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2" r:id="rId3"/>
    <p:sldId id="283" r:id="rId4"/>
    <p:sldId id="284" r:id="rId5"/>
    <p:sldId id="285" r:id="rId6"/>
    <p:sldId id="286" r:id="rId7"/>
    <p:sldId id="287" r:id="rId8"/>
    <p:sldId id="288" r:id="rId9"/>
    <p:sldId id="264" r:id="rId10"/>
    <p:sldId id="265" r:id="rId11"/>
    <p:sldId id="289" r:id="rId12"/>
    <p:sldId id="290" r:id="rId13"/>
    <p:sldId id="268" r:id="rId14"/>
    <p:sldId id="269" r:id="rId15"/>
    <p:sldId id="291" r:id="rId16"/>
    <p:sldId id="292" r:id="rId17"/>
    <p:sldId id="293" r:id="rId18"/>
    <p:sldId id="272" r:id="rId19"/>
    <p:sldId id="273" r:id="rId20"/>
    <p:sldId id="274" r:id="rId21"/>
    <p:sldId id="275" r:id="rId22"/>
    <p:sldId id="276" r:id="rId23"/>
    <p:sldId id="277" r:id="rId24"/>
    <p:sldId id="278" r:id="rId25"/>
    <p:sldId id="279" r:id="rId26"/>
    <p:sldId id="294" r:id="rId27"/>
    <p:sldId id="29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4745"/>
    <a:srgbClr val="2E5292"/>
    <a:srgbClr val="FFFFFF"/>
    <a:srgbClr val="A6A6A6"/>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snapToGrid="0">
      <p:cViewPr varScale="1">
        <p:scale>
          <a:sx n="105" d="100"/>
          <a:sy n="105" d="100"/>
        </p:scale>
        <p:origin x="2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5B67B-8F24-48B6-8FEF-8FFBDF4BF1A7}"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7C3B2-C32E-4F28-8295-7468D5848339}" type="slidenum">
              <a:rPr lang="zh-CN" altLang="en-US" smtClean="0"/>
              <a:t>‹#›</a:t>
            </a:fld>
            <a:endParaRPr lang="zh-CN" altLang="en-US"/>
          </a:p>
        </p:txBody>
      </p:sp>
    </p:spTree>
    <p:extLst>
      <p:ext uri="{BB962C8B-B14F-4D97-AF65-F5344CB8AC3E}">
        <p14:creationId xmlns:p14="http://schemas.microsoft.com/office/powerpoint/2010/main" val="379721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DDF31-E909-41E0-9C3E-6761BE697F2B}" type="slidenum">
              <a:rPr lang="zh-CN" altLang="en-US" smtClean="0">
                <a:solidFill>
                  <a:prstClr val="black"/>
                </a:solidFill>
                <a:latin typeface="等线"/>
              </a:rPr>
              <a:pPr/>
              <a:t>1</a:t>
            </a:fld>
            <a:endParaRPr lang="zh-CN" altLang="en-US">
              <a:solidFill>
                <a:prstClr val="black"/>
              </a:solidFill>
              <a:latin typeface="等线"/>
            </a:endParaRPr>
          </a:p>
        </p:txBody>
      </p:sp>
    </p:spTree>
    <p:extLst>
      <p:ext uri="{BB962C8B-B14F-4D97-AF65-F5344CB8AC3E}">
        <p14:creationId xmlns:p14="http://schemas.microsoft.com/office/powerpoint/2010/main" val="323588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DDF31-E909-41E0-9C3E-6761BE697F2B}" type="slidenum">
              <a:rPr lang="zh-CN" altLang="en-US" smtClean="0"/>
              <a:t>26</a:t>
            </a:fld>
            <a:endParaRPr lang="zh-CN" altLang="en-US"/>
          </a:p>
        </p:txBody>
      </p:sp>
    </p:spTree>
    <p:extLst>
      <p:ext uri="{BB962C8B-B14F-4D97-AF65-F5344CB8AC3E}">
        <p14:creationId xmlns:p14="http://schemas.microsoft.com/office/powerpoint/2010/main" val="117444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300608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427480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2677203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541701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8544095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367969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967561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1284147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6723694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0705734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6907098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2785298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5073775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1811629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2019/5/29</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630251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139973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427454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372758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152965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324899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332177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81BF15F-A394-4325-B95B-ABEDC0067C1C}" type="datetimeFigureOut">
              <a:rPr lang="zh-CN" altLang="en-US" smtClean="0"/>
              <a:t>2019/5/29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118308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BF15F-A394-4325-B95B-ABEDC0067C1C}" type="datetimeFigureOut">
              <a:rPr lang="zh-CN" altLang="en-US" smtClean="0"/>
              <a:t>2019/5/29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FF778-A983-45B0-A4DC-480FCF702783}" type="slidenum">
              <a:rPr lang="zh-CN" altLang="en-US" smtClean="0"/>
              <a:t>‹#›</a:t>
            </a:fld>
            <a:endParaRPr lang="zh-CN" altLang="en-US"/>
          </a:p>
        </p:txBody>
      </p:sp>
    </p:spTree>
    <p:extLst>
      <p:ext uri="{BB962C8B-B14F-4D97-AF65-F5344CB8AC3E}">
        <p14:creationId xmlns:p14="http://schemas.microsoft.com/office/powerpoint/2010/main" val="204957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3792097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6.tiff"/><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22982"/>
            <a:ext cx="12192000" cy="1935018"/>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4477974"/>
            <a:ext cx="12192000" cy="445008"/>
          </a:xfrm>
          <a:prstGeom prst="rect">
            <a:avLst/>
          </a:prstGeom>
        </p:spPr>
      </p:pic>
      <p:pic>
        <p:nvPicPr>
          <p:cNvPr id="8" name="图片 7">
            <a:extLst>
              <a:ext uri="{FF2B5EF4-FFF2-40B4-BE49-F238E27FC236}">
                <a16:creationId xmlns:a16="http://schemas.microsoft.com/office/drawing/2014/main" id="{E20C0697-15F7-4AEF-9982-700F8C9F0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3" y="1615814"/>
            <a:ext cx="4580543" cy="2862160"/>
          </a:xfrm>
          <a:prstGeom prst="rect">
            <a:avLst/>
          </a:prstGeom>
        </p:spPr>
      </p:pic>
      <p:sp>
        <p:nvSpPr>
          <p:cNvPr id="12" name="文本框 6">
            <a:extLst>
              <a:ext uri="{FF2B5EF4-FFF2-40B4-BE49-F238E27FC236}">
                <a16:creationId xmlns:a16="http://schemas.microsoft.com/office/drawing/2014/main" id="{DFC68A12-FC5A-46BC-8248-0CF4C82581DA}"/>
              </a:ext>
            </a:extLst>
          </p:cNvPr>
          <p:cNvSpPr txBox="1"/>
          <p:nvPr/>
        </p:nvSpPr>
        <p:spPr>
          <a:xfrm>
            <a:off x="4816999" y="1791610"/>
            <a:ext cx="7375001" cy="707886"/>
          </a:xfrm>
          <a:prstGeom prst="rect">
            <a:avLst/>
          </a:prstGeom>
          <a:noFill/>
        </p:spPr>
        <p:txBody>
          <a:bodyPr wrap="square" rtlCol="0">
            <a:spAutoFit/>
          </a:bodyPr>
          <a:lstStyle/>
          <a:p>
            <a:r>
              <a:rPr lang="zh-CN" altLang="en-US" sz="4000" dirty="0" smtClean="0">
                <a:solidFill>
                  <a:srgbClr val="DA3C49"/>
                </a:solidFill>
                <a:latin typeface="微软雅黑"/>
              </a:rPr>
              <a:t>数据结构</a:t>
            </a:r>
            <a:r>
              <a:rPr lang="en-US" altLang="zh-CN" sz="4000" dirty="0">
                <a:solidFill>
                  <a:srgbClr val="DA3C49"/>
                </a:solidFill>
                <a:latin typeface="微软雅黑"/>
              </a:rPr>
              <a:t>——</a:t>
            </a:r>
            <a:r>
              <a:rPr lang="en-US" altLang="zh-CN" sz="4000" dirty="0" smtClean="0">
                <a:solidFill>
                  <a:srgbClr val="DA3C49"/>
                </a:solidFill>
                <a:latin typeface="微软雅黑"/>
              </a:rPr>
              <a:t>C</a:t>
            </a:r>
            <a:r>
              <a:rPr lang="zh-CN" altLang="en-US" sz="4000" dirty="0">
                <a:solidFill>
                  <a:srgbClr val="DA3C49"/>
                </a:solidFill>
                <a:latin typeface="微软雅黑"/>
              </a:rPr>
              <a:t>语言</a:t>
            </a:r>
            <a:r>
              <a:rPr lang="zh-CN" altLang="en-US" sz="4000" dirty="0" smtClean="0">
                <a:solidFill>
                  <a:srgbClr val="DA3C49"/>
                </a:solidFill>
                <a:latin typeface="微软雅黑"/>
              </a:rPr>
              <a:t>描述</a:t>
            </a:r>
            <a:r>
              <a:rPr lang="zh-CN" altLang="en-US" sz="2800" dirty="0">
                <a:solidFill>
                  <a:prstClr val="black">
                    <a:lumMod val="95000"/>
                    <a:lumOff val="5000"/>
                  </a:prstClr>
                </a:solidFill>
                <a:latin typeface="微软雅黑"/>
              </a:rPr>
              <a:t>（慕课版</a:t>
            </a:r>
            <a:r>
              <a:rPr lang="zh-CN" altLang="en-US" sz="2800" dirty="0" smtClean="0">
                <a:solidFill>
                  <a:prstClr val="black">
                    <a:lumMod val="95000"/>
                    <a:lumOff val="5000"/>
                  </a:prstClr>
                </a:solidFill>
                <a:latin typeface="微软雅黑"/>
              </a:rPr>
              <a:t>）</a:t>
            </a:r>
            <a:endParaRPr lang="zh-CN" altLang="en-US" sz="4000" dirty="0">
              <a:solidFill>
                <a:prstClr val="black">
                  <a:lumMod val="95000"/>
                  <a:lumOff val="5000"/>
                </a:prstClr>
              </a:solidFill>
              <a:latin typeface="微软雅黑"/>
            </a:endParaRPr>
          </a:p>
        </p:txBody>
      </p:sp>
      <p:sp>
        <p:nvSpPr>
          <p:cNvPr id="16" name="文本框 8">
            <a:extLst>
              <a:ext uri="{FF2B5EF4-FFF2-40B4-BE49-F238E27FC236}">
                <a16:creationId xmlns:a16="http://schemas.microsoft.com/office/drawing/2014/main" id="{F0CB5C24-75F1-426D-87DF-343E070481DF}"/>
              </a:ext>
            </a:extLst>
          </p:cNvPr>
          <p:cNvSpPr txBox="1"/>
          <p:nvPr/>
        </p:nvSpPr>
        <p:spPr>
          <a:xfrm>
            <a:off x="4934022" y="2670850"/>
            <a:ext cx="1387891" cy="1323439"/>
          </a:xfrm>
          <a:prstGeom prst="rect">
            <a:avLst/>
          </a:prstGeom>
          <a:noFill/>
        </p:spPr>
        <p:txBody>
          <a:bodyPr wrap="square" rtlCol="0">
            <a:spAutoFit/>
          </a:bodyPr>
          <a:lstStyle/>
          <a:p>
            <a:r>
              <a:rPr lang="en-US" altLang="zh-CN" sz="8000" dirty="0" smtClean="0">
                <a:solidFill>
                  <a:srgbClr val="303689"/>
                </a:solidFill>
              </a:rPr>
              <a:t>05</a:t>
            </a:r>
            <a:endParaRPr lang="zh-CN" altLang="en-US" sz="8000" dirty="0">
              <a:solidFill>
                <a:srgbClr val="303689"/>
              </a:solidFill>
            </a:endParaRPr>
          </a:p>
        </p:txBody>
      </p:sp>
      <p:sp>
        <p:nvSpPr>
          <p:cNvPr id="17" name="文本框 9">
            <a:extLst>
              <a:ext uri="{FF2B5EF4-FFF2-40B4-BE49-F238E27FC236}">
                <a16:creationId xmlns:a16="http://schemas.microsoft.com/office/drawing/2014/main" id="{FE159559-7E72-48F4-B73A-BC69958911E6}"/>
              </a:ext>
            </a:extLst>
          </p:cNvPr>
          <p:cNvSpPr txBox="1"/>
          <p:nvPr/>
        </p:nvSpPr>
        <p:spPr>
          <a:xfrm>
            <a:off x="6321914" y="3044329"/>
            <a:ext cx="4693920" cy="707886"/>
          </a:xfrm>
          <a:prstGeom prst="rect">
            <a:avLst/>
          </a:prstGeom>
          <a:noFill/>
        </p:spPr>
        <p:txBody>
          <a:bodyPr wrap="square" rtlCol="0">
            <a:spAutoFit/>
          </a:bodyPr>
          <a:lstStyle/>
          <a:p>
            <a:r>
              <a:rPr lang="zh-CN" altLang="en-US" sz="4000" dirty="0">
                <a:solidFill>
                  <a:prstClr val="black"/>
                </a:solidFill>
              </a:rPr>
              <a:t>关键路径</a:t>
            </a:r>
          </a:p>
        </p:txBody>
      </p:sp>
      <p:sp>
        <p:nvSpPr>
          <p:cNvPr id="18" name="文本框 10">
            <a:extLst>
              <a:ext uri="{FF2B5EF4-FFF2-40B4-BE49-F238E27FC236}">
                <a16:creationId xmlns:a16="http://schemas.microsoft.com/office/drawing/2014/main" id="{306A7427-0FB6-48A1-B5A8-E2ED4BF47138}"/>
              </a:ext>
            </a:extLst>
          </p:cNvPr>
          <p:cNvSpPr txBox="1"/>
          <p:nvPr/>
        </p:nvSpPr>
        <p:spPr>
          <a:xfrm>
            <a:off x="5045664" y="3855789"/>
            <a:ext cx="5123572" cy="400110"/>
          </a:xfrm>
          <a:prstGeom prst="rect">
            <a:avLst/>
          </a:prstGeom>
          <a:noFill/>
        </p:spPr>
        <p:txBody>
          <a:bodyPr wrap="square" rtlCol="0">
            <a:spAutoFit/>
          </a:bodyPr>
          <a:lstStyle/>
          <a:p>
            <a:r>
              <a:rPr lang="zh-CN" altLang="en-US" sz="2000" dirty="0" smtClean="0">
                <a:solidFill>
                  <a:prstClr val="black"/>
                </a:solidFill>
              </a:rPr>
              <a:t>编著：张</a:t>
            </a:r>
            <a:r>
              <a:rPr lang="zh-CN" altLang="en-US" sz="2000" dirty="0">
                <a:solidFill>
                  <a:prstClr val="black"/>
                </a:solidFill>
              </a:rPr>
              <a:t>同珍 </a:t>
            </a:r>
            <a:r>
              <a:rPr lang="en-US" altLang="zh-CN" sz="2000" dirty="0" smtClean="0">
                <a:solidFill>
                  <a:prstClr val="black"/>
                </a:solidFill>
              </a:rPr>
              <a:t>&amp;  </a:t>
            </a:r>
            <a:r>
              <a:rPr lang="zh-CN" altLang="en-US" sz="2000" dirty="0" smtClean="0">
                <a:solidFill>
                  <a:prstClr val="black"/>
                </a:solidFill>
              </a:rPr>
              <a:t>学校</a:t>
            </a:r>
            <a:r>
              <a:rPr lang="zh-CN" altLang="en-US" sz="2000" dirty="0">
                <a:solidFill>
                  <a:prstClr val="black"/>
                </a:solidFill>
              </a:rPr>
              <a:t>： 上海交通大学</a:t>
            </a:r>
          </a:p>
        </p:txBody>
      </p:sp>
    </p:spTree>
    <p:extLst>
      <p:ext uri="{BB962C8B-B14F-4D97-AF65-F5344CB8AC3E}">
        <p14:creationId xmlns:p14="http://schemas.microsoft.com/office/powerpoint/2010/main" val="4220199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34" presetClass="emph" presetSubtype="0" fill="hold" grpId="0" nodeType="afterEffect">
                                  <p:stCondLst>
                                    <p:cond delay="0"/>
                                  </p:stCondLst>
                                  <p:iterate type="lt">
                                    <p:tmPct val="10000"/>
                                  </p:iterate>
                                  <p:childTnLst>
                                    <p:animMotion origin="layout" path="M -6.25E-7 4.07407E-6 L 0.0125 -0.12477 " pathEditMode="relative" rAng="0" ptsTypes="AA">
                                      <p:cBhvr>
                                        <p:cTn id="22" dur="250" accel="50000" decel="50000" autoRev="1" fill="hold">
                                          <p:stCondLst>
                                            <p:cond delay="0"/>
                                          </p:stCondLst>
                                        </p:cTn>
                                        <p:tgtEl>
                                          <p:spTgt spid="12"/>
                                        </p:tgtEl>
                                        <p:attrNameLst>
                                          <p:attrName>ppt_x</p:attrName>
                                          <p:attrName>ppt_y</p:attrName>
                                        </p:attrNameLst>
                                      </p:cBhvr>
                                      <p:rCtr x="625" y="-6250"/>
                                    </p:animMotion>
                                    <p:animRot by="1500000">
                                      <p:cBhvr>
                                        <p:cTn id="23" dur="125" fill="hold">
                                          <p:stCondLst>
                                            <p:cond delay="0"/>
                                          </p:stCondLst>
                                        </p:cTn>
                                        <p:tgtEl>
                                          <p:spTgt spid="12"/>
                                        </p:tgtEl>
                                        <p:attrNameLst>
                                          <p:attrName>r</p:attrName>
                                        </p:attrNameLst>
                                      </p:cBhvr>
                                    </p:animRot>
                                    <p:animRot by="-1500000">
                                      <p:cBhvr>
                                        <p:cTn id="24" dur="125" fill="hold">
                                          <p:stCondLst>
                                            <p:cond delay="125"/>
                                          </p:stCondLst>
                                        </p:cTn>
                                        <p:tgtEl>
                                          <p:spTgt spid="12"/>
                                        </p:tgtEl>
                                        <p:attrNameLst>
                                          <p:attrName>r</p:attrName>
                                        </p:attrNameLst>
                                      </p:cBhvr>
                                    </p:animRot>
                                    <p:animRot by="-1500000">
                                      <p:cBhvr>
                                        <p:cTn id="25" dur="125" fill="hold">
                                          <p:stCondLst>
                                            <p:cond delay="250"/>
                                          </p:stCondLst>
                                        </p:cTn>
                                        <p:tgtEl>
                                          <p:spTgt spid="12"/>
                                        </p:tgtEl>
                                        <p:attrNameLst>
                                          <p:attrName>r</p:attrName>
                                        </p:attrNameLst>
                                      </p:cBhvr>
                                    </p:animRot>
                                    <p:animRot by="1500000">
                                      <p:cBhvr>
                                        <p:cTn id="26" dur="125" fill="hold">
                                          <p:stCondLst>
                                            <p:cond delay="375"/>
                                          </p:stCondLst>
                                        </p:cTn>
                                        <p:tgtEl>
                                          <p:spTgt spid="12"/>
                                        </p:tgtEl>
                                        <p:attrNameLst>
                                          <p:attrName>r</p:attrName>
                                        </p:attrNameLst>
                                      </p:cBhvr>
                                    </p:animRot>
                                  </p:childTnLst>
                                </p:cTn>
                              </p:par>
                            </p:childTnLst>
                          </p:cTn>
                        </p:par>
                        <p:par>
                          <p:cTn id="27" fill="hold">
                            <p:stCondLst>
                              <p:cond delay="3250"/>
                            </p:stCondLst>
                            <p:childTnLst>
                              <p:par>
                                <p:cTn id="28" presetID="53" presetClass="entr" presetSubtype="16"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3750"/>
                            </p:stCondLst>
                            <p:childTnLst>
                              <p:par>
                                <p:cTn id="34" presetID="14" presetClass="entr" presetSubtype="10" fill="hold" nodeType="after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6" dur="500"/>
                                        <p:tgtEl>
                                          <p:spTgt spid="17">
                                            <p:txEl>
                                              <p:pRg st="0" end="0"/>
                                            </p:txEl>
                                          </p:spTgt>
                                        </p:tgtEl>
                                      </p:cBhvr>
                                    </p:animEffect>
                                  </p:childTnLst>
                                </p:cTn>
                              </p:par>
                            </p:childTnLst>
                          </p:cTn>
                        </p:par>
                        <p:par>
                          <p:cTn id="37" fill="hold">
                            <p:stCondLst>
                              <p:cond delay="4250"/>
                            </p:stCondLst>
                            <p:childTnLst>
                              <p:par>
                                <p:cTn id="38" presetID="14" presetClass="entr" presetSubtype="1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384"/>
            <a:ext cx="12192000" cy="2121326"/>
          </a:xfrm>
          <a:prstGeom prst="rect">
            <a:avLst/>
          </a:prstGeom>
          <a:ln>
            <a:solidFill>
              <a:srgbClr val="303689"/>
            </a:solidFill>
          </a:ln>
        </p:spPr>
      </p:pic>
      <p:sp>
        <p:nvSpPr>
          <p:cNvPr id="4" name="副标题 2"/>
          <p:cNvSpPr txBox="1">
            <a:spLocks/>
          </p:cNvSpPr>
          <p:nvPr/>
        </p:nvSpPr>
        <p:spPr>
          <a:xfrm>
            <a:off x="1209672" y="420934"/>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solidFill>
                  <a:prstClr val="white"/>
                </a:solidFill>
                <a:latin typeface="微软雅黑"/>
              </a:rPr>
              <a:t>求顶点事件的最迟发生时间：</a:t>
            </a:r>
            <a:endParaRPr lang="zh-CN" altLang="en-US" sz="2400" b="1" dirty="0" smtClean="0">
              <a:solidFill>
                <a:prstClr val="white"/>
              </a:solidFill>
              <a:latin typeface="微软雅黑"/>
            </a:endParaRPr>
          </a:p>
        </p:txBody>
      </p:sp>
      <p:sp>
        <p:nvSpPr>
          <p:cNvPr id="52" name="副标题 2"/>
          <p:cNvSpPr txBox="1">
            <a:spLocks/>
          </p:cNvSpPr>
          <p:nvPr/>
        </p:nvSpPr>
        <p:spPr>
          <a:xfrm>
            <a:off x="650114" y="977561"/>
            <a:ext cx="10704823" cy="755706"/>
          </a:xfrm>
          <a:prstGeom prst="rect">
            <a:avLst/>
          </a:prstGeom>
          <a:noFill/>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b="1" dirty="0">
                <a:solidFill>
                  <a:prstClr val="white"/>
                </a:solidFill>
              </a:rPr>
              <a:t>如果一个工程终点的最早时间已知，这个最早时间就是工程需要的总的最短工期，为了达到这个目标，可以设定这个时间就是终点事件的最迟发生时间，然后对余下的顶点倒推回去，可以获得其余顶点事件的最迟发生时间。</a:t>
            </a:r>
          </a:p>
        </p:txBody>
      </p:sp>
      <p:cxnSp>
        <p:nvCxnSpPr>
          <p:cNvPr id="3" name="直接连接符 2"/>
          <p:cNvCxnSpPr/>
          <p:nvPr/>
        </p:nvCxnSpPr>
        <p:spPr>
          <a:xfrm>
            <a:off x="650114" y="925086"/>
            <a:ext cx="10500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副标题 2"/>
          <p:cNvSpPr txBox="1">
            <a:spLocks/>
          </p:cNvSpPr>
          <p:nvPr/>
        </p:nvSpPr>
        <p:spPr>
          <a:xfrm>
            <a:off x="650114" y="3210270"/>
            <a:ext cx="5068297" cy="2551286"/>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rPr>
              <a:t>右</a:t>
            </a:r>
            <a:r>
              <a:rPr lang="zh-CN" altLang="en-US" dirty="0" smtClean="0">
                <a:solidFill>
                  <a:prstClr val="black"/>
                </a:solidFill>
              </a:rPr>
              <a:t>图</a:t>
            </a:r>
            <a:r>
              <a:rPr lang="zh-CN" altLang="en-US" dirty="0">
                <a:solidFill>
                  <a:prstClr val="black"/>
                </a:solidFill>
              </a:rPr>
              <a:t>中，如果终点事件</a:t>
            </a:r>
            <a:r>
              <a:rPr lang="en-US" altLang="zh-CN" dirty="0">
                <a:solidFill>
                  <a:prstClr val="black"/>
                </a:solidFill>
              </a:rPr>
              <a:t>B</a:t>
            </a:r>
            <a:r>
              <a:rPr lang="zh-CN" altLang="en-US" dirty="0">
                <a:solidFill>
                  <a:prstClr val="black"/>
                </a:solidFill>
              </a:rPr>
              <a:t>的最迟发生时间为</a:t>
            </a:r>
            <a:r>
              <a:rPr lang="en-US" altLang="zh-CN" dirty="0">
                <a:solidFill>
                  <a:prstClr val="black"/>
                </a:solidFill>
              </a:rPr>
              <a:t>k</a:t>
            </a:r>
            <a:r>
              <a:rPr lang="zh-CN" altLang="en-US" dirty="0">
                <a:solidFill>
                  <a:prstClr val="black"/>
                </a:solidFill>
              </a:rPr>
              <a:t>，则顶点事件</a:t>
            </a:r>
            <a:r>
              <a:rPr lang="en-US" altLang="zh-CN" dirty="0">
                <a:solidFill>
                  <a:prstClr val="black"/>
                </a:solidFill>
              </a:rPr>
              <a:t>A</a:t>
            </a:r>
            <a:r>
              <a:rPr lang="zh-CN" altLang="en-US" dirty="0">
                <a:solidFill>
                  <a:prstClr val="black"/>
                </a:solidFill>
              </a:rPr>
              <a:t>的最迟发生时间要满足</a:t>
            </a:r>
            <a:r>
              <a:rPr lang="en-US" altLang="zh-CN" dirty="0">
                <a:solidFill>
                  <a:prstClr val="black"/>
                </a:solidFill>
              </a:rPr>
              <a:t>m=k-max(n1,n2,n3,…</a:t>
            </a:r>
            <a:r>
              <a:rPr lang="en-US" altLang="zh-CN" dirty="0" err="1">
                <a:solidFill>
                  <a:prstClr val="black"/>
                </a:solidFill>
              </a:rPr>
              <a:t>nt</a:t>
            </a:r>
            <a:r>
              <a:rPr lang="en-US" altLang="zh-CN" dirty="0">
                <a:solidFill>
                  <a:prstClr val="black"/>
                </a:solidFill>
              </a:rPr>
              <a:t>)</a:t>
            </a:r>
            <a:r>
              <a:rPr lang="zh-CN" altLang="en-US" dirty="0">
                <a:solidFill>
                  <a:prstClr val="black"/>
                </a:solidFill>
              </a:rPr>
              <a:t>，即要保证有足够的时间完成</a:t>
            </a:r>
            <a:r>
              <a:rPr lang="en-US" altLang="zh-CN" dirty="0">
                <a:solidFill>
                  <a:prstClr val="black"/>
                </a:solidFill>
              </a:rPr>
              <a:t>A</a:t>
            </a:r>
            <a:r>
              <a:rPr lang="zh-CN" altLang="en-US" dirty="0">
                <a:solidFill>
                  <a:prstClr val="black"/>
                </a:solidFill>
              </a:rPr>
              <a:t>、</a:t>
            </a:r>
            <a:r>
              <a:rPr lang="en-US" altLang="zh-CN" dirty="0">
                <a:solidFill>
                  <a:prstClr val="black"/>
                </a:solidFill>
              </a:rPr>
              <a:t>B</a:t>
            </a:r>
            <a:r>
              <a:rPr lang="zh-CN" altLang="en-US" dirty="0">
                <a:solidFill>
                  <a:prstClr val="black"/>
                </a:solidFill>
              </a:rPr>
              <a:t>间最长路径上的所有活动。</a:t>
            </a:r>
          </a:p>
        </p:txBody>
      </p:sp>
      <p:sp>
        <p:nvSpPr>
          <p:cNvPr id="43" name="Freeform: Shape 57">
            <a:extLst>
              <a:ext uri="{FF2B5EF4-FFF2-40B4-BE49-F238E27FC236}">
                <a16:creationId xmlns:a16="http://schemas.microsoft.com/office/drawing/2014/main" id="{723055C7-0FC8-437B-BF2F-06FE4AB0AEAA}"/>
              </a:ext>
            </a:extLst>
          </p:cNvPr>
          <p:cNvSpPr>
            <a:spLocks/>
          </p:cNvSpPr>
          <p:nvPr/>
        </p:nvSpPr>
        <p:spPr bwMode="auto">
          <a:xfrm>
            <a:off x="650114" y="316322"/>
            <a:ext cx="451865" cy="513228"/>
          </a:xfrm>
          <a:custGeom>
            <a:avLst/>
            <a:gdLst/>
            <a:ahLst/>
            <a:cxnLst>
              <a:cxn ang="0">
                <a:pos x="87" y="109"/>
              </a:cxn>
              <a:cxn ang="0">
                <a:pos x="82" y="109"/>
              </a:cxn>
              <a:cxn ang="0">
                <a:pos x="102" y="73"/>
              </a:cxn>
              <a:cxn ang="0">
                <a:pos x="69" y="31"/>
              </a:cxn>
              <a:cxn ang="0">
                <a:pos x="77" y="15"/>
              </a:cxn>
              <a:cxn ang="0">
                <a:pos x="76" y="10"/>
              </a:cxn>
              <a:cxn ang="0">
                <a:pos x="56" y="1"/>
              </a:cxn>
              <a:cxn ang="0">
                <a:pos x="53" y="0"/>
              </a:cxn>
              <a:cxn ang="0">
                <a:pos x="51" y="2"/>
              </a:cxn>
              <a:cxn ang="0">
                <a:pos x="28" y="46"/>
              </a:cxn>
              <a:cxn ang="0">
                <a:pos x="31" y="57"/>
              </a:cxn>
              <a:cxn ang="0">
                <a:pos x="28" y="63"/>
              </a:cxn>
              <a:cxn ang="0">
                <a:pos x="41" y="69"/>
              </a:cxn>
              <a:cxn ang="0">
                <a:pos x="44" y="63"/>
              </a:cxn>
              <a:cxn ang="0">
                <a:pos x="44" y="63"/>
              </a:cxn>
              <a:cxn ang="0">
                <a:pos x="54" y="59"/>
              </a:cxn>
              <a:cxn ang="0">
                <a:pos x="62" y="44"/>
              </a:cxn>
              <a:cxn ang="0">
                <a:pos x="87" y="73"/>
              </a:cxn>
              <a:cxn ang="0">
                <a:pos x="58" y="102"/>
              </a:cxn>
              <a:cxn ang="0">
                <a:pos x="37" y="95"/>
              </a:cxn>
              <a:cxn ang="0">
                <a:pos x="37" y="91"/>
              </a:cxn>
              <a:cxn ang="0">
                <a:pos x="40" y="87"/>
              </a:cxn>
              <a:cxn ang="0">
                <a:pos x="58" y="87"/>
              </a:cxn>
              <a:cxn ang="0">
                <a:pos x="58" y="80"/>
              </a:cxn>
              <a:cxn ang="0">
                <a:pos x="30" y="80"/>
              </a:cxn>
              <a:cxn ang="0">
                <a:pos x="16" y="80"/>
              </a:cxn>
              <a:cxn ang="0">
                <a:pos x="0" y="80"/>
              </a:cxn>
              <a:cxn ang="0">
                <a:pos x="0" y="87"/>
              </a:cxn>
              <a:cxn ang="0">
                <a:pos x="17" y="87"/>
              </a:cxn>
              <a:cxn ang="0">
                <a:pos x="18" y="87"/>
              </a:cxn>
              <a:cxn ang="0">
                <a:pos x="22" y="91"/>
              </a:cxn>
              <a:cxn ang="0">
                <a:pos x="22" y="95"/>
              </a:cxn>
              <a:cxn ang="0">
                <a:pos x="22" y="109"/>
              </a:cxn>
              <a:cxn ang="0">
                <a:pos x="8" y="116"/>
              </a:cxn>
              <a:cxn ang="0">
                <a:pos x="102" y="116"/>
              </a:cxn>
              <a:cxn ang="0">
                <a:pos x="87" y="109"/>
              </a:cxn>
              <a:cxn ang="0">
                <a:pos x="62" y="10"/>
              </a:cxn>
              <a:cxn ang="0">
                <a:pos x="60" y="12"/>
              </a:cxn>
              <a:cxn ang="0">
                <a:pos x="43" y="44"/>
              </a:cxn>
              <a:cxn ang="0">
                <a:pos x="37" y="41"/>
              </a:cxn>
              <a:cxn ang="0">
                <a:pos x="37" y="39"/>
              </a:cxn>
              <a:cxn ang="0">
                <a:pos x="53" y="10"/>
              </a:cxn>
              <a:cxn ang="0">
                <a:pos x="55" y="8"/>
              </a:cxn>
              <a:cxn ang="0">
                <a:pos x="58" y="8"/>
              </a:cxn>
              <a:cxn ang="0">
                <a:pos x="62" y="10"/>
              </a:cxn>
              <a:cxn ang="0">
                <a:pos x="62" y="10"/>
              </a:cxn>
            </a:cxnLst>
            <a:rect l="0" t="0" r="r" b="b"/>
            <a:pathLst>
              <a:path w="102" h="116">
                <a:moveTo>
                  <a:pt x="87" y="109"/>
                </a:moveTo>
                <a:cubicBezTo>
                  <a:pt x="82" y="109"/>
                  <a:pt x="82" y="109"/>
                  <a:pt x="82" y="109"/>
                </a:cubicBezTo>
                <a:cubicBezTo>
                  <a:pt x="94" y="101"/>
                  <a:pt x="102" y="88"/>
                  <a:pt x="102" y="73"/>
                </a:cubicBezTo>
                <a:cubicBezTo>
                  <a:pt x="102" y="52"/>
                  <a:pt x="88" y="35"/>
                  <a:pt x="69" y="31"/>
                </a:cubicBezTo>
                <a:cubicBezTo>
                  <a:pt x="77" y="15"/>
                  <a:pt x="77" y="15"/>
                  <a:pt x="77" y="15"/>
                </a:cubicBezTo>
                <a:cubicBezTo>
                  <a:pt x="78" y="13"/>
                  <a:pt x="77" y="11"/>
                  <a:pt x="76" y="10"/>
                </a:cubicBezTo>
                <a:cubicBezTo>
                  <a:pt x="56" y="1"/>
                  <a:pt x="56" y="1"/>
                  <a:pt x="56" y="1"/>
                </a:cubicBezTo>
                <a:cubicBezTo>
                  <a:pt x="55" y="0"/>
                  <a:pt x="54" y="0"/>
                  <a:pt x="53" y="0"/>
                </a:cubicBezTo>
                <a:cubicBezTo>
                  <a:pt x="52" y="1"/>
                  <a:pt x="52" y="2"/>
                  <a:pt x="51" y="2"/>
                </a:cubicBezTo>
                <a:cubicBezTo>
                  <a:pt x="28" y="46"/>
                  <a:pt x="28" y="46"/>
                  <a:pt x="28" y="46"/>
                </a:cubicBezTo>
                <a:cubicBezTo>
                  <a:pt x="26" y="50"/>
                  <a:pt x="28" y="55"/>
                  <a:pt x="31" y="57"/>
                </a:cubicBezTo>
                <a:cubicBezTo>
                  <a:pt x="28" y="63"/>
                  <a:pt x="28" y="63"/>
                  <a:pt x="28" y="63"/>
                </a:cubicBezTo>
                <a:cubicBezTo>
                  <a:pt x="41" y="69"/>
                  <a:pt x="41" y="69"/>
                  <a:pt x="41" y="69"/>
                </a:cubicBezTo>
                <a:cubicBezTo>
                  <a:pt x="44" y="63"/>
                  <a:pt x="44" y="63"/>
                  <a:pt x="44" y="63"/>
                </a:cubicBezTo>
                <a:cubicBezTo>
                  <a:pt x="44" y="63"/>
                  <a:pt x="44" y="63"/>
                  <a:pt x="44" y="63"/>
                </a:cubicBezTo>
                <a:cubicBezTo>
                  <a:pt x="48" y="65"/>
                  <a:pt x="52" y="63"/>
                  <a:pt x="54" y="59"/>
                </a:cubicBezTo>
                <a:cubicBezTo>
                  <a:pt x="62" y="44"/>
                  <a:pt x="62" y="44"/>
                  <a:pt x="62" y="44"/>
                </a:cubicBezTo>
                <a:cubicBezTo>
                  <a:pt x="76" y="46"/>
                  <a:pt x="87" y="58"/>
                  <a:pt x="87" y="73"/>
                </a:cubicBezTo>
                <a:cubicBezTo>
                  <a:pt x="87" y="89"/>
                  <a:pt x="74" y="102"/>
                  <a:pt x="58" y="102"/>
                </a:cubicBezTo>
                <a:cubicBezTo>
                  <a:pt x="51" y="102"/>
                  <a:pt x="42" y="99"/>
                  <a:pt x="37" y="95"/>
                </a:cubicBezTo>
                <a:cubicBezTo>
                  <a:pt x="37" y="91"/>
                  <a:pt x="37" y="91"/>
                  <a:pt x="37" y="91"/>
                </a:cubicBezTo>
                <a:cubicBezTo>
                  <a:pt x="37" y="89"/>
                  <a:pt x="38" y="87"/>
                  <a:pt x="40" y="87"/>
                </a:cubicBezTo>
                <a:cubicBezTo>
                  <a:pt x="58" y="87"/>
                  <a:pt x="58" y="87"/>
                  <a:pt x="58" y="87"/>
                </a:cubicBezTo>
                <a:cubicBezTo>
                  <a:pt x="58" y="80"/>
                  <a:pt x="58" y="80"/>
                  <a:pt x="58" y="80"/>
                </a:cubicBezTo>
                <a:cubicBezTo>
                  <a:pt x="30" y="80"/>
                  <a:pt x="30" y="80"/>
                  <a:pt x="30" y="80"/>
                </a:cubicBezTo>
                <a:cubicBezTo>
                  <a:pt x="16" y="80"/>
                  <a:pt x="16" y="80"/>
                  <a:pt x="16" y="80"/>
                </a:cubicBezTo>
                <a:cubicBezTo>
                  <a:pt x="0" y="80"/>
                  <a:pt x="0" y="80"/>
                  <a:pt x="0" y="80"/>
                </a:cubicBezTo>
                <a:cubicBezTo>
                  <a:pt x="0" y="87"/>
                  <a:pt x="0" y="87"/>
                  <a:pt x="0" y="87"/>
                </a:cubicBezTo>
                <a:cubicBezTo>
                  <a:pt x="17" y="87"/>
                  <a:pt x="17" y="87"/>
                  <a:pt x="17" y="87"/>
                </a:cubicBezTo>
                <a:cubicBezTo>
                  <a:pt x="18" y="87"/>
                  <a:pt x="18" y="87"/>
                  <a:pt x="18" y="87"/>
                </a:cubicBezTo>
                <a:cubicBezTo>
                  <a:pt x="20" y="87"/>
                  <a:pt x="22" y="89"/>
                  <a:pt x="22" y="91"/>
                </a:cubicBezTo>
                <a:cubicBezTo>
                  <a:pt x="22" y="95"/>
                  <a:pt x="22" y="95"/>
                  <a:pt x="22" y="95"/>
                </a:cubicBezTo>
                <a:cubicBezTo>
                  <a:pt x="22" y="109"/>
                  <a:pt x="22" y="109"/>
                  <a:pt x="22" y="109"/>
                </a:cubicBezTo>
                <a:cubicBezTo>
                  <a:pt x="14" y="109"/>
                  <a:pt x="8" y="108"/>
                  <a:pt x="8" y="116"/>
                </a:cubicBezTo>
                <a:cubicBezTo>
                  <a:pt x="102" y="116"/>
                  <a:pt x="102" y="116"/>
                  <a:pt x="102" y="116"/>
                </a:cubicBezTo>
                <a:cubicBezTo>
                  <a:pt x="102" y="108"/>
                  <a:pt x="95" y="109"/>
                  <a:pt x="87" y="109"/>
                </a:cubicBezTo>
                <a:close/>
                <a:moveTo>
                  <a:pt x="62" y="10"/>
                </a:moveTo>
                <a:cubicBezTo>
                  <a:pt x="61" y="10"/>
                  <a:pt x="60" y="11"/>
                  <a:pt x="60" y="12"/>
                </a:cubicBezTo>
                <a:cubicBezTo>
                  <a:pt x="43" y="44"/>
                  <a:pt x="43" y="44"/>
                  <a:pt x="43" y="44"/>
                </a:cubicBezTo>
                <a:cubicBezTo>
                  <a:pt x="37" y="41"/>
                  <a:pt x="37" y="41"/>
                  <a:pt x="37" y="41"/>
                </a:cubicBezTo>
                <a:cubicBezTo>
                  <a:pt x="37" y="40"/>
                  <a:pt x="37" y="40"/>
                  <a:pt x="37" y="39"/>
                </a:cubicBezTo>
                <a:cubicBezTo>
                  <a:pt x="53" y="10"/>
                  <a:pt x="53" y="10"/>
                  <a:pt x="53" y="10"/>
                </a:cubicBezTo>
                <a:cubicBezTo>
                  <a:pt x="53" y="9"/>
                  <a:pt x="54" y="8"/>
                  <a:pt x="55" y="8"/>
                </a:cubicBezTo>
                <a:cubicBezTo>
                  <a:pt x="56" y="7"/>
                  <a:pt x="57" y="7"/>
                  <a:pt x="58" y="8"/>
                </a:cubicBezTo>
                <a:cubicBezTo>
                  <a:pt x="62" y="10"/>
                  <a:pt x="62" y="10"/>
                  <a:pt x="62" y="10"/>
                </a:cubicBezTo>
                <a:cubicBezTo>
                  <a:pt x="62" y="10"/>
                  <a:pt x="62" y="10"/>
                  <a:pt x="62" y="10"/>
                </a:cubicBezTo>
                <a:close/>
              </a:path>
            </a:pathLst>
          </a:custGeom>
          <a:solidFill>
            <a:schemeClr val="accent4"/>
          </a:solidFill>
          <a:ln w="9525">
            <a:noFill/>
            <a:round/>
            <a:headEnd/>
            <a:tailEnd/>
          </a:ln>
        </p:spPr>
        <p:txBody>
          <a:bodyPr anchor="ctr"/>
          <a:lstStyle/>
          <a:p>
            <a:pPr algn="ctr"/>
            <a:endParaRPr/>
          </a:p>
        </p:txBody>
      </p:sp>
      <p:pic>
        <p:nvPicPr>
          <p:cNvPr id="44" name="图片 43"/>
          <p:cNvPicPr/>
          <p:nvPr/>
        </p:nvPicPr>
        <p:blipFill>
          <a:blip r:embed="rId3">
            <a:extLst>
              <a:ext uri="{28A0092B-C50C-407E-A947-70E740481C1C}">
                <a14:useLocalDpi xmlns:a14="http://schemas.microsoft.com/office/drawing/2010/main" val="0"/>
              </a:ext>
            </a:extLst>
          </a:blip>
          <a:srcRect/>
          <a:stretch>
            <a:fillRect/>
          </a:stretch>
        </p:blipFill>
        <p:spPr bwMode="auto">
          <a:xfrm>
            <a:off x="6508972" y="3210270"/>
            <a:ext cx="5036267" cy="2538106"/>
          </a:xfrm>
          <a:prstGeom prst="rect">
            <a:avLst/>
          </a:prstGeom>
          <a:noFill/>
          <a:ln>
            <a:noFill/>
          </a:ln>
        </p:spPr>
      </p:pic>
      <p:sp>
        <p:nvSpPr>
          <p:cNvPr id="5" name="矩形 4"/>
          <p:cNvSpPr/>
          <p:nvPr/>
        </p:nvSpPr>
        <p:spPr>
          <a:xfrm>
            <a:off x="354842" y="3016155"/>
            <a:ext cx="5426830" cy="3193576"/>
          </a:xfrm>
          <a:prstGeom prst="rect">
            <a:avLst/>
          </a:prstGeom>
          <a:noFill/>
          <a:ln>
            <a:solidFill>
              <a:srgbClr val="D5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313691" y="3016155"/>
            <a:ext cx="5426830" cy="3193576"/>
          </a:xfrm>
          <a:prstGeom prst="rect">
            <a:avLst/>
          </a:prstGeom>
          <a:noFill/>
          <a:ln>
            <a:solidFill>
              <a:srgbClr val="D5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33">
            <a:extLst>
              <a:ext uri="{FF2B5EF4-FFF2-40B4-BE49-F238E27FC236}">
                <a16:creationId xmlns:a16="http://schemas.microsoft.com/office/drawing/2014/main" id="{729425AD-B215-4E50-8045-057ED89D25E8}"/>
              </a:ext>
            </a:extLst>
          </p:cNvPr>
          <p:cNvGrpSpPr/>
          <p:nvPr/>
        </p:nvGrpSpPr>
        <p:grpSpPr>
          <a:xfrm>
            <a:off x="5407613" y="5388896"/>
            <a:ext cx="1206675" cy="1206675"/>
            <a:chOff x="3954683" y="2331622"/>
            <a:chExt cx="1234634" cy="1234634"/>
          </a:xfrm>
        </p:grpSpPr>
        <p:grpSp>
          <p:nvGrpSpPr>
            <p:cNvPr id="61" name="Group 34">
              <a:extLst>
                <a:ext uri="{FF2B5EF4-FFF2-40B4-BE49-F238E27FC236}">
                  <a16:creationId xmlns:a16="http://schemas.microsoft.com/office/drawing/2014/main" id="{7DE8E775-6CA3-49C2-8A06-515FD98153DB}"/>
                </a:ext>
              </a:extLst>
            </p:cNvPr>
            <p:cNvGrpSpPr/>
            <p:nvPr/>
          </p:nvGrpSpPr>
          <p:grpSpPr>
            <a:xfrm>
              <a:off x="3954683" y="2331622"/>
              <a:ext cx="1234634" cy="1234634"/>
              <a:chOff x="3954683" y="2331622"/>
              <a:chExt cx="1234634" cy="1234634"/>
            </a:xfrm>
          </p:grpSpPr>
          <p:sp>
            <p:nvSpPr>
              <p:cNvPr id="65" name="Oval 38">
                <a:extLst>
                  <a:ext uri="{FF2B5EF4-FFF2-40B4-BE49-F238E27FC236}">
                    <a16:creationId xmlns:a16="http://schemas.microsoft.com/office/drawing/2014/main" id="{8E9D0D79-E7EB-49DE-9C22-00A2C883B028}"/>
                  </a:ext>
                </a:extLst>
              </p:cNvPr>
              <p:cNvSpPr/>
              <p:nvPr/>
            </p:nvSpPr>
            <p:spPr bwMode="auto">
              <a:xfrm>
                <a:off x="3954683" y="2331622"/>
                <a:ext cx="1234634" cy="1234634"/>
              </a:xfrm>
              <a:prstGeom prst="ellipse">
                <a:avLst/>
              </a:prstGeom>
              <a:solidFill>
                <a:schemeClr val="accent1"/>
              </a:solidFill>
              <a:ln w="19050">
                <a:noFill/>
                <a:round/>
                <a:headEnd/>
                <a:tailEnd/>
              </a:ln>
            </p:spPr>
            <p:txBody>
              <a:bodyPr anchor="ctr"/>
              <a:lstStyle/>
              <a:p>
                <a:pPr algn="ctr"/>
                <a:endParaRPr/>
              </a:p>
            </p:txBody>
          </p:sp>
          <p:sp>
            <p:nvSpPr>
              <p:cNvPr id="66" name="Oval 39">
                <a:extLst>
                  <a:ext uri="{FF2B5EF4-FFF2-40B4-BE49-F238E27FC236}">
                    <a16:creationId xmlns:a16="http://schemas.microsoft.com/office/drawing/2014/main" id="{5674BF04-0195-4881-A25C-FF97BD9B3571}"/>
                  </a:ext>
                </a:extLst>
              </p:cNvPr>
              <p:cNvSpPr/>
              <p:nvPr/>
            </p:nvSpPr>
            <p:spPr bwMode="auto">
              <a:xfrm>
                <a:off x="4088033" y="2464972"/>
                <a:ext cx="967934" cy="967934"/>
              </a:xfrm>
              <a:prstGeom prst="ellipse">
                <a:avLst/>
              </a:prstGeom>
              <a:solidFill>
                <a:schemeClr val="bg1"/>
              </a:solidFill>
              <a:ln w="19050">
                <a:noFill/>
                <a:round/>
                <a:headEnd/>
                <a:tailEnd/>
              </a:ln>
            </p:spPr>
            <p:txBody>
              <a:bodyPr anchor="ctr"/>
              <a:lstStyle/>
              <a:p>
                <a:pPr algn="ctr"/>
                <a:endParaRPr/>
              </a:p>
            </p:txBody>
          </p:sp>
        </p:grpSp>
        <p:grpSp>
          <p:nvGrpSpPr>
            <p:cNvPr id="62" name="Group 35">
              <a:extLst>
                <a:ext uri="{FF2B5EF4-FFF2-40B4-BE49-F238E27FC236}">
                  <a16:creationId xmlns:a16="http://schemas.microsoft.com/office/drawing/2014/main" id="{DFB7D3B6-4F3A-4CEB-91CA-05650BE801AD}"/>
                </a:ext>
              </a:extLst>
            </p:cNvPr>
            <p:cNvGrpSpPr/>
            <p:nvPr/>
          </p:nvGrpSpPr>
          <p:grpSpPr>
            <a:xfrm>
              <a:off x="4229985" y="2701992"/>
              <a:ext cx="595106" cy="493903"/>
              <a:chOff x="3763990" y="2135187"/>
              <a:chExt cx="233363" cy="193676"/>
            </a:xfrm>
            <a:solidFill>
              <a:schemeClr val="tx1">
                <a:lumMod val="75000"/>
                <a:lumOff val="25000"/>
              </a:schemeClr>
            </a:solidFill>
          </p:grpSpPr>
          <p:sp>
            <p:nvSpPr>
              <p:cNvPr id="63" name="Freeform: Shape 36">
                <a:extLst>
                  <a:ext uri="{FF2B5EF4-FFF2-40B4-BE49-F238E27FC236}">
                    <a16:creationId xmlns:a16="http://schemas.microsoft.com/office/drawing/2014/main" id="{0643BF87-FEA6-407B-85A4-5E45896CBF73}"/>
                  </a:ext>
                </a:extLst>
              </p:cNvPr>
              <p:cNvSpPr>
                <a:spLocks/>
              </p:cNvSpPr>
              <p:nvPr/>
            </p:nvSpPr>
            <p:spPr bwMode="auto">
              <a:xfrm>
                <a:off x="3773515" y="2187575"/>
                <a:ext cx="223838" cy="141288"/>
              </a:xfrm>
              <a:custGeom>
                <a:avLst/>
                <a:gdLst/>
                <a:ahLst/>
                <a:cxnLst>
                  <a:cxn ang="0">
                    <a:pos x="141" y="0"/>
                  </a:cxn>
                  <a:cxn ang="0">
                    <a:pos x="100" y="42"/>
                  </a:cxn>
                  <a:cxn ang="0">
                    <a:pos x="46" y="35"/>
                  </a:cxn>
                  <a:cxn ang="0">
                    <a:pos x="0" y="89"/>
                  </a:cxn>
                  <a:cxn ang="0">
                    <a:pos x="141" y="89"/>
                  </a:cxn>
                  <a:cxn ang="0">
                    <a:pos x="141" y="0"/>
                  </a:cxn>
                </a:cxnLst>
                <a:rect l="0" t="0" r="r" b="b"/>
                <a:pathLst>
                  <a:path w="141" h="89">
                    <a:moveTo>
                      <a:pt x="141" y="0"/>
                    </a:moveTo>
                    <a:lnTo>
                      <a:pt x="100" y="42"/>
                    </a:lnTo>
                    <a:lnTo>
                      <a:pt x="46" y="35"/>
                    </a:lnTo>
                    <a:lnTo>
                      <a:pt x="0" y="89"/>
                    </a:lnTo>
                    <a:lnTo>
                      <a:pt x="141" y="89"/>
                    </a:lnTo>
                    <a:lnTo>
                      <a:pt x="141" y="0"/>
                    </a:lnTo>
                    <a:close/>
                  </a:path>
                </a:pathLst>
              </a:custGeom>
              <a:solidFill>
                <a:schemeClr val="accent1"/>
              </a:solidFill>
              <a:ln w="9525">
                <a:noFill/>
                <a:round/>
                <a:headEnd/>
                <a:tailEnd/>
              </a:ln>
            </p:spPr>
            <p:txBody>
              <a:bodyPr anchor="ctr"/>
              <a:lstStyle/>
              <a:p>
                <a:pPr algn="ctr"/>
                <a:endParaRPr/>
              </a:p>
            </p:txBody>
          </p:sp>
          <p:sp>
            <p:nvSpPr>
              <p:cNvPr id="64" name="Freeform: Shape 37">
                <a:extLst>
                  <a:ext uri="{FF2B5EF4-FFF2-40B4-BE49-F238E27FC236}">
                    <a16:creationId xmlns:a16="http://schemas.microsoft.com/office/drawing/2014/main" id="{A3D3E5B3-167E-489C-BD5C-08C021D5713B}"/>
                  </a:ext>
                </a:extLst>
              </p:cNvPr>
              <p:cNvSpPr>
                <a:spLocks/>
              </p:cNvSpPr>
              <p:nvPr/>
            </p:nvSpPr>
            <p:spPr bwMode="auto">
              <a:xfrm>
                <a:off x="3763990" y="2135187"/>
                <a:ext cx="233363" cy="193675"/>
              </a:xfrm>
              <a:custGeom>
                <a:avLst/>
                <a:gdLst/>
                <a:ahLst/>
                <a:cxnLst>
                  <a:cxn ang="0">
                    <a:pos x="147" y="0"/>
                  </a:cxn>
                  <a:cxn ang="0">
                    <a:pos x="118" y="1"/>
                  </a:cxn>
                  <a:cxn ang="0">
                    <a:pos x="127" y="10"/>
                  </a:cxn>
                  <a:cxn ang="0">
                    <a:pos x="97" y="49"/>
                  </a:cxn>
                  <a:cxn ang="0">
                    <a:pos x="43" y="38"/>
                  </a:cxn>
                  <a:cxn ang="0">
                    <a:pos x="0" y="122"/>
                  </a:cxn>
                  <a:cxn ang="0">
                    <a:pos x="50" y="59"/>
                  </a:cxn>
                  <a:cxn ang="0">
                    <a:pos x="103" y="66"/>
                  </a:cxn>
                  <a:cxn ang="0">
                    <a:pos x="140" y="22"/>
                  </a:cxn>
                  <a:cxn ang="0">
                    <a:pos x="147" y="29"/>
                  </a:cxn>
                  <a:cxn ang="0">
                    <a:pos x="147" y="0"/>
                  </a:cxn>
                </a:cxnLst>
                <a:rect l="0" t="0" r="r" b="b"/>
                <a:pathLst>
                  <a:path w="147" h="122">
                    <a:moveTo>
                      <a:pt x="147" y="0"/>
                    </a:moveTo>
                    <a:lnTo>
                      <a:pt x="118" y="1"/>
                    </a:lnTo>
                    <a:lnTo>
                      <a:pt x="127" y="10"/>
                    </a:lnTo>
                    <a:lnTo>
                      <a:pt x="97" y="49"/>
                    </a:lnTo>
                    <a:lnTo>
                      <a:pt x="43" y="38"/>
                    </a:lnTo>
                    <a:lnTo>
                      <a:pt x="0" y="122"/>
                    </a:lnTo>
                    <a:lnTo>
                      <a:pt x="50" y="59"/>
                    </a:lnTo>
                    <a:lnTo>
                      <a:pt x="103" y="66"/>
                    </a:lnTo>
                    <a:lnTo>
                      <a:pt x="140" y="22"/>
                    </a:lnTo>
                    <a:lnTo>
                      <a:pt x="147" y="29"/>
                    </a:lnTo>
                    <a:lnTo>
                      <a:pt x="147" y="0"/>
                    </a:lnTo>
                    <a:close/>
                  </a:path>
                </a:pathLst>
              </a:custGeom>
              <a:solidFill>
                <a:schemeClr val="accent1"/>
              </a:solid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440654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2700000">
            <a:off x="424672" y="420450"/>
            <a:ext cx="1141916" cy="114191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2893325"/>
            <a:ext cx="12192000" cy="3964675"/>
          </a:xfrm>
          <a:prstGeom prst="rect">
            <a:avLst/>
          </a:prstGeom>
          <a:solidFill>
            <a:srgbClr val="A6A6A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副标题 2"/>
          <p:cNvSpPr txBox="1">
            <a:spLocks/>
          </p:cNvSpPr>
          <p:nvPr/>
        </p:nvSpPr>
        <p:spPr>
          <a:xfrm>
            <a:off x="1803086" y="420934"/>
            <a:ext cx="8550585"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solidFill>
                  <a:schemeClr val="accent5">
                    <a:lumMod val="60000"/>
                    <a:lumOff val="40000"/>
                  </a:schemeClr>
                </a:solidFill>
                <a:latin typeface="微软雅黑"/>
              </a:rPr>
              <a:t>求顶点事件的最迟发生时间：</a:t>
            </a:r>
          </a:p>
        </p:txBody>
      </p:sp>
      <p:sp>
        <p:nvSpPr>
          <p:cNvPr id="48" name="副标题 2"/>
          <p:cNvSpPr txBox="1">
            <a:spLocks/>
          </p:cNvSpPr>
          <p:nvPr/>
        </p:nvSpPr>
        <p:spPr>
          <a:xfrm>
            <a:off x="1803087" y="1071431"/>
            <a:ext cx="9817834" cy="1661846"/>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schemeClr val="accent5">
                    <a:lumMod val="50000"/>
                  </a:schemeClr>
                </a:solidFill>
              </a:rPr>
              <a:t>终点的最迟发生时间即其最早发生时间，所有其他顶点的最迟发生</a:t>
            </a:r>
            <a:r>
              <a:rPr lang="zh-CN" altLang="en-US" dirty="0" smtClean="0">
                <a:solidFill>
                  <a:schemeClr val="accent5">
                    <a:lumMod val="50000"/>
                  </a:schemeClr>
                </a:solidFill>
              </a:rPr>
              <a:t>时间因取最小值，故首先</a:t>
            </a:r>
            <a:r>
              <a:rPr lang="zh-CN" altLang="en-US" dirty="0">
                <a:solidFill>
                  <a:schemeClr val="accent5">
                    <a:lumMod val="50000"/>
                  </a:schemeClr>
                </a:solidFill>
              </a:rPr>
              <a:t>赋予一个和终点</a:t>
            </a:r>
            <a:r>
              <a:rPr lang="en-US" altLang="zh-CN" dirty="0">
                <a:solidFill>
                  <a:schemeClr val="accent5">
                    <a:lumMod val="50000"/>
                  </a:schemeClr>
                </a:solidFill>
              </a:rPr>
              <a:t>H</a:t>
            </a:r>
            <a:r>
              <a:rPr lang="zh-CN" altLang="en-US" dirty="0">
                <a:solidFill>
                  <a:schemeClr val="accent5">
                    <a:lumMod val="50000"/>
                  </a:schemeClr>
                </a:solidFill>
              </a:rPr>
              <a:t>一样的最迟发生时间，然后</a:t>
            </a:r>
            <a:r>
              <a:rPr lang="zh-CN" altLang="en-US" dirty="0" smtClean="0">
                <a:solidFill>
                  <a:schemeClr val="accent5">
                    <a:lumMod val="50000"/>
                  </a:schemeClr>
                </a:solidFill>
              </a:rPr>
              <a:t>按照求最早发生时的逆序</a:t>
            </a:r>
            <a:r>
              <a:rPr lang="en-US" altLang="zh-CN" dirty="0">
                <a:solidFill>
                  <a:schemeClr val="accent5">
                    <a:lumMod val="50000"/>
                  </a:schemeClr>
                </a:solidFill>
              </a:rPr>
              <a:t>H</a:t>
            </a:r>
            <a:r>
              <a:rPr lang="zh-CN" altLang="en-US" dirty="0">
                <a:solidFill>
                  <a:schemeClr val="accent5">
                    <a:lumMod val="50000"/>
                  </a:schemeClr>
                </a:solidFill>
              </a:rPr>
              <a:t>、</a:t>
            </a:r>
            <a:r>
              <a:rPr lang="en-US" altLang="zh-CN" dirty="0">
                <a:solidFill>
                  <a:schemeClr val="accent5">
                    <a:lumMod val="50000"/>
                  </a:schemeClr>
                </a:solidFill>
              </a:rPr>
              <a:t>D</a:t>
            </a:r>
            <a:r>
              <a:rPr lang="zh-CN" altLang="en-US" dirty="0">
                <a:solidFill>
                  <a:schemeClr val="accent5">
                    <a:lumMod val="50000"/>
                  </a:schemeClr>
                </a:solidFill>
              </a:rPr>
              <a:t>、</a:t>
            </a:r>
            <a:r>
              <a:rPr lang="en-US" altLang="zh-CN" dirty="0">
                <a:solidFill>
                  <a:schemeClr val="accent5">
                    <a:lumMod val="50000"/>
                  </a:schemeClr>
                </a:solidFill>
              </a:rPr>
              <a:t>G</a:t>
            </a:r>
            <a:r>
              <a:rPr lang="zh-CN" altLang="en-US" dirty="0">
                <a:solidFill>
                  <a:schemeClr val="accent5">
                    <a:lumMod val="50000"/>
                  </a:schemeClr>
                </a:solidFill>
              </a:rPr>
              <a:t>、</a:t>
            </a:r>
            <a:r>
              <a:rPr lang="en-US" altLang="zh-CN" dirty="0">
                <a:solidFill>
                  <a:schemeClr val="accent5">
                    <a:lumMod val="50000"/>
                  </a:schemeClr>
                </a:solidFill>
              </a:rPr>
              <a:t>F</a:t>
            </a:r>
            <a:r>
              <a:rPr lang="zh-CN" altLang="en-US" dirty="0">
                <a:solidFill>
                  <a:schemeClr val="accent5">
                    <a:lumMod val="50000"/>
                  </a:schemeClr>
                </a:solidFill>
              </a:rPr>
              <a:t>、</a:t>
            </a:r>
            <a:r>
              <a:rPr lang="en-US" altLang="zh-CN" dirty="0">
                <a:solidFill>
                  <a:schemeClr val="accent5">
                    <a:lumMod val="50000"/>
                  </a:schemeClr>
                </a:solidFill>
              </a:rPr>
              <a:t>B</a:t>
            </a:r>
            <a:r>
              <a:rPr lang="zh-CN" altLang="en-US" dirty="0">
                <a:solidFill>
                  <a:schemeClr val="accent5">
                    <a:lumMod val="50000"/>
                  </a:schemeClr>
                </a:solidFill>
              </a:rPr>
              <a:t>、</a:t>
            </a:r>
            <a:r>
              <a:rPr lang="en-US" altLang="zh-CN" dirty="0">
                <a:solidFill>
                  <a:schemeClr val="accent5">
                    <a:lumMod val="50000"/>
                  </a:schemeClr>
                </a:solidFill>
              </a:rPr>
              <a:t>E</a:t>
            </a:r>
            <a:r>
              <a:rPr lang="zh-CN" altLang="en-US" dirty="0">
                <a:solidFill>
                  <a:schemeClr val="accent5">
                    <a:lumMod val="50000"/>
                  </a:schemeClr>
                </a:solidFill>
              </a:rPr>
              <a:t>、</a:t>
            </a:r>
            <a:r>
              <a:rPr lang="en-US" altLang="zh-CN" dirty="0">
                <a:solidFill>
                  <a:schemeClr val="accent5">
                    <a:lumMod val="50000"/>
                  </a:schemeClr>
                </a:solidFill>
              </a:rPr>
              <a:t>A</a:t>
            </a:r>
            <a:r>
              <a:rPr lang="zh-CN" altLang="en-US" dirty="0">
                <a:solidFill>
                  <a:schemeClr val="accent5">
                    <a:lumMod val="50000"/>
                  </a:schemeClr>
                </a:solidFill>
              </a:rPr>
              <a:t>、</a:t>
            </a:r>
            <a:r>
              <a:rPr lang="en-US" altLang="zh-CN" dirty="0">
                <a:solidFill>
                  <a:schemeClr val="accent5">
                    <a:lumMod val="50000"/>
                  </a:schemeClr>
                </a:solidFill>
              </a:rPr>
              <a:t>C</a:t>
            </a:r>
            <a:r>
              <a:rPr lang="zh-CN" altLang="en-US" dirty="0">
                <a:solidFill>
                  <a:schemeClr val="accent5">
                    <a:lumMod val="50000"/>
                  </a:schemeClr>
                </a:solidFill>
              </a:rPr>
              <a:t>顺序进行计算：</a:t>
            </a:r>
          </a:p>
        </p:txBody>
      </p:sp>
      <p:pic>
        <p:nvPicPr>
          <p:cNvPr id="18" name="图片 17"/>
          <p:cNvPicPr/>
          <p:nvPr/>
        </p:nvPicPr>
        <p:blipFill>
          <a:blip r:embed="rId2">
            <a:extLst>
              <a:ext uri="{28A0092B-C50C-407E-A947-70E740481C1C}">
                <a14:useLocalDpi xmlns:a14="http://schemas.microsoft.com/office/drawing/2010/main" val="0"/>
              </a:ext>
            </a:extLst>
          </a:blip>
          <a:srcRect/>
          <a:stretch>
            <a:fillRect/>
          </a:stretch>
        </p:blipFill>
        <p:spPr bwMode="auto">
          <a:xfrm>
            <a:off x="2338233" y="3358575"/>
            <a:ext cx="7515533" cy="3034173"/>
          </a:xfrm>
          <a:prstGeom prst="round2DiagRect">
            <a:avLst>
              <a:gd name="adj1" fmla="val 16667"/>
              <a:gd name="adj2" fmla="val 0"/>
            </a:avLst>
          </a:prstGeom>
          <a:ln w="88900" cap="sq">
            <a:solidFill>
              <a:srgbClr val="FFFFFF"/>
            </a:solidFill>
            <a:miter lim="800000"/>
          </a:ln>
          <a:effectLst/>
        </p:spPr>
      </p:pic>
      <p:cxnSp>
        <p:nvCxnSpPr>
          <p:cNvPr id="8" name="直接连接符 7"/>
          <p:cNvCxnSpPr/>
          <p:nvPr/>
        </p:nvCxnSpPr>
        <p:spPr>
          <a:xfrm>
            <a:off x="1803086" y="1003191"/>
            <a:ext cx="981783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48324E15-8515-4E82-BC70-1CDD1FF961AA}"/>
              </a:ext>
            </a:extLst>
          </p:cNvPr>
          <p:cNvGrpSpPr/>
          <p:nvPr/>
        </p:nvGrpSpPr>
        <p:grpSpPr>
          <a:xfrm>
            <a:off x="768093" y="762890"/>
            <a:ext cx="455074" cy="457036"/>
            <a:chOff x="2649649" y="3455891"/>
            <a:chExt cx="506532" cy="508715"/>
          </a:xfrm>
          <a:solidFill>
            <a:schemeClr val="bg1"/>
          </a:solidFill>
          <a:effectLst/>
        </p:grpSpPr>
        <p:sp>
          <p:nvSpPr>
            <p:cNvPr id="24" name="Freeform 58">
              <a:extLst>
                <a:ext uri="{FF2B5EF4-FFF2-40B4-BE49-F238E27FC236}">
                  <a16:creationId xmlns:a16="http://schemas.microsoft.com/office/drawing/2014/main" id="{7A7246F2-7348-4125-95D3-0E2FB37DDAD1}"/>
                </a:ext>
              </a:extLst>
            </p:cNvPr>
            <p:cNvSpPr>
              <a:spLocks/>
            </p:cNvSpPr>
            <p:nvPr/>
          </p:nvSpPr>
          <p:spPr bwMode="auto">
            <a:xfrm>
              <a:off x="2795934" y="3455891"/>
              <a:ext cx="211785" cy="316583"/>
            </a:xfrm>
            <a:custGeom>
              <a:avLst/>
              <a:gdLst>
                <a:gd name="T0" fmla="*/ 68 w 97"/>
                <a:gd name="T1" fmla="*/ 87 h 145"/>
                <a:gd name="T2" fmla="*/ 68 w 97"/>
                <a:gd name="T3" fmla="*/ 0 h 145"/>
                <a:gd name="T4" fmla="*/ 29 w 97"/>
                <a:gd name="T5" fmla="*/ 0 h 145"/>
                <a:gd name="T6" fmla="*/ 29 w 97"/>
                <a:gd name="T7" fmla="*/ 87 h 145"/>
                <a:gd name="T8" fmla="*/ 0 w 97"/>
                <a:gd name="T9" fmla="*/ 87 h 145"/>
                <a:gd name="T10" fmla="*/ 49 w 97"/>
                <a:gd name="T11" fmla="*/ 145 h 145"/>
                <a:gd name="T12" fmla="*/ 97 w 97"/>
                <a:gd name="T13" fmla="*/ 87 h 145"/>
                <a:gd name="T14" fmla="*/ 68 w 97"/>
                <a:gd name="T15" fmla="*/ 87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45">
                  <a:moveTo>
                    <a:pt x="68" y="87"/>
                  </a:moveTo>
                  <a:lnTo>
                    <a:pt x="68" y="0"/>
                  </a:lnTo>
                  <a:lnTo>
                    <a:pt x="29" y="0"/>
                  </a:lnTo>
                  <a:lnTo>
                    <a:pt x="29" y="87"/>
                  </a:lnTo>
                  <a:lnTo>
                    <a:pt x="0" y="87"/>
                  </a:lnTo>
                  <a:lnTo>
                    <a:pt x="49" y="145"/>
                  </a:lnTo>
                  <a:lnTo>
                    <a:pt x="97" y="87"/>
                  </a:lnTo>
                  <a:lnTo>
                    <a:pt x="68"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5" name="Freeform 59">
              <a:extLst>
                <a:ext uri="{FF2B5EF4-FFF2-40B4-BE49-F238E27FC236}">
                  <a16:creationId xmlns:a16="http://schemas.microsoft.com/office/drawing/2014/main" id="{0E0617AB-D977-4D42-A2A4-84A3C8E300C8}"/>
                </a:ext>
              </a:extLst>
            </p:cNvPr>
            <p:cNvSpPr>
              <a:spLocks/>
            </p:cNvSpPr>
            <p:nvPr/>
          </p:nvSpPr>
          <p:spPr bwMode="auto">
            <a:xfrm>
              <a:off x="2649649" y="3499557"/>
              <a:ext cx="506532" cy="465049"/>
            </a:xfrm>
            <a:custGeom>
              <a:avLst/>
              <a:gdLst>
                <a:gd name="T0" fmla="*/ 180 w 232"/>
                <a:gd name="T1" fmla="*/ 0 h 213"/>
                <a:gd name="T2" fmla="*/ 155 w 232"/>
                <a:gd name="T3" fmla="*/ 0 h 213"/>
                <a:gd name="T4" fmla="*/ 155 w 232"/>
                <a:gd name="T5" fmla="*/ 19 h 213"/>
                <a:gd name="T6" fmla="*/ 168 w 232"/>
                <a:gd name="T7" fmla="*/ 19 h 213"/>
                <a:gd name="T8" fmla="*/ 211 w 232"/>
                <a:gd name="T9" fmla="*/ 116 h 213"/>
                <a:gd name="T10" fmla="*/ 159 w 232"/>
                <a:gd name="T11" fmla="*/ 116 h 213"/>
                <a:gd name="T12" fmla="*/ 140 w 232"/>
                <a:gd name="T13" fmla="*/ 145 h 213"/>
                <a:gd name="T14" fmla="*/ 92 w 232"/>
                <a:gd name="T15" fmla="*/ 145 h 213"/>
                <a:gd name="T16" fmla="*/ 72 w 232"/>
                <a:gd name="T17" fmla="*/ 116 h 213"/>
                <a:gd name="T18" fmla="*/ 21 w 232"/>
                <a:gd name="T19" fmla="*/ 116 h 213"/>
                <a:gd name="T20" fmla="*/ 64 w 232"/>
                <a:gd name="T21" fmla="*/ 19 h 213"/>
                <a:gd name="T22" fmla="*/ 77 w 232"/>
                <a:gd name="T23" fmla="*/ 19 h 213"/>
                <a:gd name="T24" fmla="*/ 77 w 232"/>
                <a:gd name="T25" fmla="*/ 0 h 213"/>
                <a:gd name="T26" fmla="*/ 51 w 232"/>
                <a:gd name="T27" fmla="*/ 0 h 213"/>
                <a:gd name="T28" fmla="*/ 0 w 232"/>
                <a:gd name="T29" fmla="*/ 114 h 213"/>
                <a:gd name="T30" fmla="*/ 0 w 232"/>
                <a:gd name="T31" fmla="*/ 213 h 213"/>
                <a:gd name="T32" fmla="*/ 232 w 232"/>
                <a:gd name="T33" fmla="*/ 213 h 213"/>
                <a:gd name="T34" fmla="*/ 232 w 232"/>
                <a:gd name="T35" fmla="*/ 114 h 213"/>
                <a:gd name="T36" fmla="*/ 180 w 232"/>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13">
                  <a:moveTo>
                    <a:pt x="180" y="0"/>
                  </a:moveTo>
                  <a:lnTo>
                    <a:pt x="155" y="0"/>
                  </a:lnTo>
                  <a:lnTo>
                    <a:pt x="155" y="19"/>
                  </a:lnTo>
                  <a:lnTo>
                    <a:pt x="168" y="19"/>
                  </a:lnTo>
                  <a:lnTo>
                    <a:pt x="211" y="116"/>
                  </a:lnTo>
                  <a:lnTo>
                    <a:pt x="159" y="116"/>
                  </a:lnTo>
                  <a:lnTo>
                    <a:pt x="140" y="145"/>
                  </a:lnTo>
                  <a:lnTo>
                    <a:pt x="92" y="145"/>
                  </a:lnTo>
                  <a:lnTo>
                    <a:pt x="72" y="116"/>
                  </a:lnTo>
                  <a:lnTo>
                    <a:pt x="21" y="116"/>
                  </a:lnTo>
                  <a:lnTo>
                    <a:pt x="64" y="19"/>
                  </a:lnTo>
                  <a:lnTo>
                    <a:pt x="77" y="19"/>
                  </a:lnTo>
                  <a:lnTo>
                    <a:pt x="77" y="0"/>
                  </a:lnTo>
                  <a:lnTo>
                    <a:pt x="51" y="0"/>
                  </a:lnTo>
                  <a:lnTo>
                    <a:pt x="0" y="114"/>
                  </a:lnTo>
                  <a:lnTo>
                    <a:pt x="0" y="213"/>
                  </a:lnTo>
                  <a:lnTo>
                    <a:pt x="232" y="213"/>
                  </a:lnTo>
                  <a:lnTo>
                    <a:pt x="232" y="114"/>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Tree>
    <p:extLst>
      <p:ext uri="{BB962C8B-B14F-4D97-AF65-F5344CB8AC3E}">
        <p14:creationId xmlns:p14="http://schemas.microsoft.com/office/powerpoint/2010/main" val="147303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783119" y="3754365"/>
            <a:ext cx="6819899" cy="2809107"/>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511889" y="504337"/>
            <a:ext cx="7237618" cy="2745813"/>
          </a:xfrm>
          <a:prstGeom prst="rect">
            <a:avLst/>
          </a:prstGeom>
          <a:noFill/>
          <a:ln>
            <a:noFill/>
          </a:ln>
        </p:spPr>
      </p:pic>
      <p:grpSp>
        <p:nvGrpSpPr>
          <p:cNvPr id="9" name="Group 95">
            <a:extLst>
              <a:ext uri="{FF2B5EF4-FFF2-40B4-BE49-F238E27FC236}">
                <a16:creationId xmlns:a16="http://schemas.microsoft.com/office/drawing/2014/main" id="{B32063BD-A363-4F7B-B241-3914DC7FE4CF}"/>
              </a:ext>
            </a:extLst>
          </p:cNvPr>
          <p:cNvGrpSpPr/>
          <p:nvPr/>
        </p:nvGrpSpPr>
        <p:grpSpPr>
          <a:xfrm flipH="1">
            <a:off x="1234135" y="4474349"/>
            <a:ext cx="1439418" cy="1331637"/>
            <a:chOff x="773070" y="1486519"/>
            <a:chExt cx="2408766" cy="2228408"/>
          </a:xfrm>
          <a:solidFill>
            <a:schemeClr val="accent2"/>
          </a:solidFill>
        </p:grpSpPr>
        <p:sp>
          <p:nvSpPr>
            <p:cNvPr id="10" name="Freeform: Shape 96">
              <a:extLst>
                <a:ext uri="{FF2B5EF4-FFF2-40B4-BE49-F238E27FC236}">
                  <a16:creationId xmlns:a16="http://schemas.microsoft.com/office/drawing/2014/main" id="{E48CD3BA-D1C2-4BE8-AF32-9E6AB1DA025D}"/>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11" name="Oval 97">
              <a:extLst>
                <a:ext uri="{FF2B5EF4-FFF2-40B4-BE49-F238E27FC236}">
                  <a16:creationId xmlns:a16="http://schemas.microsoft.com/office/drawing/2014/main" id="{11C28BD2-B58A-4E0A-97ED-4A2E1471510C}"/>
                </a:ext>
              </a:extLst>
            </p:cNvPr>
            <p:cNvSpPr/>
            <p:nvPr/>
          </p:nvSpPr>
          <p:spPr>
            <a:xfrm>
              <a:off x="773070" y="2048269"/>
              <a:ext cx="1382568" cy="1382569"/>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en-US" sz="1100" b="1" dirty="0"/>
            </a:p>
          </p:txBody>
        </p:sp>
      </p:grpSp>
      <p:sp>
        <p:nvSpPr>
          <p:cNvPr id="12" name="矩形 11"/>
          <p:cNvSpPr/>
          <p:nvPr/>
        </p:nvSpPr>
        <p:spPr>
          <a:xfrm>
            <a:off x="4435522" y="6677243"/>
            <a:ext cx="7756478" cy="4571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2459" y="116370"/>
            <a:ext cx="775647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5400000">
            <a:off x="6210822" y="1713472"/>
            <a:ext cx="336746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2907325" y="5117309"/>
            <a:ext cx="3274771" cy="4571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435521" y="3578003"/>
            <a:ext cx="7733621" cy="4571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2459" y="3339959"/>
            <a:ext cx="775647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9218804" y="897431"/>
            <a:ext cx="1945235" cy="1945230"/>
            <a:chOff x="9218804" y="897431"/>
            <a:chExt cx="1945235" cy="1945230"/>
          </a:xfrm>
        </p:grpSpPr>
        <p:sp>
          <p:nvSpPr>
            <p:cNvPr id="19" name="Oval 26">
              <a:extLst>
                <a:ext uri="{FF2B5EF4-FFF2-40B4-BE49-F238E27FC236}">
                  <a16:creationId xmlns:a16="http://schemas.microsoft.com/office/drawing/2014/main" id="{C451C1C4-51FA-4460-B486-242AE5BA3488}"/>
                </a:ext>
              </a:extLst>
            </p:cNvPr>
            <p:cNvSpPr>
              <a:spLocks noChangeArrowheads="1"/>
            </p:cNvSpPr>
            <p:nvPr/>
          </p:nvSpPr>
          <p:spPr bwMode="auto">
            <a:xfrm>
              <a:off x="9218804" y="897431"/>
              <a:ext cx="1945235" cy="1945230"/>
            </a:xfrm>
            <a:prstGeom prst="diamond">
              <a:avLst/>
            </a:prstGeom>
            <a:solidFill>
              <a:schemeClr val="accent1">
                <a:lumMod val="100000"/>
              </a:schemeClr>
            </a:solidFill>
            <a:ln>
              <a:noFill/>
            </a:ln>
            <a:effectLst/>
          </p:spPr>
          <p:txBody>
            <a:bodyPr anchor="ct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tx1">
                    <a:lumMod val="75000"/>
                    <a:lumOff val="25000"/>
                  </a:schemeClr>
                </a:solidFill>
                <a:latin typeface="微软雅黑" panose="020B0503020204020204" pitchFamily="34" charset="-122"/>
              </a:endParaRPr>
            </a:p>
          </p:txBody>
        </p:sp>
        <p:sp>
          <p:nvSpPr>
            <p:cNvPr id="20" name="Freeform 6">
              <a:extLst>
                <a:ext uri="{FF2B5EF4-FFF2-40B4-BE49-F238E27FC236}">
                  <a16:creationId xmlns:a16="http://schemas.microsoft.com/office/drawing/2014/main" id="{BF53DEDA-6E57-4B41-BD4C-56AE32CEA58E}"/>
                </a:ext>
              </a:extLst>
            </p:cNvPr>
            <p:cNvSpPr>
              <a:spLocks noEditPoints="1"/>
            </p:cNvSpPr>
            <p:nvPr/>
          </p:nvSpPr>
          <p:spPr bwMode="auto">
            <a:xfrm>
              <a:off x="9815743" y="1485587"/>
              <a:ext cx="751358" cy="768918"/>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a:extLst/>
          </p:spPr>
          <p:txBody>
            <a:bodyPr lIns="121682" tIns="60841" rIns="121682" bIns="60841"/>
            <a:lstStyle/>
            <a:p>
              <a:endParaRPr lang="zh-CN" altLang="en-US">
                <a:solidFill>
                  <a:schemeClr val="tx1">
                    <a:lumMod val="75000"/>
                    <a:lumOff val="25000"/>
                  </a:schemeClr>
                </a:solidFill>
              </a:endParaRPr>
            </a:p>
          </p:txBody>
        </p:sp>
      </p:grpSp>
    </p:spTree>
    <p:extLst>
      <p:ext uri="{BB962C8B-B14F-4D97-AF65-F5344CB8AC3E}">
        <p14:creationId xmlns:p14="http://schemas.microsoft.com/office/powerpoint/2010/main" val="156073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a:extLst>
              <a:ext uri="{28A0092B-C50C-407E-A947-70E740481C1C}">
                <a14:useLocalDpi xmlns:a14="http://schemas.microsoft.com/office/drawing/2010/main" val="0"/>
              </a:ext>
            </a:extLst>
          </a:blip>
          <a:srcRect r="50567"/>
          <a:stretch/>
        </p:blipFill>
        <p:spPr bwMode="auto">
          <a:xfrm>
            <a:off x="1218273" y="269303"/>
            <a:ext cx="3667625" cy="3174781"/>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2304276854"/>
              </p:ext>
            </p:extLst>
          </p:nvPr>
        </p:nvGraphicFramePr>
        <p:xfrm>
          <a:off x="6523630" y="2396988"/>
          <a:ext cx="5131556" cy="4114800"/>
        </p:xfrm>
        <a:graphic>
          <a:graphicData uri="http://schemas.openxmlformats.org/drawingml/2006/table">
            <a:tbl>
              <a:tblPr firstRow="1" bandRow="1">
                <a:tableStyleId>{00A15C55-8517-42AA-B614-E9B94910E393}</a:tableStyleId>
              </a:tblPr>
              <a:tblGrid>
                <a:gridCol w="858030">
                  <a:extLst>
                    <a:ext uri="{9D8B030D-6E8A-4147-A177-3AD203B41FA5}">
                      <a16:colId xmlns:a16="http://schemas.microsoft.com/office/drawing/2014/main" val="20000"/>
                    </a:ext>
                  </a:extLst>
                </a:gridCol>
                <a:gridCol w="2042796">
                  <a:extLst>
                    <a:ext uri="{9D8B030D-6E8A-4147-A177-3AD203B41FA5}">
                      <a16:colId xmlns:a16="http://schemas.microsoft.com/office/drawing/2014/main" val="20001"/>
                    </a:ext>
                  </a:extLst>
                </a:gridCol>
                <a:gridCol w="2230730">
                  <a:extLst>
                    <a:ext uri="{9D8B030D-6E8A-4147-A177-3AD203B41FA5}">
                      <a16:colId xmlns:a16="http://schemas.microsoft.com/office/drawing/2014/main" val="20002"/>
                    </a:ext>
                  </a:extLst>
                </a:gridCol>
              </a:tblGrid>
              <a:tr h="370840">
                <a:tc>
                  <a:txBody>
                    <a:bodyPr/>
                    <a:lstStyle/>
                    <a:p>
                      <a:pPr algn="ctr"/>
                      <a:r>
                        <a:rPr lang="zh-CN" altLang="en-US" sz="2400" b="0" dirty="0" smtClean="0"/>
                        <a:t>顶点</a:t>
                      </a:r>
                      <a:endParaRPr lang="zh-CN" altLang="en-US" sz="2400" b="0" dirty="0">
                        <a:latin typeface="+mn-ea"/>
                        <a:ea typeface="+mn-ea"/>
                      </a:endParaRPr>
                    </a:p>
                  </a:txBody>
                  <a:tcPr anchor="ctr"/>
                </a:tc>
                <a:tc>
                  <a:txBody>
                    <a:bodyPr/>
                    <a:lstStyle/>
                    <a:p>
                      <a:pPr algn="ctr"/>
                      <a:r>
                        <a:rPr lang="zh-CN" altLang="en-US" sz="2400" b="0" dirty="0" smtClean="0"/>
                        <a:t>最早发生时间</a:t>
                      </a:r>
                      <a:endParaRPr lang="zh-CN" altLang="en-US" sz="2400" b="0" dirty="0">
                        <a:latin typeface="+mn-ea"/>
                        <a:ea typeface="+mn-ea"/>
                      </a:endParaRPr>
                    </a:p>
                  </a:txBody>
                  <a:tcPr anchor="ctr"/>
                </a:tc>
                <a:tc>
                  <a:txBody>
                    <a:bodyPr/>
                    <a:lstStyle/>
                    <a:p>
                      <a:pPr algn="ctr"/>
                      <a:r>
                        <a:rPr lang="zh-CN" altLang="en-US" sz="2400" b="0" dirty="0" smtClean="0"/>
                        <a:t>最迟发生时间</a:t>
                      </a:r>
                      <a:endParaRPr lang="zh-CN" altLang="en-US" sz="2400" b="0" dirty="0">
                        <a:latin typeface="+mn-ea"/>
                        <a:ea typeface="+mn-ea"/>
                      </a:endParaRPr>
                    </a:p>
                  </a:txBody>
                  <a:tcPr anchor="ctr"/>
                </a:tc>
                <a:extLst>
                  <a:ext uri="{0D108BD9-81ED-4DB2-BD59-A6C34878D82A}">
                    <a16:rowId xmlns:a16="http://schemas.microsoft.com/office/drawing/2014/main" val="10000"/>
                  </a:ext>
                </a:extLst>
              </a:tr>
              <a:tr h="370840">
                <a:tc>
                  <a:txBody>
                    <a:bodyPr/>
                    <a:lstStyle/>
                    <a:p>
                      <a:pPr algn="ctr"/>
                      <a:r>
                        <a:rPr lang="en-US" altLang="zh-CN" sz="2400" dirty="0" smtClean="0"/>
                        <a:t>C</a:t>
                      </a:r>
                      <a:endParaRPr lang="zh-CN" altLang="en-US" sz="2400" dirty="0">
                        <a:latin typeface="+mn-ea"/>
                        <a:ea typeface="+mn-ea"/>
                      </a:endParaRPr>
                    </a:p>
                  </a:txBody>
                  <a:tcPr anchor="ctr"/>
                </a:tc>
                <a:tc>
                  <a:txBody>
                    <a:bodyPr/>
                    <a:lstStyle/>
                    <a:p>
                      <a:pPr algn="ctr"/>
                      <a:r>
                        <a:rPr lang="en-US" altLang="zh-CN" sz="2400" dirty="0" smtClean="0"/>
                        <a:t>0</a:t>
                      </a:r>
                      <a:endParaRPr lang="zh-CN" altLang="en-US" sz="2400" dirty="0">
                        <a:latin typeface="+mn-ea"/>
                        <a:ea typeface="+mn-ea"/>
                      </a:endParaRPr>
                    </a:p>
                  </a:txBody>
                  <a:tcPr anchor="ctr"/>
                </a:tc>
                <a:tc>
                  <a:txBody>
                    <a:bodyPr/>
                    <a:lstStyle/>
                    <a:p>
                      <a:pPr algn="ctr"/>
                      <a:r>
                        <a:rPr lang="en-US" altLang="zh-CN" sz="2400" dirty="0" smtClean="0"/>
                        <a:t>0</a:t>
                      </a:r>
                      <a:endParaRPr lang="zh-CN" altLang="en-US" sz="2400" dirty="0">
                        <a:latin typeface="+mn-ea"/>
                        <a:ea typeface="+mn-ea"/>
                      </a:endParaRPr>
                    </a:p>
                  </a:txBody>
                  <a:tcPr anchor="ctr"/>
                </a:tc>
                <a:extLst>
                  <a:ext uri="{0D108BD9-81ED-4DB2-BD59-A6C34878D82A}">
                    <a16:rowId xmlns:a16="http://schemas.microsoft.com/office/drawing/2014/main" val="10001"/>
                  </a:ext>
                </a:extLst>
              </a:tr>
              <a:tr h="370840">
                <a:tc>
                  <a:txBody>
                    <a:bodyPr/>
                    <a:lstStyle/>
                    <a:p>
                      <a:pPr algn="ctr"/>
                      <a:r>
                        <a:rPr lang="en-US" altLang="zh-CN" sz="2400" dirty="0" smtClean="0"/>
                        <a:t>A</a:t>
                      </a:r>
                      <a:endParaRPr lang="zh-CN" altLang="en-US" sz="2400" dirty="0">
                        <a:latin typeface="+mn-ea"/>
                        <a:ea typeface="+mn-ea"/>
                      </a:endParaRPr>
                    </a:p>
                  </a:txBody>
                  <a:tcPr anchor="ctr"/>
                </a:tc>
                <a:tc>
                  <a:txBody>
                    <a:bodyPr/>
                    <a:lstStyle/>
                    <a:p>
                      <a:pPr algn="ctr"/>
                      <a:r>
                        <a:rPr lang="en-US" altLang="zh-CN" sz="2400" dirty="0" smtClean="0"/>
                        <a:t>1</a:t>
                      </a:r>
                      <a:endParaRPr lang="zh-CN" altLang="en-US" sz="2400" dirty="0">
                        <a:latin typeface="+mn-ea"/>
                        <a:ea typeface="+mn-ea"/>
                      </a:endParaRPr>
                    </a:p>
                  </a:txBody>
                  <a:tcPr anchor="ctr"/>
                </a:tc>
                <a:tc>
                  <a:txBody>
                    <a:bodyPr/>
                    <a:lstStyle/>
                    <a:p>
                      <a:pPr algn="ctr"/>
                      <a:r>
                        <a:rPr lang="en-US" altLang="zh-CN" sz="2400" dirty="0" smtClean="0"/>
                        <a:t>2</a:t>
                      </a:r>
                      <a:endParaRPr lang="zh-CN" altLang="en-US" sz="2400" dirty="0">
                        <a:latin typeface="+mn-ea"/>
                        <a:ea typeface="+mn-ea"/>
                      </a:endParaRPr>
                    </a:p>
                  </a:txBody>
                  <a:tcPr anchor="ctr"/>
                </a:tc>
                <a:extLst>
                  <a:ext uri="{0D108BD9-81ED-4DB2-BD59-A6C34878D82A}">
                    <a16:rowId xmlns:a16="http://schemas.microsoft.com/office/drawing/2014/main" val="10002"/>
                  </a:ext>
                </a:extLst>
              </a:tr>
              <a:tr h="370840">
                <a:tc>
                  <a:txBody>
                    <a:bodyPr/>
                    <a:lstStyle/>
                    <a:p>
                      <a:pPr algn="ctr"/>
                      <a:r>
                        <a:rPr lang="en-US" altLang="zh-CN" sz="2400" dirty="0" smtClean="0"/>
                        <a:t>E</a:t>
                      </a:r>
                      <a:endParaRPr lang="zh-CN" altLang="en-US" sz="2400" dirty="0">
                        <a:latin typeface="+mn-ea"/>
                        <a:ea typeface="+mn-ea"/>
                      </a:endParaRPr>
                    </a:p>
                  </a:txBody>
                  <a:tcPr anchor="ctr"/>
                </a:tc>
                <a:tc>
                  <a:txBody>
                    <a:bodyPr/>
                    <a:lstStyle/>
                    <a:p>
                      <a:pPr algn="ctr"/>
                      <a:r>
                        <a:rPr lang="en-US" altLang="zh-CN" sz="2400" dirty="0" smtClean="0"/>
                        <a:t>2</a:t>
                      </a:r>
                      <a:endParaRPr lang="zh-CN" altLang="en-US" sz="2400" dirty="0">
                        <a:latin typeface="+mn-ea"/>
                        <a:ea typeface="+mn-ea"/>
                      </a:endParaRPr>
                    </a:p>
                  </a:txBody>
                  <a:tcPr anchor="ctr"/>
                </a:tc>
                <a:tc>
                  <a:txBody>
                    <a:bodyPr/>
                    <a:lstStyle/>
                    <a:p>
                      <a:pPr algn="ctr"/>
                      <a:r>
                        <a:rPr lang="en-US" altLang="zh-CN" sz="2400" dirty="0" smtClean="0"/>
                        <a:t>3</a:t>
                      </a:r>
                      <a:endParaRPr lang="zh-CN" altLang="en-US" sz="2400" dirty="0">
                        <a:latin typeface="+mn-ea"/>
                        <a:ea typeface="+mn-ea"/>
                      </a:endParaRPr>
                    </a:p>
                  </a:txBody>
                  <a:tcPr anchor="ctr"/>
                </a:tc>
                <a:extLst>
                  <a:ext uri="{0D108BD9-81ED-4DB2-BD59-A6C34878D82A}">
                    <a16:rowId xmlns:a16="http://schemas.microsoft.com/office/drawing/2014/main" val="10003"/>
                  </a:ext>
                </a:extLst>
              </a:tr>
              <a:tr h="370840">
                <a:tc>
                  <a:txBody>
                    <a:bodyPr/>
                    <a:lstStyle/>
                    <a:p>
                      <a:pPr algn="ctr"/>
                      <a:r>
                        <a:rPr lang="en-US" altLang="zh-CN" sz="2400" dirty="0" smtClean="0"/>
                        <a:t>B</a:t>
                      </a:r>
                      <a:endParaRPr lang="zh-CN" altLang="en-US" sz="2400" dirty="0">
                        <a:latin typeface="+mn-ea"/>
                        <a:ea typeface="+mn-ea"/>
                      </a:endParaRPr>
                    </a:p>
                  </a:txBody>
                  <a:tcPr anchor="ctr"/>
                </a:tc>
                <a:tc>
                  <a:txBody>
                    <a:bodyPr/>
                    <a:lstStyle/>
                    <a:p>
                      <a:pPr algn="ctr"/>
                      <a:r>
                        <a:rPr lang="en-US" altLang="zh-CN" sz="2400" dirty="0" smtClean="0"/>
                        <a:t>6</a:t>
                      </a:r>
                      <a:endParaRPr lang="zh-CN" altLang="en-US" sz="2400" dirty="0">
                        <a:latin typeface="+mn-ea"/>
                        <a:ea typeface="+mn-ea"/>
                      </a:endParaRPr>
                    </a:p>
                  </a:txBody>
                  <a:tcPr anchor="ctr"/>
                </a:tc>
                <a:tc>
                  <a:txBody>
                    <a:bodyPr/>
                    <a:lstStyle/>
                    <a:p>
                      <a:pPr algn="ctr"/>
                      <a:r>
                        <a:rPr lang="en-US" altLang="zh-CN" sz="2400" dirty="0" smtClean="0"/>
                        <a:t>10</a:t>
                      </a:r>
                      <a:endParaRPr lang="zh-CN" altLang="en-US" sz="2400" dirty="0">
                        <a:latin typeface="+mn-ea"/>
                        <a:ea typeface="+mn-ea"/>
                      </a:endParaRPr>
                    </a:p>
                  </a:txBody>
                  <a:tcPr anchor="ctr"/>
                </a:tc>
                <a:extLst>
                  <a:ext uri="{0D108BD9-81ED-4DB2-BD59-A6C34878D82A}">
                    <a16:rowId xmlns:a16="http://schemas.microsoft.com/office/drawing/2014/main" val="10004"/>
                  </a:ext>
                </a:extLst>
              </a:tr>
              <a:tr h="370840">
                <a:tc>
                  <a:txBody>
                    <a:bodyPr/>
                    <a:lstStyle/>
                    <a:p>
                      <a:pPr algn="ctr"/>
                      <a:r>
                        <a:rPr lang="en-US" altLang="zh-CN" sz="2400" dirty="0" smtClean="0"/>
                        <a:t>F</a:t>
                      </a:r>
                      <a:endParaRPr lang="zh-CN" altLang="en-US" sz="2400" dirty="0">
                        <a:latin typeface="+mn-ea"/>
                        <a:ea typeface="+mn-ea"/>
                      </a:endParaRPr>
                    </a:p>
                  </a:txBody>
                  <a:tcPr anchor="ctr"/>
                </a:tc>
                <a:tc>
                  <a:txBody>
                    <a:bodyPr/>
                    <a:lstStyle/>
                    <a:p>
                      <a:pPr algn="ctr"/>
                      <a:r>
                        <a:rPr lang="en-US" altLang="zh-CN" sz="2400" dirty="0" smtClean="0"/>
                        <a:t>5</a:t>
                      </a:r>
                      <a:endParaRPr lang="zh-CN" altLang="en-US" sz="2400" dirty="0">
                        <a:latin typeface="+mn-ea"/>
                        <a:ea typeface="+mn-ea"/>
                      </a:endParaRPr>
                    </a:p>
                  </a:txBody>
                  <a:tcPr anchor="ctr"/>
                </a:tc>
                <a:tc>
                  <a:txBody>
                    <a:bodyPr/>
                    <a:lstStyle/>
                    <a:p>
                      <a:pPr algn="ctr"/>
                      <a:r>
                        <a:rPr lang="en-US" altLang="zh-CN" sz="2400" dirty="0" smtClean="0"/>
                        <a:t>5</a:t>
                      </a:r>
                      <a:endParaRPr lang="zh-CN" altLang="en-US" sz="2400" dirty="0">
                        <a:latin typeface="+mn-ea"/>
                        <a:ea typeface="+mn-ea"/>
                      </a:endParaRPr>
                    </a:p>
                  </a:txBody>
                  <a:tcPr anchor="ctr"/>
                </a:tc>
                <a:extLst>
                  <a:ext uri="{0D108BD9-81ED-4DB2-BD59-A6C34878D82A}">
                    <a16:rowId xmlns:a16="http://schemas.microsoft.com/office/drawing/2014/main" val="10005"/>
                  </a:ext>
                </a:extLst>
              </a:tr>
              <a:tr h="370840">
                <a:tc>
                  <a:txBody>
                    <a:bodyPr/>
                    <a:lstStyle/>
                    <a:p>
                      <a:pPr algn="ctr"/>
                      <a:r>
                        <a:rPr lang="en-US" altLang="zh-CN" sz="2400" dirty="0" smtClean="0"/>
                        <a:t>G</a:t>
                      </a:r>
                      <a:endParaRPr lang="zh-CN" altLang="en-US" sz="2400" dirty="0">
                        <a:latin typeface="+mn-ea"/>
                        <a:ea typeface="+mn-ea"/>
                      </a:endParaRPr>
                    </a:p>
                  </a:txBody>
                  <a:tcPr anchor="ctr"/>
                </a:tc>
                <a:tc>
                  <a:txBody>
                    <a:bodyPr/>
                    <a:lstStyle/>
                    <a:p>
                      <a:pPr algn="ctr"/>
                      <a:r>
                        <a:rPr lang="en-US" altLang="zh-CN" sz="2400" dirty="0" smtClean="0"/>
                        <a:t>11</a:t>
                      </a:r>
                      <a:endParaRPr lang="zh-CN" altLang="en-US" sz="2400" dirty="0">
                        <a:latin typeface="+mn-ea"/>
                        <a:ea typeface="+mn-ea"/>
                      </a:endParaRPr>
                    </a:p>
                  </a:txBody>
                  <a:tcPr anchor="ctr"/>
                </a:tc>
                <a:tc>
                  <a:txBody>
                    <a:bodyPr/>
                    <a:lstStyle/>
                    <a:p>
                      <a:pPr algn="ctr"/>
                      <a:r>
                        <a:rPr lang="en-US" altLang="zh-CN" sz="2400" dirty="0" smtClean="0"/>
                        <a:t>12</a:t>
                      </a:r>
                      <a:endParaRPr lang="zh-CN" altLang="en-US" sz="2400" dirty="0">
                        <a:latin typeface="+mn-ea"/>
                        <a:ea typeface="+mn-ea"/>
                      </a:endParaRPr>
                    </a:p>
                  </a:txBody>
                  <a:tcPr anchor="ctr"/>
                </a:tc>
                <a:extLst>
                  <a:ext uri="{0D108BD9-81ED-4DB2-BD59-A6C34878D82A}">
                    <a16:rowId xmlns:a16="http://schemas.microsoft.com/office/drawing/2014/main" val="10006"/>
                  </a:ext>
                </a:extLst>
              </a:tr>
              <a:tr h="370840">
                <a:tc>
                  <a:txBody>
                    <a:bodyPr/>
                    <a:lstStyle/>
                    <a:p>
                      <a:pPr algn="ctr"/>
                      <a:r>
                        <a:rPr lang="en-US" altLang="zh-CN" sz="2400" dirty="0" smtClean="0"/>
                        <a:t>D</a:t>
                      </a:r>
                      <a:endParaRPr lang="zh-CN" altLang="en-US" sz="2400" dirty="0">
                        <a:latin typeface="+mn-ea"/>
                        <a:ea typeface="+mn-ea"/>
                      </a:endParaRPr>
                    </a:p>
                  </a:txBody>
                  <a:tcPr anchor="ctr"/>
                </a:tc>
                <a:tc>
                  <a:txBody>
                    <a:bodyPr/>
                    <a:lstStyle/>
                    <a:p>
                      <a:pPr algn="ctr"/>
                      <a:r>
                        <a:rPr lang="en-US" altLang="zh-CN" sz="2400" dirty="0" smtClean="0"/>
                        <a:t>9</a:t>
                      </a:r>
                      <a:endParaRPr lang="zh-CN" altLang="en-US" sz="2400" dirty="0">
                        <a:latin typeface="+mn-ea"/>
                        <a:ea typeface="+mn-ea"/>
                      </a:endParaRPr>
                    </a:p>
                  </a:txBody>
                  <a:tcPr anchor="ctr"/>
                </a:tc>
                <a:tc>
                  <a:txBody>
                    <a:bodyPr/>
                    <a:lstStyle/>
                    <a:p>
                      <a:pPr algn="ctr"/>
                      <a:r>
                        <a:rPr lang="en-US" altLang="zh-CN" sz="2400" dirty="0" smtClean="0"/>
                        <a:t>9</a:t>
                      </a:r>
                      <a:endParaRPr lang="zh-CN" altLang="en-US" sz="2400" dirty="0">
                        <a:latin typeface="+mn-ea"/>
                        <a:ea typeface="+mn-ea"/>
                      </a:endParaRPr>
                    </a:p>
                  </a:txBody>
                  <a:tcPr anchor="ctr"/>
                </a:tc>
                <a:extLst>
                  <a:ext uri="{0D108BD9-81ED-4DB2-BD59-A6C34878D82A}">
                    <a16:rowId xmlns:a16="http://schemas.microsoft.com/office/drawing/2014/main" val="10007"/>
                  </a:ext>
                </a:extLst>
              </a:tr>
              <a:tr h="370840">
                <a:tc>
                  <a:txBody>
                    <a:bodyPr/>
                    <a:lstStyle/>
                    <a:p>
                      <a:pPr algn="ctr"/>
                      <a:r>
                        <a:rPr lang="en-US" altLang="zh-CN" sz="2400" dirty="0" smtClean="0"/>
                        <a:t>H</a:t>
                      </a:r>
                      <a:endParaRPr lang="zh-CN" altLang="en-US" sz="2400" dirty="0">
                        <a:latin typeface="+mn-ea"/>
                        <a:ea typeface="+mn-ea"/>
                      </a:endParaRPr>
                    </a:p>
                  </a:txBody>
                  <a:tcPr anchor="ctr"/>
                </a:tc>
                <a:tc>
                  <a:txBody>
                    <a:bodyPr/>
                    <a:lstStyle/>
                    <a:p>
                      <a:pPr algn="ctr"/>
                      <a:r>
                        <a:rPr lang="en-US" altLang="zh-CN" sz="2400" dirty="0" smtClean="0"/>
                        <a:t>17</a:t>
                      </a:r>
                      <a:endParaRPr lang="zh-CN" altLang="en-US" sz="2400" dirty="0">
                        <a:latin typeface="+mn-ea"/>
                        <a:ea typeface="+mn-ea"/>
                      </a:endParaRPr>
                    </a:p>
                  </a:txBody>
                  <a:tcPr anchor="ctr"/>
                </a:tc>
                <a:tc>
                  <a:txBody>
                    <a:bodyPr/>
                    <a:lstStyle/>
                    <a:p>
                      <a:pPr algn="ctr"/>
                      <a:r>
                        <a:rPr lang="en-US" altLang="zh-CN" sz="2400" dirty="0" smtClean="0"/>
                        <a:t>17</a:t>
                      </a:r>
                      <a:endParaRPr lang="zh-CN" altLang="en-US" sz="2400" dirty="0">
                        <a:latin typeface="+mn-ea"/>
                        <a:ea typeface="+mn-ea"/>
                      </a:endParaRPr>
                    </a:p>
                  </a:txBody>
                  <a:tcPr anchor="ctr"/>
                </a:tc>
                <a:extLst>
                  <a:ext uri="{0D108BD9-81ED-4DB2-BD59-A6C34878D82A}">
                    <a16:rowId xmlns:a16="http://schemas.microsoft.com/office/drawing/2014/main" val="10008"/>
                  </a:ext>
                </a:extLst>
              </a:tr>
            </a:tbl>
          </a:graphicData>
        </a:graphic>
      </p:graphicFrame>
      <p:pic>
        <p:nvPicPr>
          <p:cNvPr id="6" name="图片 5"/>
          <p:cNvPicPr/>
          <p:nvPr/>
        </p:nvPicPr>
        <p:blipFill rotWithShape="1">
          <a:blip r:embed="rId2">
            <a:extLst>
              <a:ext uri="{28A0092B-C50C-407E-A947-70E740481C1C}">
                <a14:useLocalDpi xmlns:a14="http://schemas.microsoft.com/office/drawing/2010/main" val="0"/>
              </a:ext>
            </a:extLst>
          </a:blip>
          <a:srcRect l="50940"/>
          <a:stretch/>
        </p:blipFill>
        <p:spPr bwMode="auto">
          <a:xfrm>
            <a:off x="1514902" y="3917787"/>
            <a:ext cx="3370996" cy="2940213"/>
          </a:xfrm>
          <a:prstGeom prst="rect">
            <a:avLst/>
          </a:prstGeom>
          <a:noFill/>
          <a:ln>
            <a:noFill/>
          </a:ln>
        </p:spPr>
      </p:pic>
      <p:sp>
        <p:nvSpPr>
          <p:cNvPr id="8" name="矩形 7"/>
          <p:cNvSpPr/>
          <p:nvPr/>
        </p:nvSpPr>
        <p:spPr>
          <a:xfrm>
            <a:off x="0" y="3612357"/>
            <a:ext cx="619608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flipV="1">
            <a:off x="2724781" y="3367685"/>
            <a:ext cx="6242485" cy="4571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flipV="1">
            <a:off x="2911241" y="3367684"/>
            <a:ext cx="6242485" cy="4571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650173" y="1917970"/>
            <a:ext cx="619608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50173" y="2157479"/>
            <a:ext cx="619608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3765072"/>
            <a:ext cx="619608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6206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320599" y="390782"/>
            <a:ext cx="4370287" cy="9336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b="1" dirty="0">
                <a:solidFill>
                  <a:srgbClr val="D54745"/>
                </a:solidFill>
                <a:latin typeface="微软雅黑"/>
              </a:rPr>
              <a:t>求活动的最早发生时间和最迟发生时间：</a:t>
            </a:r>
          </a:p>
        </p:txBody>
      </p:sp>
      <p:sp>
        <p:nvSpPr>
          <p:cNvPr id="7" name="副标题 2"/>
          <p:cNvSpPr txBox="1">
            <a:spLocks/>
          </p:cNvSpPr>
          <p:nvPr/>
        </p:nvSpPr>
        <p:spPr>
          <a:xfrm>
            <a:off x="319568" y="1798719"/>
            <a:ext cx="4274753" cy="2568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400" dirty="0">
                <a:solidFill>
                  <a:schemeClr val="accent5">
                    <a:lumMod val="50000"/>
                  </a:schemeClr>
                </a:solidFill>
              </a:rPr>
              <a:t>AOE</a:t>
            </a:r>
            <a:r>
              <a:rPr lang="zh-CN" altLang="en-US" sz="2400" dirty="0">
                <a:solidFill>
                  <a:schemeClr val="accent5">
                    <a:lumMod val="50000"/>
                  </a:schemeClr>
                </a:solidFill>
              </a:rPr>
              <a:t>网中的一个活动</a:t>
            </a:r>
            <a:r>
              <a:rPr lang="en-US" altLang="zh-CN" sz="2400" dirty="0">
                <a:solidFill>
                  <a:schemeClr val="accent5">
                    <a:lumMod val="50000"/>
                  </a:schemeClr>
                </a:solidFill>
              </a:rPr>
              <a:t>&lt;</a:t>
            </a:r>
            <a:r>
              <a:rPr lang="en-US" altLang="zh-CN" sz="2400" dirty="0" err="1">
                <a:solidFill>
                  <a:schemeClr val="accent5">
                    <a:lumMod val="50000"/>
                  </a:schemeClr>
                </a:solidFill>
              </a:rPr>
              <a:t>u,v</a:t>
            </a:r>
            <a:r>
              <a:rPr lang="en-US" altLang="zh-CN" sz="2400" dirty="0">
                <a:solidFill>
                  <a:schemeClr val="accent5">
                    <a:lumMod val="50000"/>
                  </a:schemeClr>
                </a:solidFill>
              </a:rPr>
              <a:t>&gt;</a:t>
            </a:r>
            <a:r>
              <a:rPr lang="zh-CN" altLang="en-US" sz="2400" dirty="0">
                <a:solidFill>
                  <a:schemeClr val="accent5">
                    <a:lumMod val="50000"/>
                  </a:schemeClr>
                </a:solidFill>
              </a:rPr>
              <a:t>，活动的</a:t>
            </a:r>
            <a:r>
              <a:rPr lang="zh-CN" altLang="en-US" sz="2400" dirty="0">
                <a:solidFill>
                  <a:srgbClr val="D54745"/>
                </a:solidFill>
              </a:rPr>
              <a:t>最早</a:t>
            </a:r>
            <a:r>
              <a:rPr lang="zh-CN" altLang="en-US" sz="2400" dirty="0">
                <a:solidFill>
                  <a:schemeClr val="accent5">
                    <a:lumMod val="50000"/>
                  </a:schemeClr>
                </a:solidFill>
              </a:rPr>
              <a:t>发生时间是</a:t>
            </a:r>
            <a:r>
              <a:rPr lang="zh-CN" altLang="en-US" sz="2400" dirty="0">
                <a:solidFill>
                  <a:srgbClr val="D54745"/>
                </a:solidFill>
              </a:rPr>
              <a:t>顶点</a:t>
            </a:r>
            <a:r>
              <a:rPr lang="en-US" altLang="zh-CN" sz="2400" dirty="0">
                <a:solidFill>
                  <a:srgbClr val="D54745"/>
                </a:solidFill>
              </a:rPr>
              <a:t>u</a:t>
            </a:r>
            <a:r>
              <a:rPr lang="zh-CN" altLang="en-US" sz="2400" dirty="0">
                <a:solidFill>
                  <a:schemeClr val="accent5">
                    <a:lumMod val="50000"/>
                  </a:schemeClr>
                </a:solidFill>
              </a:rPr>
              <a:t>事件的最早发生时间，活动的</a:t>
            </a:r>
            <a:r>
              <a:rPr lang="zh-CN" altLang="en-US" sz="2400" dirty="0">
                <a:solidFill>
                  <a:srgbClr val="D54745"/>
                </a:solidFill>
              </a:rPr>
              <a:t>最迟</a:t>
            </a:r>
            <a:r>
              <a:rPr lang="zh-CN" altLang="en-US" sz="2400" dirty="0">
                <a:solidFill>
                  <a:schemeClr val="accent5">
                    <a:lumMod val="50000"/>
                  </a:schemeClr>
                </a:solidFill>
              </a:rPr>
              <a:t>发生时间是</a:t>
            </a:r>
            <a:r>
              <a:rPr lang="zh-CN" altLang="en-US" sz="2400" dirty="0">
                <a:solidFill>
                  <a:srgbClr val="D54745"/>
                </a:solidFill>
              </a:rPr>
              <a:t>顶点</a:t>
            </a:r>
            <a:r>
              <a:rPr lang="en-US" altLang="zh-CN" sz="2400" dirty="0">
                <a:solidFill>
                  <a:srgbClr val="D54745"/>
                </a:solidFill>
              </a:rPr>
              <a:t>v</a:t>
            </a:r>
            <a:r>
              <a:rPr lang="zh-CN" altLang="en-US" sz="2400" dirty="0">
                <a:solidFill>
                  <a:schemeClr val="accent5">
                    <a:lumMod val="50000"/>
                  </a:schemeClr>
                </a:solidFill>
              </a:rPr>
              <a:t>的最迟发生时间</a:t>
            </a:r>
            <a:r>
              <a:rPr lang="zh-CN" altLang="en-US" sz="2400" dirty="0">
                <a:solidFill>
                  <a:srgbClr val="2E5292"/>
                </a:solidFill>
              </a:rPr>
              <a:t>减去</a:t>
            </a:r>
            <a:r>
              <a:rPr lang="zh-CN" altLang="en-US" sz="2400" dirty="0">
                <a:solidFill>
                  <a:schemeClr val="accent5">
                    <a:lumMod val="50000"/>
                  </a:schemeClr>
                </a:solidFill>
              </a:rPr>
              <a:t>边</a:t>
            </a:r>
            <a:r>
              <a:rPr lang="en-US" altLang="zh-CN" sz="2400" dirty="0">
                <a:solidFill>
                  <a:schemeClr val="accent5">
                    <a:lumMod val="50000"/>
                  </a:schemeClr>
                </a:solidFill>
              </a:rPr>
              <a:t>&lt;</a:t>
            </a:r>
            <a:r>
              <a:rPr lang="en-US" altLang="zh-CN" sz="2400" dirty="0" err="1">
                <a:solidFill>
                  <a:schemeClr val="accent5">
                    <a:lumMod val="50000"/>
                  </a:schemeClr>
                </a:solidFill>
              </a:rPr>
              <a:t>u,v</a:t>
            </a:r>
            <a:r>
              <a:rPr lang="en-US" altLang="zh-CN" sz="2400" dirty="0">
                <a:solidFill>
                  <a:schemeClr val="accent5">
                    <a:lumMod val="50000"/>
                  </a:schemeClr>
                </a:solidFill>
              </a:rPr>
              <a:t>&gt;</a:t>
            </a:r>
            <a:r>
              <a:rPr lang="zh-CN" altLang="en-US" sz="2400" dirty="0">
                <a:solidFill>
                  <a:schemeClr val="accent5">
                    <a:lumMod val="50000"/>
                  </a:schemeClr>
                </a:solidFill>
              </a:rPr>
              <a:t>的权值。</a:t>
            </a:r>
          </a:p>
        </p:txBody>
      </p:sp>
      <p:grpSp>
        <p:nvGrpSpPr>
          <p:cNvPr id="12" name="千图PPT彼岸天：ID 8661124库_组合 2">
            <a:extLst>
              <a:ext uri="{FF2B5EF4-FFF2-40B4-BE49-F238E27FC236}">
                <a16:creationId xmlns:a16="http://schemas.microsoft.com/office/drawing/2014/main" id="{C567722D-65CE-4A23-B427-D42267A81F1F}"/>
              </a:ext>
            </a:extLst>
          </p:cNvPr>
          <p:cNvGrpSpPr/>
          <p:nvPr>
            <p:custDataLst>
              <p:tags r:id="rId1"/>
            </p:custDataLst>
          </p:nvPr>
        </p:nvGrpSpPr>
        <p:grpSpPr>
          <a:xfrm>
            <a:off x="821117" y="4688350"/>
            <a:ext cx="2189782" cy="1676319"/>
            <a:chOff x="812161" y="1448780"/>
            <a:chExt cx="5613221" cy="4297025"/>
          </a:xfrm>
        </p:grpSpPr>
        <p:grpSp>
          <p:nvGrpSpPr>
            <p:cNvPr id="13" name="Group 71">
              <a:extLst>
                <a:ext uri="{FF2B5EF4-FFF2-40B4-BE49-F238E27FC236}">
                  <a16:creationId xmlns:a16="http://schemas.microsoft.com/office/drawing/2014/main" id="{A426F4E6-0944-453C-8FAA-7CD2087C18AE}"/>
                </a:ext>
              </a:extLst>
            </p:cNvPr>
            <p:cNvGrpSpPr/>
            <p:nvPr/>
          </p:nvGrpSpPr>
          <p:grpSpPr>
            <a:xfrm flipH="1">
              <a:off x="1046745" y="3121830"/>
              <a:ext cx="1620889" cy="1620883"/>
              <a:chOff x="953424" y="1486519"/>
              <a:chExt cx="2228412" cy="2228408"/>
            </a:xfrm>
            <a:solidFill>
              <a:schemeClr val="accent1"/>
            </a:solidFill>
          </p:grpSpPr>
          <p:sp>
            <p:nvSpPr>
              <p:cNvPr id="26" name="Freeform: Shape 72">
                <a:extLst>
                  <a:ext uri="{FF2B5EF4-FFF2-40B4-BE49-F238E27FC236}">
                    <a16:creationId xmlns:a16="http://schemas.microsoft.com/office/drawing/2014/main" id="{1440D004-A1F8-4A5A-85A9-2E1FDFF41B8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solidFill>
                    <a:prstClr val="white"/>
                  </a:solidFill>
                </a:endParaRPr>
              </a:p>
            </p:txBody>
          </p:sp>
          <p:sp>
            <p:nvSpPr>
              <p:cNvPr id="27" name="Oval 73">
                <a:extLst>
                  <a:ext uri="{FF2B5EF4-FFF2-40B4-BE49-F238E27FC236}">
                    <a16:creationId xmlns:a16="http://schemas.microsoft.com/office/drawing/2014/main" id="{F014FCBE-BEBC-4426-BDD9-C4CDA77E75FD}"/>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endParaRPr>
              </a:p>
            </p:txBody>
          </p:sp>
        </p:grpSp>
        <p:grpSp>
          <p:nvGrpSpPr>
            <p:cNvPr id="14" name="Group 74">
              <a:extLst>
                <a:ext uri="{FF2B5EF4-FFF2-40B4-BE49-F238E27FC236}">
                  <a16:creationId xmlns:a16="http://schemas.microsoft.com/office/drawing/2014/main" id="{305BB88F-DA56-4B47-AA26-AEA765731A37}"/>
                </a:ext>
              </a:extLst>
            </p:cNvPr>
            <p:cNvGrpSpPr/>
            <p:nvPr/>
          </p:nvGrpSpPr>
          <p:grpSpPr>
            <a:xfrm rot="342038" flipH="1">
              <a:off x="2547731" y="3326813"/>
              <a:ext cx="2170871" cy="2170868"/>
              <a:chOff x="953424" y="1486519"/>
              <a:chExt cx="2228412" cy="2228408"/>
            </a:xfrm>
            <a:solidFill>
              <a:schemeClr val="accent2"/>
            </a:solidFill>
          </p:grpSpPr>
          <p:sp>
            <p:nvSpPr>
              <p:cNvPr id="24"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solidFill>
                    <a:prstClr val="white"/>
                  </a:solidFill>
                </a:endParaRPr>
              </a:p>
            </p:txBody>
          </p:sp>
          <p:sp>
            <p:nvSpPr>
              <p:cNvPr id="25"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endParaRPr>
              </a:p>
            </p:txBody>
          </p:sp>
        </p:grpSp>
        <p:grpSp>
          <p:nvGrpSpPr>
            <p:cNvPr id="15" name="Group 77">
              <a:extLst>
                <a:ext uri="{FF2B5EF4-FFF2-40B4-BE49-F238E27FC236}">
                  <a16:creationId xmlns:a16="http://schemas.microsoft.com/office/drawing/2014/main" id="{438B67C4-F19A-443F-8C15-0B521F20A99C}"/>
                </a:ext>
              </a:extLst>
            </p:cNvPr>
            <p:cNvGrpSpPr/>
            <p:nvPr/>
          </p:nvGrpSpPr>
          <p:grpSpPr>
            <a:xfrm rot="342038" flipH="1">
              <a:off x="3938956" y="1747289"/>
              <a:ext cx="2486426" cy="2486423"/>
              <a:chOff x="953424" y="1486519"/>
              <a:chExt cx="2228412" cy="2228408"/>
            </a:xfrm>
            <a:solidFill>
              <a:schemeClr val="accent3"/>
            </a:solidFill>
          </p:grpSpPr>
          <p:sp>
            <p:nvSpPr>
              <p:cNvPr id="22" name="Freeform: Shape 78">
                <a:extLst>
                  <a:ext uri="{FF2B5EF4-FFF2-40B4-BE49-F238E27FC236}">
                    <a16:creationId xmlns:a16="http://schemas.microsoft.com/office/drawing/2014/main" id="{7FA9192E-74B1-4516-8EFC-67194C25274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solidFill>
                    <a:prstClr val="white"/>
                  </a:solidFill>
                </a:endParaRPr>
              </a:p>
            </p:txBody>
          </p:sp>
          <p:sp>
            <p:nvSpPr>
              <p:cNvPr id="23" name="Oval 79">
                <a:extLst>
                  <a:ext uri="{FF2B5EF4-FFF2-40B4-BE49-F238E27FC236}">
                    <a16:creationId xmlns:a16="http://schemas.microsoft.com/office/drawing/2014/main" id="{46192E8C-6F7C-477B-B2E6-4477F5867FE4}"/>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endParaRPr>
              </a:p>
            </p:txBody>
          </p:sp>
        </p:grpSp>
        <p:sp>
          <p:nvSpPr>
            <p:cNvPr id="16" name="Arc 80">
              <a:extLst>
                <a:ext uri="{FF2B5EF4-FFF2-40B4-BE49-F238E27FC236}">
                  <a16:creationId xmlns:a16="http://schemas.microsoft.com/office/drawing/2014/main" id="{747E7AA9-3D26-4649-B4D4-25EB6C639B9C}"/>
                </a:ext>
              </a:extLst>
            </p:cNvPr>
            <p:cNvSpPr/>
            <p:nvPr/>
          </p:nvSpPr>
          <p:spPr>
            <a:xfrm>
              <a:off x="812161" y="2848782"/>
              <a:ext cx="1897756" cy="1897756"/>
            </a:xfrm>
            <a:prstGeom prst="arc">
              <a:avLst>
                <a:gd name="adj1" fmla="val 11101589"/>
                <a:gd name="adj2" fmla="val 18700949"/>
              </a:avLst>
            </a:prstGeom>
            <a:ln w="28575" cap="rnd">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prstClr val="black"/>
                </a:solidFill>
              </a:endParaRPr>
            </a:p>
          </p:txBody>
        </p:sp>
        <p:sp>
          <p:nvSpPr>
            <p:cNvPr id="17" name="Arc 81">
              <a:extLst>
                <a:ext uri="{FF2B5EF4-FFF2-40B4-BE49-F238E27FC236}">
                  <a16:creationId xmlns:a16="http://schemas.microsoft.com/office/drawing/2014/main" id="{5FEE844E-701F-4BB6-ACA5-3486D61D4327}"/>
                </a:ext>
              </a:extLst>
            </p:cNvPr>
            <p:cNvSpPr/>
            <p:nvPr/>
          </p:nvSpPr>
          <p:spPr>
            <a:xfrm flipV="1">
              <a:off x="2539577"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prstClr val="black"/>
                </a:solidFill>
              </a:endParaRPr>
            </a:p>
          </p:txBody>
        </p:sp>
        <p:sp>
          <p:nvSpPr>
            <p:cNvPr id="18" name="Arc 82">
              <a:extLst>
                <a:ext uri="{FF2B5EF4-FFF2-40B4-BE49-F238E27FC236}">
                  <a16:creationId xmlns:a16="http://schemas.microsoft.com/office/drawing/2014/main" id="{926CE7A5-43D8-42D2-8C33-6DCC14859C55}"/>
                </a:ext>
              </a:extLst>
            </p:cNvPr>
            <p:cNvSpPr/>
            <p:nvPr/>
          </p:nvSpPr>
          <p:spPr>
            <a:xfrm>
              <a:off x="3859312" y="1448780"/>
              <a:ext cx="2292159" cy="2292159"/>
            </a:xfrm>
            <a:prstGeom prst="arc">
              <a:avLst>
                <a:gd name="adj1" fmla="val 11093161"/>
                <a:gd name="adj2" fmla="val 18823990"/>
              </a:avLst>
            </a:prstGeom>
            <a:ln w="28575" cap="rnd">
              <a:solidFill>
                <a:schemeClr val="accent3"/>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prstClr val="black"/>
                </a:solidFill>
              </a:endParaRPr>
            </a:p>
          </p:txBody>
        </p:sp>
        <p:sp>
          <p:nvSpPr>
            <p:cNvPr id="19" name="Freeform: Shape 101">
              <a:extLst>
                <a:ext uri="{FF2B5EF4-FFF2-40B4-BE49-F238E27FC236}">
                  <a16:creationId xmlns:a16="http://schemas.microsoft.com/office/drawing/2014/main" id="{E59F6E1D-5F58-4492-A6B0-C26E4153D448}"/>
                </a:ext>
              </a:extLst>
            </p:cNvPr>
            <p:cNvSpPr>
              <a:spLocks/>
            </p:cNvSpPr>
            <p:nvPr/>
          </p:nvSpPr>
          <p:spPr bwMode="auto">
            <a:xfrm>
              <a:off x="3309660"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solidFill>
                  <a:prstClr val="black"/>
                </a:solidFill>
              </a:endParaRPr>
            </a:p>
          </p:txBody>
        </p:sp>
        <p:sp>
          <p:nvSpPr>
            <p:cNvPr id="20" name="Freeform: Shape 102">
              <a:extLst>
                <a:ext uri="{FF2B5EF4-FFF2-40B4-BE49-F238E27FC236}">
                  <a16:creationId xmlns:a16="http://schemas.microsoft.com/office/drawing/2014/main" id="{DCFDA666-1EA5-4EDF-9549-00115C8DF505}"/>
                </a:ext>
              </a:extLst>
            </p:cNvPr>
            <p:cNvSpPr>
              <a:spLocks/>
            </p:cNvSpPr>
            <p:nvPr/>
          </p:nvSpPr>
          <p:spPr bwMode="auto">
            <a:xfrm>
              <a:off x="4806726" y="2639279"/>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solidFill>
                  <a:prstClr val="black"/>
                </a:solidFill>
              </a:endParaRPr>
            </a:p>
          </p:txBody>
        </p:sp>
        <p:sp>
          <p:nvSpPr>
            <p:cNvPr id="21" name="Freeform: Shape 103">
              <a:extLst>
                <a:ext uri="{FF2B5EF4-FFF2-40B4-BE49-F238E27FC236}">
                  <a16:creationId xmlns:a16="http://schemas.microsoft.com/office/drawing/2014/main" id="{F3F24305-2CD8-41BD-A8B5-E08C3C5A82FB}"/>
                </a:ext>
              </a:extLst>
            </p:cNvPr>
            <p:cNvSpPr>
              <a:spLocks/>
            </p:cNvSpPr>
            <p:nvPr/>
          </p:nvSpPr>
          <p:spPr bwMode="auto">
            <a:xfrm>
              <a:off x="1591564" y="3681301"/>
              <a:ext cx="531251" cy="501940"/>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bg1"/>
            </a:solidFill>
            <a:ln w="9525">
              <a:noFill/>
              <a:round/>
              <a:headEnd/>
              <a:tailEnd/>
            </a:ln>
          </p:spPr>
          <p:txBody>
            <a:bodyPr anchor="ctr"/>
            <a:lstStyle/>
            <a:p>
              <a:pPr algn="ctr"/>
              <a:endParaRPr>
                <a:solidFill>
                  <a:prstClr val="black"/>
                </a:solidFill>
              </a:endParaRPr>
            </a:p>
          </p:txBody>
        </p:sp>
      </p:grpSp>
      <p:graphicFrame>
        <p:nvGraphicFramePr>
          <p:cNvPr id="29" name="表格 28"/>
          <p:cNvGraphicFramePr>
            <a:graphicFrameLocks noGrp="1"/>
          </p:cNvGraphicFramePr>
          <p:nvPr>
            <p:extLst>
              <p:ext uri="{D42A27DB-BD31-4B8C-83A1-F6EECF244321}">
                <p14:modId xmlns:p14="http://schemas.microsoft.com/office/powerpoint/2010/main" val="2386159850"/>
              </p:ext>
            </p:extLst>
          </p:nvPr>
        </p:nvGraphicFramePr>
        <p:xfrm>
          <a:off x="5124573" y="421069"/>
          <a:ext cx="6787191" cy="5943600"/>
        </p:xfrm>
        <a:graphic>
          <a:graphicData uri="http://schemas.openxmlformats.org/drawingml/2006/table">
            <a:tbl>
              <a:tblPr firstRow="1" bandRow="1">
                <a:tableStyleId>{00A15C55-8517-42AA-B614-E9B94910E393}</a:tableStyleId>
              </a:tblPr>
              <a:tblGrid>
                <a:gridCol w="2064851">
                  <a:extLst>
                    <a:ext uri="{9D8B030D-6E8A-4147-A177-3AD203B41FA5}">
                      <a16:colId xmlns:a16="http://schemas.microsoft.com/office/drawing/2014/main" val="20000"/>
                    </a:ext>
                  </a:extLst>
                </a:gridCol>
                <a:gridCol w="2102168">
                  <a:extLst>
                    <a:ext uri="{9D8B030D-6E8A-4147-A177-3AD203B41FA5}">
                      <a16:colId xmlns:a16="http://schemas.microsoft.com/office/drawing/2014/main" val="20001"/>
                    </a:ext>
                  </a:extLst>
                </a:gridCol>
                <a:gridCol w="2620172">
                  <a:extLst>
                    <a:ext uri="{9D8B030D-6E8A-4147-A177-3AD203B41FA5}">
                      <a16:colId xmlns:a16="http://schemas.microsoft.com/office/drawing/2014/main" val="20002"/>
                    </a:ext>
                  </a:extLst>
                </a:gridCol>
              </a:tblGrid>
              <a:tr h="370840">
                <a:tc>
                  <a:txBody>
                    <a:bodyPr/>
                    <a:lstStyle/>
                    <a:p>
                      <a:pPr algn="ctr"/>
                      <a:r>
                        <a:rPr lang="zh-CN" altLang="en-US" sz="2400" b="0" dirty="0" smtClean="0"/>
                        <a:t>顶点</a:t>
                      </a:r>
                      <a:endParaRPr lang="zh-CN" altLang="en-US" sz="2400" b="0" dirty="0">
                        <a:latin typeface="+mn-ea"/>
                        <a:ea typeface="+mn-ea"/>
                      </a:endParaRPr>
                    </a:p>
                  </a:txBody>
                  <a:tcPr anchor="ctr"/>
                </a:tc>
                <a:tc>
                  <a:txBody>
                    <a:bodyPr/>
                    <a:lstStyle/>
                    <a:p>
                      <a:pPr algn="ctr"/>
                      <a:r>
                        <a:rPr lang="zh-CN" altLang="en-US" sz="2400" b="0" dirty="0" smtClean="0"/>
                        <a:t>最早发生时间</a:t>
                      </a:r>
                      <a:endParaRPr lang="zh-CN" altLang="en-US" sz="2400" b="0" dirty="0">
                        <a:latin typeface="+mn-ea"/>
                        <a:ea typeface="+mn-ea"/>
                      </a:endParaRPr>
                    </a:p>
                  </a:txBody>
                  <a:tcPr anchor="ctr"/>
                </a:tc>
                <a:tc>
                  <a:txBody>
                    <a:bodyPr/>
                    <a:lstStyle/>
                    <a:p>
                      <a:pPr algn="ctr"/>
                      <a:r>
                        <a:rPr lang="zh-CN" altLang="en-US" sz="2400" b="0" dirty="0" smtClean="0"/>
                        <a:t>最迟发生时间</a:t>
                      </a:r>
                      <a:endParaRPr lang="zh-CN" altLang="en-US" sz="2400" b="0" dirty="0">
                        <a:latin typeface="+mn-ea"/>
                        <a:ea typeface="+mn-ea"/>
                      </a:endParaRPr>
                    </a:p>
                  </a:txBody>
                  <a:tcPr anchor="ctr"/>
                </a:tc>
                <a:extLst>
                  <a:ext uri="{0D108BD9-81ED-4DB2-BD59-A6C34878D82A}">
                    <a16:rowId xmlns:a16="http://schemas.microsoft.com/office/drawing/2014/main" val="10000"/>
                  </a:ext>
                </a:extLst>
              </a:tr>
              <a:tr h="370840">
                <a:tc>
                  <a:txBody>
                    <a:bodyPr/>
                    <a:lstStyle/>
                    <a:p>
                      <a:pPr algn="ctr"/>
                      <a:r>
                        <a:rPr lang="en-US" altLang="zh-CN" sz="2400" dirty="0" smtClean="0"/>
                        <a:t>&lt;C</a:t>
                      </a:r>
                      <a:r>
                        <a:rPr lang="zh-CN" altLang="en-US" sz="2400" dirty="0" smtClean="0"/>
                        <a:t>，</a:t>
                      </a:r>
                      <a:r>
                        <a:rPr lang="en-US" altLang="zh-CN" sz="2400" dirty="0" smtClean="0"/>
                        <a:t>A&gt;</a:t>
                      </a:r>
                      <a:endParaRPr lang="zh-CN" altLang="en-US" sz="2400" dirty="0">
                        <a:latin typeface="+mn-ea"/>
                        <a:ea typeface="+mn-ea"/>
                      </a:endParaRPr>
                    </a:p>
                  </a:txBody>
                  <a:tcPr anchor="ctr"/>
                </a:tc>
                <a:tc>
                  <a:txBody>
                    <a:bodyPr/>
                    <a:lstStyle/>
                    <a:p>
                      <a:pPr algn="ctr"/>
                      <a:r>
                        <a:rPr lang="en-US" altLang="zh-CN" sz="2400" dirty="0" smtClean="0"/>
                        <a:t>0</a:t>
                      </a:r>
                      <a:endParaRPr lang="zh-CN" altLang="en-US" sz="2400" dirty="0">
                        <a:latin typeface="+mn-ea"/>
                        <a:ea typeface="+mn-ea"/>
                      </a:endParaRPr>
                    </a:p>
                  </a:txBody>
                  <a:tcPr anchor="ctr"/>
                </a:tc>
                <a:tc>
                  <a:txBody>
                    <a:bodyPr/>
                    <a:lstStyle/>
                    <a:p>
                      <a:pPr algn="ctr"/>
                      <a:r>
                        <a:rPr lang="en-US" altLang="zh-CN" sz="2400" dirty="0" smtClean="0"/>
                        <a:t>2-1=1</a:t>
                      </a:r>
                      <a:endParaRPr lang="zh-CN" altLang="en-US" sz="2400" dirty="0">
                        <a:latin typeface="+mn-ea"/>
                        <a:ea typeface="+mn-ea"/>
                      </a:endParaRPr>
                    </a:p>
                  </a:txBody>
                  <a:tcPr anchor="ctr"/>
                </a:tc>
                <a:extLst>
                  <a:ext uri="{0D108BD9-81ED-4DB2-BD59-A6C34878D82A}">
                    <a16:rowId xmlns:a16="http://schemas.microsoft.com/office/drawing/2014/main" val="10001"/>
                  </a:ext>
                </a:extLst>
              </a:tr>
              <a:tr h="370840">
                <a:tc>
                  <a:txBody>
                    <a:bodyPr/>
                    <a:lstStyle/>
                    <a:p>
                      <a:pPr algn="ctr"/>
                      <a:r>
                        <a:rPr lang="en-US" altLang="zh-CN" sz="2400" dirty="0" smtClean="0"/>
                        <a:t>&lt;C</a:t>
                      </a:r>
                      <a:r>
                        <a:rPr lang="zh-CN" altLang="en-US" sz="2400" dirty="0" smtClean="0"/>
                        <a:t>，</a:t>
                      </a:r>
                      <a:r>
                        <a:rPr lang="en-US" altLang="zh-CN" sz="2400" dirty="0" smtClean="0"/>
                        <a:t>E&gt;</a:t>
                      </a:r>
                      <a:endParaRPr lang="zh-CN" altLang="en-US" sz="2400" dirty="0">
                        <a:latin typeface="+mn-ea"/>
                        <a:ea typeface="+mn-ea"/>
                      </a:endParaRPr>
                    </a:p>
                  </a:txBody>
                  <a:tcPr anchor="ctr"/>
                </a:tc>
                <a:tc>
                  <a:txBody>
                    <a:bodyPr/>
                    <a:lstStyle/>
                    <a:p>
                      <a:pPr algn="ctr"/>
                      <a:r>
                        <a:rPr lang="en-US" altLang="zh-CN" sz="2400" dirty="0" smtClean="0"/>
                        <a:t>0</a:t>
                      </a:r>
                      <a:endParaRPr lang="zh-CN" altLang="en-US" sz="2400" dirty="0">
                        <a:latin typeface="+mn-ea"/>
                        <a:ea typeface="+mn-ea"/>
                      </a:endParaRPr>
                    </a:p>
                  </a:txBody>
                  <a:tcPr anchor="ctr"/>
                </a:tc>
                <a:tc>
                  <a:txBody>
                    <a:bodyPr/>
                    <a:lstStyle/>
                    <a:p>
                      <a:pPr algn="ctr"/>
                      <a:r>
                        <a:rPr lang="en-US" altLang="zh-CN" sz="2400" dirty="0" smtClean="0"/>
                        <a:t>3-2=1</a:t>
                      </a:r>
                      <a:endParaRPr lang="zh-CN" altLang="en-US" sz="2400" dirty="0">
                        <a:latin typeface="+mn-ea"/>
                        <a:ea typeface="+mn-ea"/>
                      </a:endParaRPr>
                    </a:p>
                  </a:txBody>
                  <a:tcPr anchor="ctr"/>
                </a:tc>
                <a:extLst>
                  <a:ext uri="{0D108BD9-81ED-4DB2-BD59-A6C34878D82A}">
                    <a16:rowId xmlns:a16="http://schemas.microsoft.com/office/drawing/2014/main" val="10002"/>
                  </a:ext>
                </a:extLst>
              </a:tr>
              <a:tr h="370840">
                <a:tc>
                  <a:txBody>
                    <a:bodyPr/>
                    <a:lstStyle/>
                    <a:p>
                      <a:pPr algn="ctr"/>
                      <a:r>
                        <a:rPr lang="en-US" altLang="zh-CN" sz="2400" dirty="0" smtClean="0"/>
                        <a:t>&lt;C</a:t>
                      </a:r>
                      <a:r>
                        <a:rPr lang="zh-CN" altLang="en-US" sz="2400" dirty="0" smtClean="0"/>
                        <a:t>，</a:t>
                      </a:r>
                      <a:r>
                        <a:rPr lang="en-US" altLang="zh-CN" sz="2400" dirty="0" smtClean="0"/>
                        <a:t>F&gt; </a:t>
                      </a:r>
                      <a:endParaRPr lang="zh-CN" altLang="en-US" sz="2400" dirty="0">
                        <a:latin typeface="+mn-ea"/>
                        <a:ea typeface="+mn-ea"/>
                      </a:endParaRPr>
                    </a:p>
                  </a:txBody>
                  <a:tcPr anchor="ctr"/>
                </a:tc>
                <a:tc>
                  <a:txBody>
                    <a:bodyPr/>
                    <a:lstStyle/>
                    <a:p>
                      <a:pPr algn="ctr"/>
                      <a:r>
                        <a:rPr lang="en-US" altLang="zh-CN" sz="2400" dirty="0" smtClean="0"/>
                        <a:t>0</a:t>
                      </a:r>
                      <a:endParaRPr lang="zh-CN" altLang="en-US" sz="2400" dirty="0">
                        <a:latin typeface="+mn-ea"/>
                        <a:ea typeface="+mn-ea"/>
                      </a:endParaRPr>
                    </a:p>
                  </a:txBody>
                  <a:tcPr anchor="ctr"/>
                </a:tc>
                <a:tc>
                  <a:txBody>
                    <a:bodyPr/>
                    <a:lstStyle/>
                    <a:p>
                      <a:pPr algn="ctr"/>
                      <a:r>
                        <a:rPr lang="en-US" altLang="zh-CN" sz="2400" dirty="0" smtClean="0"/>
                        <a:t>5-5=0</a:t>
                      </a:r>
                      <a:endParaRPr lang="zh-CN" altLang="en-US" sz="2400" dirty="0">
                        <a:latin typeface="+mn-ea"/>
                        <a:ea typeface="+mn-ea"/>
                      </a:endParaRPr>
                    </a:p>
                  </a:txBody>
                  <a:tcPr anchor="ctr"/>
                </a:tc>
                <a:extLst>
                  <a:ext uri="{0D108BD9-81ED-4DB2-BD59-A6C34878D82A}">
                    <a16:rowId xmlns:a16="http://schemas.microsoft.com/office/drawing/2014/main" val="10003"/>
                  </a:ext>
                </a:extLst>
              </a:tr>
              <a:tr h="370840">
                <a:tc>
                  <a:txBody>
                    <a:bodyPr/>
                    <a:lstStyle/>
                    <a:p>
                      <a:pPr algn="ctr"/>
                      <a:r>
                        <a:rPr lang="en-US" altLang="zh-CN" sz="2400" dirty="0" smtClean="0"/>
                        <a:t>&lt;A</a:t>
                      </a:r>
                      <a:r>
                        <a:rPr lang="zh-CN" altLang="en-US" sz="2400" dirty="0" smtClean="0"/>
                        <a:t>，</a:t>
                      </a:r>
                      <a:r>
                        <a:rPr lang="en-US" altLang="zh-CN" sz="2400" dirty="0" smtClean="0"/>
                        <a:t>G&gt;</a:t>
                      </a:r>
                      <a:endParaRPr lang="zh-CN" altLang="en-US" sz="2400" dirty="0">
                        <a:latin typeface="+mn-ea"/>
                        <a:ea typeface="+mn-ea"/>
                      </a:endParaRPr>
                    </a:p>
                  </a:txBody>
                  <a:tcPr anchor="ctr"/>
                </a:tc>
                <a:tc>
                  <a:txBody>
                    <a:bodyPr/>
                    <a:lstStyle/>
                    <a:p>
                      <a:pPr algn="ctr"/>
                      <a:r>
                        <a:rPr lang="en-US" altLang="zh-CN" sz="2400" dirty="0" smtClean="0"/>
                        <a:t>1</a:t>
                      </a:r>
                      <a:endParaRPr lang="zh-CN" altLang="en-US" sz="2400" dirty="0">
                        <a:latin typeface="+mn-ea"/>
                        <a:ea typeface="+mn-ea"/>
                      </a:endParaRPr>
                    </a:p>
                  </a:txBody>
                  <a:tcPr anchor="ctr"/>
                </a:tc>
                <a:tc>
                  <a:txBody>
                    <a:bodyPr/>
                    <a:lstStyle/>
                    <a:p>
                      <a:pPr algn="ctr"/>
                      <a:r>
                        <a:rPr lang="en-US" altLang="zh-CN" sz="2400" dirty="0" smtClean="0"/>
                        <a:t>12-10=2</a:t>
                      </a:r>
                      <a:endParaRPr lang="zh-CN" altLang="en-US" sz="2400" dirty="0">
                        <a:latin typeface="+mn-ea"/>
                        <a:ea typeface="+mn-ea"/>
                      </a:endParaRPr>
                    </a:p>
                  </a:txBody>
                  <a:tcPr anchor="ctr"/>
                </a:tc>
                <a:extLst>
                  <a:ext uri="{0D108BD9-81ED-4DB2-BD59-A6C34878D82A}">
                    <a16:rowId xmlns:a16="http://schemas.microsoft.com/office/drawing/2014/main" val="10004"/>
                  </a:ext>
                </a:extLst>
              </a:tr>
              <a:tr h="370840">
                <a:tc>
                  <a:txBody>
                    <a:bodyPr/>
                    <a:lstStyle/>
                    <a:p>
                      <a:pPr algn="ctr"/>
                      <a:r>
                        <a:rPr lang="en-US" altLang="zh-CN" sz="2400" dirty="0" smtClean="0"/>
                        <a:t>&lt;A</a:t>
                      </a:r>
                      <a:r>
                        <a:rPr lang="zh-CN" altLang="en-US" sz="2400" dirty="0" smtClean="0"/>
                        <a:t>，</a:t>
                      </a:r>
                      <a:r>
                        <a:rPr lang="en-US" altLang="zh-CN" sz="2400" dirty="0" smtClean="0"/>
                        <a:t>B&gt;</a:t>
                      </a:r>
                      <a:endParaRPr lang="zh-CN" altLang="en-US" sz="2400" dirty="0">
                        <a:latin typeface="+mn-ea"/>
                        <a:ea typeface="+mn-ea"/>
                      </a:endParaRPr>
                    </a:p>
                  </a:txBody>
                  <a:tcPr anchor="ctr"/>
                </a:tc>
                <a:tc>
                  <a:txBody>
                    <a:bodyPr/>
                    <a:lstStyle/>
                    <a:p>
                      <a:pPr algn="ctr"/>
                      <a:r>
                        <a:rPr lang="en-US" altLang="zh-CN" sz="2400" dirty="0" smtClean="0"/>
                        <a:t>1</a:t>
                      </a:r>
                      <a:endParaRPr lang="zh-CN" altLang="en-US" sz="2400" dirty="0">
                        <a:latin typeface="+mn-ea"/>
                        <a:ea typeface="+mn-ea"/>
                      </a:endParaRPr>
                    </a:p>
                  </a:txBody>
                  <a:tcPr anchor="ctr"/>
                </a:tc>
                <a:tc>
                  <a:txBody>
                    <a:bodyPr/>
                    <a:lstStyle/>
                    <a:p>
                      <a:pPr algn="ctr"/>
                      <a:r>
                        <a:rPr lang="en-US" altLang="zh-CN" sz="2400" dirty="0" smtClean="0"/>
                        <a:t>10-3=7</a:t>
                      </a:r>
                      <a:endParaRPr lang="zh-CN" altLang="en-US" sz="2400" dirty="0">
                        <a:latin typeface="+mn-ea"/>
                        <a:ea typeface="+mn-ea"/>
                      </a:endParaRPr>
                    </a:p>
                  </a:txBody>
                  <a:tcPr anchor="ctr"/>
                </a:tc>
                <a:extLst>
                  <a:ext uri="{0D108BD9-81ED-4DB2-BD59-A6C34878D82A}">
                    <a16:rowId xmlns:a16="http://schemas.microsoft.com/office/drawing/2014/main" val="10005"/>
                  </a:ext>
                </a:extLst>
              </a:tr>
              <a:tr h="370840">
                <a:tc>
                  <a:txBody>
                    <a:bodyPr/>
                    <a:lstStyle/>
                    <a:p>
                      <a:pPr algn="ctr"/>
                      <a:r>
                        <a:rPr lang="en-US" altLang="zh-CN" sz="2400" dirty="0" smtClean="0"/>
                        <a:t>&lt;E</a:t>
                      </a:r>
                      <a:r>
                        <a:rPr lang="zh-CN" altLang="en-US" sz="2400" dirty="0" smtClean="0"/>
                        <a:t>，</a:t>
                      </a:r>
                      <a:r>
                        <a:rPr lang="en-US" altLang="zh-CN" sz="2400" dirty="0" smtClean="0"/>
                        <a:t>B&gt;</a:t>
                      </a:r>
                      <a:endParaRPr lang="zh-CN" altLang="en-US" sz="2400" dirty="0">
                        <a:latin typeface="+mn-ea"/>
                        <a:ea typeface="+mn-ea"/>
                      </a:endParaRPr>
                    </a:p>
                  </a:txBody>
                  <a:tcPr anchor="ctr"/>
                </a:tc>
                <a:tc>
                  <a:txBody>
                    <a:bodyPr/>
                    <a:lstStyle/>
                    <a:p>
                      <a:pPr algn="ctr"/>
                      <a:r>
                        <a:rPr lang="en-US" altLang="zh-CN" sz="2400" dirty="0" smtClean="0"/>
                        <a:t>2</a:t>
                      </a:r>
                      <a:endParaRPr lang="zh-CN" altLang="en-US" sz="2400" dirty="0">
                        <a:latin typeface="+mn-ea"/>
                        <a:ea typeface="+mn-ea"/>
                      </a:endParaRPr>
                    </a:p>
                  </a:txBody>
                  <a:tcPr anchor="ctr"/>
                </a:tc>
                <a:tc>
                  <a:txBody>
                    <a:bodyPr/>
                    <a:lstStyle/>
                    <a:p>
                      <a:pPr algn="ctr"/>
                      <a:r>
                        <a:rPr lang="en-US" altLang="zh-CN" sz="2400" dirty="0" smtClean="0"/>
                        <a:t>10-4=6</a:t>
                      </a:r>
                      <a:endParaRPr lang="zh-CN" altLang="en-US" sz="2400" dirty="0">
                        <a:latin typeface="+mn-ea"/>
                        <a:ea typeface="+mn-ea"/>
                      </a:endParaRPr>
                    </a:p>
                  </a:txBody>
                  <a:tcPr anchor="ctr"/>
                </a:tc>
                <a:extLst>
                  <a:ext uri="{0D108BD9-81ED-4DB2-BD59-A6C34878D82A}">
                    <a16:rowId xmlns:a16="http://schemas.microsoft.com/office/drawing/2014/main" val="10006"/>
                  </a:ext>
                </a:extLst>
              </a:tr>
              <a:tr h="370840">
                <a:tc>
                  <a:txBody>
                    <a:bodyPr/>
                    <a:lstStyle/>
                    <a:p>
                      <a:pPr algn="ctr"/>
                      <a:r>
                        <a:rPr lang="en-US" altLang="zh-CN" sz="2400" dirty="0" smtClean="0"/>
                        <a:t>&lt;E</a:t>
                      </a:r>
                      <a:r>
                        <a:rPr lang="zh-CN" altLang="en-US" sz="2400" dirty="0" smtClean="0"/>
                        <a:t>，</a:t>
                      </a:r>
                      <a:r>
                        <a:rPr lang="en-US" altLang="zh-CN" sz="2400" dirty="0" smtClean="0"/>
                        <a:t>F&gt;</a:t>
                      </a:r>
                      <a:endParaRPr lang="zh-CN" altLang="en-US" sz="2400" dirty="0">
                        <a:latin typeface="+mn-ea"/>
                        <a:ea typeface="+mn-ea"/>
                      </a:endParaRPr>
                    </a:p>
                  </a:txBody>
                  <a:tcPr anchor="ctr"/>
                </a:tc>
                <a:tc>
                  <a:txBody>
                    <a:bodyPr/>
                    <a:lstStyle/>
                    <a:p>
                      <a:pPr algn="ctr"/>
                      <a:r>
                        <a:rPr lang="en-US" altLang="zh-CN" sz="2400" dirty="0" smtClean="0"/>
                        <a:t>2</a:t>
                      </a:r>
                      <a:endParaRPr lang="zh-CN" altLang="en-US" sz="2400" dirty="0">
                        <a:latin typeface="+mn-ea"/>
                        <a:ea typeface="+mn-ea"/>
                      </a:endParaRPr>
                    </a:p>
                  </a:txBody>
                  <a:tcPr anchor="ctr"/>
                </a:tc>
                <a:tc>
                  <a:txBody>
                    <a:bodyPr/>
                    <a:lstStyle/>
                    <a:p>
                      <a:pPr algn="ctr"/>
                      <a:r>
                        <a:rPr lang="en-US" altLang="zh-CN" sz="2400" dirty="0" smtClean="0"/>
                        <a:t>5-2=3</a:t>
                      </a:r>
                      <a:endParaRPr lang="zh-CN" altLang="en-US" sz="2400" dirty="0">
                        <a:latin typeface="+mn-ea"/>
                        <a:ea typeface="+mn-ea"/>
                      </a:endParaRPr>
                    </a:p>
                  </a:txBody>
                  <a:tcPr anchor="ctr"/>
                </a:tc>
                <a:extLst>
                  <a:ext uri="{0D108BD9-81ED-4DB2-BD59-A6C34878D82A}">
                    <a16:rowId xmlns:a16="http://schemas.microsoft.com/office/drawing/2014/main" val="10007"/>
                  </a:ext>
                </a:extLst>
              </a:tr>
              <a:tr h="370840">
                <a:tc>
                  <a:txBody>
                    <a:bodyPr/>
                    <a:lstStyle/>
                    <a:p>
                      <a:pPr algn="ctr"/>
                      <a:r>
                        <a:rPr lang="en-US" altLang="zh-CN" sz="2400" dirty="0" smtClean="0"/>
                        <a:t>&lt;B</a:t>
                      </a:r>
                      <a:r>
                        <a:rPr lang="zh-CN" altLang="en-US" sz="2400" dirty="0" smtClean="0"/>
                        <a:t>，</a:t>
                      </a:r>
                      <a:r>
                        <a:rPr lang="en-US" altLang="zh-CN" sz="2400" dirty="0" smtClean="0"/>
                        <a:t>G&gt;</a:t>
                      </a:r>
                      <a:endParaRPr lang="zh-CN" altLang="en-US" sz="2400" dirty="0">
                        <a:latin typeface="+mn-ea"/>
                        <a:ea typeface="+mn-ea"/>
                      </a:endParaRPr>
                    </a:p>
                  </a:txBody>
                  <a:tcPr anchor="ctr"/>
                </a:tc>
                <a:tc>
                  <a:txBody>
                    <a:bodyPr/>
                    <a:lstStyle/>
                    <a:p>
                      <a:pPr algn="ctr"/>
                      <a:r>
                        <a:rPr lang="en-US" altLang="zh-CN" sz="2400" dirty="0" smtClean="0"/>
                        <a:t>6</a:t>
                      </a:r>
                      <a:endParaRPr lang="zh-CN" altLang="en-US" sz="2400" dirty="0">
                        <a:latin typeface="+mn-ea"/>
                        <a:ea typeface="+mn-ea"/>
                      </a:endParaRPr>
                    </a:p>
                  </a:txBody>
                  <a:tcPr anchor="ctr"/>
                </a:tc>
                <a:tc>
                  <a:txBody>
                    <a:bodyPr/>
                    <a:lstStyle/>
                    <a:p>
                      <a:pPr algn="ctr"/>
                      <a:r>
                        <a:rPr lang="en-US" altLang="zh-CN" sz="2400" dirty="0" smtClean="0"/>
                        <a:t>12-2=10</a:t>
                      </a:r>
                      <a:endParaRPr lang="zh-CN" altLang="en-US" sz="2400" dirty="0">
                        <a:latin typeface="+mn-ea"/>
                        <a:ea typeface="+mn-ea"/>
                      </a:endParaRPr>
                    </a:p>
                  </a:txBody>
                  <a:tcPr anchor="ctr"/>
                </a:tc>
                <a:extLst>
                  <a:ext uri="{0D108BD9-81ED-4DB2-BD59-A6C34878D82A}">
                    <a16:rowId xmlns:a16="http://schemas.microsoft.com/office/drawing/2014/main" val="10008"/>
                  </a:ext>
                </a:extLst>
              </a:tr>
              <a:tr h="370840">
                <a:tc>
                  <a:txBody>
                    <a:bodyPr/>
                    <a:lstStyle/>
                    <a:p>
                      <a:pPr algn="ctr"/>
                      <a:r>
                        <a:rPr lang="en-US" altLang="zh-CN" sz="2400" dirty="0" smtClean="0"/>
                        <a:t>&lt;B</a:t>
                      </a:r>
                      <a:r>
                        <a:rPr lang="zh-CN" altLang="en-US" sz="2400" dirty="0" smtClean="0"/>
                        <a:t>，</a:t>
                      </a:r>
                      <a:r>
                        <a:rPr lang="en-US" altLang="zh-CN" sz="2400" dirty="0" smtClean="0"/>
                        <a:t>H&gt;</a:t>
                      </a:r>
                      <a:endParaRPr lang="zh-CN" altLang="en-US" sz="2400" dirty="0">
                        <a:latin typeface="+mn-ea"/>
                        <a:ea typeface="+mn-ea"/>
                      </a:endParaRPr>
                    </a:p>
                  </a:txBody>
                  <a:tcPr anchor="ctr"/>
                </a:tc>
                <a:tc>
                  <a:txBody>
                    <a:bodyPr/>
                    <a:lstStyle/>
                    <a:p>
                      <a:pPr algn="ctr"/>
                      <a:r>
                        <a:rPr lang="en-US" altLang="zh-CN" sz="2400" dirty="0" smtClean="0">
                          <a:latin typeface="+mn-ea"/>
                          <a:ea typeface="+mn-ea"/>
                        </a:rPr>
                        <a:t>6</a:t>
                      </a:r>
                      <a:endParaRPr lang="zh-CN" altLang="en-US" sz="2400" dirty="0">
                        <a:latin typeface="+mn-ea"/>
                        <a:ea typeface="+mn-ea"/>
                      </a:endParaRPr>
                    </a:p>
                  </a:txBody>
                  <a:tcPr anchor="ctr"/>
                </a:tc>
                <a:tc>
                  <a:txBody>
                    <a:bodyPr/>
                    <a:lstStyle/>
                    <a:p>
                      <a:pPr algn="ctr"/>
                      <a:r>
                        <a:rPr lang="en-US" altLang="zh-CN" sz="2400" dirty="0" smtClean="0">
                          <a:latin typeface="+mn-ea"/>
                          <a:ea typeface="+mn-ea"/>
                        </a:rPr>
                        <a:t>17-6=11</a:t>
                      </a:r>
                      <a:endParaRPr lang="zh-CN" altLang="en-US" sz="2400" dirty="0">
                        <a:latin typeface="+mn-ea"/>
                        <a:ea typeface="+mn-ea"/>
                      </a:endParaRPr>
                    </a:p>
                  </a:txBody>
                  <a:tcPr anchor="ctr"/>
                </a:tc>
                <a:extLst>
                  <a:ext uri="{0D108BD9-81ED-4DB2-BD59-A6C34878D82A}">
                    <a16:rowId xmlns:a16="http://schemas.microsoft.com/office/drawing/2014/main" val="10009"/>
                  </a:ext>
                </a:extLst>
              </a:tr>
              <a:tr h="370840">
                <a:tc>
                  <a:txBody>
                    <a:bodyPr/>
                    <a:lstStyle/>
                    <a:p>
                      <a:pPr algn="ctr"/>
                      <a:r>
                        <a:rPr lang="en-US" altLang="zh-CN" sz="2400" dirty="0" smtClean="0"/>
                        <a:t>&lt;F</a:t>
                      </a:r>
                      <a:r>
                        <a:rPr lang="zh-CN" altLang="en-US" sz="2400" dirty="0" smtClean="0"/>
                        <a:t>，</a:t>
                      </a:r>
                      <a:r>
                        <a:rPr lang="en-US" altLang="zh-CN" sz="2400" dirty="0" smtClean="0"/>
                        <a:t>D&gt;</a:t>
                      </a:r>
                      <a:endParaRPr lang="zh-CN" altLang="en-US" sz="2400" dirty="0">
                        <a:latin typeface="+mn-ea"/>
                        <a:ea typeface="+mn-ea"/>
                      </a:endParaRPr>
                    </a:p>
                  </a:txBody>
                  <a:tcPr anchor="ctr"/>
                </a:tc>
                <a:tc>
                  <a:txBody>
                    <a:bodyPr/>
                    <a:lstStyle/>
                    <a:p>
                      <a:pPr algn="ctr"/>
                      <a:r>
                        <a:rPr lang="en-US" altLang="zh-CN" sz="2400" dirty="0" smtClean="0">
                          <a:latin typeface="+mn-ea"/>
                          <a:ea typeface="+mn-ea"/>
                        </a:rPr>
                        <a:t>5</a:t>
                      </a:r>
                      <a:endParaRPr lang="zh-CN" altLang="en-US" sz="2400" dirty="0">
                        <a:latin typeface="+mn-ea"/>
                        <a:ea typeface="+mn-ea"/>
                      </a:endParaRPr>
                    </a:p>
                  </a:txBody>
                  <a:tcPr anchor="ctr"/>
                </a:tc>
                <a:tc>
                  <a:txBody>
                    <a:bodyPr/>
                    <a:lstStyle/>
                    <a:p>
                      <a:pPr algn="ctr"/>
                      <a:r>
                        <a:rPr lang="en-US" altLang="zh-CN" sz="2400" dirty="0" smtClean="0">
                          <a:latin typeface="+mn-ea"/>
                          <a:ea typeface="+mn-ea"/>
                        </a:rPr>
                        <a:t>9-4=5</a:t>
                      </a:r>
                      <a:endParaRPr lang="zh-CN" altLang="en-US" sz="2400" dirty="0">
                        <a:latin typeface="+mn-ea"/>
                        <a:ea typeface="+mn-ea"/>
                      </a:endParaRPr>
                    </a:p>
                  </a:txBody>
                  <a:tcPr anchor="ctr"/>
                </a:tc>
                <a:extLst>
                  <a:ext uri="{0D108BD9-81ED-4DB2-BD59-A6C34878D82A}">
                    <a16:rowId xmlns:a16="http://schemas.microsoft.com/office/drawing/2014/main" val="10010"/>
                  </a:ext>
                </a:extLst>
              </a:tr>
              <a:tr h="370840">
                <a:tc>
                  <a:txBody>
                    <a:bodyPr/>
                    <a:lstStyle/>
                    <a:p>
                      <a:pPr algn="ctr"/>
                      <a:r>
                        <a:rPr lang="en-US" altLang="zh-CN" sz="2400" dirty="0" smtClean="0"/>
                        <a:t>&lt;G</a:t>
                      </a:r>
                      <a:r>
                        <a:rPr lang="zh-CN" altLang="en-US" sz="2400" dirty="0" smtClean="0"/>
                        <a:t>，</a:t>
                      </a:r>
                      <a:r>
                        <a:rPr lang="en-US" altLang="zh-CN" sz="2400" dirty="0" smtClean="0"/>
                        <a:t>H&gt;</a:t>
                      </a:r>
                      <a:endParaRPr lang="zh-CN" altLang="en-US" sz="2400" dirty="0">
                        <a:latin typeface="+mn-ea"/>
                        <a:ea typeface="+mn-ea"/>
                      </a:endParaRPr>
                    </a:p>
                  </a:txBody>
                  <a:tcPr anchor="ctr"/>
                </a:tc>
                <a:tc>
                  <a:txBody>
                    <a:bodyPr/>
                    <a:lstStyle/>
                    <a:p>
                      <a:pPr algn="ctr"/>
                      <a:r>
                        <a:rPr lang="en-US" altLang="zh-CN" sz="2400" dirty="0" smtClean="0">
                          <a:latin typeface="+mn-ea"/>
                          <a:ea typeface="+mn-ea"/>
                        </a:rPr>
                        <a:t>11</a:t>
                      </a:r>
                      <a:endParaRPr lang="zh-CN" altLang="en-US" sz="2400" dirty="0">
                        <a:latin typeface="+mn-ea"/>
                        <a:ea typeface="+mn-ea"/>
                      </a:endParaRPr>
                    </a:p>
                  </a:txBody>
                  <a:tcPr anchor="ctr"/>
                </a:tc>
                <a:tc>
                  <a:txBody>
                    <a:bodyPr/>
                    <a:lstStyle/>
                    <a:p>
                      <a:pPr algn="ctr"/>
                      <a:r>
                        <a:rPr lang="en-US" altLang="zh-CN" sz="2400" dirty="0" smtClean="0">
                          <a:latin typeface="+mn-ea"/>
                          <a:ea typeface="+mn-ea"/>
                        </a:rPr>
                        <a:t>17-5=12</a:t>
                      </a:r>
                      <a:endParaRPr lang="zh-CN" altLang="en-US" sz="2400" dirty="0">
                        <a:latin typeface="+mn-ea"/>
                        <a:ea typeface="+mn-ea"/>
                      </a:endParaRPr>
                    </a:p>
                  </a:txBody>
                  <a:tcPr anchor="ctr"/>
                </a:tc>
                <a:extLst>
                  <a:ext uri="{0D108BD9-81ED-4DB2-BD59-A6C34878D82A}">
                    <a16:rowId xmlns:a16="http://schemas.microsoft.com/office/drawing/2014/main" val="10011"/>
                  </a:ext>
                </a:extLst>
              </a:tr>
              <a:tr h="370840">
                <a:tc>
                  <a:txBody>
                    <a:bodyPr/>
                    <a:lstStyle/>
                    <a:p>
                      <a:pPr algn="ctr"/>
                      <a:r>
                        <a:rPr lang="en-US" altLang="zh-CN" sz="2400" dirty="0" smtClean="0"/>
                        <a:t>&lt;D</a:t>
                      </a:r>
                      <a:r>
                        <a:rPr lang="zh-CN" altLang="en-US" sz="2400" dirty="0" smtClean="0"/>
                        <a:t>，</a:t>
                      </a:r>
                      <a:r>
                        <a:rPr lang="en-US" altLang="zh-CN" sz="2400" dirty="0" smtClean="0"/>
                        <a:t>H&gt;</a:t>
                      </a:r>
                      <a:endParaRPr lang="zh-CN" altLang="en-US" sz="2400" dirty="0">
                        <a:latin typeface="+mn-ea"/>
                        <a:ea typeface="+mn-ea"/>
                      </a:endParaRPr>
                    </a:p>
                  </a:txBody>
                  <a:tcPr anchor="ctr"/>
                </a:tc>
                <a:tc>
                  <a:txBody>
                    <a:bodyPr/>
                    <a:lstStyle/>
                    <a:p>
                      <a:pPr algn="ctr"/>
                      <a:r>
                        <a:rPr lang="en-US" altLang="zh-CN" sz="2400" dirty="0" smtClean="0">
                          <a:latin typeface="+mn-ea"/>
                          <a:ea typeface="+mn-ea"/>
                        </a:rPr>
                        <a:t>9</a:t>
                      </a:r>
                      <a:endParaRPr lang="zh-CN" altLang="en-US" sz="2400" dirty="0">
                        <a:latin typeface="+mn-ea"/>
                        <a:ea typeface="+mn-ea"/>
                      </a:endParaRPr>
                    </a:p>
                  </a:txBody>
                  <a:tcPr anchor="ctr"/>
                </a:tc>
                <a:tc>
                  <a:txBody>
                    <a:bodyPr/>
                    <a:lstStyle/>
                    <a:p>
                      <a:pPr algn="ctr"/>
                      <a:r>
                        <a:rPr lang="en-US" altLang="zh-CN" sz="2400" dirty="0" smtClean="0">
                          <a:latin typeface="+mn-ea"/>
                          <a:ea typeface="+mn-ea"/>
                        </a:rPr>
                        <a:t>17-8=9</a:t>
                      </a:r>
                      <a:endParaRPr lang="zh-CN" altLang="en-US" sz="2400" dirty="0">
                        <a:latin typeface="+mn-ea"/>
                        <a:ea typeface="+mn-ea"/>
                      </a:endParaRPr>
                    </a:p>
                  </a:txBody>
                  <a:tcPr anchor="ctr"/>
                </a:tc>
                <a:extLst>
                  <a:ext uri="{0D108BD9-81ED-4DB2-BD59-A6C34878D82A}">
                    <a16:rowId xmlns:a16="http://schemas.microsoft.com/office/drawing/2014/main" val="10012"/>
                  </a:ext>
                </a:extLst>
              </a:tr>
            </a:tbl>
          </a:graphicData>
        </a:graphic>
      </p:graphicFrame>
      <p:sp>
        <p:nvSpPr>
          <p:cNvPr id="30" name="矩形 29"/>
          <p:cNvSpPr/>
          <p:nvPr/>
        </p:nvSpPr>
        <p:spPr>
          <a:xfrm>
            <a:off x="6857186" y="1945091"/>
            <a:ext cx="171344" cy="18036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842438" y="5150847"/>
            <a:ext cx="171344" cy="18036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857186" y="6062774"/>
            <a:ext cx="171344" cy="18036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20599" y="1456541"/>
            <a:ext cx="407398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834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求关键路径：</a:t>
            </a:r>
          </a:p>
        </p:txBody>
      </p:sp>
      <p:sp>
        <p:nvSpPr>
          <p:cNvPr id="7" name="副标题 2"/>
          <p:cNvSpPr txBox="1">
            <a:spLocks/>
          </p:cNvSpPr>
          <p:nvPr/>
        </p:nvSpPr>
        <p:spPr>
          <a:xfrm>
            <a:off x="5956854" y="2596875"/>
            <a:ext cx="5888530" cy="1995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rgbClr val="D54745"/>
                </a:solidFill>
              </a:rPr>
              <a:t>当活动的最早发生时间和最迟发生时间一致时，表示该活动为关键活动</a:t>
            </a:r>
            <a:r>
              <a:rPr lang="zh-CN" altLang="en-US" sz="2400" dirty="0">
                <a:solidFill>
                  <a:schemeClr val="tx1">
                    <a:lumMod val="95000"/>
                    <a:lumOff val="5000"/>
                  </a:schemeClr>
                </a:solidFill>
              </a:rPr>
              <a:t>（如表</a:t>
            </a:r>
            <a:r>
              <a:rPr lang="en-US" altLang="zh-CN" sz="2400" dirty="0">
                <a:solidFill>
                  <a:schemeClr val="tx1">
                    <a:lumMod val="95000"/>
                    <a:lumOff val="5000"/>
                  </a:schemeClr>
                </a:solidFill>
              </a:rPr>
              <a:t>5-3</a:t>
            </a:r>
            <a:r>
              <a:rPr lang="zh-CN" altLang="en-US" sz="2400" dirty="0">
                <a:solidFill>
                  <a:schemeClr val="tx1">
                    <a:lumMod val="95000"/>
                    <a:lumOff val="5000"/>
                  </a:schemeClr>
                </a:solidFill>
              </a:rPr>
              <a:t>中旁边加黑块的边），这些关键活动组成的由起点到终点的路径成为关键路径。</a:t>
            </a:r>
          </a:p>
        </p:txBody>
      </p:sp>
      <p:pic>
        <p:nvPicPr>
          <p:cNvPr id="28" name="图片 27"/>
          <p:cNvPicPr/>
          <p:nvPr/>
        </p:nvPicPr>
        <p:blipFill>
          <a:blip r:embed="rId3">
            <a:extLst>
              <a:ext uri="{28A0092B-C50C-407E-A947-70E740481C1C}">
                <a14:useLocalDpi xmlns:a14="http://schemas.microsoft.com/office/drawing/2010/main" val="0"/>
              </a:ext>
            </a:extLst>
          </a:blip>
          <a:srcRect/>
          <a:stretch>
            <a:fillRect/>
          </a:stretch>
        </p:blipFill>
        <p:spPr bwMode="auto">
          <a:xfrm>
            <a:off x="762353" y="2047642"/>
            <a:ext cx="4303917" cy="3370467"/>
          </a:xfrm>
          <a:prstGeom prst="snip2Diag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grpSp>
        <p:nvGrpSpPr>
          <p:cNvPr id="29" name="组合 28"/>
          <p:cNvGrpSpPr/>
          <p:nvPr/>
        </p:nvGrpSpPr>
        <p:grpSpPr>
          <a:xfrm>
            <a:off x="6533280" y="5165186"/>
            <a:ext cx="4936666" cy="1238227"/>
            <a:chOff x="1923105" y="1956354"/>
            <a:chExt cx="8345789" cy="2093312"/>
          </a:xfrm>
        </p:grpSpPr>
        <p:sp>
          <p:nvSpPr>
            <p:cNvPr id="30" name="空心弧 29">
              <a:extLst>
                <a:ext uri="{FF2B5EF4-FFF2-40B4-BE49-F238E27FC236}">
                  <a16:creationId xmlns:a16="http://schemas.microsoft.com/office/drawing/2014/main" id="{C9551B12-E157-47EB-B691-4F920D9CB686}"/>
                </a:ext>
              </a:extLst>
            </p:cNvPr>
            <p:cNvSpPr/>
            <p:nvPr/>
          </p:nvSpPr>
          <p:spPr>
            <a:xfrm rot="214576">
              <a:off x="1923105" y="1985858"/>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空心弧 30">
              <a:extLst>
                <a:ext uri="{FF2B5EF4-FFF2-40B4-BE49-F238E27FC236}">
                  <a16:creationId xmlns:a16="http://schemas.microsoft.com/office/drawing/2014/main" id="{C8D4C4A6-E811-4FD1-A0F1-3D397789C88A}"/>
                </a:ext>
              </a:extLst>
            </p:cNvPr>
            <p:cNvSpPr/>
            <p:nvPr/>
          </p:nvSpPr>
          <p:spPr>
            <a:xfrm rot="10995896">
              <a:off x="3544873" y="1956354"/>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空心弧 31">
              <a:extLst>
                <a:ext uri="{FF2B5EF4-FFF2-40B4-BE49-F238E27FC236}">
                  <a16:creationId xmlns:a16="http://schemas.microsoft.com/office/drawing/2014/main" id="{833CBC38-94E8-4D80-B75C-4FE503627C0B}"/>
                </a:ext>
              </a:extLst>
            </p:cNvPr>
            <p:cNvSpPr/>
            <p:nvPr/>
          </p:nvSpPr>
          <p:spPr>
            <a:xfrm rot="214576">
              <a:off x="5178392" y="1985858"/>
              <a:ext cx="1835215" cy="1927900"/>
            </a:xfrm>
            <a:prstGeom prst="blockArc">
              <a:avLst>
                <a:gd name="adj1" fmla="val 10659121"/>
                <a:gd name="adj2" fmla="val 21336081"/>
                <a:gd name="adj3" fmla="val 1130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空心弧 32">
              <a:extLst>
                <a:ext uri="{FF2B5EF4-FFF2-40B4-BE49-F238E27FC236}">
                  <a16:creationId xmlns:a16="http://schemas.microsoft.com/office/drawing/2014/main" id="{8A55FE84-284E-4C1F-8852-A3674379077B}"/>
                </a:ext>
              </a:extLst>
            </p:cNvPr>
            <p:cNvSpPr/>
            <p:nvPr/>
          </p:nvSpPr>
          <p:spPr>
            <a:xfrm rot="10995896">
              <a:off x="6804038" y="2121766"/>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空心弧 33">
              <a:extLst>
                <a:ext uri="{FF2B5EF4-FFF2-40B4-BE49-F238E27FC236}">
                  <a16:creationId xmlns:a16="http://schemas.microsoft.com/office/drawing/2014/main" id="{DB0BCF30-C923-4310-811E-9824BF76E4D7}"/>
                </a:ext>
              </a:extLst>
            </p:cNvPr>
            <p:cNvSpPr/>
            <p:nvPr/>
          </p:nvSpPr>
          <p:spPr>
            <a:xfrm rot="214576">
              <a:off x="8433679" y="1970544"/>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a:extLst>
                <a:ext uri="{FF2B5EF4-FFF2-40B4-BE49-F238E27FC236}">
                  <a16:creationId xmlns:a16="http://schemas.microsoft.com/office/drawing/2014/main" id="{49842FA3-E99F-43BC-876B-793C84206718}"/>
                </a:ext>
              </a:extLst>
            </p:cNvPr>
            <p:cNvSpPr/>
            <p:nvPr/>
          </p:nvSpPr>
          <p:spPr>
            <a:xfrm>
              <a:off x="2315639" y="2348396"/>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9721E62-680B-46A0-8A9B-8AA016B19A49}"/>
                </a:ext>
              </a:extLst>
            </p:cNvPr>
            <p:cNvSpPr/>
            <p:nvPr/>
          </p:nvSpPr>
          <p:spPr>
            <a:xfrm>
              <a:off x="8802693" y="2338430"/>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80A9883B-87D5-4D8C-B2C8-1D5A85560688}"/>
                </a:ext>
              </a:extLst>
            </p:cNvPr>
            <p:cNvGrpSpPr/>
            <p:nvPr/>
          </p:nvGrpSpPr>
          <p:grpSpPr>
            <a:xfrm>
              <a:off x="9105917" y="2615549"/>
              <a:ext cx="478432" cy="498566"/>
              <a:chOff x="9153542" y="3057687"/>
              <a:chExt cx="478432" cy="498566"/>
            </a:xfrm>
            <a:solidFill>
              <a:schemeClr val="accent1"/>
            </a:solidFill>
          </p:grpSpPr>
          <p:sp>
            <p:nvSpPr>
              <p:cNvPr id="76" name="半闭框 75">
                <a:extLst>
                  <a:ext uri="{FF2B5EF4-FFF2-40B4-BE49-F238E27FC236}">
                    <a16:creationId xmlns:a16="http://schemas.microsoft.com/office/drawing/2014/main" id="{36656E8C-0824-4D97-B890-7435CB9C55CE}"/>
                  </a:ext>
                </a:extLst>
              </p:cNvPr>
              <p:cNvSpPr/>
              <p:nvPr/>
            </p:nvSpPr>
            <p:spPr>
              <a:xfrm rot="2785234">
                <a:off x="9167723" y="3064038"/>
                <a:ext cx="441328" cy="428625"/>
              </a:xfrm>
              <a:prstGeom prst="halfFrame">
                <a:avLst>
                  <a:gd name="adj1" fmla="val 10504"/>
                  <a:gd name="adj2" fmla="val 12886"/>
                </a:avLst>
              </a:prstGeom>
              <a:grp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五边形 3">
                <a:extLst>
                  <a:ext uri="{FF2B5EF4-FFF2-40B4-BE49-F238E27FC236}">
                    <a16:creationId xmlns:a16="http://schemas.microsoft.com/office/drawing/2014/main" id="{ACCC76B2-9DCB-4BB5-9F02-FA6DE4F8C1AD}"/>
                  </a:ext>
                </a:extLst>
              </p:cNvPr>
              <p:cNvSpPr/>
              <p:nvPr/>
            </p:nvSpPr>
            <p:spPr>
              <a:xfrm rot="16200000">
                <a:off x="9147075" y="3071354"/>
                <a:ext cx="491366" cy="478432"/>
              </a:xfrm>
              <a:prstGeom prst="homePlate">
                <a:avLst>
                  <a:gd name="adj" fmla="val 526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4C6D1310-91BB-4066-93DB-7C12B5804BAB}"/>
                  </a:ext>
                </a:extLst>
              </p:cNvPr>
              <p:cNvSpPr/>
              <p:nvPr/>
            </p:nvSpPr>
            <p:spPr>
              <a:xfrm>
                <a:off x="9505713" y="3064887"/>
                <a:ext cx="48993" cy="74161"/>
              </a:xfrm>
              <a:prstGeom prst="rect">
                <a:avLst/>
              </a:prstGeom>
              <a:grp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178E58B3-95F5-4E54-B8B1-8A1245916AF5}"/>
                  </a:ext>
                </a:extLst>
              </p:cNvPr>
              <p:cNvSpPr/>
              <p:nvPr/>
            </p:nvSpPr>
            <p:spPr>
              <a:xfrm>
                <a:off x="9342205" y="3405625"/>
                <a:ext cx="104076" cy="150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DC03DB4D-AC1D-4DBF-A111-275F85360AA4}"/>
                </a:ext>
              </a:extLst>
            </p:cNvPr>
            <p:cNvSpPr/>
            <p:nvPr/>
          </p:nvSpPr>
          <p:spPr>
            <a:xfrm>
              <a:off x="3918700" y="2430190"/>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id="{8E6B396D-1EFA-42E4-AA81-FDD58F648C19}"/>
                </a:ext>
              </a:extLst>
            </p:cNvPr>
            <p:cNvGrpSpPr/>
            <p:nvPr/>
          </p:nvGrpSpPr>
          <p:grpSpPr>
            <a:xfrm>
              <a:off x="4251516" y="2757178"/>
              <a:ext cx="470579" cy="508781"/>
              <a:chOff x="4251516" y="3180266"/>
              <a:chExt cx="470579" cy="508781"/>
            </a:xfrm>
            <a:solidFill>
              <a:schemeClr val="accent1"/>
            </a:solidFill>
          </p:grpSpPr>
          <p:sp>
            <p:nvSpPr>
              <p:cNvPr id="69" name="圆角矩形 111">
                <a:extLst>
                  <a:ext uri="{FF2B5EF4-FFF2-40B4-BE49-F238E27FC236}">
                    <a16:creationId xmlns:a16="http://schemas.microsoft.com/office/drawing/2014/main" id="{000530EE-0F3E-4AA8-8414-4020E7713D7F}"/>
                  </a:ext>
                </a:extLst>
              </p:cNvPr>
              <p:cNvSpPr/>
              <p:nvPr/>
            </p:nvSpPr>
            <p:spPr>
              <a:xfrm rot="16200000">
                <a:off x="4057611" y="3408849"/>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120">
                <a:extLst>
                  <a:ext uri="{FF2B5EF4-FFF2-40B4-BE49-F238E27FC236}">
                    <a16:creationId xmlns:a16="http://schemas.microsoft.com/office/drawing/2014/main" id="{155A6F23-3050-497F-BD63-FBF3DEFFC807}"/>
                  </a:ext>
                </a:extLst>
              </p:cNvPr>
              <p:cNvSpPr/>
              <p:nvPr/>
            </p:nvSpPr>
            <p:spPr>
              <a:xfrm rot="16200000">
                <a:off x="4111727" y="3410955"/>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121">
                <a:extLst>
                  <a:ext uri="{FF2B5EF4-FFF2-40B4-BE49-F238E27FC236}">
                    <a16:creationId xmlns:a16="http://schemas.microsoft.com/office/drawing/2014/main" id="{6473975D-1AB9-4ABC-9F65-89D1BEDAC1EA}"/>
                  </a:ext>
                </a:extLst>
              </p:cNvPr>
              <p:cNvSpPr/>
              <p:nvPr/>
            </p:nvSpPr>
            <p:spPr>
              <a:xfrm rot="16200000">
                <a:off x="4375072" y="3414991"/>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122">
                <a:extLst>
                  <a:ext uri="{FF2B5EF4-FFF2-40B4-BE49-F238E27FC236}">
                    <a16:creationId xmlns:a16="http://schemas.microsoft.com/office/drawing/2014/main" id="{D5DEE170-01E7-41D9-AECB-A635BE536544}"/>
                  </a:ext>
                </a:extLst>
              </p:cNvPr>
              <p:cNvSpPr/>
              <p:nvPr/>
            </p:nvSpPr>
            <p:spPr>
              <a:xfrm rot="16200000">
                <a:off x="4428940" y="3414888"/>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61222B1F-41FC-4B04-ABAA-DFDEBB011E50}"/>
                  </a:ext>
                </a:extLst>
              </p:cNvPr>
              <p:cNvSpPr/>
              <p:nvPr/>
            </p:nvSpPr>
            <p:spPr>
              <a:xfrm>
                <a:off x="4285948" y="3191085"/>
                <a:ext cx="217942" cy="2467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7E36D2B8-51D0-49DA-903C-2120DFBFFF7D}"/>
                  </a:ext>
                </a:extLst>
              </p:cNvPr>
              <p:cNvSpPr/>
              <p:nvPr/>
            </p:nvSpPr>
            <p:spPr>
              <a:xfrm rot="10800000">
                <a:off x="4481957" y="3194188"/>
                <a:ext cx="217883" cy="2467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6">
                <a:extLst>
                  <a:ext uri="{FF2B5EF4-FFF2-40B4-BE49-F238E27FC236}">
                    <a16:creationId xmlns:a16="http://schemas.microsoft.com/office/drawing/2014/main" id="{33A9E98C-D110-4C0D-B74C-9A4BDEB25DCD}"/>
                  </a:ext>
                </a:extLst>
              </p:cNvPr>
              <p:cNvSpPr/>
              <p:nvPr/>
            </p:nvSpPr>
            <p:spPr>
              <a:xfrm>
                <a:off x="4251516" y="3180266"/>
                <a:ext cx="470579" cy="82976"/>
              </a:xfrm>
              <a:prstGeom prst="roundRect">
                <a:avLst/>
              </a:prstGeom>
              <a:grp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a:extLst>
                <a:ext uri="{FF2B5EF4-FFF2-40B4-BE49-F238E27FC236}">
                  <a16:creationId xmlns:a16="http://schemas.microsoft.com/office/drawing/2014/main" id="{729EA9F0-FC28-4FC5-B4E4-2B867084A3FA}"/>
                </a:ext>
              </a:extLst>
            </p:cNvPr>
            <p:cNvSpPr/>
            <p:nvPr/>
          </p:nvSpPr>
          <p:spPr>
            <a:xfrm>
              <a:off x="5556947" y="2356811"/>
              <a:ext cx="1097185" cy="1075665"/>
            </a:xfrm>
            <a:prstGeom prst="ellipse">
              <a:avLst/>
            </a:prstGeom>
            <a:noFill/>
            <a:ln w="31750">
              <a:solidFill>
                <a:schemeClr val="accent2">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6D96C14-D759-4AE6-BFA8-075003F4CADB}"/>
                </a:ext>
              </a:extLst>
            </p:cNvPr>
            <p:cNvSpPr/>
            <p:nvPr/>
          </p:nvSpPr>
          <p:spPr>
            <a:xfrm>
              <a:off x="7168123" y="2407012"/>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8065300A-F8E1-4541-BF2F-FAC9D0E8F21E}"/>
                </a:ext>
              </a:extLst>
            </p:cNvPr>
            <p:cNvGrpSpPr/>
            <p:nvPr/>
          </p:nvGrpSpPr>
          <p:grpSpPr>
            <a:xfrm>
              <a:off x="7341220" y="2320508"/>
              <a:ext cx="753796" cy="1227972"/>
              <a:chOff x="9448741" y="420146"/>
              <a:chExt cx="1709324" cy="2784574"/>
            </a:xfrm>
          </p:grpSpPr>
          <p:sp>
            <p:nvSpPr>
              <p:cNvPr id="61" name="弧形 60">
                <a:extLst>
                  <a:ext uri="{FF2B5EF4-FFF2-40B4-BE49-F238E27FC236}">
                    <a16:creationId xmlns:a16="http://schemas.microsoft.com/office/drawing/2014/main" id="{D7DA817F-0565-4B0D-B826-1C5DC7FF59FF}"/>
                  </a:ext>
                </a:extLst>
              </p:cNvPr>
              <p:cNvSpPr/>
              <p:nvPr/>
            </p:nvSpPr>
            <p:spPr>
              <a:xfrm rot="5400000">
                <a:off x="9716296" y="339574"/>
                <a:ext cx="1149957" cy="1311102"/>
              </a:xfrm>
              <a:prstGeom prst="arc">
                <a:avLst>
                  <a:gd name="adj1" fmla="val 18904918"/>
                  <a:gd name="adj2" fmla="val 2658451"/>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8139E97D-1EC3-44AD-9D32-3F9B6F26645A}"/>
                  </a:ext>
                </a:extLst>
              </p:cNvPr>
              <p:cNvGrpSpPr/>
              <p:nvPr/>
            </p:nvGrpSpPr>
            <p:grpSpPr>
              <a:xfrm>
                <a:off x="9448741" y="1158279"/>
                <a:ext cx="1709324" cy="1315046"/>
                <a:chOff x="9448741" y="1158279"/>
                <a:chExt cx="1709324" cy="1315046"/>
              </a:xfrm>
            </p:grpSpPr>
            <p:sp>
              <p:nvSpPr>
                <p:cNvPr id="64" name="椭圆 63">
                  <a:extLst>
                    <a:ext uri="{FF2B5EF4-FFF2-40B4-BE49-F238E27FC236}">
                      <a16:creationId xmlns:a16="http://schemas.microsoft.com/office/drawing/2014/main" id="{8F7E79C1-EF8A-43EB-B2F0-F90D92780B28}"/>
                    </a:ext>
                  </a:extLst>
                </p:cNvPr>
                <p:cNvSpPr/>
                <p:nvPr/>
              </p:nvSpPr>
              <p:spPr>
                <a:xfrm>
                  <a:off x="9728806" y="1243520"/>
                  <a:ext cx="1141355" cy="1152525"/>
                </a:xfrm>
                <a:prstGeom prst="ellipse">
                  <a:avLst/>
                </a:prstGeom>
                <a:noFill/>
                <a:ln w="38100">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71003D86-EF25-4AEC-AB2D-36EB5F4AB5F2}"/>
                    </a:ext>
                  </a:extLst>
                </p:cNvPr>
                <p:cNvCxnSpPr>
                  <a:endCxn id="64" idx="4"/>
                </p:cNvCxnSpPr>
                <p:nvPr/>
              </p:nvCxnSpPr>
              <p:spPr>
                <a:xfrm>
                  <a:off x="10299483" y="1243520"/>
                  <a:ext cx="1" cy="1152525"/>
                </a:xfrm>
                <a:prstGeom prst="line">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66" name="弧形 65">
                  <a:extLst>
                    <a:ext uri="{FF2B5EF4-FFF2-40B4-BE49-F238E27FC236}">
                      <a16:creationId xmlns:a16="http://schemas.microsoft.com/office/drawing/2014/main" id="{47B5236D-3DC3-4E37-8C2A-4FBF82A23EFF}"/>
                    </a:ext>
                  </a:extLst>
                </p:cNvPr>
                <p:cNvSpPr/>
                <p:nvPr/>
              </p:nvSpPr>
              <p:spPr>
                <a:xfrm>
                  <a:off x="9448741" y="1162223"/>
                  <a:ext cx="1149957" cy="1311102"/>
                </a:xfrm>
                <a:prstGeom prst="arc">
                  <a:avLst>
                    <a:gd name="adj1" fmla="val 17794895"/>
                    <a:gd name="adj2" fmla="val 3720093"/>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弧形 66">
                  <a:extLst>
                    <a:ext uri="{FF2B5EF4-FFF2-40B4-BE49-F238E27FC236}">
                      <a16:creationId xmlns:a16="http://schemas.microsoft.com/office/drawing/2014/main" id="{82690126-28CC-47C8-9643-2E56937A040A}"/>
                    </a:ext>
                  </a:extLst>
                </p:cNvPr>
                <p:cNvSpPr/>
                <p:nvPr/>
              </p:nvSpPr>
              <p:spPr>
                <a:xfrm rot="10800000">
                  <a:off x="10008108" y="1158279"/>
                  <a:ext cx="1149957" cy="1311102"/>
                </a:xfrm>
                <a:prstGeom prst="arc">
                  <a:avLst>
                    <a:gd name="adj1" fmla="val 17794895"/>
                    <a:gd name="adj2" fmla="val 3720093"/>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ADA70A47-5313-490A-B272-40190EFF09C5}"/>
                    </a:ext>
                  </a:extLst>
                </p:cNvPr>
                <p:cNvCxnSpPr>
                  <a:stCxn id="64" idx="6"/>
                  <a:endCxn id="64" idx="2"/>
                </p:cNvCxnSpPr>
                <p:nvPr/>
              </p:nvCxnSpPr>
              <p:spPr>
                <a:xfrm flipH="1">
                  <a:off x="9728806" y="1819783"/>
                  <a:ext cx="1141355" cy="0"/>
                </a:xfrm>
                <a:prstGeom prst="line">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grpSp>
          <p:sp>
            <p:nvSpPr>
              <p:cNvPr id="63" name="弧形 62">
                <a:extLst>
                  <a:ext uri="{FF2B5EF4-FFF2-40B4-BE49-F238E27FC236}">
                    <a16:creationId xmlns:a16="http://schemas.microsoft.com/office/drawing/2014/main" id="{699BC453-E3A4-42F2-8403-798029BEA6D9}"/>
                  </a:ext>
                </a:extLst>
              </p:cNvPr>
              <p:cNvSpPr/>
              <p:nvPr/>
            </p:nvSpPr>
            <p:spPr>
              <a:xfrm rot="16200000">
                <a:off x="9729695" y="1974191"/>
                <a:ext cx="1149957" cy="1311102"/>
              </a:xfrm>
              <a:prstGeom prst="arc">
                <a:avLst>
                  <a:gd name="adj1" fmla="val 18904918"/>
                  <a:gd name="adj2" fmla="val 2658451"/>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F6CA7E47-B905-4745-9E2C-9BDC8A81205C}"/>
                </a:ext>
              </a:extLst>
            </p:cNvPr>
            <p:cNvGrpSpPr/>
            <p:nvPr/>
          </p:nvGrpSpPr>
          <p:grpSpPr>
            <a:xfrm rot="1934626">
              <a:off x="2613026" y="2595012"/>
              <a:ext cx="532824" cy="582430"/>
              <a:chOff x="8356823" y="3113165"/>
              <a:chExt cx="545308" cy="596077"/>
            </a:xfrm>
          </p:grpSpPr>
          <p:sp>
            <p:nvSpPr>
              <p:cNvPr id="55" name="椭圆 54">
                <a:extLst>
                  <a:ext uri="{FF2B5EF4-FFF2-40B4-BE49-F238E27FC236}">
                    <a16:creationId xmlns:a16="http://schemas.microsoft.com/office/drawing/2014/main" id="{17962A72-6C99-4117-9E1A-3465E657F3C7}"/>
                  </a:ext>
                </a:extLst>
              </p:cNvPr>
              <p:cNvSpPr/>
              <p:nvPr/>
            </p:nvSpPr>
            <p:spPr>
              <a:xfrm>
                <a:off x="8356823" y="3113165"/>
                <a:ext cx="395818" cy="395818"/>
              </a:xfrm>
              <a:prstGeom prst="ellipse">
                <a:avLst/>
              </a:prstGeom>
              <a:solidFill>
                <a:srgbClr val="FF9900"/>
              </a:solidFill>
              <a:ln w="57150">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125">
                <a:extLst>
                  <a:ext uri="{FF2B5EF4-FFF2-40B4-BE49-F238E27FC236}">
                    <a16:creationId xmlns:a16="http://schemas.microsoft.com/office/drawing/2014/main" id="{E3D9DEA7-F389-478E-9DB0-E2619CFF3BAC}"/>
                  </a:ext>
                </a:extLst>
              </p:cNvPr>
              <p:cNvSpPr/>
              <p:nvPr/>
            </p:nvSpPr>
            <p:spPr>
              <a:xfrm rot="19664489">
                <a:off x="8635276" y="3594978"/>
                <a:ext cx="230191" cy="45782"/>
              </a:xfrm>
              <a:prstGeom prst="roundRect">
                <a:avLst>
                  <a:gd name="adj" fmla="val 3688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126">
                <a:extLst>
                  <a:ext uri="{FF2B5EF4-FFF2-40B4-BE49-F238E27FC236}">
                    <a16:creationId xmlns:a16="http://schemas.microsoft.com/office/drawing/2014/main" id="{24661807-04B5-4E62-A6F7-BFF111BA818B}"/>
                  </a:ext>
                </a:extLst>
              </p:cNvPr>
              <p:cNvSpPr/>
              <p:nvPr/>
            </p:nvSpPr>
            <p:spPr>
              <a:xfrm rot="19609440">
                <a:off x="8541149" y="3318244"/>
                <a:ext cx="199351" cy="252740"/>
              </a:xfrm>
              <a:prstGeom prst="roundRect">
                <a:avLst/>
              </a:prstGeom>
              <a:solidFill>
                <a:srgbClr val="F8F8F8"/>
              </a:solidFill>
              <a:ln w="57150">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127">
                <a:extLst>
                  <a:ext uri="{FF2B5EF4-FFF2-40B4-BE49-F238E27FC236}">
                    <a16:creationId xmlns:a16="http://schemas.microsoft.com/office/drawing/2014/main" id="{64A33927-DBBD-4307-91F8-A85D4C08B478}"/>
                  </a:ext>
                </a:extLst>
              </p:cNvPr>
              <p:cNvSpPr/>
              <p:nvPr/>
            </p:nvSpPr>
            <p:spPr>
              <a:xfrm rot="19664489">
                <a:off x="8702929" y="3663523"/>
                <a:ext cx="199202" cy="45719"/>
              </a:xfrm>
              <a:prstGeom prst="roundRect">
                <a:avLst>
                  <a:gd name="adj" fmla="val 3688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46ECEFDC-FB8E-4E54-BACF-136F612E358A}"/>
                  </a:ext>
                </a:extLst>
              </p:cNvPr>
              <p:cNvSpPr/>
              <p:nvPr/>
            </p:nvSpPr>
            <p:spPr>
              <a:xfrm>
                <a:off x="8378537" y="3140283"/>
                <a:ext cx="350405" cy="350405"/>
              </a:xfrm>
              <a:prstGeom prst="ellipse">
                <a:avLst/>
              </a:prstGeom>
              <a:solidFill>
                <a:srgbClr val="F8F8F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弧形 59">
                <a:extLst>
                  <a:ext uri="{FF2B5EF4-FFF2-40B4-BE49-F238E27FC236}">
                    <a16:creationId xmlns:a16="http://schemas.microsoft.com/office/drawing/2014/main" id="{730E125C-1050-40B3-A9E9-9B4E6A4DE253}"/>
                  </a:ext>
                </a:extLst>
              </p:cNvPr>
              <p:cNvSpPr/>
              <p:nvPr/>
            </p:nvSpPr>
            <p:spPr>
              <a:xfrm rot="15033183">
                <a:off x="8432318" y="3183080"/>
                <a:ext cx="264210" cy="264232"/>
              </a:xfrm>
              <a:prstGeom prst="arc">
                <a:avLst>
                  <a:gd name="adj1" fmla="val 14957718"/>
                  <a:gd name="adj2" fmla="val 21104537"/>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AEFD84A4-DB27-4255-A2A2-B1B9859D0D75}"/>
                </a:ext>
              </a:extLst>
            </p:cNvPr>
            <p:cNvGrpSpPr/>
            <p:nvPr/>
          </p:nvGrpSpPr>
          <p:grpSpPr>
            <a:xfrm>
              <a:off x="5834345" y="2599560"/>
              <a:ext cx="583201" cy="573335"/>
              <a:chOff x="13102693" y="-212669"/>
              <a:chExt cx="2428626" cy="2387541"/>
            </a:xfrm>
            <a:solidFill>
              <a:schemeClr val="accent1"/>
            </a:solidFill>
          </p:grpSpPr>
          <p:sp>
            <p:nvSpPr>
              <p:cNvPr id="45" name="椭圆 44">
                <a:extLst>
                  <a:ext uri="{FF2B5EF4-FFF2-40B4-BE49-F238E27FC236}">
                    <a16:creationId xmlns:a16="http://schemas.microsoft.com/office/drawing/2014/main" id="{8554901B-D469-41E9-94A8-D38061096962}"/>
                  </a:ext>
                </a:extLst>
              </p:cNvPr>
              <p:cNvSpPr/>
              <p:nvPr/>
            </p:nvSpPr>
            <p:spPr>
              <a:xfrm>
                <a:off x="13424186" y="95892"/>
                <a:ext cx="1779800" cy="17798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C640E345-F456-46BD-83E8-709FA132604E}"/>
                  </a:ext>
                </a:extLst>
              </p:cNvPr>
              <p:cNvSpPr/>
              <p:nvPr/>
            </p:nvSpPr>
            <p:spPr>
              <a:xfrm>
                <a:off x="13998667" y="-212669"/>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8582944-0E72-4767-B4F5-C1A9CE4665EC}"/>
                  </a:ext>
                </a:extLst>
              </p:cNvPr>
              <p:cNvSpPr/>
              <p:nvPr/>
            </p:nvSpPr>
            <p:spPr>
              <a:xfrm>
                <a:off x="14028124" y="1666567"/>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59174A5C-798F-4FCF-8FE2-6F43FAC02018}"/>
                  </a:ext>
                </a:extLst>
              </p:cNvPr>
              <p:cNvSpPr/>
              <p:nvPr/>
            </p:nvSpPr>
            <p:spPr>
              <a:xfrm rot="2839072">
                <a:off x="14709055" y="41483"/>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64470BD2-579F-4439-8524-B87FD638B5AF}"/>
                  </a:ext>
                </a:extLst>
              </p:cNvPr>
              <p:cNvSpPr/>
              <p:nvPr/>
            </p:nvSpPr>
            <p:spPr>
              <a:xfrm rot="18902390">
                <a:off x="13352709" y="51112"/>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950A5B31-4774-46DF-931D-1A0ACAC6C077}"/>
                  </a:ext>
                </a:extLst>
              </p:cNvPr>
              <p:cNvSpPr/>
              <p:nvPr/>
            </p:nvSpPr>
            <p:spPr>
              <a:xfrm rot="18902390">
                <a:off x="14699131" y="1406091"/>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92B7A5C8-34B3-4113-B894-9207D75D2AE2}"/>
                  </a:ext>
                </a:extLst>
              </p:cNvPr>
              <p:cNvSpPr/>
              <p:nvPr/>
            </p:nvSpPr>
            <p:spPr>
              <a:xfrm rot="2839072">
                <a:off x="13365455" y="1418602"/>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941D4778-453B-4EEA-B50B-364961037A7F}"/>
                  </a:ext>
                </a:extLst>
              </p:cNvPr>
              <p:cNvSpPr/>
              <p:nvPr/>
            </p:nvSpPr>
            <p:spPr>
              <a:xfrm rot="16200000">
                <a:off x="13073055" y="727868"/>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7370A476-4BBB-4407-B7B1-C868B2774398}"/>
                  </a:ext>
                </a:extLst>
              </p:cNvPr>
              <p:cNvSpPr/>
              <p:nvPr/>
            </p:nvSpPr>
            <p:spPr>
              <a:xfrm rot="16200000">
                <a:off x="14993376" y="741509"/>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05494FD6-2582-418E-974A-ABB68F14EEE1}"/>
                  </a:ext>
                </a:extLst>
              </p:cNvPr>
              <p:cNvSpPr/>
              <p:nvPr/>
            </p:nvSpPr>
            <p:spPr>
              <a:xfrm>
                <a:off x="13709282" y="392015"/>
                <a:ext cx="1163134" cy="1163134"/>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83614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6545382" cy="461665"/>
          </a:xfrm>
          <a:prstGeom prst="rect">
            <a:avLst/>
          </a:prstGeom>
        </p:spPr>
        <p:txBody>
          <a:bodyPr wrap="none">
            <a:spAutoFit/>
          </a:bodyPr>
          <a:lstStyle/>
          <a:p>
            <a:r>
              <a:rPr lang="zh-CN" altLang="en-US" sz="2400" dirty="0">
                <a:solidFill>
                  <a:prstClr val="white"/>
                </a:solidFill>
                <a:latin typeface="微软雅黑"/>
              </a:rPr>
              <a:t>求关键路径</a:t>
            </a:r>
            <a:r>
              <a:rPr lang="en-US" altLang="zh-CN" sz="2400" dirty="0">
                <a:solidFill>
                  <a:prstClr val="white"/>
                </a:solidFill>
                <a:latin typeface="微软雅黑"/>
              </a:rPr>
              <a:t>(</a:t>
            </a:r>
            <a:r>
              <a:rPr lang="zh-CN" altLang="en-US" sz="2400" dirty="0">
                <a:solidFill>
                  <a:prstClr val="white"/>
                </a:solidFill>
                <a:latin typeface="微软雅黑"/>
              </a:rPr>
              <a:t>用邻接矩阵表示有向图</a:t>
            </a:r>
            <a:r>
              <a:rPr lang="en-US" altLang="zh-CN" sz="2400" dirty="0">
                <a:solidFill>
                  <a:prstClr val="white"/>
                </a:solidFill>
                <a:latin typeface="微软雅黑"/>
              </a:rPr>
              <a:t>)</a:t>
            </a:r>
            <a:r>
              <a:rPr lang="zh-CN" altLang="en-US" sz="2400" dirty="0">
                <a:solidFill>
                  <a:prstClr val="white"/>
                </a:solidFill>
                <a:latin typeface="微软雅黑"/>
              </a:rPr>
              <a:t>算法实现：</a:t>
            </a:r>
          </a:p>
        </p:txBody>
      </p:sp>
      <p:grpSp>
        <p:nvGrpSpPr>
          <p:cNvPr id="3" name="组合 2"/>
          <p:cNvGrpSpPr/>
          <p:nvPr/>
        </p:nvGrpSpPr>
        <p:grpSpPr>
          <a:xfrm>
            <a:off x="4511679" y="1313533"/>
            <a:ext cx="7338440" cy="5360223"/>
            <a:chOff x="4537291" y="1980177"/>
            <a:chExt cx="7338440" cy="5360223"/>
          </a:xfrm>
        </p:grpSpPr>
        <p:grpSp>
          <p:nvGrpSpPr>
            <p:cNvPr id="73" name="组合 72"/>
            <p:cNvGrpSpPr/>
            <p:nvPr/>
          </p:nvGrpSpPr>
          <p:grpSpPr>
            <a:xfrm>
              <a:off x="4600741" y="4653578"/>
              <a:ext cx="7274989" cy="2686822"/>
              <a:chOff x="1599315" y="2578744"/>
              <a:chExt cx="9722319" cy="930987"/>
            </a:xfrm>
          </p:grpSpPr>
          <p:grpSp>
            <p:nvGrpSpPr>
              <p:cNvPr id="36" name="组合 35"/>
              <p:cNvGrpSpPr/>
              <p:nvPr/>
            </p:nvGrpSpPr>
            <p:grpSpPr>
              <a:xfrm>
                <a:off x="1599315" y="2884193"/>
                <a:ext cx="1249193" cy="368475"/>
                <a:chOff x="6327071" y="2924904"/>
                <a:chExt cx="1248542" cy="368475"/>
              </a:xfrm>
            </p:grpSpPr>
            <p:sp>
              <p:nvSpPr>
                <p:cNvPr id="37" name="TextBox 6"/>
                <p:cNvSpPr txBox="1"/>
                <p:nvPr/>
              </p:nvSpPr>
              <p:spPr>
                <a:xfrm>
                  <a:off x="6411975" y="2924904"/>
                  <a:ext cx="1163638" cy="170632"/>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02</a:t>
                  </a:r>
                  <a:endParaRPr lang="zh-CN" altLang="en-US" sz="3200" dirty="0">
                    <a:solidFill>
                      <a:srgbClr val="DA3C49"/>
                    </a:solidFill>
                    <a:latin typeface="微软雅黑" pitchFamily="34" charset="-122"/>
                  </a:endParaRPr>
                </a:p>
              </p:txBody>
            </p:sp>
            <p:sp>
              <p:nvSpPr>
                <p:cNvPr id="38" name="文本框 23"/>
                <p:cNvSpPr txBox="1"/>
                <p:nvPr/>
              </p:nvSpPr>
              <p:spPr>
                <a:xfrm>
                  <a:off x="6327071" y="3077935"/>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7" name="副标题 2"/>
              <p:cNvSpPr txBox="1">
                <a:spLocks/>
              </p:cNvSpPr>
              <p:nvPr/>
            </p:nvSpPr>
            <p:spPr>
              <a:xfrm>
                <a:off x="2618199" y="2578744"/>
                <a:ext cx="8703435" cy="930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zh-CN" altLang="en-US" sz="2400" dirty="0">
                    <a:solidFill>
                      <a:prstClr val="black"/>
                    </a:solidFill>
                  </a:rPr>
                  <a:t>定义了两个栈</a:t>
                </a:r>
                <a:r>
                  <a:rPr lang="en-US" altLang="zh-CN" sz="2400" dirty="0">
                    <a:solidFill>
                      <a:prstClr val="black"/>
                    </a:solidFill>
                  </a:rPr>
                  <a:t>s1</a:t>
                </a:r>
                <a:r>
                  <a:rPr lang="zh-CN" altLang="en-US" sz="2400" dirty="0">
                    <a:solidFill>
                      <a:prstClr val="black"/>
                    </a:solidFill>
                  </a:rPr>
                  <a:t>和</a:t>
                </a:r>
                <a:r>
                  <a:rPr lang="en-US" altLang="zh-CN" sz="2400" dirty="0">
                    <a:solidFill>
                      <a:prstClr val="black"/>
                    </a:solidFill>
                  </a:rPr>
                  <a:t>s2</a:t>
                </a:r>
                <a:r>
                  <a:rPr lang="zh-CN" altLang="en-US" sz="2400" dirty="0">
                    <a:solidFill>
                      <a:prstClr val="black"/>
                    </a:solidFill>
                  </a:rPr>
                  <a:t>，其中</a:t>
                </a:r>
                <a:r>
                  <a:rPr lang="en-US" altLang="zh-CN" sz="2400" dirty="0">
                    <a:solidFill>
                      <a:prstClr val="black"/>
                    </a:solidFill>
                  </a:rPr>
                  <a:t>s1</a:t>
                </a:r>
                <a:r>
                  <a:rPr lang="zh-CN" altLang="en-US" sz="2400" dirty="0">
                    <a:solidFill>
                      <a:prstClr val="black"/>
                    </a:solidFill>
                  </a:rPr>
                  <a:t>保存了</a:t>
                </a:r>
                <a:r>
                  <a:rPr lang="zh-CN" altLang="en-US" sz="2400" b="1" dirty="0">
                    <a:solidFill>
                      <a:srgbClr val="2E5292"/>
                    </a:solidFill>
                  </a:rPr>
                  <a:t>入度为</a:t>
                </a:r>
                <a:r>
                  <a:rPr lang="en-US" altLang="zh-CN" sz="2400" b="1" dirty="0">
                    <a:solidFill>
                      <a:srgbClr val="2E5292"/>
                    </a:solidFill>
                  </a:rPr>
                  <a:t>0</a:t>
                </a:r>
                <a:r>
                  <a:rPr lang="zh-CN" altLang="en-US" sz="2400" b="1" dirty="0">
                    <a:solidFill>
                      <a:srgbClr val="2E5292"/>
                    </a:solidFill>
                  </a:rPr>
                  <a:t>的顶点</a:t>
                </a:r>
                <a:r>
                  <a:rPr lang="zh-CN" altLang="en-US" sz="2400" dirty="0">
                    <a:solidFill>
                      <a:prstClr val="black"/>
                    </a:solidFill>
                  </a:rPr>
                  <a:t>，</a:t>
                </a:r>
                <a:r>
                  <a:rPr lang="en-US" altLang="zh-CN" sz="2400" dirty="0">
                    <a:solidFill>
                      <a:prstClr val="black"/>
                    </a:solidFill>
                  </a:rPr>
                  <a:t>s2</a:t>
                </a:r>
                <a:r>
                  <a:rPr lang="zh-CN" altLang="en-US" sz="2400" dirty="0">
                    <a:solidFill>
                      <a:prstClr val="black"/>
                    </a:solidFill>
                  </a:rPr>
                  <a:t>保存了</a:t>
                </a:r>
                <a:r>
                  <a:rPr lang="en-US" altLang="zh-CN" sz="2400" dirty="0">
                    <a:solidFill>
                      <a:prstClr val="black"/>
                    </a:solidFill>
                  </a:rPr>
                  <a:t>s1</a:t>
                </a:r>
                <a:r>
                  <a:rPr lang="zh-CN" altLang="en-US" sz="2400" b="1" dirty="0">
                    <a:solidFill>
                      <a:srgbClr val="2E5292"/>
                    </a:solidFill>
                  </a:rPr>
                  <a:t>出栈的顶点序列</a:t>
                </a:r>
                <a:r>
                  <a:rPr lang="zh-CN" altLang="en-US" sz="2400" dirty="0">
                    <a:solidFill>
                      <a:prstClr val="black"/>
                    </a:solidFill>
                  </a:rPr>
                  <a:t>，</a:t>
                </a:r>
                <a:r>
                  <a:rPr lang="en-US" altLang="zh-CN" sz="2400" dirty="0">
                    <a:solidFill>
                      <a:prstClr val="black"/>
                    </a:solidFill>
                  </a:rPr>
                  <a:t>s1</a:t>
                </a:r>
                <a:r>
                  <a:rPr lang="zh-CN" altLang="en-US" sz="2400" dirty="0">
                    <a:solidFill>
                      <a:prstClr val="black"/>
                    </a:solidFill>
                  </a:rPr>
                  <a:t>中顶点出栈的顺序就是顶点计算最早发生时间的</a:t>
                </a:r>
                <a:r>
                  <a:rPr lang="zh-CN" altLang="en-US" sz="2400" b="1" dirty="0" smtClean="0">
                    <a:solidFill>
                      <a:srgbClr val="2E5292"/>
                    </a:solidFill>
                  </a:rPr>
                  <a:t>顺序</a:t>
                </a:r>
                <a:r>
                  <a:rPr lang="zh-CN" altLang="en-US" sz="2400" dirty="0">
                    <a:solidFill>
                      <a:prstClr val="black"/>
                    </a:solidFill>
                  </a:rPr>
                  <a:t>；</a:t>
                </a:r>
                <a:r>
                  <a:rPr lang="en-US" altLang="zh-CN" sz="2400" dirty="0" smtClean="0">
                    <a:solidFill>
                      <a:prstClr val="black"/>
                    </a:solidFill>
                  </a:rPr>
                  <a:t>s2</a:t>
                </a:r>
                <a:r>
                  <a:rPr lang="zh-CN" altLang="en-US" sz="2400" dirty="0">
                    <a:solidFill>
                      <a:prstClr val="black"/>
                    </a:solidFill>
                  </a:rPr>
                  <a:t>中顶点出栈是计算最早发生时间时顶点序列的</a:t>
                </a:r>
                <a:r>
                  <a:rPr lang="zh-CN" altLang="en-US" sz="2400" b="1" dirty="0">
                    <a:solidFill>
                      <a:srgbClr val="2E5292"/>
                    </a:solidFill>
                  </a:rPr>
                  <a:t>逆序</a:t>
                </a:r>
                <a:r>
                  <a:rPr lang="zh-CN" altLang="en-US" sz="2400" dirty="0">
                    <a:solidFill>
                      <a:prstClr val="black"/>
                    </a:solidFill>
                  </a:rPr>
                  <a:t>，此逆序用于计算顶点的最迟发生时间。</a:t>
                </a:r>
              </a:p>
            </p:txBody>
          </p:sp>
        </p:grpSp>
        <p:grpSp>
          <p:nvGrpSpPr>
            <p:cNvPr id="72" name="组合 71"/>
            <p:cNvGrpSpPr/>
            <p:nvPr/>
          </p:nvGrpSpPr>
          <p:grpSpPr>
            <a:xfrm>
              <a:off x="4537291" y="1980177"/>
              <a:ext cx="7338440" cy="2428729"/>
              <a:chOff x="1514521" y="1057043"/>
              <a:chExt cx="9824725" cy="1758866"/>
            </a:xfrm>
          </p:grpSpPr>
          <p:sp>
            <p:nvSpPr>
              <p:cNvPr id="32" name="副标题 2"/>
              <p:cNvSpPr txBox="1">
                <a:spLocks/>
              </p:cNvSpPr>
              <p:nvPr/>
            </p:nvSpPr>
            <p:spPr>
              <a:xfrm>
                <a:off x="2620182" y="1057043"/>
                <a:ext cx="8719064" cy="1758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prstClr val="black"/>
                    </a:solidFill>
                  </a:rPr>
                  <a:t>程序定义边结点结构，包括了和边相邻的两个顶点</a:t>
                </a:r>
                <a:r>
                  <a:rPr lang="en-US" altLang="zh-CN" sz="2400" dirty="0">
                    <a:solidFill>
                      <a:prstClr val="black"/>
                    </a:solidFill>
                  </a:rPr>
                  <a:t>u</a:t>
                </a:r>
                <a:r>
                  <a:rPr lang="zh-CN" altLang="en-US" sz="2400" dirty="0">
                    <a:solidFill>
                      <a:prstClr val="black"/>
                    </a:solidFill>
                  </a:rPr>
                  <a:t>和</a:t>
                </a:r>
                <a:r>
                  <a:rPr lang="en-US" altLang="zh-CN" sz="2400" dirty="0">
                    <a:solidFill>
                      <a:prstClr val="black"/>
                    </a:solidFill>
                  </a:rPr>
                  <a:t>v</a:t>
                </a:r>
                <a:r>
                  <a:rPr lang="zh-CN" altLang="en-US" sz="2400" dirty="0">
                    <a:solidFill>
                      <a:prstClr val="black"/>
                    </a:solidFill>
                  </a:rPr>
                  <a:t>、权重</a:t>
                </a:r>
                <a:r>
                  <a:rPr lang="en-US" altLang="zh-CN" sz="2400" dirty="0">
                    <a:solidFill>
                      <a:prstClr val="black"/>
                    </a:solidFill>
                  </a:rPr>
                  <a:t>weight</a:t>
                </a:r>
                <a:r>
                  <a:rPr lang="zh-CN" altLang="en-US" sz="2400" dirty="0">
                    <a:solidFill>
                      <a:prstClr val="black"/>
                    </a:solidFill>
                  </a:rPr>
                  <a:t>、活动的最早发生时间</a:t>
                </a:r>
                <a:r>
                  <a:rPr lang="en-US" altLang="zh-CN" sz="2400" dirty="0">
                    <a:solidFill>
                      <a:prstClr val="black"/>
                    </a:solidFill>
                  </a:rPr>
                  <a:t>early</a:t>
                </a:r>
                <a:r>
                  <a:rPr lang="zh-CN" altLang="en-US" sz="2400" dirty="0">
                    <a:solidFill>
                      <a:prstClr val="black"/>
                    </a:solidFill>
                  </a:rPr>
                  <a:t>以及最迟发生时间</a:t>
                </a:r>
                <a:r>
                  <a:rPr lang="en-US" altLang="zh-CN" sz="2400" dirty="0">
                    <a:solidFill>
                      <a:prstClr val="black"/>
                    </a:solidFill>
                  </a:rPr>
                  <a:t>last</a:t>
                </a:r>
                <a:r>
                  <a:rPr lang="zh-CN" altLang="en-US" sz="2400" dirty="0">
                    <a:solidFill>
                      <a:prstClr val="black"/>
                    </a:solidFill>
                  </a:rPr>
                  <a:t>，定义了记录顶点入度的数组</a:t>
                </a:r>
                <a:r>
                  <a:rPr lang="en-US" altLang="zh-CN" sz="2400" dirty="0" err="1">
                    <a:solidFill>
                      <a:prstClr val="black"/>
                    </a:solidFill>
                  </a:rPr>
                  <a:t>indegree</a:t>
                </a:r>
                <a:r>
                  <a:rPr lang="zh-CN" altLang="en-US" sz="2400" dirty="0">
                    <a:solidFill>
                      <a:prstClr val="black"/>
                    </a:solidFill>
                  </a:rPr>
                  <a:t>、记录顶点的最早发生时间数组</a:t>
                </a:r>
                <a:r>
                  <a:rPr lang="en-US" altLang="zh-CN" sz="2400" dirty="0" err="1">
                    <a:solidFill>
                      <a:prstClr val="black"/>
                    </a:solidFill>
                  </a:rPr>
                  <a:t>verEarly</a:t>
                </a:r>
                <a:r>
                  <a:rPr lang="zh-CN" altLang="en-US" sz="2400" dirty="0">
                    <a:solidFill>
                      <a:prstClr val="black"/>
                    </a:solidFill>
                  </a:rPr>
                  <a:t>和最迟发生时间数组</a:t>
                </a:r>
                <a:r>
                  <a:rPr lang="en-US" altLang="zh-CN" sz="2400" dirty="0" err="1">
                    <a:solidFill>
                      <a:prstClr val="black"/>
                    </a:solidFill>
                  </a:rPr>
                  <a:t>verLast</a:t>
                </a:r>
                <a:r>
                  <a:rPr lang="zh-CN" altLang="en-US" sz="2400" dirty="0" smtClean="0">
                    <a:solidFill>
                      <a:prstClr val="black"/>
                    </a:solidFill>
                  </a:rPr>
                  <a:t>。</a:t>
                </a:r>
                <a:endParaRPr lang="zh-CN" altLang="en-US" sz="2400" dirty="0">
                  <a:solidFill>
                    <a:prstClr val="black"/>
                  </a:solidFill>
                </a:endParaRPr>
              </a:p>
            </p:txBody>
          </p:sp>
          <p:grpSp>
            <p:nvGrpSpPr>
              <p:cNvPr id="68" name="组合 67"/>
              <p:cNvGrpSpPr/>
              <p:nvPr/>
            </p:nvGrpSpPr>
            <p:grpSpPr>
              <a:xfrm>
                <a:off x="1514521" y="1539042"/>
                <a:ext cx="1233562" cy="541945"/>
                <a:chOff x="6242320" y="2441144"/>
                <a:chExt cx="1232919" cy="541945"/>
              </a:xfrm>
            </p:grpSpPr>
            <p:sp>
              <p:nvSpPr>
                <p:cNvPr id="69" name="TextBox 6"/>
                <p:cNvSpPr txBox="1"/>
                <p:nvPr/>
              </p:nvSpPr>
              <p:spPr>
                <a:xfrm>
                  <a:off x="6327223" y="2441144"/>
                  <a:ext cx="1148016" cy="356623"/>
                </a:xfrm>
                <a:prstGeom prst="rect">
                  <a:avLst/>
                </a:prstGeom>
                <a:noFill/>
              </p:spPr>
              <p:txBody>
                <a:bodyPr vert="horz" wrap="square" lIns="0" tIns="0" rIns="0" bIns="0" rtlCol="0" anchor="ctr">
                  <a:spAutoFit/>
                </a:bodyPr>
                <a:lstStyle/>
                <a:p>
                  <a:r>
                    <a:rPr lang="en-US" altLang="zh-CN" sz="3200" dirty="0" smtClean="0">
                      <a:solidFill>
                        <a:srgbClr val="DA3C49"/>
                      </a:solidFill>
                      <a:latin typeface="Impact" pitchFamily="34" charset="0"/>
                    </a:rPr>
                    <a:t>01</a:t>
                  </a:r>
                  <a:endParaRPr lang="zh-CN" altLang="en-US" sz="3200" dirty="0">
                    <a:solidFill>
                      <a:srgbClr val="DA3C49"/>
                    </a:solidFill>
                    <a:latin typeface="微软雅黑" pitchFamily="34" charset="-122"/>
                  </a:endParaRPr>
                </a:p>
              </p:txBody>
            </p:sp>
            <p:sp>
              <p:nvSpPr>
                <p:cNvPr id="70" name="文本框 23"/>
                <p:cNvSpPr txBox="1"/>
                <p:nvPr/>
              </p:nvSpPr>
              <p:spPr>
                <a:xfrm>
                  <a:off x="6242320" y="2767645"/>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grpSp>
      <p:grpSp>
        <p:nvGrpSpPr>
          <p:cNvPr id="2" name="组合 1"/>
          <p:cNvGrpSpPr/>
          <p:nvPr/>
        </p:nvGrpSpPr>
        <p:grpSpPr>
          <a:xfrm>
            <a:off x="342674" y="2111754"/>
            <a:ext cx="3810046" cy="3646521"/>
            <a:chOff x="432106" y="1928199"/>
            <a:chExt cx="3810046" cy="3646521"/>
          </a:xfrm>
        </p:grpSpPr>
        <p:grpSp>
          <p:nvGrpSpPr>
            <p:cNvPr id="30" name="组合 29">
              <a:extLst>
                <a:ext uri="{FF2B5EF4-FFF2-40B4-BE49-F238E27FC236}">
                  <a16:creationId xmlns:a16="http://schemas.microsoft.com/office/drawing/2014/main" id="{B75B3365-5EEB-4C14-B9A0-CDDCADD2BB4A}"/>
                </a:ext>
              </a:extLst>
            </p:cNvPr>
            <p:cNvGrpSpPr/>
            <p:nvPr/>
          </p:nvGrpSpPr>
          <p:grpSpPr>
            <a:xfrm>
              <a:off x="1672641" y="3120560"/>
              <a:ext cx="1328978" cy="1384906"/>
              <a:chOff x="9153542" y="3057687"/>
              <a:chExt cx="478432" cy="498566"/>
            </a:xfrm>
            <a:solidFill>
              <a:schemeClr val="accent1"/>
            </a:solidFill>
          </p:grpSpPr>
          <p:sp>
            <p:nvSpPr>
              <p:cNvPr id="31" name="半闭框 30">
                <a:extLst>
                  <a:ext uri="{FF2B5EF4-FFF2-40B4-BE49-F238E27FC236}">
                    <a16:creationId xmlns:a16="http://schemas.microsoft.com/office/drawing/2014/main" id="{486FF40F-3B5F-4A05-AF34-03B145DD71C4}"/>
                  </a:ext>
                </a:extLst>
              </p:cNvPr>
              <p:cNvSpPr/>
              <p:nvPr/>
            </p:nvSpPr>
            <p:spPr>
              <a:xfrm rot="2785234">
                <a:off x="9167723" y="3064038"/>
                <a:ext cx="441328" cy="428625"/>
              </a:xfrm>
              <a:prstGeom prst="halfFrame">
                <a:avLst>
                  <a:gd name="adj1" fmla="val 10504"/>
                  <a:gd name="adj2" fmla="val 12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3" name="五边形 25">
                <a:extLst>
                  <a:ext uri="{FF2B5EF4-FFF2-40B4-BE49-F238E27FC236}">
                    <a16:creationId xmlns:a16="http://schemas.microsoft.com/office/drawing/2014/main" id="{36706C64-CE06-439F-BD86-30FD253C5ED1}"/>
                  </a:ext>
                </a:extLst>
              </p:cNvPr>
              <p:cNvSpPr/>
              <p:nvPr/>
            </p:nvSpPr>
            <p:spPr>
              <a:xfrm rot="16200000">
                <a:off x="9147075" y="3071354"/>
                <a:ext cx="491366" cy="478432"/>
              </a:xfrm>
              <a:prstGeom prst="homePlate">
                <a:avLst>
                  <a:gd name="adj" fmla="val 526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a:extLst>
                  <a:ext uri="{FF2B5EF4-FFF2-40B4-BE49-F238E27FC236}">
                    <a16:creationId xmlns:a16="http://schemas.microsoft.com/office/drawing/2014/main" id="{B73EB68C-CDE9-4884-A68C-C52184ED7DD7}"/>
                  </a:ext>
                </a:extLst>
              </p:cNvPr>
              <p:cNvSpPr/>
              <p:nvPr/>
            </p:nvSpPr>
            <p:spPr>
              <a:xfrm>
                <a:off x="9505713" y="3064887"/>
                <a:ext cx="48993" cy="741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a:extLst>
                  <a:ext uri="{FF2B5EF4-FFF2-40B4-BE49-F238E27FC236}">
                    <a16:creationId xmlns:a16="http://schemas.microsoft.com/office/drawing/2014/main" id="{BD2A5F2D-A3C3-4B9E-89CA-F377FFA88DB0}"/>
                  </a:ext>
                </a:extLst>
              </p:cNvPr>
              <p:cNvSpPr/>
              <p:nvPr/>
            </p:nvSpPr>
            <p:spPr>
              <a:xfrm>
                <a:off x="9342205" y="3405625"/>
                <a:ext cx="104076" cy="150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9" name="空心弧 38">
              <a:extLst>
                <a:ext uri="{FF2B5EF4-FFF2-40B4-BE49-F238E27FC236}">
                  <a16:creationId xmlns:a16="http://schemas.microsoft.com/office/drawing/2014/main" id="{6BF0E191-C4ED-488E-B10F-D2ED08574009}"/>
                </a:ext>
              </a:extLst>
            </p:cNvPr>
            <p:cNvSpPr/>
            <p:nvPr/>
          </p:nvSpPr>
          <p:spPr>
            <a:xfrm rot="19357667">
              <a:off x="703532" y="2142475"/>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0" name="空心弧 39">
              <a:extLst>
                <a:ext uri="{FF2B5EF4-FFF2-40B4-BE49-F238E27FC236}">
                  <a16:creationId xmlns:a16="http://schemas.microsoft.com/office/drawing/2014/main" id="{671FE475-5490-444A-A0D9-4AE65DCFC73D}"/>
                </a:ext>
              </a:extLst>
            </p:cNvPr>
            <p:cNvSpPr/>
            <p:nvPr/>
          </p:nvSpPr>
          <p:spPr>
            <a:xfrm>
              <a:off x="1525955" y="1928199"/>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1" name="空心弧 40">
              <a:extLst>
                <a:ext uri="{FF2B5EF4-FFF2-40B4-BE49-F238E27FC236}">
                  <a16:creationId xmlns:a16="http://schemas.microsoft.com/office/drawing/2014/main" id="{18D73797-DCFE-4B46-905F-F594BEBA0DBF}"/>
                </a:ext>
              </a:extLst>
            </p:cNvPr>
            <p:cNvSpPr/>
            <p:nvPr/>
          </p:nvSpPr>
          <p:spPr>
            <a:xfrm rot="2791051">
              <a:off x="2203404" y="2210998"/>
              <a:ext cx="1777512" cy="1611149"/>
            </a:xfrm>
            <a:prstGeom prst="blockArc">
              <a:avLst>
                <a:gd name="adj1" fmla="val 10861426"/>
                <a:gd name="adj2" fmla="val 21537710"/>
                <a:gd name="adj3" fmla="val 142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2" name="空心弧 41">
              <a:extLst>
                <a:ext uri="{FF2B5EF4-FFF2-40B4-BE49-F238E27FC236}">
                  <a16:creationId xmlns:a16="http://schemas.microsoft.com/office/drawing/2014/main" id="{357F2207-17B1-44DD-AC64-F587EE321769}"/>
                </a:ext>
              </a:extLst>
            </p:cNvPr>
            <p:cNvSpPr/>
            <p:nvPr/>
          </p:nvSpPr>
          <p:spPr>
            <a:xfrm rot="5400000">
              <a:off x="2547822" y="3010422"/>
              <a:ext cx="1777512" cy="1611149"/>
            </a:xfrm>
            <a:prstGeom prst="blockArc">
              <a:avLst>
                <a:gd name="adj1" fmla="val 10861426"/>
                <a:gd name="adj2" fmla="val 21537710"/>
                <a:gd name="adj3" fmla="val 14272"/>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3" name="空心弧 42">
              <a:extLst>
                <a:ext uri="{FF2B5EF4-FFF2-40B4-BE49-F238E27FC236}">
                  <a16:creationId xmlns:a16="http://schemas.microsoft.com/office/drawing/2014/main" id="{E50A29DB-41E5-42A9-BD5D-C73CA9744F0C}"/>
                </a:ext>
              </a:extLst>
            </p:cNvPr>
            <p:cNvSpPr/>
            <p:nvPr/>
          </p:nvSpPr>
          <p:spPr>
            <a:xfrm rot="8047210">
              <a:off x="2249734" y="3728492"/>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4" name="空心弧 43">
              <a:extLst>
                <a:ext uri="{FF2B5EF4-FFF2-40B4-BE49-F238E27FC236}">
                  <a16:creationId xmlns:a16="http://schemas.microsoft.com/office/drawing/2014/main" id="{64A9A947-2067-4CED-A526-BA545903DF2F}"/>
                </a:ext>
              </a:extLst>
            </p:cNvPr>
            <p:cNvSpPr/>
            <p:nvPr/>
          </p:nvSpPr>
          <p:spPr>
            <a:xfrm rot="10800000">
              <a:off x="1529898" y="3963571"/>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5" name="空心弧 44">
              <a:extLst>
                <a:ext uri="{FF2B5EF4-FFF2-40B4-BE49-F238E27FC236}">
                  <a16:creationId xmlns:a16="http://schemas.microsoft.com/office/drawing/2014/main" id="{EE7C4AD5-C128-4DB4-A0FB-A7AF8941536F}"/>
                </a:ext>
              </a:extLst>
            </p:cNvPr>
            <p:cNvSpPr/>
            <p:nvPr/>
          </p:nvSpPr>
          <p:spPr>
            <a:xfrm rot="13362139">
              <a:off x="712216" y="3683599"/>
              <a:ext cx="1777512" cy="1611149"/>
            </a:xfrm>
            <a:prstGeom prst="blockArc">
              <a:avLst>
                <a:gd name="adj1" fmla="val 10861426"/>
                <a:gd name="adj2" fmla="val 21537710"/>
                <a:gd name="adj3" fmla="val 142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6" name="空心弧 45">
              <a:extLst>
                <a:ext uri="{FF2B5EF4-FFF2-40B4-BE49-F238E27FC236}">
                  <a16:creationId xmlns:a16="http://schemas.microsoft.com/office/drawing/2014/main" id="{E9B20747-9BEF-4C95-9E6A-8FFDBB42ADAF}"/>
                </a:ext>
              </a:extLst>
            </p:cNvPr>
            <p:cNvSpPr/>
            <p:nvPr/>
          </p:nvSpPr>
          <p:spPr>
            <a:xfrm rot="16200000">
              <a:off x="348925" y="2989513"/>
              <a:ext cx="1777512" cy="1611149"/>
            </a:xfrm>
            <a:prstGeom prst="blockArc">
              <a:avLst>
                <a:gd name="adj1" fmla="val 10861426"/>
                <a:gd name="adj2" fmla="val 21537710"/>
                <a:gd name="adj3" fmla="val 14272"/>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Tree>
    <p:extLst>
      <p:ext uri="{BB962C8B-B14F-4D97-AF65-F5344CB8AC3E}">
        <p14:creationId xmlns:p14="http://schemas.microsoft.com/office/powerpoint/2010/main" val="379773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7" y="304995"/>
            <a:ext cx="10693313" cy="6324808"/>
          </a:xfrm>
          <a:prstGeom prst="rect">
            <a:avLst/>
          </a:prstGeom>
          <a:ln>
            <a:solidFill>
              <a:srgbClr val="D54745"/>
            </a:solidFill>
          </a:ln>
        </p:spPr>
        <p:txBody>
          <a:bodyPr wrap="square">
            <a:spAutoFit/>
          </a:bodyPr>
          <a:lstStyle/>
          <a:p>
            <a:pPr algn="just">
              <a:lnSpc>
                <a:spcPct val="125000"/>
              </a:lnSpc>
              <a:spcAft>
                <a:spcPts val="0"/>
              </a:spcAft>
            </a:pPr>
            <a:r>
              <a:rPr lang="zh-CN" altLang="zh-CN" sz="2000" b="1" kern="100" dirty="0" smtClean="0">
                <a:solidFill>
                  <a:srgbClr val="2E5292"/>
                </a:solidFill>
                <a:latin typeface="Times New Roman" panose="02020603050405020304" pitchFamily="18" charset="0"/>
                <a:ea typeface="宋体" panose="02010600030101010101" pitchFamily="2" charset="-122"/>
              </a:rPr>
              <a:t>求</a:t>
            </a:r>
            <a:r>
              <a:rPr lang="zh-CN" altLang="zh-CN" sz="2000" b="1" kern="100" dirty="0">
                <a:solidFill>
                  <a:srgbClr val="2E5292"/>
                </a:solidFill>
                <a:latin typeface="Times New Roman" panose="02020603050405020304" pitchFamily="18" charset="0"/>
                <a:ea typeface="宋体" panose="02010600030101010101" pitchFamily="2" charset="-122"/>
              </a:rPr>
              <a:t>关键路径</a:t>
            </a:r>
            <a:r>
              <a:rPr lang="en-US" altLang="zh-CN" sz="2000" b="1" kern="100" dirty="0">
                <a:solidFill>
                  <a:srgbClr val="2E5292"/>
                </a:solidFill>
                <a:latin typeface="Times New Roman" panose="02020603050405020304" pitchFamily="18" charset="0"/>
                <a:ea typeface="宋体" panose="02010600030101010101" pitchFamily="2" charset="-122"/>
              </a:rPr>
              <a:t>(</a:t>
            </a:r>
            <a:r>
              <a:rPr lang="zh-CN" altLang="zh-CN" sz="2000" b="1" kern="100" dirty="0">
                <a:solidFill>
                  <a:srgbClr val="2E5292"/>
                </a:solidFill>
                <a:latin typeface="Times New Roman" panose="02020603050405020304" pitchFamily="18" charset="0"/>
                <a:ea typeface="宋体" panose="02010600030101010101" pitchFamily="2" charset="-122"/>
              </a:rPr>
              <a:t>用邻接矩阵表示有向图</a:t>
            </a:r>
            <a:r>
              <a:rPr lang="en-US" altLang="zh-CN" sz="2000" b="1" kern="100" dirty="0" smtClean="0">
                <a:solidFill>
                  <a:srgbClr val="2E5292"/>
                </a:solidFill>
                <a:latin typeface="Times New Roman" panose="02020603050405020304" pitchFamily="18" charset="0"/>
                <a:ea typeface="宋体" panose="02010600030101010101" pitchFamily="2" charset="-122"/>
              </a:rPr>
              <a:t>)</a:t>
            </a:r>
            <a:r>
              <a:rPr lang="zh-CN" altLang="en-US" sz="2000" b="1" kern="100" dirty="0" smtClean="0">
                <a:solidFill>
                  <a:srgbClr val="2E5292"/>
                </a:solidFill>
                <a:latin typeface="Times New Roman" panose="02020603050405020304" pitchFamily="18" charset="0"/>
                <a:ea typeface="宋体" panose="02010600030101010101" pitchFamily="2" charset="-122"/>
              </a:rPr>
              <a:t>算法实现</a:t>
            </a:r>
            <a:r>
              <a:rPr lang="zh-CN" altLang="zh-CN" sz="2000" b="1" kern="100" dirty="0" smtClean="0">
                <a:solidFill>
                  <a:srgbClr val="2E5292"/>
                </a:solidFill>
                <a:latin typeface="Times New Roman" panose="02020603050405020304" pitchFamily="18" charset="0"/>
                <a:ea typeface="宋体" panose="02010600030101010101" pitchFamily="2" charset="-122"/>
              </a:rPr>
              <a:t>：</a:t>
            </a:r>
            <a:endParaRPr lang="en-US" altLang="zh-CN" sz="2000" b="1" kern="100" dirty="0">
              <a:solidFill>
                <a:srgbClr val="2E5292"/>
              </a:solidFill>
              <a:latin typeface="Times New Roman" panose="02020603050405020304" pitchFamily="18" charset="0"/>
              <a:ea typeface="宋体" panose="02010600030101010101" pitchFamily="2" charset="-122"/>
            </a:endParaRPr>
          </a:p>
          <a:p>
            <a:pPr>
              <a:lnSpc>
                <a:spcPct val="125000"/>
              </a:lnSpc>
            </a:pPr>
            <a:r>
              <a:rPr lang="en-US" altLang="zh-CN" sz="2000" dirty="0" smtClean="0"/>
              <a:t>typedef </a:t>
            </a:r>
            <a:r>
              <a:rPr lang="en-US" altLang="zh-CN" sz="2000" dirty="0" err="1" smtClean="0"/>
              <a:t>struct</a:t>
            </a:r>
            <a:endParaRPr lang="zh-CN" altLang="zh-CN" sz="2000" dirty="0" smtClean="0"/>
          </a:p>
          <a:p>
            <a:pPr>
              <a:lnSpc>
                <a:spcPct val="125000"/>
              </a:lnSpc>
            </a:pPr>
            <a:r>
              <a:rPr lang="en-US" altLang="zh-CN" sz="2000" dirty="0" smtClean="0"/>
              <a:t>{</a:t>
            </a:r>
            <a:endParaRPr lang="zh-CN" altLang="zh-CN" sz="2000" dirty="0" smtClean="0"/>
          </a:p>
          <a:p>
            <a:pPr>
              <a:lnSpc>
                <a:spcPct val="125000"/>
              </a:lnSpc>
            </a:pPr>
            <a:r>
              <a:rPr lang="en-US" altLang="zh-CN" sz="2000" dirty="0" smtClean="0"/>
              <a:t>    </a:t>
            </a:r>
            <a:r>
              <a:rPr lang="en-US" altLang="zh-CN" sz="2000" dirty="0"/>
              <a:t>int u, v, weight;</a:t>
            </a:r>
            <a:endParaRPr lang="zh-CN" altLang="zh-CN" sz="2000" dirty="0"/>
          </a:p>
          <a:p>
            <a:pPr>
              <a:lnSpc>
                <a:spcPct val="125000"/>
              </a:lnSpc>
            </a:pPr>
            <a:r>
              <a:rPr lang="en-US" altLang="zh-CN" sz="2000" dirty="0"/>
              <a:t>    </a:t>
            </a:r>
            <a:r>
              <a:rPr lang="en-US" altLang="zh-CN" sz="2000" dirty="0" err="1"/>
              <a:t>int</a:t>
            </a:r>
            <a:r>
              <a:rPr lang="en-US" altLang="zh-CN" sz="2000" dirty="0"/>
              <a:t> early, last;</a:t>
            </a:r>
            <a:endParaRPr lang="zh-CN" altLang="zh-CN" sz="2000" dirty="0"/>
          </a:p>
          <a:p>
            <a:pPr>
              <a:lnSpc>
                <a:spcPct val="125000"/>
              </a:lnSpc>
            </a:pPr>
            <a:r>
              <a:rPr lang="en-US" altLang="zh-CN" sz="2000" dirty="0"/>
              <a:t>}Edges;</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void </a:t>
            </a:r>
            <a:r>
              <a:rPr lang="en-US" altLang="zh-CN" sz="2000" dirty="0" err="1"/>
              <a:t>keyActivity</a:t>
            </a:r>
            <a:r>
              <a:rPr lang="en-US" altLang="zh-CN" sz="2000" dirty="0"/>
              <a:t> (Graph *g, </a:t>
            </a:r>
            <a:r>
              <a:rPr lang="en-US" altLang="zh-CN" sz="2000" dirty="0" err="1"/>
              <a:t>verType</a:t>
            </a:r>
            <a:r>
              <a:rPr lang="en-US" altLang="zh-CN" sz="2000" dirty="0"/>
              <a:t> start, </a:t>
            </a:r>
            <a:r>
              <a:rPr lang="en-US" altLang="zh-CN" sz="2000" dirty="0" err="1"/>
              <a:t>verType</a:t>
            </a:r>
            <a:r>
              <a:rPr lang="en-US" altLang="zh-CN" sz="2000" dirty="0"/>
              <a:t> end)</a:t>
            </a:r>
            <a:endParaRPr lang="zh-CN" altLang="zh-CN" sz="2000" dirty="0"/>
          </a:p>
          <a:p>
            <a:pPr>
              <a:lnSpc>
                <a:spcPct val="125000"/>
              </a:lnSpc>
            </a:pPr>
            <a:r>
              <a:rPr lang="en-US" altLang="zh-CN" sz="2000" dirty="0" smtClean="0"/>
              <a:t>{   </a:t>
            </a:r>
            <a:r>
              <a:rPr lang="en-US" altLang="zh-CN" sz="2000" dirty="0" err="1"/>
              <a:t>int</a:t>
            </a:r>
            <a:r>
              <a:rPr lang="en-US" altLang="zh-CN" sz="2000" dirty="0"/>
              <a:t> *</a:t>
            </a:r>
            <a:r>
              <a:rPr lang="en-US" altLang="zh-CN" sz="2000" dirty="0" err="1"/>
              <a:t>inDegree</a:t>
            </a:r>
            <a:r>
              <a:rPr lang="en-US" altLang="zh-CN" sz="2000" dirty="0"/>
              <a:t>;</a:t>
            </a:r>
            <a:endParaRPr lang="zh-CN" altLang="zh-CN" sz="2000" dirty="0"/>
          </a:p>
          <a:p>
            <a:pPr>
              <a:lnSpc>
                <a:spcPct val="125000"/>
              </a:lnSpc>
            </a:pPr>
            <a:r>
              <a:rPr lang="en-US" altLang="zh-CN" sz="2000" dirty="0"/>
              <a:t>    </a:t>
            </a:r>
            <a:r>
              <a:rPr lang="en-US" altLang="zh-CN" sz="2000" dirty="0" err="1"/>
              <a:t>int</a:t>
            </a:r>
            <a:r>
              <a:rPr lang="en-US" altLang="zh-CN" sz="2000" dirty="0"/>
              <a:t> *</a:t>
            </a:r>
            <a:r>
              <a:rPr lang="en-US" altLang="zh-CN" sz="2000" dirty="0" err="1"/>
              <a:t>verEarly</a:t>
            </a:r>
            <a:r>
              <a:rPr lang="en-US" altLang="zh-CN" sz="2000" dirty="0"/>
              <a:t>, *</a:t>
            </a:r>
            <a:r>
              <a:rPr lang="en-US" altLang="zh-CN" sz="2000" dirty="0" err="1"/>
              <a:t>verLast</a:t>
            </a:r>
            <a:r>
              <a:rPr lang="en-US" altLang="zh-CN" sz="2000" dirty="0"/>
              <a:t>; //</a:t>
            </a:r>
            <a:r>
              <a:rPr lang="zh-CN" altLang="zh-CN" sz="2000" dirty="0"/>
              <a:t>事件</a:t>
            </a:r>
            <a:r>
              <a:rPr lang="en-US" altLang="zh-CN" sz="2000" dirty="0"/>
              <a:t>-</a:t>
            </a:r>
            <a:r>
              <a:rPr lang="zh-CN" altLang="zh-CN" sz="2000" dirty="0"/>
              <a:t>顶点的最早发生时间、最迟发生时间</a:t>
            </a:r>
          </a:p>
          <a:p>
            <a:pPr>
              <a:lnSpc>
                <a:spcPct val="125000"/>
              </a:lnSpc>
            </a:pPr>
            <a:r>
              <a:rPr lang="en-US" altLang="zh-CN" sz="2000" dirty="0"/>
              <a:t>    Edges *</a:t>
            </a:r>
            <a:r>
              <a:rPr lang="en-US" altLang="zh-CN" sz="2000" dirty="0" err="1"/>
              <a:t>edgeEL</a:t>
            </a:r>
            <a:r>
              <a:rPr lang="en-US" altLang="zh-CN" sz="2000" dirty="0"/>
              <a:t>; //</a:t>
            </a:r>
            <a:r>
              <a:rPr lang="zh-CN" altLang="zh-CN" sz="2000" dirty="0"/>
              <a:t>活动</a:t>
            </a:r>
            <a:r>
              <a:rPr lang="en-US" altLang="zh-CN" sz="2000" dirty="0"/>
              <a:t>-</a:t>
            </a:r>
            <a:r>
              <a:rPr lang="zh-CN" altLang="zh-CN" sz="2000" dirty="0"/>
              <a:t>边的最早发生时间、最迟发生时间</a:t>
            </a:r>
          </a:p>
          <a:p>
            <a:pPr>
              <a:lnSpc>
                <a:spcPct val="125000"/>
              </a:lnSpc>
            </a:pPr>
            <a:r>
              <a:rPr lang="en-US" altLang="zh-CN" sz="2000" dirty="0"/>
              <a:t>    stack s1,s2;</a:t>
            </a:r>
            <a:endParaRPr lang="zh-CN" altLang="zh-CN" sz="2000" dirty="0"/>
          </a:p>
          <a:p>
            <a:pPr>
              <a:lnSpc>
                <a:spcPct val="125000"/>
              </a:lnSpc>
            </a:pPr>
            <a:r>
              <a:rPr lang="en-US" altLang="zh-CN" sz="2000" dirty="0"/>
              <a:t>    </a:t>
            </a:r>
            <a:r>
              <a:rPr lang="en-US" altLang="zh-CN" sz="2000" dirty="0" err="1"/>
              <a:t>int</a:t>
            </a:r>
            <a:r>
              <a:rPr lang="en-US" altLang="zh-CN" sz="2000" dirty="0"/>
              <a:t> </a:t>
            </a:r>
            <a:r>
              <a:rPr lang="en-US" altLang="zh-CN" sz="2000" dirty="0" err="1"/>
              <a:t>i</a:t>
            </a:r>
            <a:r>
              <a:rPr lang="en-US" altLang="zh-CN" sz="2000" dirty="0"/>
              <a:t>, j, k;</a:t>
            </a:r>
            <a:endParaRPr lang="zh-CN" altLang="zh-CN" sz="2000" dirty="0"/>
          </a:p>
          <a:p>
            <a:pPr>
              <a:lnSpc>
                <a:spcPct val="125000"/>
              </a:lnSpc>
            </a:pPr>
            <a:r>
              <a:rPr lang="en-US" altLang="zh-CN" sz="2000" dirty="0"/>
              <a:t>    </a:t>
            </a:r>
            <a:r>
              <a:rPr lang="en-US" altLang="zh-CN" sz="2000" dirty="0" err="1"/>
              <a:t>int</a:t>
            </a:r>
            <a:r>
              <a:rPr lang="en-US" altLang="zh-CN" sz="2000" dirty="0"/>
              <a:t> u, v;</a:t>
            </a:r>
            <a:endParaRPr lang="zh-CN" altLang="zh-CN" sz="2000" dirty="0"/>
          </a:p>
          <a:p>
            <a:pPr>
              <a:lnSpc>
                <a:spcPct val="125000"/>
              </a:lnSpc>
            </a:pPr>
            <a:r>
              <a:rPr lang="en-US" altLang="zh-CN" sz="2000" dirty="0"/>
              <a:t>    </a:t>
            </a:r>
            <a:r>
              <a:rPr lang="en-US" altLang="zh-CN" sz="2000" dirty="0" err="1"/>
              <a:t>int</a:t>
            </a:r>
            <a:r>
              <a:rPr lang="en-US" altLang="zh-CN" sz="2000" dirty="0"/>
              <a:t> </a:t>
            </a:r>
            <a:r>
              <a:rPr lang="en-US" altLang="zh-CN" sz="2000" dirty="0" err="1"/>
              <a:t>intStart</a:t>
            </a:r>
            <a:r>
              <a:rPr lang="en-US" altLang="zh-CN" sz="2000" dirty="0"/>
              <a:t>, </a:t>
            </a:r>
            <a:r>
              <a:rPr lang="en-US" altLang="zh-CN" sz="2000" dirty="0" err="1"/>
              <a:t>intEnd</a:t>
            </a:r>
            <a:r>
              <a:rPr lang="en-US" altLang="zh-CN" sz="2000" dirty="0"/>
              <a:t>;</a:t>
            </a:r>
            <a:endParaRPr lang="zh-CN" altLang="zh-CN" sz="2000" dirty="0"/>
          </a:p>
          <a:p>
            <a:pPr>
              <a:lnSpc>
                <a:spcPct val="125000"/>
              </a:lnSpc>
            </a:pPr>
            <a:r>
              <a:rPr lang="en-US" altLang="zh-CN" sz="2000" dirty="0"/>
              <a:t>    </a:t>
            </a:r>
            <a:r>
              <a:rPr lang="en-US" altLang="zh-CN" sz="2000" dirty="0" err="1"/>
              <a:t>int</a:t>
            </a:r>
            <a:r>
              <a:rPr lang="en-US" altLang="zh-CN" sz="2000" dirty="0"/>
              <a:t> total</a:t>
            </a:r>
            <a:r>
              <a:rPr lang="en-US" altLang="zh-CN" sz="2000" dirty="0" smtClean="0"/>
              <a:t>;</a:t>
            </a:r>
            <a:endParaRPr lang="zh-CN" altLang="zh-CN" sz="2000" dirty="0"/>
          </a:p>
        </p:txBody>
      </p:sp>
      <p:sp>
        <p:nvSpPr>
          <p:cNvPr id="2" name="矩形 1"/>
          <p:cNvSpPr/>
          <p:nvPr/>
        </p:nvSpPr>
        <p:spPr>
          <a:xfrm>
            <a:off x="436727" y="95534"/>
            <a:ext cx="11136573" cy="6534269"/>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545422" y="5354810"/>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9080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6" y="304995"/>
            <a:ext cx="10699905" cy="6212726"/>
          </a:xfrm>
          <a:prstGeom prst="rect">
            <a:avLst/>
          </a:prstGeom>
          <a:ln>
            <a:solidFill>
              <a:srgbClr val="C00000"/>
            </a:solidFill>
          </a:ln>
        </p:spPr>
        <p:txBody>
          <a:bodyPr wrap="square">
            <a:spAutoFit/>
          </a:bodyPr>
          <a:lstStyle/>
          <a:p>
            <a:pPr>
              <a:lnSpc>
                <a:spcPct val="125000"/>
              </a:lnSpc>
            </a:pPr>
            <a:r>
              <a:rPr lang="en-US" altLang="zh-CN" sz="2000" dirty="0"/>
              <a:t> </a:t>
            </a:r>
            <a:r>
              <a:rPr lang="en-US" altLang="zh-CN" sz="2000" dirty="0" smtClean="0"/>
              <a:t>   </a:t>
            </a:r>
            <a:r>
              <a:rPr lang="en-US" altLang="zh-CN" sz="2000" dirty="0" err="1" smtClean="0"/>
              <a:t>inDegree</a:t>
            </a:r>
            <a:r>
              <a:rPr lang="en-US" altLang="zh-CN" sz="2000" dirty="0" smtClean="0"/>
              <a:t>    </a:t>
            </a:r>
            <a:r>
              <a:rPr lang="en-US" altLang="zh-CN" sz="2000" dirty="0"/>
              <a:t>= (int *) malloc (</a:t>
            </a:r>
            <a:r>
              <a:rPr lang="en-US" altLang="zh-CN" sz="2000" dirty="0" err="1"/>
              <a:t>sizeof</a:t>
            </a:r>
            <a:r>
              <a:rPr lang="en-US" altLang="zh-CN" sz="2000" dirty="0"/>
              <a:t>(int)*g-&gt;verts);</a:t>
            </a:r>
            <a:endParaRPr lang="zh-CN" altLang="zh-CN" sz="2000" dirty="0"/>
          </a:p>
          <a:p>
            <a:pPr>
              <a:lnSpc>
                <a:spcPct val="125000"/>
              </a:lnSpc>
            </a:pPr>
            <a:r>
              <a:rPr lang="en-US" altLang="zh-CN" sz="2000" dirty="0"/>
              <a:t>    </a:t>
            </a:r>
            <a:r>
              <a:rPr lang="en-US" altLang="zh-CN" sz="2000" dirty="0" err="1"/>
              <a:t>verEarly</a:t>
            </a:r>
            <a:r>
              <a:rPr lang="en-US" altLang="zh-CN" sz="2000" dirty="0"/>
              <a:t>    = (</a:t>
            </a:r>
            <a:r>
              <a:rPr lang="en-US" altLang="zh-CN" sz="2000" dirty="0" err="1"/>
              <a:t>int</a:t>
            </a:r>
            <a:r>
              <a:rPr lang="en-US" altLang="zh-CN" sz="2000" dirty="0"/>
              <a:t> *) </a:t>
            </a:r>
            <a:r>
              <a:rPr lang="en-US" altLang="zh-CN" sz="2000" dirty="0" err="1"/>
              <a:t>malloc</a:t>
            </a:r>
            <a:r>
              <a:rPr lang="en-US" altLang="zh-CN" sz="2000" dirty="0"/>
              <a:t> (</a:t>
            </a:r>
            <a:r>
              <a:rPr lang="en-US" altLang="zh-CN" sz="2000" dirty="0" err="1"/>
              <a:t>sizeof</a:t>
            </a:r>
            <a:r>
              <a:rPr lang="en-US" altLang="zh-CN" sz="2000" dirty="0"/>
              <a:t>(</a:t>
            </a:r>
            <a:r>
              <a:rPr lang="en-US" altLang="zh-CN" sz="2000" dirty="0" err="1"/>
              <a:t>int</a:t>
            </a:r>
            <a:r>
              <a:rPr lang="en-US" altLang="zh-CN" sz="2000" dirty="0"/>
              <a:t>)*g-&gt;</a:t>
            </a:r>
            <a:r>
              <a:rPr lang="en-US" altLang="zh-CN" sz="2000" dirty="0" err="1"/>
              <a:t>verts</a:t>
            </a:r>
            <a:r>
              <a:rPr lang="en-US" altLang="zh-CN" sz="2000" dirty="0"/>
              <a:t>);</a:t>
            </a:r>
            <a:endParaRPr lang="zh-CN" altLang="zh-CN" sz="2000" dirty="0"/>
          </a:p>
          <a:p>
            <a:pPr>
              <a:lnSpc>
                <a:spcPct val="125000"/>
              </a:lnSpc>
            </a:pPr>
            <a:r>
              <a:rPr lang="en-US" altLang="zh-CN" sz="2000" dirty="0"/>
              <a:t>    </a:t>
            </a:r>
            <a:r>
              <a:rPr lang="en-US" altLang="zh-CN" sz="2000" dirty="0" err="1"/>
              <a:t>verLast</a:t>
            </a:r>
            <a:r>
              <a:rPr lang="en-US" altLang="zh-CN" sz="2000" dirty="0"/>
              <a:t>     = (int *) malloc (</a:t>
            </a:r>
            <a:r>
              <a:rPr lang="en-US" altLang="zh-CN" sz="2000" dirty="0" err="1"/>
              <a:t>sizeof</a:t>
            </a:r>
            <a:r>
              <a:rPr lang="en-US" altLang="zh-CN" sz="2000" dirty="0"/>
              <a:t>(int)*g-&gt;verts);</a:t>
            </a:r>
            <a:endParaRPr lang="zh-CN" altLang="zh-CN" sz="2000" dirty="0"/>
          </a:p>
          <a:p>
            <a:pPr>
              <a:lnSpc>
                <a:spcPct val="125000"/>
              </a:lnSpc>
            </a:pPr>
            <a:r>
              <a:rPr lang="en-US" altLang="zh-CN" sz="2000" dirty="0"/>
              <a:t>    </a:t>
            </a:r>
            <a:r>
              <a:rPr lang="en-US" altLang="zh-CN" sz="2000" dirty="0" err="1"/>
              <a:t>edgeEL</a:t>
            </a:r>
            <a:r>
              <a:rPr lang="en-US" altLang="zh-CN" sz="2000" dirty="0"/>
              <a:t>      = (Edges *) malloc (</a:t>
            </a:r>
            <a:r>
              <a:rPr lang="en-US" altLang="zh-CN" sz="2000" dirty="0" err="1"/>
              <a:t>sizeof</a:t>
            </a:r>
            <a:r>
              <a:rPr lang="en-US" altLang="zh-CN" sz="2000" dirty="0"/>
              <a:t>(Edges)*g-&gt;edges);</a:t>
            </a:r>
            <a:endParaRPr lang="zh-CN" altLang="zh-CN" sz="2000" dirty="0"/>
          </a:p>
          <a:p>
            <a:pPr>
              <a:lnSpc>
                <a:spcPct val="125000"/>
              </a:lnSpc>
            </a:pPr>
            <a:r>
              <a:rPr lang="en-US" altLang="zh-CN" sz="2000" dirty="0"/>
              <a:t>    initialize(&amp;s1);</a:t>
            </a:r>
            <a:endParaRPr lang="zh-CN" altLang="zh-CN" sz="2000" dirty="0"/>
          </a:p>
          <a:p>
            <a:pPr>
              <a:lnSpc>
                <a:spcPct val="125000"/>
              </a:lnSpc>
            </a:pPr>
            <a:r>
              <a:rPr lang="en-US" altLang="zh-CN" sz="2000" dirty="0"/>
              <a:t>    initialize(&amp;s2);</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a:t>
            </a:r>
            <a:r>
              <a:rPr lang="en-US" altLang="zh-CN" sz="2000" dirty="0">
                <a:solidFill>
                  <a:srgbClr val="2E5292"/>
                </a:solidFill>
              </a:rPr>
              <a:t>//</a:t>
            </a:r>
            <a:r>
              <a:rPr lang="zh-CN" altLang="zh-CN" sz="2000" dirty="0">
                <a:solidFill>
                  <a:srgbClr val="2E5292"/>
                </a:solidFill>
              </a:rPr>
              <a:t>找到起点和终点的下标</a:t>
            </a:r>
          </a:p>
          <a:p>
            <a:pPr>
              <a:lnSpc>
                <a:spcPct val="125000"/>
              </a:lnSpc>
            </a:pPr>
            <a:r>
              <a:rPr lang="en-US" altLang="zh-CN" sz="2000" dirty="0"/>
              <a:t>    </a:t>
            </a:r>
            <a:r>
              <a:rPr lang="en-US" altLang="zh-CN" sz="2000" dirty="0" err="1"/>
              <a:t>intStart</a:t>
            </a:r>
            <a:r>
              <a:rPr lang="en-US" altLang="zh-CN" sz="2000" dirty="0"/>
              <a:t> = </a:t>
            </a:r>
            <a:r>
              <a:rPr lang="en-US" altLang="zh-CN" sz="2000" dirty="0" err="1"/>
              <a:t>intEnd</a:t>
            </a:r>
            <a:r>
              <a:rPr lang="en-US" altLang="zh-CN" sz="2000" dirty="0"/>
              <a:t> = -1;</a:t>
            </a:r>
            <a:endParaRPr lang="zh-CN" altLang="zh-CN" sz="2000" dirty="0"/>
          </a:p>
          <a:p>
            <a:pPr>
              <a:lnSpc>
                <a:spcPct val="125000"/>
              </a:lnSpc>
            </a:pPr>
            <a:r>
              <a:rPr lang="en-US" altLang="zh-CN" sz="2000" dirty="0"/>
              <a:t>    for (</a:t>
            </a:r>
            <a:r>
              <a:rPr lang="en-US" altLang="zh-CN" sz="2000" dirty="0" err="1"/>
              <a:t>i</a:t>
            </a:r>
            <a:r>
              <a:rPr lang="en-US" altLang="zh-CN" sz="2000" dirty="0"/>
              <a:t>=0; </a:t>
            </a:r>
            <a:r>
              <a:rPr lang="en-US" altLang="zh-CN" sz="2000" dirty="0" err="1"/>
              <a:t>i</a:t>
            </a:r>
            <a:r>
              <a:rPr lang="en-US" altLang="zh-CN" sz="2000" dirty="0"/>
              <a:t>&lt;g-&gt;</a:t>
            </a:r>
            <a:r>
              <a:rPr lang="en-US" altLang="zh-CN" sz="2000" dirty="0" err="1"/>
              <a:t>verts</a:t>
            </a:r>
            <a:r>
              <a:rPr lang="en-US" altLang="zh-CN" sz="2000" dirty="0"/>
              <a:t>; </a:t>
            </a:r>
            <a:r>
              <a:rPr lang="en-US" altLang="zh-CN" sz="2000" dirty="0" err="1"/>
              <a:t>i</a:t>
            </a:r>
            <a:r>
              <a:rPr lang="en-US" altLang="zh-CN" sz="2000" dirty="0"/>
              <a:t>++)</a:t>
            </a:r>
            <a:endParaRPr lang="zh-CN" altLang="zh-CN" sz="2000" dirty="0"/>
          </a:p>
          <a:p>
            <a:pPr>
              <a:lnSpc>
                <a:spcPct val="125000"/>
              </a:lnSpc>
            </a:pPr>
            <a:r>
              <a:rPr lang="en-US" altLang="zh-CN" sz="2000" dirty="0"/>
              <a:t>    {   if (g-&gt;</a:t>
            </a:r>
            <a:r>
              <a:rPr lang="en-US" altLang="zh-CN" sz="2000" dirty="0" err="1"/>
              <a:t>verList</a:t>
            </a:r>
            <a:r>
              <a:rPr lang="en-US" altLang="zh-CN" sz="2000" dirty="0"/>
              <a:t>[</a:t>
            </a:r>
            <a:r>
              <a:rPr lang="en-US" altLang="zh-CN" sz="2000" dirty="0" err="1"/>
              <a:t>i</a:t>
            </a:r>
            <a:r>
              <a:rPr lang="en-US" altLang="zh-CN" sz="2000" dirty="0"/>
              <a:t>]==start)</a:t>
            </a:r>
            <a:endParaRPr lang="zh-CN" altLang="zh-CN" sz="2000" dirty="0"/>
          </a:p>
          <a:p>
            <a:pPr>
              <a:lnSpc>
                <a:spcPct val="125000"/>
              </a:lnSpc>
            </a:pPr>
            <a:r>
              <a:rPr lang="en-US" altLang="zh-CN" sz="2000" dirty="0"/>
              <a:t>            </a:t>
            </a:r>
            <a:r>
              <a:rPr lang="en-US" altLang="zh-CN" sz="2000" dirty="0" err="1"/>
              <a:t>intStart</a:t>
            </a:r>
            <a:r>
              <a:rPr lang="en-US" altLang="zh-CN" sz="2000" dirty="0"/>
              <a:t> = </a:t>
            </a:r>
            <a:r>
              <a:rPr lang="en-US" altLang="zh-CN" sz="2000" dirty="0" err="1"/>
              <a:t>i</a:t>
            </a:r>
            <a:r>
              <a:rPr lang="en-US" altLang="zh-CN" sz="2000" dirty="0"/>
              <a:t>;</a:t>
            </a:r>
            <a:endParaRPr lang="zh-CN" altLang="zh-CN" sz="2000" dirty="0"/>
          </a:p>
          <a:p>
            <a:pPr>
              <a:lnSpc>
                <a:spcPct val="125000"/>
              </a:lnSpc>
            </a:pPr>
            <a:r>
              <a:rPr lang="en-US" altLang="zh-CN" sz="2000" dirty="0"/>
              <a:t>        if (g-&gt;</a:t>
            </a:r>
            <a:r>
              <a:rPr lang="en-US" altLang="zh-CN" sz="2000" dirty="0" err="1"/>
              <a:t>verList</a:t>
            </a:r>
            <a:r>
              <a:rPr lang="en-US" altLang="zh-CN" sz="2000" dirty="0"/>
              <a:t>[</a:t>
            </a:r>
            <a:r>
              <a:rPr lang="en-US" altLang="zh-CN" sz="2000" dirty="0" err="1"/>
              <a:t>i</a:t>
            </a:r>
            <a:r>
              <a:rPr lang="en-US" altLang="zh-CN" sz="2000" dirty="0"/>
              <a:t>]==end)</a:t>
            </a:r>
            <a:endParaRPr lang="zh-CN" altLang="zh-CN" sz="2000" dirty="0"/>
          </a:p>
          <a:p>
            <a:pPr>
              <a:lnSpc>
                <a:spcPct val="125000"/>
              </a:lnSpc>
            </a:pPr>
            <a:r>
              <a:rPr lang="en-US" altLang="zh-CN" sz="2000" dirty="0"/>
              <a:t>            </a:t>
            </a:r>
            <a:r>
              <a:rPr lang="en-US" altLang="zh-CN" sz="2000" dirty="0" err="1"/>
              <a:t>intEnd</a:t>
            </a:r>
            <a:r>
              <a:rPr lang="en-US" altLang="zh-CN" sz="2000" dirty="0"/>
              <a:t> = </a:t>
            </a:r>
            <a:r>
              <a:rPr lang="en-US" altLang="zh-CN" sz="2000" dirty="0" err="1"/>
              <a:t>i</a:t>
            </a:r>
            <a:r>
              <a:rPr lang="en-US" altLang="zh-CN" sz="2000" dirty="0"/>
              <a:t>;</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if ((</a:t>
            </a:r>
            <a:r>
              <a:rPr lang="en-US" altLang="zh-CN" sz="2000" dirty="0" err="1"/>
              <a:t>intStart</a:t>
            </a:r>
            <a:r>
              <a:rPr lang="en-US" altLang="zh-CN" sz="2000" dirty="0"/>
              <a:t>==-1)||(</a:t>
            </a:r>
            <a:r>
              <a:rPr lang="en-US" altLang="zh-CN" sz="2000" dirty="0" err="1"/>
              <a:t>intEnd</a:t>
            </a:r>
            <a:r>
              <a:rPr lang="en-US" altLang="zh-CN" sz="2000" dirty="0"/>
              <a:t>==-1)) exit(1);</a:t>
            </a:r>
            <a:endParaRPr lang="zh-CN" altLang="zh-CN" sz="2000" dirty="0"/>
          </a:p>
        </p:txBody>
      </p:sp>
      <p:sp>
        <p:nvSpPr>
          <p:cNvPr id="3" name="矩形 2"/>
          <p:cNvSpPr/>
          <p:nvPr/>
        </p:nvSpPr>
        <p:spPr>
          <a:xfrm>
            <a:off x="436727" y="95534"/>
            <a:ext cx="11136573" cy="6534269"/>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545422" y="5354810"/>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58743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6" y="304995"/>
            <a:ext cx="10693313" cy="6555641"/>
          </a:xfrm>
          <a:prstGeom prst="rect">
            <a:avLst/>
          </a:prstGeom>
          <a:ln>
            <a:solidFill>
              <a:srgbClr val="D54745"/>
            </a:solidFill>
          </a:ln>
        </p:spPr>
        <p:txBody>
          <a:bodyPr wrap="square">
            <a:spAutoFit/>
          </a:bodyPr>
          <a:lstStyle/>
          <a:p>
            <a:pPr>
              <a:lnSpc>
                <a:spcPct val="125000"/>
              </a:lnSpc>
            </a:pPr>
            <a:r>
              <a:rPr lang="en-US" altLang="zh-CN" sz="2400" dirty="0">
                <a:solidFill>
                  <a:srgbClr val="2E5292"/>
                </a:solidFill>
              </a:rPr>
              <a:t> </a:t>
            </a:r>
            <a:r>
              <a:rPr lang="en-US" altLang="zh-CN" sz="2400" dirty="0" smtClean="0">
                <a:solidFill>
                  <a:srgbClr val="2E5292"/>
                </a:solidFill>
              </a:rPr>
              <a:t>   //</a:t>
            </a:r>
            <a:r>
              <a:rPr lang="zh-CN" altLang="zh-CN" sz="2400" dirty="0">
                <a:solidFill>
                  <a:srgbClr val="2E5292"/>
                </a:solidFill>
              </a:rPr>
              <a:t>计算每个顶点的入度，计数邻接矩阵每一列中非无穷大元素</a:t>
            </a:r>
          </a:p>
          <a:p>
            <a:pPr>
              <a:lnSpc>
                <a:spcPct val="125000"/>
              </a:lnSpc>
            </a:pPr>
            <a:r>
              <a:rPr lang="en-US" altLang="zh-CN" sz="2400" dirty="0"/>
              <a:t>    for (j=0; j&lt;g-&gt;</a:t>
            </a:r>
            <a:r>
              <a:rPr lang="en-US" altLang="zh-CN" sz="2400" dirty="0" err="1"/>
              <a:t>verts</a:t>
            </a:r>
            <a:r>
              <a:rPr lang="en-US" altLang="zh-CN" sz="2400" dirty="0"/>
              <a:t>; </a:t>
            </a:r>
            <a:r>
              <a:rPr lang="en-US" altLang="zh-CN" sz="2400" dirty="0" err="1"/>
              <a:t>j++</a:t>
            </a:r>
            <a:r>
              <a:rPr lang="en-US" altLang="zh-CN" sz="2400" dirty="0"/>
              <a:t>)</a:t>
            </a:r>
            <a:endParaRPr lang="zh-CN" altLang="zh-CN" sz="2400" dirty="0"/>
          </a:p>
          <a:p>
            <a:pPr>
              <a:lnSpc>
                <a:spcPct val="125000"/>
              </a:lnSpc>
            </a:pPr>
            <a:r>
              <a:rPr lang="en-US" altLang="zh-CN" sz="2400" dirty="0"/>
              <a:t>    </a:t>
            </a:r>
            <a:r>
              <a:rPr lang="en-US" altLang="zh-CN" sz="2400" dirty="0" smtClean="0"/>
              <a:t>{   </a:t>
            </a:r>
            <a:r>
              <a:rPr lang="en-US" altLang="zh-CN" sz="2400" dirty="0" err="1"/>
              <a:t>inDegree</a:t>
            </a:r>
            <a:r>
              <a:rPr lang="en-US" altLang="zh-CN" sz="2400" dirty="0"/>
              <a:t>[j] = 0;</a:t>
            </a:r>
            <a:endParaRPr lang="zh-CN" altLang="zh-CN" sz="2400" dirty="0"/>
          </a:p>
          <a:p>
            <a:pPr>
              <a:lnSpc>
                <a:spcPct val="125000"/>
              </a:lnSpc>
            </a:pPr>
            <a:r>
              <a:rPr lang="en-US" altLang="zh-CN" sz="2400" dirty="0"/>
              <a:t>        for (</a:t>
            </a:r>
            <a:r>
              <a:rPr lang="en-US" altLang="zh-CN" sz="2400" dirty="0" err="1"/>
              <a:t>i</a:t>
            </a:r>
            <a:r>
              <a:rPr lang="en-US" altLang="zh-CN" sz="2400" dirty="0"/>
              <a:t>=0; </a:t>
            </a:r>
            <a:r>
              <a:rPr lang="en-US" altLang="zh-CN" sz="2400" dirty="0" err="1"/>
              <a:t>i</a:t>
            </a:r>
            <a:r>
              <a:rPr lang="en-US" altLang="zh-CN" sz="2400" dirty="0"/>
              <a:t>&lt;g-&gt;</a:t>
            </a:r>
            <a:r>
              <a:rPr lang="en-US" altLang="zh-CN" sz="2400" dirty="0" err="1"/>
              <a:t>verts</a:t>
            </a:r>
            <a:r>
              <a:rPr lang="en-US" altLang="zh-CN" sz="2400" dirty="0"/>
              <a:t>; </a:t>
            </a:r>
            <a:r>
              <a:rPr lang="en-US" altLang="zh-CN" sz="2400" dirty="0" err="1"/>
              <a:t>i</a:t>
            </a:r>
            <a:r>
              <a:rPr lang="en-US" altLang="zh-CN" sz="2400" dirty="0"/>
              <a:t>++)</a:t>
            </a:r>
            <a:endParaRPr lang="zh-CN" altLang="zh-CN" sz="2400" dirty="0"/>
          </a:p>
          <a:p>
            <a:pPr>
              <a:lnSpc>
                <a:spcPct val="125000"/>
              </a:lnSpc>
            </a:pPr>
            <a:r>
              <a:rPr lang="en-US" altLang="zh-CN" sz="2400" dirty="0"/>
              <a:t>        {</a:t>
            </a:r>
            <a:endParaRPr lang="zh-CN" altLang="zh-CN" sz="2400" dirty="0"/>
          </a:p>
          <a:p>
            <a:pPr>
              <a:lnSpc>
                <a:spcPct val="125000"/>
              </a:lnSpc>
            </a:pPr>
            <a:r>
              <a:rPr lang="en-US" altLang="zh-CN" sz="2400" dirty="0"/>
              <a:t>            if (g-&gt;</a:t>
            </a:r>
            <a:r>
              <a:rPr lang="en-US" altLang="zh-CN" sz="2400" dirty="0" err="1"/>
              <a:t>edgeMatrix</a:t>
            </a:r>
            <a:r>
              <a:rPr lang="en-US" altLang="zh-CN" sz="2400" dirty="0"/>
              <a:t>[</a:t>
            </a:r>
            <a:r>
              <a:rPr lang="en-US" altLang="zh-CN" sz="2400" dirty="0" err="1"/>
              <a:t>i</a:t>
            </a:r>
            <a:r>
              <a:rPr lang="en-US" altLang="zh-CN" sz="2400" dirty="0"/>
              <a:t>][j]!=g-&gt;</a:t>
            </a:r>
            <a:r>
              <a:rPr lang="en-US" altLang="zh-CN" sz="2400" dirty="0" err="1"/>
              <a:t>noEdge</a:t>
            </a:r>
            <a:r>
              <a:rPr lang="en-US" altLang="zh-CN" sz="2400" dirty="0"/>
              <a:t>)</a:t>
            </a:r>
            <a:endParaRPr lang="zh-CN" altLang="zh-CN" sz="2400" dirty="0"/>
          </a:p>
          <a:p>
            <a:pPr>
              <a:lnSpc>
                <a:spcPct val="125000"/>
              </a:lnSpc>
            </a:pPr>
            <a:r>
              <a:rPr lang="en-US" altLang="zh-CN" sz="2400" dirty="0"/>
              <a:t>              </a:t>
            </a:r>
            <a:r>
              <a:rPr lang="en-US" altLang="zh-CN" sz="2400" dirty="0" err="1"/>
              <a:t>inDegree</a:t>
            </a:r>
            <a:r>
              <a:rPr lang="en-US" altLang="zh-CN" sz="2400" dirty="0"/>
              <a:t>[j]++;</a:t>
            </a:r>
            <a:endParaRPr lang="zh-CN" altLang="zh-CN" sz="2400" dirty="0"/>
          </a:p>
          <a:p>
            <a:pPr>
              <a:lnSpc>
                <a:spcPct val="125000"/>
              </a:lnSpc>
            </a:pPr>
            <a:r>
              <a:rPr lang="en-US" altLang="zh-CN" sz="2400" dirty="0"/>
              <a:t>        }</a:t>
            </a:r>
            <a:endParaRPr lang="zh-CN" altLang="zh-CN" sz="2400" dirty="0"/>
          </a:p>
          <a:p>
            <a:pPr>
              <a:lnSpc>
                <a:spcPct val="125000"/>
              </a:lnSpc>
            </a:pPr>
            <a:r>
              <a:rPr lang="en-US" altLang="zh-CN" sz="2400" dirty="0"/>
              <a:t>    }</a:t>
            </a:r>
            <a:endParaRPr lang="zh-CN" altLang="zh-CN" sz="2400" dirty="0"/>
          </a:p>
          <a:p>
            <a:pPr>
              <a:lnSpc>
                <a:spcPct val="125000"/>
              </a:lnSpc>
            </a:pPr>
            <a:r>
              <a:rPr lang="en-US" altLang="zh-CN" sz="2400" dirty="0"/>
              <a:t> </a:t>
            </a:r>
            <a:endParaRPr lang="zh-CN" altLang="zh-CN" sz="2400" dirty="0">
              <a:solidFill>
                <a:srgbClr val="2E5292"/>
              </a:solidFill>
            </a:endParaRPr>
          </a:p>
          <a:p>
            <a:pPr>
              <a:lnSpc>
                <a:spcPct val="125000"/>
              </a:lnSpc>
            </a:pPr>
            <a:r>
              <a:rPr lang="en-US" altLang="zh-CN" sz="2400" dirty="0">
                <a:solidFill>
                  <a:srgbClr val="2E5292"/>
                </a:solidFill>
              </a:rPr>
              <a:t>    //</a:t>
            </a:r>
            <a:r>
              <a:rPr lang="zh-CN" altLang="zh-CN" sz="2400" dirty="0">
                <a:solidFill>
                  <a:srgbClr val="2E5292"/>
                </a:solidFill>
              </a:rPr>
              <a:t>初始化顶点最早发生时间</a:t>
            </a:r>
          </a:p>
          <a:p>
            <a:pPr>
              <a:lnSpc>
                <a:spcPct val="125000"/>
              </a:lnSpc>
            </a:pPr>
            <a:r>
              <a:rPr lang="en-US" altLang="zh-CN" sz="2400" dirty="0"/>
              <a:t>    for (</a:t>
            </a:r>
            <a:r>
              <a:rPr lang="en-US" altLang="zh-CN" sz="2400" dirty="0" err="1"/>
              <a:t>i</a:t>
            </a:r>
            <a:r>
              <a:rPr lang="en-US" altLang="zh-CN" sz="2400" dirty="0"/>
              <a:t>=0; </a:t>
            </a:r>
            <a:r>
              <a:rPr lang="en-US" altLang="zh-CN" sz="2400" dirty="0" err="1"/>
              <a:t>i</a:t>
            </a:r>
            <a:r>
              <a:rPr lang="en-US" altLang="zh-CN" sz="2400" dirty="0"/>
              <a:t>&lt;g-&gt;verts; </a:t>
            </a:r>
            <a:r>
              <a:rPr lang="en-US" altLang="zh-CN" sz="2400" dirty="0" err="1"/>
              <a:t>i</a:t>
            </a:r>
            <a:r>
              <a:rPr lang="en-US" altLang="zh-CN" sz="2400" dirty="0" smtClean="0"/>
              <a:t>++)</a:t>
            </a:r>
            <a:r>
              <a:rPr lang="zh-CN" altLang="zh-CN" sz="2400" dirty="0" smtClean="0"/>
              <a:t> </a:t>
            </a:r>
            <a:r>
              <a:rPr lang="en-US" altLang="zh-CN" sz="2400" dirty="0" smtClean="0"/>
              <a:t>{</a:t>
            </a:r>
            <a:endParaRPr lang="zh-CN" altLang="zh-CN" sz="2400" dirty="0"/>
          </a:p>
          <a:p>
            <a:pPr>
              <a:lnSpc>
                <a:spcPct val="125000"/>
              </a:lnSpc>
            </a:pPr>
            <a:r>
              <a:rPr lang="en-US" altLang="zh-CN" sz="2400" dirty="0"/>
              <a:t>        </a:t>
            </a:r>
            <a:r>
              <a:rPr lang="en-US" altLang="zh-CN" sz="2400" dirty="0" err="1"/>
              <a:t>verEarly</a:t>
            </a:r>
            <a:r>
              <a:rPr lang="en-US" altLang="zh-CN" sz="2400" dirty="0"/>
              <a:t>[</a:t>
            </a:r>
            <a:r>
              <a:rPr lang="en-US" altLang="zh-CN" sz="2400" dirty="0" err="1"/>
              <a:t>i</a:t>
            </a:r>
            <a:r>
              <a:rPr lang="en-US" altLang="zh-CN" sz="2400" dirty="0"/>
              <a:t>] = 0;</a:t>
            </a:r>
            <a:endParaRPr lang="zh-CN" altLang="zh-CN" sz="2400" dirty="0"/>
          </a:p>
          <a:p>
            <a:pPr>
              <a:lnSpc>
                <a:spcPct val="125000"/>
              </a:lnSpc>
            </a:pPr>
            <a:r>
              <a:rPr lang="en-US" altLang="zh-CN" sz="2400" dirty="0"/>
              <a:t>    }</a:t>
            </a:r>
            <a:endParaRPr lang="zh-CN" altLang="zh-CN" sz="4000" dirty="0"/>
          </a:p>
        </p:txBody>
      </p:sp>
      <p:sp>
        <p:nvSpPr>
          <p:cNvPr id="3" name="矩形 2"/>
          <p:cNvSpPr/>
          <p:nvPr/>
        </p:nvSpPr>
        <p:spPr>
          <a:xfrm>
            <a:off x="436727" y="95534"/>
            <a:ext cx="11136573" cy="6762466"/>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545420" y="5584325"/>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32620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681"/>
            <a:ext cx="12192000" cy="1630006"/>
          </a:xfrm>
          <a:prstGeom prst="rect">
            <a:avLst/>
          </a:prstGeom>
          <a:ln>
            <a:solidFill>
              <a:srgbClr val="303689"/>
            </a:solidFill>
          </a:ln>
        </p:spPr>
      </p:pic>
      <p:sp>
        <p:nvSpPr>
          <p:cNvPr id="4" name="副标题 2"/>
          <p:cNvSpPr txBox="1">
            <a:spLocks/>
          </p:cNvSpPr>
          <p:nvPr/>
        </p:nvSpPr>
        <p:spPr>
          <a:xfrm>
            <a:off x="650114" y="406015"/>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smtClean="0">
                <a:solidFill>
                  <a:schemeClr val="bg1"/>
                </a:solidFill>
                <a:latin typeface="微软雅黑"/>
              </a:rPr>
              <a:t>关键路径：</a:t>
            </a:r>
          </a:p>
        </p:txBody>
      </p:sp>
      <p:sp>
        <p:nvSpPr>
          <p:cNvPr id="52" name="副标题 2"/>
          <p:cNvSpPr txBox="1">
            <a:spLocks/>
          </p:cNvSpPr>
          <p:nvPr/>
        </p:nvSpPr>
        <p:spPr>
          <a:xfrm>
            <a:off x="650114" y="977561"/>
            <a:ext cx="10704823" cy="755706"/>
          </a:xfrm>
          <a:prstGeom prst="rect">
            <a:avLst/>
          </a:prstGeom>
          <a:noFill/>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b="1" dirty="0">
                <a:solidFill>
                  <a:prstClr val="white"/>
                </a:solidFill>
              </a:rPr>
              <a:t>一个工程通常由若干个子工程构成，大多子工程在开始实施时既要有一定的先觉条件，自身也需要一定的时间来完成。</a:t>
            </a:r>
          </a:p>
        </p:txBody>
      </p:sp>
      <p:cxnSp>
        <p:nvCxnSpPr>
          <p:cNvPr id="3" name="直接连接符 2"/>
          <p:cNvCxnSpPr/>
          <p:nvPr/>
        </p:nvCxnSpPr>
        <p:spPr>
          <a:xfrm>
            <a:off x="650114" y="925086"/>
            <a:ext cx="10500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967511" y="2518792"/>
            <a:ext cx="6509205" cy="3139973"/>
            <a:chOff x="1884168" y="2560531"/>
            <a:chExt cx="7825867" cy="3775117"/>
          </a:xfrm>
        </p:grpSpPr>
        <p:sp>
          <p:nvSpPr>
            <p:cNvPr id="11" name="任意多边形 8"/>
            <p:cNvSpPr/>
            <p:nvPr/>
          </p:nvSpPr>
          <p:spPr>
            <a:xfrm>
              <a:off x="1884168" y="3538929"/>
              <a:ext cx="3571067" cy="803181"/>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五边形 9"/>
            <p:cNvSpPr/>
            <p:nvPr/>
          </p:nvSpPr>
          <p:spPr>
            <a:xfrm rot="16200000">
              <a:off x="4564447" y="2648139"/>
              <a:ext cx="978397" cy="803181"/>
            </a:xfrm>
            <a:prstGeom prst="homePlate">
              <a:avLst>
                <a:gd name="adj" fmla="val 3153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任意多边形 10"/>
            <p:cNvSpPr/>
            <p:nvPr/>
          </p:nvSpPr>
          <p:spPr>
            <a:xfrm rot="10800000">
              <a:off x="6138968" y="4554067"/>
              <a:ext cx="3571067" cy="803181"/>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五边形 11"/>
            <p:cNvSpPr/>
            <p:nvPr/>
          </p:nvSpPr>
          <p:spPr>
            <a:xfrm rot="5400000">
              <a:off x="6051359" y="5444857"/>
              <a:ext cx="978397" cy="803181"/>
            </a:xfrm>
            <a:prstGeom prst="homePlate">
              <a:avLst>
                <a:gd name="adj" fmla="val 315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6" name="任意多边形 12"/>
            <p:cNvSpPr/>
            <p:nvPr/>
          </p:nvSpPr>
          <p:spPr>
            <a:xfrm rot="10800000" flipV="1">
              <a:off x="6138967" y="3538929"/>
              <a:ext cx="3571067" cy="803181"/>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五边形 13"/>
            <p:cNvSpPr/>
            <p:nvPr/>
          </p:nvSpPr>
          <p:spPr>
            <a:xfrm rot="16200000" flipV="1">
              <a:off x="6051358" y="2648139"/>
              <a:ext cx="978397" cy="803181"/>
            </a:xfrm>
            <a:prstGeom prst="homePlate">
              <a:avLst>
                <a:gd name="adj" fmla="val 315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任意多边形 14"/>
            <p:cNvSpPr/>
            <p:nvPr/>
          </p:nvSpPr>
          <p:spPr>
            <a:xfrm flipV="1">
              <a:off x="1884168" y="4554068"/>
              <a:ext cx="3571067" cy="803181"/>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五边形 15"/>
            <p:cNvSpPr/>
            <p:nvPr/>
          </p:nvSpPr>
          <p:spPr>
            <a:xfrm rot="5400000" flipV="1">
              <a:off x="4564446" y="5444859"/>
              <a:ext cx="978397" cy="803181"/>
            </a:xfrm>
            <a:prstGeom prst="homePlate">
              <a:avLst>
                <a:gd name="adj" fmla="val 3153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3190778" y="4770162"/>
              <a:ext cx="456516" cy="454720"/>
              <a:chOff x="4557733" y="2434359"/>
              <a:chExt cx="512624" cy="510606"/>
            </a:xfrm>
            <a:solidFill>
              <a:schemeClr val="bg1"/>
            </a:solidFill>
          </p:grpSpPr>
          <p:sp>
            <p:nvSpPr>
              <p:cNvPr id="24"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227545" y="3695425"/>
              <a:ext cx="418009" cy="401993"/>
              <a:chOff x="6159731" y="1864447"/>
              <a:chExt cx="469385" cy="451400"/>
            </a:xfrm>
            <a:solidFill>
              <a:schemeClr val="bg1"/>
            </a:solidFill>
          </p:grpSpPr>
          <p:sp>
            <p:nvSpPr>
              <p:cNvPr id="28"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8059910" y="4833781"/>
              <a:ext cx="377863" cy="327483"/>
              <a:chOff x="7090992" y="4839631"/>
              <a:chExt cx="424306" cy="367732"/>
            </a:xfrm>
            <a:solidFill>
              <a:schemeClr val="bg1"/>
            </a:solidFill>
          </p:grpSpPr>
          <p:sp>
            <p:nvSpPr>
              <p:cNvPr id="31"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8059910" y="3768402"/>
              <a:ext cx="347820" cy="344235"/>
              <a:chOff x="4270293" y="4090633"/>
              <a:chExt cx="390570" cy="386543"/>
            </a:xfrm>
            <a:solidFill>
              <a:schemeClr val="bg1"/>
            </a:solidFill>
          </p:grpSpPr>
          <p:sp>
            <p:nvSpPr>
              <p:cNvPr id="36"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8" name="矩形 37"/>
            <p:cNvSpPr/>
            <p:nvPr/>
          </p:nvSpPr>
          <p:spPr>
            <a:xfrm>
              <a:off x="4631560" y="2857935"/>
              <a:ext cx="890507" cy="461665"/>
            </a:xfrm>
            <a:prstGeom prst="rect">
              <a:avLst/>
            </a:prstGeom>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4608391" y="5524831"/>
              <a:ext cx="890507" cy="461665"/>
            </a:xfrm>
            <a:prstGeom prst="rect">
              <a:avLst/>
            </a:prstGeom>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6095304" y="2861767"/>
              <a:ext cx="890507" cy="461665"/>
            </a:xfrm>
            <a:prstGeom prst="rect">
              <a:avLst/>
            </a:prstGeom>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6197976" y="5600228"/>
              <a:ext cx="680539" cy="461665"/>
            </a:xfrm>
            <a:prstGeom prst="rect">
              <a:avLst/>
            </a:prstGeom>
            <a:noFill/>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rot="2700000">
              <a:off x="5229497" y="3890634"/>
              <a:ext cx="1141916" cy="114191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47" name="副标题 2"/>
          <p:cNvSpPr txBox="1">
            <a:spLocks/>
          </p:cNvSpPr>
          <p:nvPr/>
        </p:nvSpPr>
        <p:spPr>
          <a:xfrm>
            <a:off x="741241" y="2378593"/>
            <a:ext cx="3238062" cy="928636"/>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dirty="0">
                <a:solidFill>
                  <a:prstClr val="black"/>
                </a:solidFill>
              </a:rPr>
              <a:t>如何根据这些信息求得工程需要的总</a:t>
            </a:r>
            <a:r>
              <a:rPr lang="zh-CN" altLang="en-US" sz="2000" dirty="0" smtClean="0">
                <a:solidFill>
                  <a:prstClr val="black"/>
                </a:solidFill>
              </a:rPr>
              <a:t>时间即工期？</a:t>
            </a:r>
            <a:endParaRPr lang="zh-CN" altLang="en-US" sz="2000" dirty="0">
              <a:solidFill>
                <a:prstClr val="black"/>
              </a:solidFill>
            </a:endParaRPr>
          </a:p>
        </p:txBody>
      </p:sp>
      <p:sp>
        <p:nvSpPr>
          <p:cNvPr id="48" name="副标题 2"/>
          <p:cNvSpPr txBox="1">
            <a:spLocks/>
          </p:cNvSpPr>
          <p:nvPr/>
        </p:nvSpPr>
        <p:spPr>
          <a:xfrm>
            <a:off x="564684" y="5021274"/>
            <a:ext cx="3591175" cy="1039621"/>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dirty="0">
                <a:solidFill>
                  <a:prstClr val="black"/>
                </a:solidFill>
              </a:rPr>
              <a:t>在整个工程项目中哪些子工程是关键的子工程？</a:t>
            </a:r>
          </a:p>
        </p:txBody>
      </p:sp>
      <p:sp>
        <p:nvSpPr>
          <p:cNvPr id="49" name="副标题 2"/>
          <p:cNvSpPr txBox="1">
            <a:spLocks/>
          </p:cNvSpPr>
          <p:nvPr/>
        </p:nvSpPr>
        <p:spPr>
          <a:xfrm>
            <a:off x="6281507" y="2143340"/>
            <a:ext cx="5528106" cy="117463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rPr>
              <a:t>所有的关键子工程必须在可以开始时马上开始，中间不得</a:t>
            </a:r>
            <a:r>
              <a:rPr lang="zh-CN" altLang="en-US" dirty="0" smtClean="0">
                <a:solidFill>
                  <a:prstClr val="black"/>
                </a:solidFill>
              </a:rPr>
              <a:t>拖延，</a:t>
            </a:r>
            <a:r>
              <a:rPr lang="zh-CN" altLang="en-US" dirty="0">
                <a:solidFill>
                  <a:prstClr val="black"/>
                </a:solidFill>
              </a:rPr>
              <a:t>必须按照计划如期完成，否则将影响整个工程工期；</a:t>
            </a:r>
          </a:p>
        </p:txBody>
      </p:sp>
      <p:sp>
        <p:nvSpPr>
          <p:cNvPr id="50" name="副标题 2"/>
          <p:cNvSpPr txBox="1">
            <a:spLocks/>
          </p:cNvSpPr>
          <p:nvPr/>
        </p:nvSpPr>
        <p:spPr>
          <a:xfrm>
            <a:off x="6499870" y="5102641"/>
            <a:ext cx="5091379" cy="656853"/>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dirty="0">
                <a:solidFill>
                  <a:prstClr val="black"/>
                </a:solidFill>
              </a:rPr>
              <a:t>每个不是关键子工程的工程有多少时间余量？</a:t>
            </a:r>
          </a:p>
        </p:txBody>
      </p:sp>
      <p:sp>
        <p:nvSpPr>
          <p:cNvPr id="51" name="副标题 2"/>
          <p:cNvSpPr txBox="1">
            <a:spLocks/>
          </p:cNvSpPr>
          <p:nvPr/>
        </p:nvSpPr>
        <p:spPr>
          <a:xfrm>
            <a:off x="6701051" y="6115989"/>
            <a:ext cx="5322627" cy="612486"/>
          </a:xfrm>
          <a:prstGeom prst="rect">
            <a:avLst/>
          </a:prstGeom>
          <a:ln w="19050">
            <a:solidFill>
              <a:srgbClr val="D54745"/>
            </a:solidFill>
          </a:ln>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b="1" dirty="0">
                <a:solidFill>
                  <a:srgbClr val="C00000"/>
                </a:solidFill>
              </a:rPr>
              <a:t>这些问题都是工程施工前要精确计算的。</a:t>
            </a:r>
          </a:p>
          <a:p>
            <a:pPr algn="l"/>
            <a:endParaRPr lang="zh-CN" altLang="en-US" sz="2000" dirty="0">
              <a:solidFill>
                <a:prstClr val="black"/>
              </a:solidFill>
            </a:endParaRPr>
          </a:p>
        </p:txBody>
      </p:sp>
    </p:spTree>
    <p:extLst>
      <p:ext uri="{BB962C8B-B14F-4D97-AF65-F5344CB8AC3E}">
        <p14:creationId xmlns:p14="http://schemas.microsoft.com/office/powerpoint/2010/main" val="239978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6" y="304995"/>
            <a:ext cx="10693313" cy="6478697"/>
          </a:xfrm>
          <a:prstGeom prst="rect">
            <a:avLst/>
          </a:prstGeom>
          <a:ln>
            <a:solidFill>
              <a:srgbClr val="D54745"/>
            </a:solidFill>
          </a:ln>
        </p:spPr>
        <p:txBody>
          <a:bodyPr wrap="square">
            <a:spAutoFit/>
          </a:bodyPr>
          <a:lstStyle/>
          <a:p>
            <a:pPr>
              <a:lnSpc>
                <a:spcPct val="125000"/>
              </a:lnSpc>
            </a:pPr>
            <a:r>
              <a:rPr lang="en-US" altLang="zh-CN" sz="3200" dirty="0">
                <a:solidFill>
                  <a:srgbClr val="2E5292"/>
                </a:solidFill>
              </a:rPr>
              <a:t> </a:t>
            </a:r>
            <a:r>
              <a:rPr lang="en-US" altLang="zh-CN" sz="2000" dirty="0">
                <a:solidFill>
                  <a:srgbClr val="2E5292"/>
                </a:solidFill>
              </a:rPr>
              <a:t> //</a:t>
            </a:r>
            <a:r>
              <a:rPr lang="zh-CN" altLang="zh-CN" sz="2000" dirty="0">
                <a:solidFill>
                  <a:srgbClr val="2E5292"/>
                </a:solidFill>
              </a:rPr>
              <a:t>计算每个顶点的最早发生时间</a:t>
            </a:r>
          </a:p>
          <a:p>
            <a:pPr>
              <a:lnSpc>
                <a:spcPct val="125000"/>
              </a:lnSpc>
            </a:pPr>
            <a:r>
              <a:rPr lang="en-US" altLang="zh-CN" sz="2000" dirty="0"/>
              <a:t>    </a:t>
            </a:r>
            <a:r>
              <a:rPr lang="en-US" altLang="zh-CN" sz="2000" dirty="0" err="1"/>
              <a:t>verEarly</a:t>
            </a:r>
            <a:r>
              <a:rPr lang="en-US" altLang="zh-CN" sz="2000" dirty="0"/>
              <a:t>[</a:t>
            </a:r>
            <a:r>
              <a:rPr lang="en-US" altLang="zh-CN" sz="2000" dirty="0" err="1"/>
              <a:t>intStart</a:t>
            </a:r>
            <a:r>
              <a:rPr lang="en-US" altLang="zh-CN" sz="2000" dirty="0"/>
              <a:t>] = 0;</a:t>
            </a:r>
            <a:endParaRPr lang="zh-CN" altLang="zh-CN" sz="2000" dirty="0"/>
          </a:p>
          <a:p>
            <a:pPr>
              <a:lnSpc>
                <a:spcPct val="125000"/>
              </a:lnSpc>
            </a:pPr>
            <a:r>
              <a:rPr lang="en-US" altLang="zh-CN" sz="2000" dirty="0"/>
              <a:t>    </a:t>
            </a:r>
            <a:r>
              <a:rPr lang="en-US" altLang="zh-CN" sz="2000" dirty="0" smtClean="0"/>
              <a:t>//push</a:t>
            </a:r>
            <a:r>
              <a:rPr lang="en-US" altLang="zh-CN" sz="2000" dirty="0"/>
              <a:t>(&amp;s1,intStart</a:t>
            </a:r>
            <a:r>
              <a:rPr lang="en-US" altLang="zh-CN" sz="2000" dirty="0" smtClean="0"/>
              <a:t>); </a:t>
            </a:r>
            <a:endParaRPr lang="zh-CN" altLang="zh-CN" sz="2000" dirty="0"/>
          </a:p>
          <a:p>
            <a:pPr>
              <a:lnSpc>
                <a:spcPct val="125000"/>
              </a:lnSpc>
            </a:pPr>
            <a:r>
              <a:rPr lang="en-US" altLang="zh-CN" sz="2000" dirty="0"/>
              <a:t>    </a:t>
            </a:r>
            <a:r>
              <a:rPr lang="en-US" altLang="zh-CN" sz="2000" dirty="0" err="1"/>
              <a:t>i</a:t>
            </a:r>
            <a:r>
              <a:rPr lang="en-US" altLang="zh-CN" sz="2000" dirty="0"/>
              <a:t> = </a:t>
            </a:r>
            <a:r>
              <a:rPr lang="en-US" altLang="zh-CN" sz="2000" dirty="0" err="1"/>
              <a:t>intStart</a:t>
            </a:r>
            <a:r>
              <a:rPr lang="en-US" altLang="zh-CN" sz="2000" dirty="0"/>
              <a:t>;</a:t>
            </a:r>
            <a:endParaRPr lang="zh-CN" altLang="zh-CN" sz="2000" dirty="0"/>
          </a:p>
          <a:p>
            <a:pPr>
              <a:lnSpc>
                <a:spcPct val="125000"/>
              </a:lnSpc>
            </a:pPr>
            <a:r>
              <a:rPr lang="en-US" altLang="zh-CN" sz="2000" dirty="0"/>
              <a:t>    while </a:t>
            </a:r>
            <a:r>
              <a:rPr lang="en-US" altLang="zh-CN" sz="2000" dirty="0" smtClean="0"/>
              <a:t>(</a:t>
            </a:r>
            <a:r>
              <a:rPr lang="en-US" altLang="zh-CN" sz="2000" dirty="0" err="1" smtClean="0"/>
              <a:t>i</a:t>
            </a:r>
            <a:r>
              <a:rPr lang="en-US" altLang="zh-CN" sz="2000" dirty="0" smtClean="0"/>
              <a:t>!=</a:t>
            </a:r>
            <a:r>
              <a:rPr lang="en-US" altLang="zh-CN" sz="2000" dirty="0" err="1" smtClean="0"/>
              <a:t>intEnd</a:t>
            </a:r>
            <a:r>
              <a:rPr lang="en-US" altLang="zh-CN" sz="2000" dirty="0" smtClean="0"/>
              <a:t>) </a:t>
            </a:r>
            <a:r>
              <a:rPr lang="en-US" altLang="zh-CN" sz="2000" dirty="0"/>
              <a:t>//</a:t>
            </a:r>
            <a:r>
              <a:rPr lang="zh-CN" altLang="zh-CN" sz="2000" dirty="0"/>
              <a:t>当终点因为入度为零压栈、出栈时，则计算结束</a:t>
            </a:r>
          </a:p>
          <a:p>
            <a:pPr>
              <a:lnSpc>
                <a:spcPct val="125000"/>
              </a:lnSpc>
            </a:pPr>
            <a:r>
              <a:rPr lang="en-US" altLang="zh-CN" sz="2000" dirty="0"/>
              <a:t>    </a:t>
            </a:r>
            <a:r>
              <a:rPr lang="en-US" altLang="zh-CN" sz="2000" dirty="0" smtClean="0"/>
              <a:t>{   </a:t>
            </a:r>
            <a:r>
              <a:rPr lang="en-US" altLang="zh-CN" sz="2000" dirty="0"/>
              <a:t>for (j=0; j&lt;g-&gt;verts; j</a:t>
            </a:r>
            <a:r>
              <a:rPr lang="en-US" altLang="zh-CN" sz="2000" dirty="0" smtClean="0"/>
              <a:t>++)</a:t>
            </a:r>
            <a:r>
              <a:rPr lang="zh-CN" altLang="zh-CN" sz="2000" dirty="0" smtClean="0"/>
              <a:t> </a:t>
            </a:r>
            <a:r>
              <a:rPr lang="en-US" altLang="zh-CN" sz="2000" dirty="0" smtClean="0"/>
              <a:t>{</a:t>
            </a:r>
            <a:endParaRPr lang="zh-CN" altLang="zh-CN" sz="2000" dirty="0"/>
          </a:p>
          <a:p>
            <a:pPr>
              <a:lnSpc>
                <a:spcPct val="125000"/>
              </a:lnSpc>
            </a:pPr>
            <a:r>
              <a:rPr lang="en-US" altLang="zh-CN" sz="2000" dirty="0"/>
              <a:t>            if (g-&gt;</a:t>
            </a:r>
            <a:r>
              <a:rPr lang="en-US" altLang="zh-CN" sz="2000" dirty="0" err="1"/>
              <a:t>edgeMatrix</a:t>
            </a:r>
            <a:r>
              <a:rPr lang="en-US" altLang="zh-CN" sz="2000" dirty="0"/>
              <a:t>[</a:t>
            </a:r>
            <a:r>
              <a:rPr lang="en-US" altLang="zh-CN" sz="2000" dirty="0" err="1"/>
              <a:t>i</a:t>
            </a:r>
            <a:r>
              <a:rPr lang="en-US" altLang="zh-CN" sz="2000" dirty="0"/>
              <a:t>][j]!=g-&gt;</a:t>
            </a:r>
            <a:r>
              <a:rPr lang="en-US" altLang="zh-CN" sz="2000" dirty="0" err="1"/>
              <a:t>noEdge</a:t>
            </a:r>
            <a:r>
              <a:rPr lang="en-US" altLang="zh-CN" sz="2000" dirty="0"/>
              <a:t>)</a:t>
            </a:r>
            <a:endParaRPr lang="zh-CN" altLang="zh-CN" sz="2000" dirty="0"/>
          </a:p>
          <a:p>
            <a:pPr>
              <a:lnSpc>
                <a:spcPct val="125000"/>
              </a:lnSpc>
            </a:pPr>
            <a:r>
              <a:rPr lang="en-US" altLang="zh-CN" sz="2000" dirty="0"/>
              <a:t>            </a:t>
            </a:r>
            <a:r>
              <a:rPr lang="en-US" altLang="zh-CN" sz="2000" dirty="0" smtClean="0"/>
              <a:t>{   </a:t>
            </a:r>
            <a:r>
              <a:rPr lang="en-US" altLang="zh-CN" sz="2000" dirty="0" err="1"/>
              <a:t>inDegree</a:t>
            </a:r>
            <a:r>
              <a:rPr lang="en-US" altLang="zh-CN" sz="2000" dirty="0"/>
              <a:t>[j]--;</a:t>
            </a:r>
            <a:endParaRPr lang="zh-CN" altLang="zh-CN" sz="2000" dirty="0"/>
          </a:p>
          <a:p>
            <a:pPr>
              <a:lnSpc>
                <a:spcPct val="125000"/>
              </a:lnSpc>
            </a:pPr>
            <a:r>
              <a:rPr lang="en-US" altLang="zh-CN" sz="2000" dirty="0"/>
              <a:t>                if (</a:t>
            </a:r>
            <a:r>
              <a:rPr lang="en-US" altLang="zh-CN" sz="2000" dirty="0" err="1"/>
              <a:t>inDegree</a:t>
            </a:r>
            <a:r>
              <a:rPr lang="en-US" altLang="zh-CN" sz="2000" dirty="0"/>
              <a:t>[j]==0) push(&amp;s1, j);</a:t>
            </a:r>
            <a:endParaRPr lang="zh-CN" altLang="zh-CN" sz="2000" dirty="0"/>
          </a:p>
          <a:p>
            <a:pPr>
              <a:lnSpc>
                <a:spcPct val="125000"/>
              </a:lnSpc>
            </a:pPr>
            <a:r>
              <a:rPr lang="en-US" altLang="zh-CN" sz="2000" dirty="0"/>
              <a:t>                if (</a:t>
            </a:r>
            <a:r>
              <a:rPr lang="en-US" altLang="zh-CN" sz="2000" dirty="0" err="1"/>
              <a:t>verEarly</a:t>
            </a:r>
            <a:r>
              <a:rPr lang="en-US" altLang="zh-CN" sz="2000" dirty="0"/>
              <a:t>[j]&lt;</a:t>
            </a:r>
            <a:r>
              <a:rPr lang="en-US" altLang="zh-CN" sz="2000" dirty="0" err="1"/>
              <a:t>verEarly</a:t>
            </a:r>
            <a:r>
              <a:rPr lang="en-US" altLang="zh-CN" sz="2000" dirty="0"/>
              <a:t>[</a:t>
            </a:r>
            <a:r>
              <a:rPr lang="en-US" altLang="zh-CN" sz="2000" dirty="0" err="1"/>
              <a:t>i</a:t>
            </a:r>
            <a:r>
              <a:rPr lang="en-US" altLang="zh-CN" sz="2000" dirty="0"/>
              <a:t>]+g-&gt;</a:t>
            </a:r>
            <a:r>
              <a:rPr lang="en-US" altLang="zh-CN" sz="2000" dirty="0" err="1"/>
              <a:t>edgeMatrix</a:t>
            </a:r>
            <a:r>
              <a:rPr lang="en-US" altLang="zh-CN" sz="2000" dirty="0"/>
              <a:t>[</a:t>
            </a:r>
            <a:r>
              <a:rPr lang="en-US" altLang="zh-CN" sz="2000" dirty="0" err="1"/>
              <a:t>i</a:t>
            </a:r>
            <a:r>
              <a:rPr lang="en-US" altLang="zh-CN" sz="2000" dirty="0"/>
              <a:t>][j])</a:t>
            </a:r>
            <a:endParaRPr lang="zh-CN" altLang="zh-CN" sz="2000" dirty="0"/>
          </a:p>
          <a:p>
            <a:pPr>
              <a:lnSpc>
                <a:spcPct val="125000"/>
              </a:lnSpc>
            </a:pPr>
            <a:r>
              <a:rPr lang="en-US" altLang="zh-CN" sz="2000" dirty="0"/>
              <a:t>                    </a:t>
            </a:r>
            <a:r>
              <a:rPr lang="en-US" altLang="zh-CN" sz="2000" dirty="0" err="1"/>
              <a:t>verEarly</a:t>
            </a:r>
            <a:r>
              <a:rPr lang="en-US" altLang="zh-CN" sz="2000" dirty="0"/>
              <a:t>[j] = </a:t>
            </a:r>
            <a:r>
              <a:rPr lang="en-US" altLang="zh-CN" sz="2000" dirty="0" err="1"/>
              <a:t>verEarly</a:t>
            </a:r>
            <a:r>
              <a:rPr lang="en-US" altLang="zh-CN" sz="2000" dirty="0"/>
              <a:t>[</a:t>
            </a:r>
            <a:r>
              <a:rPr lang="en-US" altLang="zh-CN" sz="2000" dirty="0" err="1"/>
              <a:t>i</a:t>
            </a:r>
            <a:r>
              <a:rPr lang="en-US" altLang="zh-CN" sz="2000" dirty="0"/>
              <a:t>]+g-&gt;</a:t>
            </a:r>
            <a:r>
              <a:rPr lang="en-US" altLang="zh-CN" sz="2000" dirty="0" err="1"/>
              <a:t>edgeMatrix</a:t>
            </a:r>
            <a:r>
              <a:rPr lang="en-US" altLang="zh-CN" sz="2000" dirty="0"/>
              <a:t>[</a:t>
            </a:r>
            <a:r>
              <a:rPr lang="en-US" altLang="zh-CN" sz="2000" dirty="0" err="1"/>
              <a:t>i</a:t>
            </a:r>
            <a:r>
              <a:rPr lang="en-US" altLang="zh-CN" sz="2000" dirty="0"/>
              <a:t>][j];</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a:t>
            </a:r>
            <a:r>
              <a:rPr lang="en-US" altLang="zh-CN" sz="2000" dirty="0" err="1"/>
              <a:t>i</a:t>
            </a:r>
            <a:r>
              <a:rPr lang="en-US" altLang="zh-CN" sz="2000" dirty="0"/>
              <a:t> = top(&amp;s1); pop(&amp;s1); push(&amp;s2,i);</a:t>
            </a:r>
            <a:endParaRPr lang="zh-CN" altLang="zh-CN" sz="2000" dirty="0"/>
          </a:p>
          <a:p>
            <a:pPr>
              <a:lnSpc>
                <a:spcPct val="125000"/>
              </a:lnSpc>
            </a:pPr>
            <a:r>
              <a:rPr lang="en-US" altLang="zh-CN" sz="2000" dirty="0"/>
              <a:t>    </a:t>
            </a:r>
            <a:r>
              <a:rPr lang="en-US" altLang="zh-CN" sz="2000" dirty="0" smtClean="0"/>
              <a:t>}</a:t>
            </a:r>
          </a:p>
          <a:p>
            <a:pPr>
              <a:lnSpc>
                <a:spcPct val="125000"/>
              </a:lnSpc>
            </a:pPr>
            <a:endParaRPr lang="zh-CN" altLang="zh-CN" sz="2000" dirty="0"/>
          </a:p>
        </p:txBody>
      </p:sp>
      <p:sp>
        <p:nvSpPr>
          <p:cNvPr id="3" name="矩形 2"/>
          <p:cNvSpPr/>
          <p:nvPr/>
        </p:nvSpPr>
        <p:spPr>
          <a:xfrm>
            <a:off x="436727" y="95534"/>
            <a:ext cx="11368586" cy="6688158"/>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545420" y="5584325"/>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25196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7" y="304995"/>
            <a:ext cx="10925326" cy="6324808"/>
          </a:xfrm>
          <a:prstGeom prst="rect">
            <a:avLst/>
          </a:prstGeom>
          <a:ln>
            <a:solidFill>
              <a:srgbClr val="D54745"/>
            </a:solidFill>
          </a:ln>
        </p:spPr>
        <p:txBody>
          <a:bodyPr wrap="square">
            <a:spAutoFit/>
          </a:bodyPr>
          <a:lstStyle/>
          <a:p>
            <a:pPr>
              <a:lnSpc>
                <a:spcPct val="125000"/>
              </a:lnSpc>
            </a:pPr>
            <a:r>
              <a:rPr lang="en-US" altLang="zh-CN" sz="2400" dirty="0"/>
              <a:t> </a:t>
            </a:r>
            <a:r>
              <a:rPr lang="en-US" altLang="zh-CN" sz="2400" dirty="0" smtClean="0"/>
              <a:t>   </a:t>
            </a:r>
            <a:r>
              <a:rPr lang="en-US" altLang="zh-CN" sz="2000" dirty="0" err="1" smtClean="0"/>
              <a:t>printf</a:t>
            </a:r>
            <a:r>
              <a:rPr lang="en-US" altLang="zh-CN" sz="2000" dirty="0"/>
              <a:t>("</a:t>
            </a:r>
            <a:r>
              <a:rPr lang="zh-CN" altLang="zh-CN" sz="2000" dirty="0"/>
              <a:t>顶点的最早发生时间：</a:t>
            </a:r>
            <a:r>
              <a:rPr lang="en-US" altLang="zh-CN" sz="2000" dirty="0"/>
              <a:t>\n");</a:t>
            </a:r>
            <a:endParaRPr lang="zh-CN" altLang="zh-CN" sz="2000" dirty="0"/>
          </a:p>
          <a:p>
            <a:pPr>
              <a:lnSpc>
                <a:spcPct val="125000"/>
              </a:lnSpc>
            </a:pPr>
            <a:r>
              <a:rPr lang="en-US" altLang="zh-CN" sz="2000" dirty="0"/>
              <a:t>    for (</a:t>
            </a:r>
            <a:r>
              <a:rPr lang="en-US" altLang="zh-CN" sz="2000" dirty="0" err="1"/>
              <a:t>i</a:t>
            </a:r>
            <a:r>
              <a:rPr lang="en-US" altLang="zh-CN" sz="2000" dirty="0"/>
              <a:t>=0; </a:t>
            </a:r>
            <a:r>
              <a:rPr lang="en-US" altLang="zh-CN" sz="2000" dirty="0" err="1"/>
              <a:t>i</a:t>
            </a:r>
            <a:r>
              <a:rPr lang="en-US" altLang="zh-CN" sz="2000" dirty="0"/>
              <a:t>&lt;g-&gt;</a:t>
            </a:r>
            <a:r>
              <a:rPr lang="en-US" altLang="zh-CN" sz="2000" dirty="0" err="1"/>
              <a:t>verts</a:t>
            </a:r>
            <a:r>
              <a:rPr lang="en-US" altLang="zh-CN" sz="2000" dirty="0"/>
              <a:t>; </a:t>
            </a:r>
            <a:r>
              <a:rPr lang="en-US" altLang="zh-CN" sz="2000" dirty="0" err="1"/>
              <a:t>i</a:t>
            </a:r>
            <a:r>
              <a:rPr lang="en-US" altLang="zh-CN" sz="2000" dirty="0"/>
              <a:t>++)</a:t>
            </a:r>
            <a:endParaRPr lang="zh-CN" altLang="zh-CN" sz="2000" dirty="0"/>
          </a:p>
          <a:p>
            <a:pPr>
              <a:lnSpc>
                <a:spcPct val="125000"/>
              </a:lnSpc>
            </a:pPr>
            <a:r>
              <a:rPr lang="en-US" altLang="zh-CN" sz="2000" dirty="0"/>
              <a:t>        </a:t>
            </a:r>
            <a:r>
              <a:rPr lang="en-US" altLang="zh-CN" sz="2000" dirty="0" err="1"/>
              <a:t>printf</a:t>
            </a:r>
            <a:r>
              <a:rPr lang="en-US" altLang="zh-CN" sz="2000" dirty="0"/>
              <a:t>("%d ",</a:t>
            </a:r>
            <a:r>
              <a:rPr lang="en-US" altLang="zh-CN" sz="2000" dirty="0" err="1"/>
              <a:t>verEarly</a:t>
            </a:r>
            <a:r>
              <a:rPr lang="en-US" altLang="zh-CN" sz="2000" dirty="0"/>
              <a:t>[</a:t>
            </a:r>
            <a:r>
              <a:rPr lang="en-US" altLang="zh-CN" sz="2000" dirty="0" err="1"/>
              <a:t>i</a:t>
            </a:r>
            <a:r>
              <a:rPr lang="en-US" altLang="zh-CN" sz="2000" dirty="0"/>
              <a:t>]);</a:t>
            </a:r>
            <a:endParaRPr lang="zh-CN" altLang="zh-CN" sz="2000" dirty="0"/>
          </a:p>
          <a:p>
            <a:pPr>
              <a:lnSpc>
                <a:spcPct val="125000"/>
              </a:lnSpc>
            </a:pPr>
            <a:r>
              <a:rPr lang="en-US" altLang="zh-CN" sz="2000" dirty="0"/>
              <a:t>     </a:t>
            </a:r>
            <a:r>
              <a:rPr lang="en-US" altLang="zh-CN" sz="2000" dirty="0" err="1"/>
              <a:t>printf</a:t>
            </a:r>
            <a:r>
              <a:rPr lang="en-US" altLang="zh-CN" sz="2000" dirty="0"/>
              <a:t>("\n");</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solidFill>
                  <a:srgbClr val="C00000"/>
                </a:solidFill>
              </a:rPr>
              <a:t>    //</a:t>
            </a:r>
            <a:r>
              <a:rPr lang="zh-CN" altLang="zh-CN" sz="2000" dirty="0">
                <a:solidFill>
                  <a:srgbClr val="C00000"/>
                </a:solidFill>
              </a:rPr>
              <a:t>初始化顶点最迟发生时间</a:t>
            </a:r>
          </a:p>
          <a:p>
            <a:pPr>
              <a:lnSpc>
                <a:spcPct val="125000"/>
              </a:lnSpc>
            </a:pPr>
            <a:r>
              <a:rPr lang="en-US" altLang="zh-CN" sz="2000" dirty="0"/>
              <a:t>    total = </a:t>
            </a:r>
            <a:r>
              <a:rPr lang="en-US" altLang="zh-CN" sz="2000" dirty="0" err="1"/>
              <a:t>verEarly</a:t>
            </a:r>
            <a:r>
              <a:rPr lang="en-US" altLang="zh-CN" sz="2000" dirty="0"/>
              <a:t>[</a:t>
            </a:r>
            <a:r>
              <a:rPr lang="en-US" altLang="zh-CN" sz="2000" dirty="0" err="1"/>
              <a:t>intEnd</a:t>
            </a:r>
            <a:r>
              <a:rPr lang="en-US" altLang="zh-CN" sz="2000" dirty="0"/>
              <a:t>];</a:t>
            </a:r>
            <a:endParaRPr lang="zh-CN" altLang="zh-CN" sz="2000" dirty="0"/>
          </a:p>
          <a:p>
            <a:pPr>
              <a:lnSpc>
                <a:spcPct val="125000"/>
              </a:lnSpc>
            </a:pPr>
            <a:r>
              <a:rPr lang="en-US" altLang="zh-CN" sz="2000" dirty="0"/>
              <a:t>    for (</a:t>
            </a:r>
            <a:r>
              <a:rPr lang="en-US" altLang="zh-CN" sz="2000" dirty="0" err="1"/>
              <a:t>i</a:t>
            </a:r>
            <a:r>
              <a:rPr lang="en-US" altLang="zh-CN" sz="2000" dirty="0"/>
              <a:t>=0; </a:t>
            </a:r>
            <a:r>
              <a:rPr lang="en-US" altLang="zh-CN" sz="2000" dirty="0" err="1"/>
              <a:t>i</a:t>
            </a:r>
            <a:r>
              <a:rPr lang="en-US" altLang="zh-CN" sz="2000" dirty="0"/>
              <a:t>&lt;g-&gt;</a:t>
            </a:r>
            <a:r>
              <a:rPr lang="en-US" altLang="zh-CN" sz="2000" dirty="0" err="1" smtClean="0"/>
              <a:t>verts</a:t>
            </a:r>
            <a:r>
              <a:rPr lang="en-US" altLang="zh-CN" sz="2000" dirty="0" smtClean="0"/>
              <a:t>; </a:t>
            </a:r>
            <a:r>
              <a:rPr lang="en-US" altLang="zh-CN" sz="2000" dirty="0" err="1"/>
              <a:t>i</a:t>
            </a:r>
            <a:r>
              <a:rPr lang="en-US" altLang="zh-CN" sz="2000" dirty="0"/>
              <a:t>++)</a:t>
            </a:r>
            <a:endParaRPr lang="zh-CN" altLang="zh-CN" sz="2000" dirty="0"/>
          </a:p>
          <a:p>
            <a:pPr>
              <a:lnSpc>
                <a:spcPct val="125000"/>
              </a:lnSpc>
            </a:pPr>
            <a:r>
              <a:rPr lang="en-US" altLang="zh-CN" sz="2000" dirty="0"/>
              <a:t>    </a:t>
            </a:r>
            <a:r>
              <a:rPr lang="en-US" altLang="zh-CN" sz="2000" dirty="0" smtClean="0"/>
              <a:t>{     </a:t>
            </a:r>
            <a:r>
              <a:rPr lang="en-US" altLang="zh-CN" sz="2000" dirty="0" err="1"/>
              <a:t>verLast</a:t>
            </a:r>
            <a:r>
              <a:rPr lang="en-US" altLang="zh-CN" sz="2000" dirty="0"/>
              <a:t>[</a:t>
            </a:r>
            <a:r>
              <a:rPr lang="en-US" altLang="zh-CN" sz="2000" dirty="0" err="1"/>
              <a:t>i</a:t>
            </a:r>
            <a:r>
              <a:rPr lang="en-US" altLang="zh-CN" sz="2000" dirty="0"/>
              <a:t>] = total;</a:t>
            </a:r>
            <a:endParaRPr lang="zh-CN" altLang="zh-CN" sz="2000" dirty="0"/>
          </a:p>
          <a:p>
            <a:pPr>
              <a:lnSpc>
                <a:spcPct val="125000"/>
              </a:lnSpc>
            </a:pPr>
            <a:r>
              <a:rPr lang="en-US" altLang="zh-CN" sz="2000" dirty="0"/>
              <a:t>    </a:t>
            </a:r>
            <a:r>
              <a:rPr lang="en-US" altLang="zh-CN" sz="2000" dirty="0" smtClean="0"/>
              <a:t>}</a:t>
            </a:r>
          </a:p>
          <a:p>
            <a:pPr>
              <a:lnSpc>
                <a:spcPct val="125000"/>
              </a:lnSpc>
            </a:pPr>
            <a:r>
              <a:rPr lang="en-US" altLang="zh-CN" sz="2000" dirty="0" smtClean="0"/>
              <a:t>    </a:t>
            </a:r>
            <a:r>
              <a:rPr lang="en-US" altLang="zh-CN" sz="2000" dirty="0" err="1" smtClean="0"/>
              <a:t>verLast</a:t>
            </a:r>
            <a:r>
              <a:rPr lang="en-US" altLang="zh-CN" sz="2000" dirty="0" smtClean="0"/>
              <a:t>[</a:t>
            </a:r>
            <a:r>
              <a:rPr lang="en-US" altLang="zh-CN" sz="2000" dirty="0" err="1" smtClean="0"/>
              <a:t>intStart</a:t>
            </a:r>
            <a:r>
              <a:rPr lang="en-US" altLang="zh-CN" sz="2000" dirty="0"/>
              <a:t>] = 0;</a:t>
            </a:r>
            <a:endParaRPr lang="zh-CN" altLang="zh-CN" sz="2000" dirty="0"/>
          </a:p>
          <a:p>
            <a:pPr>
              <a:lnSpc>
                <a:spcPct val="125000"/>
              </a:lnSpc>
            </a:pPr>
            <a:endParaRPr lang="en-US" altLang="zh-CN" sz="2000" dirty="0" smtClean="0"/>
          </a:p>
          <a:p>
            <a:pPr>
              <a:lnSpc>
                <a:spcPct val="125000"/>
              </a:lnSpc>
            </a:pPr>
            <a:r>
              <a:rPr lang="en-US" altLang="zh-CN" sz="2000" dirty="0"/>
              <a:t> </a:t>
            </a:r>
            <a:r>
              <a:rPr lang="en-US" altLang="zh-CN" sz="2000" dirty="0" smtClean="0">
                <a:solidFill>
                  <a:srgbClr val="C00000"/>
                </a:solidFill>
              </a:rPr>
              <a:t>    </a:t>
            </a:r>
            <a:r>
              <a:rPr lang="en-US" altLang="zh-CN" sz="2000" dirty="0">
                <a:solidFill>
                  <a:srgbClr val="C00000"/>
                </a:solidFill>
              </a:rPr>
              <a:t>//</a:t>
            </a:r>
            <a:r>
              <a:rPr lang="zh-CN" altLang="zh-CN" sz="2000" dirty="0">
                <a:solidFill>
                  <a:srgbClr val="C00000"/>
                </a:solidFill>
              </a:rPr>
              <a:t>按照计算顶点最早发生时间逆序依次计算顶点最迟发生时间</a:t>
            </a:r>
          </a:p>
          <a:p>
            <a:pPr>
              <a:lnSpc>
                <a:spcPct val="125000"/>
              </a:lnSpc>
            </a:pPr>
            <a:r>
              <a:rPr lang="en-US" altLang="zh-CN" sz="2000" dirty="0"/>
              <a:t>    while (!</a:t>
            </a:r>
            <a:r>
              <a:rPr lang="en-US" altLang="zh-CN" sz="2000" dirty="0" err="1"/>
              <a:t>isEmpty</a:t>
            </a:r>
            <a:r>
              <a:rPr lang="en-US" altLang="zh-CN" sz="2000" dirty="0"/>
              <a:t>(&amp;s2))</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j = top(&amp;s2); pop(&amp;s2</a:t>
            </a:r>
            <a:r>
              <a:rPr lang="en-US" altLang="zh-CN" sz="2000" dirty="0" smtClean="0"/>
              <a:t>);</a:t>
            </a:r>
            <a:endParaRPr lang="zh-CN" altLang="zh-CN" sz="2000" dirty="0"/>
          </a:p>
        </p:txBody>
      </p:sp>
      <p:sp>
        <p:nvSpPr>
          <p:cNvPr id="3" name="矩形 2"/>
          <p:cNvSpPr/>
          <p:nvPr/>
        </p:nvSpPr>
        <p:spPr>
          <a:xfrm>
            <a:off x="436727" y="95534"/>
            <a:ext cx="11368586" cy="6499132"/>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720862" y="5529134"/>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7763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7" y="304995"/>
            <a:ext cx="10943062" cy="6212726"/>
          </a:xfrm>
          <a:prstGeom prst="rect">
            <a:avLst/>
          </a:prstGeom>
          <a:ln>
            <a:solidFill>
              <a:srgbClr val="2E5292"/>
            </a:solidFill>
          </a:ln>
        </p:spPr>
        <p:txBody>
          <a:bodyPr wrap="square">
            <a:spAutoFit/>
          </a:bodyPr>
          <a:lstStyle/>
          <a:p>
            <a:pPr>
              <a:lnSpc>
                <a:spcPct val="125000"/>
              </a:lnSpc>
            </a:pPr>
            <a:r>
              <a:rPr lang="en-US" altLang="zh-CN" sz="2000" dirty="0" smtClean="0"/>
              <a:t>    </a:t>
            </a:r>
            <a:r>
              <a:rPr lang="en-US" altLang="zh-CN" sz="2000" dirty="0" smtClean="0">
                <a:solidFill>
                  <a:srgbClr val="C00000"/>
                </a:solidFill>
              </a:rPr>
              <a:t>//</a:t>
            </a:r>
            <a:r>
              <a:rPr lang="zh-CN" altLang="zh-CN" sz="2000" dirty="0">
                <a:solidFill>
                  <a:srgbClr val="C00000"/>
                </a:solidFill>
              </a:rPr>
              <a:t>修改所有射入顶点</a:t>
            </a:r>
            <a:r>
              <a:rPr lang="en-US" altLang="zh-CN" sz="2000" dirty="0">
                <a:solidFill>
                  <a:srgbClr val="C00000"/>
                </a:solidFill>
              </a:rPr>
              <a:t>j</a:t>
            </a:r>
            <a:r>
              <a:rPr lang="zh-CN" altLang="zh-CN" sz="2000" dirty="0">
                <a:solidFill>
                  <a:srgbClr val="C00000"/>
                </a:solidFill>
              </a:rPr>
              <a:t>的边的箭尾顶点的最迟发生时间</a:t>
            </a:r>
          </a:p>
          <a:p>
            <a:pPr>
              <a:lnSpc>
                <a:spcPct val="125000"/>
              </a:lnSpc>
            </a:pPr>
            <a:r>
              <a:rPr lang="en-US" altLang="zh-CN" sz="2000" dirty="0" smtClean="0"/>
              <a:t>    for </a:t>
            </a:r>
            <a:r>
              <a:rPr lang="en-US" altLang="zh-CN" sz="2000" dirty="0"/>
              <a:t>(</a:t>
            </a:r>
            <a:r>
              <a:rPr lang="en-US" altLang="zh-CN" sz="2000" dirty="0" err="1"/>
              <a:t>i</a:t>
            </a:r>
            <a:r>
              <a:rPr lang="en-US" altLang="zh-CN" sz="2000" dirty="0"/>
              <a:t>=0; </a:t>
            </a:r>
            <a:r>
              <a:rPr lang="en-US" altLang="zh-CN" sz="2000" dirty="0" err="1"/>
              <a:t>i</a:t>
            </a:r>
            <a:r>
              <a:rPr lang="en-US" altLang="zh-CN" sz="2000" dirty="0"/>
              <a:t>&lt;g-&gt;verts; </a:t>
            </a:r>
            <a:r>
              <a:rPr lang="en-US" altLang="zh-CN" sz="2000" dirty="0" err="1"/>
              <a:t>i</a:t>
            </a:r>
            <a:r>
              <a:rPr lang="en-US" altLang="zh-CN" sz="2000" dirty="0"/>
              <a:t>++)</a:t>
            </a:r>
            <a:endParaRPr lang="zh-CN" altLang="zh-CN" sz="2000" dirty="0"/>
          </a:p>
          <a:p>
            <a:pPr>
              <a:lnSpc>
                <a:spcPct val="125000"/>
              </a:lnSpc>
            </a:pPr>
            <a:r>
              <a:rPr lang="en-US" altLang="zh-CN" sz="2000" dirty="0"/>
              <a:t>            if (g-&gt;</a:t>
            </a:r>
            <a:r>
              <a:rPr lang="en-US" altLang="zh-CN" sz="2000" dirty="0" err="1"/>
              <a:t>edgeMatrix</a:t>
            </a:r>
            <a:r>
              <a:rPr lang="en-US" altLang="zh-CN" sz="2000" dirty="0"/>
              <a:t>[</a:t>
            </a:r>
            <a:r>
              <a:rPr lang="en-US" altLang="zh-CN" sz="2000" dirty="0" err="1"/>
              <a:t>i</a:t>
            </a:r>
            <a:r>
              <a:rPr lang="en-US" altLang="zh-CN" sz="2000" dirty="0"/>
              <a:t>][j]!=g-&gt;</a:t>
            </a:r>
            <a:r>
              <a:rPr lang="en-US" altLang="zh-CN" sz="2000" dirty="0" err="1"/>
              <a:t>noEdge</a:t>
            </a:r>
            <a:r>
              <a:rPr lang="en-US" altLang="zh-CN" sz="2000" dirty="0"/>
              <a:t>)</a:t>
            </a:r>
            <a:endParaRPr lang="zh-CN" altLang="zh-CN" sz="2000" dirty="0"/>
          </a:p>
          <a:p>
            <a:pPr>
              <a:lnSpc>
                <a:spcPct val="125000"/>
              </a:lnSpc>
            </a:pPr>
            <a:r>
              <a:rPr lang="en-US" altLang="zh-CN" sz="2000" dirty="0"/>
              <a:t>                if (</a:t>
            </a:r>
            <a:r>
              <a:rPr lang="en-US" altLang="zh-CN" sz="2000" dirty="0" err="1"/>
              <a:t>verLast</a:t>
            </a:r>
            <a:r>
              <a:rPr lang="en-US" altLang="zh-CN" sz="2000" dirty="0"/>
              <a:t>[</a:t>
            </a:r>
            <a:r>
              <a:rPr lang="en-US" altLang="zh-CN" sz="2000" dirty="0" err="1"/>
              <a:t>i</a:t>
            </a:r>
            <a:r>
              <a:rPr lang="en-US" altLang="zh-CN" sz="2000" dirty="0"/>
              <a:t>] &gt; </a:t>
            </a:r>
            <a:r>
              <a:rPr lang="en-US" altLang="zh-CN" sz="2000" dirty="0" err="1"/>
              <a:t>verLast</a:t>
            </a:r>
            <a:r>
              <a:rPr lang="en-US" altLang="zh-CN" sz="2000" dirty="0"/>
              <a:t>[j] - g-&gt;</a:t>
            </a:r>
            <a:r>
              <a:rPr lang="en-US" altLang="zh-CN" sz="2000" dirty="0" err="1"/>
              <a:t>edgeMatrix</a:t>
            </a:r>
            <a:r>
              <a:rPr lang="en-US" altLang="zh-CN" sz="2000" dirty="0"/>
              <a:t>[</a:t>
            </a:r>
            <a:r>
              <a:rPr lang="en-US" altLang="zh-CN" sz="2000" dirty="0" err="1"/>
              <a:t>i</a:t>
            </a:r>
            <a:r>
              <a:rPr lang="en-US" altLang="zh-CN" sz="2000" dirty="0"/>
              <a:t>][j])</a:t>
            </a:r>
            <a:endParaRPr lang="zh-CN" altLang="zh-CN" sz="2000" dirty="0"/>
          </a:p>
          <a:p>
            <a:pPr>
              <a:lnSpc>
                <a:spcPct val="125000"/>
              </a:lnSpc>
            </a:pPr>
            <a:r>
              <a:rPr lang="en-US" altLang="zh-CN" sz="2000" dirty="0"/>
              <a:t>                    </a:t>
            </a:r>
            <a:r>
              <a:rPr lang="en-US" altLang="zh-CN" sz="2000" dirty="0" err="1"/>
              <a:t>verLast</a:t>
            </a:r>
            <a:r>
              <a:rPr lang="en-US" altLang="zh-CN" sz="2000" dirty="0"/>
              <a:t>[</a:t>
            </a:r>
            <a:r>
              <a:rPr lang="en-US" altLang="zh-CN" sz="2000" dirty="0" err="1"/>
              <a:t>i</a:t>
            </a:r>
            <a:r>
              <a:rPr lang="en-US" altLang="zh-CN" sz="2000" dirty="0"/>
              <a:t>] = </a:t>
            </a:r>
            <a:r>
              <a:rPr lang="en-US" altLang="zh-CN" sz="2000" dirty="0" err="1"/>
              <a:t>verLast</a:t>
            </a:r>
            <a:r>
              <a:rPr lang="en-US" altLang="zh-CN" sz="2000" dirty="0"/>
              <a:t>[j] - g-&gt;</a:t>
            </a:r>
            <a:r>
              <a:rPr lang="en-US" altLang="zh-CN" sz="2000" dirty="0" err="1"/>
              <a:t>edgeMatrix</a:t>
            </a:r>
            <a:r>
              <a:rPr lang="en-US" altLang="zh-CN" sz="2000" dirty="0"/>
              <a:t>[</a:t>
            </a:r>
            <a:r>
              <a:rPr lang="en-US" altLang="zh-CN" sz="2000" dirty="0" err="1"/>
              <a:t>i</a:t>
            </a:r>
            <a:r>
              <a:rPr lang="en-US" altLang="zh-CN" sz="2000" dirty="0"/>
              <a:t>][j];</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a:t>
            </a:r>
            <a:r>
              <a:rPr lang="en-US" altLang="zh-CN" sz="2000" dirty="0" err="1"/>
              <a:t>printf</a:t>
            </a:r>
            <a:r>
              <a:rPr lang="en-US" altLang="zh-CN" sz="2000" dirty="0"/>
              <a:t>("</a:t>
            </a:r>
            <a:r>
              <a:rPr lang="zh-CN" altLang="zh-CN" sz="2000" dirty="0"/>
              <a:t>顶点的最迟发生时间：</a:t>
            </a:r>
            <a:r>
              <a:rPr lang="en-US" altLang="zh-CN" sz="2000" dirty="0"/>
              <a:t>\n");</a:t>
            </a:r>
            <a:endParaRPr lang="zh-CN" altLang="zh-CN" sz="2000" dirty="0"/>
          </a:p>
          <a:p>
            <a:pPr>
              <a:lnSpc>
                <a:spcPct val="125000"/>
              </a:lnSpc>
            </a:pPr>
            <a:r>
              <a:rPr lang="en-US" altLang="zh-CN" sz="2000" dirty="0"/>
              <a:t>    for (</a:t>
            </a:r>
            <a:r>
              <a:rPr lang="en-US" altLang="zh-CN" sz="2000" dirty="0" err="1"/>
              <a:t>i</a:t>
            </a:r>
            <a:r>
              <a:rPr lang="en-US" altLang="zh-CN" sz="2000" dirty="0"/>
              <a:t>=0; </a:t>
            </a:r>
            <a:r>
              <a:rPr lang="en-US" altLang="zh-CN" sz="2000" dirty="0" err="1"/>
              <a:t>i</a:t>
            </a:r>
            <a:r>
              <a:rPr lang="en-US" altLang="zh-CN" sz="2000" dirty="0"/>
              <a:t>&lt;g-&gt;</a:t>
            </a:r>
            <a:r>
              <a:rPr lang="en-US" altLang="zh-CN" sz="2000" dirty="0" err="1"/>
              <a:t>verts</a:t>
            </a:r>
            <a:r>
              <a:rPr lang="en-US" altLang="zh-CN" sz="2000" dirty="0"/>
              <a:t>; </a:t>
            </a:r>
            <a:r>
              <a:rPr lang="en-US" altLang="zh-CN" sz="2000" dirty="0" err="1"/>
              <a:t>i</a:t>
            </a:r>
            <a:r>
              <a:rPr lang="en-US" altLang="zh-CN" sz="2000" dirty="0"/>
              <a:t>++)</a:t>
            </a:r>
            <a:endParaRPr lang="zh-CN" altLang="zh-CN" sz="2000" dirty="0"/>
          </a:p>
          <a:p>
            <a:pPr>
              <a:lnSpc>
                <a:spcPct val="125000"/>
              </a:lnSpc>
            </a:pPr>
            <a:r>
              <a:rPr lang="en-US" altLang="zh-CN" sz="2000" dirty="0"/>
              <a:t>        </a:t>
            </a:r>
            <a:r>
              <a:rPr lang="en-US" altLang="zh-CN" sz="2000" dirty="0" err="1"/>
              <a:t>printf</a:t>
            </a:r>
            <a:r>
              <a:rPr lang="en-US" altLang="zh-CN" sz="2000" dirty="0"/>
              <a:t>("%d ",</a:t>
            </a:r>
            <a:r>
              <a:rPr lang="en-US" altLang="zh-CN" sz="2000" dirty="0" err="1"/>
              <a:t>verLast</a:t>
            </a:r>
            <a:r>
              <a:rPr lang="en-US" altLang="zh-CN" sz="2000" dirty="0"/>
              <a:t>[</a:t>
            </a:r>
            <a:r>
              <a:rPr lang="en-US" altLang="zh-CN" sz="2000" dirty="0" err="1"/>
              <a:t>i</a:t>
            </a:r>
            <a:r>
              <a:rPr lang="en-US" altLang="zh-CN" sz="2000" dirty="0"/>
              <a:t>]);</a:t>
            </a:r>
            <a:endParaRPr lang="zh-CN" altLang="zh-CN" sz="2000" dirty="0"/>
          </a:p>
          <a:p>
            <a:pPr>
              <a:lnSpc>
                <a:spcPct val="125000"/>
              </a:lnSpc>
            </a:pPr>
            <a:r>
              <a:rPr lang="en-US" altLang="zh-CN" sz="2000" dirty="0"/>
              <a:t>    </a:t>
            </a:r>
            <a:r>
              <a:rPr lang="en-US" altLang="zh-CN" sz="2000" dirty="0" err="1"/>
              <a:t>printf</a:t>
            </a:r>
            <a:r>
              <a:rPr lang="en-US" altLang="zh-CN" sz="2000" dirty="0"/>
              <a:t>("\n</a:t>
            </a:r>
            <a:r>
              <a:rPr lang="en-US" altLang="zh-CN" sz="2000" dirty="0" smtClean="0"/>
              <a:t>");</a:t>
            </a:r>
          </a:p>
          <a:p>
            <a:pPr>
              <a:lnSpc>
                <a:spcPct val="125000"/>
              </a:lnSpc>
            </a:pPr>
            <a:endParaRPr lang="en-US" altLang="zh-CN" sz="2000" dirty="0"/>
          </a:p>
          <a:p>
            <a:pPr>
              <a:lnSpc>
                <a:spcPct val="125000"/>
              </a:lnSpc>
            </a:pPr>
            <a:r>
              <a:rPr lang="zh-CN" altLang="zh-CN" sz="2000" dirty="0"/>
              <a:t> </a:t>
            </a:r>
            <a:r>
              <a:rPr lang="en-US" altLang="zh-CN" sz="2000" dirty="0"/>
              <a:t>      </a:t>
            </a:r>
            <a:r>
              <a:rPr lang="en-US" altLang="zh-CN" sz="2000" dirty="0">
                <a:solidFill>
                  <a:srgbClr val="C00000"/>
                </a:solidFill>
              </a:rPr>
              <a:t>//</a:t>
            </a:r>
            <a:r>
              <a:rPr lang="zh-CN" altLang="zh-CN" sz="2000" dirty="0">
                <a:solidFill>
                  <a:srgbClr val="C00000"/>
                </a:solidFill>
              </a:rPr>
              <a:t>建立边信息数组</a:t>
            </a:r>
          </a:p>
          <a:p>
            <a:pPr>
              <a:lnSpc>
                <a:spcPct val="125000"/>
              </a:lnSpc>
            </a:pPr>
            <a:r>
              <a:rPr lang="en-US" altLang="zh-CN" sz="2000" dirty="0"/>
              <a:t>       for (</a:t>
            </a:r>
            <a:r>
              <a:rPr lang="en-US" altLang="zh-CN" sz="2000" dirty="0" err="1"/>
              <a:t>i</a:t>
            </a:r>
            <a:r>
              <a:rPr lang="en-US" altLang="zh-CN" sz="2000" dirty="0"/>
              <a:t>=0; </a:t>
            </a:r>
            <a:r>
              <a:rPr lang="en-US" altLang="zh-CN" sz="2000" dirty="0" err="1"/>
              <a:t>i</a:t>
            </a:r>
            <a:r>
              <a:rPr lang="en-US" altLang="zh-CN" sz="2000" dirty="0"/>
              <a:t>&lt;g-&gt;</a:t>
            </a:r>
            <a:r>
              <a:rPr lang="en-US" altLang="zh-CN" sz="2000" dirty="0" err="1"/>
              <a:t>verts</a:t>
            </a:r>
            <a:r>
              <a:rPr lang="en-US" altLang="zh-CN" sz="2000" dirty="0"/>
              <a:t>; </a:t>
            </a:r>
            <a:r>
              <a:rPr lang="en-US" altLang="zh-CN" sz="2000" dirty="0" err="1"/>
              <a:t>i</a:t>
            </a:r>
            <a:r>
              <a:rPr lang="en-US" altLang="zh-CN" sz="2000" dirty="0"/>
              <a:t>++)</a:t>
            </a:r>
            <a:endParaRPr lang="zh-CN" altLang="zh-CN" sz="2000" dirty="0"/>
          </a:p>
          <a:p>
            <a:pPr>
              <a:lnSpc>
                <a:spcPct val="125000"/>
              </a:lnSpc>
            </a:pPr>
            <a:r>
              <a:rPr lang="en-US" altLang="zh-CN" sz="2000" dirty="0"/>
              <a:t>        for (j=0; j&lt;g-&gt;</a:t>
            </a:r>
            <a:r>
              <a:rPr lang="en-US" altLang="zh-CN" sz="2000" dirty="0" err="1"/>
              <a:t>verts</a:t>
            </a:r>
            <a:r>
              <a:rPr lang="en-US" altLang="zh-CN" sz="2000" dirty="0"/>
              <a:t>; </a:t>
            </a:r>
            <a:r>
              <a:rPr lang="en-US" altLang="zh-CN" sz="2000" dirty="0" err="1"/>
              <a:t>j++</a:t>
            </a:r>
            <a:r>
              <a:rPr lang="en-US" altLang="zh-CN" sz="2000" dirty="0"/>
              <a:t>)</a:t>
            </a:r>
            <a:endParaRPr lang="zh-CN" altLang="zh-CN" sz="2000" dirty="0"/>
          </a:p>
          <a:p>
            <a:pPr>
              <a:lnSpc>
                <a:spcPct val="125000"/>
              </a:lnSpc>
            </a:pPr>
            <a:r>
              <a:rPr lang="en-US" altLang="zh-CN" sz="2000" dirty="0"/>
              <a:t>            if (g-&gt;</a:t>
            </a:r>
            <a:r>
              <a:rPr lang="en-US" altLang="zh-CN" sz="2000" dirty="0" err="1"/>
              <a:t>edgeMatrix</a:t>
            </a:r>
            <a:r>
              <a:rPr lang="en-US" altLang="zh-CN" sz="2000" dirty="0"/>
              <a:t>[</a:t>
            </a:r>
            <a:r>
              <a:rPr lang="en-US" altLang="zh-CN" sz="2000" dirty="0" err="1"/>
              <a:t>i</a:t>
            </a:r>
            <a:r>
              <a:rPr lang="en-US" altLang="zh-CN" sz="2000" dirty="0"/>
              <a:t>][j]!=g-&gt;</a:t>
            </a:r>
            <a:r>
              <a:rPr lang="en-US" altLang="zh-CN" sz="2000" dirty="0" err="1"/>
              <a:t>noEdge</a:t>
            </a:r>
            <a:r>
              <a:rPr lang="en-US" altLang="zh-CN" sz="2000" dirty="0" smtClean="0"/>
              <a:t>)</a:t>
            </a:r>
            <a:endParaRPr lang="zh-CN" altLang="zh-CN" sz="2000" dirty="0"/>
          </a:p>
        </p:txBody>
      </p:sp>
      <p:sp>
        <p:nvSpPr>
          <p:cNvPr id="3" name="矩形 2"/>
          <p:cNvSpPr/>
          <p:nvPr/>
        </p:nvSpPr>
        <p:spPr>
          <a:xfrm>
            <a:off x="436727" y="95534"/>
            <a:ext cx="11368586" cy="6422187"/>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611680" y="5494085"/>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82677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9986" y="304995"/>
            <a:ext cx="10925327" cy="6232475"/>
          </a:xfrm>
          <a:prstGeom prst="rect">
            <a:avLst/>
          </a:prstGeom>
          <a:ln>
            <a:solidFill>
              <a:srgbClr val="2E5292"/>
            </a:solidFill>
          </a:ln>
        </p:spPr>
        <p:txBody>
          <a:bodyPr wrap="square">
            <a:spAutoFit/>
          </a:bodyPr>
          <a:lstStyle/>
          <a:p>
            <a:pPr>
              <a:lnSpc>
                <a:spcPct val="125000"/>
              </a:lnSpc>
            </a:pPr>
            <a:r>
              <a:rPr lang="en-US" altLang="zh-CN" sz="2000" dirty="0" smtClean="0"/>
              <a:t>            </a:t>
            </a:r>
            <a:r>
              <a:rPr lang="en-US" altLang="zh-CN" sz="2000" dirty="0"/>
              <a:t>{</a:t>
            </a:r>
            <a:endParaRPr lang="zh-CN" altLang="zh-CN" sz="2000" dirty="0"/>
          </a:p>
          <a:p>
            <a:pPr>
              <a:lnSpc>
                <a:spcPct val="125000"/>
              </a:lnSpc>
            </a:pPr>
            <a:r>
              <a:rPr lang="en-US" altLang="zh-CN" sz="2000" dirty="0"/>
              <a:t>                </a:t>
            </a:r>
            <a:r>
              <a:rPr lang="en-US" altLang="zh-CN" sz="2000" dirty="0" err="1"/>
              <a:t>edgeEL</a:t>
            </a:r>
            <a:r>
              <a:rPr lang="en-US" altLang="zh-CN" sz="2000" dirty="0"/>
              <a:t>[k].u = </a:t>
            </a:r>
            <a:r>
              <a:rPr lang="en-US" altLang="zh-CN" sz="2000" dirty="0" err="1"/>
              <a:t>i</a:t>
            </a:r>
            <a:r>
              <a:rPr lang="en-US" altLang="zh-CN" sz="2000" dirty="0"/>
              <a:t>;</a:t>
            </a:r>
            <a:endParaRPr lang="zh-CN" altLang="zh-CN" sz="2000" dirty="0"/>
          </a:p>
          <a:p>
            <a:pPr>
              <a:lnSpc>
                <a:spcPct val="125000"/>
              </a:lnSpc>
            </a:pPr>
            <a:r>
              <a:rPr lang="en-US" altLang="zh-CN" sz="2000" dirty="0"/>
              <a:t>                </a:t>
            </a:r>
            <a:r>
              <a:rPr lang="en-US" altLang="zh-CN" sz="2000" dirty="0" err="1"/>
              <a:t>edgeEL</a:t>
            </a:r>
            <a:r>
              <a:rPr lang="en-US" altLang="zh-CN" sz="2000" dirty="0"/>
              <a:t>[k].v = j;</a:t>
            </a:r>
            <a:endParaRPr lang="zh-CN" altLang="zh-CN" sz="2000" dirty="0"/>
          </a:p>
          <a:p>
            <a:pPr>
              <a:lnSpc>
                <a:spcPct val="125000"/>
              </a:lnSpc>
            </a:pPr>
            <a:r>
              <a:rPr lang="en-US" altLang="zh-CN" sz="2000" dirty="0"/>
              <a:t>                </a:t>
            </a:r>
            <a:r>
              <a:rPr lang="en-US" altLang="zh-CN" sz="2000" dirty="0" err="1"/>
              <a:t>edgeEL</a:t>
            </a:r>
            <a:r>
              <a:rPr lang="en-US" altLang="zh-CN" sz="2000" dirty="0"/>
              <a:t>[k].weight = g-&gt;</a:t>
            </a:r>
            <a:r>
              <a:rPr lang="en-US" altLang="zh-CN" sz="2000" dirty="0" err="1"/>
              <a:t>edgeMatrix</a:t>
            </a:r>
            <a:r>
              <a:rPr lang="en-US" altLang="zh-CN" sz="2000" dirty="0"/>
              <a:t>[</a:t>
            </a:r>
            <a:r>
              <a:rPr lang="en-US" altLang="zh-CN" sz="2000" dirty="0" err="1"/>
              <a:t>i</a:t>
            </a:r>
            <a:r>
              <a:rPr lang="en-US" altLang="zh-CN" sz="2000" dirty="0"/>
              <a:t>][j];</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solidFill>
                  <a:srgbClr val="C00000"/>
                </a:solidFill>
              </a:rPr>
              <a:t>    //</a:t>
            </a:r>
            <a:r>
              <a:rPr lang="zh-CN" altLang="zh-CN" sz="2000" dirty="0">
                <a:solidFill>
                  <a:srgbClr val="C00000"/>
                </a:solidFill>
              </a:rPr>
              <a:t>将边的最早发生时间</a:t>
            </a:r>
            <a:r>
              <a:rPr lang="en-US" altLang="zh-CN" sz="2000" dirty="0">
                <a:solidFill>
                  <a:srgbClr val="C00000"/>
                </a:solidFill>
              </a:rPr>
              <a:t>&lt;</a:t>
            </a:r>
            <a:r>
              <a:rPr lang="en-US" altLang="zh-CN" sz="2000" dirty="0" err="1">
                <a:solidFill>
                  <a:srgbClr val="C00000"/>
                </a:solidFill>
              </a:rPr>
              <a:t>u,v</a:t>
            </a:r>
            <a:r>
              <a:rPr lang="en-US" altLang="zh-CN" sz="2000" dirty="0">
                <a:solidFill>
                  <a:srgbClr val="C00000"/>
                </a:solidFill>
              </a:rPr>
              <a:t>&gt;</a:t>
            </a:r>
            <a:r>
              <a:rPr lang="zh-CN" altLang="zh-CN" sz="2000" dirty="0">
                <a:solidFill>
                  <a:srgbClr val="C00000"/>
                </a:solidFill>
              </a:rPr>
              <a:t>设置为箭尾顶点</a:t>
            </a:r>
            <a:r>
              <a:rPr lang="en-US" altLang="zh-CN" sz="2000" dirty="0">
                <a:solidFill>
                  <a:srgbClr val="C00000"/>
                </a:solidFill>
              </a:rPr>
              <a:t>u</a:t>
            </a:r>
            <a:r>
              <a:rPr lang="zh-CN" altLang="zh-CN" sz="2000" dirty="0">
                <a:solidFill>
                  <a:srgbClr val="C00000"/>
                </a:solidFill>
              </a:rPr>
              <a:t>的最早发生时间</a:t>
            </a:r>
          </a:p>
          <a:p>
            <a:pPr>
              <a:lnSpc>
                <a:spcPct val="125000"/>
              </a:lnSpc>
            </a:pPr>
            <a:r>
              <a:rPr lang="en-US" altLang="zh-CN" sz="2000" dirty="0">
                <a:solidFill>
                  <a:srgbClr val="C00000"/>
                </a:solidFill>
              </a:rPr>
              <a:t>    //</a:t>
            </a:r>
            <a:r>
              <a:rPr lang="zh-CN" altLang="zh-CN" sz="2000" dirty="0">
                <a:solidFill>
                  <a:srgbClr val="C00000"/>
                </a:solidFill>
              </a:rPr>
              <a:t>将边的最迟发生时间</a:t>
            </a:r>
            <a:r>
              <a:rPr lang="en-US" altLang="zh-CN" sz="2000" dirty="0">
                <a:solidFill>
                  <a:srgbClr val="C00000"/>
                </a:solidFill>
              </a:rPr>
              <a:t>&lt;</a:t>
            </a:r>
            <a:r>
              <a:rPr lang="en-US" altLang="zh-CN" sz="2000" dirty="0" err="1">
                <a:solidFill>
                  <a:srgbClr val="C00000"/>
                </a:solidFill>
              </a:rPr>
              <a:t>u,v</a:t>
            </a:r>
            <a:r>
              <a:rPr lang="en-US" altLang="zh-CN" sz="2000" dirty="0">
                <a:solidFill>
                  <a:srgbClr val="C00000"/>
                </a:solidFill>
              </a:rPr>
              <a:t>&gt;</a:t>
            </a:r>
            <a:r>
              <a:rPr lang="zh-CN" altLang="zh-CN" sz="2000" dirty="0">
                <a:solidFill>
                  <a:srgbClr val="C00000"/>
                </a:solidFill>
              </a:rPr>
              <a:t>设置为箭头顶点</a:t>
            </a:r>
            <a:r>
              <a:rPr lang="en-US" altLang="zh-CN" sz="2000" dirty="0">
                <a:solidFill>
                  <a:srgbClr val="C00000"/>
                </a:solidFill>
              </a:rPr>
              <a:t>v</a:t>
            </a:r>
            <a:r>
              <a:rPr lang="zh-CN" altLang="zh-CN" sz="2000" dirty="0">
                <a:solidFill>
                  <a:srgbClr val="C00000"/>
                </a:solidFill>
              </a:rPr>
              <a:t>的最迟发生时间</a:t>
            </a:r>
            <a:r>
              <a:rPr lang="en-US" altLang="zh-CN" sz="2000" dirty="0">
                <a:solidFill>
                  <a:srgbClr val="C00000"/>
                </a:solidFill>
              </a:rPr>
              <a:t>-&lt;</a:t>
            </a:r>
            <a:r>
              <a:rPr lang="en-US" altLang="zh-CN" sz="2000" dirty="0" err="1">
                <a:solidFill>
                  <a:srgbClr val="C00000"/>
                </a:solidFill>
              </a:rPr>
              <a:t>u,v</a:t>
            </a:r>
            <a:r>
              <a:rPr lang="en-US" altLang="zh-CN" sz="2000" dirty="0">
                <a:solidFill>
                  <a:srgbClr val="C00000"/>
                </a:solidFill>
              </a:rPr>
              <a:t>&gt;</a:t>
            </a:r>
            <a:r>
              <a:rPr lang="zh-CN" altLang="zh-CN" sz="2000" dirty="0">
                <a:solidFill>
                  <a:srgbClr val="C00000"/>
                </a:solidFill>
              </a:rPr>
              <a:t>边的权重</a:t>
            </a:r>
          </a:p>
          <a:p>
            <a:pPr>
              <a:lnSpc>
                <a:spcPct val="125000"/>
              </a:lnSpc>
            </a:pPr>
            <a:r>
              <a:rPr lang="en-US" altLang="zh-CN" sz="2000" dirty="0"/>
              <a:t>    for (k=0; k&lt;g-&gt;edges; k++)</a:t>
            </a:r>
            <a:endParaRPr lang="zh-CN" altLang="zh-CN" sz="2000" dirty="0"/>
          </a:p>
          <a:p>
            <a:pPr>
              <a:lnSpc>
                <a:spcPct val="125000"/>
              </a:lnSpc>
            </a:pPr>
            <a:r>
              <a:rPr lang="en-US" altLang="zh-CN" sz="2000" dirty="0"/>
              <a:t>    {</a:t>
            </a:r>
            <a:endParaRPr lang="zh-CN" altLang="zh-CN" sz="2000" dirty="0"/>
          </a:p>
          <a:p>
            <a:pPr>
              <a:lnSpc>
                <a:spcPct val="125000"/>
              </a:lnSpc>
            </a:pPr>
            <a:r>
              <a:rPr lang="en-US" altLang="zh-CN" sz="2000" dirty="0"/>
              <a:t>        u = </a:t>
            </a:r>
            <a:r>
              <a:rPr lang="en-US" altLang="zh-CN" sz="2000" dirty="0" err="1"/>
              <a:t>edgeEL</a:t>
            </a:r>
            <a:r>
              <a:rPr lang="en-US" altLang="zh-CN" sz="2000" dirty="0"/>
              <a:t>[k].u;</a:t>
            </a:r>
            <a:endParaRPr lang="zh-CN" altLang="zh-CN" sz="2000" dirty="0"/>
          </a:p>
          <a:p>
            <a:pPr>
              <a:lnSpc>
                <a:spcPct val="125000"/>
              </a:lnSpc>
            </a:pPr>
            <a:r>
              <a:rPr lang="en-US" altLang="zh-CN" sz="2000" dirty="0"/>
              <a:t>        v = </a:t>
            </a:r>
            <a:r>
              <a:rPr lang="en-US" altLang="zh-CN" sz="2000" dirty="0" err="1"/>
              <a:t>edgeEL</a:t>
            </a:r>
            <a:r>
              <a:rPr lang="en-US" altLang="zh-CN" sz="2000" dirty="0"/>
              <a:t>[k].v;</a:t>
            </a:r>
            <a:endParaRPr lang="zh-CN" altLang="zh-CN" sz="2000" dirty="0"/>
          </a:p>
          <a:p>
            <a:pPr>
              <a:lnSpc>
                <a:spcPct val="125000"/>
              </a:lnSpc>
            </a:pPr>
            <a:r>
              <a:rPr lang="en-US" altLang="zh-CN" sz="2000" dirty="0"/>
              <a:t>        </a:t>
            </a:r>
            <a:r>
              <a:rPr lang="en-US" altLang="zh-CN" sz="2000" dirty="0" err="1"/>
              <a:t>edgeEL</a:t>
            </a:r>
            <a:r>
              <a:rPr lang="en-US" altLang="zh-CN" sz="2000" dirty="0"/>
              <a:t>[k].early = </a:t>
            </a:r>
            <a:r>
              <a:rPr lang="en-US" altLang="zh-CN" sz="2000" dirty="0" err="1"/>
              <a:t>verEarly</a:t>
            </a:r>
            <a:r>
              <a:rPr lang="en-US" altLang="zh-CN" sz="2000" dirty="0"/>
              <a:t>[u];</a:t>
            </a:r>
            <a:endParaRPr lang="zh-CN" altLang="zh-CN" sz="2000" dirty="0"/>
          </a:p>
          <a:p>
            <a:pPr>
              <a:lnSpc>
                <a:spcPct val="125000"/>
              </a:lnSpc>
            </a:pPr>
            <a:r>
              <a:rPr lang="en-US" altLang="zh-CN" sz="2000" dirty="0"/>
              <a:t>        </a:t>
            </a:r>
            <a:r>
              <a:rPr lang="en-US" altLang="zh-CN" sz="2000" dirty="0" err="1"/>
              <a:t>edgeEL</a:t>
            </a:r>
            <a:r>
              <a:rPr lang="en-US" altLang="zh-CN" sz="2000" dirty="0"/>
              <a:t>[k].last  = </a:t>
            </a:r>
            <a:r>
              <a:rPr lang="en-US" altLang="zh-CN" sz="2000" dirty="0" err="1"/>
              <a:t>verLast</a:t>
            </a:r>
            <a:r>
              <a:rPr lang="en-US" altLang="zh-CN" sz="2000" dirty="0"/>
              <a:t>[v] - </a:t>
            </a:r>
            <a:r>
              <a:rPr lang="en-US" altLang="zh-CN" sz="2000" dirty="0" err="1"/>
              <a:t>edgeEL</a:t>
            </a:r>
            <a:r>
              <a:rPr lang="en-US" altLang="zh-CN" sz="2000" dirty="0"/>
              <a:t>[k].weight;</a:t>
            </a:r>
            <a:endParaRPr lang="zh-CN" altLang="zh-CN" sz="2000" dirty="0"/>
          </a:p>
          <a:p>
            <a:pPr>
              <a:lnSpc>
                <a:spcPct val="125000"/>
              </a:lnSpc>
            </a:pPr>
            <a:r>
              <a:rPr lang="en-US" altLang="zh-CN" sz="2000" dirty="0"/>
              <a:t>    }</a:t>
            </a:r>
            <a:endParaRPr lang="zh-CN" altLang="zh-CN" sz="2000" dirty="0"/>
          </a:p>
          <a:p>
            <a:r>
              <a:rPr lang="en-US" altLang="zh-CN" sz="2400" dirty="0"/>
              <a:t> </a:t>
            </a:r>
            <a:endParaRPr lang="zh-CN" altLang="zh-CN" sz="3200" dirty="0"/>
          </a:p>
        </p:txBody>
      </p:sp>
      <p:sp>
        <p:nvSpPr>
          <p:cNvPr id="3" name="矩形 2"/>
          <p:cNvSpPr/>
          <p:nvPr/>
        </p:nvSpPr>
        <p:spPr>
          <a:xfrm>
            <a:off x="436727" y="95534"/>
            <a:ext cx="11368586" cy="6422187"/>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611680" y="5494085"/>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47464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14232" y="208116"/>
            <a:ext cx="11091081" cy="6563024"/>
          </a:xfrm>
          <a:prstGeom prst="rect">
            <a:avLst/>
          </a:prstGeom>
          <a:noFill/>
          <a:ln w="28575">
            <a:solidFill>
              <a:srgbClr val="2E529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8391" y="216504"/>
            <a:ext cx="11154697" cy="6828280"/>
          </a:xfrm>
          <a:prstGeom prst="rect">
            <a:avLst/>
          </a:prstGeom>
        </p:spPr>
        <p:txBody>
          <a:bodyPr wrap="square">
            <a:spAutoFit/>
          </a:bodyPr>
          <a:lstStyle/>
          <a:p>
            <a:pPr>
              <a:lnSpc>
                <a:spcPct val="125000"/>
              </a:lnSpc>
            </a:pPr>
            <a:r>
              <a:rPr lang="en-US" altLang="zh-CN" sz="2000" dirty="0" smtClean="0">
                <a:solidFill>
                  <a:srgbClr val="2E5292"/>
                </a:solidFill>
              </a:rPr>
              <a:t>//</a:t>
            </a:r>
            <a:r>
              <a:rPr lang="zh-CN" altLang="zh-CN" sz="2000" dirty="0">
                <a:solidFill>
                  <a:srgbClr val="2E5292"/>
                </a:solidFill>
              </a:rPr>
              <a:t>活动的最早发生时间，最迟发生时间</a:t>
            </a:r>
          </a:p>
          <a:p>
            <a:pPr>
              <a:lnSpc>
                <a:spcPct val="125000"/>
              </a:lnSpc>
            </a:pPr>
            <a:r>
              <a:rPr lang="en-US" altLang="zh-CN" sz="2000" dirty="0"/>
              <a:t>    </a:t>
            </a:r>
            <a:r>
              <a:rPr lang="en-US" altLang="zh-CN" sz="2000" dirty="0" err="1"/>
              <a:t>printf</a:t>
            </a:r>
            <a:r>
              <a:rPr lang="en-US" altLang="zh-CN" sz="2000" dirty="0"/>
              <a:t>("</a:t>
            </a:r>
            <a:r>
              <a:rPr lang="zh-CN" altLang="zh-CN" sz="2000" dirty="0"/>
              <a:t>活动的最早、最迟发生时间</a:t>
            </a:r>
            <a:r>
              <a:rPr lang="en-US" altLang="zh-CN" sz="2000" dirty="0"/>
              <a:t>:\n");</a:t>
            </a:r>
            <a:endParaRPr lang="zh-CN" altLang="zh-CN" sz="2000" dirty="0"/>
          </a:p>
          <a:p>
            <a:pPr>
              <a:lnSpc>
                <a:spcPct val="125000"/>
              </a:lnSpc>
            </a:pPr>
            <a:r>
              <a:rPr lang="en-US" altLang="zh-CN" sz="2000" dirty="0"/>
              <a:t>    for (k=0; k&lt;g-&gt;edges; k++)</a:t>
            </a:r>
            <a:endParaRPr lang="zh-CN" altLang="zh-CN" sz="2000" dirty="0"/>
          </a:p>
          <a:p>
            <a:pPr>
              <a:lnSpc>
                <a:spcPct val="125000"/>
              </a:lnSpc>
            </a:pPr>
            <a:r>
              <a:rPr lang="en-US" altLang="zh-CN" sz="2000" dirty="0"/>
              <a:t>    </a:t>
            </a:r>
            <a:r>
              <a:rPr lang="en-US" altLang="zh-CN" sz="2000" dirty="0" smtClean="0"/>
              <a:t>{   </a:t>
            </a:r>
            <a:r>
              <a:rPr lang="en-US" altLang="zh-CN" sz="2000" dirty="0"/>
              <a:t>u = </a:t>
            </a:r>
            <a:r>
              <a:rPr lang="en-US" altLang="zh-CN" sz="2000" dirty="0" err="1"/>
              <a:t>edgeEL</a:t>
            </a:r>
            <a:r>
              <a:rPr lang="en-US" altLang="zh-CN" sz="2000" dirty="0"/>
              <a:t>[k].u;</a:t>
            </a:r>
            <a:endParaRPr lang="zh-CN" altLang="zh-CN" sz="2000" dirty="0"/>
          </a:p>
          <a:p>
            <a:pPr>
              <a:lnSpc>
                <a:spcPct val="125000"/>
              </a:lnSpc>
            </a:pPr>
            <a:r>
              <a:rPr lang="en-US" altLang="zh-CN" sz="2000" dirty="0"/>
              <a:t>        v = </a:t>
            </a:r>
            <a:r>
              <a:rPr lang="en-US" altLang="zh-CN" sz="2000" dirty="0" err="1"/>
              <a:t>edgeEL</a:t>
            </a:r>
            <a:r>
              <a:rPr lang="en-US" altLang="zh-CN" sz="2000" dirty="0"/>
              <a:t>[k].v;</a:t>
            </a:r>
            <a:endParaRPr lang="zh-CN" altLang="zh-CN" sz="2000" dirty="0"/>
          </a:p>
          <a:p>
            <a:pPr>
              <a:lnSpc>
                <a:spcPct val="125000"/>
              </a:lnSpc>
            </a:pPr>
            <a:r>
              <a:rPr lang="en-US" altLang="zh-CN" sz="2000" dirty="0"/>
              <a:t>        </a:t>
            </a:r>
            <a:r>
              <a:rPr lang="en-US" altLang="zh-CN" sz="2000" dirty="0" err="1"/>
              <a:t>printf</a:t>
            </a:r>
            <a:r>
              <a:rPr lang="en-US" altLang="zh-CN" sz="2000" dirty="0"/>
              <a:t>("%d -&gt;  %d :  %d  %d\n", g-&gt;</a:t>
            </a:r>
            <a:r>
              <a:rPr lang="en-US" altLang="zh-CN" sz="2000" dirty="0" err="1"/>
              <a:t>verList</a:t>
            </a:r>
            <a:r>
              <a:rPr lang="en-US" altLang="zh-CN" sz="2000" dirty="0"/>
              <a:t>[u], </a:t>
            </a:r>
            <a:endParaRPr lang="zh-CN" altLang="zh-CN" sz="2000" dirty="0"/>
          </a:p>
          <a:p>
            <a:pPr>
              <a:lnSpc>
                <a:spcPct val="125000"/>
              </a:lnSpc>
            </a:pPr>
            <a:r>
              <a:rPr lang="en-US" altLang="zh-CN" sz="2000" dirty="0" smtClean="0"/>
              <a:t>        g-</a:t>
            </a:r>
            <a:r>
              <a:rPr lang="en-US" altLang="zh-CN" sz="2000" dirty="0"/>
              <a:t>&gt;</a:t>
            </a:r>
            <a:r>
              <a:rPr lang="en-US" altLang="zh-CN" sz="2000" dirty="0" err="1"/>
              <a:t>verList</a:t>
            </a:r>
            <a:r>
              <a:rPr lang="en-US" altLang="zh-CN" sz="2000" dirty="0"/>
              <a:t>[v], </a:t>
            </a:r>
            <a:r>
              <a:rPr lang="en-US" altLang="zh-CN" sz="2000" dirty="0" err="1"/>
              <a:t>edgeEL</a:t>
            </a:r>
            <a:r>
              <a:rPr lang="en-US" altLang="zh-CN" sz="2000" dirty="0"/>
              <a:t>[k].early, </a:t>
            </a:r>
            <a:r>
              <a:rPr lang="en-US" altLang="zh-CN" sz="2000" dirty="0" err="1"/>
              <a:t>edgeEL</a:t>
            </a:r>
            <a:r>
              <a:rPr lang="en-US" altLang="zh-CN" sz="2000" dirty="0"/>
              <a:t>[k].last);</a:t>
            </a:r>
            <a:endParaRPr lang="zh-CN" altLang="zh-CN" sz="2000" dirty="0"/>
          </a:p>
          <a:p>
            <a:pPr>
              <a:lnSpc>
                <a:spcPct val="125000"/>
              </a:lnSpc>
            </a:pPr>
            <a:r>
              <a:rPr lang="en-US" altLang="zh-CN" sz="2000" dirty="0"/>
              <a:t>    </a:t>
            </a:r>
            <a:r>
              <a:rPr lang="en-US" altLang="zh-CN" sz="2000" dirty="0" smtClean="0"/>
              <a:t>}</a:t>
            </a:r>
          </a:p>
          <a:p>
            <a:pPr>
              <a:lnSpc>
                <a:spcPct val="125000"/>
              </a:lnSpc>
            </a:pPr>
            <a:r>
              <a:rPr lang="en-US" altLang="zh-CN" sz="2000" dirty="0">
                <a:solidFill>
                  <a:srgbClr val="2E5292"/>
                </a:solidFill>
              </a:rPr>
              <a:t> </a:t>
            </a:r>
            <a:r>
              <a:rPr lang="en-US" altLang="zh-CN" sz="2000" dirty="0" smtClean="0">
                <a:solidFill>
                  <a:srgbClr val="2E5292"/>
                </a:solidFill>
              </a:rPr>
              <a:t>   </a:t>
            </a:r>
            <a:r>
              <a:rPr lang="en-US" altLang="zh-CN" sz="2000" dirty="0">
                <a:solidFill>
                  <a:srgbClr val="2E5292"/>
                </a:solidFill>
              </a:rPr>
              <a:t>//</a:t>
            </a:r>
            <a:r>
              <a:rPr lang="zh-CN" altLang="zh-CN" sz="2000" dirty="0">
                <a:solidFill>
                  <a:srgbClr val="2E5292"/>
                </a:solidFill>
              </a:rPr>
              <a:t>输出关键活动</a:t>
            </a:r>
          </a:p>
          <a:p>
            <a:pPr>
              <a:lnSpc>
                <a:spcPct val="125000"/>
              </a:lnSpc>
            </a:pPr>
            <a:r>
              <a:rPr lang="en-US" altLang="zh-CN" sz="2000" dirty="0"/>
              <a:t>    </a:t>
            </a:r>
            <a:r>
              <a:rPr lang="en-US" altLang="zh-CN" sz="2000" dirty="0" err="1"/>
              <a:t>printf</a:t>
            </a:r>
            <a:r>
              <a:rPr lang="en-US" altLang="zh-CN" sz="2000" dirty="0"/>
              <a:t>("</a:t>
            </a:r>
            <a:r>
              <a:rPr lang="zh-CN" altLang="zh-CN" sz="2000" dirty="0"/>
              <a:t>关键活动：</a:t>
            </a:r>
            <a:r>
              <a:rPr lang="en-US" altLang="zh-CN" sz="2000" dirty="0"/>
              <a:t>\n");</a:t>
            </a:r>
            <a:endParaRPr lang="zh-CN" altLang="zh-CN" sz="2000" dirty="0"/>
          </a:p>
          <a:p>
            <a:pPr>
              <a:lnSpc>
                <a:spcPct val="125000"/>
              </a:lnSpc>
            </a:pPr>
            <a:r>
              <a:rPr lang="en-US" altLang="zh-CN" sz="2000" dirty="0"/>
              <a:t>    for (k=0; k&lt;g-&gt;edges; k++)</a:t>
            </a:r>
            <a:endParaRPr lang="zh-CN" altLang="zh-CN" sz="2000" dirty="0"/>
          </a:p>
          <a:p>
            <a:pPr>
              <a:lnSpc>
                <a:spcPct val="125000"/>
              </a:lnSpc>
            </a:pPr>
            <a:r>
              <a:rPr lang="en-US" altLang="zh-CN" sz="2000" dirty="0"/>
              <a:t>        if (</a:t>
            </a:r>
            <a:r>
              <a:rPr lang="en-US" altLang="zh-CN" sz="2000" dirty="0" err="1"/>
              <a:t>edgeEL</a:t>
            </a:r>
            <a:r>
              <a:rPr lang="en-US" altLang="zh-CN" sz="2000" dirty="0"/>
              <a:t>[k].early == </a:t>
            </a:r>
            <a:r>
              <a:rPr lang="en-US" altLang="zh-CN" sz="2000" dirty="0" err="1"/>
              <a:t>edgeEL</a:t>
            </a:r>
            <a:r>
              <a:rPr lang="en-US" altLang="zh-CN" sz="2000" dirty="0"/>
              <a:t>[k].last)</a:t>
            </a:r>
            <a:endParaRPr lang="zh-CN" altLang="zh-CN" sz="2000" dirty="0"/>
          </a:p>
          <a:p>
            <a:pPr>
              <a:lnSpc>
                <a:spcPct val="125000"/>
              </a:lnSpc>
            </a:pPr>
            <a:r>
              <a:rPr lang="en-US" altLang="zh-CN" sz="2000" dirty="0"/>
              <a:t>        </a:t>
            </a:r>
            <a:r>
              <a:rPr lang="en-US" altLang="zh-CN" sz="2000" dirty="0" smtClean="0"/>
              <a:t>{   </a:t>
            </a:r>
            <a:r>
              <a:rPr lang="en-US" altLang="zh-CN" sz="2000" dirty="0"/>
              <a:t>u = </a:t>
            </a:r>
            <a:r>
              <a:rPr lang="en-US" altLang="zh-CN" sz="2000" dirty="0" err="1"/>
              <a:t>edgeEL</a:t>
            </a:r>
            <a:r>
              <a:rPr lang="en-US" altLang="zh-CN" sz="2000" dirty="0"/>
              <a:t>[k].u;</a:t>
            </a:r>
            <a:endParaRPr lang="zh-CN" altLang="zh-CN" sz="2000" dirty="0"/>
          </a:p>
          <a:p>
            <a:pPr>
              <a:lnSpc>
                <a:spcPct val="125000"/>
              </a:lnSpc>
            </a:pPr>
            <a:r>
              <a:rPr lang="en-US" altLang="zh-CN" sz="2000" dirty="0"/>
              <a:t>            v = </a:t>
            </a:r>
            <a:r>
              <a:rPr lang="en-US" altLang="zh-CN" sz="2000" dirty="0" err="1"/>
              <a:t>edgeEL</a:t>
            </a:r>
            <a:r>
              <a:rPr lang="en-US" altLang="zh-CN" sz="2000" dirty="0"/>
              <a:t>[k].v;</a:t>
            </a:r>
            <a:endParaRPr lang="zh-CN" altLang="zh-CN" sz="2000" dirty="0"/>
          </a:p>
          <a:p>
            <a:pPr>
              <a:lnSpc>
                <a:spcPct val="125000"/>
              </a:lnSpc>
            </a:pPr>
            <a:r>
              <a:rPr lang="en-US" altLang="zh-CN" sz="2000" dirty="0"/>
              <a:t>            </a:t>
            </a:r>
            <a:r>
              <a:rPr lang="en-US" altLang="zh-CN" sz="2000" dirty="0" err="1"/>
              <a:t>printf</a:t>
            </a:r>
            <a:r>
              <a:rPr lang="en-US" altLang="zh-CN" sz="2000" dirty="0"/>
              <a:t>("%d -&gt;  %d :  %d\n", g-&gt;</a:t>
            </a:r>
            <a:r>
              <a:rPr lang="en-US" altLang="zh-CN" sz="2000" dirty="0" err="1"/>
              <a:t>verList</a:t>
            </a:r>
            <a:r>
              <a:rPr lang="en-US" altLang="zh-CN" sz="2000" dirty="0"/>
              <a:t>[u], g-&gt;</a:t>
            </a:r>
            <a:r>
              <a:rPr lang="en-US" altLang="zh-CN" sz="2000" dirty="0" err="1"/>
              <a:t>verList</a:t>
            </a:r>
            <a:r>
              <a:rPr lang="en-US" altLang="zh-CN" sz="2000" dirty="0"/>
              <a:t>[v], </a:t>
            </a:r>
            <a:r>
              <a:rPr lang="en-US" altLang="zh-CN" sz="2000" dirty="0" err="1"/>
              <a:t>edgeEL</a:t>
            </a:r>
            <a:r>
              <a:rPr lang="en-US" altLang="zh-CN" sz="2000" dirty="0"/>
              <a:t>[k].early);</a:t>
            </a:r>
            <a:endParaRPr lang="zh-CN" altLang="zh-CN" sz="2000" dirty="0"/>
          </a:p>
          <a:p>
            <a:pPr>
              <a:lnSpc>
                <a:spcPct val="125000"/>
              </a:lnSpc>
            </a:pPr>
            <a:r>
              <a:rPr lang="en-US" altLang="zh-CN" sz="2000" dirty="0"/>
              <a:t>        </a:t>
            </a:r>
            <a:r>
              <a:rPr lang="en-US" altLang="zh-CN" sz="2000" dirty="0" smtClean="0"/>
              <a:t>}  </a:t>
            </a:r>
          </a:p>
          <a:p>
            <a:pPr>
              <a:lnSpc>
                <a:spcPct val="125000"/>
              </a:lnSpc>
            </a:pPr>
            <a:r>
              <a:rPr lang="en-US" altLang="zh-CN" sz="2000" dirty="0" smtClean="0"/>
              <a:t>}</a:t>
            </a:r>
            <a:endParaRPr lang="zh-CN" altLang="zh-CN" sz="2000" dirty="0"/>
          </a:p>
        </p:txBody>
      </p:sp>
      <p:sp>
        <p:nvSpPr>
          <p:cNvPr id="3" name="矩形 2"/>
          <p:cNvSpPr/>
          <p:nvPr/>
        </p:nvSpPr>
        <p:spPr>
          <a:xfrm>
            <a:off x="436726" y="95534"/>
            <a:ext cx="11506361" cy="6675606"/>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601995" y="5496147"/>
            <a:ext cx="1471138" cy="1274993"/>
            <a:chOff x="7090992" y="4839631"/>
            <a:chExt cx="424306" cy="367732"/>
          </a:xfrm>
          <a:solidFill>
            <a:schemeClr val="accent2">
              <a:lumMod val="75000"/>
            </a:schemeClr>
          </a:solidFill>
        </p:grpSpPr>
        <p:sp>
          <p:nvSpPr>
            <p:cNvPr id="5"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9" tIns="45719" rIns="91439" bIns="45719" numCol="1" anchor="t" anchorCtr="0" compatLnSpc="1"/>
            <a:lstStyle/>
            <a:p>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384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6619" y="6144007"/>
            <a:ext cx="11033707" cy="625283"/>
          </a:xfrm>
          <a:prstGeom prst="rect">
            <a:avLst/>
          </a:prstGeom>
          <a:solidFill>
            <a:schemeClr val="bg1">
              <a:lumMod val="95000"/>
            </a:schemeClr>
          </a:solidFill>
          <a:ln>
            <a:solidFill>
              <a:srgbClr val="D5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2646878" cy="461665"/>
          </a:xfrm>
          <a:prstGeom prst="rect">
            <a:avLst/>
          </a:prstGeom>
        </p:spPr>
        <p:txBody>
          <a:bodyPr wrap="none">
            <a:spAutoFit/>
          </a:bodyPr>
          <a:lstStyle/>
          <a:p>
            <a:r>
              <a:rPr lang="zh-CN" altLang="en-US" sz="2400" dirty="0">
                <a:solidFill>
                  <a:prstClr val="white"/>
                </a:solidFill>
                <a:latin typeface="微软雅黑"/>
              </a:rPr>
              <a:t>时间复杂度分析：</a:t>
            </a:r>
          </a:p>
        </p:txBody>
      </p:sp>
      <p:sp>
        <p:nvSpPr>
          <p:cNvPr id="47" name="矩形 46">
            <a:extLst>
              <a:ext uri="{FF2B5EF4-FFF2-40B4-BE49-F238E27FC236}">
                <a16:creationId xmlns:a16="http://schemas.microsoft.com/office/drawing/2014/main" id="{5286476A-66F2-4F7B-BC71-FCD368902E8C}"/>
              </a:ext>
            </a:extLst>
          </p:cNvPr>
          <p:cNvSpPr/>
          <p:nvPr/>
        </p:nvSpPr>
        <p:spPr>
          <a:xfrm>
            <a:off x="1146620" y="1364886"/>
            <a:ext cx="894112" cy="894112"/>
          </a:xfrm>
          <a:prstGeom prst="rect">
            <a:avLst/>
          </a:prstGeom>
          <a:solidFill>
            <a:schemeClr val="accent2">
              <a:lumMod val="10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8" name="Freeform 34">
            <a:extLst>
              <a:ext uri="{FF2B5EF4-FFF2-40B4-BE49-F238E27FC236}">
                <a16:creationId xmlns:a16="http://schemas.microsoft.com/office/drawing/2014/main" id="{867CE3DF-9BD8-4875-A238-9B1CEC961FEE}"/>
              </a:ext>
            </a:extLst>
          </p:cNvPr>
          <p:cNvSpPr>
            <a:spLocks noEditPoints="1"/>
          </p:cNvSpPr>
          <p:nvPr/>
        </p:nvSpPr>
        <p:spPr bwMode="auto">
          <a:xfrm>
            <a:off x="1392691" y="1628964"/>
            <a:ext cx="401970" cy="365956"/>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0" name="矩形 49">
            <a:extLst>
              <a:ext uri="{FF2B5EF4-FFF2-40B4-BE49-F238E27FC236}">
                <a16:creationId xmlns:a16="http://schemas.microsoft.com/office/drawing/2014/main" id="{C7E540B3-42EE-43B3-BB6E-8C5915F0F5AE}"/>
              </a:ext>
            </a:extLst>
          </p:cNvPr>
          <p:cNvSpPr/>
          <p:nvPr/>
        </p:nvSpPr>
        <p:spPr>
          <a:xfrm>
            <a:off x="1146620" y="2565899"/>
            <a:ext cx="894112" cy="894112"/>
          </a:xfrm>
          <a:prstGeom prst="rect">
            <a:avLst/>
          </a:prstGeom>
          <a:solidFill>
            <a:schemeClr val="accent1">
              <a:lumMod val="10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2" name="矩形 51">
            <a:extLst>
              <a:ext uri="{FF2B5EF4-FFF2-40B4-BE49-F238E27FC236}">
                <a16:creationId xmlns:a16="http://schemas.microsoft.com/office/drawing/2014/main" id="{24046A0E-2951-45FB-B0F4-83CA45333496}"/>
              </a:ext>
            </a:extLst>
          </p:cNvPr>
          <p:cNvSpPr/>
          <p:nvPr/>
        </p:nvSpPr>
        <p:spPr>
          <a:xfrm>
            <a:off x="1146620" y="3783930"/>
            <a:ext cx="894112" cy="894112"/>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4" name="矩形 53">
            <a:extLst>
              <a:ext uri="{FF2B5EF4-FFF2-40B4-BE49-F238E27FC236}">
                <a16:creationId xmlns:a16="http://schemas.microsoft.com/office/drawing/2014/main" id="{309028C4-2D88-4D30-AC3B-A50780B3DE68}"/>
              </a:ext>
            </a:extLst>
          </p:cNvPr>
          <p:cNvSpPr/>
          <p:nvPr/>
        </p:nvSpPr>
        <p:spPr>
          <a:xfrm>
            <a:off x="6527470" y="1364885"/>
            <a:ext cx="894112" cy="894112"/>
          </a:xfrm>
          <a:prstGeom prst="rect">
            <a:avLst/>
          </a:prstGeom>
          <a:solidFill>
            <a:schemeClr val="accent1">
              <a:lumMod val="10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6" name="矩形 55">
            <a:extLst>
              <a:ext uri="{FF2B5EF4-FFF2-40B4-BE49-F238E27FC236}">
                <a16:creationId xmlns:a16="http://schemas.microsoft.com/office/drawing/2014/main" id="{DE7779FB-C1C9-4B30-8BCE-82B87D3EE0A4}"/>
              </a:ext>
            </a:extLst>
          </p:cNvPr>
          <p:cNvSpPr/>
          <p:nvPr/>
        </p:nvSpPr>
        <p:spPr>
          <a:xfrm>
            <a:off x="6527470" y="2565898"/>
            <a:ext cx="894112" cy="894112"/>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2" name="Freeform 35">
            <a:extLst>
              <a:ext uri="{FF2B5EF4-FFF2-40B4-BE49-F238E27FC236}">
                <a16:creationId xmlns:a16="http://schemas.microsoft.com/office/drawing/2014/main" id="{FF11D8C0-63C0-4B24-9B8C-87F8F4DBCEFA}"/>
              </a:ext>
            </a:extLst>
          </p:cNvPr>
          <p:cNvSpPr>
            <a:spLocks noEditPoints="1"/>
          </p:cNvSpPr>
          <p:nvPr/>
        </p:nvSpPr>
        <p:spPr bwMode="auto">
          <a:xfrm>
            <a:off x="1401490" y="4072774"/>
            <a:ext cx="384372" cy="316424"/>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3" name="Freeform 36">
            <a:extLst>
              <a:ext uri="{FF2B5EF4-FFF2-40B4-BE49-F238E27FC236}">
                <a16:creationId xmlns:a16="http://schemas.microsoft.com/office/drawing/2014/main" id="{052AB901-290E-4822-9B00-420173A1AE78}"/>
              </a:ext>
            </a:extLst>
          </p:cNvPr>
          <p:cNvSpPr>
            <a:spLocks noEditPoints="1"/>
          </p:cNvSpPr>
          <p:nvPr/>
        </p:nvSpPr>
        <p:spPr bwMode="auto">
          <a:xfrm>
            <a:off x="1423802" y="2841559"/>
            <a:ext cx="339748" cy="342792"/>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4" name="Freeform 17">
            <a:extLst>
              <a:ext uri="{FF2B5EF4-FFF2-40B4-BE49-F238E27FC236}">
                <a16:creationId xmlns:a16="http://schemas.microsoft.com/office/drawing/2014/main" id="{799E9460-22E5-45E7-B4BF-FA9F63147664}"/>
              </a:ext>
            </a:extLst>
          </p:cNvPr>
          <p:cNvSpPr>
            <a:spLocks noEditPoints="1"/>
          </p:cNvSpPr>
          <p:nvPr/>
        </p:nvSpPr>
        <p:spPr bwMode="auto">
          <a:xfrm>
            <a:off x="6835558" y="1596578"/>
            <a:ext cx="269662" cy="435606"/>
          </a:xfrm>
          <a:custGeom>
            <a:avLst/>
            <a:gdLst>
              <a:gd name="T0" fmla="*/ 96 w 96"/>
              <a:gd name="T1" fmla="*/ 48 h 156"/>
              <a:gd name="T2" fmla="*/ 48 w 96"/>
              <a:gd name="T3" fmla="*/ 0 h 156"/>
              <a:gd name="T4" fmla="*/ 0 w 96"/>
              <a:gd name="T5" fmla="*/ 48 h 156"/>
              <a:gd name="T6" fmla="*/ 6 w 96"/>
              <a:gd name="T7" fmla="*/ 72 h 156"/>
              <a:gd name="T8" fmla="*/ 6 w 96"/>
              <a:gd name="T9" fmla="*/ 72 h 156"/>
              <a:gd name="T10" fmla="*/ 48 w 96"/>
              <a:gd name="T11" fmla="*/ 156 h 156"/>
              <a:gd name="T12" fmla="*/ 90 w 96"/>
              <a:gd name="T13" fmla="*/ 72 h 156"/>
              <a:gd name="T14" fmla="*/ 90 w 96"/>
              <a:gd name="T15" fmla="*/ 72 h 156"/>
              <a:gd name="T16" fmla="*/ 96 w 96"/>
              <a:gd name="T17" fmla="*/ 48 h 156"/>
              <a:gd name="T18" fmla="*/ 48 w 96"/>
              <a:gd name="T19" fmla="*/ 72 h 156"/>
              <a:gd name="T20" fmla="*/ 24 w 96"/>
              <a:gd name="T21" fmla="*/ 48 h 156"/>
              <a:gd name="T22" fmla="*/ 48 w 96"/>
              <a:gd name="T23" fmla="*/ 24 h 156"/>
              <a:gd name="T24" fmla="*/ 72 w 96"/>
              <a:gd name="T25" fmla="*/ 48 h 156"/>
              <a:gd name="T26" fmla="*/ 48 w 96"/>
              <a:gd name="T27"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56">
                <a:moveTo>
                  <a:pt x="96" y="48"/>
                </a:moveTo>
                <a:cubicBezTo>
                  <a:pt x="96" y="21"/>
                  <a:pt x="75" y="0"/>
                  <a:pt x="48" y="0"/>
                </a:cubicBezTo>
                <a:cubicBezTo>
                  <a:pt x="21" y="0"/>
                  <a:pt x="0" y="21"/>
                  <a:pt x="0" y="48"/>
                </a:cubicBezTo>
                <a:cubicBezTo>
                  <a:pt x="0" y="57"/>
                  <a:pt x="2" y="65"/>
                  <a:pt x="6" y="72"/>
                </a:cubicBezTo>
                <a:cubicBezTo>
                  <a:pt x="6" y="72"/>
                  <a:pt x="6" y="72"/>
                  <a:pt x="6" y="72"/>
                </a:cubicBezTo>
                <a:cubicBezTo>
                  <a:pt x="48" y="156"/>
                  <a:pt x="48" y="156"/>
                  <a:pt x="48" y="156"/>
                </a:cubicBezTo>
                <a:cubicBezTo>
                  <a:pt x="90" y="72"/>
                  <a:pt x="90" y="72"/>
                  <a:pt x="90" y="72"/>
                </a:cubicBezTo>
                <a:cubicBezTo>
                  <a:pt x="90" y="72"/>
                  <a:pt x="90" y="72"/>
                  <a:pt x="90" y="72"/>
                </a:cubicBezTo>
                <a:cubicBezTo>
                  <a:pt x="94" y="65"/>
                  <a:pt x="96" y="57"/>
                  <a:pt x="96" y="48"/>
                </a:cubicBezTo>
                <a:moveTo>
                  <a:pt x="48" y="72"/>
                </a:moveTo>
                <a:cubicBezTo>
                  <a:pt x="35" y="72"/>
                  <a:pt x="24" y="61"/>
                  <a:pt x="24" y="48"/>
                </a:cubicBezTo>
                <a:cubicBezTo>
                  <a:pt x="24" y="35"/>
                  <a:pt x="35" y="24"/>
                  <a:pt x="48" y="24"/>
                </a:cubicBezTo>
                <a:cubicBezTo>
                  <a:pt x="61" y="24"/>
                  <a:pt x="72" y="35"/>
                  <a:pt x="72" y="48"/>
                </a:cubicBezTo>
                <a:cubicBezTo>
                  <a:pt x="72" y="61"/>
                  <a:pt x="61" y="72"/>
                  <a:pt x="48" y="72"/>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nvGrpSpPr>
          <p:cNvPr id="65" name="组合 64">
            <a:extLst>
              <a:ext uri="{FF2B5EF4-FFF2-40B4-BE49-F238E27FC236}">
                <a16:creationId xmlns:a16="http://schemas.microsoft.com/office/drawing/2014/main" id="{BB327B76-CA7D-4763-9BFC-1EBCF6247D3B}"/>
              </a:ext>
            </a:extLst>
          </p:cNvPr>
          <p:cNvGrpSpPr/>
          <p:nvPr/>
        </p:nvGrpSpPr>
        <p:grpSpPr>
          <a:xfrm>
            <a:off x="6798992" y="2841558"/>
            <a:ext cx="342794" cy="342792"/>
            <a:chOff x="632006" y="489275"/>
            <a:chExt cx="225558" cy="225558"/>
          </a:xfrm>
          <a:solidFill>
            <a:schemeClr val="bg1"/>
          </a:solidFill>
        </p:grpSpPr>
        <p:sp>
          <p:nvSpPr>
            <p:cNvPr id="66" name="Freeform 5">
              <a:extLst>
                <a:ext uri="{FF2B5EF4-FFF2-40B4-BE49-F238E27FC236}">
                  <a16:creationId xmlns:a16="http://schemas.microsoft.com/office/drawing/2014/main" id="{9D9B170E-3C6F-4BB4-BD4B-86AA8BCBCC03}"/>
                </a:ext>
              </a:extLst>
            </p:cNvPr>
            <p:cNvSpPr>
              <a:spLocks/>
            </p:cNvSpPr>
            <p:nvPr/>
          </p:nvSpPr>
          <p:spPr bwMode="auto">
            <a:xfrm>
              <a:off x="632006" y="489275"/>
              <a:ext cx="225558" cy="225558"/>
            </a:xfrm>
            <a:custGeom>
              <a:avLst/>
              <a:gdLst>
                <a:gd name="T0" fmla="*/ 184 w 213"/>
                <a:gd name="T1" fmla="*/ 77 h 213"/>
                <a:gd name="T2" fmla="*/ 184 w 213"/>
                <a:gd name="T3" fmla="*/ 10 h 213"/>
                <a:gd name="T4" fmla="*/ 145 w 213"/>
                <a:gd name="T5" fmla="*/ 10 h 213"/>
                <a:gd name="T6" fmla="*/ 145 w 213"/>
                <a:gd name="T7" fmla="*/ 39 h 213"/>
                <a:gd name="T8" fmla="*/ 106 w 213"/>
                <a:gd name="T9" fmla="*/ 0 h 213"/>
                <a:gd name="T10" fmla="*/ 0 w 213"/>
                <a:gd name="T11" fmla="*/ 106 h 213"/>
                <a:gd name="T12" fmla="*/ 19 w 213"/>
                <a:gd name="T13" fmla="*/ 106 h 213"/>
                <a:gd name="T14" fmla="*/ 19 w 213"/>
                <a:gd name="T15" fmla="*/ 213 h 213"/>
                <a:gd name="T16" fmla="*/ 77 w 213"/>
                <a:gd name="T17" fmla="*/ 213 h 213"/>
                <a:gd name="T18" fmla="*/ 77 w 213"/>
                <a:gd name="T19" fmla="*/ 126 h 213"/>
                <a:gd name="T20" fmla="*/ 135 w 213"/>
                <a:gd name="T21" fmla="*/ 126 h 213"/>
                <a:gd name="T22" fmla="*/ 135 w 213"/>
                <a:gd name="T23" fmla="*/ 213 h 213"/>
                <a:gd name="T24" fmla="*/ 193 w 213"/>
                <a:gd name="T25" fmla="*/ 213 h 213"/>
                <a:gd name="T26" fmla="*/ 193 w 213"/>
                <a:gd name="T27" fmla="*/ 106 h 213"/>
                <a:gd name="T28" fmla="*/ 213 w 213"/>
                <a:gd name="T29" fmla="*/ 106 h 213"/>
                <a:gd name="T30" fmla="*/ 184 w 213"/>
                <a:gd name="T31" fmla="*/ 7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3" h="213">
                  <a:moveTo>
                    <a:pt x="184" y="77"/>
                  </a:moveTo>
                  <a:lnTo>
                    <a:pt x="184" y="10"/>
                  </a:lnTo>
                  <a:lnTo>
                    <a:pt x="145" y="10"/>
                  </a:lnTo>
                  <a:lnTo>
                    <a:pt x="145" y="39"/>
                  </a:lnTo>
                  <a:lnTo>
                    <a:pt x="106" y="0"/>
                  </a:lnTo>
                  <a:lnTo>
                    <a:pt x="0" y="106"/>
                  </a:lnTo>
                  <a:lnTo>
                    <a:pt x="19" y="106"/>
                  </a:lnTo>
                  <a:lnTo>
                    <a:pt x="19" y="213"/>
                  </a:lnTo>
                  <a:lnTo>
                    <a:pt x="77" y="213"/>
                  </a:lnTo>
                  <a:lnTo>
                    <a:pt x="77" y="126"/>
                  </a:lnTo>
                  <a:lnTo>
                    <a:pt x="135" y="126"/>
                  </a:lnTo>
                  <a:lnTo>
                    <a:pt x="135" y="213"/>
                  </a:lnTo>
                  <a:lnTo>
                    <a:pt x="193" y="213"/>
                  </a:lnTo>
                  <a:lnTo>
                    <a:pt x="193" y="106"/>
                  </a:lnTo>
                  <a:lnTo>
                    <a:pt x="213" y="106"/>
                  </a:lnTo>
                  <a:lnTo>
                    <a:pt x="184"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67" name="Rectangle 6">
              <a:extLst>
                <a:ext uri="{FF2B5EF4-FFF2-40B4-BE49-F238E27FC236}">
                  <a16:creationId xmlns:a16="http://schemas.microsoft.com/office/drawing/2014/main" id="{F79F3DEA-4E81-41E9-A819-C476446FA110}"/>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71" name="Rectangle 7">
              <a:extLst>
                <a:ext uri="{FF2B5EF4-FFF2-40B4-BE49-F238E27FC236}">
                  <a16:creationId xmlns:a16="http://schemas.microsoft.com/office/drawing/2014/main" id="{3EB53595-8836-48C2-B94C-2214215D6EBF}"/>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74" name="Rectangle 8">
              <a:extLst>
                <a:ext uri="{FF2B5EF4-FFF2-40B4-BE49-F238E27FC236}">
                  <a16:creationId xmlns:a16="http://schemas.microsoft.com/office/drawing/2014/main" id="{386ACDBA-3567-4A88-910A-25434F150D39}"/>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75" name="Rectangle 9">
              <a:extLst>
                <a:ext uri="{FF2B5EF4-FFF2-40B4-BE49-F238E27FC236}">
                  <a16:creationId xmlns:a16="http://schemas.microsoft.com/office/drawing/2014/main" id="{05C4C47A-8871-44DA-BD84-F5B64944BDDB}"/>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grpSp>
      <p:grpSp>
        <p:nvGrpSpPr>
          <p:cNvPr id="76" name="Group 12">
            <a:extLst>
              <a:ext uri="{FF2B5EF4-FFF2-40B4-BE49-F238E27FC236}">
                <a16:creationId xmlns:a16="http://schemas.microsoft.com/office/drawing/2014/main" id="{DB0D8409-42D5-45D4-AC02-A6221761C134}"/>
              </a:ext>
            </a:extLst>
          </p:cNvPr>
          <p:cNvGrpSpPr/>
          <p:nvPr/>
        </p:nvGrpSpPr>
        <p:grpSpPr bwMode="auto">
          <a:xfrm>
            <a:off x="6850438" y="4072773"/>
            <a:ext cx="248176" cy="316424"/>
            <a:chOff x="0" y="0"/>
            <a:chExt cx="120" cy="153"/>
          </a:xfrm>
          <a:solidFill>
            <a:schemeClr val="bg1"/>
          </a:solidFill>
        </p:grpSpPr>
        <p:sp>
          <p:nvSpPr>
            <p:cNvPr id="77" name="Freeform 13">
              <a:extLst>
                <a:ext uri="{FF2B5EF4-FFF2-40B4-BE49-F238E27FC236}">
                  <a16:creationId xmlns:a16="http://schemas.microsoft.com/office/drawing/2014/main" id="{FE357CFE-222C-4167-93EB-97BF99B3103F}"/>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r"/>
              <a:endParaRPr lang="zh-CN" altLang="en-US">
                <a:solidFill>
                  <a:schemeClr val="tx1">
                    <a:lumMod val="75000"/>
                    <a:lumOff val="25000"/>
                  </a:schemeClr>
                </a:solidFill>
              </a:endParaRPr>
            </a:p>
          </p:txBody>
        </p:sp>
        <p:sp>
          <p:nvSpPr>
            <p:cNvPr id="78" name="Freeform 14">
              <a:extLst>
                <a:ext uri="{FF2B5EF4-FFF2-40B4-BE49-F238E27FC236}">
                  <a16:creationId xmlns:a16="http://schemas.microsoft.com/office/drawing/2014/main" id="{8D3C5236-10A0-48E3-B1C8-48D9A318F06A}"/>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r"/>
              <a:endParaRPr lang="zh-CN" altLang="en-US">
                <a:solidFill>
                  <a:schemeClr val="tx1">
                    <a:lumMod val="75000"/>
                    <a:lumOff val="25000"/>
                  </a:schemeClr>
                </a:solidFill>
              </a:endParaRPr>
            </a:p>
          </p:txBody>
        </p:sp>
      </p:grpSp>
      <p:sp>
        <p:nvSpPr>
          <p:cNvPr id="79" name="副标题 2"/>
          <p:cNvSpPr txBox="1">
            <a:spLocks/>
          </p:cNvSpPr>
          <p:nvPr/>
        </p:nvSpPr>
        <p:spPr>
          <a:xfrm>
            <a:off x="2207933" y="1310810"/>
            <a:ext cx="3814672" cy="869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找起点和终点下标花费时间</a:t>
            </a:r>
            <a:r>
              <a:rPr lang="en-US" altLang="zh-CN" sz="2400" dirty="0">
                <a:solidFill>
                  <a:schemeClr val="tx1">
                    <a:lumMod val="95000"/>
                    <a:lumOff val="5000"/>
                  </a:schemeClr>
                </a:solidFill>
                <a:latin typeface="微软雅黑"/>
              </a:rPr>
              <a:t>O(n</a:t>
            </a:r>
            <a:r>
              <a:rPr lang="en-US" altLang="zh-CN" sz="2400" dirty="0" smtClean="0">
                <a:solidFill>
                  <a:schemeClr val="tx1">
                    <a:lumMod val="95000"/>
                    <a:lumOff val="5000"/>
                  </a:schemeClr>
                </a:solidFill>
                <a:latin typeface="微软雅黑"/>
              </a:rPr>
              <a:t>);</a:t>
            </a:r>
            <a:endParaRPr lang="zh-CN" altLang="en-US" sz="2400" dirty="0">
              <a:solidFill>
                <a:schemeClr val="tx1">
                  <a:lumMod val="95000"/>
                  <a:lumOff val="5000"/>
                </a:schemeClr>
              </a:solidFill>
              <a:latin typeface="微软雅黑"/>
            </a:endParaRPr>
          </a:p>
        </p:txBody>
      </p:sp>
      <p:sp>
        <p:nvSpPr>
          <p:cNvPr id="80" name="副标题 2"/>
          <p:cNvSpPr txBox="1">
            <a:spLocks/>
          </p:cNvSpPr>
          <p:nvPr/>
        </p:nvSpPr>
        <p:spPr>
          <a:xfrm>
            <a:off x="7696199" y="1364885"/>
            <a:ext cx="3726977" cy="8481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计算顶点入度花费时间</a:t>
            </a:r>
            <a:r>
              <a:rPr lang="en-US" altLang="zh-CN" sz="2400" dirty="0">
                <a:solidFill>
                  <a:schemeClr val="tx1">
                    <a:lumMod val="95000"/>
                    <a:lumOff val="5000"/>
                  </a:schemeClr>
                </a:solidFill>
                <a:latin typeface="微软雅黑"/>
              </a:rPr>
              <a:t>O(</a:t>
            </a:r>
            <a:r>
              <a:rPr lang="zh-CN" altLang="en-US" sz="2400" dirty="0">
                <a:solidFill>
                  <a:schemeClr val="tx1">
                    <a:lumMod val="95000"/>
                    <a:lumOff val="5000"/>
                  </a:schemeClr>
                </a:solidFill>
                <a:latin typeface="微软雅黑"/>
              </a:rPr>
              <a:t>𝑛</a:t>
            </a:r>
            <a:r>
              <a:rPr lang="en-US" altLang="zh-CN" sz="2400" dirty="0">
                <a:solidFill>
                  <a:schemeClr val="tx1">
                    <a:lumMod val="95000"/>
                    <a:lumOff val="5000"/>
                  </a:schemeClr>
                </a:solidFill>
                <a:latin typeface="微软雅黑"/>
              </a:rPr>
              <a:t>^2);</a:t>
            </a:r>
            <a:endParaRPr lang="zh-CN" altLang="en-US" sz="2400" dirty="0">
              <a:solidFill>
                <a:schemeClr val="tx1">
                  <a:lumMod val="95000"/>
                  <a:lumOff val="5000"/>
                </a:schemeClr>
              </a:solidFill>
              <a:latin typeface="微软雅黑"/>
            </a:endParaRPr>
          </a:p>
        </p:txBody>
      </p:sp>
      <p:sp>
        <p:nvSpPr>
          <p:cNvPr id="81" name="副标题 2"/>
          <p:cNvSpPr txBox="1">
            <a:spLocks/>
          </p:cNvSpPr>
          <p:nvPr/>
        </p:nvSpPr>
        <p:spPr>
          <a:xfrm>
            <a:off x="2176695" y="2526337"/>
            <a:ext cx="3159580" cy="93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计算顶点最早发生时间花费时间</a:t>
            </a:r>
            <a:r>
              <a:rPr lang="en-US" altLang="zh-CN" sz="2400" dirty="0">
                <a:solidFill>
                  <a:schemeClr val="tx1">
                    <a:lumMod val="95000"/>
                    <a:lumOff val="5000"/>
                  </a:schemeClr>
                </a:solidFill>
                <a:latin typeface="微软雅黑"/>
              </a:rPr>
              <a:t>O(</a:t>
            </a:r>
            <a:r>
              <a:rPr lang="zh-CN" altLang="en-US" sz="2400" dirty="0">
                <a:solidFill>
                  <a:schemeClr val="tx1">
                    <a:lumMod val="95000"/>
                    <a:lumOff val="5000"/>
                  </a:schemeClr>
                </a:solidFill>
                <a:latin typeface="微软雅黑"/>
              </a:rPr>
              <a:t>𝑛</a:t>
            </a:r>
            <a:r>
              <a:rPr lang="en-US" altLang="zh-CN" sz="2400" dirty="0">
                <a:solidFill>
                  <a:schemeClr val="tx1">
                    <a:lumMod val="95000"/>
                    <a:lumOff val="5000"/>
                  </a:schemeClr>
                </a:solidFill>
                <a:latin typeface="微软雅黑"/>
              </a:rPr>
              <a:t>^2);</a:t>
            </a:r>
            <a:endParaRPr lang="zh-CN" altLang="en-US" sz="2400" dirty="0">
              <a:solidFill>
                <a:schemeClr val="tx1">
                  <a:lumMod val="95000"/>
                  <a:lumOff val="5000"/>
                </a:schemeClr>
              </a:solidFill>
              <a:latin typeface="微软雅黑"/>
            </a:endParaRPr>
          </a:p>
        </p:txBody>
      </p:sp>
      <p:sp>
        <p:nvSpPr>
          <p:cNvPr id="82" name="副标题 2"/>
          <p:cNvSpPr txBox="1">
            <a:spLocks/>
          </p:cNvSpPr>
          <p:nvPr/>
        </p:nvSpPr>
        <p:spPr>
          <a:xfrm>
            <a:off x="7834854" y="2488245"/>
            <a:ext cx="3588322" cy="93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计算顶点最迟发生时间花费时间</a:t>
            </a:r>
            <a:r>
              <a:rPr lang="en-US" altLang="zh-CN" sz="2400" dirty="0">
                <a:solidFill>
                  <a:schemeClr val="tx1">
                    <a:lumMod val="95000"/>
                    <a:lumOff val="5000"/>
                  </a:schemeClr>
                </a:solidFill>
                <a:latin typeface="微软雅黑"/>
              </a:rPr>
              <a:t>O(</a:t>
            </a:r>
            <a:r>
              <a:rPr lang="zh-CN" altLang="en-US" sz="2400" dirty="0">
                <a:solidFill>
                  <a:schemeClr val="tx1">
                    <a:lumMod val="95000"/>
                    <a:lumOff val="5000"/>
                  </a:schemeClr>
                </a:solidFill>
                <a:latin typeface="微软雅黑"/>
              </a:rPr>
              <a:t>𝑛</a:t>
            </a:r>
            <a:r>
              <a:rPr lang="en-US" altLang="zh-CN" sz="2400" dirty="0">
                <a:solidFill>
                  <a:schemeClr val="tx1">
                    <a:lumMod val="95000"/>
                    <a:lumOff val="5000"/>
                  </a:schemeClr>
                </a:solidFill>
                <a:latin typeface="微软雅黑"/>
              </a:rPr>
              <a:t>^2);</a:t>
            </a:r>
            <a:endParaRPr lang="zh-CN" altLang="en-US" sz="2400" dirty="0">
              <a:solidFill>
                <a:schemeClr val="tx1">
                  <a:lumMod val="95000"/>
                  <a:lumOff val="5000"/>
                </a:schemeClr>
              </a:solidFill>
              <a:latin typeface="微软雅黑"/>
            </a:endParaRPr>
          </a:p>
        </p:txBody>
      </p:sp>
      <p:sp>
        <p:nvSpPr>
          <p:cNvPr id="83" name="副标题 2"/>
          <p:cNvSpPr txBox="1">
            <a:spLocks/>
          </p:cNvSpPr>
          <p:nvPr/>
        </p:nvSpPr>
        <p:spPr>
          <a:xfrm>
            <a:off x="2207933" y="3708660"/>
            <a:ext cx="3128342" cy="93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建立边信息花费时间</a:t>
            </a:r>
            <a:r>
              <a:rPr lang="en-US" altLang="zh-CN" sz="2400" dirty="0">
                <a:solidFill>
                  <a:schemeClr val="tx1">
                    <a:lumMod val="95000"/>
                    <a:lumOff val="5000"/>
                  </a:schemeClr>
                </a:solidFill>
                <a:latin typeface="微软雅黑"/>
              </a:rPr>
              <a:t>O(</a:t>
            </a:r>
            <a:r>
              <a:rPr lang="zh-CN" altLang="en-US" sz="2400" dirty="0">
                <a:solidFill>
                  <a:schemeClr val="tx1">
                    <a:lumMod val="95000"/>
                    <a:lumOff val="5000"/>
                  </a:schemeClr>
                </a:solidFill>
                <a:latin typeface="微软雅黑"/>
              </a:rPr>
              <a:t>𝑛</a:t>
            </a:r>
            <a:r>
              <a:rPr lang="en-US" altLang="zh-CN" sz="2400" dirty="0">
                <a:solidFill>
                  <a:schemeClr val="tx1">
                    <a:lumMod val="95000"/>
                    <a:lumOff val="5000"/>
                  </a:schemeClr>
                </a:solidFill>
                <a:latin typeface="微软雅黑"/>
              </a:rPr>
              <a:t>^2 );</a:t>
            </a:r>
            <a:endParaRPr lang="zh-CN" altLang="en-US" sz="2400" dirty="0">
              <a:solidFill>
                <a:schemeClr val="tx1">
                  <a:lumMod val="95000"/>
                  <a:lumOff val="5000"/>
                </a:schemeClr>
              </a:solidFill>
              <a:latin typeface="微软雅黑"/>
            </a:endParaRPr>
          </a:p>
        </p:txBody>
      </p:sp>
      <p:sp>
        <p:nvSpPr>
          <p:cNvPr id="84" name="副标题 2"/>
          <p:cNvSpPr txBox="1">
            <a:spLocks/>
          </p:cNvSpPr>
          <p:nvPr/>
        </p:nvSpPr>
        <p:spPr>
          <a:xfrm>
            <a:off x="7696199" y="3682060"/>
            <a:ext cx="3931693" cy="93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计算活动的最早发生时间花费时间</a:t>
            </a:r>
            <a:r>
              <a:rPr lang="en-US" altLang="zh-CN" sz="2400" dirty="0">
                <a:solidFill>
                  <a:schemeClr val="tx1">
                    <a:lumMod val="95000"/>
                    <a:lumOff val="5000"/>
                  </a:schemeClr>
                </a:solidFill>
                <a:latin typeface="微软雅黑"/>
              </a:rPr>
              <a:t>O(e);</a:t>
            </a:r>
            <a:endParaRPr lang="zh-CN" altLang="en-US" sz="2400" dirty="0">
              <a:solidFill>
                <a:schemeClr val="tx1">
                  <a:lumMod val="95000"/>
                  <a:lumOff val="5000"/>
                </a:schemeClr>
              </a:solidFill>
              <a:latin typeface="微软雅黑"/>
            </a:endParaRPr>
          </a:p>
        </p:txBody>
      </p:sp>
      <p:sp>
        <p:nvSpPr>
          <p:cNvPr id="85" name="矩形 84">
            <a:extLst>
              <a:ext uri="{FF2B5EF4-FFF2-40B4-BE49-F238E27FC236}">
                <a16:creationId xmlns:a16="http://schemas.microsoft.com/office/drawing/2014/main" id="{C7E540B3-42EE-43B3-BB6E-8C5915F0F5AE}"/>
              </a:ext>
            </a:extLst>
          </p:cNvPr>
          <p:cNvSpPr/>
          <p:nvPr/>
        </p:nvSpPr>
        <p:spPr>
          <a:xfrm>
            <a:off x="1146620" y="5001379"/>
            <a:ext cx="894112" cy="894112"/>
          </a:xfrm>
          <a:prstGeom prst="rect">
            <a:avLst/>
          </a:prstGeom>
          <a:solidFill>
            <a:schemeClr val="accent1">
              <a:lumMod val="10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7" name="Freeform 36">
            <a:extLst>
              <a:ext uri="{FF2B5EF4-FFF2-40B4-BE49-F238E27FC236}">
                <a16:creationId xmlns:a16="http://schemas.microsoft.com/office/drawing/2014/main" id="{052AB901-290E-4822-9B00-420173A1AE78}"/>
              </a:ext>
            </a:extLst>
          </p:cNvPr>
          <p:cNvSpPr>
            <a:spLocks noEditPoints="1"/>
          </p:cNvSpPr>
          <p:nvPr/>
        </p:nvSpPr>
        <p:spPr bwMode="auto">
          <a:xfrm>
            <a:off x="1423802" y="5277039"/>
            <a:ext cx="339748" cy="342792"/>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nvGrpSpPr>
          <p:cNvPr id="88" name="组合 87">
            <a:extLst>
              <a:ext uri="{FF2B5EF4-FFF2-40B4-BE49-F238E27FC236}">
                <a16:creationId xmlns:a16="http://schemas.microsoft.com/office/drawing/2014/main" id="{BB327B76-CA7D-4763-9BFC-1EBCF6247D3B}"/>
              </a:ext>
            </a:extLst>
          </p:cNvPr>
          <p:cNvGrpSpPr/>
          <p:nvPr/>
        </p:nvGrpSpPr>
        <p:grpSpPr>
          <a:xfrm>
            <a:off x="6798992" y="5277038"/>
            <a:ext cx="342794" cy="342792"/>
            <a:chOff x="632006" y="489275"/>
            <a:chExt cx="225558" cy="225558"/>
          </a:xfrm>
          <a:solidFill>
            <a:schemeClr val="bg1"/>
          </a:solidFill>
        </p:grpSpPr>
        <p:sp>
          <p:nvSpPr>
            <p:cNvPr id="89" name="Freeform 5">
              <a:extLst>
                <a:ext uri="{FF2B5EF4-FFF2-40B4-BE49-F238E27FC236}">
                  <a16:creationId xmlns:a16="http://schemas.microsoft.com/office/drawing/2014/main" id="{9D9B170E-3C6F-4BB4-BD4B-86AA8BCBCC03}"/>
                </a:ext>
              </a:extLst>
            </p:cNvPr>
            <p:cNvSpPr>
              <a:spLocks/>
            </p:cNvSpPr>
            <p:nvPr/>
          </p:nvSpPr>
          <p:spPr bwMode="auto">
            <a:xfrm>
              <a:off x="632006" y="489275"/>
              <a:ext cx="225558" cy="225558"/>
            </a:xfrm>
            <a:custGeom>
              <a:avLst/>
              <a:gdLst>
                <a:gd name="T0" fmla="*/ 184 w 213"/>
                <a:gd name="T1" fmla="*/ 77 h 213"/>
                <a:gd name="T2" fmla="*/ 184 w 213"/>
                <a:gd name="T3" fmla="*/ 10 h 213"/>
                <a:gd name="T4" fmla="*/ 145 w 213"/>
                <a:gd name="T5" fmla="*/ 10 h 213"/>
                <a:gd name="T6" fmla="*/ 145 w 213"/>
                <a:gd name="T7" fmla="*/ 39 h 213"/>
                <a:gd name="T8" fmla="*/ 106 w 213"/>
                <a:gd name="T9" fmla="*/ 0 h 213"/>
                <a:gd name="T10" fmla="*/ 0 w 213"/>
                <a:gd name="T11" fmla="*/ 106 h 213"/>
                <a:gd name="T12" fmla="*/ 19 w 213"/>
                <a:gd name="T13" fmla="*/ 106 h 213"/>
                <a:gd name="T14" fmla="*/ 19 w 213"/>
                <a:gd name="T15" fmla="*/ 213 h 213"/>
                <a:gd name="T16" fmla="*/ 77 w 213"/>
                <a:gd name="T17" fmla="*/ 213 h 213"/>
                <a:gd name="T18" fmla="*/ 77 w 213"/>
                <a:gd name="T19" fmla="*/ 126 h 213"/>
                <a:gd name="T20" fmla="*/ 135 w 213"/>
                <a:gd name="T21" fmla="*/ 126 h 213"/>
                <a:gd name="T22" fmla="*/ 135 w 213"/>
                <a:gd name="T23" fmla="*/ 213 h 213"/>
                <a:gd name="T24" fmla="*/ 193 w 213"/>
                <a:gd name="T25" fmla="*/ 213 h 213"/>
                <a:gd name="T26" fmla="*/ 193 w 213"/>
                <a:gd name="T27" fmla="*/ 106 h 213"/>
                <a:gd name="T28" fmla="*/ 213 w 213"/>
                <a:gd name="T29" fmla="*/ 106 h 213"/>
                <a:gd name="T30" fmla="*/ 184 w 213"/>
                <a:gd name="T31" fmla="*/ 7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3" h="213">
                  <a:moveTo>
                    <a:pt x="184" y="77"/>
                  </a:moveTo>
                  <a:lnTo>
                    <a:pt x="184" y="10"/>
                  </a:lnTo>
                  <a:lnTo>
                    <a:pt x="145" y="10"/>
                  </a:lnTo>
                  <a:lnTo>
                    <a:pt x="145" y="39"/>
                  </a:lnTo>
                  <a:lnTo>
                    <a:pt x="106" y="0"/>
                  </a:lnTo>
                  <a:lnTo>
                    <a:pt x="0" y="106"/>
                  </a:lnTo>
                  <a:lnTo>
                    <a:pt x="19" y="106"/>
                  </a:lnTo>
                  <a:lnTo>
                    <a:pt x="19" y="213"/>
                  </a:lnTo>
                  <a:lnTo>
                    <a:pt x="77" y="213"/>
                  </a:lnTo>
                  <a:lnTo>
                    <a:pt x="77" y="126"/>
                  </a:lnTo>
                  <a:lnTo>
                    <a:pt x="135" y="126"/>
                  </a:lnTo>
                  <a:lnTo>
                    <a:pt x="135" y="213"/>
                  </a:lnTo>
                  <a:lnTo>
                    <a:pt x="193" y="213"/>
                  </a:lnTo>
                  <a:lnTo>
                    <a:pt x="193" y="106"/>
                  </a:lnTo>
                  <a:lnTo>
                    <a:pt x="213" y="106"/>
                  </a:lnTo>
                  <a:lnTo>
                    <a:pt x="184"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90" name="Rectangle 6">
              <a:extLst>
                <a:ext uri="{FF2B5EF4-FFF2-40B4-BE49-F238E27FC236}">
                  <a16:creationId xmlns:a16="http://schemas.microsoft.com/office/drawing/2014/main" id="{F79F3DEA-4E81-41E9-A819-C476446FA110}"/>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91" name="Rectangle 7">
              <a:extLst>
                <a:ext uri="{FF2B5EF4-FFF2-40B4-BE49-F238E27FC236}">
                  <a16:creationId xmlns:a16="http://schemas.microsoft.com/office/drawing/2014/main" id="{3EB53595-8836-48C2-B94C-2214215D6EBF}"/>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92" name="Rectangle 8">
              <a:extLst>
                <a:ext uri="{FF2B5EF4-FFF2-40B4-BE49-F238E27FC236}">
                  <a16:creationId xmlns:a16="http://schemas.microsoft.com/office/drawing/2014/main" id="{386ACDBA-3567-4A88-910A-25434F150D39}"/>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sp>
          <p:nvSpPr>
            <p:cNvPr id="93" name="Rectangle 9">
              <a:extLst>
                <a:ext uri="{FF2B5EF4-FFF2-40B4-BE49-F238E27FC236}">
                  <a16:creationId xmlns:a16="http://schemas.microsoft.com/office/drawing/2014/main" id="{05C4C47A-8871-44DA-BD84-F5B64944BDDB}"/>
                </a:ext>
              </a:extLst>
            </p:cNvPr>
            <p:cNvSpPr>
              <a:spLocks noChangeArrowheads="1"/>
            </p:cNvSpPr>
            <p:nvPr/>
          </p:nvSpPr>
          <p:spPr bwMode="auto">
            <a:xfrm>
              <a:off x="724136" y="632234"/>
              <a:ext cx="41299" cy="825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zh-CN" altLang="en-US">
                <a:solidFill>
                  <a:schemeClr val="tx1">
                    <a:lumMod val="75000"/>
                    <a:lumOff val="25000"/>
                  </a:schemeClr>
                </a:solidFill>
              </a:endParaRPr>
            </a:p>
          </p:txBody>
        </p:sp>
      </p:grpSp>
      <p:sp>
        <p:nvSpPr>
          <p:cNvPr id="94" name="副标题 2"/>
          <p:cNvSpPr txBox="1">
            <a:spLocks/>
          </p:cNvSpPr>
          <p:nvPr/>
        </p:nvSpPr>
        <p:spPr>
          <a:xfrm>
            <a:off x="2207933" y="4907378"/>
            <a:ext cx="3159580" cy="93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计算活动的最迟发生时间花费时间</a:t>
            </a:r>
            <a:r>
              <a:rPr lang="en-US" altLang="zh-CN" sz="2400" dirty="0">
                <a:solidFill>
                  <a:schemeClr val="tx1">
                    <a:lumMod val="95000"/>
                    <a:lumOff val="5000"/>
                  </a:schemeClr>
                </a:solidFill>
                <a:latin typeface="微软雅黑"/>
              </a:rPr>
              <a:t>O(e);</a:t>
            </a:r>
            <a:endParaRPr lang="zh-CN" altLang="en-US" sz="2400" dirty="0">
              <a:solidFill>
                <a:schemeClr val="tx1">
                  <a:lumMod val="95000"/>
                  <a:lumOff val="5000"/>
                </a:schemeClr>
              </a:solidFill>
              <a:latin typeface="微软雅黑"/>
            </a:endParaRPr>
          </a:p>
        </p:txBody>
      </p:sp>
      <p:sp>
        <p:nvSpPr>
          <p:cNvPr id="95" name="副标题 2"/>
          <p:cNvSpPr txBox="1">
            <a:spLocks/>
          </p:cNvSpPr>
          <p:nvPr/>
        </p:nvSpPr>
        <p:spPr>
          <a:xfrm>
            <a:off x="7834854" y="4969421"/>
            <a:ext cx="3588322" cy="93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chemeClr val="tx1">
                    <a:lumMod val="95000"/>
                    <a:lumOff val="5000"/>
                  </a:schemeClr>
                </a:solidFill>
                <a:latin typeface="微软雅黑"/>
              </a:rPr>
              <a:t>输出关键活动花费时间</a:t>
            </a:r>
            <a:r>
              <a:rPr lang="en-US" altLang="zh-CN" sz="2400" dirty="0">
                <a:solidFill>
                  <a:schemeClr val="tx1">
                    <a:lumMod val="95000"/>
                    <a:lumOff val="5000"/>
                  </a:schemeClr>
                </a:solidFill>
                <a:latin typeface="微软雅黑"/>
              </a:rPr>
              <a:t>O(e);</a:t>
            </a:r>
            <a:endParaRPr lang="zh-CN" altLang="en-US" sz="2400" dirty="0">
              <a:solidFill>
                <a:schemeClr val="tx1">
                  <a:lumMod val="95000"/>
                  <a:lumOff val="5000"/>
                </a:schemeClr>
              </a:solidFill>
              <a:latin typeface="微软雅黑"/>
            </a:endParaRPr>
          </a:p>
        </p:txBody>
      </p:sp>
      <p:sp>
        <p:nvSpPr>
          <p:cNvPr id="96" name="矩形 95">
            <a:extLst>
              <a:ext uri="{FF2B5EF4-FFF2-40B4-BE49-F238E27FC236}">
                <a16:creationId xmlns:a16="http://schemas.microsoft.com/office/drawing/2014/main" id="{920C2914-C031-42BC-BAEF-17AEF24D07D2}"/>
              </a:ext>
            </a:extLst>
          </p:cNvPr>
          <p:cNvSpPr/>
          <p:nvPr/>
        </p:nvSpPr>
        <p:spPr>
          <a:xfrm>
            <a:off x="6524201" y="5027463"/>
            <a:ext cx="894112" cy="894112"/>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97" name="Group 12">
            <a:extLst>
              <a:ext uri="{FF2B5EF4-FFF2-40B4-BE49-F238E27FC236}">
                <a16:creationId xmlns:a16="http://schemas.microsoft.com/office/drawing/2014/main" id="{DB0D8409-42D5-45D4-AC02-A6221761C134}"/>
              </a:ext>
            </a:extLst>
          </p:cNvPr>
          <p:cNvGrpSpPr/>
          <p:nvPr/>
        </p:nvGrpSpPr>
        <p:grpSpPr bwMode="auto">
          <a:xfrm>
            <a:off x="6847169" y="5316307"/>
            <a:ext cx="248176" cy="316424"/>
            <a:chOff x="0" y="0"/>
            <a:chExt cx="120" cy="153"/>
          </a:xfrm>
          <a:solidFill>
            <a:schemeClr val="bg1"/>
          </a:solidFill>
        </p:grpSpPr>
        <p:sp>
          <p:nvSpPr>
            <p:cNvPr id="98" name="Freeform 13">
              <a:extLst>
                <a:ext uri="{FF2B5EF4-FFF2-40B4-BE49-F238E27FC236}">
                  <a16:creationId xmlns:a16="http://schemas.microsoft.com/office/drawing/2014/main" id="{FE357CFE-222C-4167-93EB-97BF99B3103F}"/>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r"/>
              <a:endParaRPr lang="zh-CN" altLang="en-US">
                <a:solidFill>
                  <a:schemeClr val="tx1">
                    <a:lumMod val="75000"/>
                    <a:lumOff val="25000"/>
                  </a:schemeClr>
                </a:solidFill>
              </a:endParaRPr>
            </a:p>
          </p:txBody>
        </p:sp>
        <p:sp>
          <p:nvSpPr>
            <p:cNvPr id="99" name="Freeform 14">
              <a:extLst>
                <a:ext uri="{FF2B5EF4-FFF2-40B4-BE49-F238E27FC236}">
                  <a16:creationId xmlns:a16="http://schemas.microsoft.com/office/drawing/2014/main" id="{8D3C5236-10A0-48E3-B1C8-48D9A318F06A}"/>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r"/>
              <a:endParaRPr lang="zh-CN" altLang="en-US">
                <a:solidFill>
                  <a:schemeClr val="tx1">
                    <a:lumMod val="75000"/>
                    <a:lumOff val="25000"/>
                  </a:schemeClr>
                </a:solidFill>
              </a:endParaRPr>
            </a:p>
          </p:txBody>
        </p:sp>
      </p:grpSp>
      <p:sp>
        <p:nvSpPr>
          <p:cNvPr id="100" name="矩形 99">
            <a:extLst>
              <a:ext uri="{FF2B5EF4-FFF2-40B4-BE49-F238E27FC236}">
                <a16:creationId xmlns:a16="http://schemas.microsoft.com/office/drawing/2014/main" id="{24046A0E-2951-45FB-B0F4-83CA45333496}"/>
              </a:ext>
            </a:extLst>
          </p:cNvPr>
          <p:cNvSpPr/>
          <p:nvPr/>
        </p:nvSpPr>
        <p:spPr>
          <a:xfrm>
            <a:off x="6524201" y="3783929"/>
            <a:ext cx="894112" cy="894112"/>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1" name="Freeform 35">
            <a:extLst>
              <a:ext uri="{FF2B5EF4-FFF2-40B4-BE49-F238E27FC236}">
                <a16:creationId xmlns:a16="http://schemas.microsoft.com/office/drawing/2014/main" id="{FF11D8C0-63C0-4B24-9B8C-87F8F4DBCEFA}"/>
              </a:ext>
            </a:extLst>
          </p:cNvPr>
          <p:cNvSpPr>
            <a:spLocks noEditPoints="1"/>
          </p:cNvSpPr>
          <p:nvPr/>
        </p:nvSpPr>
        <p:spPr bwMode="auto">
          <a:xfrm>
            <a:off x="6779071" y="4072773"/>
            <a:ext cx="384372" cy="316424"/>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4" name="矩形 3"/>
              <p:cNvSpPr/>
              <p:nvPr/>
            </p:nvSpPr>
            <p:spPr>
              <a:xfrm>
                <a:off x="1232057" y="6218828"/>
                <a:ext cx="6464142" cy="470000"/>
              </a:xfrm>
              <a:prstGeom prst="rect">
                <a:avLst/>
              </a:prstGeom>
            </p:spPr>
            <p:txBody>
              <a:bodyPr wrap="none">
                <a:spAutoFit/>
              </a:bodyPr>
              <a:lstStyle/>
              <a:p>
                <a14:m>
                  <m:oMath xmlns:m="http://schemas.openxmlformats.org/officeDocument/2006/math">
                    <m:r>
                      <a:rPr lang="zh-CN" altLang="en-US" sz="2400" b="0" i="1" dirty="0" smtClean="0">
                        <a:solidFill>
                          <a:srgbClr val="D54745"/>
                        </a:solidFill>
                        <a:latin typeface="Cambria Math" panose="02040503050406030204" pitchFamily="18" charset="0"/>
                      </a:rPr>
                      <m:t>因</m:t>
                    </m:r>
                    <m:r>
                      <a:rPr lang="en-US" altLang="zh-CN" sz="2400" b="0" i="1">
                        <a:solidFill>
                          <a:srgbClr val="D54745"/>
                        </a:solidFill>
                        <a:latin typeface="Cambria Math" panose="02040503050406030204" pitchFamily="18" charset="0"/>
                      </a:rPr>
                      <m:t>𝑒</m:t>
                    </m:r>
                    <m:r>
                      <a:rPr lang="en-US" altLang="zh-CN" sz="2400" b="0">
                        <a:solidFill>
                          <a:srgbClr val="D54745"/>
                        </a:solidFill>
                        <a:latin typeface="Cambria Math" panose="02040503050406030204" pitchFamily="18" charset="0"/>
                      </a:rPr>
                      <m:t>≤</m:t>
                    </m:r>
                    <m:r>
                      <a:rPr lang="en-US" altLang="zh-CN" sz="2400" b="0" i="1">
                        <a:solidFill>
                          <a:srgbClr val="D54745"/>
                        </a:solidFill>
                        <a:latin typeface="Cambria Math" panose="02040503050406030204" pitchFamily="18" charset="0"/>
                      </a:rPr>
                      <m:t>𝑛</m:t>
                    </m:r>
                    <m:d>
                      <m:dPr>
                        <m:ctrlPr>
                          <a:rPr lang="zh-CN" altLang="zh-CN" sz="2400" i="1">
                            <a:solidFill>
                              <a:srgbClr val="D54745"/>
                            </a:solidFill>
                            <a:latin typeface="Cambria Math" panose="02040503050406030204" pitchFamily="18" charset="0"/>
                          </a:rPr>
                        </m:ctrlPr>
                      </m:dPr>
                      <m:e>
                        <m:r>
                          <a:rPr lang="en-US" altLang="zh-CN" sz="2400" b="0" i="1">
                            <a:solidFill>
                              <a:srgbClr val="D54745"/>
                            </a:solidFill>
                            <a:latin typeface="Cambria Math" panose="02040503050406030204" pitchFamily="18" charset="0"/>
                          </a:rPr>
                          <m:t>𝑛</m:t>
                        </m:r>
                        <m:r>
                          <a:rPr lang="en-US" altLang="zh-CN" sz="2400" b="0" i="1">
                            <a:solidFill>
                              <a:srgbClr val="D54745"/>
                            </a:solidFill>
                            <a:latin typeface="Cambria Math" panose="02040503050406030204" pitchFamily="18" charset="0"/>
                          </a:rPr>
                          <m:t>−1</m:t>
                        </m:r>
                      </m:e>
                    </m:d>
                    <m:r>
                      <a:rPr lang="zh-CN" altLang="zh-CN" sz="2400" b="0">
                        <a:solidFill>
                          <a:srgbClr val="D54745"/>
                        </a:solidFill>
                        <a:latin typeface="Cambria Math" panose="02040503050406030204" pitchFamily="18" charset="0"/>
                      </a:rPr>
                      <m:t>，</m:t>
                    </m:r>
                  </m:oMath>
                </a14:m>
                <a:r>
                  <a:rPr lang="zh-CN" altLang="zh-CN" sz="2400" dirty="0">
                    <a:solidFill>
                      <a:srgbClr val="D54745"/>
                    </a:solidFill>
                  </a:rPr>
                  <a:t>所以总的时间代价为</a:t>
                </a:r>
                <a14:m>
                  <m:oMath xmlns:m="http://schemas.openxmlformats.org/officeDocument/2006/math">
                    <m:r>
                      <a:rPr lang="en-US" altLang="zh-CN" sz="2400" b="0" i="1">
                        <a:solidFill>
                          <a:srgbClr val="D54745"/>
                        </a:solidFill>
                        <a:latin typeface="Cambria Math" panose="02040503050406030204" pitchFamily="18" charset="0"/>
                      </a:rPr>
                      <m:t>𝑂</m:t>
                    </m:r>
                    <m:r>
                      <a:rPr lang="en-US" altLang="zh-CN" sz="2400" b="0">
                        <a:solidFill>
                          <a:srgbClr val="D54745"/>
                        </a:solidFill>
                        <a:latin typeface="Cambria Math" panose="02040503050406030204" pitchFamily="18" charset="0"/>
                      </a:rPr>
                      <m:t>(</m:t>
                    </m:r>
                    <m:sSup>
                      <m:sSupPr>
                        <m:ctrlPr>
                          <a:rPr lang="zh-CN" altLang="zh-CN" sz="2400" i="1">
                            <a:solidFill>
                              <a:srgbClr val="D54745"/>
                            </a:solidFill>
                            <a:latin typeface="Cambria Math" panose="02040503050406030204" pitchFamily="18" charset="0"/>
                          </a:rPr>
                        </m:ctrlPr>
                      </m:sSupPr>
                      <m:e>
                        <m:r>
                          <a:rPr lang="en-US" altLang="zh-CN" sz="2400" b="0" i="1">
                            <a:solidFill>
                              <a:srgbClr val="D54745"/>
                            </a:solidFill>
                            <a:latin typeface="Cambria Math" panose="02040503050406030204" pitchFamily="18" charset="0"/>
                          </a:rPr>
                          <m:t>𝑛</m:t>
                        </m:r>
                      </m:e>
                      <m:sup>
                        <m:r>
                          <a:rPr lang="en-US" altLang="zh-CN" sz="2400" b="0" i="1">
                            <a:solidFill>
                              <a:srgbClr val="D54745"/>
                            </a:solidFill>
                            <a:latin typeface="Cambria Math" panose="02040503050406030204" pitchFamily="18" charset="0"/>
                          </a:rPr>
                          <m:t>2</m:t>
                        </m:r>
                      </m:sup>
                    </m:sSup>
                    <m:r>
                      <a:rPr lang="en-US" altLang="zh-CN" sz="2400" b="0">
                        <a:solidFill>
                          <a:srgbClr val="D54745"/>
                        </a:solidFill>
                        <a:latin typeface="Cambria Math" panose="02040503050406030204" pitchFamily="18" charset="0"/>
                      </a:rPr>
                      <m:t>)</m:t>
                    </m:r>
                  </m:oMath>
                </a14:m>
                <a:r>
                  <a:rPr lang="zh-CN" altLang="zh-CN" sz="2400" dirty="0">
                    <a:solidFill>
                      <a:srgbClr val="D54745"/>
                    </a:solidFill>
                  </a:rPr>
                  <a:t>。</a:t>
                </a:r>
              </a:p>
            </p:txBody>
          </p:sp>
        </mc:Choice>
        <mc:Fallback xmlns="">
          <p:sp>
            <p:nvSpPr>
              <p:cNvPr id="4" name="矩形 3"/>
              <p:cNvSpPr>
                <a:spLocks noRot="1" noChangeAspect="1" noMove="1" noResize="1" noEditPoints="1" noAdjustHandles="1" noChangeArrowheads="1" noChangeShapeType="1" noTextEdit="1"/>
              </p:cNvSpPr>
              <p:nvPr/>
            </p:nvSpPr>
            <p:spPr>
              <a:xfrm>
                <a:off x="1232057" y="6218828"/>
                <a:ext cx="6464142" cy="470000"/>
              </a:xfrm>
              <a:prstGeom prst="rect">
                <a:avLst/>
              </a:prstGeom>
              <a:blipFill rotWithShape="0">
                <a:blip r:embed="rId3"/>
                <a:stretch>
                  <a:fillRect l="-660" t="-10390"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9256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7342"/>
            <a:ext cx="12192000" cy="1070657"/>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5342334"/>
            <a:ext cx="12192000" cy="445008"/>
          </a:xfrm>
          <a:prstGeom prst="rect">
            <a:avLst/>
          </a:prstGeom>
        </p:spPr>
      </p:pic>
      <p:pic>
        <p:nvPicPr>
          <p:cNvPr id="8" name="图片 7">
            <a:extLst>
              <a:ext uri="{FF2B5EF4-FFF2-40B4-BE49-F238E27FC236}">
                <a16:creationId xmlns:a16="http://schemas.microsoft.com/office/drawing/2014/main" id="{E20C0697-15F7-4AEF-9982-700F8C9F0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220" y="1861555"/>
            <a:ext cx="5497877" cy="3435358"/>
          </a:xfrm>
          <a:prstGeom prst="rect">
            <a:avLst/>
          </a:prstGeom>
        </p:spPr>
      </p:pic>
      <p:sp>
        <p:nvSpPr>
          <p:cNvPr id="12" name="文本框 6">
            <a:extLst>
              <a:ext uri="{FF2B5EF4-FFF2-40B4-BE49-F238E27FC236}">
                <a16:creationId xmlns:a16="http://schemas.microsoft.com/office/drawing/2014/main" id="{DFC68A12-FC5A-46BC-8248-0CF4C82581DA}"/>
              </a:ext>
            </a:extLst>
          </p:cNvPr>
          <p:cNvSpPr txBox="1"/>
          <p:nvPr/>
        </p:nvSpPr>
        <p:spPr>
          <a:xfrm>
            <a:off x="569090" y="2393035"/>
            <a:ext cx="5299275" cy="1015663"/>
          </a:xfrm>
          <a:prstGeom prst="rect">
            <a:avLst/>
          </a:prstGeom>
          <a:noFill/>
        </p:spPr>
        <p:txBody>
          <a:bodyPr wrap="square" rtlCol="0">
            <a:spAutoFit/>
          </a:bodyPr>
          <a:lstStyle/>
          <a:p>
            <a:pPr algn="dist"/>
            <a:r>
              <a:rPr lang="zh-CN" altLang="en-US" sz="6000" dirty="0" smtClean="0">
                <a:solidFill>
                  <a:srgbClr val="DA3C49"/>
                </a:solidFill>
                <a:latin typeface="+mj-ea"/>
                <a:ea typeface="+mj-ea"/>
              </a:rPr>
              <a:t>谢谢观看</a:t>
            </a:r>
            <a:endParaRPr lang="zh-CN" altLang="en-US" sz="6000" dirty="0">
              <a:solidFill>
                <a:srgbClr val="DA3C49"/>
              </a:solidFill>
              <a:latin typeface="+mj-ea"/>
              <a:ea typeface="+mj-ea"/>
            </a:endParaRPr>
          </a:p>
        </p:txBody>
      </p:sp>
      <p:sp>
        <p:nvSpPr>
          <p:cNvPr id="17" name="文本框 9">
            <a:extLst>
              <a:ext uri="{FF2B5EF4-FFF2-40B4-BE49-F238E27FC236}">
                <a16:creationId xmlns:a16="http://schemas.microsoft.com/office/drawing/2014/main" id="{FE159559-7E72-48F4-B73A-BC69958911E6}"/>
              </a:ext>
            </a:extLst>
          </p:cNvPr>
          <p:cNvSpPr txBox="1"/>
          <p:nvPr/>
        </p:nvSpPr>
        <p:spPr>
          <a:xfrm>
            <a:off x="871767" y="3726302"/>
            <a:ext cx="4693920" cy="461665"/>
          </a:xfrm>
          <a:prstGeom prst="rect">
            <a:avLst/>
          </a:prstGeom>
          <a:noFill/>
        </p:spPr>
        <p:txBody>
          <a:bodyPr wrap="square" rtlCol="0">
            <a:spAutoFit/>
          </a:bodyPr>
          <a:lstStyle/>
          <a:p>
            <a:r>
              <a:rPr lang="zh-CN" altLang="en-US" sz="2400" dirty="0"/>
              <a:t>数据结构</a:t>
            </a:r>
            <a:r>
              <a:rPr lang="en-US" altLang="zh-CN" sz="2400" dirty="0"/>
              <a:t>——C</a:t>
            </a:r>
            <a:r>
              <a:rPr lang="zh-CN" altLang="en-US" sz="2400" dirty="0"/>
              <a:t>语言描述（慕课版）</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4583" y="4524575"/>
            <a:ext cx="1638605" cy="341071"/>
          </a:xfrm>
          <a:prstGeom prst="rect">
            <a:avLst/>
          </a:prstGeom>
        </p:spPr>
      </p:pic>
    </p:spTree>
    <p:extLst>
      <p:ext uri="{BB962C8B-B14F-4D97-AF65-F5344CB8AC3E}">
        <p14:creationId xmlns:p14="http://schemas.microsoft.com/office/powerpoint/2010/main" val="3894469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34" presetClass="emph" presetSubtype="0" fill="hold" grpId="0" nodeType="afterEffect">
                                  <p:stCondLst>
                                    <p:cond delay="0"/>
                                  </p:stCondLst>
                                  <p:iterate type="lt">
                                    <p:tmPct val="10000"/>
                                  </p:iterate>
                                  <p:childTnLst>
                                    <p:animMotion origin="layout" path="M -6.25E-7 4.07407E-6 L 0.0125 -0.12477 " pathEditMode="relative" rAng="0" ptsTypes="AA">
                                      <p:cBhvr>
                                        <p:cTn id="22" dur="250" accel="50000" decel="50000" autoRev="1" fill="hold">
                                          <p:stCondLst>
                                            <p:cond delay="0"/>
                                          </p:stCondLst>
                                        </p:cTn>
                                        <p:tgtEl>
                                          <p:spTgt spid="12"/>
                                        </p:tgtEl>
                                        <p:attrNameLst>
                                          <p:attrName>ppt_x</p:attrName>
                                          <p:attrName>ppt_y</p:attrName>
                                        </p:attrNameLst>
                                      </p:cBhvr>
                                      <p:rCtr x="625" y="-6250"/>
                                    </p:animMotion>
                                    <p:animRot by="1500000">
                                      <p:cBhvr>
                                        <p:cTn id="23" dur="125" fill="hold">
                                          <p:stCondLst>
                                            <p:cond delay="0"/>
                                          </p:stCondLst>
                                        </p:cTn>
                                        <p:tgtEl>
                                          <p:spTgt spid="12"/>
                                        </p:tgtEl>
                                        <p:attrNameLst>
                                          <p:attrName>r</p:attrName>
                                        </p:attrNameLst>
                                      </p:cBhvr>
                                    </p:animRot>
                                    <p:animRot by="-1500000">
                                      <p:cBhvr>
                                        <p:cTn id="24" dur="125" fill="hold">
                                          <p:stCondLst>
                                            <p:cond delay="125"/>
                                          </p:stCondLst>
                                        </p:cTn>
                                        <p:tgtEl>
                                          <p:spTgt spid="12"/>
                                        </p:tgtEl>
                                        <p:attrNameLst>
                                          <p:attrName>r</p:attrName>
                                        </p:attrNameLst>
                                      </p:cBhvr>
                                    </p:animRot>
                                    <p:animRot by="-1500000">
                                      <p:cBhvr>
                                        <p:cTn id="25" dur="125" fill="hold">
                                          <p:stCondLst>
                                            <p:cond delay="250"/>
                                          </p:stCondLst>
                                        </p:cTn>
                                        <p:tgtEl>
                                          <p:spTgt spid="12"/>
                                        </p:tgtEl>
                                        <p:attrNameLst>
                                          <p:attrName>r</p:attrName>
                                        </p:attrNameLst>
                                      </p:cBhvr>
                                    </p:animRot>
                                    <p:animRot by="1500000">
                                      <p:cBhvr>
                                        <p:cTn id="26" dur="125" fill="hold">
                                          <p:stCondLst>
                                            <p:cond delay="375"/>
                                          </p:stCondLst>
                                        </p:cTn>
                                        <p:tgtEl>
                                          <p:spTgt spid="12"/>
                                        </p:tgtEl>
                                        <p:attrNameLst>
                                          <p:attrName>r</p:attrName>
                                        </p:attrNameLst>
                                      </p:cBhvr>
                                    </p:animRot>
                                  </p:childTnLst>
                                </p:cTn>
                              </p:par>
                            </p:childTnLst>
                          </p:cTn>
                        </p:par>
                        <p:par>
                          <p:cTn id="27" fill="hold">
                            <p:stCondLst>
                              <p:cond delay="2650"/>
                            </p:stCondLst>
                            <p:childTnLst>
                              <p:par>
                                <p:cTn id="28" presetID="14" presetClass="entr" presetSubtype="10" fill="hold"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0" dur="500"/>
                                        <p:tgtEl>
                                          <p:spTgt spid="17">
                                            <p:txEl>
                                              <p:pRg st="0" end="0"/>
                                            </p:txEl>
                                          </p:spTgt>
                                        </p:tgtEl>
                                      </p:cBhvr>
                                    </p:animEffect>
                                  </p:childTnLst>
                                </p:cTn>
                              </p:par>
                            </p:childTnLst>
                          </p:cTn>
                        </p:par>
                        <p:par>
                          <p:cTn id="31" fill="hold">
                            <p:stCondLst>
                              <p:cond delay="3150"/>
                            </p:stCondLst>
                            <p:childTnLst>
                              <p:par>
                                <p:cTn id="32" presetID="14" presetClass="entr" presetSubtype="1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关键路径</a:t>
            </a:r>
            <a:endParaRPr lang="zh-CN" altLang="en-US" sz="2400" dirty="0" smtClean="0">
              <a:solidFill>
                <a:prstClr val="white"/>
              </a:solidFill>
              <a:latin typeface="微软雅黑"/>
            </a:endParaRPr>
          </a:p>
        </p:txBody>
      </p:sp>
      <p:grpSp>
        <p:nvGrpSpPr>
          <p:cNvPr id="40" name="组合 39"/>
          <p:cNvGrpSpPr/>
          <p:nvPr/>
        </p:nvGrpSpPr>
        <p:grpSpPr>
          <a:xfrm>
            <a:off x="2323149" y="4236701"/>
            <a:ext cx="9277448" cy="1556324"/>
            <a:chOff x="2323149" y="3868212"/>
            <a:chExt cx="9277448" cy="1556324"/>
          </a:xfrm>
        </p:grpSpPr>
        <p:sp>
          <p:nvSpPr>
            <p:cNvPr id="42" name="副标题 2"/>
            <p:cNvSpPr txBox="1">
              <a:spLocks/>
            </p:cNvSpPr>
            <p:nvPr/>
          </p:nvSpPr>
          <p:spPr>
            <a:xfrm>
              <a:off x="2323149" y="3868212"/>
              <a:ext cx="9277448" cy="1556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通常</a:t>
              </a:r>
              <a:r>
                <a:rPr lang="en-US" altLang="zh-CN" sz="2400" dirty="0"/>
                <a:t>AOE</a:t>
              </a:r>
              <a:r>
                <a:rPr lang="zh-CN" altLang="en-US" sz="2400" dirty="0"/>
                <a:t>网会至少有一个起点或称源点，起点没有边射入、入度为</a:t>
              </a:r>
              <a:r>
                <a:rPr lang="en-US" altLang="zh-CN" sz="2400" dirty="0"/>
                <a:t>0</a:t>
              </a:r>
              <a:r>
                <a:rPr lang="zh-CN" altLang="en-US" sz="2400" dirty="0"/>
                <a:t>，说明该状态不需要条件已经到达或者说事件不需要条件就发生了；</a:t>
              </a:r>
            </a:p>
          </p:txBody>
        </p:sp>
        <p:cxnSp>
          <p:nvCxnSpPr>
            <p:cNvPr id="43" name="直接连接符 42"/>
            <p:cNvCxnSpPr/>
            <p:nvPr/>
          </p:nvCxnSpPr>
          <p:spPr>
            <a:xfrm>
              <a:off x="2323149" y="4926090"/>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2323149" y="5607599"/>
            <a:ext cx="9144000" cy="1093451"/>
            <a:chOff x="2323149" y="5498422"/>
            <a:chExt cx="9144000" cy="1093451"/>
          </a:xfrm>
        </p:grpSpPr>
        <p:sp>
          <p:nvSpPr>
            <p:cNvPr id="54" name="副标题 2"/>
            <p:cNvSpPr txBox="1">
              <a:spLocks/>
            </p:cNvSpPr>
            <p:nvPr/>
          </p:nvSpPr>
          <p:spPr>
            <a:xfrm>
              <a:off x="2323149" y="5498422"/>
              <a:ext cx="9144000" cy="1093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400" dirty="0"/>
                <a:t>AOE</a:t>
              </a:r>
              <a:r>
                <a:rPr lang="zh-CN" altLang="en-US" sz="2400" dirty="0"/>
                <a:t>网也会有一个终点或称汇点，终点没有边射出、出度为</a:t>
              </a:r>
              <a:r>
                <a:rPr lang="en-US" altLang="zh-CN" sz="2400" dirty="0"/>
                <a:t>0</a:t>
              </a:r>
              <a:r>
                <a:rPr lang="zh-CN" altLang="en-US" sz="2400" dirty="0"/>
                <a:t>，说明当到达该顶点表示的状态时就意味着整个工程的结束。</a:t>
              </a:r>
            </a:p>
          </p:txBody>
        </p:sp>
        <p:cxnSp>
          <p:nvCxnSpPr>
            <p:cNvPr id="55" name="直接连接符 54"/>
            <p:cNvCxnSpPr/>
            <p:nvPr/>
          </p:nvCxnSpPr>
          <p:spPr>
            <a:xfrm>
              <a:off x="2323149" y="6527683"/>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2323149" y="1409782"/>
            <a:ext cx="9144000" cy="973699"/>
            <a:chOff x="2323149" y="3868212"/>
            <a:chExt cx="9144000" cy="973699"/>
          </a:xfrm>
        </p:grpSpPr>
        <p:sp>
          <p:nvSpPr>
            <p:cNvPr id="66" name="副标题 2"/>
            <p:cNvSpPr txBox="1">
              <a:spLocks/>
            </p:cNvSpPr>
            <p:nvPr/>
          </p:nvSpPr>
          <p:spPr>
            <a:xfrm>
              <a:off x="2323149" y="3868212"/>
              <a:ext cx="9144000" cy="9464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在</a:t>
              </a:r>
              <a:r>
                <a:rPr lang="en-US" altLang="zh-CN" sz="2400" dirty="0"/>
                <a:t>AOE</a:t>
              </a:r>
              <a:r>
                <a:rPr lang="zh-CN" altLang="en-US" sz="2400" dirty="0"/>
                <a:t>网中，顶点表示事件或者状态，边表示活动（这里就是子工程活动），边上的权值表示完成活动所需要的时间。</a:t>
              </a:r>
            </a:p>
          </p:txBody>
        </p:sp>
        <p:cxnSp>
          <p:nvCxnSpPr>
            <p:cNvPr id="67" name="直接连接符 66"/>
            <p:cNvCxnSpPr/>
            <p:nvPr/>
          </p:nvCxnSpPr>
          <p:spPr>
            <a:xfrm>
              <a:off x="2323149" y="4841911"/>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2323149" y="2534995"/>
            <a:ext cx="9144000" cy="1545686"/>
            <a:chOff x="2323149" y="3868212"/>
            <a:chExt cx="9144000" cy="1545686"/>
          </a:xfrm>
        </p:grpSpPr>
        <p:sp>
          <p:nvSpPr>
            <p:cNvPr id="72" name="副标题 2"/>
            <p:cNvSpPr txBox="1">
              <a:spLocks/>
            </p:cNvSpPr>
            <p:nvPr/>
          </p:nvSpPr>
          <p:spPr>
            <a:xfrm>
              <a:off x="2323149" y="3868212"/>
              <a:ext cx="9144000" cy="1545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一个顶点如果有</a:t>
              </a:r>
              <a:r>
                <a:rPr lang="en-US" altLang="zh-CN" sz="2400" dirty="0"/>
                <a:t>n</a:t>
              </a:r>
              <a:r>
                <a:rPr lang="zh-CN" altLang="en-US" sz="2400" dirty="0"/>
                <a:t>条边射入，则表示当这</a:t>
              </a:r>
              <a:r>
                <a:rPr lang="en-US" altLang="zh-CN" sz="2400" dirty="0"/>
                <a:t>n</a:t>
              </a:r>
              <a:r>
                <a:rPr lang="zh-CN" altLang="en-US" sz="2400" dirty="0"/>
                <a:t>个活动全部完成才说该顶点表达的事件发生或者说达到了该顶点表示的状态，之后由该顶点发出的边表示的活动才可以启动。</a:t>
              </a:r>
            </a:p>
          </p:txBody>
        </p:sp>
        <p:cxnSp>
          <p:nvCxnSpPr>
            <p:cNvPr id="73" name="直接连接符 72"/>
            <p:cNvCxnSpPr/>
            <p:nvPr/>
          </p:nvCxnSpPr>
          <p:spPr>
            <a:xfrm>
              <a:off x="2323149" y="5325304"/>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sp>
        <p:nvSpPr>
          <p:cNvPr id="76" name="矩形 75">
            <a:extLst>
              <a:ext uri="{FF2B5EF4-FFF2-40B4-BE49-F238E27FC236}">
                <a16:creationId xmlns:a16="http://schemas.microsoft.com/office/drawing/2014/main" id="{5286476A-66F2-4F7B-BC71-FCD368902E8C}"/>
              </a:ext>
            </a:extLst>
          </p:cNvPr>
          <p:cNvSpPr/>
          <p:nvPr/>
        </p:nvSpPr>
        <p:spPr>
          <a:xfrm>
            <a:off x="873665" y="1435503"/>
            <a:ext cx="894112" cy="894112"/>
          </a:xfrm>
          <a:prstGeom prst="rect">
            <a:avLst/>
          </a:prstGeom>
          <a:solidFill>
            <a:schemeClr val="accent2">
              <a:lumMod val="10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7" name="Freeform 34">
            <a:extLst>
              <a:ext uri="{FF2B5EF4-FFF2-40B4-BE49-F238E27FC236}">
                <a16:creationId xmlns:a16="http://schemas.microsoft.com/office/drawing/2014/main" id="{867CE3DF-9BD8-4875-A238-9B1CEC961FEE}"/>
              </a:ext>
            </a:extLst>
          </p:cNvPr>
          <p:cNvSpPr>
            <a:spLocks noEditPoints="1"/>
          </p:cNvSpPr>
          <p:nvPr/>
        </p:nvSpPr>
        <p:spPr bwMode="auto">
          <a:xfrm>
            <a:off x="1119736" y="1699581"/>
            <a:ext cx="401970" cy="365956"/>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矩形 78">
            <a:extLst>
              <a:ext uri="{FF2B5EF4-FFF2-40B4-BE49-F238E27FC236}">
                <a16:creationId xmlns:a16="http://schemas.microsoft.com/office/drawing/2014/main" id="{24046A0E-2951-45FB-B0F4-83CA45333496}"/>
              </a:ext>
            </a:extLst>
          </p:cNvPr>
          <p:cNvSpPr/>
          <p:nvPr/>
        </p:nvSpPr>
        <p:spPr>
          <a:xfrm>
            <a:off x="873665" y="4318579"/>
            <a:ext cx="894112" cy="894112"/>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0" name="Freeform 35">
            <a:extLst>
              <a:ext uri="{FF2B5EF4-FFF2-40B4-BE49-F238E27FC236}">
                <a16:creationId xmlns:a16="http://schemas.microsoft.com/office/drawing/2014/main" id="{FF11D8C0-63C0-4B24-9B8C-87F8F4DBCEFA}"/>
              </a:ext>
            </a:extLst>
          </p:cNvPr>
          <p:cNvSpPr>
            <a:spLocks noEditPoints="1"/>
          </p:cNvSpPr>
          <p:nvPr/>
        </p:nvSpPr>
        <p:spPr bwMode="auto">
          <a:xfrm>
            <a:off x="1128535" y="4607423"/>
            <a:ext cx="384372" cy="316424"/>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3" name="矩形 82">
            <a:extLst>
              <a:ext uri="{FF2B5EF4-FFF2-40B4-BE49-F238E27FC236}">
                <a16:creationId xmlns:a16="http://schemas.microsoft.com/office/drawing/2014/main" id="{5286476A-66F2-4F7B-BC71-FCD368902E8C}"/>
              </a:ext>
            </a:extLst>
          </p:cNvPr>
          <p:cNvSpPr/>
          <p:nvPr/>
        </p:nvSpPr>
        <p:spPr>
          <a:xfrm>
            <a:off x="876654" y="5652860"/>
            <a:ext cx="894112" cy="894112"/>
          </a:xfrm>
          <a:prstGeom prst="rect">
            <a:avLst/>
          </a:prstGeom>
          <a:solidFill>
            <a:schemeClr val="accent2">
              <a:lumMod val="10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4" name="Freeform 34">
            <a:extLst>
              <a:ext uri="{FF2B5EF4-FFF2-40B4-BE49-F238E27FC236}">
                <a16:creationId xmlns:a16="http://schemas.microsoft.com/office/drawing/2014/main" id="{867CE3DF-9BD8-4875-A238-9B1CEC961FEE}"/>
              </a:ext>
            </a:extLst>
          </p:cNvPr>
          <p:cNvSpPr>
            <a:spLocks noEditPoints="1"/>
          </p:cNvSpPr>
          <p:nvPr/>
        </p:nvSpPr>
        <p:spPr bwMode="auto">
          <a:xfrm>
            <a:off x="1122725" y="5916938"/>
            <a:ext cx="401970" cy="365956"/>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5" name="矩形 84">
            <a:extLst>
              <a:ext uri="{FF2B5EF4-FFF2-40B4-BE49-F238E27FC236}">
                <a16:creationId xmlns:a16="http://schemas.microsoft.com/office/drawing/2014/main" id="{24046A0E-2951-45FB-B0F4-83CA45333496}"/>
              </a:ext>
            </a:extLst>
          </p:cNvPr>
          <p:cNvSpPr/>
          <p:nvPr/>
        </p:nvSpPr>
        <p:spPr>
          <a:xfrm>
            <a:off x="866822" y="2832989"/>
            <a:ext cx="894112" cy="894112"/>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6" name="Freeform 35">
            <a:extLst>
              <a:ext uri="{FF2B5EF4-FFF2-40B4-BE49-F238E27FC236}">
                <a16:creationId xmlns:a16="http://schemas.microsoft.com/office/drawing/2014/main" id="{FF11D8C0-63C0-4B24-9B8C-87F8F4DBCEFA}"/>
              </a:ext>
            </a:extLst>
          </p:cNvPr>
          <p:cNvSpPr>
            <a:spLocks noEditPoints="1"/>
          </p:cNvSpPr>
          <p:nvPr/>
        </p:nvSpPr>
        <p:spPr bwMode="auto">
          <a:xfrm>
            <a:off x="1121692" y="3121833"/>
            <a:ext cx="384372" cy="316424"/>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Tree>
    <p:extLst>
      <p:ext uri="{BB962C8B-B14F-4D97-AF65-F5344CB8AC3E}">
        <p14:creationId xmlns:p14="http://schemas.microsoft.com/office/powerpoint/2010/main" val="59328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14" y="5817813"/>
            <a:ext cx="11852264" cy="299817"/>
          </a:xfrm>
          <a:prstGeom prst="rect">
            <a:avLst/>
          </a:prstGeom>
          <a:solidFill>
            <a:srgbClr val="C00000"/>
          </a:solidFill>
          <a:ln>
            <a:solidFill>
              <a:srgbClr val="D5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关键路径</a:t>
            </a:r>
            <a:endParaRPr lang="zh-CN" altLang="en-US" sz="2400" dirty="0" smtClean="0">
              <a:solidFill>
                <a:prstClr val="white"/>
              </a:solidFill>
              <a:latin typeface="微软雅黑"/>
            </a:endParaRPr>
          </a:p>
        </p:txBody>
      </p:sp>
      <p:sp>
        <p:nvSpPr>
          <p:cNvPr id="28" name="副标题 2"/>
          <p:cNvSpPr txBox="1">
            <a:spLocks/>
          </p:cNvSpPr>
          <p:nvPr/>
        </p:nvSpPr>
        <p:spPr>
          <a:xfrm>
            <a:off x="1763876" y="2041988"/>
            <a:ext cx="3663050" cy="2978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右图是一个用</a:t>
            </a:r>
            <a:r>
              <a:rPr lang="en-US" altLang="zh-CN" sz="2400" dirty="0"/>
              <a:t>AOE</a:t>
            </a:r>
            <a:r>
              <a:rPr lang="zh-CN" altLang="en-US" sz="2400" dirty="0"/>
              <a:t>网表示的</a:t>
            </a:r>
            <a:r>
              <a:rPr lang="zh-CN" altLang="en-US" sz="2400" dirty="0">
                <a:solidFill>
                  <a:srgbClr val="C00000"/>
                </a:solidFill>
              </a:rPr>
              <a:t>工程图</a:t>
            </a:r>
            <a:r>
              <a:rPr lang="zh-CN" altLang="en-US" sz="2400" dirty="0"/>
              <a:t>，其中</a:t>
            </a:r>
            <a:r>
              <a:rPr lang="en-US" altLang="zh-CN" sz="2400" dirty="0"/>
              <a:t>C</a:t>
            </a:r>
            <a:r>
              <a:rPr lang="zh-CN" altLang="en-US" sz="2400" dirty="0"/>
              <a:t>是起点、</a:t>
            </a:r>
            <a:r>
              <a:rPr lang="en-US" altLang="zh-CN" sz="2400" dirty="0"/>
              <a:t>H</a:t>
            </a:r>
            <a:r>
              <a:rPr lang="zh-CN" altLang="en-US" sz="2400" dirty="0"/>
              <a:t>是终点，其他顶点如顶点</a:t>
            </a:r>
            <a:r>
              <a:rPr lang="en-US" altLang="zh-CN" sz="2400" dirty="0"/>
              <a:t>B</a:t>
            </a:r>
            <a:r>
              <a:rPr lang="zh-CN" altLang="en-US" sz="2400" dirty="0"/>
              <a:t>表示了一个事件，此事件须当活动</a:t>
            </a:r>
            <a:r>
              <a:rPr lang="en-US" altLang="zh-CN" sz="2400" dirty="0"/>
              <a:t>&lt;A,B&gt;</a:t>
            </a:r>
            <a:r>
              <a:rPr lang="zh-CN" altLang="en-US" sz="2400" dirty="0"/>
              <a:t>，</a:t>
            </a:r>
            <a:r>
              <a:rPr lang="en-US" altLang="zh-CN" sz="2400" dirty="0"/>
              <a:t>&lt;E,B&gt;</a:t>
            </a:r>
            <a:r>
              <a:rPr lang="zh-CN" altLang="en-US" sz="2400" dirty="0"/>
              <a:t>都完成了才能发生。</a:t>
            </a:r>
          </a:p>
        </p:txBody>
      </p:sp>
      <p:pic>
        <p:nvPicPr>
          <p:cNvPr id="29" name="图片 28"/>
          <p:cNvPicPr/>
          <p:nvPr/>
        </p:nvPicPr>
        <p:blipFill>
          <a:blip r:embed="rId3">
            <a:extLst>
              <a:ext uri="{28A0092B-C50C-407E-A947-70E740481C1C}">
                <a14:useLocalDpi xmlns:a14="http://schemas.microsoft.com/office/drawing/2010/main" val="0"/>
              </a:ext>
            </a:extLst>
          </a:blip>
          <a:srcRect/>
          <a:stretch>
            <a:fillRect/>
          </a:stretch>
        </p:blipFill>
        <p:spPr bwMode="auto">
          <a:xfrm>
            <a:off x="6635323" y="1692322"/>
            <a:ext cx="4673760" cy="3902567"/>
          </a:xfrm>
          <a:prstGeom prst="rect">
            <a:avLst/>
          </a:prstGeom>
          <a:noFill/>
          <a:ln>
            <a:noFill/>
          </a:ln>
        </p:spPr>
      </p:pic>
      <p:grpSp>
        <p:nvGrpSpPr>
          <p:cNvPr id="30" name="Group 40">
            <a:extLst>
              <a:ext uri="{FF2B5EF4-FFF2-40B4-BE49-F238E27FC236}">
                <a16:creationId xmlns:a16="http://schemas.microsoft.com/office/drawing/2014/main" id="{DC031B19-239C-415B-812D-920A1D991A97}"/>
              </a:ext>
            </a:extLst>
          </p:cNvPr>
          <p:cNvGrpSpPr/>
          <p:nvPr/>
        </p:nvGrpSpPr>
        <p:grpSpPr>
          <a:xfrm>
            <a:off x="339908" y="4925875"/>
            <a:ext cx="1783876" cy="1783876"/>
            <a:chOff x="6651549" y="2987131"/>
            <a:chExt cx="1313895" cy="1313895"/>
          </a:xfrm>
        </p:grpSpPr>
        <p:grpSp>
          <p:nvGrpSpPr>
            <p:cNvPr id="31" name="Group 10">
              <a:extLst>
                <a:ext uri="{FF2B5EF4-FFF2-40B4-BE49-F238E27FC236}">
                  <a16:creationId xmlns:a16="http://schemas.microsoft.com/office/drawing/2014/main" id="{BB55C2F5-FCE8-4F37-95C8-25FCBC04E4C7}"/>
                </a:ext>
              </a:extLst>
            </p:cNvPr>
            <p:cNvGrpSpPr/>
            <p:nvPr/>
          </p:nvGrpSpPr>
          <p:grpSpPr>
            <a:xfrm rot="541231">
              <a:off x="6651549" y="2987131"/>
              <a:ext cx="1313895" cy="1313895"/>
              <a:chOff x="1882067" y="2796467"/>
              <a:chExt cx="1313894" cy="1313894"/>
            </a:xfrm>
            <a:solidFill>
              <a:schemeClr val="accent3"/>
            </a:solidFill>
          </p:grpSpPr>
          <p:sp>
            <p:nvSpPr>
              <p:cNvPr id="37" name="Block Arc 11">
                <a:extLst>
                  <a:ext uri="{FF2B5EF4-FFF2-40B4-BE49-F238E27FC236}">
                    <a16:creationId xmlns:a16="http://schemas.microsoft.com/office/drawing/2014/main" id="{20316F08-EA0F-49A8-8B50-E03D60A11E17}"/>
                  </a:ext>
                </a:extLst>
              </p:cNvPr>
              <p:cNvSpPr/>
              <p:nvPr/>
            </p:nvSpPr>
            <p:spPr>
              <a:xfrm rot="12943459">
                <a:off x="1882067" y="2796467"/>
                <a:ext cx="1313894" cy="1313894"/>
              </a:xfrm>
              <a:prstGeom prst="blockArc">
                <a:avLst>
                  <a:gd name="adj1" fmla="val 9149185"/>
                  <a:gd name="adj2" fmla="val 7405758"/>
                  <a:gd name="adj3" fmla="val 69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12">
                <a:extLst>
                  <a:ext uri="{FF2B5EF4-FFF2-40B4-BE49-F238E27FC236}">
                    <a16:creationId xmlns:a16="http://schemas.microsoft.com/office/drawing/2014/main" id="{EEEF88E0-6FDD-4C35-8B67-32EAF9C41889}"/>
                  </a:ext>
                </a:extLst>
              </p:cNvPr>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2" name="Group 19">
              <a:extLst>
                <a:ext uri="{FF2B5EF4-FFF2-40B4-BE49-F238E27FC236}">
                  <a16:creationId xmlns:a16="http://schemas.microsoft.com/office/drawing/2014/main" id="{EAFA3041-732D-4060-A35D-4E606B544317}"/>
                </a:ext>
              </a:extLst>
            </p:cNvPr>
            <p:cNvGrpSpPr/>
            <p:nvPr/>
          </p:nvGrpSpPr>
          <p:grpSpPr>
            <a:xfrm>
              <a:off x="7164415" y="3441845"/>
              <a:ext cx="289332" cy="332980"/>
              <a:chOff x="5359135" y="2382008"/>
              <a:chExt cx="216999" cy="249735"/>
            </a:xfrm>
          </p:grpSpPr>
          <p:sp>
            <p:nvSpPr>
              <p:cNvPr id="33" name="Freeform: Shape 20">
                <a:extLst>
                  <a:ext uri="{FF2B5EF4-FFF2-40B4-BE49-F238E27FC236}">
                    <a16:creationId xmlns:a16="http://schemas.microsoft.com/office/drawing/2014/main" id="{612EFB14-69CB-496F-8EA1-E68C3E6D9939}"/>
                  </a:ext>
                </a:extLst>
              </p:cNvPr>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Flowchart: Process 21">
                <a:extLst>
                  <a:ext uri="{FF2B5EF4-FFF2-40B4-BE49-F238E27FC236}">
                    <a16:creationId xmlns:a16="http://schemas.microsoft.com/office/drawing/2014/main" id="{EB6B8F07-D2BC-46C6-925C-DC248189502F}"/>
                  </a:ext>
                </a:extLst>
              </p:cNvPr>
              <p:cNvSpPr/>
              <p:nvPr/>
            </p:nvSpPr>
            <p:spPr>
              <a:xfrm>
                <a:off x="5389208" y="2490659"/>
                <a:ext cx="28782" cy="14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Flowchart: Process 22">
                <a:extLst>
                  <a:ext uri="{FF2B5EF4-FFF2-40B4-BE49-F238E27FC236}">
                    <a16:creationId xmlns:a16="http://schemas.microsoft.com/office/drawing/2014/main" id="{38926C74-980E-4E14-9183-81AD61CDBC13}"/>
                  </a:ext>
                </a:extLst>
              </p:cNvPr>
              <p:cNvSpPr/>
              <p:nvPr/>
            </p:nvSpPr>
            <p:spPr>
              <a:xfrm>
                <a:off x="5526093" y="2382018"/>
                <a:ext cx="32927" cy="242855"/>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Flowchart: Process 23">
                <a:extLst>
                  <a:ext uri="{FF2B5EF4-FFF2-40B4-BE49-F238E27FC236}">
                    <a16:creationId xmlns:a16="http://schemas.microsoft.com/office/drawing/2014/main" id="{634409B4-0E77-441E-9B5E-A054262724AA}"/>
                  </a:ext>
                </a:extLst>
              </p:cNvPr>
              <p:cNvSpPr/>
              <p:nvPr/>
            </p:nvSpPr>
            <p:spPr>
              <a:xfrm>
                <a:off x="5454721" y="2436605"/>
                <a:ext cx="28782" cy="19016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Tree>
    <p:extLst>
      <p:ext uri="{BB962C8B-B14F-4D97-AF65-F5344CB8AC3E}">
        <p14:creationId xmlns:p14="http://schemas.microsoft.com/office/powerpoint/2010/main" val="3966855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图片 110">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solidFill>
                <a:latin typeface="微软雅黑"/>
              </a:rPr>
              <a:t>利用</a:t>
            </a:r>
            <a:r>
              <a:rPr lang="en-US" altLang="zh-CN" sz="2400" dirty="0">
                <a:solidFill>
                  <a:schemeClr val="bg1"/>
                </a:solidFill>
                <a:latin typeface="微软雅黑"/>
              </a:rPr>
              <a:t>AOE</a:t>
            </a:r>
            <a:r>
              <a:rPr lang="zh-CN" altLang="en-US" sz="2400" dirty="0">
                <a:solidFill>
                  <a:schemeClr val="bg1"/>
                </a:solidFill>
                <a:latin typeface="微软雅黑"/>
              </a:rPr>
              <a:t>网求工程中的关键活动</a:t>
            </a:r>
            <a:r>
              <a:rPr lang="zh-CN" altLang="en-US" sz="2400" dirty="0" smtClean="0">
                <a:solidFill>
                  <a:schemeClr val="bg1"/>
                </a:solidFill>
                <a:latin typeface="微软雅黑"/>
              </a:rPr>
              <a:t>可以通过以下几步来完成：</a:t>
            </a:r>
            <a:endParaRPr lang="zh-CN" altLang="en-US" sz="2400" dirty="0">
              <a:solidFill>
                <a:schemeClr val="bg1"/>
              </a:solidFill>
              <a:latin typeface="微软雅黑"/>
            </a:endParaRPr>
          </a:p>
        </p:txBody>
      </p:sp>
      <p:sp>
        <p:nvSpPr>
          <p:cNvPr id="98" name="副标题 2"/>
          <p:cNvSpPr txBox="1">
            <a:spLocks/>
          </p:cNvSpPr>
          <p:nvPr/>
        </p:nvSpPr>
        <p:spPr>
          <a:xfrm>
            <a:off x="2169991" y="1170070"/>
            <a:ext cx="8802808" cy="9464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求得每个顶点事件的最早发生时间，即到达顶点表示的状态所需要的最短时间。</a:t>
            </a:r>
          </a:p>
        </p:txBody>
      </p:sp>
      <p:sp>
        <p:nvSpPr>
          <p:cNvPr id="99" name="副标题 2"/>
          <p:cNvSpPr txBox="1">
            <a:spLocks/>
          </p:cNvSpPr>
          <p:nvPr/>
        </p:nvSpPr>
        <p:spPr>
          <a:xfrm>
            <a:off x="2158926" y="2161308"/>
            <a:ext cx="8731020" cy="115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求得每个顶点事件的最迟发生时间，即到达顶点表示的状态所能容忍的最长花费时间。</a:t>
            </a:r>
          </a:p>
        </p:txBody>
      </p:sp>
      <p:sp>
        <p:nvSpPr>
          <p:cNvPr id="100" name="副标题 2"/>
          <p:cNvSpPr txBox="1">
            <a:spLocks/>
          </p:cNvSpPr>
          <p:nvPr/>
        </p:nvSpPr>
        <p:spPr>
          <a:xfrm>
            <a:off x="2169991" y="3252076"/>
            <a:ext cx="8802808" cy="9464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求得每个活动的最早发生时间，即每个边表示的活动最早何时能条件具备并</a:t>
            </a:r>
            <a:r>
              <a:rPr lang="zh-CN" altLang="en-US" sz="2400" dirty="0" smtClean="0"/>
              <a:t>开始。</a:t>
            </a:r>
            <a:endParaRPr lang="zh-CN" altLang="en-US" sz="2400" dirty="0"/>
          </a:p>
        </p:txBody>
      </p:sp>
      <p:sp>
        <p:nvSpPr>
          <p:cNvPr id="101" name="副标题 2"/>
          <p:cNvSpPr txBox="1">
            <a:spLocks/>
          </p:cNvSpPr>
          <p:nvPr/>
        </p:nvSpPr>
        <p:spPr>
          <a:xfrm>
            <a:off x="2169991" y="4266323"/>
            <a:ext cx="8802808" cy="1020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求得每个活动的最迟发生时间，即每个边表示的活动最晚何时必须开始，否则影响整个工程工期。</a:t>
            </a:r>
          </a:p>
        </p:txBody>
      </p:sp>
      <p:sp>
        <p:nvSpPr>
          <p:cNvPr id="105" name="副标题 2"/>
          <p:cNvSpPr txBox="1">
            <a:spLocks/>
          </p:cNvSpPr>
          <p:nvPr/>
        </p:nvSpPr>
        <p:spPr>
          <a:xfrm>
            <a:off x="2169991" y="5302895"/>
            <a:ext cx="8802808" cy="148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t>当某个活动的最早发生时间和最迟发生时间相同时，表示这些活动一旦条件具备必须马上开始，刻不容缓，否则将延长整个工程的工期，这些活动便是关键活动。</a:t>
            </a:r>
          </a:p>
        </p:txBody>
      </p:sp>
      <p:sp>
        <p:nvSpPr>
          <p:cNvPr id="106" name="TextBox 6"/>
          <p:cNvSpPr txBox="1"/>
          <p:nvPr/>
        </p:nvSpPr>
        <p:spPr>
          <a:xfrm>
            <a:off x="1382719" y="1210504"/>
            <a:ext cx="448659" cy="492443"/>
          </a:xfrm>
          <a:prstGeom prst="rect">
            <a:avLst/>
          </a:prstGeom>
          <a:noFill/>
        </p:spPr>
        <p:txBody>
          <a:bodyPr vert="horz" wrap="square" lIns="0" tIns="0" rIns="0" bIns="0" rtlCol="0" anchor="ctr">
            <a:spAutoFit/>
          </a:bodyPr>
          <a:lstStyle/>
          <a:p>
            <a:pPr algn="l"/>
            <a:r>
              <a:rPr lang="en-US" altLang="zh-CN" sz="3200" dirty="0" smtClean="0">
                <a:solidFill>
                  <a:srgbClr val="DA3C49"/>
                </a:solidFill>
                <a:latin typeface="Impact" pitchFamily="34" charset="0"/>
                <a:ea typeface="微软雅黑" pitchFamily="34" charset="-122"/>
              </a:rPr>
              <a:t>01</a:t>
            </a:r>
            <a:endParaRPr lang="zh-CN" altLang="en-US" sz="3200" dirty="0">
              <a:solidFill>
                <a:srgbClr val="DA3C49"/>
              </a:solidFill>
              <a:latin typeface="微软雅黑" pitchFamily="34" charset="-122"/>
              <a:ea typeface="微软雅黑" pitchFamily="34" charset="-122"/>
            </a:endParaRPr>
          </a:p>
        </p:txBody>
      </p:sp>
      <p:sp>
        <p:nvSpPr>
          <p:cNvPr id="107" name="TextBox 6"/>
          <p:cNvSpPr txBox="1"/>
          <p:nvPr/>
        </p:nvSpPr>
        <p:spPr>
          <a:xfrm>
            <a:off x="1382718" y="2259305"/>
            <a:ext cx="448659" cy="492443"/>
          </a:xfrm>
          <a:prstGeom prst="rect">
            <a:avLst/>
          </a:prstGeom>
          <a:noFill/>
        </p:spPr>
        <p:txBody>
          <a:bodyPr vert="horz" wrap="square" lIns="0" tIns="0" rIns="0" bIns="0" rtlCol="0" anchor="ctr">
            <a:spAutoFit/>
          </a:bodyPr>
          <a:lstStyle/>
          <a:p>
            <a:pPr algn="l"/>
            <a:r>
              <a:rPr lang="en-US" altLang="zh-CN" sz="3200" dirty="0" smtClean="0">
                <a:solidFill>
                  <a:srgbClr val="DA3C49"/>
                </a:solidFill>
                <a:latin typeface="Impact" pitchFamily="34" charset="0"/>
                <a:ea typeface="微软雅黑" pitchFamily="34" charset="-122"/>
              </a:rPr>
              <a:t>02</a:t>
            </a:r>
            <a:endParaRPr lang="zh-CN" altLang="en-US" sz="3200" dirty="0">
              <a:solidFill>
                <a:srgbClr val="DA3C49"/>
              </a:solidFill>
              <a:latin typeface="微软雅黑" pitchFamily="34" charset="-122"/>
              <a:ea typeface="微软雅黑" pitchFamily="34" charset="-122"/>
            </a:endParaRPr>
          </a:p>
        </p:txBody>
      </p:sp>
      <p:sp>
        <p:nvSpPr>
          <p:cNvPr id="108" name="TextBox 6"/>
          <p:cNvSpPr txBox="1"/>
          <p:nvPr/>
        </p:nvSpPr>
        <p:spPr>
          <a:xfrm>
            <a:off x="1382717" y="3323780"/>
            <a:ext cx="448659" cy="492443"/>
          </a:xfrm>
          <a:prstGeom prst="rect">
            <a:avLst/>
          </a:prstGeom>
          <a:noFill/>
        </p:spPr>
        <p:txBody>
          <a:bodyPr vert="horz" wrap="square" lIns="0" tIns="0" rIns="0" bIns="0" rtlCol="0" anchor="ctr">
            <a:spAutoFit/>
          </a:bodyPr>
          <a:lstStyle/>
          <a:p>
            <a:pPr algn="l"/>
            <a:r>
              <a:rPr lang="en-US" altLang="zh-CN" sz="3200" dirty="0" smtClean="0">
                <a:solidFill>
                  <a:srgbClr val="DA3C49"/>
                </a:solidFill>
                <a:latin typeface="Impact" pitchFamily="34" charset="0"/>
                <a:ea typeface="微软雅黑" pitchFamily="34" charset="-122"/>
              </a:rPr>
              <a:t>03</a:t>
            </a:r>
            <a:endParaRPr lang="zh-CN" altLang="en-US" sz="3200" dirty="0">
              <a:solidFill>
                <a:srgbClr val="DA3C49"/>
              </a:solidFill>
              <a:latin typeface="微软雅黑" pitchFamily="34" charset="-122"/>
              <a:ea typeface="微软雅黑" pitchFamily="34" charset="-122"/>
            </a:endParaRPr>
          </a:p>
        </p:txBody>
      </p:sp>
      <p:sp>
        <p:nvSpPr>
          <p:cNvPr id="109" name="TextBox 6"/>
          <p:cNvSpPr txBox="1"/>
          <p:nvPr/>
        </p:nvSpPr>
        <p:spPr>
          <a:xfrm>
            <a:off x="1382717" y="4372581"/>
            <a:ext cx="448659" cy="492443"/>
          </a:xfrm>
          <a:prstGeom prst="rect">
            <a:avLst/>
          </a:prstGeom>
          <a:noFill/>
        </p:spPr>
        <p:txBody>
          <a:bodyPr vert="horz" wrap="square" lIns="0" tIns="0" rIns="0" bIns="0" rtlCol="0" anchor="ctr">
            <a:spAutoFit/>
          </a:bodyPr>
          <a:lstStyle/>
          <a:p>
            <a:pPr algn="l"/>
            <a:r>
              <a:rPr lang="en-US" altLang="zh-CN" sz="3200" dirty="0" smtClean="0">
                <a:solidFill>
                  <a:srgbClr val="DA3C49"/>
                </a:solidFill>
                <a:latin typeface="Impact" pitchFamily="34" charset="0"/>
                <a:ea typeface="微软雅黑" pitchFamily="34" charset="-122"/>
              </a:rPr>
              <a:t>04</a:t>
            </a:r>
            <a:endParaRPr lang="zh-CN" altLang="en-US" sz="3200" dirty="0">
              <a:solidFill>
                <a:srgbClr val="DA3C49"/>
              </a:solidFill>
              <a:latin typeface="微软雅黑" pitchFamily="34" charset="-122"/>
              <a:ea typeface="微软雅黑" pitchFamily="34" charset="-122"/>
            </a:endParaRPr>
          </a:p>
        </p:txBody>
      </p:sp>
      <p:sp>
        <p:nvSpPr>
          <p:cNvPr id="110" name="TextBox 6"/>
          <p:cNvSpPr txBox="1"/>
          <p:nvPr/>
        </p:nvSpPr>
        <p:spPr>
          <a:xfrm>
            <a:off x="1382716" y="5382900"/>
            <a:ext cx="448659" cy="492443"/>
          </a:xfrm>
          <a:prstGeom prst="rect">
            <a:avLst/>
          </a:prstGeom>
          <a:noFill/>
        </p:spPr>
        <p:txBody>
          <a:bodyPr vert="horz" wrap="square" lIns="0" tIns="0" rIns="0" bIns="0" rtlCol="0" anchor="ctr">
            <a:spAutoFit/>
          </a:bodyPr>
          <a:lstStyle/>
          <a:p>
            <a:pPr algn="l"/>
            <a:r>
              <a:rPr lang="en-US" altLang="zh-CN" sz="3200" dirty="0" smtClean="0">
                <a:solidFill>
                  <a:srgbClr val="DA3C49"/>
                </a:solidFill>
                <a:latin typeface="Impact" pitchFamily="34" charset="0"/>
                <a:ea typeface="微软雅黑" pitchFamily="34" charset="-122"/>
              </a:rPr>
              <a:t>05</a:t>
            </a:r>
            <a:endParaRPr lang="zh-CN" altLang="en-US" sz="3200" dirty="0">
              <a:solidFill>
                <a:srgbClr val="DA3C49"/>
              </a:solidFill>
              <a:latin typeface="微软雅黑" pitchFamily="34" charset="-122"/>
              <a:ea typeface="微软雅黑" pitchFamily="34" charset="-122"/>
            </a:endParaRPr>
          </a:p>
        </p:txBody>
      </p:sp>
      <p:cxnSp>
        <p:nvCxnSpPr>
          <p:cNvPr id="113" name="直接连接符 112"/>
          <p:cNvCxnSpPr/>
          <p:nvPr/>
        </p:nvCxnSpPr>
        <p:spPr>
          <a:xfrm flipV="1">
            <a:off x="2333764" y="2111596"/>
            <a:ext cx="8311487" cy="4877"/>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231384" y="3224780"/>
            <a:ext cx="8413867"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2231384" y="4229288"/>
            <a:ext cx="8413867"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2231384" y="5302895"/>
            <a:ext cx="8413867"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2231384" y="6756380"/>
            <a:ext cx="8413867"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708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求顶点事件的最早发生时间：</a:t>
            </a:r>
          </a:p>
        </p:txBody>
      </p:sp>
      <p:sp>
        <p:nvSpPr>
          <p:cNvPr id="52" name="副标题 2"/>
          <p:cNvSpPr txBox="1">
            <a:spLocks/>
          </p:cNvSpPr>
          <p:nvPr/>
        </p:nvSpPr>
        <p:spPr>
          <a:xfrm>
            <a:off x="2484519" y="1304457"/>
            <a:ext cx="8692997" cy="1869953"/>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45000"/>
              </a:lnSpc>
            </a:pPr>
            <a:r>
              <a:rPr lang="zh-CN" altLang="en-US" sz="2000" dirty="0" smtClean="0">
                <a:solidFill>
                  <a:prstClr val="black"/>
                </a:solidFill>
              </a:rPr>
              <a:t>如果从起点到一</a:t>
            </a:r>
            <a:r>
              <a:rPr lang="zh-CN" altLang="en-US" sz="2000" dirty="0">
                <a:solidFill>
                  <a:prstClr val="black"/>
                </a:solidFill>
              </a:rPr>
              <a:t>个顶点有</a:t>
            </a:r>
            <a:r>
              <a:rPr lang="zh-CN" altLang="en-US" sz="2000" dirty="0" smtClean="0">
                <a:solidFill>
                  <a:prstClr val="black"/>
                </a:solidFill>
              </a:rPr>
              <a:t>若干条路径，</a:t>
            </a:r>
            <a:r>
              <a:rPr lang="zh-CN" altLang="en-US" sz="2000" dirty="0">
                <a:solidFill>
                  <a:prstClr val="black"/>
                </a:solidFill>
              </a:rPr>
              <a:t>即说明该顶点表示的事件须</a:t>
            </a:r>
            <a:r>
              <a:rPr lang="zh-CN" altLang="en-US" sz="2000" dirty="0" smtClean="0">
                <a:solidFill>
                  <a:prstClr val="black"/>
                </a:solidFill>
              </a:rPr>
              <a:t>当每条路径上所有的活动</a:t>
            </a:r>
            <a:r>
              <a:rPr lang="zh-CN" altLang="en-US" sz="2000" dirty="0">
                <a:solidFill>
                  <a:prstClr val="black"/>
                </a:solidFill>
              </a:rPr>
              <a:t>都完成才能发生，因此事件的最早发生时间是最长路径所消耗的时间。</a:t>
            </a:r>
          </a:p>
        </p:txBody>
      </p:sp>
      <p:sp>
        <p:nvSpPr>
          <p:cNvPr id="53" name="副标题 2"/>
          <p:cNvSpPr txBox="1">
            <a:spLocks/>
          </p:cNvSpPr>
          <p:nvPr/>
        </p:nvSpPr>
        <p:spPr>
          <a:xfrm>
            <a:off x="2484519" y="3234509"/>
            <a:ext cx="3302491" cy="3234530"/>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45000"/>
              </a:lnSpc>
            </a:pPr>
            <a:r>
              <a:rPr lang="zh-CN" altLang="en-US" sz="2000" dirty="0">
                <a:solidFill>
                  <a:prstClr val="black"/>
                </a:solidFill>
              </a:rPr>
              <a:t>右</a:t>
            </a:r>
            <a:r>
              <a:rPr lang="zh-CN" altLang="en-US" sz="2000" dirty="0" smtClean="0">
                <a:solidFill>
                  <a:prstClr val="black"/>
                </a:solidFill>
              </a:rPr>
              <a:t>图</a:t>
            </a:r>
            <a:r>
              <a:rPr lang="zh-CN" altLang="en-US" sz="2000" dirty="0">
                <a:solidFill>
                  <a:prstClr val="black"/>
                </a:solidFill>
              </a:rPr>
              <a:t>中，</a:t>
            </a:r>
            <a:r>
              <a:rPr lang="en-US" altLang="zh-CN" sz="2000" dirty="0">
                <a:solidFill>
                  <a:prstClr val="black"/>
                </a:solidFill>
              </a:rPr>
              <a:t>A</a:t>
            </a:r>
            <a:r>
              <a:rPr lang="zh-CN" altLang="en-US" sz="2000" dirty="0">
                <a:solidFill>
                  <a:prstClr val="black"/>
                </a:solidFill>
              </a:rPr>
              <a:t>顶点是起点，则</a:t>
            </a:r>
            <a:r>
              <a:rPr lang="en-US" altLang="zh-CN" sz="2000" dirty="0">
                <a:solidFill>
                  <a:prstClr val="black"/>
                </a:solidFill>
              </a:rPr>
              <a:t>B</a:t>
            </a:r>
            <a:r>
              <a:rPr lang="zh-CN" altLang="en-US" sz="2000" dirty="0">
                <a:solidFill>
                  <a:prstClr val="black"/>
                </a:solidFill>
              </a:rPr>
              <a:t>顶点事件的最早到达时间是</a:t>
            </a:r>
            <a:r>
              <a:rPr lang="en-US" altLang="zh-CN" sz="2000" dirty="0">
                <a:solidFill>
                  <a:prstClr val="black"/>
                </a:solidFill>
              </a:rPr>
              <a:t>A</a:t>
            </a:r>
            <a:r>
              <a:rPr lang="zh-CN" altLang="en-US" sz="2000" dirty="0">
                <a:solidFill>
                  <a:prstClr val="black"/>
                </a:solidFill>
              </a:rPr>
              <a:t>到</a:t>
            </a:r>
            <a:r>
              <a:rPr lang="en-US" altLang="zh-CN" sz="2000" dirty="0">
                <a:solidFill>
                  <a:prstClr val="black"/>
                </a:solidFill>
              </a:rPr>
              <a:t>B</a:t>
            </a:r>
            <a:r>
              <a:rPr lang="zh-CN" altLang="en-US" sz="2000" dirty="0">
                <a:solidFill>
                  <a:prstClr val="black"/>
                </a:solidFill>
              </a:rPr>
              <a:t>间最长路径上的活动所消耗的时间</a:t>
            </a:r>
            <a:r>
              <a:rPr lang="en-US" altLang="zh-CN" sz="2000" dirty="0">
                <a:solidFill>
                  <a:prstClr val="black"/>
                </a:solidFill>
              </a:rPr>
              <a:t>k= max(n1,n2,n3,…</a:t>
            </a:r>
            <a:r>
              <a:rPr lang="en-US" altLang="zh-CN" sz="2000" dirty="0" err="1">
                <a:solidFill>
                  <a:prstClr val="black"/>
                </a:solidFill>
              </a:rPr>
              <a:t>nt</a:t>
            </a:r>
            <a:r>
              <a:rPr lang="en-US" altLang="zh-CN" sz="2000" dirty="0">
                <a:solidFill>
                  <a:prstClr val="black"/>
                </a:solidFill>
              </a:rPr>
              <a:t>)</a:t>
            </a:r>
            <a:r>
              <a:rPr lang="zh-CN" altLang="en-US" sz="2000" dirty="0">
                <a:solidFill>
                  <a:prstClr val="black"/>
                </a:solidFill>
              </a:rPr>
              <a:t>，</a:t>
            </a:r>
            <a:r>
              <a:rPr lang="en-US" altLang="zh-CN" sz="2000" dirty="0">
                <a:solidFill>
                  <a:prstClr val="black"/>
                </a:solidFill>
              </a:rPr>
              <a:t>k</a:t>
            </a:r>
            <a:r>
              <a:rPr lang="zh-CN" altLang="en-US" sz="2000" dirty="0">
                <a:solidFill>
                  <a:prstClr val="black"/>
                </a:solidFill>
              </a:rPr>
              <a:t>时间后由顶点</a:t>
            </a:r>
            <a:r>
              <a:rPr lang="en-US" altLang="zh-CN" sz="2000" dirty="0">
                <a:solidFill>
                  <a:prstClr val="black"/>
                </a:solidFill>
              </a:rPr>
              <a:t>B</a:t>
            </a:r>
            <a:r>
              <a:rPr lang="zh-CN" altLang="en-US" sz="2000" dirty="0">
                <a:solidFill>
                  <a:prstClr val="black"/>
                </a:solidFill>
              </a:rPr>
              <a:t>发出的所有活动才可以开始。</a:t>
            </a:r>
          </a:p>
        </p:txBody>
      </p:sp>
      <p:grpSp>
        <p:nvGrpSpPr>
          <p:cNvPr id="5" name="组合 4"/>
          <p:cNvGrpSpPr/>
          <p:nvPr/>
        </p:nvGrpSpPr>
        <p:grpSpPr>
          <a:xfrm>
            <a:off x="908608" y="4280738"/>
            <a:ext cx="1110357" cy="1088580"/>
            <a:chOff x="841451" y="4512826"/>
            <a:chExt cx="1110357" cy="1088580"/>
          </a:xfrm>
        </p:grpSpPr>
        <p:sp>
          <p:nvSpPr>
            <p:cNvPr id="27" name="椭圆 26">
              <a:extLst>
                <a:ext uri="{FF2B5EF4-FFF2-40B4-BE49-F238E27FC236}">
                  <a16:creationId xmlns:a16="http://schemas.microsoft.com/office/drawing/2014/main" id="{DC03DB4D-AC1D-4DBF-A111-275F85360AA4}"/>
                </a:ext>
              </a:extLst>
            </p:cNvPr>
            <p:cNvSpPr/>
            <p:nvPr/>
          </p:nvSpPr>
          <p:spPr>
            <a:xfrm>
              <a:off x="841451" y="4512826"/>
              <a:ext cx="1110357" cy="1088580"/>
            </a:xfrm>
            <a:prstGeom prst="ellipse">
              <a:avLst/>
            </a:prstGeom>
            <a:noFill/>
            <a:ln w="3175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a:extLst>
                <a:ext uri="{FF2B5EF4-FFF2-40B4-BE49-F238E27FC236}">
                  <a16:creationId xmlns:a16="http://schemas.microsoft.com/office/drawing/2014/main" id="{8E6B396D-1EFA-42E4-AA81-FDD58F648C19}"/>
                </a:ext>
              </a:extLst>
            </p:cNvPr>
            <p:cNvGrpSpPr/>
            <p:nvPr/>
          </p:nvGrpSpPr>
          <p:grpSpPr>
            <a:xfrm>
              <a:off x="1178263" y="4843740"/>
              <a:ext cx="476228" cy="514890"/>
              <a:chOff x="4251516" y="3180266"/>
              <a:chExt cx="470579" cy="508781"/>
            </a:xfrm>
            <a:solidFill>
              <a:srgbClr val="ED7D31"/>
            </a:solidFill>
          </p:grpSpPr>
          <p:sp>
            <p:nvSpPr>
              <p:cNvPr id="29" name="圆角矩形 111">
                <a:extLst>
                  <a:ext uri="{FF2B5EF4-FFF2-40B4-BE49-F238E27FC236}">
                    <a16:creationId xmlns:a16="http://schemas.microsoft.com/office/drawing/2014/main" id="{000530EE-0F3E-4AA8-8414-4020E7713D7F}"/>
                  </a:ext>
                </a:extLst>
              </p:cNvPr>
              <p:cNvSpPr/>
              <p:nvPr/>
            </p:nvSpPr>
            <p:spPr>
              <a:xfrm rot="16200000">
                <a:off x="4057611" y="3408849"/>
                <a:ext cx="502393" cy="45719"/>
              </a:xfrm>
              <a:prstGeom prst="roundRect">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 120">
                <a:extLst>
                  <a:ext uri="{FF2B5EF4-FFF2-40B4-BE49-F238E27FC236}">
                    <a16:creationId xmlns:a16="http://schemas.microsoft.com/office/drawing/2014/main" id="{155A6F23-3050-497F-BD63-FBF3DEFFC807}"/>
                  </a:ext>
                </a:extLst>
              </p:cNvPr>
              <p:cNvSpPr/>
              <p:nvPr/>
            </p:nvSpPr>
            <p:spPr>
              <a:xfrm rot="16200000">
                <a:off x="4111727" y="3410955"/>
                <a:ext cx="502393" cy="45719"/>
              </a:xfrm>
              <a:prstGeom prst="roundRect">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圆角矩形 121">
                <a:extLst>
                  <a:ext uri="{FF2B5EF4-FFF2-40B4-BE49-F238E27FC236}">
                    <a16:creationId xmlns:a16="http://schemas.microsoft.com/office/drawing/2014/main" id="{6473975D-1AB9-4ABC-9F65-89D1BEDAC1EA}"/>
                  </a:ext>
                </a:extLst>
              </p:cNvPr>
              <p:cNvSpPr/>
              <p:nvPr/>
            </p:nvSpPr>
            <p:spPr>
              <a:xfrm rot="16200000">
                <a:off x="4375072" y="3414991"/>
                <a:ext cx="502393" cy="45719"/>
              </a:xfrm>
              <a:prstGeom prst="roundRect">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122">
                <a:extLst>
                  <a:ext uri="{FF2B5EF4-FFF2-40B4-BE49-F238E27FC236}">
                    <a16:creationId xmlns:a16="http://schemas.microsoft.com/office/drawing/2014/main" id="{D5DEE170-01E7-41D9-AECB-A635BE536544}"/>
                  </a:ext>
                </a:extLst>
              </p:cNvPr>
              <p:cNvSpPr/>
              <p:nvPr/>
            </p:nvSpPr>
            <p:spPr>
              <a:xfrm rot="16200000">
                <a:off x="4428940" y="3414888"/>
                <a:ext cx="502393" cy="45719"/>
              </a:xfrm>
              <a:prstGeom prst="roundRect">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椭圆 40">
                <a:extLst>
                  <a:ext uri="{FF2B5EF4-FFF2-40B4-BE49-F238E27FC236}">
                    <a16:creationId xmlns:a16="http://schemas.microsoft.com/office/drawing/2014/main" id="{61222B1F-41FC-4B04-ABAA-DFDEBB011E50}"/>
                  </a:ext>
                </a:extLst>
              </p:cNvPr>
              <p:cNvSpPr/>
              <p:nvPr/>
            </p:nvSpPr>
            <p:spPr>
              <a:xfrm>
                <a:off x="4285948" y="3191085"/>
                <a:ext cx="217942" cy="246766"/>
              </a:xfrm>
              <a:prstGeom prst="ellipse">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椭圆 43">
                <a:extLst>
                  <a:ext uri="{FF2B5EF4-FFF2-40B4-BE49-F238E27FC236}">
                    <a16:creationId xmlns:a16="http://schemas.microsoft.com/office/drawing/2014/main" id="{7E36D2B8-51D0-49DA-903C-2120DFBFFF7D}"/>
                  </a:ext>
                </a:extLst>
              </p:cNvPr>
              <p:cNvSpPr/>
              <p:nvPr/>
            </p:nvSpPr>
            <p:spPr>
              <a:xfrm rot="10800000">
                <a:off x="4481957" y="3194188"/>
                <a:ext cx="217883" cy="246766"/>
              </a:xfrm>
              <a:prstGeom prst="ellipse">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圆角矩形 6">
                <a:extLst>
                  <a:ext uri="{FF2B5EF4-FFF2-40B4-BE49-F238E27FC236}">
                    <a16:creationId xmlns:a16="http://schemas.microsoft.com/office/drawing/2014/main" id="{33A9E98C-D110-4C0D-B74C-9A4BDEB25DCD}"/>
                  </a:ext>
                </a:extLst>
              </p:cNvPr>
              <p:cNvSpPr/>
              <p:nvPr/>
            </p:nvSpPr>
            <p:spPr>
              <a:xfrm>
                <a:off x="4251516" y="3180266"/>
                <a:ext cx="470579" cy="82976"/>
              </a:xfrm>
              <a:prstGeom prst="roundRect">
                <a:avLst/>
              </a:prstGeom>
              <a:grp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46" name="组合 45"/>
          <p:cNvGrpSpPr/>
          <p:nvPr/>
        </p:nvGrpSpPr>
        <p:grpSpPr>
          <a:xfrm>
            <a:off x="837115" y="1517309"/>
            <a:ext cx="1081222" cy="1060015"/>
            <a:chOff x="5556947" y="2779899"/>
            <a:chExt cx="1097185" cy="1075665"/>
          </a:xfrm>
        </p:grpSpPr>
        <p:sp>
          <p:nvSpPr>
            <p:cNvPr id="47" name="椭圆 46">
              <a:extLst>
                <a:ext uri="{FF2B5EF4-FFF2-40B4-BE49-F238E27FC236}">
                  <a16:creationId xmlns:a16="http://schemas.microsoft.com/office/drawing/2014/main" id="{729EA9F0-FC28-4FC5-B4E4-2B867084A3FA}"/>
                </a:ext>
              </a:extLst>
            </p:cNvPr>
            <p:cNvSpPr/>
            <p:nvPr/>
          </p:nvSpPr>
          <p:spPr>
            <a:xfrm>
              <a:off x="5556947" y="2779899"/>
              <a:ext cx="1097185" cy="1075665"/>
            </a:xfrm>
            <a:prstGeom prst="ellipse">
              <a:avLst/>
            </a:prstGeom>
            <a:noFill/>
            <a:ln w="31750">
              <a:solidFill>
                <a:srgbClr val="30368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8" name="组合 47">
              <a:extLst>
                <a:ext uri="{FF2B5EF4-FFF2-40B4-BE49-F238E27FC236}">
                  <a16:creationId xmlns:a16="http://schemas.microsoft.com/office/drawing/2014/main" id="{AEFD84A4-DB27-4255-A2A2-B1B9859D0D75}"/>
                </a:ext>
              </a:extLst>
            </p:cNvPr>
            <p:cNvGrpSpPr/>
            <p:nvPr/>
          </p:nvGrpSpPr>
          <p:grpSpPr>
            <a:xfrm>
              <a:off x="5834345" y="3022648"/>
              <a:ext cx="583201" cy="573335"/>
              <a:chOff x="13102693" y="-212669"/>
              <a:chExt cx="2428626" cy="2387541"/>
            </a:xfrm>
            <a:solidFill>
              <a:schemeClr val="accent1"/>
            </a:solidFill>
          </p:grpSpPr>
          <p:sp>
            <p:nvSpPr>
              <p:cNvPr id="49" name="椭圆 48">
                <a:extLst>
                  <a:ext uri="{FF2B5EF4-FFF2-40B4-BE49-F238E27FC236}">
                    <a16:creationId xmlns:a16="http://schemas.microsoft.com/office/drawing/2014/main" id="{8554901B-D469-41E9-94A8-D38061096962}"/>
                  </a:ext>
                </a:extLst>
              </p:cNvPr>
              <p:cNvSpPr/>
              <p:nvPr/>
            </p:nvSpPr>
            <p:spPr>
              <a:xfrm>
                <a:off x="13424186" y="95892"/>
                <a:ext cx="1779800" cy="17798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矩形 49">
                <a:extLst>
                  <a:ext uri="{FF2B5EF4-FFF2-40B4-BE49-F238E27FC236}">
                    <a16:creationId xmlns:a16="http://schemas.microsoft.com/office/drawing/2014/main" id="{C640E345-F456-46BD-83E8-709FA132604E}"/>
                  </a:ext>
                </a:extLst>
              </p:cNvPr>
              <p:cNvSpPr/>
              <p:nvPr/>
            </p:nvSpPr>
            <p:spPr>
              <a:xfrm>
                <a:off x="13998667" y="-212669"/>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矩形 50">
                <a:extLst>
                  <a:ext uri="{FF2B5EF4-FFF2-40B4-BE49-F238E27FC236}">
                    <a16:creationId xmlns:a16="http://schemas.microsoft.com/office/drawing/2014/main" id="{E8582944-0E72-4767-B4F5-C1A9CE4665EC}"/>
                  </a:ext>
                </a:extLst>
              </p:cNvPr>
              <p:cNvSpPr/>
              <p:nvPr/>
            </p:nvSpPr>
            <p:spPr>
              <a:xfrm>
                <a:off x="14028124" y="1666567"/>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a:extLst>
                  <a:ext uri="{FF2B5EF4-FFF2-40B4-BE49-F238E27FC236}">
                    <a16:creationId xmlns:a16="http://schemas.microsoft.com/office/drawing/2014/main" id="{59174A5C-798F-4FCF-8FE2-6F43FAC02018}"/>
                  </a:ext>
                </a:extLst>
              </p:cNvPr>
              <p:cNvSpPr/>
              <p:nvPr/>
            </p:nvSpPr>
            <p:spPr>
              <a:xfrm rot="2839072">
                <a:off x="14709055" y="41483"/>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a:extLst>
                  <a:ext uri="{FF2B5EF4-FFF2-40B4-BE49-F238E27FC236}">
                    <a16:creationId xmlns:a16="http://schemas.microsoft.com/office/drawing/2014/main" id="{64470BD2-579F-4439-8524-B87FD638B5AF}"/>
                  </a:ext>
                </a:extLst>
              </p:cNvPr>
              <p:cNvSpPr/>
              <p:nvPr/>
            </p:nvSpPr>
            <p:spPr>
              <a:xfrm rot="18902390">
                <a:off x="13352709" y="51112"/>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a:extLst>
                  <a:ext uri="{FF2B5EF4-FFF2-40B4-BE49-F238E27FC236}">
                    <a16:creationId xmlns:a16="http://schemas.microsoft.com/office/drawing/2014/main" id="{950A5B31-4774-46DF-931D-1A0ACAC6C077}"/>
                  </a:ext>
                </a:extLst>
              </p:cNvPr>
              <p:cNvSpPr/>
              <p:nvPr/>
            </p:nvSpPr>
            <p:spPr>
              <a:xfrm rot="18902390">
                <a:off x="14699131" y="1406091"/>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a:extLst>
                  <a:ext uri="{FF2B5EF4-FFF2-40B4-BE49-F238E27FC236}">
                    <a16:creationId xmlns:a16="http://schemas.microsoft.com/office/drawing/2014/main" id="{92B7A5C8-34B3-4113-B894-9207D75D2AE2}"/>
                  </a:ext>
                </a:extLst>
              </p:cNvPr>
              <p:cNvSpPr/>
              <p:nvPr/>
            </p:nvSpPr>
            <p:spPr>
              <a:xfrm rot="2839072">
                <a:off x="13365455" y="1418602"/>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a:extLst>
                  <a:ext uri="{FF2B5EF4-FFF2-40B4-BE49-F238E27FC236}">
                    <a16:creationId xmlns:a16="http://schemas.microsoft.com/office/drawing/2014/main" id="{941D4778-453B-4EEA-B50B-364961037A7F}"/>
                  </a:ext>
                </a:extLst>
              </p:cNvPr>
              <p:cNvSpPr/>
              <p:nvPr/>
            </p:nvSpPr>
            <p:spPr>
              <a:xfrm rot="16200000">
                <a:off x="13073055" y="727868"/>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矩形 60">
                <a:extLst>
                  <a:ext uri="{FF2B5EF4-FFF2-40B4-BE49-F238E27FC236}">
                    <a16:creationId xmlns:a16="http://schemas.microsoft.com/office/drawing/2014/main" id="{7370A476-4BBB-4407-B7B1-C868B2774398}"/>
                  </a:ext>
                </a:extLst>
              </p:cNvPr>
              <p:cNvSpPr/>
              <p:nvPr/>
            </p:nvSpPr>
            <p:spPr>
              <a:xfrm rot="16200000">
                <a:off x="14993376" y="741509"/>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椭圆 61">
                <a:extLst>
                  <a:ext uri="{FF2B5EF4-FFF2-40B4-BE49-F238E27FC236}">
                    <a16:creationId xmlns:a16="http://schemas.microsoft.com/office/drawing/2014/main" id="{05494FD6-2582-418E-974A-ABB68F14EEE1}"/>
                  </a:ext>
                </a:extLst>
              </p:cNvPr>
              <p:cNvSpPr/>
              <p:nvPr/>
            </p:nvSpPr>
            <p:spPr>
              <a:xfrm>
                <a:off x="13709282" y="392015"/>
                <a:ext cx="1163134" cy="1163134"/>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3" name="组合 2"/>
          <p:cNvGrpSpPr/>
          <p:nvPr/>
        </p:nvGrpSpPr>
        <p:grpSpPr>
          <a:xfrm>
            <a:off x="2484519" y="2928748"/>
            <a:ext cx="8911362" cy="87396"/>
            <a:chOff x="837115" y="3612872"/>
            <a:chExt cx="10558766" cy="186627"/>
          </a:xfrm>
          <a:solidFill>
            <a:srgbClr val="ED7D31"/>
          </a:solidFill>
        </p:grpSpPr>
        <p:sp>
          <p:nvSpPr>
            <p:cNvPr id="2" name="矩形 1"/>
            <p:cNvSpPr/>
            <p:nvPr/>
          </p:nvSpPr>
          <p:spPr>
            <a:xfrm>
              <a:off x="837115" y="3612872"/>
              <a:ext cx="10558766" cy="45719"/>
            </a:xfrm>
            <a:prstGeom prst="rect">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矩形 62"/>
            <p:cNvSpPr/>
            <p:nvPr/>
          </p:nvSpPr>
          <p:spPr>
            <a:xfrm>
              <a:off x="837115" y="3753780"/>
              <a:ext cx="10558766" cy="45719"/>
            </a:xfrm>
            <a:prstGeom prst="rect">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5" name="图片 34"/>
          <p:cNvPicPr/>
          <p:nvPr/>
        </p:nvPicPr>
        <p:blipFill>
          <a:blip r:embed="rId3">
            <a:extLst>
              <a:ext uri="{28A0092B-C50C-407E-A947-70E740481C1C}">
                <a14:useLocalDpi xmlns:a14="http://schemas.microsoft.com/office/drawing/2010/main" val="0"/>
              </a:ext>
            </a:extLst>
          </a:blip>
          <a:srcRect/>
          <a:stretch>
            <a:fillRect/>
          </a:stretch>
        </p:blipFill>
        <p:spPr bwMode="auto">
          <a:xfrm>
            <a:off x="6602942" y="3393697"/>
            <a:ext cx="4941692" cy="2862663"/>
          </a:xfrm>
          <a:prstGeom prst="rect">
            <a:avLst/>
          </a:prstGeom>
          <a:noFill/>
          <a:ln>
            <a:noFill/>
          </a:ln>
        </p:spPr>
      </p:pic>
    </p:spTree>
    <p:extLst>
      <p:ext uri="{BB962C8B-B14F-4D97-AF65-F5344CB8AC3E}">
        <p14:creationId xmlns:p14="http://schemas.microsoft.com/office/powerpoint/2010/main" val="2284982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3999" y="173588"/>
            <a:ext cx="10271761" cy="618950"/>
          </a:xfrm>
        </p:spPr>
        <p:txBody>
          <a:bodyPr>
            <a:normAutofit lnSpcReduction="10000"/>
          </a:bodyPr>
          <a:lstStyle/>
          <a:p>
            <a:pPr algn="l"/>
            <a:r>
              <a:rPr lang="zh-CN" altLang="en-US" sz="2800" dirty="0">
                <a:latin typeface="+mj-ea"/>
                <a:ea typeface="+mj-ea"/>
              </a:rPr>
              <a:t>求顶点事件的最早发生时间：</a:t>
            </a:r>
          </a:p>
          <a:p>
            <a:pPr algn="l"/>
            <a:endParaRPr lang="en-US" altLang="zh-CN" sz="2800" dirty="0">
              <a:latin typeface="+mj-ea"/>
              <a:ea typeface="+mj-ea"/>
            </a:endParaRPr>
          </a:p>
        </p:txBody>
      </p:sp>
      <p:sp>
        <p:nvSpPr>
          <p:cNvPr id="4" name="副标题 2"/>
          <p:cNvSpPr txBox="1">
            <a:spLocks/>
          </p:cNvSpPr>
          <p:nvPr/>
        </p:nvSpPr>
        <p:spPr>
          <a:xfrm>
            <a:off x="1523999" y="800310"/>
            <a:ext cx="10271761" cy="96018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solidFill>
                  <a:prstClr val="black"/>
                </a:solidFill>
              </a:rPr>
              <a:t>AOE</a:t>
            </a:r>
            <a:r>
              <a:rPr lang="zh-CN" altLang="en-US" dirty="0">
                <a:solidFill>
                  <a:prstClr val="black"/>
                </a:solidFill>
              </a:rPr>
              <a:t>网顶点事件的最早发生时间的具体计算过程，图中顶点旁的加黑数字为该顶点当前的最早发生时间。</a:t>
            </a:r>
          </a:p>
        </p:txBody>
      </p:sp>
      <p:sp>
        <p:nvSpPr>
          <p:cNvPr id="17" name="矩形 16"/>
          <p:cNvSpPr/>
          <p:nvPr/>
        </p:nvSpPr>
        <p:spPr>
          <a:xfrm>
            <a:off x="0" y="1871067"/>
            <a:ext cx="12192000" cy="87985"/>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a:extLst>
              <a:ext uri="{FF2B5EF4-FFF2-40B4-BE49-F238E27FC236}">
                <a16:creationId xmlns:a16="http://schemas.microsoft.com/office/drawing/2014/main" id="{E17BCF41-55BB-41CD-892F-4497816572F8}"/>
              </a:ext>
            </a:extLst>
          </p:cNvPr>
          <p:cNvSpPr/>
          <p:nvPr/>
        </p:nvSpPr>
        <p:spPr>
          <a:xfrm>
            <a:off x="99178" y="231636"/>
            <a:ext cx="1320364" cy="132036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endParaRPr>
          </a:p>
        </p:txBody>
      </p:sp>
      <p:pic>
        <p:nvPicPr>
          <p:cNvPr id="41" name="图片 40"/>
          <p:cNvPicPr/>
          <p:nvPr/>
        </p:nvPicPr>
        <p:blipFill>
          <a:blip r:embed="rId2">
            <a:extLst>
              <a:ext uri="{28A0092B-C50C-407E-A947-70E740481C1C}">
                <a14:useLocalDpi xmlns:a14="http://schemas.microsoft.com/office/drawing/2010/main" val="0"/>
              </a:ext>
            </a:extLst>
          </a:blip>
          <a:srcRect/>
          <a:stretch>
            <a:fillRect/>
          </a:stretch>
        </p:blipFill>
        <p:spPr bwMode="auto">
          <a:xfrm>
            <a:off x="1870807" y="2626682"/>
            <a:ext cx="9180528" cy="3269149"/>
          </a:xfrm>
          <a:prstGeom prst="rect">
            <a:avLst/>
          </a:prstGeom>
          <a:noFill/>
          <a:ln>
            <a:noFill/>
          </a:ln>
        </p:spPr>
      </p:pic>
      <p:sp>
        <p:nvSpPr>
          <p:cNvPr id="42" name="Freeform: Shape 26">
            <a:extLst>
              <a:ext uri="{FF2B5EF4-FFF2-40B4-BE49-F238E27FC236}">
                <a16:creationId xmlns:a16="http://schemas.microsoft.com/office/drawing/2014/main" id="{53C69128-6442-438C-ADBD-9649CC7D8A37}"/>
              </a:ext>
            </a:extLst>
          </p:cNvPr>
          <p:cNvSpPr>
            <a:spLocks/>
          </p:cNvSpPr>
          <p:nvPr/>
        </p:nvSpPr>
        <p:spPr bwMode="auto">
          <a:xfrm>
            <a:off x="558827" y="724706"/>
            <a:ext cx="401066" cy="334224"/>
          </a:xfrm>
          <a:custGeom>
            <a:avLst/>
            <a:gdLst/>
            <a:ahLst/>
            <a:cxnLst>
              <a:cxn ang="0">
                <a:pos x="30" y="19"/>
              </a:cxn>
              <a:cxn ang="0">
                <a:pos x="25" y="24"/>
              </a:cxn>
              <a:cxn ang="0">
                <a:pos x="5" y="24"/>
              </a:cxn>
              <a:cxn ang="0">
                <a:pos x="0" y="19"/>
              </a:cxn>
              <a:cxn ang="0">
                <a:pos x="0" y="4"/>
              </a:cxn>
              <a:cxn ang="0">
                <a:pos x="5" y="0"/>
              </a:cxn>
              <a:cxn ang="0">
                <a:pos x="25" y="0"/>
              </a:cxn>
              <a:cxn ang="0">
                <a:pos x="30" y="4"/>
              </a:cxn>
              <a:cxn ang="0">
                <a:pos x="30" y="19"/>
              </a:cxn>
              <a:cxn ang="0">
                <a:pos x="30" y="48"/>
              </a:cxn>
              <a:cxn ang="0">
                <a:pos x="25" y="53"/>
              </a:cxn>
              <a:cxn ang="0">
                <a:pos x="5" y="53"/>
              </a:cxn>
              <a:cxn ang="0">
                <a:pos x="0" y="48"/>
              </a:cxn>
              <a:cxn ang="0">
                <a:pos x="0" y="34"/>
              </a:cxn>
              <a:cxn ang="0">
                <a:pos x="5" y="29"/>
              </a:cxn>
              <a:cxn ang="0">
                <a:pos x="25" y="29"/>
              </a:cxn>
              <a:cxn ang="0">
                <a:pos x="30" y="34"/>
              </a:cxn>
              <a:cxn ang="0">
                <a:pos x="30" y="48"/>
              </a:cxn>
              <a:cxn ang="0">
                <a:pos x="64" y="19"/>
              </a:cxn>
              <a:cxn ang="0">
                <a:pos x="59" y="24"/>
              </a:cxn>
              <a:cxn ang="0">
                <a:pos x="39" y="24"/>
              </a:cxn>
              <a:cxn ang="0">
                <a:pos x="34" y="19"/>
              </a:cxn>
              <a:cxn ang="0">
                <a:pos x="34" y="4"/>
              </a:cxn>
              <a:cxn ang="0">
                <a:pos x="39" y="0"/>
              </a:cxn>
              <a:cxn ang="0">
                <a:pos x="59" y="0"/>
              </a:cxn>
              <a:cxn ang="0">
                <a:pos x="64" y="4"/>
              </a:cxn>
              <a:cxn ang="0">
                <a:pos x="64" y="19"/>
              </a:cxn>
              <a:cxn ang="0">
                <a:pos x="64" y="48"/>
              </a:cxn>
              <a:cxn ang="0">
                <a:pos x="59" y="53"/>
              </a:cxn>
              <a:cxn ang="0">
                <a:pos x="39" y="53"/>
              </a:cxn>
              <a:cxn ang="0">
                <a:pos x="34" y="48"/>
              </a:cxn>
              <a:cxn ang="0">
                <a:pos x="34" y="34"/>
              </a:cxn>
              <a:cxn ang="0">
                <a:pos x="39" y="29"/>
              </a:cxn>
              <a:cxn ang="0">
                <a:pos x="59" y="29"/>
              </a:cxn>
              <a:cxn ang="0">
                <a:pos x="64" y="34"/>
              </a:cxn>
              <a:cxn ang="0">
                <a:pos x="64" y="48"/>
              </a:cxn>
            </a:cxnLst>
            <a:rect l="0" t="0" r="r" b="b"/>
            <a:pathLst>
              <a:path w="64" h="53">
                <a:moveTo>
                  <a:pt x="30" y="19"/>
                </a:moveTo>
                <a:cubicBezTo>
                  <a:pt x="30" y="22"/>
                  <a:pt x="27" y="24"/>
                  <a:pt x="25" y="24"/>
                </a:cubicBezTo>
                <a:cubicBezTo>
                  <a:pt x="5" y="24"/>
                  <a:pt x="5" y="24"/>
                  <a:pt x="5" y="24"/>
                </a:cubicBezTo>
                <a:cubicBezTo>
                  <a:pt x="3" y="24"/>
                  <a:pt x="0" y="22"/>
                  <a:pt x="0" y="19"/>
                </a:cubicBezTo>
                <a:cubicBezTo>
                  <a:pt x="0" y="4"/>
                  <a:pt x="0" y="4"/>
                  <a:pt x="0" y="4"/>
                </a:cubicBezTo>
                <a:cubicBezTo>
                  <a:pt x="0" y="2"/>
                  <a:pt x="3" y="0"/>
                  <a:pt x="5" y="0"/>
                </a:cubicBezTo>
                <a:cubicBezTo>
                  <a:pt x="25" y="0"/>
                  <a:pt x="25" y="0"/>
                  <a:pt x="25" y="0"/>
                </a:cubicBezTo>
                <a:cubicBezTo>
                  <a:pt x="27" y="0"/>
                  <a:pt x="30" y="2"/>
                  <a:pt x="30" y="4"/>
                </a:cubicBezTo>
                <a:lnTo>
                  <a:pt x="30" y="19"/>
                </a:lnTo>
                <a:close/>
                <a:moveTo>
                  <a:pt x="30" y="48"/>
                </a:moveTo>
                <a:cubicBezTo>
                  <a:pt x="30" y="51"/>
                  <a:pt x="27" y="53"/>
                  <a:pt x="25" y="53"/>
                </a:cubicBezTo>
                <a:cubicBezTo>
                  <a:pt x="5" y="53"/>
                  <a:pt x="5" y="53"/>
                  <a:pt x="5" y="53"/>
                </a:cubicBezTo>
                <a:cubicBezTo>
                  <a:pt x="3" y="53"/>
                  <a:pt x="0" y="51"/>
                  <a:pt x="0" y="48"/>
                </a:cubicBezTo>
                <a:cubicBezTo>
                  <a:pt x="0" y="34"/>
                  <a:pt x="0" y="34"/>
                  <a:pt x="0" y="34"/>
                </a:cubicBezTo>
                <a:cubicBezTo>
                  <a:pt x="0" y="31"/>
                  <a:pt x="3" y="29"/>
                  <a:pt x="5" y="29"/>
                </a:cubicBezTo>
                <a:cubicBezTo>
                  <a:pt x="25" y="29"/>
                  <a:pt x="25" y="29"/>
                  <a:pt x="25" y="29"/>
                </a:cubicBezTo>
                <a:cubicBezTo>
                  <a:pt x="27" y="29"/>
                  <a:pt x="30" y="31"/>
                  <a:pt x="30" y="34"/>
                </a:cubicBezTo>
                <a:lnTo>
                  <a:pt x="30" y="48"/>
                </a:lnTo>
                <a:close/>
                <a:moveTo>
                  <a:pt x="64" y="19"/>
                </a:moveTo>
                <a:cubicBezTo>
                  <a:pt x="64" y="22"/>
                  <a:pt x="61" y="24"/>
                  <a:pt x="59" y="24"/>
                </a:cubicBezTo>
                <a:cubicBezTo>
                  <a:pt x="39" y="24"/>
                  <a:pt x="39" y="24"/>
                  <a:pt x="39" y="24"/>
                </a:cubicBezTo>
                <a:cubicBezTo>
                  <a:pt x="37" y="24"/>
                  <a:pt x="34" y="22"/>
                  <a:pt x="34" y="19"/>
                </a:cubicBezTo>
                <a:cubicBezTo>
                  <a:pt x="34" y="4"/>
                  <a:pt x="34" y="4"/>
                  <a:pt x="34" y="4"/>
                </a:cubicBezTo>
                <a:cubicBezTo>
                  <a:pt x="34" y="2"/>
                  <a:pt x="37" y="0"/>
                  <a:pt x="39" y="0"/>
                </a:cubicBezTo>
                <a:cubicBezTo>
                  <a:pt x="59" y="0"/>
                  <a:pt x="59" y="0"/>
                  <a:pt x="59" y="0"/>
                </a:cubicBezTo>
                <a:cubicBezTo>
                  <a:pt x="61" y="0"/>
                  <a:pt x="64" y="2"/>
                  <a:pt x="64" y="4"/>
                </a:cubicBezTo>
                <a:lnTo>
                  <a:pt x="64" y="19"/>
                </a:lnTo>
                <a:close/>
                <a:moveTo>
                  <a:pt x="64" y="48"/>
                </a:moveTo>
                <a:cubicBezTo>
                  <a:pt x="64" y="51"/>
                  <a:pt x="61" y="53"/>
                  <a:pt x="59" y="53"/>
                </a:cubicBezTo>
                <a:cubicBezTo>
                  <a:pt x="39" y="53"/>
                  <a:pt x="39" y="53"/>
                  <a:pt x="39" y="53"/>
                </a:cubicBezTo>
                <a:cubicBezTo>
                  <a:pt x="37" y="53"/>
                  <a:pt x="34" y="51"/>
                  <a:pt x="34" y="48"/>
                </a:cubicBezTo>
                <a:cubicBezTo>
                  <a:pt x="34" y="34"/>
                  <a:pt x="34" y="34"/>
                  <a:pt x="34" y="34"/>
                </a:cubicBezTo>
                <a:cubicBezTo>
                  <a:pt x="34" y="31"/>
                  <a:pt x="37" y="29"/>
                  <a:pt x="39" y="29"/>
                </a:cubicBezTo>
                <a:cubicBezTo>
                  <a:pt x="59" y="29"/>
                  <a:pt x="59" y="29"/>
                  <a:pt x="59" y="29"/>
                </a:cubicBezTo>
                <a:cubicBezTo>
                  <a:pt x="61" y="29"/>
                  <a:pt x="64" y="31"/>
                  <a:pt x="64" y="34"/>
                </a:cubicBezTo>
                <a:lnTo>
                  <a:pt x="64" y="48"/>
                </a:lnTo>
                <a:close/>
              </a:path>
            </a:pathLst>
          </a:custGeom>
          <a:solidFill>
            <a:schemeClr val="bg1"/>
          </a:solidFill>
          <a:ln w="9525">
            <a:noFill/>
            <a:round/>
            <a:headEnd/>
            <a:tailEnd/>
          </a:ln>
        </p:spPr>
        <p:txBody>
          <a:bodyPr anchor="ctr"/>
          <a:lstStyle/>
          <a:p>
            <a:pPr algn="ctr"/>
            <a:endParaRPr/>
          </a:p>
        </p:txBody>
      </p:sp>
    </p:spTree>
    <p:extLst>
      <p:ext uri="{BB962C8B-B14F-4D97-AF65-F5344CB8AC3E}">
        <p14:creationId xmlns:p14="http://schemas.microsoft.com/office/powerpoint/2010/main" val="204606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322257" y="432421"/>
            <a:ext cx="1869743" cy="2659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0" y="3949206"/>
            <a:ext cx="1869743" cy="2659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863693" y="235152"/>
            <a:ext cx="8424709" cy="2956130"/>
          </a:xfrm>
          <a:prstGeom prst="rect">
            <a:avLst/>
          </a:prstGeom>
          <a:solidFill>
            <a:srgbClr val="FFFFFF">
              <a:shade val="85000"/>
            </a:srgbClr>
          </a:solidFill>
          <a:ln w="190500"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788027" y="3795870"/>
            <a:ext cx="8365716" cy="2812947"/>
          </a:xfrm>
          <a:prstGeom prst="rect">
            <a:avLst/>
          </a:prstGeom>
          <a:solidFill>
            <a:srgbClr val="FFFFFF">
              <a:shade val="85000"/>
            </a:srgbClr>
          </a:solidFill>
          <a:ln w="190500"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4" name="矩形 3"/>
          <p:cNvSpPr/>
          <p:nvPr/>
        </p:nvSpPr>
        <p:spPr>
          <a:xfrm>
            <a:off x="0" y="3449583"/>
            <a:ext cx="12192000" cy="879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4" name="组合 13"/>
          <p:cNvGrpSpPr/>
          <p:nvPr/>
        </p:nvGrpSpPr>
        <p:grpSpPr>
          <a:xfrm>
            <a:off x="11546006" y="1373265"/>
            <a:ext cx="645994" cy="777922"/>
            <a:chOff x="11546006" y="1869743"/>
            <a:chExt cx="645994" cy="777922"/>
          </a:xfrm>
        </p:grpSpPr>
        <p:cxnSp>
          <p:nvCxnSpPr>
            <p:cNvPr id="6" name="直接连接符 5"/>
            <p:cNvCxnSpPr/>
            <p:nvPr/>
          </p:nvCxnSpPr>
          <p:spPr>
            <a:xfrm>
              <a:off x="11546006" y="1869743"/>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1546006" y="1978925"/>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546006" y="2074459"/>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546006" y="2183642"/>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546006" y="2292824"/>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546006" y="2402006"/>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546006" y="2538483"/>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546006" y="2647665"/>
              <a:ext cx="64599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4803508"/>
            <a:ext cx="645994" cy="777922"/>
            <a:chOff x="11546006" y="1869743"/>
            <a:chExt cx="645994" cy="777922"/>
          </a:xfrm>
        </p:grpSpPr>
        <p:cxnSp>
          <p:nvCxnSpPr>
            <p:cNvPr id="16" name="直接连接符 15"/>
            <p:cNvCxnSpPr/>
            <p:nvPr/>
          </p:nvCxnSpPr>
          <p:spPr>
            <a:xfrm>
              <a:off x="11546006" y="1869743"/>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1546006" y="1978925"/>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546006" y="2074459"/>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546006" y="2183642"/>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546006" y="2292824"/>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46006" y="2402006"/>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546006" y="2538483"/>
              <a:ext cx="6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546006" y="2647665"/>
              <a:ext cx="64599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670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006142" y="966261"/>
            <a:ext cx="7938012" cy="3171211"/>
          </a:xfrm>
          <a:prstGeom prst="rect">
            <a:avLst/>
          </a:prstGeom>
          <a:noFill/>
          <a:ln>
            <a:noFill/>
          </a:ln>
        </p:spPr>
      </p:pic>
      <p:grpSp>
        <p:nvGrpSpPr>
          <p:cNvPr id="2" name="组合 1"/>
          <p:cNvGrpSpPr/>
          <p:nvPr/>
        </p:nvGrpSpPr>
        <p:grpSpPr>
          <a:xfrm>
            <a:off x="-11673" y="4477974"/>
            <a:ext cx="12203673" cy="2380026"/>
            <a:chOff x="-11673" y="4477974"/>
            <a:chExt cx="12203673" cy="2380026"/>
          </a:xfrm>
        </p:grpSpPr>
        <p:pic>
          <p:nvPicPr>
            <p:cNvPr id="6" name="图片 5">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22982"/>
              <a:ext cx="12192000" cy="1935018"/>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4477974"/>
              <a:ext cx="12192000" cy="445008"/>
            </a:xfrm>
            <a:prstGeom prst="rect">
              <a:avLst/>
            </a:prstGeom>
          </p:spPr>
        </p:pic>
      </p:grpSp>
    </p:spTree>
    <p:extLst>
      <p:ext uri="{BB962C8B-B14F-4D97-AF65-F5344CB8AC3E}">
        <p14:creationId xmlns:p14="http://schemas.microsoft.com/office/powerpoint/2010/main" val="36313038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1955</Words>
  <Application>Microsoft Office PowerPoint</Application>
  <PresentationFormat>宽屏</PresentationFormat>
  <Paragraphs>260</Paragraphs>
  <Slides>26</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Leelawadee</vt:lpstr>
      <vt:lpstr>等线</vt:lpstr>
      <vt:lpstr>宋体</vt:lpstr>
      <vt:lpstr>微软雅黑</vt:lpstr>
      <vt:lpstr>Arial</vt:lpstr>
      <vt:lpstr>Calibri</vt:lpstr>
      <vt:lpstr>Cambria Math</vt:lpstr>
      <vt:lpstr>Impact</vt:lpstr>
      <vt:lpstr>Times New Roman</vt:lpstr>
      <vt:lpstr>Office 主题​​</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关键路径</dc:title>
  <dc:creator>tzzhang_2</dc:creator>
  <cp:lastModifiedBy>user</cp:lastModifiedBy>
  <cp:revision>132</cp:revision>
  <dcterms:created xsi:type="dcterms:W3CDTF">2018-04-24T03:25:15Z</dcterms:created>
  <dcterms:modified xsi:type="dcterms:W3CDTF">2019-05-29T01:26:20Z</dcterms:modified>
</cp:coreProperties>
</file>