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5" r:id="rId3"/>
    <p:sldMasterId id="2147483697" r:id="rId4"/>
    <p:sldMasterId id="2147483709" r:id="rId5"/>
    <p:sldMasterId id="2147483721" r:id="rId6"/>
    <p:sldMasterId id="2147483745" r:id="rId7"/>
    <p:sldMasterId id="2147483757" r:id="rId8"/>
  </p:sldMasterIdLst>
  <p:notesMasterIdLst>
    <p:notesMasterId r:id="rId23"/>
  </p:notesMasterIdLst>
  <p:sldIdLst>
    <p:sldId id="269" r:id="rId9"/>
    <p:sldId id="271" r:id="rId10"/>
    <p:sldId id="272" r:id="rId11"/>
    <p:sldId id="273" r:id="rId12"/>
    <p:sldId id="274" r:id="rId13"/>
    <p:sldId id="260" r:id="rId14"/>
    <p:sldId id="275" r:id="rId15"/>
    <p:sldId id="277" r:id="rId16"/>
    <p:sldId id="283" r:id="rId17"/>
    <p:sldId id="279" r:id="rId18"/>
    <p:sldId id="280" r:id="rId19"/>
    <p:sldId id="281" r:id="rId20"/>
    <p:sldId id="282" r:id="rId21"/>
    <p:sldId id="28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292"/>
    <a:srgbClr val="D54745"/>
    <a:srgbClr val="DA3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24" autoAdjust="0"/>
  </p:normalViewPr>
  <p:slideViewPr>
    <p:cSldViewPr snapToGrid="0">
      <p:cViewPr varScale="1">
        <p:scale>
          <a:sx n="69" d="100"/>
          <a:sy n="69" d="100"/>
        </p:scale>
        <p:origin x="67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90EC3-80A0-4C4E-A0B9-B332615BE7B9}"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8C6A2-BA88-42F5-9CAA-F252FF2EAD2F}" type="slidenum">
              <a:rPr lang="zh-CN" altLang="en-US" smtClean="0"/>
              <a:t>‹#›</a:t>
            </a:fld>
            <a:endParaRPr lang="zh-CN" altLang="en-US"/>
          </a:p>
        </p:txBody>
      </p:sp>
    </p:spTree>
    <p:extLst>
      <p:ext uri="{BB962C8B-B14F-4D97-AF65-F5344CB8AC3E}">
        <p14:creationId xmlns:p14="http://schemas.microsoft.com/office/powerpoint/2010/main" val="427934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3DDF31-E909-41E0-9C3E-6761BE697F2B}" type="slidenum">
              <a:rPr lang="zh-CN" altLang="en-US" smtClean="0">
                <a:solidFill>
                  <a:prstClr val="black"/>
                </a:solidFill>
                <a:latin typeface="等线"/>
              </a:rPr>
              <a:pPr/>
              <a:t>1</a:t>
            </a:fld>
            <a:endParaRPr lang="zh-CN" altLang="en-US">
              <a:solidFill>
                <a:prstClr val="black"/>
              </a:solidFill>
              <a:latin typeface="等线"/>
            </a:endParaRPr>
          </a:p>
        </p:txBody>
      </p:sp>
    </p:spTree>
    <p:extLst>
      <p:ext uri="{BB962C8B-B14F-4D97-AF65-F5344CB8AC3E}">
        <p14:creationId xmlns:p14="http://schemas.microsoft.com/office/powerpoint/2010/main" val="423055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3DDF31-E909-41E0-9C3E-6761BE697F2B}" type="slidenum">
              <a:rPr lang="zh-CN" altLang="en-US" smtClean="0"/>
              <a:t>14</a:t>
            </a:fld>
            <a:endParaRPr lang="zh-CN" altLang="en-US"/>
          </a:p>
        </p:txBody>
      </p:sp>
    </p:spTree>
    <p:extLst>
      <p:ext uri="{BB962C8B-B14F-4D97-AF65-F5344CB8AC3E}">
        <p14:creationId xmlns:p14="http://schemas.microsoft.com/office/powerpoint/2010/main" val="117444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171287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414846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537265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3478857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0570337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6781229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5578895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9393386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6811818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233930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6823538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1495531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405739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6087464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1595538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4059823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79048686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3645709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0429493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2808620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2627184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2850979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7450959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7760993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721113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4736229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9413688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6235593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2352858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1784197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190848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59943484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7730438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025322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5685927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283405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5524778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6062212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9122301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4302401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043220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3916519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7531916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1812584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27086922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5513673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086132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3466120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6811049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8647116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2948882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9656880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7157170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5505799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673163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429071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4944871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6544833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3090382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0424968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8094041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2786888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2165522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4453834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5270739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5988022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2011603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2466903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5717183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118771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4607201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3748412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2711914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9717869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4365733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75837548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8293858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546045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0462740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5049056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2874337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0914857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267143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0561628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28076853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3399723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3908563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68707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1693584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2021503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39542185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70128151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82494321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305251979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114999914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312051298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8.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8.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8.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9.xml"/><Relationship Id="rId6" Type="http://schemas.openxmlformats.org/officeDocument/2006/relationships/image" Target="../media/image9.tiff"/><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8.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8.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7A15177-57F4-44E4-B755-122644BF8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22982"/>
            <a:ext cx="12192000" cy="1935018"/>
          </a:xfrm>
          <a:prstGeom prst="rect">
            <a:avLst/>
          </a:prstGeom>
        </p:spPr>
      </p:pic>
      <p:pic>
        <p:nvPicPr>
          <p:cNvPr id="7" name="图片 6">
            <a:extLst>
              <a:ext uri="{FF2B5EF4-FFF2-40B4-BE49-F238E27FC236}">
                <a16:creationId xmlns:a16="http://schemas.microsoft.com/office/drawing/2014/main" id="{76FF15D6-F4BD-4456-B573-E9C2F7513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3" y="4477974"/>
            <a:ext cx="12192000" cy="445008"/>
          </a:xfrm>
          <a:prstGeom prst="rect">
            <a:avLst/>
          </a:prstGeom>
        </p:spPr>
      </p:pic>
      <p:pic>
        <p:nvPicPr>
          <p:cNvPr id="8" name="图片 7">
            <a:extLst>
              <a:ext uri="{FF2B5EF4-FFF2-40B4-BE49-F238E27FC236}">
                <a16:creationId xmlns:a16="http://schemas.microsoft.com/office/drawing/2014/main" id="{E20C0697-15F7-4AEF-9982-700F8C9F0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3" y="1615814"/>
            <a:ext cx="4580543" cy="2862160"/>
          </a:xfrm>
          <a:prstGeom prst="rect">
            <a:avLst/>
          </a:prstGeom>
        </p:spPr>
      </p:pic>
      <p:sp>
        <p:nvSpPr>
          <p:cNvPr id="12" name="文本框 6">
            <a:extLst>
              <a:ext uri="{FF2B5EF4-FFF2-40B4-BE49-F238E27FC236}">
                <a16:creationId xmlns:a16="http://schemas.microsoft.com/office/drawing/2014/main" id="{DFC68A12-FC5A-46BC-8248-0CF4C82581DA}"/>
              </a:ext>
            </a:extLst>
          </p:cNvPr>
          <p:cNvSpPr txBox="1"/>
          <p:nvPr/>
        </p:nvSpPr>
        <p:spPr>
          <a:xfrm>
            <a:off x="4816999" y="1791610"/>
            <a:ext cx="7375001" cy="707886"/>
          </a:xfrm>
          <a:prstGeom prst="rect">
            <a:avLst/>
          </a:prstGeom>
          <a:noFill/>
        </p:spPr>
        <p:txBody>
          <a:bodyPr wrap="square" rtlCol="0">
            <a:spAutoFit/>
          </a:bodyPr>
          <a:lstStyle/>
          <a:p>
            <a:r>
              <a:rPr lang="zh-CN" altLang="en-US" sz="4000" dirty="0" smtClean="0">
                <a:solidFill>
                  <a:srgbClr val="DA3C49"/>
                </a:solidFill>
                <a:latin typeface="微软雅黑"/>
              </a:rPr>
              <a:t>数据结构</a:t>
            </a:r>
            <a:r>
              <a:rPr lang="en-US" altLang="zh-CN" sz="4000" dirty="0">
                <a:solidFill>
                  <a:srgbClr val="DA3C49"/>
                </a:solidFill>
                <a:latin typeface="微软雅黑"/>
              </a:rPr>
              <a:t>——</a:t>
            </a:r>
            <a:r>
              <a:rPr lang="en-US" altLang="zh-CN" sz="4000" dirty="0" smtClean="0">
                <a:solidFill>
                  <a:srgbClr val="DA3C49"/>
                </a:solidFill>
                <a:latin typeface="微软雅黑"/>
              </a:rPr>
              <a:t>C</a:t>
            </a:r>
            <a:r>
              <a:rPr lang="zh-CN" altLang="en-US" sz="4000" dirty="0">
                <a:solidFill>
                  <a:srgbClr val="DA3C49"/>
                </a:solidFill>
                <a:latin typeface="微软雅黑"/>
              </a:rPr>
              <a:t>语言</a:t>
            </a:r>
            <a:r>
              <a:rPr lang="zh-CN" altLang="en-US" sz="4000" dirty="0" smtClean="0">
                <a:solidFill>
                  <a:srgbClr val="DA3C49"/>
                </a:solidFill>
                <a:latin typeface="微软雅黑"/>
              </a:rPr>
              <a:t>描述</a:t>
            </a:r>
            <a:r>
              <a:rPr lang="zh-CN" altLang="en-US" sz="2800" dirty="0">
                <a:solidFill>
                  <a:prstClr val="black">
                    <a:lumMod val="95000"/>
                    <a:lumOff val="5000"/>
                  </a:prstClr>
                </a:solidFill>
                <a:latin typeface="微软雅黑"/>
              </a:rPr>
              <a:t>（慕课版</a:t>
            </a:r>
            <a:r>
              <a:rPr lang="zh-CN" altLang="en-US" sz="2800" dirty="0" smtClean="0">
                <a:solidFill>
                  <a:prstClr val="black">
                    <a:lumMod val="95000"/>
                    <a:lumOff val="5000"/>
                  </a:prstClr>
                </a:solidFill>
                <a:latin typeface="微软雅黑"/>
              </a:rPr>
              <a:t>）</a:t>
            </a:r>
            <a:endParaRPr lang="zh-CN" altLang="en-US" sz="4000" dirty="0">
              <a:solidFill>
                <a:prstClr val="black">
                  <a:lumMod val="95000"/>
                  <a:lumOff val="5000"/>
                </a:prstClr>
              </a:solidFill>
              <a:latin typeface="微软雅黑"/>
            </a:endParaRPr>
          </a:p>
        </p:txBody>
      </p:sp>
      <p:sp>
        <p:nvSpPr>
          <p:cNvPr id="16" name="文本框 8">
            <a:extLst>
              <a:ext uri="{FF2B5EF4-FFF2-40B4-BE49-F238E27FC236}">
                <a16:creationId xmlns:a16="http://schemas.microsoft.com/office/drawing/2014/main" id="{F0CB5C24-75F1-426D-87DF-343E070481DF}"/>
              </a:ext>
            </a:extLst>
          </p:cNvPr>
          <p:cNvSpPr txBox="1"/>
          <p:nvPr/>
        </p:nvSpPr>
        <p:spPr>
          <a:xfrm>
            <a:off x="4934022" y="2670850"/>
            <a:ext cx="1387891" cy="1323439"/>
          </a:xfrm>
          <a:prstGeom prst="rect">
            <a:avLst/>
          </a:prstGeom>
          <a:noFill/>
        </p:spPr>
        <p:txBody>
          <a:bodyPr wrap="square" rtlCol="0">
            <a:spAutoFit/>
          </a:bodyPr>
          <a:lstStyle/>
          <a:p>
            <a:r>
              <a:rPr lang="en-US" altLang="zh-CN" sz="8000" dirty="0" smtClean="0">
                <a:solidFill>
                  <a:srgbClr val="303689"/>
                </a:solidFill>
              </a:rPr>
              <a:t>05</a:t>
            </a:r>
            <a:endParaRPr lang="zh-CN" altLang="en-US" sz="8000" dirty="0">
              <a:solidFill>
                <a:srgbClr val="303689"/>
              </a:solidFill>
            </a:endParaRPr>
          </a:p>
        </p:txBody>
      </p:sp>
      <p:sp>
        <p:nvSpPr>
          <p:cNvPr id="17" name="文本框 9">
            <a:extLst>
              <a:ext uri="{FF2B5EF4-FFF2-40B4-BE49-F238E27FC236}">
                <a16:creationId xmlns:a16="http://schemas.microsoft.com/office/drawing/2014/main" id="{FE159559-7E72-48F4-B73A-BC69958911E6}"/>
              </a:ext>
            </a:extLst>
          </p:cNvPr>
          <p:cNvSpPr txBox="1"/>
          <p:nvPr/>
        </p:nvSpPr>
        <p:spPr>
          <a:xfrm>
            <a:off x="6321914" y="3044329"/>
            <a:ext cx="4693920" cy="707886"/>
          </a:xfrm>
          <a:prstGeom prst="rect">
            <a:avLst/>
          </a:prstGeom>
          <a:noFill/>
        </p:spPr>
        <p:txBody>
          <a:bodyPr wrap="square" rtlCol="0">
            <a:spAutoFit/>
          </a:bodyPr>
          <a:lstStyle/>
          <a:p>
            <a:r>
              <a:rPr lang="en-US" altLang="zh-CN" sz="4000" dirty="0">
                <a:solidFill>
                  <a:prstClr val="black"/>
                </a:solidFill>
              </a:rPr>
              <a:t>Dijkstra</a:t>
            </a:r>
            <a:r>
              <a:rPr lang="zh-CN" altLang="en-US" sz="4000" dirty="0">
                <a:solidFill>
                  <a:prstClr val="black"/>
                </a:solidFill>
              </a:rPr>
              <a:t>算法</a:t>
            </a:r>
          </a:p>
        </p:txBody>
      </p:sp>
      <p:sp>
        <p:nvSpPr>
          <p:cNvPr id="18" name="文本框 10">
            <a:extLst>
              <a:ext uri="{FF2B5EF4-FFF2-40B4-BE49-F238E27FC236}">
                <a16:creationId xmlns:a16="http://schemas.microsoft.com/office/drawing/2014/main" id="{306A7427-0FB6-48A1-B5A8-E2ED4BF47138}"/>
              </a:ext>
            </a:extLst>
          </p:cNvPr>
          <p:cNvSpPr txBox="1"/>
          <p:nvPr/>
        </p:nvSpPr>
        <p:spPr>
          <a:xfrm>
            <a:off x="5045664" y="3855789"/>
            <a:ext cx="5123572" cy="400110"/>
          </a:xfrm>
          <a:prstGeom prst="rect">
            <a:avLst/>
          </a:prstGeom>
          <a:noFill/>
        </p:spPr>
        <p:txBody>
          <a:bodyPr wrap="square" rtlCol="0">
            <a:spAutoFit/>
          </a:bodyPr>
          <a:lstStyle/>
          <a:p>
            <a:r>
              <a:rPr lang="zh-CN" altLang="en-US" sz="2000" dirty="0" smtClean="0">
                <a:solidFill>
                  <a:prstClr val="black"/>
                </a:solidFill>
              </a:rPr>
              <a:t>编著：张</a:t>
            </a:r>
            <a:r>
              <a:rPr lang="zh-CN" altLang="en-US" sz="2000" dirty="0">
                <a:solidFill>
                  <a:prstClr val="black"/>
                </a:solidFill>
              </a:rPr>
              <a:t>同珍 </a:t>
            </a:r>
            <a:r>
              <a:rPr lang="en-US" altLang="zh-CN" sz="2000" dirty="0" smtClean="0">
                <a:solidFill>
                  <a:prstClr val="black"/>
                </a:solidFill>
              </a:rPr>
              <a:t>&amp;  </a:t>
            </a:r>
            <a:r>
              <a:rPr lang="zh-CN" altLang="en-US" sz="2000" dirty="0" smtClean="0">
                <a:solidFill>
                  <a:prstClr val="black"/>
                </a:solidFill>
              </a:rPr>
              <a:t>学校</a:t>
            </a:r>
            <a:r>
              <a:rPr lang="zh-CN" altLang="en-US" sz="2000" dirty="0">
                <a:solidFill>
                  <a:prstClr val="black"/>
                </a:solidFill>
              </a:rPr>
              <a:t>： 上海交通大学</a:t>
            </a:r>
          </a:p>
        </p:txBody>
      </p:sp>
    </p:spTree>
    <p:extLst>
      <p:ext uri="{BB962C8B-B14F-4D97-AF65-F5344CB8AC3E}">
        <p14:creationId xmlns:p14="http://schemas.microsoft.com/office/powerpoint/2010/main" val="23982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10" presetClass="entr" presetSubtype="0" fill="hold" grpId="1" nodeType="afterEffect">
                                  <p:stCondLst>
                                    <p:cond delay="0"/>
                                  </p:stCondLst>
                                  <p:iterate type="lt">
                                    <p:tmPct val="0"/>
                                  </p:iterate>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34" presetClass="emph" presetSubtype="0" fill="hold" grpId="0" nodeType="afterEffect">
                                  <p:stCondLst>
                                    <p:cond delay="0"/>
                                  </p:stCondLst>
                                  <p:iterate type="lt">
                                    <p:tmPct val="10000"/>
                                  </p:iterate>
                                  <p:childTnLst>
                                    <p:animMotion origin="layout" path="M -6.25E-7 4.07407E-6 L 0.0125 -0.12477 " pathEditMode="relative" rAng="0" ptsTypes="AA">
                                      <p:cBhvr>
                                        <p:cTn id="22" dur="250" accel="50000" decel="50000" autoRev="1" fill="hold">
                                          <p:stCondLst>
                                            <p:cond delay="0"/>
                                          </p:stCondLst>
                                        </p:cTn>
                                        <p:tgtEl>
                                          <p:spTgt spid="12"/>
                                        </p:tgtEl>
                                        <p:attrNameLst>
                                          <p:attrName>ppt_x</p:attrName>
                                          <p:attrName>ppt_y</p:attrName>
                                        </p:attrNameLst>
                                      </p:cBhvr>
                                      <p:rCtr x="625" y="-6250"/>
                                    </p:animMotion>
                                    <p:animRot by="1500000">
                                      <p:cBhvr>
                                        <p:cTn id="23" dur="125" fill="hold">
                                          <p:stCondLst>
                                            <p:cond delay="0"/>
                                          </p:stCondLst>
                                        </p:cTn>
                                        <p:tgtEl>
                                          <p:spTgt spid="12"/>
                                        </p:tgtEl>
                                        <p:attrNameLst>
                                          <p:attrName>r</p:attrName>
                                        </p:attrNameLst>
                                      </p:cBhvr>
                                    </p:animRot>
                                    <p:animRot by="-1500000">
                                      <p:cBhvr>
                                        <p:cTn id="24" dur="125" fill="hold">
                                          <p:stCondLst>
                                            <p:cond delay="125"/>
                                          </p:stCondLst>
                                        </p:cTn>
                                        <p:tgtEl>
                                          <p:spTgt spid="12"/>
                                        </p:tgtEl>
                                        <p:attrNameLst>
                                          <p:attrName>r</p:attrName>
                                        </p:attrNameLst>
                                      </p:cBhvr>
                                    </p:animRot>
                                    <p:animRot by="-1500000">
                                      <p:cBhvr>
                                        <p:cTn id="25" dur="125" fill="hold">
                                          <p:stCondLst>
                                            <p:cond delay="250"/>
                                          </p:stCondLst>
                                        </p:cTn>
                                        <p:tgtEl>
                                          <p:spTgt spid="12"/>
                                        </p:tgtEl>
                                        <p:attrNameLst>
                                          <p:attrName>r</p:attrName>
                                        </p:attrNameLst>
                                      </p:cBhvr>
                                    </p:animRot>
                                    <p:animRot by="1500000">
                                      <p:cBhvr>
                                        <p:cTn id="26" dur="125" fill="hold">
                                          <p:stCondLst>
                                            <p:cond delay="375"/>
                                          </p:stCondLst>
                                        </p:cTn>
                                        <p:tgtEl>
                                          <p:spTgt spid="12"/>
                                        </p:tgtEl>
                                        <p:attrNameLst>
                                          <p:attrName>r</p:attrName>
                                        </p:attrNameLst>
                                      </p:cBhvr>
                                    </p:animRot>
                                  </p:childTnLst>
                                </p:cTn>
                              </p:par>
                            </p:childTnLst>
                          </p:cTn>
                        </p:par>
                        <p:par>
                          <p:cTn id="27" fill="hold">
                            <p:stCondLst>
                              <p:cond delay="3250"/>
                            </p:stCondLst>
                            <p:childTnLst>
                              <p:par>
                                <p:cTn id="28" presetID="53" presetClass="entr" presetSubtype="16"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childTnLst>
                          </p:cTn>
                        </p:par>
                        <p:par>
                          <p:cTn id="33" fill="hold">
                            <p:stCondLst>
                              <p:cond delay="3750"/>
                            </p:stCondLst>
                            <p:childTnLst>
                              <p:par>
                                <p:cTn id="34" presetID="14" presetClass="entr" presetSubtype="10" fill="hold" nodeType="afterEffect">
                                  <p:stCondLst>
                                    <p:cond delay="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36" dur="500"/>
                                        <p:tgtEl>
                                          <p:spTgt spid="17">
                                            <p:txEl>
                                              <p:pRg st="0" end="0"/>
                                            </p:txEl>
                                          </p:spTgt>
                                        </p:tgtEl>
                                      </p:cBhvr>
                                    </p:animEffect>
                                  </p:childTnLst>
                                </p:cTn>
                              </p:par>
                            </p:childTnLst>
                          </p:cTn>
                        </p:par>
                        <p:par>
                          <p:cTn id="37" fill="hold">
                            <p:stCondLst>
                              <p:cond delay="4250"/>
                            </p:stCondLst>
                            <p:childTnLst>
                              <p:par>
                                <p:cTn id="38" presetID="14" presetClass="entr" presetSubtype="1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6"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算法实现：</a:t>
            </a:r>
            <a:endParaRPr lang="zh-CN" altLang="en-US" sz="2400" dirty="0" smtClean="0">
              <a:solidFill>
                <a:prstClr val="white"/>
              </a:solidFill>
              <a:latin typeface="微软雅黑"/>
            </a:endParaRPr>
          </a:p>
        </p:txBody>
      </p:sp>
      <p:sp>
        <p:nvSpPr>
          <p:cNvPr id="9" name="副标题 2"/>
          <p:cNvSpPr txBox="1">
            <a:spLocks/>
          </p:cNvSpPr>
          <p:nvPr/>
        </p:nvSpPr>
        <p:spPr>
          <a:xfrm>
            <a:off x="692345" y="2045599"/>
            <a:ext cx="9144000" cy="4224270"/>
          </a:xfrm>
          <a:prstGeom prst="rect">
            <a:avLst/>
          </a:prstGeom>
          <a:ln>
            <a:noFill/>
          </a:ln>
        </p:spPr>
        <p:txBody>
          <a:bodyPr vert="horz" lIns="91440" tIns="45720" rIns="91440" bIns="45720" rtlCol="0">
            <a:no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dirty="0">
                <a:solidFill>
                  <a:schemeClr val="tx1">
                    <a:lumMod val="95000"/>
                    <a:lumOff val="5000"/>
                  </a:schemeClr>
                </a:solidFill>
              </a:rPr>
              <a:t> while (cnt&lt;g-&gt;verts</a:t>
            </a:r>
            <a:r>
              <a:rPr lang="en-US" altLang="zh-CN" sz="2000" dirty="0" smtClean="0">
                <a:solidFill>
                  <a:schemeClr val="tx1">
                    <a:lumMod val="95000"/>
                    <a:lumOff val="5000"/>
                  </a:schemeClr>
                </a:solidFill>
              </a:rPr>
              <a:t>) </a:t>
            </a:r>
            <a:r>
              <a:rPr lang="en-US" altLang="zh-CN" sz="2000" dirty="0">
                <a:solidFill>
                  <a:schemeClr val="tx1">
                    <a:lumMod val="95000"/>
                    <a:lumOff val="5000"/>
                  </a:schemeClr>
                </a:solidFill>
              </a:rPr>
              <a:t>{</a:t>
            </a:r>
          </a:p>
          <a:p>
            <a:pPr algn="l"/>
            <a:r>
              <a:rPr lang="en-US" altLang="zh-CN" sz="2000" dirty="0">
                <a:solidFill>
                  <a:schemeClr val="tx1">
                    <a:lumMod val="95000"/>
                    <a:lumOff val="5000"/>
                  </a:schemeClr>
                </a:solidFill>
              </a:rPr>
              <a:t>        //</a:t>
            </a:r>
            <a:r>
              <a:rPr lang="zh-CN" altLang="en-US" sz="2000" dirty="0">
                <a:solidFill>
                  <a:schemeClr val="tx1">
                    <a:lumMod val="95000"/>
                    <a:lumOff val="5000"/>
                  </a:schemeClr>
                </a:solidFill>
              </a:rPr>
              <a:t>根据</a:t>
            </a:r>
            <a:r>
              <a:rPr lang="en-US" altLang="zh-CN" sz="2000" dirty="0">
                <a:solidFill>
                  <a:schemeClr val="tx1">
                    <a:lumMod val="95000"/>
                    <a:lumOff val="5000"/>
                  </a:schemeClr>
                </a:solidFill>
              </a:rPr>
              <a:t>min</a:t>
            </a:r>
            <a:r>
              <a:rPr lang="zh-CN" altLang="en-US" sz="2000" dirty="0">
                <a:solidFill>
                  <a:schemeClr val="tx1">
                    <a:lumMod val="95000"/>
                    <a:lumOff val="5000"/>
                  </a:schemeClr>
                </a:solidFill>
              </a:rPr>
              <a:t>顶点发出的边，判断是否修正相邻顶点的最短距离</a:t>
            </a:r>
          </a:p>
          <a:p>
            <a:pPr algn="l"/>
            <a:r>
              <a:rPr lang="zh-CN" altLang="en-US" sz="2000" dirty="0">
                <a:solidFill>
                  <a:schemeClr val="tx1">
                    <a:lumMod val="95000"/>
                    <a:lumOff val="5000"/>
                  </a:schemeClr>
                </a:solidFill>
              </a:rPr>
              <a:t>        </a:t>
            </a:r>
            <a:r>
              <a:rPr lang="en-US" altLang="zh-CN" sz="2000" dirty="0">
                <a:solidFill>
                  <a:schemeClr val="tx1">
                    <a:lumMod val="95000"/>
                    <a:lumOff val="5000"/>
                  </a:schemeClr>
                </a:solidFill>
              </a:rPr>
              <a:t>for (j=0; j&lt;g-&gt;verts; j</a:t>
            </a:r>
            <a:r>
              <a:rPr lang="en-US" altLang="zh-CN" sz="2000" dirty="0" smtClean="0">
                <a:solidFill>
                  <a:schemeClr val="tx1">
                    <a:lumMod val="95000"/>
                    <a:lumOff val="5000"/>
                  </a:schemeClr>
                </a:solidFill>
              </a:rPr>
              <a:t>++) {</a:t>
            </a:r>
            <a:endParaRPr lang="en-US" altLang="zh-CN" sz="2000" dirty="0">
              <a:solidFill>
                <a:schemeClr val="tx1">
                  <a:lumMod val="95000"/>
                  <a:lumOff val="5000"/>
                </a:schemeClr>
              </a:solidFill>
            </a:endParaRPr>
          </a:p>
          <a:p>
            <a:pPr algn="l"/>
            <a:r>
              <a:rPr lang="en-US" altLang="zh-CN" sz="2000" dirty="0">
                <a:solidFill>
                  <a:schemeClr val="tx1">
                    <a:lumMod val="95000"/>
                    <a:lumOff val="5000"/>
                  </a:schemeClr>
                </a:solidFill>
              </a:rPr>
              <a:t>            if (g-&gt;edgeMatrix[min][j]==0) //</a:t>
            </a:r>
            <a:r>
              <a:rPr lang="zh-CN" altLang="en-US" sz="2000" dirty="0">
                <a:solidFill>
                  <a:schemeClr val="tx1">
                    <a:lumMod val="95000"/>
                    <a:lumOff val="5000"/>
                  </a:schemeClr>
                </a:solidFill>
              </a:rPr>
              <a:t>对角线元素</a:t>
            </a:r>
          </a:p>
          <a:p>
            <a:pPr algn="l"/>
            <a:r>
              <a:rPr lang="zh-CN" altLang="en-US" sz="2000" dirty="0">
                <a:solidFill>
                  <a:schemeClr val="tx1">
                    <a:lumMod val="95000"/>
                    <a:lumOff val="5000"/>
                  </a:schemeClr>
                </a:solidFill>
              </a:rPr>
              <a:t>                </a:t>
            </a:r>
            <a:r>
              <a:rPr lang="en-US" altLang="zh-CN" sz="2000" dirty="0">
                <a:solidFill>
                  <a:schemeClr val="tx1">
                    <a:lumMod val="95000"/>
                    <a:lumOff val="5000"/>
                  </a:schemeClr>
                </a:solidFill>
              </a:rPr>
              <a:t>continue;</a:t>
            </a:r>
          </a:p>
          <a:p>
            <a:pPr algn="l"/>
            <a:r>
              <a:rPr lang="en-US" altLang="zh-CN" sz="2000" dirty="0">
                <a:solidFill>
                  <a:schemeClr val="tx1">
                    <a:lumMod val="95000"/>
                    <a:lumOff val="5000"/>
                  </a:schemeClr>
                </a:solidFill>
              </a:rPr>
              <a:t>            if (DList[j].flag==1) //</a:t>
            </a:r>
            <a:r>
              <a:rPr lang="zh-CN" altLang="en-US" sz="2000" dirty="0">
                <a:solidFill>
                  <a:schemeClr val="tx1">
                    <a:lumMod val="95000"/>
                    <a:lumOff val="5000"/>
                  </a:schemeClr>
                </a:solidFill>
              </a:rPr>
              <a:t>已经加入</a:t>
            </a:r>
            <a:r>
              <a:rPr lang="zh-CN" altLang="en-US" sz="2000" dirty="0" smtClean="0">
                <a:solidFill>
                  <a:schemeClr val="tx1">
                    <a:lumMod val="95000"/>
                    <a:lumOff val="5000"/>
                  </a:schemeClr>
                </a:solidFill>
              </a:rPr>
              <a:t>集合</a:t>
            </a:r>
            <a:r>
              <a:rPr lang="en-US" altLang="zh-CN" sz="2000" dirty="0" smtClean="0">
                <a:solidFill>
                  <a:schemeClr val="tx1">
                    <a:lumMod val="95000"/>
                    <a:lumOff val="5000"/>
                  </a:schemeClr>
                </a:solidFill>
              </a:rPr>
              <a:t>S</a:t>
            </a:r>
            <a:endParaRPr lang="en-US" altLang="zh-CN" sz="2000" dirty="0">
              <a:solidFill>
                <a:schemeClr val="tx1">
                  <a:lumMod val="95000"/>
                  <a:lumOff val="5000"/>
                </a:schemeClr>
              </a:solidFill>
            </a:endParaRPr>
          </a:p>
          <a:p>
            <a:pPr algn="l"/>
            <a:r>
              <a:rPr lang="en-US" altLang="zh-CN" sz="2000" dirty="0">
                <a:solidFill>
                  <a:schemeClr val="tx1">
                    <a:lumMod val="95000"/>
                    <a:lumOff val="5000"/>
                  </a:schemeClr>
                </a:solidFill>
              </a:rPr>
              <a:t>                continue;</a:t>
            </a:r>
          </a:p>
          <a:p>
            <a:pPr algn="l"/>
            <a:r>
              <a:rPr lang="en-US" altLang="zh-CN" sz="2000" dirty="0">
                <a:solidFill>
                  <a:schemeClr val="tx1">
                    <a:lumMod val="95000"/>
                    <a:lumOff val="5000"/>
                  </a:schemeClr>
                </a:solidFill>
              </a:rPr>
              <a:t>            if (DList[min].dist+g-&gt;edgeMatrix[min][j]&lt;DList[j].dist</a:t>
            </a:r>
            <a:r>
              <a:rPr lang="en-US" altLang="zh-CN" sz="2000" dirty="0" smtClean="0">
                <a:solidFill>
                  <a:schemeClr val="tx1">
                    <a:lumMod val="95000"/>
                    <a:lumOff val="5000"/>
                  </a:schemeClr>
                </a:solidFill>
              </a:rPr>
              <a:t>) </a:t>
            </a:r>
            <a:r>
              <a:rPr lang="en-US" altLang="zh-CN" sz="2000" dirty="0">
                <a:solidFill>
                  <a:schemeClr val="tx1">
                    <a:lumMod val="95000"/>
                    <a:lumOff val="5000"/>
                  </a:schemeClr>
                </a:solidFill>
              </a:rPr>
              <a:t>{</a:t>
            </a:r>
          </a:p>
          <a:p>
            <a:pPr algn="l"/>
            <a:r>
              <a:rPr lang="en-US" altLang="zh-CN" sz="2000" dirty="0">
                <a:solidFill>
                  <a:schemeClr val="tx1">
                    <a:lumMod val="95000"/>
                    <a:lumOff val="5000"/>
                  </a:schemeClr>
                </a:solidFill>
              </a:rPr>
              <a:t>                DList[j].dist = DList[min].dist+g-&gt;edgeMatrix[min][j];</a:t>
            </a:r>
          </a:p>
          <a:p>
            <a:pPr algn="l"/>
            <a:r>
              <a:rPr lang="en-US" altLang="zh-CN" sz="2000" dirty="0">
                <a:solidFill>
                  <a:schemeClr val="tx1">
                    <a:lumMod val="95000"/>
                    <a:lumOff val="5000"/>
                  </a:schemeClr>
                </a:solidFill>
              </a:rPr>
              <a:t>                DList[j].source = min;</a:t>
            </a:r>
          </a:p>
          <a:p>
            <a:pPr algn="l"/>
            <a:r>
              <a:rPr lang="en-US" altLang="zh-CN" sz="2000" dirty="0">
                <a:solidFill>
                  <a:schemeClr val="tx1">
                    <a:lumMod val="95000"/>
                    <a:lumOff val="5000"/>
                  </a:schemeClr>
                </a:solidFill>
              </a:rPr>
              <a:t>            }</a:t>
            </a:r>
          </a:p>
          <a:p>
            <a:pPr algn="l"/>
            <a:r>
              <a:rPr lang="en-US" altLang="zh-CN" sz="2000" dirty="0">
                <a:solidFill>
                  <a:schemeClr val="tx1">
                    <a:lumMod val="95000"/>
                    <a:lumOff val="5000"/>
                  </a:schemeClr>
                </a:solidFill>
              </a:rPr>
              <a:t>     } </a:t>
            </a:r>
            <a:endParaRPr lang="en-US" altLang="zh-CN" sz="2000" dirty="0" smtClean="0">
              <a:solidFill>
                <a:schemeClr val="tx1">
                  <a:lumMod val="95000"/>
                  <a:lumOff val="5000"/>
                </a:schemeClr>
              </a:solidFill>
            </a:endParaRPr>
          </a:p>
        </p:txBody>
      </p:sp>
      <p:grpSp>
        <p:nvGrpSpPr>
          <p:cNvPr id="11" name="千图PPT彼岸天：ID 8661124库_组合 2">
            <a:extLst>
              <a:ext uri="{FF2B5EF4-FFF2-40B4-BE49-F238E27FC236}">
                <a16:creationId xmlns:a16="http://schemas.microsoft.com/office/drawing/2014/main" id="{C567722D-65CE-4A23-B427-D42267A81F1F}"/>
              </a:ext>
            </a:extLst>
          </p:cNvPr>
          <p:cNvGrpSpPr/>
          <p:nvPr>
            <p:custDataLst>
              <p:tags r:id="rId1"/>
            </p:custDataLst>
          </p:nvPr>
        </p:nvGrpSpPr>
        <p:grpSpPr>
          <a:xfrm>
            <a:off x="9633023" y="4826275"/>
            <a:ext cx="2189782" cy="1676319"/>
            <a:chOff x="812161" y="1448780"/>
            <a:chExt cx="5613221" cy="4297025"/>
          </a:xfrm>
        </p:grpSpPr>
        <p:grpSp>
          <p:nvGrpSpPr>
            <p:cNvPr id="12" name="Group 71">
              <a:extLst>
                <a:ext uri="{FF2B5EF4-FFF2-40B4-BE49-F238E27FC236}">
                  <a16:creationId xmlns:a16="http://schemas.microsoft.com/office/drawing/2014/main" id="{A426F4E6-0944-453C-8FAA-7CD2087C18AE}"/>
                </a:ext>
              </a:extLst>
            </p:cNvPr>
            <p:cNvGrpSpPr/>
            <p:nvPr/>
          </p:nvGrpSpPr>
          <p:grpSpPr>
            <a:xfrm flipH="1">
              <a:off x="1046745" y="3121830"/>
              <a:ext cx="1620889" cy="1620883"/>
              <a:chOff x="953424" y="1486519"/>
              <a:chExt cx="2228412" cy="2228408"/>
            </a:xfrm>
            <a:solidFill>
              <a:schemeClr val="accent1"/>
            </a:solidFill>
          </p:grpSpPr>
          <p:sp>
            <p:nvSpPr>
              <p:cNvPr id="27" name="Freeform: Shape 72">
                <a:extLst>
                  <a:ext uri="{FF2B5EF4-FFF2-40B4-BE49-F238E27FC236}">
                    <a16:creationId xmlns:a16="http://schemas.microsoft.com/office/drawing/2014/main" id="{1440D004-A1F8-4A5A-85A9-2E1FDFF41B8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8" name="Oval 73">
                <a:extLst>
                  <a:ext uri="{FF2B5EF4-FFF2-40B4-BE49-F238E27FC236}">
                    <a16:creationId xmlns:a16="http://schemas.microsoft.com/office/drawing/2014/main" id="{F014FCBE-BEBC-4426-BDD9-C4CDA77E75FD}"/>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5" name="Group 74">
              <a:extLst>
                <a:ext uri="{FF2B5EF4-FFF2-40B4-BE49-F238E27FC236}">
                  <a16:creationId xmlns:a16="http://schemas.microsoft.com/office/drawing/2014/main" id="{305BB88F-DA56-4B47-AA26-AEA765731A37}"/>
                </a:ext>
              </a:extLst>
            </p:cNvPr>
            <p:cNvGrpSpPr/>
            <p:nvPr/>
          </p:nvGrpSpPr>
          <p:grpSpPr>
            <a:xfrm rot="342038" flipH="1">
              <a:off x="2547731" y="3326813"/>
              <a:ext cx="2170871" cy="2170868"/>
              <a:chOff x="953424" y="1486519"/>
              <a:chExt cx="2228412" cy="2228408"/>
            </a:xfrm>
            <a:solidFill>
              <a:schemeClr val="accent2"/>
            </a:solidFill>
          </p:grpSpPr>
          <p:sp>
            <p:nvSpPr>
              <p:cNvPr id="25" name="Freeform: Shape 75">
                <a:extLst>
                  <a:ext uri="{FF2B5EF4-FFF2-40B4-BE49-F238E27FC236}">
                    <a16:creationId xmlns:a16="http://schemas.microsoft.com/office/drawing/2014/main" id="{D8B1BFAD-DC38-43C1-9C89-F89D5F2CA3C3}"/>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6" name="Oval 76">
                <a:extLst>
                  <a:ext uri="{FF2B5EF4-FFF2-40B4-BE49-F238E27FC236}">
                    <a16:creationId xmlns:a16="http://schemas.microsoft.com/office/drawing/2014/main" id="{603EAA01-BA84-4179-97A7-3FC4CEC21578}"/>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6" name="Group 77">
              <a:extLst>
                <a:ext uri="{FF2B5EF4-FFF2-40B4-BE49-F238E27FC236}">
                  <a16:creationId xmlns:a16="http://schemas.microsoft.com/office/drawing/2014/main" id="{438B67C4-F19A-443F-8C15-0B521F20A99C}"/>
                </a:ext>
              </a:extLst>
            </p:cNvPr>
            <p:cNvGrpSpPr/>
            <p:nvPr/>
          </p:nvGrpSpPr>
          <p:grpSpPr>
            <a:xfrm rot="342038" flipH="1">
              <a:off x="3938956" y="1747289"/>
              <a:ext cx="2486426" cy="2486423"/>
              <a:chOff x="953424" y="1486519"/>
              <a:chExt cx="2228412" cy="2228408"/>
            </a:xfrm>
            <a:solidFill>
              <a:schemeClr val="accent3"/>
            </a:solidFill>
          </p:grpSpPr>
          <p:sp>
            <p:nvSpPr>
              <p:cNvPr id="23" name="Freeform: Shape 78">
                <a:extLst>
                  <a:ext uri="{FF2B5EF4-FFF2-40B4-BE49-F238E27FC236}">
                    <a16:creationId xmlns:a16="http://schemas.microsoft.com/office/drawing/2014/main" id="{7FA9192E-74B1-4516-8EFC-67194C25274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4" name="Oval 79">
                <a:extLst>
                  <a:ext uri="{FF2B5EF4-FFF2-40B4-BE49-F238E27FC236}">
                    <a16:creationId xmlns:a16="http://schemas.microsoft.com/office/drawing/2014/main" id="{46192E8C-6F7C-477B-B2E6-4477F5867FE4}"/>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7" name="Arc 80">
              <a:extLst>
                <a:ext uri="{FF2B5EF4-FFF2-40B4-BE49-F238E27FC236}">
                  <a16:creationId xmlns:a16="http://schemas.microsoft.com/office/drawing/2014/main" id="{747E7AA9-3D26-4649-B4D4-25EB6C639B9C}"/>
                </a:ext>
              </a:extLst>
            </p:cNvPr>
            <p:cNvSpPr/>
            <p:nvPr/>
          </p:nvSpPr>
          <p:spPr>
            <a:xfrm>
              <a:off x="812161" y="2848782"/>
              <a:ext cx="1897756" cy="1897756"/>
            </a:xfrm>
            <a:prstGeom prst="arc">
              <a:avLst>
                <a:gd name="adj1" fmla="val 11101589"/>
                <a:gd name="adj2" fmla="val 18700949"/>
              </a:avLst>
            </a:prstGeom>
            <a:ln w="28575" cap="rnd">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8" name="Arc 81">
              <a:extLst>
                <a:ext uri="{FF2B5EF4-FFF2-40B4-BE49-F238E27FC236}">
                  <a16:creationId xmlns:a16="http://schemas.microsoft.com/office/drawing/2014/main" id="{5FEE844E-701F-4BB6-ACA5-3486D61D4327}"/>
                </a:ext>
              </a:extLst>
            </p:cNvPr>
            <p:cNvSpPr/>
            <p:nvPr/>
          </p:nvSpPr>
          <p:spPr>
            <a:xfrm flipV="1">
              <a:off x="2539577" y="3453646"/>
              <a:ext cx="2292159" cy="2292159"/>
            </a:xfrm>
            <a:prstGeom prst="arc">
              <a:avLst>
                <a:gd name="adj1" fmla="val 13730012"/>
                <a:gd name="adj2" fmla="val 256323"/>
              </a:avLst>
            </a:prstGeom>
            <a:ln w="28575" cap="rnd">
              <a:solidFill>
                <a:schemeClr val="accent2"/>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9" name="Arc 82">
              <a:extLst>
                <a:ext uri="{FF2B5EF4-FFF2-40B4-BE49-F238E27FC236}">
                  <a16:creationId xmlns:a16="http://schemas.microsoft.com/office/drawing/2014/main" id="{926CE7A5-43D8-42D2-8C33-6DCC14859C55}"/>
                </a:ext>
              </a:extLst>
            </p:cNvPr>
            <p:cNvSpPr/>
            <p:nvPr/>
          </p:nvSpPr>
          <p:spPr>
            <a:xfrm>
              <a:off x="3859312" y="1448780"/>
              <a:ext cx="2292159" cy="2292159"/>
            </a:xfrm>
            <a:prstGeom prst="arc">
              <a:avLst>
                <a:gd name="adj1" fmla="val 11093161"/>
                <a:gd name="adj2" fmla="val 18823990"/>
              </a:avLst>
            </a:prstGeom>
            <a:ln w="28575" cap="rnd">
              <a:solidFill>
                <a:schemeClr val="accent3"/>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0" name="Freeform: Shape 101">
              <a:extLst>
                <a:ext uri="{FF2B5EF4-FFF2-40B4-BE49-F238E27FC236}">
                  <a16:creationId xmlns:a16="http://schemas.microsoft.com/office/drawing/2014/main" id="{E59F6E1D-5F58-4492-A6B0-C26E4153D448}"/>
                </a:ext>
              </a:extLst>
            </p:cNvPr>
            <p:cNvSpPr>
              <a:spLocks/>
            </p:cNvSpPr>
            <p:nvPr/>
          </p:nvSpPr>
          <p:spPr bwMode="auto">
            <a:xfrm>
              <a:off x="3309660" y="4052290"/>
              <a:ext cx="647012" cy="719916"/>
            </a:xfrm>
            <a:custGeom>
              <a:avLst/>
              <a:gdLst/>
              <a:ahLst/>
              <a:cxnLst>
                <a:cxn ang="0">
                  <a:pos x="45" y="81"/>
                </a:cxn>
                <a:cxn ang="0">
                  <a:pos x="52" y="71"/>
                </a:cxn>
                <a:cxn ang="0">
                  <a:pos x="51" y="66"/>
                </a:cxn>
                <a:cxn ang="0">
                  <a:pos x="40" y="55"/>
                </a:cxn>
                <a:cxn ang="0">
                  <a:pos x="35" y="54"/>
                </a:cxn>
                <a:cxn ang="0">
                  <a:pos x="28" y="59"/>
                </a:cxn>
                <a:cxn ang="0">
                  <a:pos x="16" y="31"/>
                </a:cxn>
                <a:cxn ang="0">
                  <a:pos x="24" y="27"/>
                </a:cxn>
                <a:cxn ang="0">
                  <a:pos x="25" y="22"/>
                </a:cxn>
                <a:cxn ang="0">
                  <a:pos x="21" y="6"/>
                </a:cxn>
                <a:cxn ang="0">
                  <a:pos x="17" y="3"/>
                </a:cxn>
                <a:cxn ang="0">
                  <a:pos x="5" y="4"/>
                </a:cxn>
                <a:cxn ang="0">
                  <a:pos x="0" y="9"/>
                </a:cxn>
                <a:cxn ang="0">
                  <a:pos x="39" y="83"/>
                </a:cxn>
                <a:cxn ang="0">
                  <a:pos x="45" y="81"/>
                </a:cxn>
                <a:cxn ang="0">
                  <a:pos x="41" y="47"/>
                </a:cxn>
                <a:cxn ang="0">
                  <a:pos x="29" y="47"/>
                </a:cxn>
                <a:cxn ang="0">
                  <a:pos x="30" y="44"/>
                </a:cxn>
                <a:cxn ang="0">
                  <a:pos x="37" y="33"/>
                </a:cxn>
                <a:cxn ang="0">
                  <a:pos x="38" y="28"/>
                </a:cxn>
                <a:cxn ang="0">
                  <a:pos x="37" y="26"/>
                </a:cxn>
                <a:cxn ang="0">
                  <a:pos x="36" y="27"/>
                </a:cxn>
                <a:cxn ang="0">
                  <a:pos x="36" y="31"/>
                </a:cxn>
                <a:cxn ang="0">
                  <a:pos x="31" y="31"/>
                </a:cxn>
                <a:cxn ang="0">
                  <a:pos x="31" y="27"/>
                </a:cxn>
                <a:cxn ang="0">
                  <a:pos x="38" y="23"/>
                </a:cxn>
                <a:cxn ang="0">
                  <a:pos x="43" y="24"/>
                </a:cxn>
                <a:cxn ang="0">
                  <a:pos x="43" y="30"/>
                </a:cxn>
                <a:cxn ang="0">
                  <a:pos x="42" y="32"/>
                </a:cxn>
                <a:cxn ang="0">
                  <a:pos x="35" y="44"/>
                </a:cxn>
                <a:cxn ang="0">
                  <a:pos x="42" y="44"/>
                </a:cxn>
                <a:cxn ang="0">
                  <a:pos x="41" y="47"/>
                </a:cxn>
                <a:cxn ang="0">
                  <a:pos x="57" y="44"/>
                </a:cxn>
                <a:cxn ang="0">
                  <a:pos x="54" y="44"/>
                </a:cxn>
                <a:cxn ang="0">
                  <a:pos x="54" y="47"/>
                </a:cxn>
                <a:cxn ang="0">
                  <a:pos x="49" y="47"/>
                </a:cxn>
                <a:cxn ang="0">
                  <a:pos x="49" y="44"/>
                </a:cxn>
                <a:cxn ang="0">
                  <a:pos x="42" y="44"/>
                </a:cxn>
                <a:cxn ang="0">
                  <a:pos x="43" y="40"/>
                </a:cxn>
                <a:cxn ang="0">
                  <a:pos x="50" y="23"/>
                </a:cxn>
                <a:cxn ang="0">
                  <a:pos x="57" y="23"/>
                </a:cxn>
                <a:cxn ang="0">
                  <a:pos x="55" y="40"/>
                </a:cxn>
                <a:cxn ang="0">
                  <a:pos x="57" y="40"/>
                </a:cxn>
                <a:cxn ang="0">
                  <a:pos x="57" y="44"/>
                </a:cxn>
                <a:cxn ang="0">
                  <a:pos x="50" y="40"/>
                </a:cxn>
                <a:cxn ang="0">
                  <a:pos x="47" y="40"/>
                </a:cxn>
                <a:cxn ang="0">
                  <a:pos x="51" y="31"/>
                </a:cxn>
                <a:cxn ang="0">
                  <a:pos x="50" y="40"/>
                </a:cxn>
                <a:cxn ang="0">
                  <a:pos x="39" y="0"/>
                </a:cxn>
                <a:cxn ang="0">
                  <a:pos x="65" y="10"/>
                </a:cxn>
                <a:cxn ang="0">
                  <a:pos x="76" y="36"/>
                </a:cxn>
                <a:cxn ang="0">
                  <a:pos x="65" y="62"/>
                </a:cxn>
                <a:cxn ang="0">
                  <a:pos x="59" y="67"/>
                </a:cxn>
                <a:cxn ang="0">
                  <a:pos x="57" y="65"/>
                </a:cxn>
                <a:cxn ang="0">
                  <a:pos x="53" y="61"/>
                </a:cxn>
                <a:cxn ang="0">
                  <a:pos x="59" y="56"/>
                </a:cxn>
                <a:cxn ang="0">
                  <a:pos x="68" y="36"/>
                </a:cxn>
                <a:cxn ang="0">
                  <a:pos x="59" y="16"/>
                </a:cxn>
                <a:cxn ang="0">
                  <a:pos x="39" y="8"/>
                </a:cxn>
                <a:cxn ang="0">
                  <a:pos x="29" y="10"/>
                </a:cxn>
                <a:cxn ang="0">
                  <a:pos x="27" y="5"/>
                </a:cxn>
                <a:cxn ang="0">
                  <a:pos x="26" y="2"/>
                </a:cxn>
                <a:cxn ang="0">
                  <a:pos x="39" y="0"/>
                </a:cxn>
              </a:cxnLst>
              <a:rect l="0" t="0" r="r" b="b"/>
              <a:pathLst>
                <a:path w="76" h="85">
                  <a:moveTo>
                    <a:pt x="45" y="81"/>
                  </a:moveTo>
                  <a:cubicBezTo>
                    <a:pt x="47" y="78"/>
                    <a:pt x="50" y="75"/>
                    <a:pt x="52" y="71"/>
                  </a:cubicBezTo>
                  <a:cubicBezTo>
                    <a:pt x="53" y="70"/>
                    <a:pt x="53" y="68"/>
                    <a:pt x="51" y="66"/>
                  </a:cubicBezTo>
                  <a:cubicBezTo>
                    <a:pt x="47" y="63"/>
                    <a:pt x="43" y="59"/>
                    <a:pt x="40" y="55"/>
                  </a:cubicBezTo>
                  <a:cubicBezTo>
                    <a:pt x="38" y="54"/>
                    <a:pt x="36" y="53"/>
                    <a:pt x="35" y="54"/>
                  </a:cubicBezTo>
                  <a:cubicBezTo>
                    <a:pt x="32" y="56"/>
                    <a:pt x="30" y="57"/>
                    <a:pt x="28" y="59"/>
                  </a:cubicBezTo>
                  <a:cubicBezTo>
                    <a:pt x="20" y="46"/>
                    <a:pt x="18" y="40"/>
                    <a:pt x="16" y="31"/>
                  </a:cubicBezTo>
                  <a:cubicBezTo>
                    <a:pt x="19" y="29"/>
                    <a:pt x="21" y="28"/>
                    <a:pt x="24" y="27"/>
                  </a:cubicBezTo>
                  <a:cubicBezTo>
                    <a:pt x="25" y="26"/>
                    <a:pt x="26" y="24"/>
                    <a:pt x="25" y="22"/>
                  </a:cubicBezTo>
                  <a:cubicBezTo>
                    <a:pt x="24" y="17"/>
                    <a:pt x="22" y="12"/>
                    <a:pt x="21" y="6"/>
                  </a:cubicBezTo>
                  <a:cubicBezTo>
                    <a:pt x="20" y="4"/>
                    <a:pt x="19" y="3"/>
                    <a:pt x="17" y="3"/>
                  </a:cubicBezTo>
                  <a:cubicBezTo>
                    <a:pt x="13" y="4"/>
                    <a:pt x="9" y="4"/>
                    <a:pt x="5" y="4"/>
                  </a:cubicBezTo>
                  <a:cubicBezTo>
                    <a:pt x="1" y="5"/>
                    <a:pt x="0" y="6"/>
                    <a:pt x="0" y="9"/>
                  </a:cubicBezTo>
                  <a:cubicBezTo>
                    <a:pt x="2" y="40"/>
                    <a:pt x="14" y="69"/>
                    <a:pt x="39" y="83"/>
                  </a:cubicBezTo>
                  <a:cubicBezTo>
                    <a:pt x="42" y="85"/>
                    <a:pt x="43" y="85"/>
                    <a:pt x="45" y="81"/>
                  </a:cubicBezTo>
                  <a:close/>
                  <a:moveTo>
                    <a:pt x="41" y="47"/>
                  </a:moveTo>
                  <a:cubicBezTo>
                    <a:pt x="29" y="47"/>
                    <a:pt x="29" y="47"/>
                    <a:pt x="29" y="47"/>
                  </a:cubicBezTo>
                  <a:cubicBezTo>
                    <a:pt x="30" y="44"/>
                    <a:pt x="30" y="44"/>
                    <a:pt x="30" y="44"/>
                  </a:cubicBezTo>
                  <a:cubicBezTo>
                    <a:pt x="37" y="33"/>
                    <a:pt x="37" y="33"/>
                    <a:pt x="37" y="33"/>
                  </a:cubicBezTo>
                  <a:cubicBezTo>
                    <a:pt x="38" y="32"/>
                    <a:pt x="38" y="30"/>
                    <a:pt x="38" y="28"/>
                  </a:cubicBezTo>
                  <a:cubicBezTo>
                    <a:pt x="38" y="27"/>
                    <a:pt x="38" y="26"/>
                    <a:pt x="37" y="26"/>
                  </a:cubicBezTo>
                  <a:cubicBezTo>
                    <a:pt x="37" y="26"/>
                    <a:pt x="36" y="27"/>
                    <a:pt x="36" y="27"/>
                  </a:cubicBezTo>
                  <a:cubicBezTo>
                    <a:pt x="36" y="31"/>
                    <a:pt x="36" y="31"/>
                    <a:pt x="36" y="31"/>
                  </a:cubicBezTo>
                  <a:cubicBezTo>
                    <a:pt x="31" y="31"/>
                    <a:pt x="31" y="31"/>
                    <a:pt x="31" y="31"/>
                  </a:cubicBezTo>
                  <a:cubicBezTo>
                    <a:pt x="31" y="27"/>
                    <a:pt x="31" y="27"/>
                    <a:pt x="31" y="27"/>
                  </a:cubicBezTo>
                  <a:cubicBezTo>
                    <a:pt x="32" y="24"/>
                    <a:pt x="34" y="23"/>
                    <a:pt x="38" y="23"/>
                  </a:cubicBezTo>
                  <a:cubicBezTo>
                    <a:pt x="40" y="23"/>
                    <a:pt x="42" y="23"/>
                    <a:pt x="43" y="24"/>
                  </a:cubicBezTo>
                  <a:cubicBezTo>
                    <a:pt x="43" y="26"/>
                    <a:pt x="43" y="27"/>
                    <a:pt x="43" y="30"/>
                  </a:cubicBezTo>
                  <a:cubicBezTo>
                    <a:pt x="43" y="31"/>
                    <a:pt x="43" y="32"/>
                    <a:pt x="42" y="32"/>
                  </a:cubicBezTo>
                  <a:cubicBezTo>
                    <a:pt x="35" y="44"/>
                    <a:pt x="35" y="44"/>
                    <a:pt x="35" y="44"/>
                  </a:cubicBezTo>
                  <a:cubicBezTo>
                    <a:pt x="42" y="44"/>
                    <a:pt x="42" y="44"/>
                    <a:pt x="42" y="44"/>
                  </a:cubicBezTo>
                  <a:cubicBezTo>
                    <a:pt x="41" y="47"/>
                    <a:pt x="41" y="47"/>
                    <a:pt x="41" y="47"/>
                  </a:cubicBezTo>
                  <a:close/>
                  <a:moveTo>
                    <a:pt x="57" y="44"/>
                  </a:moveTo>
                  <a:cubicBezTo>
                    <a:pt x="54" y="44"/>
                    <a:pt x="54" y="44"/>
                    <a:pt x="54" y="44"/>
                  </a:cubicBezTo>
                  <a:cubicBezTo>
                    <a:pt x="54" y="47"/>
                    <a:pt x="54" y="47"/>
                    <a:pt x="54" y="47"/>
                  </a:cubicBezTo>
                  <a:cubicBezTo>
                    <a:pt x="49" y="47"/>
                    <a:pt x="49" y="47"/>
                    <a:pt x="49" y="47"/>
                  </a:cubicBezTo>
                  <a:cubicBezTo>
                    <a:pt x="49" y="44"/>
                    <a:pt x="49" y="44"/>
                    <a:pt x="49" y="44"/>
                  </a:cubicBezTo>
                  <a:cubicBezTo>
                    <a:pt x="42" y="44"/>
                    <a:pt x="42" y="44"/>
                    <a:pt x="42" y="44"/>
                  </a:cubicBezTo>
                  <a:cubicBezTo>
                    <a:pt x="43" y="40"/>
                    <a:pt x="43" y="40"/>
                    <a:pt x="43" y="40"/>
                  </a:cubicBezTo>
                  <a:cubicBezTo>
                    <a:pt x="50" y="23"/>
                    <a:pt x="50" y="23"/>
                    <a:pt x="50" y="23"/>
                  </a:cubicBezTo>
                  <a:cubicBezTo>
                    <a:pt x="57" y="23"/>
                    <a:pt x="57" y="23"/>
                    <a:pt x="57" y="23"/>
                  </a:cubicBezTo>
                  <a:cubicBezTo>
                    <a:pt x="55" y="40"/>
                    <a:pt x="55" y="40"/>
                    <a:pt x="55" y="40"/>
                  </a:cubicBezTo>
                  <a:cubicBezTo>
                    <a:pt x="57" y="40"/>
                    <a:pt x="57" y="40"/>
                    <a:pt x="57" y="40"/>
                  </a:cubicBezTo>
                  <a:cubicBezTo>
                    <a:pt x="57" y="44"/>
                    <a:pt x="57" y="44"/>
                    <a:pt x="57" y="44"/>
                  </a:cubicBezTo>
                  <a:close/>
                  <a:moveTo>
                    <a:pt x="50" y="40"/>
                  </a:moveTo>
                  <a:cubicBezTo>
                    <a:pt x="47" y="40"/>
                    <a:pt x="47" y="40"/>
                    <a:pt x="47" y="40"/>
                  </a:cubicBezTo>
                  <a:cubicBezTo>
                    <a:pt x="51" y="31"/>
                    <a:pt x="51" y="31"/>
                    <a:pt x="51" y="31"/>
                  </a:cubicBezTo>
                  <a:cubicBezTo>
                    <a:pt x="50" y="40"/>
                    <a:pt x="50" y="40"/>
                    <a:pt x="50" y="40"/>
                  </a:cubicBezTo>
                  <a:close/>
                  <a:moveTo>
                    <a:pt x="39" y="0"/>
                  </a:moveTo>
                  <a:cubicBezTo>
                    <a:pt x="49" y="0"/>
                    <a:pt x="59" y="4"/>
                    <a:pt x="65" y="10"/>
                  </a:cubicBezTo>
                  <a:cubicBezTo>
                    <a:pt x="72" y="17"/>
                    <a:pt x="76" y="26"/>
                    <a:pt x="76" y="36"/>
                  </a:cubicBezTo>
                  <a:cubicBezTo>
                    <a:pt x="76" y="46"/>
                    <a:pt x="72" y="56"/>
                    <a:pt x="65" y="62"/>
                  </a:cubicBezTo>
                  <a:cubicBezTo>
                    <a:pt x="63" y="64"/>
                    <a:pt x="61" y="66"/>
                    <a:pt x="59" y="67"/>
                  </a:cubicBezTo>
                  <a:cubicBezTo>
                    <a:pt x="59" y="66"/>
                    <a:pt x="58" y="66"/>
                    <a:pt x="57" y="65"/>
                  </a:cubicBezTo>
                  <a:cubicBezTo>
                    <a:pt x="53" y="61"/>
                    <a:pt x="53" y="61"/>
                    <a:pt x="53" y="61"/>
                  </a:cubicBezTo>
                  <a:cubicBezTo>
                    <a:pt x="56" y="60"/>
                    <a:pt x="58" y="58"/>
                    <a:pt x="59" y="56"/>
                  </a:cubicBezTo>
                  <a:cubicBezTo>
                    <a:pt x="64" y="51"/>
                    <a:pt x="68" y="44"/>
                    <a:pt x="68" y="36"/>
                  </a:cubicBezTo>
                  <a:cubicBezTo>
                    <a:pt x="68" y="28"/>
                    <a:pt x="64" y="21"/>
                    <a:pt x="59" y="16"/>
                  </a:cubicBezTo>
                  <a:cubicBezTo>
                    <a:pt x="54" y="11"/>
                    <a:pt x="47" y="8"/>
                    <a:pt x="39" y="8"/>
                  </a:cubicBezTo>
                  <a:cubicBezTo>
                    <a:pt x="36" y="8"/>
                    <a:pt x="32" y="9"/>
                    <a:pt x="29" y="10"/>
                  </a:cubicBezTo>
                  <a:cubicBezTo>
                    <a:pt x="27" y="5"/>
                    <a:pt x="27" y="5"/>
                    <a:pt x="27" y="5"/>
                  </a:cubicBezTo>
                  <a:cubicBezTo>
                    <a:pt x="27" y="4"/>
                    <a:pt x="26" y="3"/>
                    <a:pt x="26" y="2"/>
                  </a:cubicBezTo>
                  <a:cubicBezTo>
                    <a:pt x="30" y="1"/>
                    <a:pt x="34" y="0"/>
                    <a:pt x="39" y="0"/>
                  </a:cubicBezTo>
                  <a:close/>
                </a:path>
              </a:pathLst>
            </a:custGeom>
            <a:solidFill>
              <a:schemeClr val="bg1"/>
            </a:solidFill>
            <a:ln w="9525">
              <a:noFill/>
              <a:round/>
              <a:headEnd/>
              <a:tailEnd/>
            </a:ln>
          </p:spPr>
          <p:txBody>
            <a:bodyPr anchor="ctr"/>
            <a:lstStyle/>
            <a:p>
              <a:pPr algn="ctr"/>
              <a:endParaRPr/>
            </a:p>
          </p:txBody>
        </p:sp>
        <p:sp>
          <p:nvSpPr>
            <p:cNvPr id="21" name="Freeform: Shape 102">
              <a:extLst>
                <a:ext uri="{FF2B5EF4-FFF2-40B4-BE49-F238E27FC236}">
                  <a16:creationId xmlns:a16="http://schemas.microsoft.com/office/drawing/2014/main" id="{DCFDA666-1EA5-4EDF-9549-00115C8DF505}"/>
                </a:ext>
              </a:extLst>
            </p:cNvPr>
            <p:cNvSpPr>
              <a:spLocks/>
            </p:cNvSpPr>
            <p:nvPr/>
          </p:nvSpPr>
          <p:spPr bwMode="auto">
            <a:xfrm>
              <a:off x="4806726" y="2639279"/>
              <a:ext cx="750886" cy="702440"/>
            </a:xfrm>
            <a:custGeom>
              <a:avLst/>
              <a:gdLst/>
              <a:ahLst/>
              <a:cxnLst>
                <a:cxn ang="0">
                  <a:pos x="53" y="33"/>
                </a:cxn>
                <a:cxn ang="0">
                  <a:pos x="56" y="16"/>
                </a:cxn>
                <a:cxn ang="0">
                  <a:pos x="83" y="16"/>
                </a:cxn>
                <a:cxn ang="0">
                  <a:pos x="62" y="23"/>
                </a:cxn>
                <a:cxn ang="0">
                  <a:pos x="59" y="60"/>
                </a:cxn>
                <a:cxn ang="0">
                  <a:pos x="59" y="75"/>
                </a:cxn>
                <a:cxn ang="0">
                  <a:pos x="44" y="75"/>
                </a:cxn>
                <a:cxn ang="0">
                  <a:pos x="21" y="69"/>
                </a:cxn>
                <a:cxn ang="0">
                  <a:pos x="11" y="78"/>
                </a:cxn>
                <a:cxn ang="0">
                  <a:pos x="0" y="67"/>
                </a:cxn>
                <a:cxn ang="0">
                  <a:pos x="7" y="57"/>
                </a:cxn>
                <a:cxn ang="0">
                  <a:pos x="52" y="11"/>
                </a:cxn>
                <a:cxn ang="0">
                  <a:pos x="26" y="0"/>
                </a:cxn>
                <a:cxn ang="0">
                  <a:pos x="25" y="0"/>
                </a:cxn>
                <a:cxn ang="0">
                  <a:pos x="21" y="3"/>
                </a:cxn>
                <a:cxn ang="0">
                  <a:pos x="12" y="30"/>
                </a:cxn>
                <a:cxn ang="0">
                  <a:pos x="50" y="18"/>
                </a:cxn>
                <a:cxn ang="0">
                  <a:pos x="51" y="16"/>
                </a:cxn>
                <a:cxn ang="0">
                  <a:pos x="32" y="12"/>
                </a:cxn>
                <a:cxn ang="0">
                  <a:pos x="24" y="20"/>
                </a:cxn>
                <a:cxn ang="0">
                  <a:pos x="23" y="9"/>
                </a:cxn>
                <a:cxn ang="0">
                  <a:pos x="24" y="7"/>
                </a:cxn>
                <a:cxn ang="0">
                  <a:pos x="23" y="4"/>
                </a:cxn>
                <a:cxn ang="0">
                  <a:pos x="25" y="2"/>
                </a:cxn>
                <a:cxn ang="0">
                  <a:pos x="25" y="6"/>
                </a:cxn>
                <a:cxn ang="0">
                  <a:pos x="49" y="13"/>
                </a:cxn>
                <a:cxn ang="0">
                  <a:pos x="25" y="6"/>
                </a:cxn>
                <a:cxn ang="0">
                  <a:pos x="49" y="12"/>
                </a:cxn>
                <a:cxn ang="0">
                  <a:pos x="25" y="5"/>
                </a:cxn>
                <a:cxn ang="0">
                  <a:pos x="26" y="4"/>
                </a:cxn>
                <a:cxn ang="0">
                  <a:pos x="49" y="12"/>
                </a:cxn>
                <a:cxn ang="0">
                  <a:pos x="26" y="4"/>
                </a:cxn>
                <a:cxn ang="0">
                  <a:pos x="16" y="52"/>
                </a:cxn>
                <a:cxn ang="0">
                  <a:pos x="46" y="49"/>
                </a:cxn>
                <a:cxn ang="0">
                  <a:pos x="14" y="40"/>
                </a:cxn>
                <a:cxn ang="0">
                  <a:pos x="47" y="43"/>
                </a:cxn>
                <a:cxn ang="0">
                  <a:pos x="14" y="40"/>
                </a:cxn>
                <a:cxn ang="0">
                  <a:pos x="11" y="62"/>
                </a:cxn>
                <a:cxn ang="0">
                  <a:pos x="6" y="67"/>
                </a:cxn>
                <a:cxn ang="0">
                  <a:pos x="11" y="72"/>
                </a:cxn>
                <a:cxn ang="0">
                  <a:pos x="16" y="67"/>
                </a:cxn>
                <a:cxn ang="0">
                  <a:pos x="55" y="64"/>
                </a:cxn>
                <a:cxn ang="0">
                  <a:pos x="48" y="64"/>
                </a:cxn>
                <a:cxn ang="0">
                  <a:pos x="48" y="71"/>
                </a:cxn>
                <a:cxn ang="0">
                  <a:pos x="55" y="71"/>
                </a:cxn>
                <a:cxn ang="0">
                  <a:pos x="55" y="64"/>
                </a:cxn>
              </a:cxnLst>
              <a:rect l="0" t="0" r="r" b="b"/>
              <a:pathLst>
                <a:path w="83" h="78">
                  <a:moveTo>
                    <a:pt x="2" y="33"/>
                  </a:moveTo>
                  <a:cubicBezTo>
                    <a:pt x="53" y="33"/>
                    <a:pt x="53" y="33"/>
                    <a:pt x="53" y="33"/>
                  </a:cubicBezTo>
                  <a:cubicBezTo>
                    <a:pt x="55" y="19"/>
                    <a:pt x="55" y="19"/>
                    <a:pt x="55" y="19"/>
                  </a:cubicBezTo>
                  <a:cubicBezTo>
                    <a:pt x="56" y="16"/>
                    <a:pt x="56" y="16"/>
                    <a:pt x="56" y="16"/>
                  </a:cubicBezTo>
                  <a:cubicBezTo>
                    <a:pt x="59" y="16"/>
                    <a:pt x="59" y="16"/>
                    <a:pt x="59" y="16"/>
                  </a:cubicBezTo>
                  <a:cubicBezTo>
                    <a:pt x="83" y="16"/>
                    <a:pt x="83" y="16"/>
                    <a:pt x="83" y="16"/>
                  </a:cubicBezTo>
                  <a:cubicBezTo>
                    <a:pt x="83" y="23"/>
                    <a:pt x="83" y="23"/>
                    <a:pt x="83" y="23"/>
                  </a:cubicBezTo>
                  <a:cubicBezTo>
                    <a:pt x="62" y="23"/>
                    <a:pt x="62" y="23"/>
                    <a:pt x="62" y="23"/>
                  </a:cubicBezTo>
                  <a:cubicBezTo>
                    <a:pt x="56" y="58"/>
                    <a:pt x="56" y="58"/>
                    <a:pt x="56" y="58"/>
                  </a:cubicBezTo>
                  <a:cubicBezTo>
                    <a:pt x="57" y="58"/>
                    <a:pt x="58" y="59"/>
                    <a:pt x="59" y="60"/>
                  </a:cubicBezTo>
                  <a:cubicBezTo>
                    <a:pt x="61" y="62"/>
                    <a:pt x="62" y="64"/>
                    <a:pt x="62" y="67"/>
                  </a:cubicBezTo>
                  <a:cubicBezTo>
                    <a:pt x="62" y="70"/>
                    <a:pt x="61" y="73"/>
                    <a:pt x="59" y="75"/>
                  </a:cubicBezTo>
                  <a:cubicBezTo>
                    <a:pt x="57" y="77"/>
                    <a:pt x="55" y="78"/>
                    <a:pt x="52" y="78"/>
                  </a:cubicBezTo>
                  <a:cubicBezTo>
                    <a:pt x="49" y="78"/>
                    <a:pt x="46" y="77"/>
                    <a:pt x="44" y="75"/>
                  </a:cubicBezTo>
                  <a:cubicBezTo>
                    <a:pt x="43" y="73"/>
                    <a:pt x="42" y="71"/>
                    <a:pt x="41" y="69"/>
                  </a:cubicBezTo>
                  <a:cubicBezTo>
                    <a:pt x="21" y="69"/>
                    <a:pt x="21" y="69"/>
                    <a:pt x="21" y="69"/>
                  </a:cubicBezTo>
                  <a:cubicBezTo>
                    <a:pt x="21" y="71"/>
                    <a:pt x="20" y="73"/>
                    <a:pt x="18" y="75"/>
                  </a:cubicBezTo>
                  <a:cubicBezTo>
                    <a:pt x="17" y="77"/>
                    <a:pt x="14" y="78"/>
                    <a:pt x="11" y="78"/>
                  </a:cubicBezTo>
                  <a:cubicBezTo>
                    <a:pt x="8" y="78"/>
                    <a:pt x="5" y="77"/>
                    <a:pt x="4" y="75"/>
                  </a:cubicBezTo>
                  <a:cubicBezTo>
                    <a:pt x="2" y="73"/>
                    <a:pt x="0" y="70"/>
                    <a:pt x="0" y="67"/>
                  </a:cubicBezTo>
                  <a:cubicBezTo>
                    <a:pt x="0" y="64"/>
                    <a:pt x="2" y="62"/>
                    <a:pt x="4" y="60"/>
                  </a:cubicBezTo>
                  <a:cubicBezTo>
                    <a:pt x="4" y="59"/>
                    <a:pt x="6" y="58"/>
                    <a:pt x="7" y="57"/>
                  </a:cubicBezTo>
                  <a:cubicBezTo>
                    <a:pt x="2" y="33"/>
                    <a:pt x="2" y="33"/>
                    <a:pt x="2" y="33"/>
                  </a:cubicBezTo>
                  <a:close/>
                  <a:moveTo>
                    <a:pt x="52" y="11"/>
                  </a:moveTo>
                  <a:cubicBezTo>
                    <a:pt x="53" y="8"/>
                    <a:pt x="53" y="8"/>
                    <a:pt x="53" y="8"/>
                  </a:cubicBezTo>
                  <a:cubicBezTo>
                    <a:pt x="26" y="0"/>
                    <a:pt x="26" y="0"/>
                    <a:pt x="26" y="0"/>
                  </a:cubicBezTo>
                  <a:cubicBezTo>
                    <a:pt x="25" y="0"/>
                    <a:pt x="25" y="0"/>
                    <a:pt x="25" y="0"/>
                  </a:cubicBezTo>
                  <a:cubicBezTo>
                    <a:pt x="25" y="0"/>
                    <a:pt x="25" y="0"/>
                    <a:pt x="25" y="0"/>
                  </a:cubicBezTo>
                  <a:cubicBezTo>
                    <a:pt x="24" y="0"/>
                    <a:pt x="23" y="1"/>
                    <a:pt x="22" y="1"/>
                  </a:cubicBezTo>
                  <a:cubicBezTo>
                    <a:pt x="21" y="2"/>
                    <a:pt x="21" y="3"/>
                    <a:pt x="21" y="3"/>
                  </a:cubicBezTo>
                  <a:cubicBezTo>
                    <a:pt x="20" y="4"/>
                    <a:pt x="20" y="4"/>
                    <a:pt x="20" y="4"/>
                  </a:cubicBezTo>
                  <a:cubicBezTo>
                    <a:pt x="12" y="30"/>
                    <a:pt x="12" y="30"/>
                    <a:pt x="12" y="30"/>
                  </a:cubicBezTo>
                  <a:cubicBezTo>
                    <a:pt x="46" y="30"/>
                    <a:pt x="46" y="30"/>
                    <a:pt x="46" y="30"/>
                  </a:cubicBezTo>
                  <a:cubicBezTo>
                    <a:pt x="50" y="18"/>
                    <a:pt x="50" y="18"/>
                    <a:pt x="50" y="18"/>
                  </a:cubicBezTo>
                  <a:cubicBezTo>
                    <a:pt x="50" y="17"/>
                    <a:pt x="50" y="17"/>
                    <a:pt x="50" y="17"/>
                  </a:cubicBezTo>
                  <a:cubicBezTo>
                    <a:pt x="51" y="16"/>
                    <a:pt x="51" y="16"/>
                    <a:pt x="51" y="16"/>
                  </a:cubicBezTo>
                  <a:cubicBezTo>
                    <a:pt x="34" y="10"/>
                    <a:pt x="34" y="10"/>
                    <a:pt x="34" y="10"/>
                  </a:cubicBezTo>
                  <a:cubicBezTo>
                    <a:pt x="32" y="12"/>
                    <a:pt x="32" y="12"/>
                    <a:pt x="32" y="12"/>
                  </a:cubicBezTo>
                  <a:cubicBezTo>
                    <a:pt x="28" y="24"/>
                    <a:pt x="28" y="24"/>
                    <a:pt x="28" y="24"/>
                  </a:cubicBezTo>
                  <a:cubicBezTo>
                    <a:pt x="24" y="20"/>
                    <a:pt x="24" y="20"/>
                    <a:pt x="24" y="20"/>
                  </a:cubicBezTo>
                  <a:cubicBezTo>
                    <a:pt x="19" y="22"/>
                    <a:pt x="19" y="22"/>
                    <a:pt x="19" y="22"/>
                  </a:cubicBezTo>
                  <a:cubicBezTo>
                    <a:pt x="23" y="9"/>
                    <a:pt x="23" y="9"/>
                    <a:pt x="23" y="9"/>
                  </a:cubicBezTo>
                  <a:cubicBezTo>
                    <a:pt x="23" y="9"/>
                    <a:pt x="25" y="8"/>
                    <a:pt x="25" y="8"/>
                  </a:cubicBezTo>
                  <a:cubicBezTo>
                    <a:pt x="24" y="7"/>
                    <a:pt x="24" y="7"/>
                    <a:pt x="24" y="7"/>
                  </a:cubicBezTo>
                  <a:cubicBezTo>
                    <a:pt x="23" y="7"/>
                    <a:pt x="23" y="6"/>
                    <a:pt x="23" y="6"/>
                  </a:cubicBezTo>
                  <a:cubicBezTo>
                    <a:pt x="23" y="5"/>
                    <a:pt x="23" y="5"/>
                    <a:pt x="23" y="4"/>
                  </a:cubicBezTo>
                  <a:cubicBezTo>
                    <a:pt x="23" y="4"/>
                    <a:pt x="23" y="3"/>
                    <a:pt x="24" y="3"/>
                  </a:cubicBezTo>
                  <a:cubicBezTo>
                    <a:pt x="24" y="3"/>
                    <a:pt x="25" y="3"/>
                    <a:pt x="25" y="2"/>
                  </a:cubicBezTo>
                  <a:cubicBezTo>
                    <a:pt x="52" y="11"/>
                    <a:pt x="52" y="11"/>
                    <a:pt x="52" y="11"/>
                  </a:cubicBezTo>
                  <a:close/>
                  <a:moveTo>
                    <a:pt x="25" y="6"/>
                  </a:moveTo>
                  <a:cubicBezTo>
                    <a:pt x="25" y="6"/>
                    <a:pt x="25" y="6"/>
                    <a:pt x="25" y="6"/>
                  </a:cubicBezTo>
                  <a:cubicBezTo>
                    <a:pt x="49" y="13"/>
                    <a:pt x="49" y="13"/>
                    <a:pt x="49" y="13"/>
                  </a:cubicBezTo>
                  <a:cubicBezTo>
                    <a:pt x="49" y="14"/>
                    <a:pt x="49" y="14"/>
                    <a:pt x="49" y="14"/>
                  </a:cubicBezTo>
                  <a:cubicBezTo>
                    <a:pt x="25" y="6"/>
                    <a:pt x="25" y="6"/>
                    <a:pt x="25" y="6"/>
                  </a:cubicBezTo>
                  <a:close/>
                  <a:moveTo>
                    <a:pt x="25" y="5"/>
                  </a:moveTo>
                  <a:cubicBezTo>
                    <a:pt x="49" y="12"/>
                    <a:pt x="49" y="12"/>
                    <a:pt x="49" y="12"/>
                  </a:cubicBezTo>
                  <a:cubicBezTo>
                    <a:pt x="49" y="13"/>
                    <a:pt x="49" y="13"/>
                    <a:pt x="49" y="13"/>
                  </a:cubicBezTo>
                  <a:cubicBezTo>
                    <a:pt x="25" y="5"/>
                    <a:pt x="25" y="5"/>
                    <a:pt x="25" y="5"/>
                  </a:cubicBezTo>
                  <a:cubicBezTo>
                    <a:pt x="25" y="5"/>
                    <a:pt x="25" y="5"/>
                    <a:pt x="25" y="5"/>
                  </a:cubicBezTo>
                  <a:close/>
                  <a:moveTo>
                    <a:pt x="26" y="4"/>
                  </a:moveTo>
                  <a:cubicBezTo>
                    <a:pt x="50" y="11"/>
                    <a:pt x="50" y="11"/>
                    <a:pt x="50" y="11"/>
                  </a:cubicBezTo>
                  <a:cubicBezTo>
                    <a:pt x="49" y="12"/>
                    <a:pt x="49" y="12"/>
                    <a:pt x="49" y="12"/>
                  </a:cubicBezTo>
                  <a:cubicBezTo>
                    <a:pt x="25" y="4"/>
                    <a:pt x="25" y="4"/>
                    <a:pt x="25" y="4"/>
                  </a:cubicBezTo>
                  <a:cubicBezTo>
                    <a:pt x="26" y="4"/>
                    <a:pt x="26" y="4"/>
                    <a:pt x="26" y="4"/>
                  </a:cubicBezTo>
                  <a:close/>
                  <a:moveTo>
                    <a:pt x="15" y="49"/>
                  </a:moveTo>
                  <a:cubicBezTo>
                    <a:pt x="16" y="52"/>
                    <a:pt x="16" y="52"/>
                    <a:pt x="16" y="52"/>
                  </a:cubicBezTo>
                  <a:cubicBezTo>
                    <a:pt x="46" y="52"/>
                    <a:pt x="46" y="52"/>
                    <a:pt x="46" y="52"/>
                  </a:cubicBezTo>
                  <a:cubicBezTo>
                    <a:pt x="46" y="49"/>
                    <a:pt x="46" y="49"/>
                    <a:pt x="46" y="49"/>
                  </a:cubicBezTo>
                  <a:cubicBezTo>
                    <a:pt x="15" y="49"/>
                    <a:pt x="15" y="49"/>
                    <a:pt x="15" y="49"/>
                  </a:cubicBezTo>
                  <a:close/>
                  <a:moveTo>
                    <a:pt x="14" y="40"/>
                  </a:moveTo>
                  <a:cubicBezTo>
                    <a:pt x="15" y="43"/>
                    <a:pt x="15" y="43"/>
                    <a:pt x="15" y="43"/>
                  </a:cubicBezTo>
                  <a:cubicBezTo>
                    <a:pt x="47" y="43"/>
                    <a:pt x="47" y="43"/>
                    <a:pt x="47" y="43"/>
                  </a:cubicBezTo>
                  <a:cubicBezTo>
                    <a:pt x="47" y="40"/>
                    <a:pt x="47" y="40"/>
                    <a:pt x="47" y="40"/>
                  </a:cubicBezTo>
                  <a:cubicBezTo>
                    <a:pt x="14" y="40"/>
                    <a:pt x="14" y="40"/>
                    <a:pt x="14" y="40"/>
                  </a:cubicBezTo>
                  <a:close/>
                  <a:moveTo>
                    <a:pt x="14" y="64"/>
                  </a:moveTo>
                  <a:cubicBezTo>
                    <a:pt x="14" y="63"/>
                    <a:pt x="12" y="62"/>
                    <a:pt x="11" y="62"/>
                  </a:cubicBezTo>
                  <a:cubicBezTo>
                    <a:pt x="10" y="62"/>
                    <a:pt x="8" y="63"/>
                    <a:pt x="8" y="64"/>
                  </a:cubicBezTo>
                  <a:cubicBezTo>
                    <a:pt x="7" y="65"/>
                    <a:pt x="6" y="66"/>
                    <a:pt x="6" y="67"/>
                  </a:cubicBezTo>
                  <a:cubicBezTo>
                    <a:pt x="6" y="69"/>
                    <a:pt x="7" y="70"/>
                    <a:pt x="8" y="71"/>
                  </a:cubicBezTo>
                  <a:cubicBezTo>
                    <a:pt x="8" y="71"/>
                    <a:pt x="10" y="72"/>
                    <a:pt x="11" y="72"/>
                  </a:cubicBezTo>
                  <a:cubicBezTo>
                    <a:pt x="12" y="72"/>
                    <a:pt x="14" y="71"/>
                    <a:pt x="14" y="71"/>
                  </a:cubicBezTo>
                  <a:cubicBezTo>
                    <a:pt x="15" y="70"/>
                    <a:pt x="16" y="69"/>
                    <a:pt x="16" y="67"/>
                  </a:cubicBezTo>
                  <a:cubicBezTo>
                    <a:pt x="16" y="66"/>
                    <a:pt x="15" y="65"/>
                    <a:pt x="14" y="64"/>
                  </a:cubicBezTo>
                  <a:close/>
                  <a:moveTo>
                    <a:pt x="55" y="64"/>
                  </a:moveTo>
                  <a:cubicBezTo>
                    <a:pt x="54" y="63"/>
                    <a:pt x="53" y="62"/>
                    <a:pt x="52" y="62"/>
                  </a:cubicBezTo>
                  <a:cubicBezTo>
                    <a:pt x="50" y="62"/>
                    <a:pt x="49" y="63"/>
                    <a:pt x="48" y="64"/>
                  </a:cubicBezTo>
                  <a:cubicBezTo>
                    <a:pt x="47" y="65"/>
                    <a:pt x="47" y="66"/>
                    <a:pt x="47" y="67"/>
                  </a:cubicBezTo>
                  <a:cubicBezTo>
                    <a:pt x="47" y="69"/>
                    <a:pt x="47" y="70"/>
                    <a:pt x="48" y="71"/>
                  </a:cubicBezTo>
                  <a:cubicBezTo>
                    <a:pt x="49" y="71"/>
                    <a:pt x="50" y="72"/>
                    <a:pt x="52" y="72"/>
                  </a:cubicBezTo>
                  <a:cubicBezTo>
                    <a:pt x="53" y="72"/>
                    <a:pt x="54" y="71"/>
                    <a:pt x="55" y="71"/>
                  </a:cubicBezTo>
                  <a:cubicBezTo>
                    <a:pt x="56" y="70"/>
                    <a:pt x="56" y="69"/>
                    <a:pt x="56" y="67"/>
                  </a:cubicBezTo>
                  <a:cubicBezTo>
                    <a:pt x="56" y="66"/>
                    <a:pt x="56" y="65"/>
                    <a:pt x="55" y="64"/>
                  </a:cubicBezTo>
                  <a:close/>
                </a:path>
              </a:pathLst>
            </a:custGeom>
            <a:solidFill>
              <a:schemeClr val="bg1"/>
            </a:solidFill>
            <a:ln w="9525">
              <a:noFill/>
              <a:round/>
              <a:headEnd/>
              <a:tailEnd/>
            </a:ln>
          </p:spPr>
          <p:txBody>
            <a:bodyPr anchor="ctr"/>
            <a:lstStyle/>
            <a:p>
              <a:pPr algn="ctr"/>
              <a:endParaRPr/>
            </a:p>
          </p:txBody>
        </p:sp>
        <p:sp>
          <p:nvSpPr>
            <p:cNvPr id="22" name="Freeform: Shape 103">
              <a:extLst>
                <a:ext uri="{FF2B5EF4-FFF2-40B4-BE49-F238E27FC236}">
                  <a16:creationId xmlns:a16="http://schemas.microsoft.com/office/drawing/2014/main" id="{F3F24305-2CD8-41BD-A8B5-E08C3C5A82FB}"/>
                </a:ext>
              </a:extLst>
            </p:cNvPr>
            <p:cNvSpPr>
              <a:spLocks/>
            </p:cNvSpPr>
            <p:nvPr/>
          </p:nvSpPr>
          <p:spPr bwMode="auto">
            <a:xfrm>
              <a:off x="1591564" y="3681301"/>
              <a:ext cx="531251" cy="501940"/>
            </a:xfrm>
            <a:custGeom>
              <a:avLst/>
              <a:gdLst/>
              <a:ahLst/>
              <a:cxnLst>
                <a:cxn ang="0">
                  <a:pos x="59" y="0"/>
                </a:cxn>
                <a:cxn ang="0">
                  <a:pos x="53" y="6"/>
                </a:cxn>
                <a:cxn ang="0">
                  <a:pos x="15" y="27"/>
                </a:cxn>
                <a:cxn ang="0">
                  <a:pos x="13" y="28"/>
                </a:cxn>
                <a:cxn ang="0">
                  <a:pos x="5" y="68"/>
                </a:cxn>
                <a:cxn ang="0">
                  <a:pos x="56" y="50"/>
                </a:cxn>
                <a:cxn ang="0">
                  <a:pos x="62" y="71"/>
                </a:cxn>
                <a:cxn ang="0">
                  <a:pos x="59" y="74"/>
                </a:cxn>
                <a:cxn ang="0">
                  <a:pos x="0" y="74"/>
                </a:cxn>
                <a:cxn ang="0">
                  <a:pos x="0" y="25"/>
                </a:cxn>
                <a:cxn ang="0">
                  <a:pos x="0" y="24"/>
                </a:cxn>
                <a:cxn ang="0">
                  <a:pos x="13" y="0"/>
                </a:cxn>
                <a:cxn ang="0">
                  <a:pos x="9" y="50"/>
                </a:cxn>
                <a:cxn ang="0">
                  <a:pos x="16" y="45"/>
                </a:cxn>
                <a:cxn ang="0">
                  <a:pos x="18" y="56"/>
                </a:cxn>
                <a:cxn ang="0">
                  <a:pos x="18" y="60"/>
                </a:cxn>
                <a:cxn ang="0">
                  <a:pos x="28" y="61"/>
                </a:cxn>
                <a:cxn ang="0">
                  <a:pos x="39" y="63"/>
                </a:cxn>
                <a:cxn ang="0">
                  <a:pos x="32" y="58"/>
                </a:cxn>
                <a:cxn ang="0">
                  <a:pos x="26" y="58"/>
                </a:cxn>
                <a:cxn ang="0">
                  <a:pos x="26" y="56"/>
                </a:cxn>
                <a:cxn ang="0">
                  <a:pos x="29" y="47"/>
                </a:cxn>
                <a:cxn ang="0">
                  <a:pos x="19" y="51"/>
                </a:cxn>
                <a:cxn ang="0">
                  <a:pos x="20" y="42"/>
                </a:cxn>
                <a:cxn ang="0">
                  <a:pos x="15" y="8"/>
                </a:cxn>
                <a:cxn ang="0">
                  <a:pos x="12" y="25"/>
                </a:cxn>
                <a:cxn ang="0">
                  <a:pos x="41" y="40"/>
                </a:cxn>
                <a:cxn ang="0">
                  <a:pos x="40" y="52"/>
                </a:cxn>
                <a:cxn ang="0">
                  <a:pos x="41" y="57"/>
                </a:cxn>
                <a:cxn ang="0">
                  <a:pos x="44" y="55"/>
                </a:cxn>
                <a:cxn ang="0">
                  <a:pos x="41" y="40"/>
                </a:cxn>
                <a:cxn ang="0">
                  <a:pos x="70" y="9"/>
                </a:cxn>
                <a:cxn ang="0">
                  <a:pos x="60" y="9"/>
                </a:cxn>
                <a:cxn ang="0">
                  <a:pos x="71" y="16"/>
                </a:cxn>
                <a:cxn ang="0">
                  <a:pos x="64" y="34"/>
                </a:cxn>
                <a:cxn ang="0">
                  <a:pos x="77" y="16"/>
                </a:cxn>
                <a:cxn ang="0">
                  <a:pos x="76" y="14"/>
                </a:cxn>
                <a:cxn ang="0">
                  <a:pos x="58" y="11"/>
                </a:cxn>
                <a:cxn ang="0">
                  <a:pos x="54" y="44"/>
                </a:cxn>
                <a:cxn ang="0">
                  <a:pos x="58" y="11"/>
                </a:cxn>
              </a:cxnLst>
              <a:rect l="0" t="0" r="r" b="b"/>
              <a:pathLst>
                <a:path w="78" h="74">
                  <a:moveTo>
                    <a:pt x="15" y="0"/>
                  </a:moveTo>
                  <a:cubicBezTo>
                    <a:pt x="59" y="0"/>
                    <a:pt x="59" y="0"/>
                    <a:pt x="59" y="0"/>
                  </a:cubicBezTo>
                  <a:cubicBezTo>
                    <a:pt x="62" y="0"/>
                    <a:pt x="62" y="0"/>
                    <a:pt x="62" y="0"/>
                  </a:cubicBezTo>
                  <a:cubicBezTo>
                    <a:pt x="53" y="6"/>
                    <a:pt x="53" y="6"/>
                    <a:pt x="53" y="6"/>
                  </a:cubicBezTo>
                  <a:cubicBezTo>
                    <a:pt x="18" y="6"/>
                    <a:pt x="18" y="6"/>
                    <a:pt x="18" y="6"/>
                  </a:cubicBezTo>
                  <a:cubicBezTo>
                    <a:pt x="15" y="27"/>
                    <a:pt x="15" y="27"/>
                    <a:pt x="15" y="27"/>
                  </a:cubicBezTo>
                  <a:cubicBezTo>
                    <a:pt x="14" y="28"/>
                    <a:pt x="14" y="28"/>
                    <a:pt x="14" y="28"/>
                  </a:cubicBezTo>
                  <a:cubicBezTo>
                    <a:pt x="13" y="28"/>
                    <a:pt x="13" y="28"/>
                    <a:pt x="13" y="28"/>
                  </a:cubicBezTo>
                  <a:cubicBezTo>
                    <a:pt x="5" y="27"/>
                    <a:pt x="5" y="27"/>
                    <a:pt x="5" y="27"/>
                  </a:cubicBezTo>
                  <a:cubicBezTo>
                    <a:pt x="5" y="68"/>
                    <a:pt x="5" y="68"/>
                    <a:pt x="5" y="68"/>
                  </a:cubicBezTo>
                  <a:cubicBezTo>
                    <a:pt x="56" y="68"/>
                    <a:pt x="56" y="68"/>
                    <a:pt x="56" y="68"/>
                  </a:cubicBezTo>
                  <a:cubicBezTo>
                    <a:pt x="56" y="50"/>
                    <a:pt x="56" y="50"/>
                    <a:pt x="56" y="50"/>
                  </a:cubicBezTo>
                  <a:cubicBezTo>
                    <a:pt x="62" y="43"/>
                    <a:pt x="62" y="43"/>
                    <a:pt x="62" y="43"/>
                  </a:cubicBezTo>
                  <a:cubicBezTo>
                    <a:pt x="62" y="71"/>
                    <a:pt x="62" y="71"/>
                    <a:pt x="62" y="71"/>
                  </a:cubicBezTo>
                  <a:cubicBezTo>
                    <a:pt x="62" y="74"/>
                    <a:pt x="62" y="74"/>
                    <a:pt x="62" y="74"/>
                  </a:cubicBezTo>
                  <a:cubicBezTo>
                    <a:pt x="59" y="74"/>
                    <a:pt x="59" y="74"/>
                    <a:pt x="59" y="74"/>
                  </a:cubicBezTo>
                  <a:cubicBezTo>
                    <a:pt x="3" y="74"/>
                    <a:pt x="3" y="74"/>
                    <a:pt x="3" y="74"/>
                  </a:cubicBezTo>
                  <a:cubicBezTo>
                    <a:pt x="0" y="74"/>
                    <a:pt x="0" y="74"/>
                    <a:pt x="0" y="74"/>
                  </a:cubicBezTo>
                  <a:cubicBezTo>
                    <a:pt x="0" y="71"/>
                    <a:pt x="0" y="71"/>
                    <a:pt x="0" y="71"/>
                  </a:cubicBezTo>
                  <a:cubicBezTo>
                    <a:pt x="0" y="25"/>
                    <a:pt x="0" y="25"/>
                    <a:pt x="0" y="25"/>
                  </a:cubicBezTo>
                  <a:cubicBezTo>
                    <a:pt x="0" y="24"/>
                    <a:pt x="0" y="24"/>
                    <a:pt x="0" y="24"/>
                  </a:cubicBezTo>
                  <a:cubicBezTo>
                    <a:pt x="0" y="24"/>
                    <a:pt x="0" y="24"/>
                    <a:pt x="0" y="24"/>
                  </a:cubicBezTo>
                  <a:cubicBezTo>
                    <a:pt x="12" y="2"/>
                    <a:pt x="12" y="2"/>
                    <a:pt x="12" y="2"/>
                  </a:cubicBezTo>
                  <a:cubicBezTo>
                    <a:pt x="13" y="0"/>
                    <a:pt x="13" y="0"/>
                    <a:pt x="13" y="0"/>
                  </a:cubicBezTo>
                  <a:cubicBezTo>
                    <a:pt x="15" y="0"/>
                    <a:pt x="15" y="0"/>
                    <a:pt x="15" y="0"/>
                  </a:cubicBezTo>
                  <a:close/>
                  <a:moveTo>
                    <a:pt x="9" y="50"/>
                  </a:moveTo>
                  <a:cubicBezTo>
                    <a:pt x="13" y="52"/>
                    <a:pt x="13" y="52"/>
                    <a:pt x="13" y="52"/>
                  </a:cubicBezTo>
                  <a:cubicBezTo>
                    <a:pt x="13" y="51"/>
                    <a:pt x="16" y="42"/>
                    <a:pt x="16" y="45"/>
                  </a:cubicBezTo>
                  <a:cubicBezTo>
                    <a:pt x="16" y="48"/>
                    <a:pt x="14" y="52"/>
                    <a:pt x="15" y="54"/>
                  </a:cubicBezTo>
                  <a:cubicBezTo>
                    <a:pt x="15" y="56"/>
                    <a:pt x="16" y="57"/>
                    <a:pt x="18" y="56"/>
                  </a:cubicBezTo>
                  <a:cubicBezTo>
                    <a:pt x="19" y="56"/>
                    <a:pt x="20" y="55"/>
                    <a:pt x="21" y="55"/>
                  </a:cubicBezTo>
                  <a:cubicBezTo>
                    <a:pt x="20" y="57"/>
                    <a:pt x="18" y="58"/>
                    <a:pt x="18" y="60"/>
                  </a:cubicBezTo>
                  <a:cubicBezTo>
                    <a:pt x="17" y="62"/>
                    <a:pt x="18" y="63"/>
                    <a:pt x="20" y="64"/>
                  </a:cubicBezTo>
                  <a:cubicBezTo>
                    <a:pt x="23" y="65"/>
                    <a:pt x="26" y="63"/>
                    <a:pt x="28" y="61"/>
                  </a:cubicBezTo>
                  <a:cubicBezTo>
                    <a:pt x="28" y="61"/>
                    <a:pt x="28" y="61"/>
                    <a:pt x="29" y="61"/>
                  </a:cubicBezTo>
                  <a:cubicBezTo>
                    <a:pt x="31" y="64"/>
                    <a:pt x="39" y="63"/>
                    <a:pt x="39" y="63"/>
                  </a:cubicBezTo>
                  <a:cubicBezTo>
                    <a:pt x="39" y="59"/>
                    <a:pt x="39" y="59"/>
                    <a:pt x="39" y="59"/>
                  </a:cubicBezTo>
                  <a:cubicBezTo>
                    <a:pt x="39" y="59"/>
                    <a:pt x="32" y="60"/>
                    <a:pt x="32" y="58"/>
                  </a:cubicBezTo>
                  <a:cubicBezTo>
                    <a:pt x="32" y="56"/>
                    <a:pt x="30" y="56"/>
                    <a:pt x="29" y="56"/>
                  </a:cubicBezTo>
                  <a:cubicBezTo>
                    <a:pt x="28" y="56"/>
                    <a:pt x="27" y="57"/>
                    <a:pt x="26" y="58"/>
                  </a:cubicBezTo>
                  <a:cubicBezTo>
                    <a:pt x="25" y="58"/>
                    <a:pt x="23" y="59"/>
                    <a:pt x="22" y="60"/>
                  </a:cubicBezTo>
                  <a:cubicBezTo>
                    <a:pt x="23" y="59"/>
                    <a:pt x="25" y="57"/>
                    <a:pt x="26" y="56"/>
                  </a:cubicBezTo>
                  <a:cubicBezTo>
                    <a:pt x="28" y="53"/>
                    <a:pt x="30" y="51"/>
                    <a:pt x="30" y="50"/>
                  </a:cubicBezTo>
                  <a:cubicBezTo>
                    <a:pt x="31" y="48"/>
                    <a:pt x="30" y="47"/>
                    <a:pt x="29" y="47"/>
                  </a:cubicBezTo>
                  <a:cubicBezTo>
                    <a:pt x="27" y="46"/>
                    <a:pt x="25" y="48"/>
                    <a:pt x="22" y="49"/>
                  </a:cubicBezTo>
                  <a:cubicBezTo>
                    <a:pt x="21" y="50"/>
                    <a:pt x="20" y="51"/>
                    <a:pt x="19" y="51"/>
                  </a:cubicBezTo>
                  <a:cubicBezTo>
                    <a:pt x="19" y="50"/>
                    <a:pt x="19" y="47"/>
                    <a:pt x="20" y="45"/>
                  </a:cubicBezTo>
                  <a:cubicBezTo>
                    <a:pt x="20" y="44"/>
                    <a:pt x="20" y="42"/>
                    <a:pt x="20" y="42"/>
                  </a:cubicBezTo>
                  <a:cubicBezTo>
                    <a:pt x="23" y="25"/>
                    <a:pt x="9" y="50"/>
                    <a:pt x="9" y="50"/>
                  </a:cubicBezTo>
                  <a:close/>
                  <a:moveTo>
                    <a:pt x="15" y="8"/>
                  </a:moveTo>
                  <a:cubicBezTo>
                    <a:pt x="6" y="24"/>
                    <a:pt x="6" y="24"/>
                    <a:pt x="6" y="24"/>
                  </a:cubicBezTo>
                  <a:cubicBezTo>
                    <a:pt x="12" y="25"/>
                    <a:pt x="12" y="25"/>
                    <a:pt x="12" y="25"/>
                  </a:cubicBezTo>
                  <a:cubicBezTo>
                    <a:pt x="15" y="8"/>
                    <a:pt x="15" y="8"/>
                    <a:pt x="15" y="8"/>
                  </a:cubicBezTo>
                  <a:close/>
                  <a:moveTo>
                    <a:pt x="41" y="40"/>
                  </a:moveTo>
                  <a:cubicBezTo>
                    <a:pt x="39" y="52"/>
                    <a:pt x="39" y="52"/>
                    <a:pt x="39" y="52"/>
                  </a:cubicBezTo>
                  <a:cubicBezTo>
                    <a:pt x="40" y="52"/>
                    <a:pt x="40" y="52"/>
                    <a:pt x="40" y="52"/>
                  </a:cubicBezTo>
                  <a:cubicBezTo>
                    <a:pt x="39" y="56"/>
                    <a:pt x="39" y="56"/>
                    <a:pt x="39" y="56"/>
                  </a:cubicBezTo>
                  <a:cubicBezTo>
                    <a:pt x="41" y="57"/>
                    <a:pt x="41" y="57"/>
                    <a:pt x="41" y="57"/>
                  </a:cubicBezTo>
                  <a:cubicBezTo>
                    <a:pt x="43" y="54"/>
                    <a:pt x="43" y="54"/>
                    <a:pt x="43" y="54"/>
                  </a:cubicBezTo>
                  <a:cubicBezTo>
                    <a:pt x="44" y="55"/>
                    <a:pt x="44" y="55"/>
                    <a:pt x="44" y="55"/>
                  </a:cubicBezTo>
                  <a:cubicBezTo>
                    <a:pt x="53" y="47"/>
                    <a:pt x="53" y="47"/>
                    <a:pt x="53" y="47"/>
                  </a:cubicBezTo>
                  <a:cubicBezTo>
                    <a:pt x="41" y="40"/>
                    <a:pt x="41" y="40"/>
                    <a:pt x="41" y="40"/>
                  </a:cubicBezTo>
                  <a:close/>
                  <a:moveTo>
                    <a:pt x="71" y="10"/>
                  </a:moveTo>
                  <a:cubicBezTo>
                    <a:pt x="70" y="9"/>
                    <a:pt x="70" y="9"/>
                    <a:pt x="70" y="9"/>
                  </a:cubicBezTo>
                  <a:cubicBezTo>
                    <a:pt x="66" y="6"/>
                    <a:pt x="66" y="6"/>
                    <a:pt x="66" y="6"/>
                  </a:cubicBezTo>
                  <a:cubicBezTo>
                    <a:pt x="60" y="9"/>
                    <a:pt x="60" y="9"/>
                    <a:pt x="60" y="9"/>
                  </a:cubicBezTo>
                  <a:cubicBezTo>
                    <a:pt x="65" y="12"/>
                    <a:pt x="65" y="12"/>
                    <a:pt x="65" y="12"/>
                  </a:cubicBezTo>
                  <a:cubicBezTo>
                    <a:pt x="71" y="16"/>
                    <a:pt x="71" y="16"/>
                    <a:pt x="71" y="16"/>
                  </a:cubicBezTo>
                  <a:cubicBezTo>
                    <a:pt x="73" y="17"/>
                    <a:pt x="73" y="17"/>
                    <a:pt x="73" y="17"/>
                  </a:cubicBezTo>
                  <a:cubicBezTo>
                    <a:pt x="71" y="23"/>
                    <a:pt x="68" y="29"/>
                    <a:pt x="64" y="34"/>
                  </a:cubicBezTo>
                  <a:cubicBezTo>
                    <a:pt x="67" y="37"/>
                    <a:pt x="67" y="37"/>
                    <a:pt x="67" y="37"/>
                  </a:cubicBezTo>
                  <a:cubicBezTo>
                    <a:pt x="72" y="31"/>
                    <a:pt x="76" y="24"/>
                    <a:pt x="77" y="16"/>
                  </a:cubicBezTo>
                  <a:cubicBezTo>
                    <a:pt x="78" y="15"/>
                    <a:pt x="78" y="15"/>
                    <a:pt x="78" y="15"/>
                  </a:cubicBezTo>
                  <a:cubicBezTo>
                    <a:pt x="76" y="14"/>
                    <a:pt x="76" y="14"/>
                    <a:pt x="76" y="14"/>
                  </a:cubicBezTo>
                  <a:cubicBezTo>
                    <a:pt x="71" y="10"/>
                    <a:pt x="71" y="10"/>
                    <a:pt x="71" y="10"/>
                  </a:cubicBezTo>
                  <a:close/>
                  <a:moveTo>
                    <a:pt x="58" y="11"/>
                  </a:moveTo>
                  <a:cubicBezTo>
                    <a:pt x="51" y="19"/>
                    <a:pt x="46" y="28"/>
                    <a:pt x="43" y="38"/>
                  </a:cubicBezTo>
                  <a:cubicBezTo>
                    <a:pt x="47" y="40"/>
                    <a:pt x="50" y="42"/>
                    <a:pt x="54" y="44"/>
                  </a:cubicBezTo>
                  <a:cubicBezTo>
                    <a:pt x="61" y="36"/>
                    <a:pt x="66" y="27"/>
                    <a:pt x="70" y="18"/>
                  </a:cubicBezTo>
                  <a:cubicBezTo>
                    <a:pt x="66" y="16"/>
                    <a:pt x="62" y="13"/>
                    <a:pt x="58" y="11"/>
                  </a:cubicBezTo>
                  <a:close/>
                </a:path>
              </a:pathLst>
            </a:custGeom>
            <a:solidFill>
              <a:schemeClr val="bg1"/>
            </a:solidFill>
            <a:ln w="9525">
              <a:noFill/>
              <a:round/>
              <a:headEnd/>
              <a:tailEnd/>
            </a:ln>
          </p:spPr>
          <p:txBody>
            <a:bodyPr anchor="ctr"/>
            <a:lstStyle/>
            <a:p>
              <a:pPr algn="ctr"/>
              <a:endParaRPr/>
            </a:p>
          </p:txBody>
        </p:sp>
      </p:grpSp>
      <p:sp>
        <p:nvSpPr>
          <p:cNvPr id="29" name="副标题 2"/>
          <p:cNvSpPr txBox="1">
            <a:spLocks/>
          </p:cNvSpPr>
          <p:nvPr/>
        </p:nvSpPr>
        <p:spPr>
          <a:xfrm>
            <a:off x="638441" y="1334610"/>
            <a:ext cx="9144000" cy="622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rgbClr val="DA3C49"/>
                </a:solidFill>
              </a:rPr>
              <a:t>以下用邻接矩阵表示</a:t>
            </a:r>
            <a:r>
              <a:rPr lang="zh-CN" altLang="en-US" sz="2400" dirty="0" smtClean="0">
                <a:solidFill>
                  <a:srgbClr val="DA3C49"/>
                </a:solidFill>
              </a:rPr>
              <a:t>有向图：</a:t>
            </a:r>
            <a:endParaRPr lang="zh-CN" altLang="en-US" sz="2400" dirty="0">
              <a:solidFill>
                <a:srgbClr val="DA3C49"/>
              </a:solidFill>
            </a:endParaRPr>
          </a:p>
        </p:txBody>
      </p:sp>
      <p:cxnSp>
        <p:nvCxnSpPr>
          <p:cNvPr id="30" name="直接连接符 29"/>
          <p:cNvCxnSpPr/>
          <p:nvPr/>
        </p:nvCxnSpPr>
        <p:spPr>
          <a:xfrm>
            <a:off x="735598" y="1957589"/>
            <a:ext cx="10314475" cy="0"/>
          </a:xfrm>
          <a:prstGeom prst="line">
            <a:avLst/>
          </a:prstGeom>
          <a:ln w="12700">
            <a:solidFill>
              <a:srgbClr val="2E529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38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算法实现：</a:t>
            </a:r>
            <a:endParaRPr lang="zh-CN" altLang="en-US" sz="2400" dirty="0" smtClean="0">
              <a:solidFill>
                <a:prstClr val="white"/>
              </a:solidFill>
              <a:latin typeface="微软雅黑"/>
            </a:endParaRPr>
          </a:p>
        </p:txBody>
      </p:sp>
      <p:sp>
        <p:nvSpPr>
          <p:cNvPr id="9" name="副标题 2"/>
          <p:cNvSpPr txBox="1">
            <a:spLocks/>
          </p:cNvSpPr>
          <p:nvPr/>
        </p:nvSpPr>
        <p:spPr>
          <a:xfrm>
            <a:off x="638440" y="1957589"/>
            <a:ext cx="10591937" cy="4900404"/>
          </a:xfrm>
          <a:prstGeom prst="rect">
            <a:avLst/>
          </a:prstGeom>
          <a:ln>
            <a:noFill/>
          </a:ln>
        </p:spPr>
        <p:txBody>
          <a:bodyPr vert="horz" lIns="91440" tIns="45720" rIns="91440" bIns="45720" rtlCol="0">
            <a:no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dirty="0">
                <a:solidFill>
                  <a:srgbClr val="2E5292"/>
                </a:solidFill>
              </a:rPr>
              <a:t> //</a:t>
            </a:r>
            <a:r>
              <a:rPr lang="zh-CN" altLang="en-US" sz="2000" dirty="0">
                <a:solidFill>
                  <a:srgbClr val="2E5292"/>
                </a:solidFill>
              </a:rPr>
              <a:t>搜索距离标签最小的顶点</a:t>
            </a:r>
          </a:p>
          <a:p>
            <a:pPr algn="l"/>
            <a:r>
              <a:rPr lang="zh-CN" altLang="en-US" sz="2000" dirty="0">
                <a:solidFill>
                  <a:schemeClr val="tx1">
                    <a:lumMod val="95000"/>
                    <a:lumOff val="5000"/>
                  </a:schemeClr>
                </a:solidFill>
              </a:rPr>
              <a:t>        </a:t>
            </a:r>
            <a:r>
              <a:rPr lang="en-US" altLang="zh-CN" sz="2000" dirty="0">
                <a:solidFill>
                  <a:schemeClr val="tx1">
                    <a:lumMod val="95000"/>
                    <a:lumOff val="5000"/>
                  </a:schemeClr>
                </a:solidFill>
              </a:rPr>
              <a:t>min = -1;</a:t>
            </a:r>
          </a:p>
          <a:p>
            <a:pPr algn="l"/>
            <a:r>
              <a:rPr lang="en-US" altLang="zh-CN" sz="2000" dirty="0">
                <a:solidFill>
                  <a:schemeClr val="tx1">
                    <a:lumMod val="95000"/>
                    <a:lumOff val="5000"/>
                  </a:schemeClr>
                </a:solidFill>
              </a:rPr>
              <a:t>        dist = MAXNUM;</a:t>
            </a:r>
          </a:p>
          <a:p>
            <a:pPr algn="l"/>
            <a:r>
              <a:rPr lang="en-US" altLang="zh-CN" sz="2000" dirty="0">
                <a:solidFill>
                  <a:schemeClr val="tx1">
                    <a:lumMod val="95000"/>
                    <a:lumOff val="5000"/>
                  </a:schemeClr>
                </a:solidFill>
              </a:rPr>
              <a:t>        for (</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=0; </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&lt;g-&gt;verts; </a:t>
            </a:r>
            <a:r>
              <a:rPr lang="en-US" altLang="zh-CN" sz="2000" dirty="0" err="1">
                <a:solidFill>
                  <a:schemeClr val="tx1">
                    <a:lumMod val="95000"/>
                    <a:lumOff val="5000"/>
                  </a:schemeClr>
                </a:solidFill>
              </a:rPr>
              <a:t>i</a:t>
            </a:r>
            <a:r>
              <a:rPr lang="en-US" altLang="zh-CN" sz="2000" dirty="0" smtClean="0">
                <a:solidFill>
                  <a:schemeClr val="tx1">
                    <a:lumMod val="95000"/>
                    <a:lumOff val="5000"/>
                  </a:schemeClr>
                </a:solidFill>
              </a:rPr>
              <a:t>++) {</a:t>
            </a:r>
            <a:endParaRPr lang="en-US" altLang="zh-CN" sz="2000" dirty="0">
              <a:solidFill>
                <a:schemeClr val="tx1">
                  <a:lumMod val="95000"/>
                  <a:lumOff val="5000"/>
                </a:schemeClr>
              </a:solidFill>
            </a:endParaRPr>
          </a:p>
          <a:p>
            <a:pPr algn="l"/>
            <a:r>
              <a:rPr lang="en-US" altLang="zh-CN" sz="2000" dirty="0">
                <a:solidFill>
                  <a:schemeClr val="tx1">
                    <a:lumMod val="95000"/>
                    <a:lumOff val="5000"/>
                  </a:schemeClr>
                </a:solidFill>
              </a:rPr>
              <a:t>            if (DList[</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].flag == 1) continue;</a:t>
            </a:r>
          </a:p>
          <a:p>
            <a:pPr algn="l"/>
            <a:r>
              <a:rPr lang="en-US" altLang="zh-CN" sz="2000" dirty="0">
                <a:solidFill>
                  <a:schemeClr val="tx1">
                    <a:lumMod val="95000"/>
                    <a:lumOff val="5000"/>
                  </a:schemeClr>
                </a:solidFill>
              </a:rPr>
              <a:t>            if (DList[</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].dist &lt; dist</a:t>
            </a:r>
            <a:r>
              <a:rPr lang="en-US" altLang="zh-CN" sz="2000" dirty="0" smtClean="0">
                <a:solidFill>
                  <a:schemeClr val="tx1">
                    <a:lumMod val="95000"/>
                    <a:lumOff val="5000"/>
                  </a:schemeClr>
                </a:solidFill>
              </a:rPr>
              <a:t>) {   </a:t>
            </a:r>
            <a:r>
              <a:rPr lang="en-US" altLang="zh-CN" sz="2000" dirty="0">
                <a:solidFill>
                  <a:schemeClr val="tx1">
                    <a:lumMod val="95000"/>
                    <a:lumOff val="5000"/>
                  </a:schemeClr>
                </a:solidFill>
              </a:rPr>
              <a:t>min = </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 dist = DList[</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].dist;   }</a:t>
            </a:r>
          </a:p>
          <a:p>
            <a:pPr algn="l"/>
            <a:r>
              <a:rPr lang="en-US" altLang="zh-CN" sz="2000" dirty="0">
                <a:solidFill>
                  <a:schemeClr val="tx1">
                    <a:lumMod val="95000"/>
                    <a:lumOff val="5000"/>
                  </a:schemeClr>
                </a:solidFill>
              </a:rPr>
              <a:t>        }</a:t>
            </a:r>
          </a:p>
          <a:p>
            <a:pPr algn="l"/>
            <a:r>
              <a:rPr lang="en-US" altLang="zh-CN" sz="2000" dirty="0" smtClean="0">
                <a:solidFill>
                  <a:srgbClr val="2E5292"/>
                </a:solidFill>
              </a:rPr>
              <a:t>        //</a:t>
            </a:r>
            <a:r>
              <a:rPr lang="zh-CN" altLang="en-US" sz="2000" dirty="0">
                <a:solidFill>
                  <a:srgbClr val="2E5292"/>
                </a:solidFill>
              </a:rPr>
              <a:t>此时</a:t>
            </a:r>
            <a:r>
              <a:rPr lang="en-US" altLang="zh-CN" sz="2000" dirty="0">
                <a:solidFill>
                  <a:srgbClr val="2E5292"/>
                </a:solidFill>
              </a:rPr>
              <a:t>min</a:t>
            </a:r>
            <a:r>
              <a:rPr lang="zh-CN" altLang="en-US" sz="2000" dirty="0">
                <a:solidFill>
                  <a:srgbClr val="2E5292"/>
                </a:solidFill>
              </a:rPr>
              <a:t>一定为某个顶点的下标，如果仍然为</a:t>
            </a:r>
            <a:r>
              <a:rPr lang="en-US" altLang="zh-CN" sz="2000" dirty="0">
                <a:solidFill>
                  <a:srgbClr val="2E5292"/>
                </a:solidFill>
              </a:rPr>
              <a:t>-1</a:t>
            </a:r>
            <a:r>
              <a:rPr lang="zh-CN" altLang="en-US" sz="2000" dirty="0">
                <a:solidFill>
                  <a:srgbClr val="2E5292"/>
                </a:solidFill>
              </a:rPr>
              <a:t>表示该无相图不连通</a:t>
            </a:r>
          </a:p>
          <a:p>
            <a:pPr algn="l"/>
            <a:r>
              <a:rPr lang="zh-CN" altLang="en-US" sz="2000" dirty="0">
                <a:solidFill>
                  <a:srgbClr val="2E5292"/>
                </a:solidFill>
              </a:rPr>
              <a:t>        </a:t>
            </a:r>
            <a:r>
              <a:rPr lang="en-US" altLang="zh-CN" sz="2000" dirty="0">
                <a:solidFill>
                  <a:srgbClr val="2E5292"/>
                </a:solidFill>
              </a:rPr>
              <a:t>//</a:t>
            </a:r>
            <a:r>
              <a:rPr lang="zh-CN" altLang="en-US" sz="2000" dirty="0">
                <a:solidFill>
                  <a:srgbClr val="2E5292"/>
                </a:solidFill>
              </a:rPr>
              <a:t>将顶点</a:t>
            </a:r>
            <a:r>
              <a:rPr lang="en-US" altLang="zh-CN" sz="2000" dirty="0">
                <a:solidFill>
                  <a:srgbClr val="2E5292"/>
                </a:solidFill>
              </a:rPr>
              <a:t>min</a:t>
            </a:r>
            <a:r>
              <a:rPr lang="zh-CN" altLang="en-US" sz="2000" dirty="0">
                <a:solidFill>
                  <a:srgbClr val="2E5292"/>
                </a:solidFill>
              </a:rPr>
              <a:t>加入结合</a:t>
            </a:r>
            <a:r>
              <a:rPr lang="en-US" altLang="zh-CN" sz="2000" dirty="0">
                <a:solidFill>
                  <a:srgbClr val="2E5292"/>
                </a:solidFill>
              </a:rPr>
              <a:t>U</a:t>
            </a:r>
          </a:p>
          <a:p>
            <a:pPr algn="l"/>
            <a:r>
              <a:rPr lang="en-US" altLang="zh-CN" sz="2000" dirty="0">
                <a:solidFill>
                  <a:schemeClr val="tx1">
                    <a:lumMod val="95000"/>
                    <a:lumOff val="5000"/>
                  </a:schemeClr>
                </a:solidFill>
              </a:rPr>
              <a:t>        cnt++;</a:t>
            </a:r>
          </a:p>
          <a:p>
            <a:pPr algn="l"/>
            <a:r>
              <a:rPr lang="en-US" altLang="zh-CN" sz="2000" dirty="0">
                <a:solidFill>
                  <a:schemeClr val="tx1">
                    <a:lumMod val="95000"/>
                    <a:lumOff val="5000"/>
                  </a:schemeClr>
                </a:solidFill>
              </a:rPr>
              <a:t>        DList[min].flag = 1;</a:t>
            </a:r>
          </a:p>
          <a:p>
            <a:pPr algn="l"/>
            <a:r>
              <a:rPr lang="en-US" altLang="zh-CN" sz="2000" dirty="0">
                <a:solidFill>
                  <a:schemeClr val="tx1">
                    <a:lumMod val="95000"/>
                    <a:lumOff val="5000"/>
                  </a:schemeClr>
                </a:solidFill>
              </a:rPr>
              <a:t>    } </a:t>
            </a:r>
          </a:p>
        </p:txBody>
      </p:sp>
      <p:sp>
        <p:nvSpPr>
          <p:cNvPr id="7" name="副标题 2"/>
          <p:cNvSpPr txBox="1">
            <a:spLocks/>
          </p:cNvSpPr>
          <p:nvPr/>
        </p:nvSpPr>
        <p:spPr>
          <a:xfrm>
            <a:off x="638441" y="1334610"/>
            <a:ext cx="9144000" cy="622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rgbClr val="DA3C49"/>
                </a:solidFill>
              </a:rPr>
              <a:t>以下用邻接矩阵表示</a:t>
            </a:r>
            <a:r>
              <a:rPr lang="zh-CN" altLang="en-US" sz="2400" dirty="0" smtClean="0">
                <a:solidFill>
                  <a:srgbClr val="DA3C49"/>
                </a:solidFill>
              </a:rPr>
              <a:t>有向图：</a:t>
            </a:r>
            <a:endParaRPr lang="zh-CN" altLang="en-US" sz="2400" dirty="0">
              <a:solidFill>
                <a:srgbClr val="DA3C49"/>
              </a:solidFill>
            </a:endParaRPr>
          </a:p>
        </p:txBody>
      </p:sp>
      <p:cxnSp>
        <p:nvCxnSpPr>
          <p:cNvPr id="10" name="直接连接符 9"/>
          <p:cNvCxnSpPr/>
          <p:nvPr/>
        </p:nvCxnSpPr>
        <p:spPr>
          <a:xfrm>
            <a:off x="735598" y="1957589"/>
            <a:ext cx="10314475" cy="0"/>
          </a:xfrm>
          <a:prstGeom prst="line">
            <a:avLst/>
          </a:prstGeom>
          <a:ln w="12700">
            <a:solidFill>
              <a:srgbClr val="2E5292"/>
            </a:solidFill>
          </a:ln>
        </p:spPr>
        <p:style>
          <a:lnRef idx="1">
            <a:schemeClr val="accent1"/>
          </a:lnRef>
          <a:fillRef idx="0">
            <a:schemeClr val="accent1"/>
          </a:fillRef>
          <a:effectRef idx="0">
            <a:schemeClr val="accent1"/>
          </a:effectRef>
          <a:fontRef idx="minor">
            <a:schemeClr val="tx1"/>
          </a:fontRef>
        </p:style>
      </p:cxnSp>
      <p:grpSp>
        <p:nvGrpSpPr>
          <p:cNvPr id="12" name="千图PPT彼岸天：ID 8661124库_组合 2">
            <a:extLst>
              <a:ext uri="{FF2B5EF4-FFF2-40B4-BE49-F238E27FC236}">
                <a16:creationId xmlns:a16="http://schemas.microsoft.com/office/drawing/2014/main" id="{C567722D-65CE-4A23-B427-D42267A81F1F}"/>
              </a:ext>
            </a:extLst>
          </p:cNvPr>
          <p:cNvGrpSpPr/>
          <p:nvPr>
            <p:custDataLst>
              <p:tags r:id="rId1"/>
            </p:custDataLst>
          </p:nvPr>
        </p:nvGrpSpPr>
        <p:grpSpPr>
          <a:xfrm>
            <a:off x="9633023" y="4826275"/>
            <a:ext cx="2189782" cy="1676319"/>
            <a:chOff x="812161" y="1448780"/>
            <a:chExt cx="5613221" cy="4297025"/>
          </a:xfrm>
        </p:grpSpPr>
        <p:grpSp>
          <p:nvGrpSpPr>
            <p:cNvPr id="13" name="Group 71">
              <a:extLst>
                <a:ext uri="{FF2B5EF4-FFF2-40B4-BE49-F238E27FC236}">
                  <a16:creationId xmlns:a16="http://schemas.microsoft.com/office/drawing/2014/main" id="{A426F4E6-0944-453C-8FAA-7CD2087C18AE}"/>
                </a:ext>
              </a:extLst>
            </p:cNvPr>
            <p:cNvGrpSpPr/>
            <p:nvPr/>
          </p:nvGrpSpPr>
          <p:grpSpPr>
            <a:xfrm flipH="1">
              <a:off x="1046745" y="3121830"/>
              <a:ext cx="1620889" cy="1620883"/>
              <a:chOff x="953424" y="1486519"/>
              <a:chExt cx="2228412" cy="2228408"/>
            </a:xfrm>
            <a:solidFill>
              <a:schemeClr val="accent1"/>
            </a:solidFill>
          </p:grpSpPr>
          <p:sp>
            <p:nvSpPr>
              <p:cNvPr id="26" name="Freeform: Shape 72">
                <a:extLst>
                  <a:ext uri="{FF2B5EF4-FFF2-40B4-BE49-F238E27FC236}">
                    <a16:creationId xmlns:a16="http://schemas.microsoft.com/office/drawing/2014/main" id="{1440D004-A1F8-4A5A-85A9-2E1FDFF41B8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7" name="Oval 73">
                <a:extLst>
                  <a:ext uri="{FF2B5EF4-FFF2-40B4-BE49-F238E27FC236}">
                    <a16:creationId xmlns:a16="http://schemas.microsoft.com/office/drawing/2014/main" id="{F014FCBE-BEBC-4426-BDD9-C4CDA77E75FD}"/>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4" name="Group 74">
              <a:extLst>
                <a:ext uri="{FF2B5EF4-FFF2-40B4-BE49-F238E27FC236}">
                  <a16:creationId xmlns:a16="http://schemas.microsoft.com/office/drawing/2014/main" id="{305BB88F-DA56-4B47-AA26-AEA765731A37}"/>
                </a:ext>
              </a:extLst>
            </p:cNvPr>
            <p:cNvGrpSpPr/>
            <p:nvPr/>
          </p:nvGrpSpPr>
          <p:grpSpPr>
            <a:xfrm rot="342038" flipH="1">
              <a:off x="2547731" y="3326813"/>
              <a:ext cx="2170871" cy="2170868"/>
              <a:chOff x="953424" y="1486519"/>
              <a:chExt cx="2228412" cy="2228408"/>
            </a:xfrm>
            <a:solidFill>
              <a:schemeClr val="accent2"/>
            </a:solidFill>
          </p:grpSpPr>
          <p:sp>
            <p:nvSpPr>
              <p:cNvPr id="24" name="Freeform: Shape 75">
                <a:extLst>
                  <a:ext uri="{FF2B5EF4-FFF2-40B4-BE49-F238E27FC236}">
                    <a16:creationId xmlns:a16="http://schemas.microsoft.com/office/drawing/2014/main" id="{D8B1BFAD-DC38-43C1-9C89-F89D5F2CA3C3}"/>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5" name="Oval 76">
                <a:extLst>
                  <a:ext uri="{FF2B5EF4-FFF2-40B4-BE49-F238E27FC236}">
                    <a16:creationId xmlns:a16="http://schemas.microsoft.com/office/drawing/2014/main" id="{603EAA01-BA84-4179-97A7-3FC4CEC21578}"/>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5" name="Group 77">
              <a:extLst>
                <a:ext uri="{FF2B5EF4-FFF2-40B4-BE49-F238E27FC236}">
                  <a16:creationId xmlns:a16="http://schemas.microsoft.com/office/drawing/2014/main" id="{438B67C4-F19A-443F-8C15-0B521F20A99C}"/>
                </a:ext>
              </a:extLst>
            </p:cNvPr>
            <p:cNvGrpSpPr/>
            <p:nvPr/>
          </p:nvGrpSpPr>
          <p:grpSpPr>
            <a:xfrm rot="342038" flipH="1">
              <a:off x="3938956" y="1747289"/>
              <a:ext cx="2486426" cy="2486423"/>
              <a:chOff x="953424" y="1486519"/>
              <a:chExt cx="2228412" cy="2228408"/>
            </a:xfrm>
            <a:solidFill>
              <a:schemeClr val="accent3"/>
            </a:solidFill>
          </p:grpSpPr>
          <p:sp>
            <p:nvSpPr>
              <p:cNvPr id="22" name="Freeform: Shape 78">
                <a:extLst>
                  <a:ext uri="{FF2B5EF4-FFF2-40B4-BE49-F238E27FC236}">
                    <a16:creationId xmlns:a16="http://schemas.microsoft.com/office/drawing/2014/main" id="{7FA9192E-74B1-4516-8EFC-67194C25274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3" name="Oval 79">
                <a:extLst>
                  <a:ext uri="{FF2B5EF4-FFF2-40B4-BE49-F238E27FC236}">
                    <a16:creationId xmlns:a16="http://schemas.microsoft.com/office/drawing/2014/main" id="{46192E8C-6F7C-477B-B2E6-4477F5867FE4}"/>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6" name="Arc 80">
              <a:extLst>
                <a:ext uri="{FF2B5EF4-FFF2-40B4-BE49-F238E27FC236}">
                  <a16:creationId xmlns:a16="http://schemas.microsoft.com/office/drawing/2014/main" id="{747E7AA9-3D26-4649-B4D4-25EB6C639B9C}"/>
                </a:ext>
              </a:extLst>
            </p:cNvPr>
            <p:cNvSpPr/>
            <p:nvPr/>
          </p:nvSpPr>
          <p:spPr>
            <a:xfrm>
              <a:off x="812161" y="2848782"/>
              <a:ext cx="1897756" cy="1897756"/>
            </a:xfrm>
            <a:prstGeom prst="arc">
              <a:avLst>
                <a:gd name="adj1" fmla="val 11101589"/>
                <a:gd name="adj2" fmla="val 18700949"/>
              </a:avLst>
            </a:prstGeom>
            <a:ln w="28575" cap="rnd">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7" name="Arc 81">
              <a:extLst>
                <a:ext uri="{FF2B5EF4-FFF2-40B4-BE49-F238E27FC236}">
                  <a16:creationId xmlns:a16="http://schemas.microsoft.com/office/drawing/2014/main" id="{5FEE844E-701F-4BB6-ACA5-3486D61D4327}"/>
                </a:ext>
              </a:extLst>
            </p:cNvPr>
            <p:cNvSpPr/>
            <p:nvPr/>
          </p:nvSpPr>
          <p:spPr>
            <a:xfrm flipV="1">
              <a:off x="2539577" y="3453646"/>
              <a:ext cx="2292159" cy="2292159"/>
            </a:xfrm>
            <a:prstGeom prst="arc">
              <a:avLst>
                <a:gd name="adj1" fmla="val 13730012"/>
                <a:gd name="adj2" fmla="val 256323"/>
              </a:avLst>
            </a:prstGeom>
            <a:ln w="28575" cap="rnd">
              <a:solidFill>
                <a:schemeClr val="accent2"/>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8" name="Arc 82">
              <a:extLst>
                <a:ext uri="{FF2B5EF4-FFF2-40B4-BE49-F238E27FC236}">
                  <a16:creationId xmlns:a16="http://schemas.microsoft.com/office/drawing/2014/main" id="{926CE7A5-43D8-42D2-8C33-6DCC14859C55}"/>
                </a:ext>
              </a:extLst>
            </p:cNvPr>
            <p:cNvSpPr/>
            <p:nvPr/>
          </p:nvSpPr>
          <p:spPr>
            <a:xfrm>
              <a:off x="3859312" y="1448780"/>
              <a:ext cx="2292159" cy="2292159"/>
            </a:xfrm>
            <a:prstGeom prst="arc">
              <a:avLst>
                <a:gd name="adj1" fmla="val 11093161"/>
                <a:gd name="adj2" fmla="val 18823990"/>
              </a:avLst>
            </a:prstGeom>
            <a:ln w="28575" cap="rnd">
              <a:solidFill>
                <a:schemeClr val="accent3"/>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9" name="Freeform: Shape 101">
              <a:extLst>
                <a:ext uri="{FF2B5EF4-FFF2-40B4-BE49-F238E27FC236}">
                  <a16:creationId xmlns:a16="http://schemas.microsoft.com/office/drawing/2014/main" id="{E59F6E1D-5F58-4492-A6B0-C26E4153D448}"/>
                </a:ext>
              </a:extLst>
            </p:cNvPr>
            <p:cNvSpPr>
              <a:spLocks/>
            </p:cNvSpPr>
            <p:nvPr/>
          </p:nvSpPr>
          <p:spPr bwMode="auto">
            <a:xfrm>
              <a:off x="3309660" y="4052290"/>
              <a:ext cx="647012" cy="719916"/>
            </a:xfrm>
            <a:custGeom>
              <a:avLst/>
              <a:gdLst/>
              <a:ahLst/>
              <a:cxnLst>
                <a:cxn ang="0">
                  <a:pos x="45" y="81"/>
                </a:cxn>
                <a:cxn ang="0">
                  <a:pos x="52" y="71"/>
                </a:cxn>
                <a:cxn ang="0">
                  <a:pos x="51" y="66"/>
                </a:cxn>
                <a:cxn ang="0">
                  <a:pos x="40" y="55"/>
                </a:cxn>
                <a:cxn ang="0">
                  <a:pos x="35" y="54"/>
                </a:cxn>
                <a:cxn ang="0">
                  <a:pos x="28" y="59"/>
                </a:cxn>
                <a:cxn ang="0">
                  <a:pos x="16" y="31"/>
                </a:cxn>
                <a:cxn ang="0">
                  <a:pos x="24" y="27"/>
                </a:cxn>
                <a:cxn ang="0">
                  <a:pos x="25" y="22"/>
                </a:cxn>
                <a:cxn ang="0">
                  <a:pos x="21" y="6"/>
                </a:cxn>
                <a:cxn ang="0">
                  <a:pos x="17" y="3"/>
                </a:cxn>
                <a:cxn ang="0">
                  <a:pos x="5" y="4"/>
                </a:cxn>
                <a:cxn ang="0">
                  <a:pos x="0" y="9"/>
                </a:cxn>
                <a:cxn ang="0">
                  <a:pos x="39" y="83"/>
                </a:cxn>
                <a:cxn ang="0">
                  <a:pos x="45" y="81"/>
                </a:cxn>
                <a:cxn ang="0">
                  <a:pos x="41" y="47"/>
                </a:cxn>
                <a:cxn ang="0">
                  <a:pos x="29" y="47"/>
                </a:cxn>
                <a:cxn ang="0">
                  <a:pos x="30" y="44"/>
                </a:cxn>
                <a:cxn ang="0">
                  <a:pos x="37" y="33"/>
                </a:cxn>
                <a:cxn ang="0">
                  <a:pos x="38" y="28"/>
                </a:cxn>
                <a:cxn ang="0">
                  <a:pos x="37" y="26"/>
                </a:cxn>
                <a:cxn ang="0">
                  <a:pos x="36" y="27"/>
                </a:cxn>
                <a:cxn ang="0">
                  <a:pos x="36" y="31"/>
                </a:cxn>
                <a:cxn ang="0">
                  <a:pos x="31" y="31"/>
                </a:cxn>
                <a:cxn ang="0">
                  <a:pos x="31" y="27"/>
                </a:cxn>
                <a:cxn ang="0">
                  <a:pos x="38" y="23"/>
                </a:cxn>
                <a:cxn ang="0">
                  <a:pos x="43" y="24"/>
                </a:cxn>
                <a:cxn ang="0">
                  <a:pos x="43" y="30"/>
                </a:cxn>
                <a:cxn ang="0">
                  <a:pos x="42" y="32"/>
                </a:cxn>
                <a:cxn ang="0">
                  <a:pos x="35" y="44"/>
                </a:cxn>
                <a:cxn ang="0">
                  <a:pos x="42" y="44"/>
                </a:cxn>
                <a:cxn ang="0">
                  <a:pos x="41" y="47"/>
                </a:cxn>
                <a:cxn ang="0">
                  <a:pos x="57" y="44"/>
                </a:cxn>
                <a:cxn ang="0">
                  <a:pos x="54" y="44"/>
                </a:cxn>
                <a:cxn ang="0">
                  <a:pos x="54" y="47"/>
                </a:cxn>
                <a:cxn ang="0">
                  <a:pos x="49" y="47"/>
                </a:cxn>
                <a:cxn ang="0">
                  <a:pos x="49" y="44"/>
                </a:cxn>
                <a:cxn ang="0">
                  <a:pos x="42" y="44"/>
                </a:cxn>
                <a:cxn ang="0">
                  <a:pos x="43" y="40"/>
                </a:cxn>
                <a:cxn ang="0">
                  <a:pos x="50" y="23"/>
                </a:cxn>
                <a:cxn ang="0">
                  <a:pos x="57" y="23"/>
                </a:cxn>
                <a:cxn ang="0">
                  <a:pos x="55" y="40"/>
                </a:cxn>
                <a:cxn ang="0">
                  <a:pos x="57" y="40"/>
                </a:cxn>
                <a:cxn ang="0">
                  <a:pos x="57" y="44"/>
                </a:cxn>
                <a:cxn ang="0">
                  <a:pos x="50" y="40"/>
                </a:cxn>
                <a:cxn ang="0">
                  <a:pos x="47" y="40"/>
                </a:cxn>
                <a:cxn ang="0">
                  <a:pos x="51" y="31"/>
                </a:cxn>
                <a:cxn ang="0">
                  <a:pos x="50" y="40"/>
                </a:cxn>
                <a:cxn ang="0">
                  <a:pos x="39" y="0"/>
                </a:cxn>
                <a:cxn ang="0">
                  <a:pos x="65" y="10"/>
                </a:cxn>
                <a:cxn ang="0">
                  <a:pos x="76" y="36"/>
                </a:cxn>
                <a:cxn ang="0">
                  <a:pos x="65" y="62"/>
                </a:cxn>
                <a:cxn ang="0">
                  <a:pos x="59" y="67"/>
                </a:cxn>
                <a:cxn ang="0">
                  <a:pos x="57" y="65"/>
                </a:cxn>
                <a:cxn ang="0">
                  <a:pos x="53" y="61"/>
                </a:cxn>
                <a:cxn ang="0">
                  <a:pos x="59" y="56"/>
                </a:cxn>
                <a:cxn ang="0">
                  <a:pos x="68" y="36"/>
                </a:cxn>
                <a:cxn ang="0">
                  <a:pos x="59" y="16"/>
                </a:cxn>
                <a:cxn ang="0">
                  <a:pos x="39" y="8"/>
                </a:cxn>
                <a:cxn ang="0">
                  <a:pos x="29" y="10"/>
                </a:cxn>
                <a:cxn ang="0">
                  <a:pos x="27" y="5"/>
                </a:cxn>
                <a:cxn ang="0">
                  <a:pos x="26" y="2"/>
                </a:cxn>
                <a:cxn ang="0">
                  <a:pos x="39" y="0"/>
                </a:cxn>
              </a:cxnLst>
              <a:rect l="0" t="0" r="r" b="b"/>
              <a:pathLst>
                <a:path w="76" h="85">
                  <a:moveTo>
                    <a:pt x="45" y="81"/>
                  </a:moveTo>
                  <a:cubicBezTo>
                    <a:pt x="47" y="78"/>
                    <a:pt x="50" y="75"/>
                    <a:pt x="52" y="71"/>
                  </a:cubicBezTo>
                  <a:cubicBezTo>
                    <a:pt x="53" y="70"/>
                    <a:pt x="53" y="68"/>
                    <a:pt x="51" y="66"/>
                  </a:cubicBezTo>
                  <a:cubicBezTo>
                    <a:pt x="47" y="63"/>
                    <a:pt x="43" y="59"/>
                    <a:pt x="40" y="55"/>
                  </a:cubicBezTo>
                  <a:cubicBezTo>
                    <a:pt x="38" y="54"/>
                    <a:pt x="36" y="53"/>
                    <a:pt x="35" y="54"/>
                  </a:cubicBezTo>
                  <a:cubicBezTo>
                    <a:pt x="32" y="56"/>
                    <a:pt x="30" y="57"/>
                    <a:pt x="28" y="59"/>
                  </a:cubicBezTo>
                  <a:cubicBezTo>
                    <a:pt x="20" y="46"/>
                    <a:pt x="18" y="40"/>
                    <a:pt x="16" y="31"/>
                  </a:cubicBezTo>
                  <a:cubicBezTo>
                    <a:pt x="19" y="29"/>
                    <a:pt x="21" y="28"/>
                    <a:pt x="24" y="27"/>
                  </a:cubicBezTo>
                  <a:cubicBezTo>
                    <a:pt x="25" y="26"/>
                    <a:pt x="26" y="24"/>
                    <a:pt x="25" y="22"/>
                  </a:cubicBezTo>
                  <a:cubicBezTo>
                    <a:pt x="24" y="17"/>
                    <a:pt x="22" y="12"/>
                    <a:pt x="21" y="6"/>
                  </a:cubicBezTo>
                  <a:cubicBezTo>
                    <a:pt x="20" y="4"/>
                    <a:pt x="19" y="3"/>
                    <a:pt x="17" y="3"/>
                  </a:cubicBezTo>
                  <a:cubicBezTo>
                    <a:pt x="13" y="4"/>
                    <a:pt x="9" y="4"/>
                    <a:pt x="5" y="4"/>
                  </a:cubicBezTo>
                  <a:cubicBezTo>
                    <a:pt x="1" y="5"/>
                    <a:pt x="0" y="6"/>
                    <a:pt x="0" y="9"/>
                  </a:cubicBezTo>
                  <a:cubicBezTo>
                    <a:pt x="2" y="40"/>
                    <a:pt x="14" y="69"/>
                    <a:pt x="39" y="83"/>
                  </a:cubicBezTo>
                  <a:cubicBezTo>
                    <a:pt x="42" y="85"/>
                    <a:pt x="43" y="85"/>
                    <a:pt x="45" y="81"/>
                  </a:cubicBezTo>
                  <a:close/>
                  <a:moveTo>
                    <a:pt x="41" y="47"/>
                  </a:moveTo>
                  <a:cubicBezTo>
                    <a:pt x="29" y="47"/>
                    <a:pt x="29" y="47"/>
                    <a:pt x="29" y="47"/>
                  </a:cubicBezTo>
                  <a:cubicBezTo>
                    <a:pt x="30" y="44"/>
                    <a:pt x="30" y="44"/>
                    <a:pt x="30" y="44"/>
                  </a:cubicBezTo>
                  <a:cubicBezTo>
                    <a:pt x="37" y="33"/>
                    <a:pt x="37" y="33"/>
                    <a:pt x="37" y="33"/>
                  </a:cubicBezTo>
                  <a:cubicBezTo>
                    <a:pt x="38" y="32"/>
                    <a:pt x="38" y="30"/>
                    <a:pt x="38" y="28"/>
                  </a:cubicBezTo>
                  <a:cubicBezTo>
                    <a:pt x="38" y="27"/>
                    <a:pt x="38" y="26"/>
                    <a:pt x="37" y="26"/>
                  </a:cubicBezTo>
                  <a:cubicBezTo>
                    <a:pt x="37" y="26"/>
                    <a:pt x="36" y="27"/>
                    <a:pt x="36" y="27"/>
                  </a:cubicBezTo>
                  <a:cubicBezTo>
                    <a:pt x="36" y="31"/>
                    <a:pt x="36" y="31"/>
                    <a:pt x="36" y="31"/>
                  </a:cubicBezTo>
                  <a:cubicBezTo>
                    <a:pt x="31" y="31"/>
                    <a:pt x="31" y="31"/>
                    <a:pt x="31" y="31"/>
                  </a:cubicBezTo>
                  <a:cubicBezTo>
                    <a:pt x="31" y="27"/>
                    <a:pt x="31" y="27"/>
                    <a:pt x="31" y="27"/>
                  </a:cubicBezTo>
                  <a:cubicBezTo>
                    <a:pt x="32" y="24"/>
                    <a:pt x="34" y="23"/>
                    <a:pt x="38" y="23"/>
                  </a:cubicBezTo>
                  <a:cubicBezTo>
                    <a:pt x="40" y="23"/>
                    <a:pt x="42" y="23"/>
                    <a:pt x="43" y="24"/>
                  </a:cubicBezTo>
                  <a:cubicBezTo>
                    <a:pt x="43" y="26"/>
                    <a:pt x="43" y="27"/>
                    <a:pt x="43" y="30"/>
                  </a:cubicBezTo>
                  <a:cubicBezTo>
                    <a:pt x="43" y="31"/>
                    <a:pt x="43" y="32"/>
                    <a:pt x="42" y="32"/>
                  </a:cubicBezTo>
                  <a:cubicBezTo>
                    <a:pt x="35" y="44"/>
                    <a:pt x="35" y="44"/>
                    <a:pt x="35" y="44"/>
                  </a:cubicBezTo>
                  <a:cubicBezTo>
                    <a:pt x="42" y="44"/>
                    <a:pt x="42" y="44"/>
                    <a:pt x="42" y="44"/>
                  </a:cubicBezTo>
                  <a:cubicBezTo>
                    <a:pt x="41" y="47"/>
                    <a:pt x="41" y="47"/>
                    <a:pt x="41" y="47"/>
                  </a:cubicBezTo>
                  <a:close/>
                  <a:moveTo>
                    <a:pt x="57" y="44"/>
                  </a:moveTo>
                  <a:cubicBezTo>
                    <a:pt x="54" y="44"/>
                    <a:pt x="54" y="44"/>
                    <a:pt x="54" y="44"/>
                  </a:cubicBezTo>
                  <a:cubicBezTo>
                    <a:pt x="54" y="47"/>
                    <a:pt x="54" y="47"/>
                    <a:pt x="54" y="47"/>
                  </a:cubicBezTo>
                  <a:cubicBezTo>
                    <a:pt x="49" y="47"/>
                    <a:pt x="49" y="47"/>
                    <a:pt x="49" y="47"/>
                  </a:cubicBezTo>
                  <a:cubicBezTo>
                    <a:pt x="49" y="44"/>
                    <a:pt x="49" y="44"/>
                    <a:pt x="49" y="44"/>
                  </a:cubicBezTo>
                  <a:cubicBezTo>
                    <a:pt x="42" y="44"/>
                    <a:pt x="42" y="44"/>
                    <a:pt x="42" y="44"/>
                  </a:cubicBezTo>
                  <a:cubicBezTo>
                    <a:pt x="43" y="40"/>
                    <a:pt x="43" y="40"/>
                    <a:pt x="43" y="40"/>
                  </a:cubicBezTo>
                  <a:cubicBezTo>
                    <a:pt x="50" y="23"/>
                    <a:pt x="50" y="23"/>
                    <a:pt x="50" y="23"/>
                  </a:cubicBezTo>
                  <a:cubicBezTo>
                    <a:pt x="57" y="23"/>
                    <a:pt x="57" y="23"/>
                    <a:pt x="57" y="23"/>
                  </a:cubicBezTo>
                  <a:cubicBezTo>
                    <a:pt x="55" y="40"/>
                    <a:pt x="55" y="40"/>
                    <a:pt x="55" y="40"/>
                  </a:cubicBezTo>
                  <a:cubicBezTo>
                    <a:pt x="57" y="40"/>
                    <a:pt x="57" y="40"/>
                    <a:pt x="57" y="40"/>
                  </a:cubicBezTo>
                  <a:cubicBezTo>
                    <a:pt x="57" y="44"/>
                    <a:pt x="57" y="44"/>
                    <a:pt x="57" y="44"/>
                  </a:cubicBezTo>
                  <a:close/>
                  <a:moveTo>
                    <a:pt x="50" y="40"/>
                  </a:moveTo>
                  <a:cubicBezTo>
                    <a:pt x="47" y="40"/>
                    <a:pt x="47" y="40"/>
                    <a:pt x="47" y="40"/>
                  </a:cubicBezTo>
                  <a:cubicBezTo>
                    <a:pt x="51" y="31"/>
                    <a:pt x="51" y="31"/>
                    <a:pt x="51" y="31"/>
                  </a:cubicBezTo>
                  <a:cubicBezTo>
                    <a:pt x="50" y="40"/>
                    <a:pt x="50" y="40"/>
                    <a:pt x="50" y="40"/>
                  </a:cubicBezTo>
                  <a:close/>
                  <a:moveTo>
                    <a:pt x="39" y="0"/>
                  </a:moveTo>
                  <a:cubicBezTo>
                    <a:pt x="49" y="0"/>
                    <a:pt x="59" y="4"/>
                    <a:pt x="65" y="10"/>
                  </a:cubicBezTo>
                  <a:cubicBezTo>
                    <a:pt x="72" y="17"/>
                    <a:pt x="76" y="26"/>
                    <a:pt x="76" y="36"/>
                  </a:cubicBezTo>
                  <a:cubicBezTo>
                    <a:pt x="76" y="46"/>
                    <a:pt x="72" y="56"/>
                    <a:pt x="65" y="62"/>
                  </a:cubicBezTo>
                  <a:cubicBezTo>
                    <a:pt x="63" y="64"/>
                    <a:pt x="61" y="66"/>
                    <a:pt x="59" y="67"/>
                  </a:cubicBezTo>
                  <a:cubicBezTo>
                    <a:pt x="59" y="66"/>
                    <a:pt x="58" y="66"/>
                    <a:pt x="57" y="65"/>
                  </a:cubicBezTo>
                  <a:cubicBezTo>
                    <a:pt x="53" y="61"/>
                    <a:pt x="53" y="61"/>
                    <a:pt x="53" y="61"/>
                  </a:cubicBezTo>
                  <a:cubicBezTo>
                    <a:pt x="56" y="60"/>
                    <a:pt x="58" y="58"/>
                    <a:pt x="59" y="56"/>
                  </a:cubicBezTo>
                  <a:cubicBezTo>
                    <a:pt x="64" y="51"/>
                    <a:pt x="68" y="44"/>
                    <a:pt x="68" y="36"/>
                  </a:cubicBezTo>
                  <a:cubicBezTo>
                    <a:pt x="68" y="28"/>
                    <a:pt x="64" y="21"/>
                    <a:pt x="59" y="16"/>
                  </a:cubicBezTo>
                  <a:cubicBezTo>
                    <a:pt x="54" y="11"/>
                    <a:pt x="47" y="8"/>
                    <a:pt x="39" y="8"/>
                  </a:cubicBezTo>
                  <a:cubicBezTo>
                    <a:pt x="36" y="8"/>
                    <a:pt x="32" y="9"/>
                    <a:pt x="29" y="10"/>
                  </a:cubicBezTo>
                  <a:cubicBezTo>
                    <a:pt x="27" y="5"/>
                    <a:pt x="27" y="5"/>
                    <a:pt x="27" y="5"/>
                  </a:cubicBezTo>
                  <a:cubicBezTo>
                    <a:pt x="27" y="4"/>
                    <a:pt x="26" y="3"/>
                    <a:pt x="26" y="2"/>
                  </a:cubicBezTo>
                  <a:cubicBezTo>
                    <a:pt x="30" y="1"/>
                    <a:pt x="34" y="0"/>
                    <a:pt x="39" y="0"/>
                  </a:cubicBezTo>
                  <a:close/>
                </a:path>
              </a:pathLst>
            </a:custGeom>
            <a:solidFill>
              <a:schemeClr val="bg1"/>
            </a:solidFill>
            <a:ln w="9525">
              <a:noFill/>
              <a:round/>
              <a:headEnd/>
              <a:tailEnd/>
            </a:ln>
          </p:spPr>
          <p:txBody>
            <a:bodyPr anchor="ctr"/>
            <a:lstStyle/>
            <a:p>
              <a:pPr algn="ctr"/>
              <a:endParaRPr/>
            </a:p>
          </p:txBody>
        </p:sp>
        <p:sp>
          <p:nvSpPr>
            <p:cNvPr id="20" name="Freeform: Shape 102">
              <a:extLst>
                <a:ext uri="{FF2B5EF4-FFF2-40B4-BE49-F238E27FC236}">
                  <a16:creationId xmlns:a16="http://schemas.microsoft.com/office/drawing/2014/main" id="{DCFDA666-1EA5-4EDF-9549-00115C8DF505}"/>
                </a:ext>
              </a:extLst>
            </p:cNvPr>
            <p:cNvSpPr>
              <a:spLocks/>
            </p:cNvSpPr>
            <p:nvPr/>
          </p:nvSpPr>
          <p:spPr bwMode="auto">
            <a:xfrm>
              <a:off x="4806726" y="2639279"/>
              <a:ext cx="750886" cy="702440"/>
            </a:xfrm>
            <a:custGeom>
              <a:avLst/>
              <a:gdLst/>
              <a:ahLst/>
              <a:cxnLst>
                <a:cxn ang="0">
                  <a:pos x="53" y="33"/>
                </a:cxn>
                <a:cxn ang="0">
                  <a:pos x="56" y="16"/>
                </a:cxn>
                <a:cxn ang="0">
                  <a:pos x="83" y="16"/>
                </a:cxn>
                <a:cxn ang="0">
                  <a:pos x="62" y="23"/>
                </a:cxn>
                <a:cxn ang="0">
                  <a:pos x="59" y="60"/>
                </a:cxn>
                <a:cxn ang="0">
                  <a:pos x="59" y="75"/>
                </a:cxn>
                <a:cxn ang="0">
                  <a:pos x="44" y="75"/>
                </a:cxn>
                <a:cxn ang="0">
                  <a:pos x="21" y="69"/>
                </a:cxn>
                <a:cxn ang="0">
                  <a:pos x="11" y="78"/>
                </a:cxn>
                <a:cxn ang="0">
                  <a:pos x="0" y="67"/>
                </a:cxn>
                <a:cxn ang="0">
                  <a:pos x="7" y="57"/>
                </a:cxn>
                <a:cxn ang="0">
                  <a:pos x="52" y="11"/>
                </a:cxn>
                <a:cxn ang="0">
                  <a:pos x="26" y="0"/>
                </a:cxn>
                <a:cxn ang="0">
                  <a:pos x="25" y="0"/>
                </a:cxn>
                <a:cxn ang="0">
                  <a:pos x="21" y="3"/>
                </a:cxn>
                <a:cxn ang="0">
                  <a:pos x="12" y="30"/>
                </a:cxn>
                <a:cxn ang="0">
                  <a:pos x="50" y="18"/>
                </a:cxn>
                <a:cxn ang="0">
                  <a:pos x="51" y="16"/>
                </a:cxn>
                <a:cxn ang="0">
                  <a:pos x="32" y="12"/>
                </a:cxn>
                <a:cxn ang="0">
                  <a:pos x="24" y="20"/>
                </a:cxn>
                <a:cxn ang="0">
                  <a:pos x="23" y="9"/>
                </a:cxn>
                <a:cxn ang="0">
                  <a:pos x="24" y="7"/>
                </a:cxn>
                <a:cxn ang="0">
                  <a:pos x="23" y="4"/>
                </a:cxn>
                <a:cxn ang="0">
                  <a:pos x="25" y="2"/>
                </a:cxn>
                <a:cxn ang="0">
                  <a:pos x="25" y="6"/>
                </a:cxn>
                <a:cxn ang="0">
                  <a:pos x="49" y="13"/>
                </a:cxn>
                <a:cxn ang="0">
                  <a:pos x="25" y="6"/>
                </a:cxn>
                <a:cxn ang="0">
                  <a:pos x="49" y="12"/>
                </a:cxn>
                <a:cxn ang="0">
                  <a:pos x="25" y="5"/>
                </a:cxn>
                <a:cxn ang="0">
                  <a:pos x="26" y="4"/>
                </a:cxn>
                <a:cxn ang="0">
                  <a:pos x="49" y="12"/>
                </a:cxn>
                <a:cxn ang="0">
                  <a:pos x="26" y="4"/>
                </a:cxn>
                <a:cxn ang="0">
                  <a:pos x="16" y="52"/>
                </a:cxn>
                <a:cxn ang="0">
                  <a:pos x="46" y="49"/>
                </a:cxn>
                <a:cxn ang="0">
                  <a:pos x="14" y="40"/>
                </a:cxn>
                <a:cxn ang="0">
                  <a:pos x="47" y="43"/>
                </a:cxn>
                <a:cxn ang="0">
                  <a:pos x="14" y="40"/>
                </a:cxn>
                <a:cxn ang="0">
                  <a:pos x="11" y="62"/>
                </a:cxn>
                <a:cxn ang="0">
                  <a:pos x="6" y="67"/>
                </a:cxn>
                <a:cxn ang="0">
                  <a:pos x="11" y="72"/>
                </a:cxn>
                <a:cxn ang="0">
                  <a:pos x="16" y="67"/>
                </a:cxn>
                <a:cxn ang="0">
                  <a:pos x="55" y="64"/>
                </a:cxn>
                <a:cxn ang="0">
                  <a:pos x="48" y="64"/>
                </a:cxn>
                <a:cxn ang="0">
                  <a:pos x="48" y="71"/>
                </a:cxn>
                <a:cxn ang="0">
                  <a:pos x="55" y="71"/>
                </a:cxn>
                <a:cxn ang="0">
                  <a:pos x="55" y="64"/>
                </a:cxn>
              </a:cxnLst>
              <a:rect l="0" t="0" r="r" b="b"/>
              <a:pathLst>
                <a:path w="83" h="78">
                  <a:moveTo>
                    <a:pt x="2" y="33"/>
                  </a:moveTo>
                  <a:cubicBezTo>
                    <a:pt x="53" y="33"/>
                    <a:pt x="53" y="33"/>
                    <a:pt x="53" y="33"/>
                  </a:cubicBezTo>
                  <a:cubicBezTo>
                    <a:pt x="55" y="19"/>
                    <a:pt x="55" y="19"/>
                    <a:pt x="55" y="19"/>
                  </a:cubicBezTo>
                  <a:cubicBezTo>
                    <a:pt x="56" y="16"/>
                    <a:pt x="56" y="16"/>
                    <a:pt x="56" y="16"/>
                  </a:cubicBezTo>
                  <a:cubicBezTo>
                    <a:pt x="59" y="16"/>
                    <a:pt x="59" y="16"/>
                    <a:pt x="59" y="16"/>
                  </a:cubicBezTo>
                  <a:cubicBezTo>
                    <a:pt x="83" y="16"/>
                    <a:pt x="83" y="16"/>
                    <a:pt x="83" y="16"/>
                  </a:cubicBezTo>
                  <a:cubicBezTo>
                    <a:pt x="83" y="23"/>
                    <a:pt x="83" y="23"/>
                    <a:pt x="83" y="23"/>
                  </a:cubicBezTo>
                  <a:cubicBezTo>
                    <a:pt x="62" y="23"/>
                    <a:pt x="62" y="23"/>
                    <a:pt x="62" y="23"/>
                  </a:cubicBezTo>
                  <a:cubicBezTo>
                    <a:pt x="56" y="58"/>
                    <a:pt x="56" y="58"/>
                    <a:pt x="56" y="58"/>
                  </a:cubicBezTo>
                  <a:cubicBezTo>
                    <a:pt x="57" y="58"/>
                    <a:pt x="58" y="59"/>
                    <a:pt x="59" y="60"/>
                  </a:cubicBezTo>
                  <a:cubicBezTo>
                    <a:pt x="61" y="62"/>
                    <a:pt x="62" y="64"/>
                    <a:pt x="62" y="67"/>
                  </a:cubicBezTo>
                  <a:cubicBezTo>
                    <a:pt x="62" y="70"/>
                    <a:pt x="61" y="73"/>
                    <a:pt x="59" y="75"/>
                  </a:cubicBezTo>
                  <a:cubicBezTo>
                    <a:pt x="57" y="77"/>
                    <a:pt x="55" y="78"/>
                    <a:pt x="52" y="78"/>
                  </a:cubicBezTo>
                  <a:cubicBezTo>
                    <a:pt x="49" y="78"/>
                    <a:pt x="46" y="77"/>
                    <a:pt x="44" y="75"/>
                  </a:cubicBezTo>
                  <a:cubicBezTo>
                    <a:pt x="43" y="73"/>
                    <a:pt x="42" y="71"/>
                    <a:pt x="41" y="69"/>
                  </a:cubicBezTo>
                  <a:cubicBezTo>
                    <a:pt x="21" y="69"/>
                    <a:pt x="21" y="69"/>
                    <a:pt x="21" y="69"/>
                  </a:cubicBezTo>
                  <a:cubicBezTo>
                    <a:pt x="21" y="71"/>
                    <a:pt x="20" y="73"/>
                    <a:pt x="18" y="75"/>
                  </a:cubicBezTo>
                  <a:cubicBezTo>
                    <a:pt x="17" y="77"/>
                    <a:pt x="14" y="78"/>
                    <a:pt x="11" y="78"/>
                  </a:cubicBezTo>
                  <a:cubicBezTo>
                    <a:pt x="8" y="78"/>
                    <a:pt x="5" y="77"/>
                    <a:pt x="4" y="75"/>
                  </a:cubicBezTo>
                  <a:cubicBezTo>
                    <a:pt x="2" y="73"/>
                    <a:pt x="0" y="70"/>
                    <a:pt x="0" y="67"/>
                  </a:cubicBezTo>
                  <a:cubicBezTo>
                    <a:pt x="0" y="64"/>
                    <a:pt x="2" y="62"/>
                    <a:pt x="4" y="60"/>
                  </a:cubicBezTo>
                  <a:cubicBezTo>
                    <a:pt x="4" y="59"/>
                    <a:pt x="6" y="58"/>
                    <a:pt x="7" y="57"/>
                  </a:cubicBezTo>
                  <a:cubicBezTo>
                    <a:pt x="2" y="33"/>
                    <a:pt x="2" y="33"/>
                    <a:pt x="2" y="33"/>
                  </a:cubicBezTo>
                  <a:close/>
                  <a:moveTo>
                    <a:pt x="52" y="11"/>
                  </a:moveTo>
                  <a:cubicBezTo>
                    <a:pt x="53" y="8"/>
                    <a:pt x="53" y="8"/>
                    <a:pt x="53" y="8"/>
                  </a:cubicBezTo>
                  <a:cubicBezTo>
                    <a:pt x="26" y="0"/>
                    <a:pt x="26" y="0"/>
                    <a:pt x="26" y="0"/>
                  </a:cubicBezTo>
                  <a:cubicBezTo>
                    <a:pt x="25" y="0"/>
                    <a:pt x="25" y="0"/>
                    <a:pt x="25" y="0"/>
                  </a:cubicBezTo>
                  <a:cubicBezTo>
                    <a:pt x="25" y="0"/>
                    <a:pt x="25" y="0"/>
                    <a:pt x="25" y="0"/>
                  </a:cubicBezTo>
                  <a:cubicBezTo>
                    <a:pt x="24" y="0"/>
                    <a:pt x="23" y="1"/>
                    <a:pt x="22" y="1"/>
                  </a:cubicBezTo>
                  <a:cubicBezTo>
                    <a:pt x="21" y="2"/>
                    <a:pt x="21" y="3"/>
                    <a:pt x="21" y="3"/>
                  </a:cubicBezTo>
                  <a:cubicBezTo>
                    <a:pt x="20" y="4"/>
                    <a:pt x="20" y="4"/>
                    <a:pt x="20" y="4"/>
                  </a:cubicBezTo>
                  <a:cubicBezTo>
                    <a:pt x="12" y="30"/>
                    <a:pt x="12" y="30"/>
                    <a:pt x="12" y="30"/>
                  </a:cubicBezTo>
                  <a:cubicBezTo>
                    <a:pt x="46" y="30"/>
                    <a:pt x="46" y="30"/>
                    <a:pt x="46" y="30"/>
                  </a:cubicBezTo>
                  <a:cubicBezTo>
                    <a:pt x="50" y="18"/>
                    <a:pt x="50" y="18"/>
                    <a:pt x="50" y="18"/>
                  </a:cubicBezTo>
                  <a:cubicBezTo>
                    <a:pt x="50" y="17"/>
                    <a:pt x="50" y="17"/>
                    <a:pt x="50" y="17"/>
                  </a:cubicBezTo>
                  <a:cubicBezTo>
                    <a:pt x="51" y="16"/>
                    <a:pt x="51" y="16"/>
                    <a:pt x="51" y="16"/>
                  </a:cubicBezTo>
                  <a:cubicBezTo>
                    <a:pt x="34" y="10"/>
                    <a:pt x="34" y="10"/>
                    <a:pt x="34" y="10"/>
                  </a:cubicBezTo>
                  <a:cubicBezTo>
                    <a:pt x="32" y="12"/>
                    <a:pt x="32" y="12"/>
                    <a:pt x="32" y="12"/>
                  </a:cubicBezTo>
                  <a:cubicBezTo>
                    <a:pt x="28" y="24"/>
                    <a:pt x="28" y="24"/>
                    <a:pt x="28" y="24"/>
                  </a:cubicBezTo>
                  <a:cubicBezTo>
                    <a:pt x="24" y="20"/>
                    <a:pt x="24" y="20"/>
                    <a:pt x="24" y="20"/>
                  </a:cubicBezTo>
                  <a:cubicBezTo>
                    <a:pt x="19" y="22"/>
                    <a:pt x="19" y="22"/>
                    <a:pt x="19" y="22"/>
                  </a:cubicBezTo>
                  <a:cubicBezTo>
                    <a:pt x="23" y="9"/>
                    <a:pt x="23" y="9"/>
                    <a:pt x="23" y="9"/>
                  </a:cubicBezTo>
                  <a:cubicBezTo>
                    <a:pt x="23" y="9"/>
                    <a:pt x="25" y="8"/>
                    <a:pt x="25" y="8"/>
                  </a:cubicBezTo>
                  <a:cubicBezTo>
                    <a:pt x="24" y="7"/>
                    <a:pt x="24" y="7"/>
                    <a:pt x="24" y="7"/>
                  </a:cubicBezTo>
                  <a:cubicBezTo>
                    <a:pt x="23" y="7"/>
                    <a:pt x="23" y="6"/>
                    <a:pt x="23" y="6"/>
                  </a:cubicBezTo>
                  <a:cubicBezTo>
                    <a:pt x="23" y="5"/>
                    <a:pt x="23" y="5"/>
                    <a:pt x="23" y="4"/>
                  </a:cubicBezTo>
                  <a:cubicBezTo>
                    <a:pt x="23" y="4"/>
                    <a:pt x="23" y="3"/>
                    <a:pt x="24" y="3"/>
                  </a:cubicBezTo>
                  <a:cubicBezTo>
                    <a:pt x="24" y="3"/>
                    <a:pt x="25" y="3"/>
                    <a:pt x="25" y="2"/>
                  </a:cubicBezTo>
                  <a:cubicBezTo>
                    <a:pt x="52" y="11"/>
                    <a:pt x="52" y="11"/>
                    <a:pt x="52" y="11"/>
                  </a:cubicBezTo>
                  <a:close/>
                  <a:moveTo>
                    <a:pt x="25" y="6"/>
                  </a:moveTo>
                  <a:cubicBezTo>
                    <a:pt x="25" y="6"/>
                    <a:pt x="25" y="6"/>
                    <a:pt x="25" y="6"/>
                  </a:cubicBezTo>
                  <a:cubicBezTo>
                    <a:pt x="49" y="13"/>
                    <a:pt x="49" y="13"/>
                    <a:pt x="49" y="13"/>
                  </a:cubicBezTo>
                  <a:cubicBezTo>
                    <a:pt x="49" y="14"/>
                    <a:pt x="49" y="14"/>
                    <a:pt x="49" y="14"/>
                  </a:cubicBezTo>
                  <a:cubicBezTo>
                    <a:pt x="25" y="6"/>
                    <a:pt x="25" y="6"/>
                    <a:pt x="25" y="6"/>
                  </a:cubicBezTo>
                  <a:close/>
                  <a:moveTo>
                    <a:pt x="25" y="5"/>
                  </a:moveTo>
                  <a:cubicBezTo>
                    <a:pt x="49" y="12"/>
                    <a:pt x="49" y="12"/>
                    <a:pt x="49" y="12"/>
                  </a:cubicBezTo>
                  <a:cubicBezTo>
                    <a:pt x="49" y="13"/>
                    <a:pt x="49" y="13"/>
                    <a:pt x="49" y="13"/>
                  </a:cubicBezTo>
                  <a:cubicBezTo>
                    <a:pt x="25" y="5"/>
                    <a:pt x="25" y="5"/>
                    <a:pt x="25" y="5"/>
                  </a:cubicBezTo>
                  <a:cubicBezTo>
                    <a:pt x="25" y="5"/>
                    <a:pt x="25" y="5"/>
                    <a:pt x="25" y="5"/>
                  </a:cubicBezTo>
                  <a:close/>
                  <a:moveTo>
                    <a:pt x="26" y="4"/>
                  </a:moveTo>
                  <a:cubicBezTo>
                    <a:pt x="50" y="11"/>
                    <a:pt x="50" y="11"/>
                    <a:pt x="50" y="11"/>
                  </a:cubicBezTo>
                  <a:cubicBezTo>
                    <a:pt x="49" y="12"/>
                    <a:pt x="49" y="12"/>
                    <a:pt x="49" y="12"/>
                  </a:cubicBezTo>
                  <a:cubicBezTo>
                    <a:pt x="25" y="4"/>
                    <a:pt x="25" y="4"/>
                    <a:pt x="25" y="4"/>
                  </a:cubicBezTo>
                  <a:cubicBezTo>
                    <a:pt x="26" y="4"/>
                    <a:pt x="26" y="4"/>
                    <a:pt x="26" y="4"/>
                  </a:cubicBezTo>
                  <a:close/>
                  <a:moveTo>
                    <a:pt x="15" y="49"/>
                  </a:moveTo>
                  <a:cubicBezTo>
                    <a:pt x="16" y="52"/>
                    <a:pt x="16" y="52"/>
                    <a:pt x="16" y="52"/>
                  </a:cubicBezTo>
                  <a:cubicBezTo>
                    <a:pt x="46" y="52"/>
                    <a:pt x="46" y="52"/>
                    <a:pt x="46" y="52"/>
                  </a:cubicBezTo>
                  <a:cubicBezTo>
                    <a:pt x="46" y="49"/>
                    <a:pt x="46" y="49"/>
                    <a:pt x="46" y="49"/>
                  </a:cubicBezTo>
                  <a:cubicBezTo>
                    <a:pt x="15" y="49"/>
                    <a:pt x="15" y="49"/>
                    <a:pt x="15" y="49"/>
                  </a:cubicBezTo>
                  <a:close/>
                  <a:moveTo>
                    <a:pt x="14" y="40"/>
                  </a:moveTo>
                  <a:cubicBezTo>
                    <a:pt x="15" y="43"/>
                    <a:pt x="15" y="43"/>
                    <a:pt x="15" y="43"/>
                  </a:cubicBezTo>
                  <a:cubicBezTo>
                    <a:pt x="47" y="43"/>
                    <a:pt x="47" y="43"/>
                    <a:pt x="47" y="43"/>
                  </a:cubicBezTo>
                  <a:cubicBezTo>
                    <a:pt x="47" y="40"/>
                    <a:pt x="47" y="40"/>
                    <a:pt x="47" y="40"/>
                  </a:cubicBezTo>
                  <a:cubicBezTo>
                    <a:pt x="14" y="40"/>
                    <a:pt x="14" y="40"/>
                    <a:pt x="14" y="40"/>
                  </a:cubicBezTo>
                  <a:close/>
                  <a:moveTo>
                    <a:pt x="14" y="64"/>
                  </a:moveTo>
                  <a:cubicBezTo>
                    <a:pt x="14" y="63"/>
                    <a:pt x="12" y="62"/>
                    <a:pt x="11" y="62"/>
                  </a:cubicBezTo>
                  <a:cubicBezTo>
                    <a:pt x="10" y="62"/>
                    <a:pt x="8" y="63"/>
                    <a:pt x="8" y="64"/>
                  </a:cubicBezTo>
                  <a:cubicBezTo>
                    <a:pt x="7" y="65"/>
                    <a:pt x="6" y="66"/>
                    <a:pt x="6" y="67"/>
                  </a:cubicBezTo>
                  <a:cubicBezTo>
                    <a:pt x="6" y="69"/>
                    <a:pt x="7" y="70"/>
                    <a:pt x="8" y="71"/>
                  </a:cubicBezTo>
                  <a:cubicBezTo>
                    <a:pt x="8" y="71"/>
                    <a:pt x="10" y="72"/>
                    <a:pt x="11" y="72"/>
                  </a:cubicBezTo>
                  <a:cubicBezTo>
                    <a:pt x="12" y="72"/>
                    <a:pt x="14" y="71"/>
                    <a:pt x="14" y="71"/>
                  </a:cubicBezTo>
                  <a:cubicBezTo>
                    <a:pt x="15" y="70"/>
                    <a:pt x="16" y="69"/>
                    <a:pt x="16" y="67"/>
                  </a:cubicBezTo>
                  <a:cubicBezTo>
                    <a:pt x="16" y="66"/>
                    <a:pt x="15" y="65"/>
                    <a:pt x="14" y="64"/>
                  </a:cubicBezTo>
                  <a:close/>
                  <a:moveTo>
                    <a:pt x="55" y="64"/>
                  </a:moveTo>
                  <a:cubicBezTo>
                    <a:pt x="54" y="63"/>
                    <a:pt x="53" y="62"/>
                    <a:pt x="52" y="62"/>
                  </a:cubicBezTo>
                  <a:cubicBezTo>
                    <a:pt x="50" y="62"/>
                    <a:pt x="49" y="63"/>
                    <a:pt x="48" y="64"/>
                  </a:cubicBezTo>
                  <a:cubicBezTo>
                    <a:pt x="47" y="65"/>
                    <a:pt x="47" y="66"/>
                    <a:pt x="47" y="67"/>
                  </a:cubicBezTo>
                  <a:cubicBezTo>
                    <a:pt x="47" y="69"/>
                    <a:pt x="47" y="70"/>
                    <a:pt x="48" y="71"/>
                  </a:cubicBezTo>
                  <a:cubicBezTo>
                    <a:pt x="49" y="71"/>
                    <a:pt x="50" y="72"/>
                    <a:pt x="52" y="72"/>
                  </a:cubicBezTo>
                  <a:cubicBezTo>
                    <a:pt x="53" y="72"/>
                    <a:pt x="54" y="71"/>
                    <a:pt x="55" y="71"/>
                  </a:cubicBezTo>
                  <a:cubicBezTo>
                    <a:pt x="56" y="70"/>
                    <a:pt x="56" y="69"/>
                    <a:pt x="56" y="67"/>
                  </a:cubicBezTo>
                  <a:cubicBezTo>
                    <a:pt x="56" y="66"/>
                    <a:pt x="56" y="65"/>
                    <a:pt x="55" y="64"/>
                  </a:cubicBezTo>
                  <a:close/>
                </a:path>
              </a:pathLst>
            </a:custGeom>
            <a:solidFill>
              <a:schemeClr val="bg1"/>
            </a:solidFill>
            <a:ln w="9525">
              <a:noFill/>
              <a:round/>
              <a:headEnd/>
              <a:tailEnd/>
            </a:ln>
          </p:spPr>
          <p:txBody>
            <a:bodyPr anchor="ctr"/>
            <a:lstStyle/>
            <a:p>
              <a:pPr algn="ctr"/>
              <a:endParaRPr/>
            </a:p>
          </p:txBody>
        </p:sp>
        <p:sp>
          <p:nvSpPr>
            <p:cNvPr id="21" name="Freeform: Shape 103">
              <a:extLst>
                <a:ext uri="{FF2B5EF4-FFF2-40B4-BE49-F238E27FC236}">
                  <a16:creationId xmlns:a16="http://schemas.microsoft.com/office/drawing/2014/main" id="{F3F24305-2CD8-41BD-A8B5-E08C3C5A82FB}"/>
                </a:ext>
              </a:extLst>
            </p:cNvPr>
            <p:cNvSpPr>
              <a:spLocks/>
            </p:cNvSpPr>
            <p:nvPr/>
          </p:nvSpPr>
          <p:spPr bwMode="auto">
            <a:xfrm>
              <a:off x="1591564" y="3681301"/>
              <a:ext cx="531251" cy="501940"/>
            </a:xfrm>
            <a:custGeom>
              <a:avLst/>
              <a:gdLst/>
              <a:ahLst/>
              <a:cxnLst>
                <a:cxn ang="0">
                  <a:pos x="59" y="0"/>
                </a:cxn>
                <a:cxn ang="0">
                  <a:pos x="53" y="6"/>
                </a:cxn>
                <a:cxn ang="0">
                  <a:pos x="15" y="27"/>
                </a:cxn>
                <a:cxn ang="0">
                  <a:pos x="13" y="28"/>
                </a:cxn>
                <a:cxn ang="0">
                  <a:pos x="5" y="68"/>
                </a:cxn>
                <a:cxn ang="0">
                  <a:pos x="56" y="50"/>
                </a:cxn>
                <a:cxn ang="0">
                  <a:pos x="62" y="71"/>
                </a:cxn>
                <a:cxn ang="0">
                  <a:pos x="59" y="74"/>
                </a:cxn>
                <a:cxn ang="0">
                  <a:pos x="0" y="74"/>
                </a:cxn>
                <a:cxn ang="0">
                  <a:pos x="0" y="25"/>
                </a:cxn>
                <a:cxn ang="0">
                  <a:pos x="0" y="24"/>
                </a:cxn>
                <a:cxn ang="0">
                  <a:pos x="13" y="0"/>
                </a:cxn>
                <a:cxn ang="0">
                  <a:pos x="9" y="50"/>
                </a:cxn>
                <a:cxn ang="0">
                  <a:pos x="16" y="45"/>
                </a:cxn>
                <a:cxn ang="0">
                  <a:pos x="18" y="56"/>
                </a:cxn>
                <a:cxn ang="0">
                  <a:pos x="18" y="60"/>
                </a:cxn>
                <a:cxn ang="0">
                  <a:pos x="28" y="61"/>
                </a:cxn>
                <a:cxn ang="0">
                  <a:pos x="39" y="63"/>
                </a:cxn>
                <a:cxn ang="0">
                  <a:pos x="32" y="58"/>
                </a:cxn>
                <a:cxn ang="0">
                  <a:pos x="26" y="58"/>
                </a:cxn>
                <a:cxn ang="0">
                  <a:pos x="26" y="56"/>
                </a:cxn>
                <a:cxn ang="0">
                  <a:pos x="29" y="47"/>
                </a:cxn>
                <a:cxn ang="0">
                  <a:pos x="19" y="51"/>
                </a:cxn>
                <a:cxn ang="0">
                  <a:pos x="20" y="42"/>
                </a:cxn>
                <a:cxn ang="0">
                  <a:pos x="15" y="8"/>
                </a:cxn>
                <a:cxn ang="0">
                  <a:pos x="12" y="25"/>
                </a:cxn>
                <a:cxn ang="0">
                  <a:pos x="41" y="40"/>
                </a:cxn>
                <a:cxn ang="0">
                  <a:pos x="40" y="52"/>
                </a:cxn>
                <a:cxn ang="0">
                  <a:pos x="41" y="57"/>
                </a:cxn>
                <a:cxn ang="0">
                  <a:pos x="44" y="55"/>
                </a:cxn>
                <a:cxn ang="0">
                  <a:pos x="41" y="40"/>
                </a:cxn>
                <a:cxn ang="0">
                  <a:pos x="70" y="9"/>
                </a:cxn>
                <a:cxn ang="0">
                  <a:pos x="60" y="9"/>
                </a:cxn>
                <a:cxn ang="0">
                  <a:pos x="71" y="16"/>
                </a:cxn>
                <a:cxn ang="0">
                  <a:pos x="64" y="34"/>
                </a:cxn>
                <a:cxn ang="0">
                  <a:pos x="77" y="16"/>
                </a:cxn>
                <a:cxn ang="0">
                  <a:pos x="76" y="14"/>
                </a:cxn>
                <a:cxn ang="0">
                  <a:pos x="58" y="11"/>
                </a:cxn>
                <a:cxn ang="0">
                  <a:pos x="54" y="44"/>
                </a:cxn>
                <a:cxn ang="0">
                  <a:pos x="58" y="11"/>
                </a:cxn>
              </a:cxnLst>
              <a:rect l="0" t="0" r="r" b="b"/>
              <a:pathLst>
                <a:path w="78" h="74">
                  <a:moveTo>
                    <a:pt x="15" y="0"/>
                  </a:moveTo>
                  <a:cubicBezTo>
                    <a:pt x="59" y="0"/>
                    <a:pt x="59" y="0"/>
                    <a:pt x="59" y="0"/>
                  </a:cubicBezTo>
                  <a:cubicBezTo>
                    <a:pt x="62" y="0"/>
                    <a:pt x="62" y="0"/>
                    <a:pt x="62" y="0"/>
                  </a:cubicBezTo>
                  <a:cubicBezTo>
                    <a:pt x="53" y="6"/>
                    <a:pt x="53" y="6"/>
                    <a:pt x="53" y="6"/>
                  </a:cubicBezTo>
                  <a:cubicBezTo>
                    <a:pt x="18" y="6"/>
                    <a:pt x="18" y="6"/>
                    <a:pt x="18" y="6"/>
                  </a:cubicBezTo>
                  <a:cubicBezTo>
                    <a:pt x="15" y="27"/>
                    <a:pt x="15" y="27"/>
                    <a:pt x="15" y="27"/>
                  </a:cubicBezTo>
                  <a:cubicBezTo>
                    <a:pt x="14" y="28"/>
                    <a:pt x="14" y="28"/>
                    <a:pt x="14" y="28"/>
                  </a:cubicBezTo>
                  <a:cubicBezTo>
                    <a:pt x="13" y="28"/>
                    <a:pt x="13" y="28"/>
                    <a:pt x="13" y="28"/>
                  </a:cubicBezTo>
                  <a:cubicBezTo>
                    <a:pt x="5" y="27"/>
                    <a:pt x="5" y="27"/>
                    <a:pt x="5" y="27"/>
                  </a:cubicBezTo>
                  <a:cubicBezTo>
                    <a:pt x="5" y="68"/>
                    <a:pt x="5" y="68"/>
                    <a:pt x="5" y="68"/>
                  </a:cubicBezTo>
                  <a:cubicBezTo>
                    <a:pt x="56" y="68"/>
                    <a:pt x="56" y="68"/>
                    <a:pt x="56" y="68"/>
                  </a:cubicBezTo>
                  <a:cubicBezTo>
                    <a:pt x="56" y="50"/>
                    <a:pt x="56" y="50"/>
                    <a:pt x="56" y="50"/>
                  </a:cubicBezTo>
                  <a:cubicBezTo>
                    <a:pt x="62" y="43"/>
                    <a:pt x="62" y="43"/>
                    <a:pt x="62" y="43"/>
                  </a:cubicBezTo>
                  <a:cubicBezTo>
                    <a:pt x="62" y="71"/>
                    <a:pt x="62" y="71"/>
                    <a:pt x="62" y="71"/>
                  </a:cubicBezTo>
                  <a:cubicBezTo>
                    <a:pt x="62" y="74"/>
                    <a:pt x="62" y="74"/>
                    <a:pt x="62" y="74"/>
                  </a:cubicBezTo>
                  <a:cubicBezTo>
                    <a:pt x="59" y="74"/>
                    <a:pt x="59" y="74"/>
                    <a:pt x="59" y="74"/>
                  </a:cubicBezTo>
                  <a:cubicBezTo>
                    <a:pt x="3" y="74"/>
                    <a:pt x="3" y="74"/>
                    <a:pt x="3" y="74"/>
                  </a:cubicBezTo>
                  <a:cubicBezTo>
                    <a:pt x="0" y="74"/>
                    <a:pt x="0" y="74"/>
                    <a:pt x="0" y="74"/>
                  </a:cubicBezTo>
                  <a:cubicBezTo>
                    <a:pt x="0" y="71"/>
                    <a:pt x="0" y="71"/>
                    <a:pt x="0" y="71"/>
                  </a:cubicBezTo>
                  <a:cubicBezTo>
                    <a:pt x="0" y="25"/>
                    <a:pt x="0" y="25"/>
                    <a:pt x="0" y="25"/>
                  </a:cubicBezTo>
                  <a:cubicBezTo>
                    <a:pt x="0" y="24"/>
                    <a:pt x="0" y="24"/>
                    <a:pt x="0" y="24"/>
                  </a:cubicBezTo>
                  <a:cubicBezTo>
                    <a:pt x="0" y="24"/>
                    <a:pt x="0" y="24"/>
                    <a:pt x="0" y="24"/>
                  </a:cubicBezTo>
                  <a:cubicBezTo>
                    <a:pt x="12" y="2"/>
                    <a:pt x="12" y="2"/>
                    <a:pt x="12" y="2"/>
                  </a:cubicBezTo>
                  <a:cubicBezTo>
                    <a:pt x="13" y="0"/>
                    <a:pt x="13" y="0"/>
                    <a:pt x="13" y="0"/>
                  </a:cubicBezTo>
                  <a:cubicBezTo>
                    <a:pt x="15" y="0"/>
                    <a:pt x="15" y="0"/>
                    <a:pt x="15" y="0"/>
                  </a:cubicBezTo>
                  <a:close/>
                  <a:moveTo>
                    <a:pt x="9" y="50"/>
                  </a:moveTo>
                  <a:cubicBezTo>
                    <a:pt x="13" y="52"/>
                    <a:pt x="13" y="52"/>
                    <a:pt x="13" y="52"/>
                  </a:cubicBezTo>
                  <a:cubicBezTo>
                    <a:pt x="13" y="51"/>
                    <a:pt x="16" y="42"/>
                    <a:pt x="16" y="45"/>
                  </a:cubicBezTo>
                  <a:cubicBezTo>
                    <a:pt x="16" y="48"/>
                    <a:pt x="14" y="52"/>
                    <a:pt x="15" y="54"/>
                  </a:cubicBezTo>
                  <a:cubicBezTo>
                    <a:pt x="15" y="56"/>
                    <a:pt x="16" y="57"/>
                    <a:pt x="18" y="56"/>
                  </a:cubicBezTo>
                  <a:cubicBezTo>
                    <a:pt x="19" y="56"/>
                    <a:pt x="20" y="55"/>
                    <a:pt x="21" y="55"/>
                  </a:cubicBezTo>
                  <a:cubicBezTo>
                    <a:pt x="20" y="57"/>
                    <a:pt x="18" y="58"/>
                    <a:pt x="18" y="60"/>
                  </a:cubicBezTo>
                  <a:cubicBezTo>
                    <a:pt x="17" y="62"/>
                    <a:pt x="18" y="63"/>
                    <a:pt x="20" y="64"/>
                  </a:cubicBezTo>
                  <a:cubicBezTo>
                    <a:pt x="23" y="65"/>
                    <a:pt x="26" y="63"/>
                    <a:pt x="28" y="61"/>
                  </a:cubicBezTo>
                  <a:cubicBezTo>
                    <a:pt x="28" y="61"/>
                    <a:pt x="28" y="61"/>
                    <a:pt x="29" y="61"/>
                  </a:cubicBezTo>
                  <a:cubicBezTo>
                    <a:pt x="31" y="64"/>
                    <a:pt x="39" y="63"/>
                    <a:pt x="39" y="63"/>
                  </a:cubicBezTo>
                  <a:cubicBezTo>
                    <a:pt x="39" y="59"/>
                    <a:pt x="39" y="59"/>
                    <a:pt x="39" y="59"/>
                  </a:cubicBezTo>
                  <a:cubicBezTo>
                    <a:pt x="39" y="59"/>
                    <a:pt x="32" y="60"/>
                    <a:pt x="32" y="58"/>
                  </a:cubicBezTo>
                  <a:cubicBezTo>
                    <a:pt x="32" y="56"/>
                    <a:pt x="30" y="56"/>
                    <a:pt x="29" y="56"/>
                  </a:cubicBezTo>
                  <a:cubicBezTo>
                    <a:pt x="28" y="56"/>
                    <a:pt x="27" y="57"/>
                    <a:pt x="26" y="58"/>
                  </a:cubicBezTo>
                  <a:cubicBezTo>
                    <a:pt x="25" y="58"/>
                    <a:pt x="23" y="59"/>
                    <a:pt x="22" y="60"/>
                  </a:cubicBezTo>
                  <a:cubicBezTo>
                    <a:pt x="23" y="59"/>
                    <a:pt x="25" y="57"/>
                    <a:pt x="26" y="56"/>
                  </a:cubicBezTo>
                  <a:cubicBezTo>
                    <a:pt x="28" y="53"/>
                    <a:pt x="30" y="51"/>
                    <a:pt x="30" y="50"/>
                  </a:cubicBezTo>
                  <a:cubicBezTo>
                    <a:pt x="31" y="48"/>
                    <a:pt x="30" y="47"/>
                    <a:pt x="29" y="47"/>
                  </a:cubicBezTo>
                  <a:cubicBezTo>
                    <a:pt x="27" y="46"/>
                    <a:pt x="25" y="48"/>
                    <a:pt x="22" y="49"/>
                  </a:cubicBezTo>
                  <a:cubicBezTo>
                    <a:pt x="21" y="50"/>
                    <a:pt x="20" y="51"/>
                    <a:pt x="19" y="51"/>
                  </a:cubicBezTo>
                  <a:cubicBezTo>
                    <a:pt x="19" y="50"/>
                    <a:pt x="19" y="47"/>
                    <a:pt x="20" y="45"/>
                  </a:cubicBezTo>
                  <a:cubicBezTo>
                    <a:pt x="20" y="44"/>
                    <a:pt x="20" y="42"/>
                    <a:pt x="20" y="42"/>
                  </a:cubicBezTo>
                  <a:cubicBezTo>
                    <a:pt x="23" y="25"/>
                    <a:pt x="9" y="50"/>
                    <a:pt x="9" y="50"/>
                  </a:cubicBezTo>
                  <a:close/>
                  <a:moveTo>
                    <a:pt x="15" y="8"/>
                  </a:moveTo>
                  <a:cubicBezTo>
                    <a:pt x="6" y="24"/>
                    <a:pt x="6" y="24"/>
                    <a:pt x="6" y="24"/>
                  </a:cubicBezTo>
                  <a:cubicBezTo>
                    <a:pt x="12" y="25"/>
                    <a:pt x="12" y="25"/>
                    <a:pt x="12" y="25"/>
                  </a:cubicBezTo>
                  <a:cubicBezTo>
                    <a:pt x="15" y="8"/>
                    <a:pt x="15" y="8"/>
                    <a:pt x="15" y="8"/>
                  </a:cubicBezTo>
                  <a:close/>
                  <a:moveTo>
                    <a:pt x="41" y="40"/>
                  </a:moveTo>
                  <a:cubicBezTo>
                    <a:pt x="39" y="52"/>
                    <a:pt x="39" y="52"/>
                    <a:pt x="39" y="52"/>
                  </a:cubicBezTo>
                  <a:cubicBezTo>
                    <a:pt x="40" y="52"/>
                    <a:pt x="40" y="52"/>
                    <a:pt x="40" y="52"/>
                  </a:cubicBezTo>
                  <a:cubicBezTo>
                    <a:pt x="39" y="56"/>
                    <a:pt x="39" y="56"/>
                    <a:pt x="39" y="56"/>
                  </a:cubicBezTo>
                  <a:cubicBezTo>
                    <a:pt x="41" y="57"/>
                    <a:pt x="41" y="57"/>
                    <a:pt x="41" y="57"/>
                  </a:cubicBezTo>
                  <a:cubicBezTo>
                    <a:pt x="43" y="54"/>
                    <a:pt x="43" y="54"/>
                    <a:pt x="43" y="54"/>
                  </a:cubicBezTo>
                  <a:cubicBezTo>
                    <a:pt x="44" y="55"/>
                    <a:pt x="44" y="55"/>
                    <a:pt x="44" y="55"/>
                  </a:cubicBezTo>
                  <a:cubicBezTo>
                    <a:pt x="53" y="47"/>
                    <a:pt x="53" y="47"/>
                    <a:pt x="53" y="47"/>
                  </a:cubicBezTo>
                  <a:cubicBezTo>
                    <a:pt x="41" y="40"/>
                    <a:pt x="41" y="40"/>
                    <a:pt x="41" y="40"/>
                  </a:cubicBezTo>
                  <a:close/>
                  <a:moveTo>
                    <a:pt x="71" y="10"/>
                  </a:moveTo>
                  <a:cubicBezTo>
                    <a:pt x="70" y="9"/>
                    <a:pt x="70" y="9"/>
                    <a:pt x="70" y="9"/>
                  </a:cubicBezTo>
                  <a:cubicBezTo>
                    <a:pt x="66" y="6"/>
                    <a:pt x="66" y="6"/>
                    <a:pt x="66" y="6"/>
                  </a:cubicBezTo>
                  <a:cubicBezTo>
                    <a:pt x="60" y="9"/>
                    <a:pt x="60" y="9"/>
                    <a:pt x="60" y="9"/>
                  </a:cubicBezTo>
                  <a:cubicBezTo>
                    <a:pt x="65" y="12"/>
                    <a:pt x="65" y="12"/>
                    <a:pt x="65" y="12"/>
                  </a:cubicBezTo>
                  <a:cubicBezTo>
                    <a:pt x="71" y="16"/>
                    <a:pt x="71" y="16"/>
                    <a:pt x="71" y="16"/>
                  </a:cubicBezTo>
                  <a:cubicBezTo>
                    <a:pt x="73" y="17"/>
                    <a:pt x="73" y="17"/>
                    <a:pt x="73" y="17"/>
                  </a:cubicBezTo>
                  <a:cubicBezTo>
                    <a:pt x="71" y="23"/>
                    <a:pt x="68" y="29"/>
                    <a:pt x="64" y="34"/>
                  </a:cubicBezTo>
                  <a:cubicBezTo>
                    <a:pt x="67" y="37"/>
                    <a:pt x="67" y="37"/>
                    <a:pt x="67" y="37"/>
                  </a:cubicBezTo>
                  <a:cubicBezTo>
                    <a:pt x="72" y="31"/>
                    <a:pt x="76" y="24"/>
                    <a:pt x="77" y="16"/>
                  </a:cubicBezTo>
                  <a:cubicBezTo>
                    <a:pt x="78" y="15"/>
                    <a:pt x="78" y="15"/>
                    <a:pt x="78" y="15"/>
                  </a:cubicBezTo>
                  <a:cubicBezTo>
                    <a:pt x="76" y="14"/>
                    <a:pt x="76" y="14"/>
                    <a:pt x="76" y="14"/>
                  </a:cubicBezTo>
                  <a:cubicBezTo>
                    <a:pt x="71" y="10"/>
                    <a:pt x="71" y="10"/>
                    <a:pt x="71" y="10"/>
                  </a:cubicBezTo>
                  <a:close/>
                  <a:moveTo>
                    <a:pt x="58" y="11"/>
                  </a:moveTo>
                  <a:cubicBezTo>
                    <a:pt x="51" y="19"/>
                    <a:pt x="46" y="28"/>
                    <a:pt x="43" y="38"/>
                  </a:cubicBezTo>
                  <a:cubicBezTo>
                    <a:pt x="47" y="40"/>
                    <a:pt x="50" y="42"/>
                    <a:pt x="54" y="44"/>
                  </a:cubicBezTo>
                  <a:cubicBezTo>
                    <a:pt x="61" y="36"/>
                    <a:pt x="66" y="27"/>
                    <a:pt x="70" y="18"/>
                  </a:cubicBezTo>
                  <a:cubicBezTo>
                    <a:pt x="66" y="16"/>
                    <a:pt x="62" y="13"/>
                    <a:pt x="58" y="11"/>
                  </a:cubicBezTo>
                  <a:close/>
                </a:path>
              </a:pathLst>
            </a:custGeom>
            <a:solidFill>
              <a:schemeClr val="bg1"/>
            </a:solidFill>
            <a:ln w="9525">
              <a:noFill/>
              <a:round/>
              <a:headEnd/>
              <a:tailEnd/>
            </a:ln>
          </p:spPr>
          <p:txBody>
            <a:bodyPr anchor="ctr"/>
            <a:lstStyle/>
            <a:p>
              <a:pPr algn="ctr"/>
              <a:endParaRPr/>
            </a:p>
          </p:txBody>
        </p:sp>
      </p:grpSp>
    </p:spTree>
    <p:extLst>
      <p:ext uri="{BB962C8B-B14F-4D97-AF65-F5344CB8AC3E}">
        <p14:creationId xmlns:p14="http://schemas.microsoft.com/office/powerpoint/2010/main" val="2702300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算法实现：</a:t>
            </a:r>
            <a:endParaRPr lang="zh-CN" altLang="en-US" sz="2400" dirty="0" smtClean="0">
              <a:solidFill>
                <a:prstClr val="white"/>
              </a:solidFill>
              <a:latin typeface="微软雅黑"/>
            </a:endParaRPr>
          </a:p>
        </p:txBody>
      </p:sp>
      <p:sp>
        <p:nvSpPr>
          <p:cNvPr id="9" name="副标题 2"/>
          <p:cNvSpPr txBox="1">
            <a:spLocks/>
          </p:cNvSpPr>
          <p:nvPr/>
        </p:nvSpPr>
        <p:spPr>
          <a:xfrm>
            <a:off x="638440" y="1918952"/>
            <a:ext cx="10848309" cy="4939041"/>
          </a:xfrm>
          <a:prstGeom prst="rect">
            <a:avLst/>
          </a:prstGeom>
          <a:ln w="28575">
            <a:noFill/>
          </a:ln>
        </p:spPr>
        <p:txBody>
          <a:bodyPr vert="horz" lIns="91440" tIns="45720" rIns="91440" bIns="45720" rtlCol="0">
            <a:no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dirty="0">
                <a:solidFill>
                  <a:srgbClr val="2E5292"/>
                </a:solidFill>
              </a:rPr>
              <a:t> // </a:t>
            </a:r>
            <a:r>
              <a:rPr lang="zh-CN" altLang="en-US" sz="2000" dirty="0">
                <a:solidFill>
                  <a:srgbClr val="2E5292"/>
                </a:solidFill>
              </a:rPr>
              <a:t>打印顶点的最短路径和至源点的顶点序列。</a:t>
            </a:r>
          </a:p>
          <a:p>
            <a:pPr algn="l"/>
            <a:r>
              <a:rPr lang="zh-CN" altLang="en-US" sz="2000" dirty="0">
                <a:solidFill>
                  <a:schemeClr val="tx1">
                    <a:lumMod val="95000"/>
                    <a:lumOff val="5000"/>
                  </a:schemeClr>
                </a:solidFill>
              </a:rPr>
              <a:t>    </a:t>
            </a:r>
            <a:r>
              <a:rPr lang="en-US" altLang="zh-CN" sz="2000" dirty="0">
                <a:solidFill>
                  <a:schemeClr val="tx1">
                    <a:lumMod val="95000"/>
                    <a:lumOff val="5000"/>
                  </a:schemeClr>
                </a:solidFill>
              </a:rPr>
              <a:t>for (</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=0; </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&lt;g-&gt;verts; </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a:t>
            </a:r>
          </a:p>
          <a:p>
            <a:pPr algn="l"/>
            <a:r>
              <a:rPr lang="en-US" altLang="zh-CN" sz="2000" dirty="0">
                <a:solidFill>
                  <a:schemeClr val="tx1">
                    <a:lumMod val="95000"/>
                    <a:lumOff val="5000"/>
                  </a:schemeClr>
                </a:solidFill>
              </a:rPr>
              <a:t>	{</a:t>
            </a:r>
          </a:p>
          <a:p>
            <a:pPr algn="l"/>
            <a:r>
              <a:rPr lang="en-US" altLang="zh-CN" sz="2000" dirty="0">
                <a:solidFill>
                  <a:schemeClr val="tx1">
                    <a:lumMod val="95000"/>
                    <a:lumOff val="5000"/>
                  </a:schemeClr>
                </a:solidFill>
              </a:rPr>
              <a:t>	    printf("Shorstest path from %d to vertex %d is:  %d.  ", m, </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 DList[</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].dist);</a:t>
            </a:r>
          </a:p>
          <a:p>
            <a:pPr algn="l"/>
            <a:r>
              <a:rPr lang="en-US" altLang="zh-CN" sz="2000" dirty="0">
                <a:solidFill>
                  <a:schemeClr val="tx1">
                    <a:lumMod val="95000"/>
                    <a:lumOff val="5000"/>
                  </a:schemeClr>
                </a:solidFill>
              </a:rPr>
              <a:t>		j = </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a:t>
            </a:r>
          </a:p>
          <a:p>
            <a:pPr algn="l"/>
            <a:r>
              <a:rPr lang="en-US" altLang="zh-CN" sz="2000" dirty="0">
                <a:solidFill>
                  <a:schemeClr val="tx1">
                    <a:lumMod val="95000"/>
                    <a:lumOff val="5000"/>
                  </a:schemeClr>
                </a:solidFill>
              </a:rPr>
              <a:t>		printf("All vertices are: ");</a:t>
            </a:r>
          </a:p>
          <a:p>
            <a:pPr algn="l"/>
            <a:r>
              <a:rPr lang="en-US" altLang="zh-CN" sz="2000" dirty="0">
                <a:solidFill>
                  <a:schemeClr val="tx1">
                    <a:lumMod val="95000"/>
                    <a:lumOff val="5000"/>
                  </a:schemeClr>
                </a:solidFill>
              </a:rPr>
              <a:t>        while ( j != m )</a:t>
            </a:r>
          </a:p>
          <a:p>
            <a:pPr algn="l"/>
            <a:r>
              <a:rPr lang="en-US" altLang="zh-CN" sz="2000" dirty="0">
                <a:solidFill>
                  <a:schemeClr val="tx1">
                    <a:lumMod val="95000"/>
                    <a:lumOff val="5000"/>
                  </a:schemeClr>
                </a:solidFill>
              </a:rPr>
              <a:t>        {   printf("%d &lt;- ", j);</a:t>
            </a:r>
          </a:p>
          <a:p>
            <a:pPr algn="l"/>
            <a:r>
              <a:rPr lang="en-US" altLang="zh-CN" sz="2000" dirty="0">
                <a:solidFill>
                  <a:schemeClr val="tx1">
                    <a:lumMod val="95000"/>
                    <a:lumOff val="5000"/>
                  </a:schemeClr>
                </a:solidFill>
              </a:rPr>
              <a:t>            j = DList[j].source;</a:t>
            </a:r>
          </a:p>
          <a:p>
            <a:pPr algn="l"/>
            <a:r>
              <a:rPr lang="en-US" altLang="zh-CN" sz="2000" dirty="0">
                <a:solidFill>
                  <a:schemeClr val="tx1">
                    <a:lumMod val="95000"/>
                    <a:lumOff val="5000"/>
                  </a:schemeClr>
                </a:solidFill>
              </a:rPr>
              <a:t>        }</a:t>
            </a:r>
          </a:p>
          <a:p>
            <a:pPr algn="l"/>
            <a:r>
              <a:rPr lang="en-US" altLang="zh-CN" sz="2000" dirty="0">
                <a:solidFill>
                  <a:schemeClr val="tx1">
                    <a:lumMod val="95000"/>
                    <a:lumOff val="5000"/>
                  </a:schemeClr>
                </a:solidFill>
              </a:rPr>
              <a:t>        printf("%d.\n", m);</a:t>
            </a:r>
          </a:p>
          <a:p>
            <a:pPr algn="l"/>
            <a:r>
              <a:rPr lang="en-US" altLang="zh-CN" sz="2000" dirty="0">
                <a:solidFill>
                  <a:schemeClr val="tx1">
                    <a:lumMod val="95000"/>
                    <a:lumOff val="5000"/>
                  </a:schemeClr>
                </a:solidFill>
              </a:rPr>
              <a:t>    }</a:t>
            </a:r>
          </a:p>
        </p:txBody>
      </p:sp>
      <p:sp>
        <p:nvSpPr>
          <p:cNvPr id="17" name="副标题 2"/>
          <p:cNvSpPr txBox="1">
            <a:spLocks/>
          </p:cNvSpPr>
          <p:nvPr/>
        </p:nvSpPr>
        <p:spPr>
          <a:xfrm>
            <a:off x="638441" y="1334610"/>
            <a:ext cx="9144000" cy="622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rgbClr val="DA3C49"/>
                </a:solidFill>
              </a:rPr>
              <a:t>以下用邻接矩阵表示</a:t>
            </a:r>
            <a:r>
              <a:rPr lang="zh-CN" altLang="en-US" sz="2400" dirty="0" smtClean="0">
                <a:solidFill>
                  <a:srgbClr val="DA3C49"/>
                </a:solidFill>
              </a:rPr>
              <a:t>有向图：</a:t>
            </a:r>
            <a:endParaRPr lang="zh-CN" altLang="en-US" sz="2400" dirty="0">
              <a:solidFill>
                <a:srgbClr val="DA3C49"/>
              </a:solidFill>
            </a:endParaRPr>
          </a:p>
        </p:txBody>
      </p:sp>
      <p:cxnSp>
        <p:nvCxnSpPr>
          <p:cNvPr id="18" name="直接连接符 17"/>
          <p:cNvCxnSpPr/>
          <p:nvPr/>
        </p:nvCxnSpPr>
        <p:spPr>
          <a:xfrm>
            <a:off x="735598" y="1957589"/>
            <a:ext cx="10314475" cy="0"/>
          </a:xfrm>
          <a:prstGeom prst="line">
            <a:avLst/>
          </a:prstGeom>
          <a:ln w="12700">
            <a:solidFill>
              <a:srgbClr val="2E5292"/>
            </a:solidFill>
          </a:ln>
        </p:spPr>
        <p:style>
          <a:lnRef idx="1">
            <a:schemeClr val="accent1"/>
          </a:lnRef>
          <a:fillRef idx="0">
            <a:schemeClr val="accent1"/>
          </a:fillRef>
          <a:effectRef idx="0">
            <a:schemeClr val="accent1"/>
          </a:effectRef>
          <a:fontRef idx="minor">
            <a:schemeClr val="tx1"/>
          </a:fontRef>
        </p:style>
      </p:cxnSp>
      <p:grpSp>
        <p:nvGrpSpPr>
          <p:cNvPr id="19" name="千图PPT彼岸天：ID 8661124库_组合 2">
            <a:extLst>
              <a:ext uri="{FF2B5EF4-FFF2-40B4-BE49-F238E27FC236}">
                <a16:creationId xmlns:a16="http://schemas.microsoft.com/office/drawing/2014/main" id="{C567722D-65CE-4A23-B427-D42267A81F1F}"/>
              </a:ext>
            </a:extLst>
          </p:cNvPr>
          <p:cNvGrpSpPr/>
          <p:nvPr>
            <p:custDataLst>
              <p:tags r:id="rId1"/>
            </p:custDataLst>
          </p:nvPr>
        </p:nvGrpSpPr>
        <p:grpSpPr>
          <a:xfrm>
            <a:off x="9633023" y="4826275"/>
            <a:ext cx="2189782" cy="1676319"/>
            <a:chOff x="812161" y="1448780"/>
            <a:chExt cx="5613221" cy="4297025"/>
          </a:xfrm>
        </p:grpSpPr>
        <p:grpSp>
          <p:nvGrpSpPr>
            <p:cNvPr id="20" name="Group 71">
              <a:extLst>
                <a:ext uri="{FF2B5EF4-FFF2-40B4-BE49-F238E27FC236}">
                  <a16:creationId xmlns:a16="http://schemas.microsoft.com/office/drawing/2014/main" id="{A426F4E6-0944-453C-8FAA-7CD2087C18AE}"/>
                </a:ext>
              </a:extLst>
            </p:cNvPr>
            <p:cNvGrpSpPr/>
            <p:nvPr/>
          </p:nvGrpSpPr>
          <p:grpSpPr>
            <a:xfrm flipH="1">
              <a:off x="1046745" y="3121830"/>
              <a:ext cx="1620889" cy="1620883"/>
              <a:chOff x="953424" y="1486519"/>
              <a:chExt cx="2228412" cy="2228408"/>
            </a:xfrm>
            <a:solidFill>
              <a:schemeClr val="accent1"/>
            </a:solidFill>
          </p:grpSpPr>
          <p:sp>
            <p:nvSpPr>
              <p:cNvPr id="33" name="Freeform: Shape 72">
                <a:extLst>
                  <a:ext uri="{FF2B5EF4-FFF2-40B4-BE49-F238E27FC236}">
                    <a16:creationId xmlns:a16="http://schemas.microsoft.com/office/drawing/2014/main" id="{1440D004-A1F8-4A5A-85A9-2E1FDFF41B8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34" name="Oval 73">
                <a:extLst>
                  <a:ext uri="{FF2B5EF4-FFF2-40B4-BE49-F238E27FC236}">
                    <a16:creationId xmlns:a16="http://schemas.microsoft.com/office/drawing/2014/main" id="{F014FCBE-BEBC-4426-BDD9-C4CDA77E75FD}"/>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1" name="Group 74">
              <a:extLst>
                <a:ext uri="{FF2B5EF4-FFF2-40B4-BE49-F238E27FC236}">
                  <a16:creationId xmlns:a16="http://schemas.microsoft.com/office/drawing/2014/main" id="{305BB88F-DA56-4B47-AA26-AEA765731A37}"/>
                </a:ext>
              </a:extLst>
            </p:cNvPr>
            <p:cNvGrpSpPr/>
            <p:nvPr/>
          </p:nvGrpSpPr>
          <p:grpSpPr>
            <a:xfrm rot="342038" flipH="1">
              <a:off x="2547731" y="3326813"/>
              <a:ext cx="2170871" cy="2170868"/>
              <a:chOff x="953424" y="1486519"/>
              <a:chExt cx="2228412" cy="2228408"/>
            </a:xfrm>
            <a:solidFill>
              <a:schemeClr val="accent2"/>
            </a:solidFill>
          </p:grpSpPr>
          <p:sp>
            <p:nvSpPr>
              <p:cNvPr id="31" name="Freeform: Shape 75">
                <a:extLst>
                  <a:ext uri="{FF2B5EF4-FFF2-40B4-BE49-F238E27FC236}">
                    <a16:creationId xmlns:a16="http://schemas.microsoft.com/office/drawing/2014/main" id="{D8B1BFAD-DC38-43C1-9C89-F89D5F2CA3C3}"/>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32" name="Oval 76">
                <a:extLst>
                  <a:ext uri="{FF2B5EF4-FFF2-40B4-BE49-F238E27FC236}">
                    <a16:creationId xmlns:a16="http://schemas.microsoft.com/office/drawing/2014/main" id="{603EAA01-BA84-4179-97A7-3FC4CEC21578}"/>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2" name="Group 77">
              <a:extLst>
                <a:ext uri="{FF2B5EF4-FFF2-40B4-BE49-F238E27FC236}">
                  <a16:creationId xmlns:a16="http://schemas.microsoft.com/office/drawing/2014/main" id="{438B67C4-F19A-443F-8C15-0B521F20A99C}"/>
                </a:ext>
              </a:extLst>
            </p:cNvPr>
            <p:cNvGrpSpPr/>
            <p:nvPr/>
          </p:nvGrpSpPr>
          <p:grpSpPr>
            <a:xfrm rot="342038" flipH="1">
              <a:off x="3938956" y="1747289"/>
              <a:ext cx="2486426" cy="2486423"/>
              <a:chOff x="953424" y="1486519"/>
              <a:chExt cx="2228412" cy="2228408"/>
            </a:xfrm>
            <a:solidFill>
              <a:schemeClr val="accent3"/>
            </a:solidFill>
          </p:grpSpPr>
          <p:sp>
            <p:nvSpPr>
              <p:cNvPr id="29" name="Freeform: Shape 78">
                <a:extLst>
                  <a:ext uri="{FF2B5EF4-FFF2-40B4-BE49-F238E27FC236}">
                    <a16:creationId xmlns:a16="http://schemas.microsoft.com/office/drawing/2014/main" id="{7FA9192E-74B1-4516-8EFC-67194C25274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30" name="Oval 79">
                <a:extLst>
                  <a:ext uri="{FF2B5EF4-FFF2-40B4-BE49-F238E27FC236}">
                    <a16:creationId xmlns:a16="http://schemas.microsoft.com/office/drawing/2014/main" id="{46192E8C-6F7C-477B-B2E6-4477F5867FE4}"/>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3" name="Arc 80">
              <a:extLst>
                <a:ext uri="{FF2B5EF4-FFF2-40B4-BE49-F238E27FC236}">
                  <a16:creationId xmlns:a16="http://schemas.microsoft.com/office/drawing/2014/main" id="{747E7AA9-3D26-4649-B4D4-25EB6C639B9C}"/>
                </a:ext>
              </a:extLst>
            </p:cNvPr>
            <p:cNvSpPr/>
            <p:nvPr/>
          </p:nvSpPr>
          <p:spPr>
            <a:xfrm>
              <a:off x="812161" y="2848782"/>
              <a:ext cx="1897756" cy="1897756"/>
            </a:xfrm>
            <a:prstGeom prst="arc">
              <a:avLst>
                <a:gd name="adj1" fmla="val 11101589"/>
                <a:gd name="adj2" fmla="val 18700949"/>
              </a:avLst>
            </a:prstGeom>
            <a:ln w="28575" cap="rnd">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4" name="Arc 81">
              <a:extLst>
                <a:ext uri="{FF2B5EF4-FFF2-40B4-BE49-F238E27FC236}">
                  <a16:creationId xmlns:a16="http://schemas.microsoft.com/office/drawing/2014/main" id="{5FEE844E-701F-4BB6-ACA5-3486D61D4327}"/>
                </a:ext>
              </a:extLst>
            </p:cNvPr>
            <p:cNvSpPr/>
            <p:nvPr/>
          </p:nvSpPr>
          <p:spPr>
            <a:xfrm flipV="1">
              <a:off x="2539577" y="3453646"/>
              <a:ext cx="2292159" cy="2292159"/>
            </a:xfrm>
            <a:prstGeom prst="arc">
              <a:avLst>
                <a:gd name="adj1" fmla="val 13730012"/>
                <a:gd name="adj2" fmla="val 256323"/>
              </a:avLst>
            </a:prstGeom>
            <a:ln w="28575" cap="rnd">
              <a:solidFill>
                <a:schemeClr val="accent2"/>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5" name="Arc 82">
              <a:extLst>
                <a:ext uri="{FF2B5EF4-FFF2-40B4-BE49-F238E27FC236}">
                  <a16:creationId xmlns:a16="http://schemas.microsoft.com/office/drawing/2014/main" id="{926CE7A5-43D8-42D2-8C33-6DCC14859C55}"/>
                </a:ext>
              </a:extLst>
            </p:cNvPr>
            <p:cNvSpPr/>
            <p:nvPr/>
          </p:nvSpPr>
          <p:spPr>
            <a:xfrm>
              <a:off x="3859312" y="1448780"/>
              <a:ext cx="2292159" cy="2292159"/>
            </a:xfrm>
            <a:prstGeom prst="arc">
              <a:avLst>
                <a:gd name="adj1" fmla="val 11093161"/>
                <a:gd name="adj2" fmla="val 18823990"/>
              </a:avLst>
            </a:prstGeom>
            <a:ln w="28575" cap="rnd">
              <a:solidFill>
                <a:schemeClr val="accent3"/>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6" name="Freeform: Shape 101">
              <a:extLst>
                <a:ext uri="{FF2B5EF4-FFF2-40B4-BE49-F238E27FC236}">
                  <a16:creationId xmlns:a16="http://schemas.microsoft.com/office/drawing/2014/main" id="{E59F6E1D-5F58-4492-A6B0-C26E4153D448}"/>
                </a:ext>
              </a:extLst>
            </p:cNvPr>
            <p:cNvSpPr>
              <a:spLocks/>
            </p:cNvSpPr>
            <p:nvPr/>
          </p:nvSpPr>
          <p:spPr bwMode="auto">
            <a:xfrm>
              <a:off x="3309660" y="4052290"/>
              <a:ext cx="647012" cy="719916"/>
            </a:xfrm>
            <a:custGeom>
              <a:avLst/>
              <a:gdLst/>
              <a:ahLst/>
              <a:cxnLst>
                <a:cxn ang="0">
                  <a:pos x="45" y="81"/>
                </a:cxn>
                <a:cxn ang="0">
                  <a:pos x="52" y="71"/>
                </a:cxn>
                <a:cxn ang="0">
                  <a:pos x="51" y="66"/>
                </a:cxn>
                <a:cxn ang="0">
                  <a:pos x="40" y="55"/>
                </a:cxn>
                <a:cxn ang="0">
                  <a:pos x="35" y="54"/>
                </a:cxn>
                <a:cxn ang="0">
                  <a:pos x="28" y="59"/>
                </a:cxn>
                <a:cxn ang="0">
                  <a:pos x="16" y="31"/>
                </a:cxn>
                <a:cxn ang="0">
                  <a:pos x="24" y="27"/>
                </a:cxn>
                <a:cxn ang="0">
                  <a:pos x="25" y="22"/>
                </a:cxn>
                <a:cxn ang="0">
                  <a:pos x="21" y="6"/>
                </a:cxn>
                <a:cxn ang="0">
                  <a:pos x="17" y="3"/>
                </a:cxn>
                <a:cxn ang="0">
                  <a:pos x="5" y="4"/>
                </a:cxn>
                <a:cxn ang="0">
                  <a:pos x="0" y="9"/>
                </a:cxn>
                <a:cxn ang="0">
                  <a:pos x="39" y="83"/>
                </a:cxn>
                <a:cxn ang="0">
                  <a:pos x="45" y="81"/>
                </a:cxn>
                <a:cxn ang="0">
                  <a:pos x="41" y="47"/>
                </a:cxn>
                <a:cxn ang="0">
                  <a:pos x="29" y="47"/>
                </a:cxn>
                <a:cxn ang="0">
                  <a:pos x="30" y="44"/>
                </a:cxn>
                <a:cxn ang="0">
                  <a:pos x="37" y="33"/>
                </a:cxn>
                <a:cxn ang="0">
                  <a:pos x="38" y="28"/>
                </a:cxn>
                <a:cxn ang="0">
                  <a:pos x="37" y="26"/>
                </a:cxn>
                <a:cxn ang="0">
                  <a:pos x="36" y="27"/>
                </a:cxn>
                <a:cxn ang="0">
                  <a:pos x="36" y="31"/>
                </a:cxn>
                <a:cxn ang="0">
                  <a:pos x="31" y="31"/>
                </a:cxn>
                <a:cxn ang="0">
                  <a:pos x="31" y="27"/>
                </a:cxn>
                <a:cxn ang="0">
                  <a:pos x="38" y="23"/>
                </a:cxn>
                <a:cxn ang="0">
                  <a:pos x="43" y="24"/>
                </a:cxn>
                <a:cxn ang="0">
                  <a:pos x="43" y="30"/>
                </a:cxn>
                <a:cxn ang="0">
                  <a:pos x="42" y="32"/>
                </a:cxn>
                <a:cxn ang="0">
                  <a:pos x="35" y="44"/>
                </a:cxn>
                <a:cxn ang="0">
                  <a:pos x="42" y="44"/>
                </a:cxn>
                <a:cxn ang="0">
                  <a:pos x="41" y="47"/>
                </a:cxn>
                <a:cxn ang="0">
                  <a:pos x="57" y="44"/>
                </a:cxn>
                <a:cxn ang="0">
                  <a:pos x="54" y="44"/>
                </a:cxn>
                <a:cxn ang="0">
                  <a:pos x="54" y="47"/>
                </a:cxn>
                <a:cxn ang="0">
                  <a:pos x="49" y="47"/>
                </a:cxn>
                <a:cxn ang="0">
                  <a:pos x="49" y="44"/>
                </a:cxn>
                <a:cxn ang="0">
                  <a:pos x="42" y="44"/>
                </a:cxn>
                <a:cxn ang="0">
                  <a:pos x="43" y="40"/>
                </a:cxn>
                <a:cxn ang="0">
                  <a:pos x="50" y="23"/>
                </a:cxn>
                <a:cxn ang="0">
                  <a:pos x="57" y="23"/>
                </a:cxn>
                <a:cxn ang="0">
                  <a:pos x="55" y="40"/>
                </a:cxn>
                <a:cxn ang="0">
                  <a:pos x="57" y="40"/>
                </a:cxn>
                <a:cxn ang="0">
                  <a:pos x="57" y="44"/>
                </a:cxn>
                <a:cxn ang="0">
                  <a:pos x="50" y="40"/>
                </a:cxn>
                <a:cxn ang="0">
                  <a:pos x="47" y="40"/>
                </a:cxn>
                <a:cxn ang="0">
                  <a:pos x="51" y="31"/>
                </a:cxn>
                <a:cxn ang="0">
                  <a:pos x="50" y="40"/>
                </a:cxn>
                <a:cxn ang="0">
                  <a:pos x="39" y="0"/>
                </a:cxn>
                <a:cxn ang="0">
                  <a:pos x="65" y="10"/>
                </a:cxn>
                <a:cxn ang="0">
                  <a:pos x="76" y="36"/>
                </a:cxn>
                <a:cxn ang="0">
                  <a:pos x="65" y="62"/>
                </a:cxn>
                <a:cxn ang="0">
                  <a:pos x="59" y="67"/>
                </a:cxn>
                <a:cxn ang="0">
                  <a:pos x="57" y="65"/>
                </a:cxn>
                <a:cxn ang="0">
                  <a:pos x="53" y="61"/>
                </a:cxn>
                <a:cxn ang="0">
                  <a:pos x="59" y="56"/>
                </a:cxn>
                <a:cxn ang="0">
                  <a:pos x="68" y="36"/>
                </a:cxn>
                <a:cxn ang="0">
                  <a:pos x="59" y="16"/>
                </a:cxn>
                <a:cxn ang="0">
                  <a:pos x="39" y="8"/>
                </a:cxn>
                <a:cxn ang="0">
                  <a:pos x="29" y="10"/>
                </a:cxn>
                <a:cxn ang="0">
                  <a:pos x="27" y="5"/>
                </a:cxn>
                <a:cxn ang="0">
                  <a:pos x="26" y="2"/>
                </a:cxn>
                <a:cxn ang="0">
                  <a:pos x="39" y="0"/>
                </a:cxn>
              </a:cxnLst>
              <a:rect l="0" t="0" r="r" b="b"/>
              <a:pathLst>
                <a:path w="76" h="85">
                  <a:moveTo>
                    <a:pt x="45" y="81"/>
                  </a:moveTo>
                  <a:cubicBezTo>
                    <a:pt x="47" y="78"/>
                    <a:pt x="50" y="75"/>
                    <a:pt x="52" y="71"/>
                  </a:cubicBezTo>
                  <a:cubicBezTo>
                    <a:pt x="53" y="70"/>
                    <a:pt x="53" y="68"/>
                    <a:pt x="51" y="66"/>
                  </a:cubicBezTo>
                  <a:cubicBezTo>
                    <a:pt x="47" y="63"/>
                    <a:pt x="43" y="59"/>
                    <a:pt x="40" y="55"/>
                  </a:cubicBezTo>
                  <a:cubicBezTo>
                    <a:pt x="38" y="54"/>
                    <a:pt x="36" y="53"/>
                    <a:pt x="35" y="54"/>
                  </a:cubicBezTo>
                  <a:cubicBezTo>
                    <a:pt x="32" y="56"/>
                    <a:pt x="30" y="57"/>
                    <a:pt x="28" y="59"/>
                  </a:cubicBezTo>
                  <a:cubicBezTo>
                    <a:pt x="20" y="46"/>
                    <a:pt x="18" y="40"/>
                    <a:pt x="16" y="31"/>
                  </a:cubicBezTo>
                  <a:cubicBezTo>
                    <a:pt x="19" y="29"/>
                    <a:pt x="21" y="28"/>
                    <a:pt x="24" y="27"/>
                  </a:cubicBezTo>
                  <a:cubicBezTo>
                    <a:pt x="25" y="26"/>
                    <a:pt x="26" y="24"/>
                    <a:pt x="25" y="22"/>
                  </a:cubicBezTo>
                  <a:cubicBezTo>
                    <a:pt x="24" y="17"/>
                    <a:pt x="22" y="12"/>
                    <a:pt x="21" y="6"/>
                  </a:cubicBezTo>
                  <a:cubicBezTo>
                    <a:pt x="20" y="4"/>
                    <a:pt x="19" y="3"/>
                    <a:pt x="17" y="3"/>
                  </a:cubicBezTo>
                  <a:cubicBezTo>
                    <a:pt x="13" y="4"/>
                    <a:pt x="9" y="4"/>
                    <a:pt x="5" y="4"/>
                  </a:cubicBezTo>
                  <a:cubicBezTo>
                    <a:pt x="1" y="5"/>
                    <a:pt x="0" y="6"/>
                    <a:pt x="0" y="9"/>
                  </a:cubicBezTo>
                  <a:cubicBezTo>
                    <a:pt x="2" y="40"/>
                    <a:pt x="14" y="69"/>
                    <a:pt x="39" y="83"/>
                  </a:cubicBezTo>
                  <a:cubicBezTo>
                    <a:pt x="42" y="85"/>
                    <a:pt x="43" y="85"/>
                    <a:pt x="45" y="81"/>
                  </a:cubicBezTo>
                  <a:close/>
                  <a:moveTo>
                    <a:pt x="41" y="47"/>
                  </a:moveTo>
                  <a:cubicBezTo>
                    <a:pt x="29" y="47"/>
                    <a:pt x="29" y="47"/>
                    <a:pt x="29" y="47"/>
                  </a:cubicBezTo>
                  <a:cubicBezTo>
                    <a:pt x="30" y="44"/>
                    <a:pt x="30" y="44"/>
                    <a:pt x="30" y="44"/>
                  </a:cubicBezTo>
                  <a:cubicBezTo>
                    <a:pt x="37" y="33"/>
                    <a:pt x="37" y="33"/>
                    <a:pt x="37" y="33"/>
                  </a:cubicBezTo>
                  <a:cubicBezTo>
                    <a:pt x="38" y="32"/>
                    <a:pt x="38" y="30"/>
                    <a:pt x="38" y="28"/>
                  </a:cubicBezTo>
                  <a:cubicBezTo>
                    <a:pt x="38" y="27"/>
                    <a:pt x="38" y="26"/>
                    <a:pt x="37" y="26"/>
                  </a:cubicBezTo>
                  <a:cubicBezTo>
                    <a:pt x="37" y="26"/>
                    <a:pt x="36" y="27"/>
                    <a:pt x="36" y="27"/>
                  </a:cubicBezTo>
                  <a:cubicBezTo>
                    <a:pt x="36" y="31"/>
                    <a:pt x="36" y="31"/>
                    <a:pt x="36" y="31"/>
                  </a:cubicBezTo>
                  <a:cubicBezTo>
                    <a:pt x="31" y="31"/>
                    <a:pt x="31" y="31"/>
                    <a:pt x="31" y="31"/>
                  </a:cubicBezTo>
                  <a:cubicBezTo>
                    <a:pt x="31" y="27"/>
                    <a:pt x="31" y="27"/>
                    <a:pt x="31" y="27"/>
                  </a:cubicBezTo>
                  <a:cubicBezTo>
                    <a:pt x="32" y="24"/>
                    <a:pt x="34" y="23"/>
                    <a:pt x="38" y="23"/>
                  </a:cubicBezTo>
                  <a:cubicBezTo>
                    <a:pt x="40" y="23"/>
                    <a:pt x="42" y="23"/>
                    <a:pt x="43" y="24"/>
                  </a:cubicBezTo>
                  <a:cubicBezTo>
                    <a:pt x="43" y="26"/>
                    <a:pt x="43" y="27"/>
                    <a:pt x="43" y="30"/>
                  </a:cubicBezTo>
                  <a:cubicBezTo>
                    <a:pt x="43" y="31"/>
                    <a:pt x="43" y="32"/>
                    <a:pt x="42" y="32"/>
                  </a:cubicBezTo>
                  <a:cubicBezTo>
                    <a:pt x="35" y="44"/>
                    <a:pt x="35" y="44"/>
                    <a:pt x="35" y="44"/>
                  </a:cubicBezTo>
                  <a:cubicBezTo>
                    <a:pt x="42" y="44"/>
                    <a:pt x="42" y="44"/>
                    <a:pt x="42" y="44"/>
                  </a:cubicBezTo>
                  <a:cubicBezTo>
                    <a:pt x="41" y="47"/>
                    <a:pt x="41" y="47"/>
                    <a:pt x="41" y="47"/>
                  </a:cubicBezTo>
                  <a:close/>
                  <a:moveTo>
                    <a:pt x="57" y="44"/>
                  </a:moveTo>
                  <a:cubicBezTo>
                    <a:pt x="54" y="44"/>
                    <a:pt x="54" y="44"/>
                    <a:pt x="54" y="44"/>
                  </a:cubicBezTo>
                  <a:cubicBezTo>
                    <a:pt x="54" y="47"/>
                    <a:pt x="54" y="47"/>
                    <a:pt x="54" y="47"/>
                  </a:cubicBezTo>
                  <a:cubicBezTo>
                    <a:pt x="49" y="47"/>
                    <a:pt x="49" y="47"/>
                    <a:pt x="49" y="47"/>
                  </a:cubicBezTo>
                  <a:cubicBezTo>
                    <a:pt x="49" y="44"/>
                    <a:pt x="49" y="44"/>
                    <a:pt x="49" y="44"/>
                  </a:cubicBezTo>
                  <a:cubicBezTo>
                    <a:pt x="42" y="44"/>
                    <a:pt x="42" y="44"/>
                    <a:pt x="42" y="44"/>
                  </a:cubicBezTo>
                  <a:cubicBezTo>
                    <a:pt x="43" y="40"/>
                    <a:pt x="43" y="40"/>
                    <a:pt x="43" y="40"/>
                  </a:cubicBezTo>
                  <a:cubicBezTo>
                    <a:pt x="50" y="23"/>
                    <a:pt x="50" y="23"/>
                    <a:pt x="50" y="23"/>
                  </a:cubicBezTo>
                  <a:cubicBezTo>
                    <a:pt x="57" y="23"/>
                    <a:pt x="57" y="23"/>
                    <a:pt x="57" y="23"/>
                  </a:cubicBezTo>
                  <a:cubicBezTo>
                    <a:pt x="55" y="40"/>
                    <a:pt x="55" y="40"/>
                    <a:pt x="55" y="40"/>
                  </a:cubicBezTo>
                  <a:cubicBezTo>
                    <a:pt x="57" y="40"/>
                    <a:pt x="57" y="40"/>
                    <a:pt x="57" y="40"/>
                  </a:cubicBezTo>
                  <a:cubicBezTo>
                    <a:pt x="57" y="44"/>
                    <a:pt x="57" y="44"/>
                    <a:pt x="57" y="44"/>
                  </a:cubicBezTo>
                  <a:close/>
                  <a:moveTo>
                    <a:pt x="50" y="40"/>
                  </a:moveTo>
                  <a:cubicBezTo>
                    <a:pt x="47" y="40"/>
                    <a:pt x="47" y="40"/>
                    <a:pt x="47" y="40"/>
                  </a:cubicBezTo>
                  <a:cubicBezTo>
                    <a:pt x="51" y="31"/>
                    <a:pt x="51" y="31"/>
                    <a:pt x="51" y="31"/>
                  </a:cubicBezTo>
                  <a:cubicBezTo>
                    <a:pt x="50" y="40"/>
                    <a:pt x="50" y="40"/>
                    <a:pt x="50" y="40"/>
                  </a:cubicBezTo>
                  <a:close/>
                  <a:moveTo>
                    <a:pt x="39" y="0"/>
                  </a:moveTo>
                  <a:cubicBezTo>
                    <a:pt x="49" y="0"/>
                    <a:pt x="59" y="4"/>
                    <a:pt x="65" y="10"/>
                  </a:cubicBezTo>
                  <a:cubicBezTo>
                    <a:pt x="72" y="17"/>
                    <a:pt x="76" y="26"/>
                    <a:pt x="76" y="36"/>
                  </a:cubicBezTo>
                  <a:cubicBezTo>
                    <a:pt x="76" y="46"/>
                    <a:pt x="72" y="56"/>
                    <a:pt x="65" y="62"/>
                  </a:cubicBezTo>
                  <a:cubicBezTo>
                    <a:pt x="63" y="64"/>
                    <a:pt x="61" y="66"/>
                    <a:pt x="59" y="67"/>
                  </a:cubicBezTo>
                  <a:cubicBezTo>
                    <a:pt x="59" y="66"/>
                    <a:pt x="58" y="66"/>
                    <a:pt x="57" y="65"/>
                  </a:cubicBezTo>
                  <a:cubicBezTo>
                    <a:pt x="53" y="61"/>
                    <a:pt x="53" y="61"/>
                    <a:pt x="53" y="61"/>
                  </a:cubicBezTo>
                  <a:cubicBezTo>
                    <a:pt x="56" y="60"/>
                    <a:pt x="58" y="58"/>
                    <a:pt x="59" y="56"/>
                  </a:cubicBezTo>
                  <a:cubicBezTo>
                    <a:pt x="64" y="51"/>
                    <a:pt x="68" y="44"/>
                    <a:pt x="68" y="36"/>
                  </a:cubicBezTo>
                  <a:cubicBezTo>
                    <a:pt x="68" y="28"/>
                    <a:pt x="64" y="21"/>
                    <a:pt x="59" y="16"/>
                  </a:cubicBezTo>
                  <a:cubicBezTo>
                    <a:pt x="54" y="11"/>
                    <a:pt x="47" y="8"/>
                    <a:pt x="39" y="8"/>
                  </a:cubicBezTo>
                  <a:cubicBezTo>
                    <a:pt x="36" y="8"/>
                    <a:pt x="32" y="9"/>
                    <a:pt x="29" y="10"/>
                  </a:cubicBezTo>
                  <a:cubicBezTo>
                    <a:pt x="27" y="5"/>
                    <a:pt x="27" y="5"/>
                    <a:pt x="27" y="5"/>
                  </a:cubicBezTo>
                  <a:cubicBezTo>
                    <a:pt x="27" y="4"/>
                    <a:pt x="26" y="3"/>
                    <a:pt x="26" y="2"/>
                  </a:cubicBezTo>
                  <a:cubicBezTo>
                    <a:pt x="30" y="1"/>
                    <a:pt x="34" y="0"/>
                    <a:pt x="39" y="0"/>
                  </a:cubicBezTo>
                  <a:close/>
                </a:path>
              </a:pathLst>
            </a:custGeom>
            <a:solidFill>
              <a:schemeClr val="bg1"/>
            </a:solidFill>
            <a:ln w="9525">
              <a:noFill/>
              <a:round/>
              <a:headEnd/>
              <a:tailEnd/>
            </a:ln>
          </p:spPr>
          <p:txBody>
            <a:bodyPr anchor="ctr"/>
            <a:lstStyle/>
            <a:p>
              <a:pPr algn="ctr"/>
              <a:endParaRPr/>
            </a:p>
          </p:txBody>
        </p:sp>
        <p:sp>
          <p:nvSpPr>
            <p:cNvPr id="27" name="Freeform: Shape 102">
              <a:extLst>
                <a:ext uri="{FF2B5EF4-FFF2-40B4-BE49-F238E27FC236}">
                  <a16:creationId xmlns:a16="http://schemas.microsoft.com/office/drawing/2014/main" id="{DCFDA666-1EA5-4EDF-9549-00115C8DF505}"/>
                </a:ext>
              </a:extLst>
            </p:cNvPr>
            <p:cNvSpPr>
              <a:spLocks/>
            </p:cNvSpPr>
            <p:nvPr/>
          </p:nvSpPr>
          <p:spPr bwMode="auto">
            <a:xfrm>
              <a:off x="4806726" y="2639279"/>
              <a:ext cx="750886" cy="702440"/>
            </a:xfrm>
            <a:custGeom>
              <a:avLst/>
              <a:gdLst/>
              <a:ahLst/>
              <a:cxnLst>
                <a:cxn ang="0">
                  <a:pos x="53" y="33"/>
                </a:cxn>
                <a:cxn ang="0">
                  <a:pos x="56" y="16"/>
                </a:cxn>
                <a:cxn ang="0">
                  <a:pos x="83" y="16"/>
                </a:cxn>
                <a:cxn ang="0">
                  <a:pos x="62" y="23"/>
                </a:cxn>
                <a:cxn ang="0">
                  <a:pos x="59" y="60"/>
                </a:cxn>
                <a:cxn ang="0">
                  <a:pos x="59" y="75"/>
                </a:cxn>
                <a:cxn ang="0">
                  <a:pos x="44" y="75"/>
                </a:cxn>
                <a:cxn ang="0">
                  <a:pos x="21" y="69"/>
                </a:cxn>
                <a:cxn ang="0">
                  <a:pos x="11" y="78"/>
                </a:cxn>
                <a:cxn ang="0">
                  <a:pos x="0" y="67"/>
                </a:cxn>
                <a:cxn ang="0">
                  <a:pos x="7" y="57"/>
                </a:cxn>
                <a:cxn ang="0">
                  <a:pos x="52" y="11"/>
                </a:cxn>
                <a:cxn ang="0">
                  <a:pos x="26" y="0"/>
                </a:cxn>
                <a:cxn ang="0">
                  <a:pos x="25" y="0"/>
                </a:cxn>
                <a:cxn ang="0">
                  <a:pos x="21" y="3"/>
                </a:cxn>
                <a:cxn ang="0">
                  <a:pos x="12" y="30"/>
                </a:cxn>
                <a:cxn ang="0">
                  <a:pos x="50" y="18"/>
                </a:cxn>
                <a:cxn ang="0">
                  <a:pos x="51" y="16"/>
                </a:cxn>
                <a:cxn ang="0">
                  <a:pos x="32" y="12"/>
                </a:cxn>
                <a:cxn ang="0">
                  <a:pos x="24" y="20"/>
                </a:cxn>
                <a:cxn ang="0">
                  <a:pos x="23" y="9"/>
                </a:cxn>
                <a:cxn ang="0">
                  <a:pos x="24" y="7"/>
                </a:cxn>
                <a:cxn ang="0">
                  <a:pos x="23" y="4"/>
                </a:cxn>
                <a:cxn ang="0">
                  <a:pos x="25" y="2"/>
                </a:cxn>
                <a:cxn ang="0">
                  <a:pos x="25" y="6"/>
                </a:cxn>
                <a:cxn ang="0">
                  <a:pos x="49" y="13"/>
                </a:cxn>
                <a:cxn ang="0">
                  <a:pos x="25" y="6"/>
                </a:cxn>
                <a:cxn ang="0">
                  <a:pos x="49" y="12"/>
                </a:cxn>
                <a:cxn ang="0">
                  <a:pos x="25" y="5"/>
                </a:cxn>
                <a:cxn ang="0">
                  <a:pos x="26" y="4"/>
                </a:cxn>
                <a:cxn ang="0">
                  <a:pos x="49" y="12"/>
                </a:cxn>
                <a:cxn ang="0">
                  <a:pos x="26" y="4"/>
                </a:cxn>
                <a:cxn ang="0">
                  <a:pos x="16" y="52"/>
                </a:cxn>
                <a:cxn ang="0">
                  <a:pos x="46" y="49"/>
                </a:cxn>
                <a:cxn ang="0">
                  <a:pos x="14" y="40"/>
                </a:cxn>
                <a:cxn ang="0">
                  <a:pos x="47" y="43"/>
                </a:cxn>
                <a:cxn ang="0">
                  <a:pos x="14" y="40"/>
                </a:cxn>
                <a:cxn ang="0">
                  <a:pos x="11" y="62"/>
                </a:cxn>
                <a:cxn ang="0">
                  <a:pos x="6" y="67"/>
                </a:cxn>
                <a:cxn ang="0">
                  <a:pos x="11" y="72"/>
                </a:cxn>
                <a:cxn ang="0">
                  <a:pos x="16" y="67"/>
                </a:cxn>
                <a:cxn ang="0">
                  <a:pos x="55" y="64"/>
                </a:cxn>
                <a:cxn ang="0">
                  <a:pos x="48" y="64"/>
                </a:cxn>
                <a:cxn ang="0">
                  <a:pos x="48" y="71"/>
                </a:cxn>
                <a:cxn ang="0">
                  <a:pos x="55" y="71"/>
                </a:cxn>
                <a:cxn ang="0">
                  <a:pos x="55" y="64"/>
                </a:cxn>
              </a:cxnLst>
              <a:rect l="0" t="0" r="r" b="b"/>
              <a:pathLst>
                <a:path w="83" h="78">
                  <a:moveTo>
                    <a:pt x="2" y="33"/>
                  </a:moveTo>
                  <a:cubicBezTo>
                    <a:pt x="53" y="33"/>
                    <a:pt x="53" y="33"/>
                    <a:pt x="53" y="33"/>
                  </a:cubicBezTo>
                  <a:cubicBezTo>
                    <a:pt x="55" y="19"/>
                    <a:pt x="55" y="19"/>
                    <a:pt x="55" y="19"/>
                  </a:cubicBezTo>
                  <a:cubicBezTo>
                    <a:pt x="56" y="16"/>
                    <a:pt x="56" y="16"/>
                    <a:pt x="56" y="16"/>
                  </a:cubicBezTo>
                  <a:cubicBezTo>
                    <a:pt x="59" y="16"/>
                    <a:pt x="59" y="16"/>
                    <a:pt x="59" y="16"/>
                  </a:cubicBezTo>
                  <a:cubicBezTo>
                    <a:pt x="83" y="16"/>
                    <a:pt x="83" y="16"/>
                    <a:pt x="83" y="16"/>
                  </a:cubicBezTo>
                  <a:cubicBezTo>
                    <a:pt x="83" y="23"/>
                    <a:pt x="83" y="23"/>
                    <a:pt x="83" y="23"/>
                  </a:cubicBezTo>
                  <a:cubicBezTo>
                    <a:pt x="62" y="23"/>
                    <a:pt x="62" y="23"/>
                    <a:pt x="62" y="23"/>
                  </a:cubicBezTo>
                  <a:cubicBezTo>
                    <a:pt x="56" y="58"/>
                    <a:pt x="56" y="58"/>
                    <a:pt x="56" y="58"/>
                  </a:cubicBezTo>
                  <a:cubicBezTo>
                    <a:pt x="57" y="58"/>
                    <a:pt x="58" y="59"/>
                    <a:pt x="59" y="60"/>
                  </a:cubicBezTo>
                  <a:cubicBezTo>
                    <a:pt x="61" y="62"/>
                    <a:pt x="62" y="64"/>
                    <a:pt x="62" y="67"/>
                  </a:cubicBezTo>
                  <a:cubicBezTo>
                    <a:pt x="62" y="70"/>
                    <a:pt x="61" y="73"/>
                    <a:pt x="59" y="75"/>
                  </a:cubicBezTo>
                  <a:cubicBezTo>
                    <a:pt x="57" y="77"/>
                    <a:pt x="55" y="78"/>
                    <a:pt x="52" y="78"/>
                  </a:cubicBezTo>
                  <a:cubicBezTo>
                    <a:pt x="49" y="78"/>
                    <a:pt x="46" y="77"/>
                    <a:pt x="44" y="75"/>
                  </a:cubicBezTo>
                  <a:cubicBezTo>
                    <a:pt x="43" y="73"/>
                    <a:pt x="42" y="71"/>
                    <a:pt x="41" y="69"/>
                  </a:cubicBezTo>
                  <a:cubicBezTo>
                    <a:pt x="21" y="69"/>
                    <a:pt x="21" y="69"/>
                    <a:pt x="21" y="69"/>
                  </a:cubicBezTo>
                  <a:cubicBezTo>
                    <a:pt x="21" y="71"/>
                    <a:pt x="20" y="73"/>
                    <a:pt x="18" y="75"/>
                  </a:cubicBezTo>
                  <a:cubicBezTo>
                    <a:pt x="17" y="77"/>
                    <a:pt x="14" y="78"/>
                    <a:pt x="11" y="78"/>
                  </a:cubicBezTo>
                  <a:cubicBezTo>
                    <a:pt x="8" y="78"/>
                    <a:pt x="5" y="77"/>
                    <a:pt x="4" y="75"/>
                  </a:cubicBezTo>
                  <a:cubicBezTo>
                    <a:pt x="2" y="73"/>
                    <a:pt x="0" y="70"/>
                    <a:pt x="0" y="67"/>
                  </a:cubicBezTo>
                  <a:cubicBezTo>
                    <a:pt x="0" y="64"/>
                    <a:pt x="2" y="62"/>
                    <a:pt x="4" y="60"/>
                  </a:cubicBezTo>
                  <a:cubicBezTo>
                    <a:pt x="4" y="59"/>
                    <a:pt x="6" y="58"/>
                    <a:pt x="7" y="57"/>
                  </a:cubicBezTo>
                  <a:cubicBezTo>
                    <a:pt x="2" y="33"/>
                    <a:pt x="2" y="33"/>
                    <a:pt x="2" y="33"/>
                  </a:cubicBezTo>
                  <a:close/>
                  <a:moveTo>
                    <a:pt x="52" y="11"/>
                  </a:moveTo>
                  <a:cubicBezTo>
                    <a:pt x="53" y="8"/>
                    <a:pt x="53" y="8"/>
                    <a:pt x="53" y="8"/>
                  </a:cubicBezTo>
                  <a:cubicBezTo>
                    <a:pt x="26" y="0"/>
                    <a:pt x="26" y="0"/>
                    <a:pt x="26" y="0"/>
                  </a:cubicBezTo>
                  <a:cubicBezTo>
                    <a:pt x="25" y="0"/>
                    <a:pt x="25" y="0"/>
                    <a:pt x="25" y="0"/>
                  </a:cubicBezTo>
                  <a:cubicBezTo>
                    <a:pt x="25" y="0"/>
                    <a:pt x="25" y="0"/>
                    <a:pt x="25" y="0"/>
                  </a:cubicBezTo>
                  <a:cubicBezTo>
                    <a:pt x="24" y="0"/>
                    <a:pt x="23" y="1"/>
                    <a:pt x="22" y="1"/>
                  </a:cubicBezTo>
                  <a:cubicBezTo>
                    <a:pt x="21" y="2"/>
                    <a:pt x="21" y="3"/>
                    <a:pt x="21" y="3"/>
                  </a:cubicBezTo>
                  <a:cubicBezTo>
                    <a:pt x="20" y="4"/>
                    <a:pt x="20" y="4"/>
                    <a:pt x="20" y="4"/>
                  </a:cubicBezTo>
                  <a:cubicBezTo>
                    <a:pt x="12" y="30"/>
                    <a:pt x="12" y="30"/>
                    <a:pt x="12" y="30"/>
                  </a:cubicBezTo>
                  <a:cubicBezTo>
                    <a:pt x="46" y="30"/>
                    <a:pt x="46" y="30"/>
                    <a:pt x="46" y="30"/>
                  </a:cubicBezTo>
                  <a:cubicBezTo>
                    <a:pt x="50" y="18"/>
                    <a:pt x="50" y="18"/>
                    <a:pt x="50" y="18"/>
                  </a:cubicBezTo>
                  <a:cubicBezTo>
                    <a:pt x="50" y="17"/>
                    <a:pt x="50" y="17"/>
                    <a:pt x="50" y="17"/>
                  </a:cubicBezTo>
                  <a:cubicBezTo>
                    <a:pt x="51" y="16"/>
                    <a:pt x="51" y="16"/>
                    <a:pt x="51" y="16"/>
                  </a:cubicBezTo>
                  <a:cubicBezTo>
                    <a:pt x="34" y="10"/>
                    <a:pt x="34" y="10"/>
                    <a:pt x="34" y="10"/>
                  </a:cubicBezTo>
                  <a:cubicBezTo>
                    <a:pt x="32" y="12"/>
                    <a:pt x="32" y="12"/>
                    <a:pt x="32" y="12"/>
                  </a:cubicBezTo>
                  <a:cubicBezTo>
                    <a:pt x="28" y="24"/>
                    <a:pt x="28" y="24"/>
                    <a:pt x="28" y="24"/>
                  </a:cubicBezTo>
                  <a:cubicBezTo>
                    <a:pt x="24" y="20"/>
                    <a:pt x="24" y="20"/>
                    <a:pt x="24" y="20"/>
                  </a:cubicBezTo>
                  <a:cubicBezTo>
                    <a:pt x="19" y="22"/>
                    <a:pt x="19" y="22"/>
                    <a:pt x="19" y="22"/>
                  </a:cubicBezTo>
                  <a:cubicBezTo>
                    <a:pt x="23" y="9"/>
                    <a:pt x="23" y="9"/>
                    <a:pt x="23" y="9"/>
                  </a:cubicBezTo>
                  <a:cubicBezTo>
                    <a:pt x="23" y="9"/>
                    <a:pt x="25" y="8"/>
                    <a:pt x="25" y="8"/>
                  </a:cubicBezTo>
                  <a:cubicBezTo>
                    <a:pt x="24" y="7"/>
                    <a:pt x="24" y="7"/>
                    <a:pt x="24" y="7"/>
                  </a:cubicBezTo>
                  <a:cubicBezTo>
                    <a:pt x="23" y="7"/>
                    <a:pt x="23" y="6"/>
                    <a:pt x="23" y="6"/>
                  </a:cubicBezTo>
                  <a:cubicBezTo>
                    <a:pt x="23" y="5"/>
                    <a:pt x="23" y="5"/>
                    <a:pt x="23" y="4"/>
                  </a:cubicBezTo>
                  <a:cubicBezTo>
                    <a:pt x="23" y="4"/>
                    <a:pt x="23" y="3"/>
                    <a:pt x="24" y="3"/>
                  </a:cubicBezTo>
                  <a:cubicBezTo>
                    <a:pt x="24" y="3"/>
                    <a:pt x="25" y="3"/>
                    <a:pt x="25" y="2"/>
                  </a:cubicBezTo>
                  <a:cubicBezTo>
                    <a:pt x="52" y="11"/>
                    <a:pt x="52" y="11"/>
                    <a:pt x="52" y="11"/>
                  </a:cubicBezTo>
                  <a:close/>
                  <a:moveTo>
                    <a:pt x="25" y="6"/>
                  </a:moveTo>
                  <a:cubicBezTo>
                    <a:pt x="25" y="6"/>
                    <a:pt x="25" y="6"/>
                    <a:pt x="25" y="6"/>
                  </a:cubicBezTo>
                  <a:cubicBezTo>
                    <a:pt x="49" y="13"/>
                    <a:pt x="49" y="13"/>
                    <a:pt x="49" y="13"/>
                  </a:cubicBezTo>
                  <a:cubicBezTo>
                    <a:pt x="49" y="14"/>
                    <a:pt x="49" y="14"/>
                    <a:pt x="49" y="14"/>
                  </a:cubicBezTo>
                  <a:cubicBezTo>
                    <a:pt x="25" y="6"/>
                    <a:pt x="25" y="6"/>
                    <a:pt x="25" y="6"/>
                  </a:cubicBezTo>
                  <a:close/>
                  <a:moveTo>
                    <a:pt x="25" y="5"/>
                  </a:moveTo>
                  <a:cubicBezTo>
                    <a:pt x="49" y="12"/>
                    <a:pt x="49" y="12"/>
                    <a:pt x="49" y="12"/>
                  </a:cubicBezTo>
                  <a:cubicBezTo>
                    <a:pt x="49" y="13"/>
                    <a:pt x="49" y="13"/>
                    <a:pt x="49" y="13"/>
                  </a:cubicBezTo>
                  <a:cubicBezTo>
                    <a:pt x="25" y="5"/>
                    <a:pt x="25" y="5"/>
                    <a:pt x="25" y="5"/>
                  </a:cubicBezTo>
                  <a:cubicBezTo>
                    <a:pt x="25" y="5"/>
                    <a:pt x="25" y="5"/>
                    <a:pt x="25" y="5"/>
                  </a:cubicBezTo>
                  <a:close/>
                  <a:moveTo>
                    <a:pt x="26" y="4"/>
                  </a:moveTo>
                  <a:cubicBezTo>
                    <a:pt x="50" y="11"/>
                    <a:pt x="50" y="11"/>
                    <a:pt x="50" y="11"/>
                  </a:cubicBezTo>
                  <a:cubicBezTo>
                    <a:pt x="49" y="12"/>
                    <a:pt x="49" y="12"/>
                    <a:pt x="49" y="12"/>
                  </a:cubicBezTo>
                  <a:cubicBezTo>
                    <a:pt x="25" y="4"/>
                    <a:pt x="25" y="4"/>
                    <a:pt x="25" y="4"/>
                  </a:cubicBezTo>
                  <a:cubicBezTo>
                    <a:pt x="26" y="4"/>
                    <a:pt x="26" y="4"/>
                    <a:pt x="26" y="4"/>
                  </a:cubicBezTo>
                  <a:close/>
                  <a:moveTo>
                    <a:pt x="15" y="49"/>
                  </a:moveTo>
                  <a:cubicBezTo>
                    <a:pt x="16" y="52"/>
                    <a:pt x="16" y="52"/>
                    <a:pt x="16" y="52"/>
                  </a:cubicBezTo>
                  <a:cubicBezTo>
                    <a:pt x="46" y="52"/>
                    <a:pt x="46" y="52"/>
                    <a:pt x="46" y="52"/>
                  </a:cubicBezTo>
                  <a:cubicBezTo>
                    <a:pt x="46" y="49"/>
                    <a:pt x="46" y="49"/>
                    <a:pt x="46" y="49"/>
                  </a:cubicBezTo>
                  <a:cubicBezTo>
                    <a:pt x="15" y="49"/>
                    <a:pt x="15" y="49"/>
                    <a:pt x="15" y="49"/>
                  </a:cubicBezTo>
                  <a:close/>
                  <a:moveTo>
                    <a:pt x="14" y="40"/>
                  </a:moveTo>
                  <a:cubicBezTo>
                    <a:pt x="15" y="43"/>
                    <a:pt x="15" y="43"/>
                    <a:pt x="15" y="43"/>
                  </a:cubicBezTo>
                  <a:cubicBezTo>
                    <a:pt x="47" y="43"/>
                    <a:pt x="47" y="43"/>
                    <a:pt x="47" y="43"/>
                  </a:cubicBezTo>
                  <a:cubicBezTo>
                    <a:pt x="47" y="40"/>
                    <a:pt x="47" y="40"/>
                    <a:pt x="47" y="40"/>
                  </a:cubicBezTo>
                  <a:cubicBezTo>
                    <a:pt x="14" y="40"/>
                    <a:pt x="14" y="40"/>
                    <a:pt x="14" y="40"/>
                  </a:cubicBezTo>
                  <a:close/>
                  <a:moveTo>
                    <a:pt x="14" y="64"/>
                  </a:moveTo>
                  <a:cubicBezTo>
                    <a:pt x="14" y="63"/>
                    <a:pt x="12" y="62"/>
                    <a:pt x="11" y="62"/>
                  </a:cubicBezTo>
                  <a:cubicBezTo>
                    <a:pt x="10" y="62"/>
                    <a:pt x="8" y="63"/>
                    <a:pt x="8" y="64"/>
                  </a:cubicBezTo>
                  <a:cubicBezTo>
                    <a:pt x="7" y="65"/>
                    <a:pt x="6" y="66"/>
                    <a:pt x="6" y="67"/>
                  </a:cubicBezTo>
                  <a:cubicBezTo>
                    <a:pt x="6" y="69"/>
                    <a:pt x="7" y="70"/>
                    <a:pt x="8" y="71"/>
                  </a:cubicBezTo>
                  <a:cubicBezTo>
                    <a:pt x="8" y="71"/>
                    <a:pt x="10" y="72"/>
                    <a:pt x="11" y="72"/>
                  </a:cubicBezTo>
                  <a:cubicBezTo>
                    <a:pt x="12" y="72"/>
                    <a:pt x="14" y="71"/>
                    <a:pt x="14" y="71"/>
                  </a:cubicBezTo>
                  <a:cubicBezTo>
                    <a:pt x="15" y="70"/>
                    <a:pt x="16" y="69"/>
                    <a:pt x="16" y="67"/>
                  </a:cubicBezTo>
                  <a:cubicBezTo>
                    <a:pt x="16" y="66"/>
                    <a:pt x="15" y="65"/>
                    <a:pt x="14" y="64"/>
                  </a:cubicBezTo>
                  <a:close/>
                  <a:moveTo>
                    <a:pt x="55" y="64"/>
                  </a:moveTo>
                  <a:cubicBezTo>
                    <a:pt x="54" y="63"/>
                    <a:pt x="53" y="62"/>
                    <a:pt x="52" y="62"/>
                  </a:cubicBezTo>
                  <a:cubicBezTo>
                    <a:pt x="50" y="62"/>
                    <a:pt x="49" y="63"/>
                    <a:pt x="48" y="64"/>
                  </a:cubicBezTo>
                  <a:cubicBezTo>
                    <a:pt x="47" y="65"/>
                    <a:pt x="47" y="66"/>
                    <a:pt x="47" y="67"/>
                  </a:cubicBezTo>
                  <a:cubicBezTo>
                    <a:pt x="47" y="69"/>
                    <a:pt x="47" y="70"/>
                    <a:pt x="48" y="71"/>
                  </a:cubicBezTo>
                  <a:cubicBezTo>
                    <a:pt x="49" y="71"/>
                    <a:pt x="50" y="72"/>
                    <a:pt x="52" y="72"/>
                  </a:cubicBezTo>
                  <a:cubicBezTo>
                    <a:pt x="53" y="72"/>
                    <a:pt x="54" y="71"/>
                    <a:pt x="55" y="71"/>
                  </a:cubicBezTo>
                  <a:cubicBezTo>
                    <a:pt x="56" y="70"/>
                    <a:pt x="56" y="69"/>
                    <a:pt x="56" y="67"/>
                  </a:cubicBezTo>
                  <a:cubicBezTo>
                    <a:pt x="56" y="66"/>
                    <a:pt x="56" y="65"/>
                    <a:pt x="55" y="64"/>
                  </a:cubicBezTo>
                  <a:close/>
                </a:path>
              </a:pathLst>
            </a:custGeom>
            <a:solidFill>
              <a:schemeClr val="bg1"/>
            </a:solidFill>
            <a:ln w="9525">
              <a:noFill/>
              <a:round/>
              <a:headEnd/>
              <a:tailEnd/>
            </a:ln>
          </p:spPr>
          <p:txBody>
            <a:bodyPr anchor="ctr"/>
            <a:lstStyle/>
            <a:p>
              <a:pPr algn="ctr"/>
              <a:endParaRPr/>
            </a:p>
          </p:txBody>
        </p:sp>
        <p:sp>
          <p:nvSpPr>
            <p:cNvPr id="28" name="Freeform: Shape 103">
              <a:extLst>
                <a:ext uri="{FF2B5EF4-FFF2-40B4-BE49-F238E27FC236}">
                  <a16:creationId xmlns:a16="http://schemas.microsoft.com/office/drawing/2014/main" id="{F3F24305-2CD8-41BD-A8B5-E08C3C5A82FB}"/>
                </a:ext>
              </a:extLst>
            </p:cNvPr>
            <p:cNvSpPr>
              <a:spLocks/>
            </p:cNvSpPr>
            <p:nvPr/>
          </p:nvSpPr>
          <p:spPr bwMode="auto">
            <a:xfrm>
              <a:off x="1591564" y="3681301"/>
              <a:ext cx="531251" cy="501940"/>
            </a:xfrm>
            <a:custGeom>
              <a:avLst/>
              <a:gdLst/>
              <a:ahLst/>
              <a:cxnLst>
                <a:cxn ang="0">
                  <a:pos x="59" y="0"/>
                </a:cxn>
                <a:cxn ang="0">
                  <a:pos x="53" y="6"/>
                </a:cxn>
                <a:cxn ang="0">
                  <a:pos x="15" y="27"/>
                </a:cxn>
                <a:cxn ang="0">
                  <a:pos x="13" y="28"/>
                </a:cxn>
                <a:cxn ang="0">
                  <a:pos x="5" y="68"/>
                </a:cxn>
                <a:cxn ang="0">
                  <a:pos x="56" y="50"/>
                </a:cxn>
                <a:cxn ang="0">
                  <a:pos x="62" y="71"/>
                </a:cxn>
                <a:cxn ang="0">
                  <a:pos x="59" y="74"/>
                </a:cxn>
                <a:cxn ang="0">
                  <a:pos x="0" y="74"/>
                </a:cxn>
                <a:cxn ang="0">
                  <a:pos x="0" y="25"/>
                </a:cxn>
                <a:cxn ang="0">
                  <a:pos x="0" y="24"/>
                </a:cxn>
                <a:cxn ang="0">
                  <a:pos x="13" y="0"/>
                </a:cxn>
                <a:cxn ang="0">
                  <a:pos x="9" y="50"/>
                </a:cxn>
                <a:cxn ang="0">
                  <a:pos x="16" y="45"/>
                </a:cxn>
                <a:cxn ang="0">
                  <a:pos x="18" y="56"/>
                </a:cxn>
                <a:cxn ang="0">
                  <a:pos x="18" y="60"/>
                </a:cxn>
                <a:cxn ang="0">
                  <a:pos x="28" y="61"/>
                </a:cxn>
                <a:cxn ang="0">
                  <a:pos x="39" y="63"/>
                </a:cxn>
                <a:cxn ang="0">
                  <a:pos x="32" y="58"/>
                </a:cxn>
                <a:cxn ang="0">
                  <a:pos x="26" y="58"/>
                </a:cxn>
                <a:cxn ang="0">
                  <a:pos x="26" y="56"/>
                </a:cxn>
                <a:cxn ang="0">
                  <a:pos x="29" y="47"/>
                </a:cxn>
                <a:cxn ang="0">
                  <a:pos x="19" y="51"/>
                </a:cxn>
                <a:cxn ang="0">
                  <a:pos x="20" y="42"/>
                </a:cxn>
                <a:cxn ang="0">
                  <a:pos x="15" y="8"/>
                </a:cxn>
                <a:cxn ang="0">
                  <a:pos x="12" y="25"/>
                </a:cxn>
                <a:cxn ang="0">
                  <a:pos x="41" y="40"/>
                </a:cxn>
                <a:cxn ang="0">
                  <a:pos x="40" y="52"/>
                </a:cxn>
                <a:cxn ang="0">
                  <a:pos x="41" y="57"/>
                </a:cxn>
                <a:cxn ang="0">
                  <a:pos x="44" y="55"/>
                </a:cxn>
                <a:cxn ang="0">
                  <a:pos x="41" y="40"/>
                </a:cxn>
                <a:cxn ang="0">
                  <a:pos x="70" y="9"/>
                </a:cxn>
                <a:cxn ang="0">
                  <a:pos x="60" y="9"/>
                </a:cxn>
                <a:cxn ang="0">
                  <a:pos x="71" y="16"/>
                </a:cxn>
                <a:cxn ang="0">
                  <a:pos x="64" y="34"/>
                </a:cxn>
                <a:cxn ang="0">
                  <a:pos x="77" y="16"/>
                </a:cxn>
                <a:cxn ang="0">
                  <a:pos x="76" y="14"/>
                </a:cxn>
                <a:cxn ang="0">
                  <a:pos x="58" y="11"/>
                </a:cxn>
                <a:cxn ang="0">
                  <a:pos x="54" y="44"/>
                </a:cxn>
                <a:cxn ang="0">
                  <a:pos x="58" y="11"/>
                </a:cxn>
              </a:cxnLst>
              <a:rect l="0" t="0" r="r" b="b"/>
              <a:pathLst>
                <a:path w="78" h="74">
                  <a:moveTo>
                    <a:pt x="15" y="0"/>
                  </a:moveTo>
                  <a:cubicBezTo>
                    <a:pt x="59" y="0"/>
                    <a:pt x="59" y="0"/>
                    <a:pt x="59" y="0"/>
                  </a:cubicBezTo>
                  <a:cubicBezTo>
                    <a:pt x="62" y="0"/>
                    <a:pt x="62" y="0"/>
                    <a:pt x="62" y="0"/>
                  </a:cubicBezTo>
                  <a:cubicBezTo>
                    <a:pt x="53" y="6"/>
                    <a:pt x="53" y="6"/>
                    <a:pt x="53" y="6"/>
                  </a:cubicBezTo>
                  <a:cubicBezTo>
                    <a:pt x="18" y="6"/>
                    <a:pt x="18" y="6"/>
                    <a:pt x="18" y="6"/>
                  </a:cubicBezTo>
                  <a:cubicBezTo>
                    <a:pt x="15" y="27"/>
                    <a:pt x="15" y="27"/>
                    <a:pt x="15" y="27"/>
                  </a:cubicBezTo>
                  <a:cubicBezTo>
                    <a:pt x="14" y="28"/>
                    <a:pt x="14" y="28"/>
                    <a:pt x="14" y="28"/>
                  </a:cubicBezTo>
                  <a:cubicBezTo>
                    <a:pt x="13" y="28"/>
                    <a:pt x="13" y="28"/>
                    <a:pt x="13" y="28"/>
                  </a:cubicBezTo>
                  <a:cubicBezTo>
                    <a:pt x="5" y="27"/>
                    <a:pt x="5" y="27"/>
                    <a:pt x="5" y="27"/>
                  </a:cubicBezTo>
                  <a:cubicBezTo>
                    <a:pt x="5" y="68"/>
                    <a:pt x="5" y="68"/>
                    <a:pt x="5" y="68"/>
                  </a:cubicBezTo>
                  <a:cubicBezTo>
                    <a:pt x="56" y="68"/>
                    <a:pt x="56" y="68"/>
                    <a:pt x="56" y="68"/>
                  </a:cubicBezTo>
                  <a:cubicBezTo>
                    <a:pt x="56" y="50"/>
                    <a:pt x="56" y="50"/>
                    <a:pt x="56" y="50"/>
                  </a:cubicBezTo>
                  <a:cubicBezTo>
                    <a:pt x="62" y="43"/>
                    <a:pt x="62" y="43"/>
                    <a:pt x="62" y="43"/>
                  </a:cubicBezTo>
                  <a:cubicBezTo>
                    <a:pt x="62" y="71"/>
                    <a:pt x="62" y="71"/>
                    <a:pt x="62" y="71"/>
                  </a:cubicBezTo>
                  <a:cubicBezTo>
                    <a:pt x="62" y="74"/>
                    <a:pt x="62" y="74"/>
                    <a:pt x="62" y="74"/>
                  </a:cubicBezTo>
                  <a:cubicBezTo>
                    <a:pt x="59" y="74"/>
                    <a:pt x="59" y="74"/>
                    <a:pt x="59" y="74"/>
                  </a:cubicBezTo>
                  <a:cubicBezTo>
                    <a:pt x="3" y="74"/>
                    <a:pt x="3" y="74"/>
                    <a:pt x="3" y="74"/>
                  </a:cubicBezTo>
                  <a:cubicBezTo>
                    <a:pt x="0" y="74"/>
                    <a:pt x="0" y="74"/>
                    <a:pt x="0" y="74"/>
                  </a:cubicBezTo>
                  <a:cubicBezTo>
                    <a:pt x="0" y="71"/>
                    <a:pt x="0" y="71"/>
                    <a:pt x="0" y="71"/>
                  </a:cubicBezTo>
                  <a:cubicBezTo>
                    <a:pt x="0" y="25"/>
                    <a:pt x="0" y="25"/>
                    <a:pt x="0" y="25"/>
                  </a:cubicBezTo>
                  <a:cubicBezTo>
                    <a:pt x="0" y="24"/>
                    <a:pt x="0" y="24"/>
                    <a:pt x="0" y="24"/>
                  </a:cubicBezTo>
                  <a:cubicBezTo>
                    <a:pt x="0" y="24"/>
                    <a:pt x="0" y="24"/>
                    <a:pt x="0" y="24"/>
                  </a:cubicBezTo>
                  <a:cubicBezTo>
                    <a:pt x="12" y="2"/>
                    <a:pt x="12" y="2"/>
                    <a:pt x="12" y="2"/>
                  </a:cubicBezTo>
                  <a:cubicBezTo>
                    <a:pt x="13" y="0"/>
                    <a:pt x="13" y="0"/>
                    <a:pt x="13" y="0"/>
                  </a:cubicBezTo>
                  <a:cubicBezTo>
                    <a:pt x="15" y="0"/>
                    <a:pt x="15" y="0"/>
                    <a:pt x="15" y="0"/>
                  </a:cubicBezTo>
                  <a:close/>
                  <a:moveTo>
                    <a:pt x="9" y="50"/>
                  </a:moveTo>
                  <a:cubicBezTo>
                    <a:pt x="13" y="52"/>
                    <a:pt x="13" y="52"/>
                    <a:pt x="13" y="52"/>
                  </a:cubicBezTo>
                  <a:cubicBezTo>
                    <a:pt x="13" y="51"/>
                    <a:pt x="16" y="42"/>
                    <a:pt x="16" y="45"/>
                  </a:cubicBezTo>
                  <a:cubicBezTo>
                    <a:pt x="16" y="48"/>
                    <a:pt x="14" y="52"/>
                    <a:pt x="15" y="54"/>
                  </a:cubicBezTo>
                  <a:cubicBezTo>
                    <a:pt x="15" y="56"/>
                    <a:pt x="16" y="57"/>
                    <a:pt x="18" y="56"/>
                  </a:cubicBezTo>
                  <a:cubicBezTo>
                    <a:pt x="19" y="56"/>
                    <a:pt x="20" y="55"/>
                    <a:pt x="21" y="55"/>
                  </a:cubicBezTo>
                  <a:cubicBezTo>
                    <a:pt x="20" y="57"/>
                    <a:pt x="18" y="58"/>
                    <a:pt x="18" y="60"/>
                  </a:cubicBezTo>
                  <a:cubicBezTo>
                    <a:pt x="17" y="62"/>
                    <a:pt x="18" y="63"/>
                    <a:pt x="20" y="64"/>
                  </a:cubicBezTo>
                  <a:cubicBezTo>
                    <a:pt x="23" y="65"/>
                    <a:pt x="26" y="63"/>
                    <a:pt x="28" y="61"/>
                  </a:cubicBezTo>
                  <a:cubicBezTo>
                    <a:pt x="28" y="61"/>
                    <a:pt x="28" y="61"/>
                    <a:pt x="29" y="61"/>
                  </a:cubicBezTo>
                  <a:cubicBezTo>
                    <a:pt x="31" y="64"/>
                    <a:pt x="39" y="63"/>
                    <a:pt x="39" y="63"/>
                  </a:cubicBezTo>
                  <a:cubicBezTo>
                    <a:pt x="39" y="59"/>
                    <a:pt x="39" y="59"/>
                    <a:pt x="39" y="59"/>
                  </a:cubicBezTo>
                  <a:cubicBezTo>
                    <a:pt x="39" y="59"/>
                    <a:pt x="32" y="60"/>
                    <a:pt x="32" y="58"/>
                  </a:cubicBezTo>
                  <a:cubicBezTo>
                    <a:pt x="32" y="56"/>
                    <a:pt x="30" y="56"/>
                    <a:pt x="29" y="56"/>
                  </a:cubicBezTo>
                  <a:cubicBezTo>
                    <a:pt x="28" y="56"/>
                    <a:pt x="27" y="57"/>
                    <a:pt x="26" y="58"/>
                  </a:cubicBezTo>
                  <a:cubicBezTo>
                    <a:pt x="25" y="58"/>
                    <a:pt x="23" y="59"/>
                    <a:pt x="22" y="60"/>
                  </a:cubicBezTo>
                  <a:cubicBezTo>
                    <a:pt x="23" y="59"/>
                    <a:pt x="25" y="57"/>
                    <a:pt x="26" y="56"/>
                  </a:cubicBezTo>
                  <a:cubicBezTo>
                    <a:pt x="28" y="53"/>
                    <a:pt x="30" y="51"/>
                    <a:pt x="30" y="50"/>
                  </a:cubicBezTo>
                  <a:cubicBezTo>
                    <a:pt x="31" y="48"/>
                    <a:pt x="30" y="47"/>
                    <a:pt x="29" y="47"/>
                  </a:cubicBezTo>
                  <a:cubicBezTo>
                    <a:pt x="27" y="46"/>
                    <a:pt x="25" y="48"/>
                    <a:pt x="22" y="49"/>
                  </a:cubicBezTo>
                  <a:cubicBezTo>
                    <a:pt x="21" y="50"/>
                    <a:pt x="20" y="51"/>
                    <a:pt x="19" y="51"/>
                  </a:cubicBezTo>
                  <a:cubicBezTo>
                    <a:pt x="19" y="50"/>
                    <a:pt x="19" y="47"/>
                    <a:pt x="20" y="45"/>
                  </a:cubicBezTo>
                  <a:cubicBezTo>
                    <a:pt x="20" y="44"/>
                    <a:pt x="20" y="42"/>
                    <a:pt x="20" y="42"/>
                  </a:cubicBezTo>
                  <a:cubicBezTo>
                    <a:pt x="23" y="25"/>
                    <a:pt x="9" y="50"/>
                    <a:pt x="9" y="50"/>
                  </a:cubicBezTo>
                  <a:close/>
                  <a:moveTo>
                    <a:pt x="15" y="8"/>
                  </a:moveTo>
                  <a:cubicBezTo>
                    <a:pt x="6" y="24"/>
                    <a:pt x="6" y="24"/>
                    <a:pt x="6" y="24"/>
                  </a:cubicBezTo>
                  <a:cubicBezTo>
                    <a:pt x="12" y="25"/>
                    <a:pt x="12" y="25"/>
                    <a:pt x="12" y="25"/>
                  </a:cubicBezTo>
                  <a:cubicBezTo>
                    <a:pt x="15" y="8"/>
                    <a:pt x="15" y="8"/>
                    <a:pt x="15" y="8"/>
                  </a:cubicBezTo>
                  <a:close/>
                  <a:moveTo>
                    <a:pt x="41" y="40"/>
                  </a:moveTo>
                  <a:cubicBezTo>
                    <a:pt x="39" y="52"/>
                    <a:pt x="39" y="52"/>
                    <a:pt x="39" y="52"/>
                  </a:cubicBezTo>
                  <a:cubicBezTo>
                    <a:pt x="40" y="52"/>
                    <a:pt x="40" y="52"/>
                    <a:pt x="40" y="52"/>
                  </a:cubicBezTo>
                  <a:cubicBezTo>
                    <a:pt x="39" y="56"/>
                    <a:pt x="39" y="56"/>
                    <a:pt x="39" y="56"/>
                  </a:cubicBezTo>
                  <a:cubicBezTo>
                    <a:pt x="41" y="57"/>
                    <a:pt x="41" y="57"/>
                    <a:pt x="41" y="57"/>
                  </a:cubicBezTo>
                  <a:cubicBezTo>
                    <a:pt x="43" y="54"/>
                    <a:pt x="43" y="54"/>
                    <a:pt x="43" y="54"/>
                  </a:cubicBezTo>
                  <a:cubicBezTo>
                    <a:pt x="44" y="55"/>
                    <a:pt x="44" y="55"/>
                    <a:pt x="44" y="55"/>
                  </a:cubicBezTo>
                  <a:cubicBezTo>
                    <a:pt x="53" y="47"/>
                    <a:pt x="53" y="47"/>
                    <a:pt x="53" y="47"/>
                  </a:cubicBezTo>
                  <a:cubicBezTo>
                    <a:pt x="41" y="40"/>
                    <a:pt x="41" y="40"/>
                    <a:pt x="41" y="40"/>
                  </a:cubicBezTo>
                  <a:close/>
                  <a:moveTo>
                    <a:pt x="71" y="10"/>
                  </a:moveTo>
                  <a:cubicBezTo>
                    <a:pt x="70" y="9"/>
                    <a:pt x="70" y="9"/>
                    <a:pt x="70" y="9"/>
                  </a:cubicBezTo>
                  <a:cubicBezTo>
                    <a:pt x="66" y="6"/>
                    <a:pt x="66" y="6"/>
                    <a:pt x="66" y="6"/>
                  </a:cubicBezTo>
                  <a:cubicBezTo>
                    <a:pt x="60" y="9"/>
                    <a:pt x="60" y="9"/>
                    <a:pt x="60" y="9"/>
                  </a:cubicBezTo>
                  <a:cubicBezTo>
                    <a:pt x="65" y="12"/>
                    <a:pt x="65" y="12"/>
                    <a:pt x="65" y="12"/>
                  </a:cubicBezTo>
                  <a:cubicBezTo>
                    <a:pt x="71" y="16"/>
                    <a:pt x="71" y="16"/>
                    <a:pt x="71" y="16"/>
                  </a:cubicBezTo>
                  <a:cubicBezTo>
                    <a:pt x="73" y="17"/>
                    <a:pt x="73" y="17"/>
                    <a:pt x="73" y="17"/>
                  </a:cubicBezTo>
                  <a:cubicBezTo>
                    <a:pt x="71" y="23"/>
                    <a:pt x="68" y="29"/>
                    <a:pt x="64" y="34"/>
                  </a:cubicBezTo>
                  <a:cubicBezTo>
                    <a:pt x="67" y="37"/>
                    <a:pt x="67" y="37"/>
                    <a:pt x="67" y="37"/>
                  </a:cubicBezTo>
                  <a:cubicBezTo>
                    <a:pt x="72" y="31"/>
                    <a:pt x="76" y="24"/>
                    <a:pt x="77" y="16"/>
                  </a:cubicBezTo>
                  <a:cubicBezTo>
                    <a:pt x="78" y="15"/>
                    <a:pt x="78" y="15"/>
                    <a:pt x="78" y="15"/>
                  </a:cubicBezTo>
                  <a:cubicBezTo>
                    <a:pt x="76" y="14"/>
                    <a:pt x="76" y="14"/>
                    <a:pt x="76" y="14"/>
                  </a:cubicBezTo>
                  <a:cubicBezTo>
                    <a:pt x="71" y="10"/>
                    <a:pt x="71" y="10"/>
                    <a:pt x="71" y="10"/>
                  </a:cubicBezTo>
                  <a:close/>
                  <a:moveTo>
                    <a:pt x="58" y="11"/>
                  </a:moveTo>
                  <a:cubicBezTo>
                    <a:pt x="51" y="19"/>
                    <a:pt x="46" y="28"/>
                    <a:pt x="43" y="38"/>
                  </a:cubicBezTo>
                  <a:cubicBezTo>
                    <a:pt x="47" y="40"/>
                    <a:pt x="50" y="42"/>
                    <a:pt x="54" y="44"/>
                  </a:cubicBezTo>
                  <a:cubicBezTo>
                    <a:pt x="61" y="36"/>
                    <a:pt x="66" y="27"/>
                    <a:pt x="70" y="18"/>
                  </a:cubicBezTo>
                  <a:cubicBezTo>
                    <a:pt x="66" y="16"/>
                    <a:pt x="62" y="13"/>
                    <a:pt x="58" y="11"/>
                  </a:cubicBezTo>
                  <a:close/>
                </a:path>
              </a:pathLst>
            </a:custGeom>
            <a:solidFill>
              <a:schemeClr val="bg1"/>
            </a:solidFill>
            <a:ln w="9525">
              <a:noFill/>
              <a:round/>
              <a:headEnd/>
              <a:tailEnd/>
            </a:ln>
          </p:spPr>
          <p:txBody>
            <a:bodyPr anchor="ctr"/>
            <a:lstStyle/>
            <a:p>
              <a:pPr algn="ctr"/>
              <a:endParaRPr/>
            </a:p>
          </p:txBody>
        </p:sp>
      </p:grpSp>
    </p:spTree>
    <p:extLst>
      <p:ext uri="{BB962C8B-B14F-4D97-AF65-F5344CB8AC3E}">
        <p14:creationId xmlns:p14="http://schemas.microsoft.com/office/powerpoint/2010/main" val="734804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23526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副标题 2"/>
          <p:cNvSpPr>
            <a:spLocks noGrp="1"/>
          </p:cNvSpPr>
          <p:nvPr>
            <p:ph type="subTitle" idx="1"/>
          </p:nvPr>
        </p:nvSpPr>
        <p:spPr>
          <a:xfrm>
            <a:off x="2148839" y="386891"/>
            <a:ext cx="6629401" cy="664669"/>
          </a:xfrm>
        </p:spPr>
        <p:txBody>
          <a:bodyPr>
            <a:normAutofit/>
          </a:bodyPr>
          <a:lstStyle/>
          <a:p>
            <a:pPr algn="l"/>
            <a:r>
              <a:rPr lang="en-US" altLang="zh-CN" sz="2800" dirty="0" err="1" smtClean="0">
                <a:solidFill>
                  <a:schemeClr val="bg1"/>
                </a:solidFill>
                <a:latin typeface="+mj-ea"/>
                <a:ea typeface="+mj-ea"/>
              </a:rPr>
              <a:t>Dijkstra</a:t>
            </a:r>
            <a:r>
              <a:rPr lang="zh-CN" altLang="en-US" sz="2800" dirty="0">
                <a:solidFill>
                  <a:schemeClr val="bg1"/>
                </a:solidFill>
                <a:latin typeface="+mj-ea"/>
                <a:ea typeface="+mj-ea"/>
              </a:rPr>
              <a:t>算法的分析： </a:t>
            </a:r>
          </a:p>
        </p:txBody>
      </p:sp>
      <p:sp>
        <p:nvSpPr>
          <p:cNvPr id="4" name="副标题 2"/>
          <p:cNvSpPr txBox="1">
            <a:spLocks/>
          </p:cNvSpPr>
          <p:nvPr/>
        </p:nvSpPr>
        <p:spPr>
          <a:xfrm>
            <a:off x="2087879" y="1125784"/>
            <a:ext cx="9662161" cy="1226840"/>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prstClr val="white"/>
                </a:solidFill>
              </a:rPr>
              <a:t>例子中从</a:t>
            </a:r>
            <a:r>
              <a:rPr lang="en-US" altLang="zh-CN" dirty="0">
                <a:solidFill>
                  <a:prstClr val="white"/>
                </a:solidFill>
              </a:rPr>
              <a:t>E</a:t>
            </a:r>
            <a:r>
              <a:rPr lang="zh-CN" altLang="en-US" dirty="0">
                <a:solidFill>
                  <a:prstClr val="white"/>
                </a:solidFill>
              </a:rPr>
              <a:t>到</a:t>
            </a:r>
            <a:r>
              <a:rPr lang="en-US" altLang="zh-CN" dirty="0">
                <a:solidFill>
                  <a:prstClr val="white"/>
                </a:solidFill>
              </a:rPr>
              <a:t>D</a:t>
            </a:r>
            <a:r>
              <a:rPr lang="zh-CN" altLang="en-US" dirty="0">
                <a:solidFill>
                  <a:prstClr val="white"/>
                </a:solidFill>
              </a:rPr>
              <a:t>、</a:t>
            </a:r>
            <a:r>
              <a:rPr lang="en-US" altLang="zh-CN" dirty="0">
                <a:solidFill>
                  <a:prstClr val="white"/>
                </a:solidFill>
              </a:rPr>
              <a:t>C</a:t>
            </a:r>
            <a:r>
              <a:rPr lang="zh-CN" altLang="en-US" dirty="0">
                <a:solidFill>
                  <a:prstClr val="white"/>
                </a:solidFill>
              </a:rPr>
              <a:t>、</a:t>
            </a:r>
            <a:r>
              <a:rPr lang="en-US" altLang="zh-CN" dirty="0">
                <a:solidFill>
                  <a:prstClr val="white"/>
                </a:solidFill>
              </a:rPr>
              <a:t>F</a:t>
            </a:r>
            <a:r>
              <a:rPr lang="zh-CN" altLang="en-US" dirty="0">
                <a:solidFill>
                  <a:prstClr val="white"/>
                </a:solidFill>
              </a:rPr>
              <a:t>的距离分别为</a:t>
            </a:r>
            <a:r>
              <a:rPr lang="en-US" altLang="zh-CN" dirty="0">
                <a:solidFill>
                  <a:prstClr val="white"/>
                </a:solidFill>
              </a:rPr>
              <a:t>5</a:t>
            </a:r>
            <a:r>
              <a:rPr lang="zh-CN" altLang="en-US" dirty="0">
                <a:solidFill>
                  <a:prstClr val="white"/>
                </a:solidFill>
              </a:rPr>
              <a:t>、</a:t>
            </a:r>
            <a:r>
              <a:rPr lang="en-US" altLang="zh-CN" dirty="0">
                <a:solidFill>
                  <a:prstClr val="white"/>
                </a:solidFill>
              </a:rPr>
              <a:t>10</a:t>
            </a:r>
            <a:r>
              <a:rPr lang="zh-CN" altLang="en-US" dirty="0">
                <a:solidFill>
                  <a:prstClr val="white"/>
                </a:solidFill>
              </a:rPr>
              <a:t>、</a:t>
            </a:r>
            <a:r>
              <a:rPr lang="en-US" altLang="zh-CN" dirty="0">
                <a:solidFill>
                  <a:prstClr val="white"/>
                </a:solidFill>
              </a:rPr>
              <a:t>80</a:t>
            </a:r>
            <a:r>
              <a:rPr lang="zh-CN" altLang="en-US" dirty="0">
                <a:solidFill>
                  <a:prstClr val="white"/>
                </a:solidFill>
              </a:rPr>
              <a:t>，按照</a:t>
            </a:r>
            <a:r>
              <a:rPr lang="en-US" altLang="zh-CN" dirty="0">
                <a:solidFill>
                  <a:prstClr val="white"/>
                </a:solidFill>
              </a:rPr>
              <a:t>Dijkstra</a:t>
            </a:r>
            <a:r>
              <a:rPr lang="zh-CN" altLang="en-US" dirty="0">
                <a:solidFill>
                  <a:prstClr val="white"/>
                </a:solidFill>
              </a:rPr>
              <a:t>算法，可以判定最终从</a:t>
            </a:r>
            <a:r>
              <a:rPr lang="en-US" altLang="zh-CN" dirty="0">
                <a:solidFill>
                  <a:prstClr val="white"/>
                </a:solidFill>
              </a:rPr>
              <a:t>E</a:t>
            </a:r>
            <a:r>
              <a:rPr lang="zh-CN" altLang="en-US" dirty="0">
                <a:solidFill>
                  <a:prstClr val="white"/>
                </a:solidFill>
              </a:rPr>
              <a:t>到</a:t>
            </a:r>
            <a:r>
              <a:rPr lang="en-US" altLang="zh-CN" dirty="0">
                <a:solidFill>
                  <a:prstClr val="white"/>
                </a:solidFill>
              </a:rPr>
              <a:t>D</a:t>
            </a:r>
            <a:r>
              <a:rPr lang="zh-CN" altLang="en-US" dirty="0">
                <a:solidFill>
                  <a:prstClr val="white"/>
                </a:solidFill>
              </a:rPr>
              <a:t>的最短距离为</a:t>
            </a:r>
            <a:r>
              <a:rPr lang="en-US" altLang="zh-CN" dirty="0">
                <a:solidFill>
                  <a:prstClr val="white"/>
                </a:solidFill>
              </a:rPr>
              <a:t>5</a:t>
            </a:r>
            <a:r>
              <a:rPr lang="zh-CN" altLang="en-US" dirty="0">
                <a:solidFill>
                  <a:prstClr val="white"/>
                </a:solidFill>
              </a:rPr>
              <a:t>，是一个贪心算法。</a:t>
            </a:r>
          </a:p>
          <a:p>
            <a:pPr algn="l"/>
            <a:endParaRPr lang="zh-CN" altLang="en-US" dirty="0" smtClean="0">
              <a:solidFill>
                <a:prstClr val="white"/>
              </a:solidFill>
            </a:endParaRPr>
          </a:p>
        </p:txBody>
      </p:sp>
      <p:sp>
        <p:nvSpPr>
          <p:cNvPr id="6" name="副标题 2"/>
          <p:cNvSpPr txBox="1">
            <a:spLocks/>
          </p:cNvSpPr>
          <p:nvPr/>
        </p:nvSpPr>
        <p:spPr>
          <a:xfrm>
            <a:off x="2057398" y="3000000"/>
            <a:ext cx="9662161" cy="1325879"/>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prstClr val="black"/>
                </a:solidFill>
              </a:rPr>
              <a:t>但如果允许有负权值，如存在边</a:t>
            </a:r>
            <a:r>
              <a:rPr lang="en-US" altLang="zh-CN" dirty="0">
                <a:solidFill>
                  <a:prstClr val="black"/>
                </a:solidFill>
              </a:rPr>
              <a:t>&lt;C,D&gt;</a:t>
            </a:r>
            <a:r>
              <a:rPr lang="zh-CN" altLang="en-US" dirty="0">
                <a:solidFill>
                  <a:prstClr val="black"/>
                </a:solidFill>
              </a:rPr>
              <a:t>，且该边的权值为</a:t>
            </a:r>
            <a:r>
              <a:rPr lang="en-US" altLang="zh-CN" dirty="0">
                <a:solidFill>
                  <a:prstClr val="black"/>
                </a:solidFill>
              </a:rPr>
              <a:t>-8</a:t>
            </a:r>
            <a:r>
              <a:rPr lang="zh-CN" altLang="en-US" dirty="0">
                <a:solidFill>
                  <a:prstClr val="black"/>
                </a:solidFill>
              </a:rPr>
              <a:t>，则从</a:t>
            </a:r>
            <a:r>
              <a:rPr lang="en-US" altLang="zh-CN" dirty="0">
                <a:solidFill>
                  <a:prstClr val="black"/>
                </a:solidFill>
              </a:rPr>
              <a:t>E</a:t>
            </a:r>
            <a:r>
              <a:rPr lang="zh-CN" altLang="en-US" dirty="0">
                <a:solidFill>
                  <a:prstClr val="black"/>
                </a:solidFill>
              </a:rPr>
              <a:t>到</a:t>
            </a:r>
            <a:r>
              <a:rPr lang="en-US" altLang="zh-CN" dirty="0">
                <a:solidFill>
                  <a:prstClr val="black"/>
                </a:solidFill>
              </a:rPr>
              <a:t>D</a:t>
            </a:r>
            <a:r>
              <a:rPr lang="zh-CN" altLang="en-US" dirty="0">
                <a:solidFill>
                  <a:prstClr val="black"/>
                </a:solidFill>
              </a:rPr>
              <a:t>的最短路径就可能是从</a:t>
            </a:r>
            <a:r>
              <a:rPr lang="en-US" altLang="zh-CN" dirty="0">
                <a:solidFill>
                  <a:prstClr val="black"/>
                </a:solidFill>
              </a:rPr>
              <a:t>E</a:t>
            </a:r>
            <a:r>
              <a:rPr lang="zh-CN" altLang="en-US" dirty="0">
                <a:solidFill>
                  <a:prstClr val="black"/>
                </a:solidFill>
              </a:rPr>
              <a:t>到</a:t>
            </a:r>
            <a:r>
              <a:rPr lang="en-US" altLang="zh-CN" dirty="0">
                <a:solidFill>
                  <a:prstClr val="black"/>
                </a:solidFill>
              </a:rPr>
              <a:t>C</a:t>
            </a:r>
            <a:r>
              <a:rPr lang="zh-CN" altLang="en-US" dirty="0">
                <a:solidFill>
                  <a:prstClr val="black"/>
                </a:solidFill>
              </a:rPr>
              <a:t>再到</a:t>
            </a:r>
            <a:r>
              <a:rPr lang="en-US" altLang="zh-CN" dirty="0">
                <a:solidFill>
                  <a:prstClr val="black"/>
                </a:solidFill>
              </a:rPr>
              <a:t>D</a:t>
            </a:r>
            <a:r>
              <a:rPr lang="zh-CN" altLang="en-US" dirty="0">
                <a:solidFill>
                  <a:prstClr val="black"/>
                </a:solidFill>
              </a:rPr>
              <a:t>，该路径距离是</a:t>
            </a:r>
            <a:r>
              <a:rPr lang="en-US" altLang="zh-CN" dirty="0">
                <a:solidFill>
                  <a:prstClr val="black"/>
                </a:solidFill>
              </a:rPr>
              <a:t>2</a:t>
            </a:r>
            <a:r>
              <a:rPr lang="zh-CN" altLang="en-US" dirty="0">
                <a:solidFill>
                  <a:prstClr val="black"/>
                </a:solidFill>
              </a:rPr>
              <a:t>，比</a:t>
            </a:r>
            <a:r>
              <a:rPr lang="en-US" altLang="zh-CN" dirty="0">
                <a:solidFill>
                  <a:prstClr val="black"/>
                </a:solidFill>
              </a:rPr>
              <a:t>5</a:t>
            </a:r>
            <a:r>
              <a:rPr lang="zh-CN" altLang="en-US" dirty="0">
                <a:solidFill>
                  <a:prstClr val="black"/>
                </a:solidFill>
              </a:rPr>
              <a:t>更小。</a:t>
            </a:r>
          </a:p>
        </p:txBody>
      </p:sp>
      <p:sp>
        <p:nvSpPr>
          <p:cNvPr id="8" name="副标题 2"/>
          <p:cNvSpPr txBox="1">
            <a:spLocks/>
          </p:cNvSpPr>
          <p:nvPr/>
        </p:nvSpPr>
        <p:spPr>
          <a:xfrm>
            <a:off x="2087879" y="4661225"/>
            <a:ext cx="9662161" cy="1492787"/>
          </a:xfrm>
          <a:prstGeom prst="rect">
            <a:avLst/>
          </a:prstGeom>
        </p:spPr>
        <p:txBody>
          <a:bodyPr vert="horz" lIns="91440" tIns="45720" rIns="91440" bIns="45720" rtlCol="0">
            <a:norm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prstClr val="black"/>
                </a:solidFill>
              </a:rPr>
              <a:t>因此</a:t>
            </a:r>
            <a:r>
              <a:rPr lang="en-US" altLang="zh-CN" dirty="0">
                <a:solidFill>
                  <a:prstClr val="black"/>
                </a:solidFill>
              </a:rPr>
              <a:t>Dijkstra</a:t>
            </a:r>
            <a:r>
              <a:rPr lang="zh-CN" altLang="en-US" dirty="0">
                <a:solidFill>
                  <a:prstClr val="black"/>
                </a:solidFill>
              </a:rPr>
              <a:t>算法只适合边的权值为非负值的情况。最短路径问题不仅适合于有向图，同时也适合于无向图。</a:t>
            </a:r>
          </a:p>
        </p:txBody>
      </p:sp>
      <p:grpSp>
        <p:nvGrpSpPr>
          <p:cNvPr id="31" name="组合 30"/>
          <p:cNvGrpSpPr/>
          <p:nvPr/>
        </p:nvGrpSpPr>
        <p:grpSpPr>
          <a:xfrm>
            <a:off x="513712" y="3006330"/>
            <a:ext cx="1071183" cy="1120086"/>
            <a:chOff x="333069" y="2792417"/>
            <a:chExt cx="1494418" cy="1562644"/>
          </a:xfrm>
        </p:grpSpPr>
        <p:sp>
          <p:nvSpPr>
            <p:cNvPr id="15" name="Freeform 7">
              <a:extLst>
                <a:ext uri="{FF2B5EF4-FFF2-40B4-BE49-F238E27FC236}">
                  <a16:creationId xmlns:a16="http://schemas.microsoft.com/office/drawing/2014/main" id="{3CAB390C-B78C-4C2F-8B71-4B9D8BB50970}"/>
                </a:ext>
              </a:extLst>
            </p:cNvPr>
            <p:cNvSpPr>
              <a:spLocks/>
            </p:cNvSpPr>
            <p:nvPr/>
          </p:nvSpPr>
          <p:spPr bwMode="auto">
            <a:xfrm flipH="1">
              <a:off x="333069" y="2792417"/>
              <a:ext cx="1494418" cy="1562644"/>
            </a:xfrm>
            <a:custGeom>
              <a:avLst/>
              <a:gdLst>
                <a:gd name="T0" fmla="*/ 208 w 351"/>
                <a:gd name="T1" fmla="*/ 0 h 367"/>
                <a:gd name="T2" fmla="*/ 0 w 351"/>
                <a:gd name="T3" fmla="*/ 0 h 367"/>
                <a:gd name="T4" fmla="*/ 72 w 351"/>
                <a:gd name="T5" fmla="*/ 72 h 367"/>
                <a:gd name="T6" fmla="*/ 72 w 351"/>
                <a:gd name="T7" fmla="*/ 224 h 367"/>
                <a:gd name="T8" fmla="*/ 215 w 351"/>
                <a:gd name="T9" fmla="*/ 367 h 367"/>
                <a:gd name="T10" fmla="*/ 351 w 351"/>
                <a:gd name="T11" fmla="*/ 367 h 367"/>
                <a:gd name="T12" fmla="*/ 351 w 351"/>
                <a:gd name="T13" fmla="*/ 144 h 367"/>
                <a:gd name="T14" fmla="*/ 208 w 351"/>
                <a:gd name="T15" fmla="*/ 0 h 3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1" h="367">
                  <a:moveTo>
                    <a:pt x="208" y="0"/>
                  </a:moveTo>
                  <a:cubicBezTo>
                    <a:pt x="0" y="0"/>
                    <a:pt x="0" y="0"/>
                    <a:pt x="0" y="0"/>
                  </a:cubicBezTo>
                  <a:cubicBezTo>
                    <a:pt x="40" y="0"/>
                    <a:pt x="72" y="32"/>
                    <a:pt x="72" y="72"/>
                  </a:cubicBezTo>
                  <a:cubicBezTo>
                    <a:pt x="72" y="224"/>
                    <a:pt x="72" y="224"/>
                    <a:pt x="72" y="224"/>
                  </a:cubicBezTo>
                  <a:cubicBezTo>
                    <a:pt x="72" y="303"/>
                    <a:pt x="136" y="367"/>
                    <a:pt x="215" y="367"/>
                  </a:cubicBezTo>
                  <a:cubicBezTo>
                    <a:pt x="351" y="367"/>
                    <a:pt x="351" y="367"/>
                    <a:pt x="351" y="367"/>
                  </a:cubicBezTo>
                  <a:cubicBezTo>
                    <a:pt x="351" y="144"/>
                    <a:pt x="351" y="144"/>
                    <a:pt x="351" y="144"/>
                  </a:cubicBezTo>
                  <a:cubicBezTo>
                    <a:pt x="351" y="65"/>
                    <a:pt x="286" y="0"/>
                    <a:pt x="208" y="0"/>
                  </a:cubicBezTo>
                  <a:close/>
                </a:path>
              </a:pathLst>
            </a:custGeom>
            <a:solidFill>
              <a:srgbClr val="303689"/>
            </a:solidFill>
            <a:ln w="603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black">
                    <a:lumMod val="75000"/>
                    <a:lumOff val="25000"/>
                  </a:prstClr>
                </a:solidFill>
              </a:endParaRPr>
            </a:p>
          </p:txBody>
        </p:sp>
        <p:sp>
          <p:nvSpPr>
            <p:cNvPr id="16" name="Freeform 33">
              <a:extLst>
                <a:ext uri="{FF2B5EF4-FFF2-40B4-BE49-F238E27FC236}">
                  <a16:creationId xmlns:a16="http://schemas.microsoft.com/office/drawing/2014/main" id="{93220134-18A9-4FC4-A84F-0243F3C8FF32}"/>
                </a:ext>
              </a:extLst>
            </p:cNvPr>
            <p:cNvSpPr>
              <a:spLocks noEditPoints="1"/>
            </p:cNvSpPr>
            <p:nvPr/>
          </p:nvSpPr>
          <p:spPr bwMode="auto">
            <a:xfrm>
              <a:off x="704273" y="3329813"/>
              <a:ext cx="380537" cy="455074"/>
            </a:xfrm>
            <a:custGeom>
              <a:avLst/>
              <a:gdLst>
                <a:gd name="T0" fmla="*/ 102 w 120"/>
                <a:gd name="T1" fmla="*/ 60 h 144"/>
                <a:gd name="T2" fmla="*/ 102 w 120"/>
                <a:gd name="T3" fmla="*/ 42 h 144"/>
                <a:gd name="T4" fmla="*/ 60 w 120"/>
                <a:gd name="T5" fmla="*/ 0 h 144"/>
                <a:gd name="T6" fmla="*/ 18 w 120"/>
                <a:gd name="T7" fmla="*/ 42 h 144"/>
                <a:gd name="T8" fmla="*/ 18 w 120"/>
                <a:gd name="T9" fmla="*/ 60 h 144"/>
                <a:gd name="T10" fmla="*/ 0 w 120"/>
                <a:gd name="T11" fmla="*/ 60 h 144"/>
                <a:gd name="T12" fmla="*/ 0 w 120"/>
                <a:gd name="T13" fmla="*/ 144 h 144"/>
                <a:gd name="T14" fmla="*/ 120 w 120"/>
                <a:gd name="T15" fmla="*/ 144 h 144"/>
                <a:gd name="T16" fmla="*/ 120 w 120"/>
                <a:gd name="T17" fmla="*/ 60 h 144"/>
                <a:gd name="T18" fmla="*/ 102 w 120"/>
                <a:gd name="T19" fmla="*/ 60 h 144"/>
                <a:gd name="T20" fmla="*/ 66 w 120"/>
                <a:gd name="T21" fmla="*/ 106 h 144"/>
                <a:gd name="T22" fmla="*/ 66 w 120"/>
                <a:gd name="T23" fmla="*/ 126 h 144"/>
                <a:gd name="T24" fmla="*/ 54 w 120"/>
                <a:gd name="T25" fmla="*/ 126 h 144"/>
                <a:gd name="T26" fmla="*/ 54 w 120"/>
                <a:gd name="T27" fmla="*/ 106 h 144"/>
                <a:gd name="T28" fmla="*/ 48 w 120"/>
                <a:gd name="T29" fmla="*/ 96 h 144"/>
                <a:gd name="T30" fmla="*/ 60 w 120"/>
                <a:gd name="T31" fmla="*/ 84 h 144"/>
                <a:gd name="T32" fmla="*/ 72 w 120"/>
                <a:gd name="T33" fmla="*/ 96 h 144"/>
                <a:gd name="T34" fmla="*/ 66 w 120"/>
                <a:gd name="T35" fmla="*/ 106 h 144"/>
                <a:gd name="T36" fmla="*/ 90 w 120"/>
                <a:gd name="T37" fmla="*/ 60 h 144"/>
                <a:gd name="T38" fmla="*/ 30 w 120"/>
                <a:gd name="T39" fmla="*/ 60 h 144"/>
                <a:gd name="T40" fmla="*/ 30 w 120"/>
                <a:gd name="T41" fmla="*/ 42 h 144"/>
                <a:gd name="T42" fmla="*/ 60 w 120"/>
                <a:gd name="T43" fmla="*/ 12 h 144"/>
                <a:gd name="T44" fmla="*/ 90 w 120"/>
                <a:gd name="T45" fmla="*/ 42 h 144"/>
                <a:gd name="T46" fmla="*/ 90 w 120"/>
                <a:gd name="T47" fmla="*/ 6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a:solidFill>
                  <a:prstClr val="black">
                    <a:lumMod val="75000"/>
                    <a:lumOff val="25000"/>
                  </a:prstClr>
                </a:solidFill>
              </a:endParaRPr>
            </a:p>
          </p:txBody>
        </p:sp>
      </p:grpSp>
      <p:grpSp>
        <p:nvGrpSpPr>
          <p:cNvPr id="30" name="组合 29"/>
          <p:cNvGrpSpPr/>
          <p:nvPr/>
        </p:nvGrpSpPr>
        <p:grpSpPr>
          <a:xfrm>
            <a:off x="253455" y="513533"/>
            <a:ext cx="1593692" cy="1525391"/>
            <a:chOff x="265588" y="378575"/>
            <a:chExt cx="1561332" cy="1494418"/>
          </a:xfrm>
        </p:grpSpPr>
        <p:sp>
          <p:nvSpPr>
            <p:cNvPr id="12" name="Freeform 8">
              <a:extLst>
                <a:ext uri="{FF2B5EF4-FFF2-40B4-BE49-F238E27FC236}">
                  <a16:creationId xmlns:a16="http://schemas.microsoft.com/office/drawing/2014/main" id="{49B7AA1A-DF2E-4999-A071-2E7ED87752A7}"/>
                </a:ext>
              </a:extLst>
            </p:cNvPr>
            <p:cNvSpPr>
              <a:spLocks/>
            </p:cNvSpPr>
            <p:nvPr/>
          </p:nvSpPr>
          <p:spPr bwMode="auto">
            <a:xfrm flipH="1">
              <a:off x="265588" y="378575"/>
              <a:ext cx="1561332" cy="1494418"/>
            </a:xfrm>
            <a:custGeom>
              <a:avLst/>
              <a:gdLst>
                <a:gd name="T0" fmla="*/ 144 w 367"/>
                <a:gd name="T1" fmla="*/ 0 h 351"/>
                <a:gd name="T2" fmla="*/ 0 w 367"/>
                <a:gd name="T3" fmla="*/ 143 h 351"/>
                <a:gd name="T4" fmla="*/ 0 w 367"/>
                <a:gd name="T5" fmla="*/ 351 h 351"/>
                <a:gd name="T6" fmla="*/ 72 w 367"/>
                <a:gd name="T7" fmla="*/ 279 h 351"/>
                <a:gd name="T8" fmla="*/ 224 w 367"/>
                <a:gd name="T9" fmla="*/ 279 h 351"/>
                <a:gd name="T10" fmla="*/ 367 w 367"/>
                <a:gd name="T11" fmla="*/ 136 h 351"/>
                <a:gd name="T12" fmla="*/ 367 w 367"/>
                <a:gd name="T13" fmla="*/ 0 h 351"/>
                <a:gd name="T14" fmla="*/ 144 w 367"/>
                <a:gd name="T15" fmla="*/ 0 h 3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351">
                  <a:moveTo>
                    <a:pt x="144" y="0"/>
                  </a:moveTo>
                  <a:cubicBezTo>
                    <a:pt x="65" y="0"/>
                    <a:pt x="0" y="65"/>
                    <a:pt x="0" y="143"/>
                  </a:cubicBezTo>
                  <a:cubicBezTo>
                    <a:pt x="0" y="351"/>
                    <a:pt x="0" y="351"/>
                    <a:pt x="0" y="351"/>
                  </a:cubicBezTo>
                  <a:cubicBezTo>
                    <a:pt x="0" y="311"/>
                    <a:pt x="32" y="279"/>
                    <a:pt x="72" y="279"/>
                  </a:cubicBezTo>
                  <a:cubicBezTo>
                    <a:pt x="224" y="279"/>
                    <a:pt x="224" y="279"/>
                    <a:pt x="224" y="279"/>
                  </a:cubicBezTo>
                  <a:cubicBezTo>
                    <a:pt x="303" y="279"/>
                    <a:pt x="367" y="215"/>
                    <a:pt x="367" y="136"/>
                  </a:cubicBezTo>
                  <a:cubicBezTo>
                    <a:pt x="367" y="0"/>
                    <a:pt x="367" y="0"/>
                    <a:pt x="367" y="0"/>
                  </a:cubicBezTo>
                  <a:lnTo>
                    <a:pt x="144" y="0"/>
                  </a:lnTo>
                  <a:close/>
                </a:path>
              </a:pathLst>
            </a:custGeom>
            <a:solidFill>
              <a:srgbClr val="DA3C49"/>
            </a:solidFill>
            <a:ln w="603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black">
                    <a:lumMod val="75000"/>
                    <a:lumOff val="25000"/>
                  </a:prstClr>
                </a:solidFill>
              </a:endParaRPr>
            </a:p>
          </p:txBody>
        </p:sp>
        <p:grpSp>
          <p:nvGrpSpPr>
            <p:cNvPr id="17" name="组合 16">
              <a:extLst>
                <a:ext uri="{FF2B5EF4-FFF2-40B4-BE49-F238E27FC236}">
                  <a16:creationId xmlns:a16="http://schemas.microsoft.com/office/drawing/2014/main" id="{48324E15-8515-4E82-BC70-1CDD1FF961AA}"/>
                </a:ext>
              </a:extLst>
            </p:cNvPr>
            <p:cNvGrpSpPr/>
            <p:nvPr/>
          </p:nvGrpSpPr>
          <p:grpSpPr>
            <a:xfrm>
              <a:off x="818718" y="711529"/>
              <a:ext cx="455074" cy="457036"/>
              <a:chOff x="2649649" y="3455891"/>
              <a:chExt cx="506532" cy="508715"/>
            </a:xfrm>
            <a:solidFill>
              <a:schemeClr val="bg1"/>
            </a:solidFill>
            <a:effectLst/>
          </p:grpSpPr>
          <p:sp>
            <p:nvSpPr>
              <p:cNvPr id="18" name="Freeform 58">
                <a:extLst>
                  <a:ext uri="{FF2B5EF4-FFF2-40B4-BE49-F238E27FC236}">
                    <a16:creationId xmlns:a16="http://schemas.microsoft.com/office/drawing/2014/main" id="{7A7246F2-7348-4125-95D3-0E2FB37DDAD1}"/>
                  </a:ext>
                </a:extLst>
              </p:cNvPr>
              <p:cNvSpPr>
                <a:spLocks/>
              </p:cNvSpPr>
              <p:nvPr/>
            </p:nvSpPr>
            <p:spPr bwMode="auto">
              <a:xfrm>
                <a:off x="2795934" y="3455891"/>
                <a:ext cx="211785" cy="316583"/>
              </a:xfrm>
              <a:custGeom>
                <a:avLst/>
                <a:gdLst>
                  <a:gd name="T0" fmla="*/ 68 w 97"/>
                  <a:gd name="T1" fmla="*/ 87 h 145"/>
                  <a:gd name="T2" fmla="*/ 68 w 97"/>
                  <a:gd name="T3" fmla="*/ 0 h 145"/>
                  <a:gd name="T4" fmla="*/ 29 w 97"/>
                  <a:gd name="T5" fmla="*/ 0 h 145"/>
                  <a:gd name="T6" fmla="*/ 29 w 97"/>
                  <a:gd name="T7" fmla="*/ 87 h 145"/>
                  <a:gd name="T8" fmla="*/ 0 w 97"/>
                  <a:gd name="T9" fmla="*/ 87 h 145"/>
                  <a:gd name="T10" fmla="*/ 49 w 97"/>
                  <a:gd name="T11" fmla="*/ 145 h 145"/>
                  <a:gd name="T12" fmla="*/ 97 w 97"/>
                  <a:gd name="T13" fmla="*/ 87 h 145"/>
                  <a:gd name="T14" fmla="*/ 68 w 97"/>
                  <a:gd name="T15" fmla="*/ 87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45">
                    <a:moveTo>
                      <a:pt x="68" y="87"/>
                    </a:moveTo>
                    <a:lnTo>
                      <a:pt x="68" y="0"/>
                    </a:lnTo>
                    <a:lnTo>
                      <a:pt x="29" y="0"/>
                    </a:lnTo>
                    <a:lnTo>
                      <a:pt x="29" y="87"/>
                    </a:lnTo>
                    <a:lnTo>
                      <a:pt x="0" y="87"/>
                    </a:lnTo>
                    <a:lnTo>
                      <a:pt x="49" y="145"/>
                    </a:lnTo>
                    <a:lnTo>
                      <a:pt x="97" y="87"/>
                    </a:lnTo>
                    <a:lnTo>
                      <a:pt x="68"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lumMod val="75000"/>
                      <a:lumOff val="25000"/>
                    </a:prstClr>
                  </a:solidFill>
                </a:endParaRPr>
              </a:p>
            </p:txBody>
          </p:sp>
          <p:sp>
            <p:nvSpPr>
              <p:cNvPr id="19" name="Freeform 59">
                <a:extLst>
                  <a:ext uri="{FF2B5EF4-FFF2-40B4-BE49-F238E27FC236}">
                    <a16:creationId xmlns:a16="http://schemas.microsoft.com/office/drawing/2014/main" id="{0E0617AB-D977-4D42-A2A4-84A3C8E300C8}"/>
                  </a:ext>
                </a:extLst>
              </p:cNvPr>
              <p:cNvSpPr>
                <a:spLocks/>
              </p:cNvSpPr>
              <p:nvPr/>
            </p:nvSpPr>
            <p:spPr bwMode="auto">
              <a:xfrm>
                <a:off x="2649649" y="3499557"/>
                <a:ext cx="506532" cy="465049"/>
              </a:xfrm>
              <a:custGeom>
                <a:avLst/>
                <a:gdLst>
                  <a:gd name="T0" fmla="*/ 180 w 232"/>
                  <a:gd name="T1" fmla="*/ 0 h 213"/>
                  <a:gd name="T2" fmla="*/ 155 w 232"/>
                  <a:gd name="T3" fmla="*/ 0 h 213"/>
                  <a:gd name="T4" fmla="*/ 155 w 232"/>
                  <a:gd name="T5" fmla="*/ 19 h 213"/>
                  <a:gd name="T6" fmla="*/ 168 w 232"/>
                  <a:gd name="T7" fmla="*/ 19 h 213"/>
                  <a:gd name="T8" fmla="*/ 211 w 232"/>
                  <a:gd name="T9" fmla="*/ 116 h 213"/>
                  <a:gd name="T10" fmla="*/ 159 w 232"/>
                  <a:gd name="T11" fmla="*/ 116 h 213"/>
                  <a:gd name="T12" fmla="*/ 140 w 232"/>
                  <a:gd name="T13" fmla="*/ 145 h 213"/>
                  <a:gd name="T14" fmla="*/ 92 w 232"/>
                  <a:gd name="T15" fmla="*/ 145 h 213"/>
                  <a:gd name="T16" fmla="*/ 72 w 232"/>
                  <a:gd name="T17" fmla="*/ 116 h 213"/>
                  <a:gd name="T18" fmla="*/ 21 w 232"/>
                  <a:gd name="T19" fmla="*/ 116 h 213"/>
                  <a:gd name="T20" fmla="*/ 64 w 232"/>
                  <a:gd name="T21" fmla="*/ 19 h 213"/>
                  <a:gd name="T22" fmla="*/ 77 w 232"/>
                  <a:gd name="T23" fmla="*/ 19 h 213"/>
                  <a:gd name="T24" fmla="*/ 77 w 232"/>
                  <a:gd name="T25" fmla="*/ 0 h 213"/>
                  <a:gd name="T26" fmla="*/ 51 w 232"/>
                  <a:gd name="T27" fmla="*/ 0 h 213"/>
                  <a:gd name="T28" fmla="*/ 0 w 232"/>
                  <a:gd name="T29" fmla="*/ 114 h 213"/>
                  <a:gd name="T30" fmla="*/ 0 w 232"/>
                  <a:gd name="T31" fmla="*/ 213 h 213"/>
                  <a:gd name="T32" fmla="*/ 232 w 232"/>
                  <a:gd name="T33" fmla="*/ 213 h 213"/>
                  <a:gd name="T34" fmla="*/ 232 w 232"/>
                  <a:gd name="T35" fmla="*/ 114 h 213"/>
                  <a:gd name="T36" fmla="*/ 180 w 232"/>
                  <a:gd name="T3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213">
                    <a:moveTo>
                      <a:pt x="180" y="0"/>
                    </a:moveTo>
                    <a:lnTo>
                      <a:pt x="155" y="0"/>
                    </a:lnTo>
                    <a:lnTo>
                      <a:pt x="155" y="19"/>
                    </a:lnTo>
                    <a:lnTo>
                      <a:pt x="168" y="19"/>
                    </a:lnTo>
                    <a:lnTo>
                      <a:pt x="211" y="116"/>
                    </a:lnTo>
                    <a:lnTo>
                      <a:pt x="159" y="116"/>
                    </a:lnTo>
                    <a:lnTo>
                      <a:pt x="140" y="145"/>
                    </a:lnTo>
                    <a:lnTo>
                      <a:pt x="92" y="145"/>
                    </a:lnTo>
                    <a:lnTo>
                      <a:pt x="72" y="116"/>
                    </a:lnTo>
                    <a:lnTo>
                      <a:pt x="21" y="116"/>
                    </a:lnTo>
                    <a:lnTo>
                      <a:pt x="64" y="19"/>
                    </a:lnTo>
                    <a:lnTo>
                      <a:pt x="77" y="19"/>
                    </a:lnTo>
                    <a:lnTo>
                      <a:pt x="77" y="0"/>
                    </a:lnTo>
                    <a:lnTo>
                      <a:pt x="51" y="0"/>
                    </a:lnTo>
                    <a:lnTo>
                      <a:pt x="0" y="114"/>
                    </a:lnTo>
                    <a:lnTo>
                      <a:pt x="0" y="213"/>
                    </a:lnTo>
                    <a:lnTo>
                      <a:pt x="232" y="213"/>
                    </a:lnTo>
                    <a:lnTo>
                      <a:pt x="232" y="114"/>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lumMod val="75000"/>
                      <a:lumOff val="25000"/>
                    </a:prstClr>
                  </a:solidFill>
                </a:endParaRPr>
              </a:p>
            </p:txBody>
          </p:sp>
        </p:grpSp>
      </p:grpSp>
      <p:grpSp>
        <p:nvGrpSpPr>
          <p:cNvPr id="32" name="组合 31"/>
          <p:cNvGrpSpPr/>
          <p:nvPr/>
        </p:nvGrpSpPr>
        <p:grpSpPr>
          <a:xfrm>
            <a:off x="586367" y="4690475"/>
            <a:ext cx="1120087" cy="1070245"/>
            <a:chOff x="359090" y="4899297"/>
            <a:chExt cx="1562644" cy="1493108"/>
          </a:xfrm>
        </p:grpSpPr>
        <p:sp>
          <p:nvSpPr>
            <p:cNvPr id="14" name="Freeform 5">
              <a:extLst>
                <a:ext uri="{FF2B5EF4-FFF2-40B4-BE49-F238E27FC236}">
                  <a16:creationId xmlns:a16="http://schemas.microsoft.com/office/drawing/2014/main" id="{3754E87A-A913-4D68-9395-52FD0C27304B}"/>
                </a:ext>
              </a:extLst>
            </p:cNvPr>
            <p:cNvSpPr>
              <a:spLocks/>
            </p:cNvSpPr>
            <p:nvPr/>
          </p:nvSpPr>
          <p:spPr bwMode="auto">
            <a:xfrm flipH="1">
              <a:off x="359090" y="4899297"/>
              <a:ext cx="1562644" cy="1493108"/>
            </a:xfrm>
            <a:custGeom>
              <a:avLst/>
              <a:gdLst>
                <a:gd name="T0" fmla="*/ 295 w 367"/>
                <a:gd name="T1" fmla="*/ 72 h 351"/>
                <a:gd name="T2" fmla="*/ 143 w 367"/>
                <a:gd name="T3" fmla="*/ 72 h 351"/>
                <a:gd name="T4" fmla="*/ 0 w 367"/>
                <a:gd name="T5" fmla="*/ 215 h 351"/>
                <a:gd name="T6" fmla="*/ 0 w 367"/>
                <a:gd name="T7" fmla="*/ 351 h 351"/>
                <a:gd name="T8" fmla="*/ 223 w 367"/>
                <a:gd name="T9" fmla="*/ 351 h 351"/>
                <a:gd name="T10" fmla="*/ 367 w 367"/>
                <a:gd name="T11" fmla="*/ 208 h 351"/>
                <a:gd name="T12" fmla="*/ 367 w 367"/>
                <a:gd name="T13" fmla="*/ 0 h 351"/>
                <a:gd name="T14" fmla="*/ 295 w 367"/>
                <a:gd name="T15" fmla="*/ 72 h 3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351">
                  <a:moveTo>
                    <a:pt x="295" y="72"/>
                  </a:moveTo>
                  <a:cubicBezTo>
                    <a:pt x="143" y="72"/>
                    <a:pt x="143" y="72"/>
                    <a:pt x="143" y="72"/>
                  </a:cubicBezTo>
                  <a:cubicBezTo>
                    <a:pt x="64" y="72"/>
                    <a:pt x="0" y="136"/>
                    <a:pt x="0" y="215"/>
                  </a:cubicBezTo>
                  <a:cubicBezTo>
                    <a:pt x="0" y="351"/>
                    <a:pt x="0" y="351"/>
                    <a:pt x="0" y="351"/>
                  </a:cubicBezTo>
                  <a:cubicBezTo>
                    <a:pt x="223" y="351"/>
                    <a:pt x="223" y="351"/>
                    <a:pt x="223" y="351"/>
                  </a:cubicBezTo>
                  <a:cubicBezTo>
                    <a:pt x="302" y="351"/>
                    <a:pt x="367" y="286"/>
                    <a:pt x="367" y="208"/>
                  </a:cubicBezTo>
                  <a:cubicBezTo>
                    <a:pt x="367" y="0"/>
                    <a:pt x="367" y="0"/>
                    <a:pt x="367" y="0"/>
                  </a:cubicBezTo>
                  <a:cubicBezTo>
                    <a:pt x="367" y="40"/>
                    <a:pt x="335" y="72"/>
                    <a:pt x="295" y="72"/>
                  </a:cubicBezTo>
                  <a:close/>
                </a:path>
              </a:pathLst>
            </a:custGeom>
            <a:solidFill>
              <a:srgbClr val="303689"/>
            </a:solidFill>
            <a:ln w="603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black">
                    <a:lumMod val="75000"/>
                    <a:lumOff val="25000"/>
                  </a:prstClr>
                </a:solidFill>
              </a:endParaRPr>
            </a:p>
          </p:txBody>
        </p:sp>
        <p:sp>
          <p:nvSpPr>
            <p:cNvPr id="26" name="Freeform 120">
              <a:extLst>
                <a:ext uri="{FF2B5EF4-FFF2-40B4-BE49-F238E27FC236}">
                  <a16:creationId xmlns:a16="http://schemas.microsoft.com/office/drawing/2014/main" id="{2F26B9D9-AFC9-49DC-9FFE-C30FADF9785C}"/>
                </a:ext>
              </a:extLst>
            </p:cNvPr>
            <p:cNvSpPr>
              <a:spLocks noEditPoints="1"/>
            </p:cNvSpPr>
            <p:nvPr/>
          </p:nvSpPr>
          <p:spPr bwMode="auto">
            <a:xfrm>
              <a:off x="898085" y="5481985"/>
              <a:ext cx="457036" cy="417806"/>
            </a:xfrm>
            <a:custGeom>
              <a:avLst/>
              <a:gdLst>
                <a:gd name="T0" fmla="*/ 202 w 233"/>
                <a:gd name="T1" fmla="*/ 0 h 213"/>
                <a:gd name="T2" fmla="*/ 184 w 233"/>
                <a:gd name="T3" fmla="*/ 0 h 213"/>
                <a:gd name="T4" fmla="*/ 174 w 233"/>
                <a:gd name="T5" fmla="*/ 0 h 213"/>
                <a:gd name="T6" fmla="*/ 58 w 233"/>
                <a:gd name="T7" fmla="*/ 0 h 213"/>
                <a:gd name="T8" fmla="*/ 48 w 233"/>
                <a:gd name="T9" fmla="*/ 0 h 213"/>
                <a:gd name="T10" fmla="*/ 31 w 233"/>
                <a:gd name="T11" fmla="*/ 0 h 213"/>
                <a:gd name="T12" fmla="*/ 0 w 233"/>
                <a:gd name="T13" fmla="*/ 113 h 213"/>
                <a:gd name="T14" fmla="*/ 0 w 233"/>
                <a:gd name="T15" fmla="*/ 213 h 213"/>
                <a:gd name="T16" fmla="*/ 233 w 233"/>
                <a:gd name="T17" fmla="*/ 213 h 213"/>
                <a:gd name="T18" fmla="*/ 233 w 233"/>
                <a:gd name="T19" fmla="*/ 116 h 213"/>
                <a:gd name="T20" fmla="*/ 202 w 233"/>
                <a:gd name="T21" fmla="*/ 0 h 213"/>
                <a:gd name="T22" fmla="*/ 47 w 233"/>
                <a:gd name="T23" fmla="*/ 19 h 213"/>
                <a:gd name="T24" fmla="*/ 48 w 233"/>
                <a:gd name="T25" fmla="*/ 19 h 213"/>
                <a:gd name="T26" fmla="*/ 58 w 233"/>
                <a:gd name="T27" fmla="*/ 19 h 213"/>
                <a:gd name="T28" fmla="*/ 174 w 233"/>
                <a:gd name="T29" fmla="*/ 19 h 213"/>
                <a:gd name="T30" fmla="*/ 184 w 233"/>
                <a:gd name="T31" fmla="*/ 19 h 213"/>
                <a:gd name="T32" fmla="*/ 186 w 233"/>
                <a:gd name="T33" fmla="*/ 19 h 213"/>
                <a:gd name="T34" fmla="*/ 213 w 233"/>
                <a:gd name="T35" fmla="*/ 116 h 213"/>
                <a:gd name="T36" fmla="*/ 160 w 233"/>
                <a:gd name="T37" fmla="*/ 116 h 213"/>
                <a:gd name="T38" fmla="*/ 141 w 233"/>
                <a:gd name="T39" fmla="*/ 145 h 213"/>
                <a:gd name="T40" fmla="*/ 92 w 233"/>
                <a:gd name="T41" fmla="*/ 145 h 213"/>
                <a:gd name="T42" fmla="*/ 73 w 233"/>
                <a:gd name="T43" fmla="*/ 116 h 213"/>
                <a:gd name="T44" fmla="*/ 19 w 233"/>
                <a:gd name="T45" fmla="*/ 116 h 213"/>
                <a:gd name="T46" fmla="*/ 47 w 233"/>
                <a:gd name="T47" fmla="*/ 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3" h="213">
                  <a:moveTo>
                    <a:pt x="202" y="0"/>
                  </a:moveTo>
                  <a:lnTo>
                    <a:pt x="184" y="0"/>
                  </a:lnTo>
                  <a:lnTo>
                    <a:pt x="174" y="0"/>
                  </a:lnTo>
                  <a:lnTo>
                    <a:pt x="58" y="0"/>
                  </a:lnTo>
                  <a:lnTo>
                    <a:pt x="48" y="0"/>
                  </a:lnTo>
                  <a:lnTo>
                    <a:pt x="31" y="0"/>
                  </a:lnTo>
                  <a:lnTo>
                    <a:pt x="0" y="113"/>
                  </a:lnTo>
                  <a:lnTo>
                    <a:pt x="0" y="213"/>
                  </a:lnTo>
                  <a:lnTo>
                    <a:pt x="233" y="213"/>
                  </a:lnTo>
                  <a:lnTo>
                    <a:pt x="233" y="116"/>
                  </a:lnTo>
                  <a:lnTo>
                    <a:pt x="202" y="0"/>
                  </a:lnTo>
                  <a:close/>
                  <a:moveTo>
                    <a:pt x="47" y="19"/>
                  </a:moveTo>
                  <a:lnTo>
                    <a:pt x="48" y="19"/>
                  </a:lnTo>
                  <a:lnTo>
                    <a:pt x="58" y="19"/>
                  </a:lnTo>
                  <a:lnTo>
                    <a:pt x="174" y="19"/>
                  </a:lnTo>
                  <a:lnTo>
                    <a:pt x="184" y="19"/>
                  </a:lnTo>
                  <a:lnTo>
                    <a:pt x="186" y="19"/>
                  </a:lnTo>
                  <a:lnTo>
                    <a:pt x="213" y="116"/>
                  </a:lnTo>
                  <a:lnTo>
                    <a:pt x="160" y="116"/>
                  </a:lnTo>
                  <a:lnTo>
                    <a:pt x="141" y="145"/>
                  </a:lnTo>
                  <a:lnTo>
                    <a:pt x="92" y="145"/>
                  </a:lnTo>
                  <a:lnTo>
                    <a:pt x="73" y="116"/>
                  </a:lnTo>
                  <a:lnTo>
                    <a:pt x="19" y="116"/>
                  </a:lnTo>
                  <a:lnTo>
                    <a:pt x="47" y="19"/>
                  </a:lnTo>
                  <a:close/>
                </a:path>
              </a:pathLst>
            </a:custGeom>
            <a:solidFill>
              <a:schemeClr val="bg1"/>
            </a:solidFill>
            <a:ln>
              <a:noFill/>
            </a:ln>
            <a:effectLst/>
            <a:extLst/>
          </p:spPr>
          <p:txBody>
            <a:bodyPr vert="horz" wrap="square" lIns="91440" tIns="45720" rIns="91440" bIns="45720" numCol="1" anchor="t" anchorCtr="0" compatLnSpc="1">
              <a:prstTxWarp prst="textNoShape">
                <a:avLst/>
              </a:prstTxWarp>
            </a:bodyPr>
            <a:lstStyle/>
            <a:p>
              <a:endParaRPr lang="zh-CN" altLang="en-US">
                <a:solidFill>
                  <a:prstClr val="black">
                    <a:lumMod val="75000"/>
                    <a:lumOff val="25000"/>
                  </a:prstClr>
                </a:solidFill>
              </a:endParaRPr>
            </a:p>
          </p:txBody>
        </p:sp>
      </p:grpSp>
      <p:cxnSp>
        <p:nvCxnSpPr>
          <p:cNvPr id="34" name="直接连接符 33"/>
          <p:cNvCxnSpPr/>
          <p:nvPr/>
        </p:nvCxnSpPr>
        <p:spPr>
          <a:xfrm>
            <a:off x="2087879" y="1052736"/>
            <a:ext cx="926592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flipV="1">
            <a:off x="0" y="2397248"/>
            <a:ext cx="12192000" cy="82870"/>
          </a:xfrm>
          <a:prstGeom prst="rect">
            <a:avLst/>
          </a:prstGeom>
          <a:solidFill>
            <a:srgbClr val="303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98141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7A15177-57F4-44E4-B755-122644BF8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7342"/>
            <a:ext cx="12192000" cy="1070657"/>
          </a:xfrm>
          <a:prstGeom prst="rect">
            <a:avLst/>
          </a:prstGeom>
        </p:spPr>
      </p:pic>
      <p:pic>
        <p:nvPicPr>
          <p:cNvPr id="7" name="图片 6">
            <a:extLst>
              <a:ext uri="{FF2B5EF4-FFF2-40B4-BE49-F238E27FC236}">
                <a16:creationId xmlns:a16="http://schemas.microsoft.com/office/drawing/2014/main" id="{76FF15D6-F4BD-4456-B573-E9C2F7513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3" y="5342334"/>
            <a:ext cx="12192000" cy="445008"/>
          </a:xfrm>
          <a:prstGeom prst="rect">
            <a:avLst/>
          </a:prstGeom>
        </p:spPr>
      </p:pic>
      <p:pic>
        <p:nvPicPr>
          <p:cNvPr id="8" name="图片 7">
            <a:extLst>
              <a:ext uri="{FF2B5EF4-FFF2-40B4-BE49-F238E27FC236}">
                <a16:creationId xmlns:a16="http://schemas.microsoft.com/office/drawing/2014/main" id="{E20C0697-15F7-4AEF-9982-700F8C9F0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220" y="1861555"/>
            <a:ext cx="5497877" cy="3435358"/>
          </a:xfrm>
          <a:prstGeom prst="rect">
            <a:avLst/>
          </a:prstGeom>
        </p:spPr>
      </p:pic>
      <p:sp>
        <p:nvSpPr>
          <p:cNvPr id="12" name="文本框 6">
            <a:extLst>
              <a:ext uri="{FF2B5EF4-FFF2-40B4-BE49-F238E27FC236}">
                <a16:creationId xmlns:a16="http://schemas.microsoft.com/office/drawing/2014/main" id="{DFC68A12-FC5A-46BC-8248-0CF4C82581DA}"/>
              </a:ext>
            </a:extLst>
          </p:cNvPr>
          <p:cNvSpPr txBox="1"/>
          <p:nvPr/>
        </p:nvSpPr>
        <p:spPr>
          <a:xfrm>
            <a:off x="569090" y="2393035"/>
            <a:ext cx="5299275" cy="1015663"/>
          </a:xfrm>
          <a:prstGeom prst="rect">
            <a:avLst/>
          </a:prstGeom>
          <a:noFill/>
        </p:spPr>
        <p:txBody>
          <a:bodyPr wrap="square" rtlCol="0">
            <a:spAutoFit/>
          </a:bodyPr>
          <a:lstStyle/>
          <a:p>
            <a:pPr algn="dist"/>
            <a:r>
              <a:rPr lang="zh-CN" altLang="en-US" sz="6000" dirty="0" smtClean="0">
                <a:solidFill>
                  <a:srgbClr val="DA3C49"/>
                </a:solidFill>
                <a:latin typeface="+mj-ea"/>
                <a:ea typeface="+mj-ea"/>
              </a:rPr>
              <a:t>谢谢观看</a:t>
            </a:r>
            <a:endParaRPr lang="zh-CN" altLang="en-US" sz="6000" dirty="0">
              <a:solidFill>
                <a:srgbClr val="DA3C49"/>
              </a:solidFill>
              <a:latin typeface="+mj-ea"/>
              <a:ea typeface="+mj-ea"/>
            </a:endParaRPr>
          </a:p>
        </p:txBody>
      </p:sp>
      <p:sp>
        <p:nvSpPr>
          <p:cNvPr id="17" name="文本框 9">
            <a:extLst>
              <a:ext uri="{FF2B5EF4-FFF2-40B4-BE49-F238E27FC236}">
                <a16:creationId xmlns:a16="http://schemas.microsoft.com/office/drawing/2014/main" id="{FE159559-7E72-48F4-B73A-BC69958911E6}"/>
              </a:ext>
            </a:extLst>
          </p:cNvPr>
          <p:cNvSpPr txBox="1"/>
          <p:nvPr/>
        </p:nvSpPr>
        <p:spPr>
          <a:xfrm>
            <a:off x="871767" y="3726302"/>
            <a:ext cx="4693920" cy="461665"/>
          </a:xfrm>
          <a:prstGeom prst="rect">
            <a:avLst/>
          </a:prstGeom>
          <a:noFill/>
        </p:spPr>
        <p:txBody>
          <a:bodyPr wrap="square" rtlCol="0">
            <a:spAutoFit/>
          </a:bodyPr>
          <a:lstStyle/>
          <a:p>
            <a:r>
              <a:rPr lang="zh-CN" altLang="en-US" sz="2400" dirty="0"/>
              <a:t>数据结构</a:t>
            </a:r>
            <a:r>
              <a:rPr lang="en-US" altLang="zh-CN" sz="2400" dirty="0"/>
              <a:t>——C</a:t>
            </a:r>
            <a:r>
              <a:rPr lang="zh-CN" altLang="en-US" sz="2400" dirty="0"/>
              <a:t>语言描述（慕课版）</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84583" y="4524575"/>
            <a:ext cx="1638605" cy="341071"/>
          </a:xfrm>
          <a:prstGeom prst="rect">
            <a:avLst/>
          </a:prstGeom>
        </p:spPr>
      </p:pic>
    </p:spTree>
    <p:extLst>
      <p:ext uri="{BB962C8B-B14F-4D97-AF65-F5344CB8AC3E}">
        <p14:creationId xmlns:p14="http://schemas.microsoft.com/office/powerpoint/2010/main" val="250528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10" presetClass="entr" presetSubtype="0" fill="hold" grpId="1" nodeType="afterEffect">
                                  <p:stCondLst>
                                    <p:cond delay="0"/>
                                  </p:stCondLst>
                                  <p:iterate type="lt">
                                    <p:tmPct val="0"/>
                                  </p:iterate>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34" presetClass="emph" presetSubtype="0" fill="hold" grpId="0" nodeType="afterEffect">
                                  <p:stCondLst>
                                    <p:cond delay="0"/>
                                  </p:stCondLst>
                                  <p:iterate type="lt">
                                    <p:tmPct val="10000"/>
                                  </p:iterate>
                                  <p:childTnLst>
                                    <p:animMotion origin="layout" path="M -6.25E-7 4.07407E-6 L 0.0125 -0.12477 " pathEditMode="relative" rAng="0" ptsTypes="AA">
                                      <p:cBhvr>
                                        <p:cTn id="22" dur="250" accel="50000" decel="50000" autoRev="1" fill="hold">
                                          <p:stCondLst>
                                            <p:cond delay="0"/>
                                          </p:stCondLst>
                                        </p:cTn>
                                        <p:tgtEl>
                                          <p:spTgt spid="12"/>
                                        </p:tgtEl>
                                        <p:attrNameLst>
                                          <p:attrName>ppt_x</p:attrName>
                                          <p:attrName>ppt_y</p:attrName>
                                        </p:attrNameLst>
                                      </p:cBhvr>
                                      <p:rCtr x="625" y="-6250"/>
                                    </p:animMotion>
                                    <p:animRot by="1500000">
                                      <p:cBhvr>
                                        <p:cTn id="23" dur="125" fill="hold">
                                          <p:stCondLst>
                                            <p:cond delay="0"/>
                                          </p:stCondLst>
                                        </p:cTn>
                                        <p:tgtEl>
                                          <p:spTgt spid="12"/>
                                        </p:tgtEl>
                                        <p:attrNameLst>
                                          <p:attrName>r</p:attrName>
                                        </p:attrNameLst>
                                      </p:cBhvr>
                                    </p:animRot>
                                    <p:animRot by="-1500000">
                                      <p:cBhvr>
                                        <p:cTn id="24" dur="125" fill="hold">
                                          <p:stCondLst>
                                            <p:cond delay="125"/>
                                          </p:stCondLst>
                                        </p:cTn>
                                        <p:tgtEl>
                                          <p:spTgt spid="12"/>
                                        </p:tgtEl>
                                        <p:attrNameLst>
                                          <p:attrName>r</p:attrName>
                                        </p:attrNameLst>
                                      </p:cBhvr>
                                    </p:animRot>
                                    <p:animRot by="-1500000">
                                      <p:cBhvr>
                                        <p:cTn id="25" dur="125" fill="hold">
                                          <p:stCondLst>
                                            <p:cond delay="250"/>
                                          </p:stCondLst>
                                        </p:cTn>
                                        <p:tgtEl>
                                          <p:spTgt spid="12"/>
                                        </p:tgtEl>
                                        <p:attrNameLst>
                                          <p:attrName>r</p:attrName>
                                        </p:attrNameLst>
                                      </p:cBhvr>
                                    </p:animRot>
                                    <p:animRot by="1500000">
                                      <p:cBhvr>
                                        <p:cTn id="26" dur="125" fill="hold">
                                          <p:stCondLst>
                                            <p:cond delay="375"/>
                                          </p:stCondLst>
                                        </p:cTn>
                                        <p:tgtEl>
                                          <p:spTgt spid="12"/>
                                        </p:tgtEl>
                                        <p:attrNameLst>
                                          <p:attrName>r</p:attrName>
                                        </p:attrNameLst>
                                      </p:cBhvr>
                                    </p:animRot>
                                  </p:childTnLst>
                                </p:cTn>
                              </p:par>
                            </p:childTnLst>
                          </p:cTn>
                        </p:par>
                        <p:par>
                          <p:cTn id="27" fill="hold">
                            <p:stCondLst>
                              <p:cond delay="2650"/>
                            </p:stCondLst>
                            <p:childTnLst>
                              <p:par>
                                <p:cTn id="28" presetID="14" presetClass="entr" presetSubtype="10" fill="hold"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30" dur="500"/>
                                        <p:tgtEl>
                                          <p:spTgt spid="17">
                                            <p:txEl>
                                              <p:pRg st="0" end="0"/>
                                            </p:txEl>
                                          </p:spTgt>
                                        </p:tgtEl>
                                      </p:cBhvr>
                                    </p:animEffect>
                                  </p:childTnLst>
                                </p:cTn>
                              </p:par>
                            </p:childTnLst>
                          </p:cTn>
                        </p:par>
                        <p:par>
                          <p:cTn id="31" fill="hold">
                            <p:stCondLst>
                              <p:cond delay="3150"/>
                            </p:stCondLst>
                            <p:childTnLst>
                              <p:par>
                                <p:cTn id="32" presetID="14" presetClass="entr" presetSubtype="1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29" name="矩形 28"/>
          <p:cNvSpPr/>
          <p:nvPr/>
        </p:nvSpPr>
        <p:spPr>
          <a:xfrm>
            <a:off x="1005878" y="533979"/>
            <a:ext cx="2031325" cy="461665"/>
          </a:xfrm>
          <a:prstGeom prst="rect">
            <a:avLst/>
          </a:prstGeom>
        </p:spPr>
        <p:txBody>
          <a:bodyPr wrap="none">
            <a:spAutoFit/>
          </a:bodyPr>
          <a:lstStyle/>
          <a:p>
            <a:r>
              <a:rPr lang="zh-CN" altLang="en-US" sz="2400" dirty="0">
                <a:solidFill>
                  <a:prstClr val="white"/>
                </a:solidFill>
                <a:latin typeface="微软雅黑"/>
              </a:rPr>
              <a:t>最短路径问题</a:t>
            </a:r>
            <a:endParaRPr lang="en-US" altLang="zh-CN" sz="2400" dirty="0">
              <a:solidFill>
                <a:prstClr val="white"/>
              </a:solidFill>
              <a:latin typeface="微软雅黑"/>
            </a:endParaRPr>
          </a:p>
        </p:txBody>
      </p:sp>
      <p:grpSp>
        <p:nvGrpSpPr>
          <p:cNvPr id="3" name="组合 2"/>
          <p:cNvGrpSpPr/>
          <p:nvPr/>
        </p:nvGrpSpPr>
        <p:grpSpPr>
          <a:xfrm>
            <a:off x="4537291" y="1875449"/>
            <a:ext cx="7447325" cy="3890790"/>
            <a:chOff x="4537291" y="1875449"/>
            <a:chExt cx="7447325" cy="3890790"/>
          </a:xfrm>
        </p:grpSpPr>
        <p:grpSp>
          <p:nvGrpSpPr>
            <p:cNvPr id="73" name="组合 72"/>
            <p:cNvGrpSpPr/>
            <p:nvPr/>
          </p:nvGrpSpPr>
          <p:grpSpPr>
            <a:xfrm>
              <a:off x="4537291" y="4249968"/>
              <a:ext cx="7447325" cy="1516271"/>
              <a:chOff x="1514520" y="2438894"/>
              <a:chExt cx="9952629" cy="525390"/>
            </a:xfrm>
          </p:grpSpPr>
          <p:grpSp>
            <p:nvGrpSpPr>
              <p:cNvPr id="36" name="组合 35"/>
              <p:cNvGrpSpPr/>
              <p:nvPr/>
            </p:nvGrpSpPr>
            <p:grpSpPr>
              <a:xfrm>
                <a:off x="1514520" y="2493428"/>
                <a:ext cx="1249194" cy="470856"/>
                <a:chOff x="6242320" y="2534139"/>
                <a:chExt cx="1248543" cy="470856"/>
              </a:xfrm>
            </p:grpSpPr>
            <p:sp>
              <p:nvSpPr>
                <p:cNvPr id="37" name="TextBox 6"/>
                <p:cNvSpPr txBox="1"/>
                <p:nvPr/>
              </p:nvSpPr>
              <p:spPr>
                <a:xfrm>
                  <a:off x="6327224" y="2534139"/>
                  <a:ext cx="1163639" cy="170632"/>
                </a:xfrm>
                <a:prstGeom prst="rect">
                  <a:avLst/>
                </a:prstGeom>
                <a:noFill/>
              </p:spPr>
              <p:txBody>
                <a:bodyPr vert="horz" wrap="square" lIns="0" tIns="0" rIns="0" bIns="0" rtlCol="0" anchor="ctr">
                  <a:spAutoFit/>
                </a:bodyPr>
                <a:lstStyle/>
                <a:p>
                  <a:r>
                    <a:rPr lang="en-US" altLang="zh-CN" sz="3200" dirty="0">
                      <a:solidFill>
                        <a:srgbClr val="DA3C49"/>
                      </a:solidFill>
                      <a:latin typeface="Impact" pitchFamily="34" charset="0"/>
                    </a:rPr>
                    <a:t>02</a:t>
                  </a:r>
                  <a:endParaRPr lang="zh-CN" altLang="en-US" sz="3200" dirty="0">
                    <a:solidFill>
                      <a:srgbClr val="DA3C49"/>
                    </a:solidFill>
                    <a:latin typeface="微软雅黑" pitchFamily="34" charset="-122"/>
                  </a:endParaRPr>
                </a:p>
              </p:txBody>
            </p:sp>
            <p:sp>
              <p:nvSpPr>
                <p:cNvPr id="38"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7" name="副标题 2"/>
              <p:cNvSpPr txBox="1">
                <a:spLocks/>
              </p:cNvSpPr>
              <p:nvPr/>
            </p:nvSpPr>
            <p:spPr>
              <a:xfrm>
                <a:off x="2763714" y="2438894"/>
                <a:ext cx="8703435" cy="4542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5000"/>
                  </a:lnSpc>
                  <a:buNone/>
                </a:pPr>
                <a:r>
                  <a:rPr lang="zh-CN" altLang="en-US" sz="2400" dirty="0">
                    <a:solidFill>
                      <a:prstClr val="black"/>
                    </a:solidFill>
                  </a:rPr>
                  <a:t>以下称起点为</a:t>
                </a:r>
                <a:r>
                  <a:rPr lang="zh-CN" altLang="en-US" sz="2400" b="1" dirty="0">
                    <a:solidFill>
                      <a:srgbClr val="2E5292"/>
                    </a:solidFill>
                  </a:rPr>
                  <a:t>源点</a:t>
                </a:r>
                <a:r>
                  <a:rPr lang="zh-CN" altLang="en-US" sz="2400" dirty="0">
                    <a:solidFill>
                      <a:prstClr val="black"/>
                    </a:solidFill>
                  </a:rPr>
                  <a:t>、目的地为</a:t>
                </a:r>
                <a:r>
                  <a:rPr lang="zh-CN" altLang="en-US" sz="2400" b="1" dirty="0">
                    <a:solidFill>
                      <a:srgbClr val="2E5292"/>
                    </a:solidFill>
                  </a:rPr>
                  <a:t>终点</a:t>
                </a:r>
                <a:r>
                  <a:rPr lang="zh-CN" altLang="en-US" sz="2400" dirty="0">
                    <a:solidFill>
                      <a:prstClr val="black"/>
                    </a:solidFill>
                  </a:rPr>
                  <a:t>，求从源点到各个终点间的最短距离称为</a:t>
                </a:r>
                <a:r>
                  <a:rPr lang="zh-CN" altLang="en-US" sz="2400" b="1" dirty="0">
                    <a:solidFill>
                      <a:srgbClr val="2E5292"/>
                    </a:solidFill>
                  </a:rPr>
                  <a:t>单源最短路径</a:t>
                </a:r>
                <a:r>
                  <a:rPr lang="zh-CN" altLang="en-US" sz="2400" dirty="0">
                    <a:solidFill>
                      <a:prstClr val="black"/>
                    </a:solidFill>
                  </a:rPr>
                  <a:t>问题。求各个顶点间的最短路径称为所有</a:t>
                </a:r>
                <a:r>
                  <a:rPr lang="zh-CN" altLang="en-US" sz="2400" b="1" dirty="0">
                    <a:solidFill>
                      <a:srgbClr val="2E5292"/>
                    </a:solidFill>
                  </a:rPr>
                  <a:t>顶点对之间的最短距离</a:t>
                </a:r>
                <a:r>
                  <a:rPr lang="zh-CN" altLang="en-US" sz="2400" dirty="0">
                    <a:solidFill>
                      <a:prstClr val="black"/>
                    </a:solidFill>
                  </a:rPr>
                  <a:t>问题。</a:t>
                </a:r>
              </a:p>
            </p:txBody>
          </p:sp>
        </p:grpSp>
        <p:grpSp>
          <p:nvGrpSpPr>
            <p:cNvPr id="72" name="组合 71"/>
            <p:cNvGrpSpPr/>
            <p:nvPr/>
          </p:nvGrpSpPr>
          <p:grpSpPr>
            <a:xfrm>
              <a:off x="4537291" y="2645744"/>
              <a:ext cx="7433975" cy="853605"/>
              <a:chOff x="1514521" y="1539042"/>
              <a:chExt cx="9952628" cy="618174"/>
            </a:xfrm>
          </p:grpSpPr>
          <p:sp>
            <p:nvSpPr>
              <p:cNvPr id="32" name="副标题 2"/>
              <p:cNvSpPr txBox="1">
                <a:spLocks/>
              </p:cNvSpPr>
              <p:nvPr/>
            </p:nvSpPr>
            <p:spPr>
              <a:xfrm>
                <a:off x="2748085" y="1610702"/>
                <a:ext cx="8719064" cy="546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prstClr val="black"/>
                    </a:solidFill>
                  </a:rPr>
                  <a:t>网用图来表示，其中顶点表示城市、边表示城市间公路、边的权重表示城市间的公路距离或者时间。</a:t>
                </a:r>
              </a:p>
            </p:txBody>
          </p:sp>
          <p:grpSp>
            <p:nvGrpSpPr>
              <p:cNvPr id="68" name="组合 67"/>
              <p:cNvGrpSpPr/>
              <p:nvPr/>
            </p:nvGrpSpPr>
            <p:grpSpPr>
              <a:xfrm>
                <a:off x="1514521" y="1539042"/>
                <a:ext cx="1233562" cy="563851"/>
                <a:chOff x="6242320" y="2441144"/>
                <a:chExt cx="1232919" cy="563851"/>
              </a:xfrm>
            </p:grpSpPr>
            <p:sp>
              <p:nvSpPr>
                <p:cNvPr id="69" name="TextBox 6"/>
                <p:cNvSpPr txBox="1"/>
                <p:nvPr/>
              </p:nvSpPr>
              <p:spPr>
                <a:xfrm>
                  <a:off x="6327223" y="2441144"/>
                  <a:ext cx="1148016" cy="356623"/>
                </a:xfrm>
                <a:prstGeom prst="rect">
                  <a:avLst/>
                </a:prstGeom>
                <a:noFill/>
              </p:spPr>
              <p:txBody>
                <a:bodyPr vert="horz" wrap="square" lIns="0" tIns="0" rIns="0" bIns="0" rtlCol="0" anchor="ctr">
                  <a:spAutoFit/>
                </a:bodyPr>
                <a:lstStyle/>
                <a:p>
                  <a:r>
                    <a:rPr lang="en-US" altLang="zh-CN" sz="3200" dirty="0" smtClean="0">
                      <a:solidFill>
                        <a:srgbClr val="DA3C49"/>
                      </a:solidFill>
                      <a:latin typeface="Impact" pitchFamily="34" charset="0"/>
                    </a:rPr>
                    <a:t>01</a:t>
                  </a:r>
                  <a:endParaRPr lang="zh-CN" altLang="en-US" sz="3200" dirty="0">
                    <a:solidFill>
                      <a:srgbClr val="DA3C49"/>
                    </a:solidFill>
                    <a:latin typeface="微软雅黑" pitchFamily="34" charset="-122"/>
                  </a:endParaRPr>
                </a:p>
              </p:txBody>
            </p:sp>
            <p:sp>
              <p:nvSpPr>
                <p:cNvPr id="70"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cxnSp>
          <p:nvCxnSpPr>
            <p:cNvPr id="59" name="直接连接符 58">
              <a:extLst>
                <a:ext uri="{FF2B5EF4-FFF2-40B4-BE49-F238E27FC236}">
                  <a16:creationId xmlns:a16="http://schemas.microsoft.com/office/drawing/2014/main" id="{3EFE3B9C-9A81-4DCC-9A20-86520DD6895B}"/>
                </a:ext>
              </a:extLst>
            </p:cNvPr>
            <p:cNvCxnSpPr/>
            <p:nvPr/>
          </p:nvCxnSpPr>
          <p:spPr>
            <a:xfrm>
              <a:off x="4599817" y="2453802"/>
              <a:ext cx="7014428" cy="1804"/>
            </a:xfrm>
            <a:prstGeom prst="line">
              <a:avLst/>
            </a:prstGeom>
            <a:ln w="19050">
              <a:solidFill>
                <a:srgbClr val="2F5879"/>
              </a:solidFill>
            </a:ln>
          </p:spPr>
          <p:style>
            <a:lnRef idx="1">
              <a:schemeClr val="accent1"/>
            </a:lnRef>
            <a:fillRef idx="0">
              <a:schemeClr val="accent1"/>
            </a:fillRef>
            <a:effectRef idx="0">
              <a:schemeClr val="accent1"/>
            </a:effectRef>
            <a:fontRef idx="minor">
              <a:schemeClr val="tx1"/>
            </a:fontRef>
          </p:style>
        </p:cxnSp>
        <p:sp>
          <p:nvSpPr>
            <p:cNvPr id="88" name="副标题 2"/>
            <p:cNvSpPr txBox="1">
              <a:spLocks/>
            </p:cNvSpPr>
            <p:nvPr/>
          </p:nvSpPr>
          <p:spPr>
            <a:xfrm>
              <a:off x="4537291" y="1875449"/>
              <a:ext cx="2970449" cy="546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rgbClr val="2E5292"/>
                  </a:solidFill>
                </a:rPr>
                <a:t>如：城市间的道路网</a:t>
              </a:r>
            </a:p>
          </p:txBody>
        </p:sp>
      </p:grpSp>
      <p:grpSp>
        <p:nvGrpSpPr>
          <p:cNvPr id="2" name="组合 1"/>
          <p:cNvGrpSpPr/>
          <p:nvPr/>
        </p:nvGrpSpPr>
        <p:grpSpPr>
          <a:xfrm>
            <a:off x="432106" y="1928199"/>
            <a:ext cx="3810046" cy="3646521"/>
            <a:chOff x="432106" y="1928199"/>
            <a:chExt cx="3810046" cy="3646521"/>
          </a:xfrm>
        </p:grpSpPr>
        <p:grpSp>
          <p:nvGrpSpPr>
            <p:cNvPr id="30" name="组合 29">
              <a:extLst>
                <a:ext uri="{FF2B5EF4-FFF2-40B4-BE49-F238E27FC236}">
                  <a16:creationId xmlns:a16="http://schemas.microsoft.com/office/drawing/2014/main" id="{B75B3365-5EEB-4C14-B9A0-CDDCADD2BB4A}"/>
                </a:ext>
              </a:extLst>
            </p:cNvPr>
            <p:cNvGrpSpPr/>
            <p:nvPr/>
          </p:nvGrpSpPr>
          <p:grpSpPr>
            <a:xfrm>
              <a:off x="1672641" y="3120560"/>
              <a:ext cx="1328978" cy="1384906"/>
              <a:chOff x="9153542" y="3057687"/>
              <a:chExt cx="478432" cy="498566"/>
            </a:xfrm>
            <a:solidFill>
              <a:schemeClr val="accent1"/>
            </a:solidFill>
          </p:grpSpPr>
          <p:sp>
            <p:nvSpPr>
              <p:cNvPr id="31" name="半闭框 30">
                <a:extLst>
                  <a:ext uri="{FF2B5EF4-FFF2-40B4-BE49-F238E27FC236}">
                    <a16:creationId xmlns:a16="http://schemas.microsoft.com/office/drawing/2014/main" id="{486FF40F-3B5F-4A05-AF34-03B145DD71C4}"/>
                  </a:ext>
                </a:extLst>
              </p:cNvPr>
              <p:cNvSpPr/>
              <p:nvPr/>
            </p:nvSpPr>
            <p:spPr>
              <a:xfrm rot="2785234">
                <a:off x="9167723" y="3064038"/>
                <a:ext cx="441328" cy="428625"/>
              </a:xfrm>
              <a:prstGeom prst="halfFrame">
                <a:avLst>
                  <a:gd name="adj1" fmla="val 10504"/>
                  <a:gd name="adj2" fmla="val 128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五边形 25">
                <a:extLst>
                  <a:ext uri="{FF2B5EF4-FFF2-40B4-BE49-F238E27FC236}">
                    <a16:creationId xmlns:a16="http://schemas.microsoft.com/office/drawing/2014/main" id="{36706C64-CE06-439F-BD86-30FD253C5ED1}"/>
                  </a:ext>
                </a:extLst>
              </p:cNvPr>
              <p:cNvSpPr/>
              <p:nvPr/>
            </p:nvSpPr>
            <p:spPr>
              <a:xfrm rot="16200000">
                <a:off x="9147075" y="3071354"/>
                <a:ext cx="491366" cy="478432"/>
              </a:xfrm>
              <a:prstGeom prst="homePlate">
                <a:avLst>
                  <a:gd name="adj" fmla="val 526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B73EB68C-CDE9-4884-A68C-C52184ED7DD7}"/>
                  </a:ext>
                </a:extLst>
              </p:cNvPr>
              <p:cNvSpPr/>
              <p:nvPr/>
            </p:nvSpPr>
            <p:spPr>
              <a:xfrm>
                <a:off x="9505713" y="3064887"/>
                <a:ext cx="48993" cy="741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BD2A5F2D-A3C3-4B9E-89CA-F377FFA88DB0}"/>
                  </a:ext>
                </a:extLst>
              </p:cNvPr>
              <p:cNvSpPr/>
              <p:nvPr/>
            </p:nvSpPr>
            <p:spPr>
              <a:xfrm>
                <a:off x="9342205" y="3405625"/>
                <a:ext cx="104076" cy="150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空心弧 38">
              <a:extLst>
                <a:ext uri="{FF2B5EF4-FFF2-40B4-BE49-F238E27FC236}">
                  <a16:creationId xmlns:a16="http://schemas.microsoft.com/office/drawing/2014/main" id="{6BF0E191-C4ED-488E-B10F-D2ED08574009}"/>
                </a:ext>
              </a:extLst>
            </p:cNvPr>
            <p:cNvSpPr/>
            <p:nvPr/>
          </p:nvSpPr>
          <p:spPr>
            <a:xfrm rot="19357667">
              <a:off x="703532" y="2142475"/>
              <a:ext cx="1777512" cy="1611149"/>
            </a:xfrm>
            <a:prstGeom prst="blockArc">
              <a:avLst>
                <a:gd name="adj1" fmla="val 10861426"/>
                <a:gd name="adj2" fmla="val 21537710"/>
                <a:gd name="adj3" fmla="val 1427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空心弧 39">
              <a:extLst>
                <a:ext uri="{FF2B5EF4-FFF2-40B4-BE49-F238E27FC236}">
                  <a16:creationId xmlns:a16="http://schemas.microsoft.com/office/drawing/2014/main" id="{671FE475-5490-444A-A0D9-4AE65DCFC73D}"/>
                </a:ext>
              </a:extLst>
            </p:cNvPr>
            <p:cNvSpPr/>
            <p:nvPr/>
          </p:nvSpPr>
          <p:spPr>
            <a:xfrm>
              <a:off x="1525955" y="1928199"/>
              <a:ext cx="1777512" cy="1611149"/>
            </a:xfrm>
            <a:prstGeom prst="blockArc">
              <a:avLst>
                <a:gd name="adj1" fmla="val 10861426"/>
                <a:gd name="adj2" fmla="val 21537710"/>
                <a:gd name="adj3" fmla="val 1427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空心弧 40">
              <a:extLst>
                <a:ext uri="{FF2B5EF4-FFF2-40B4-BE49-F238E27FC236}">
                  <a16:creationId xmlns:a16="http://schemas.microsoft.com/office/drawing/2014/main" id="{18D73797-DCFE-4B46-905F-F594BEBA0DBF}"/>
                </a:ext>
              </a:extLst>
            </p:cNvPr>
            <p:cNvSpPr/>
            <p:nvPr/>
          </p:nvSpPr>
          <p:spPr>
            <a:xfrm rot="2791051">
              <a:off x="2203404" y="2210998"/>
              <a:ext cx="1777512" cy="1611149"/>
            </a:xfrm>
            <a:prstGeom prst="blockArc">
              <a:avLst>
                <a:gd name="adj1" fmla="val 10861426"/>
                <a:gd name="adj2" fmla="val 21537710"/>
                <a:gd name="adj3" fmla="val 142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空心弧 41">
              <a:extLst>
                <a:ext uri="{FF2B5EF4-FFF2-40B4-BE49-F238E27FC236}">
                  <a16:creationId xmlns:a16="http://schemas.microsoft.com/office/drawing/2014/main" id="{357F2207-17B1-44DD-AC64-F587EE321769}"/>
                </a:ext>
              </a:extLst>
            </p:cNvPr>
            <p:cNvSpPr/>
            <p:nvPr/>
          </p:nvSpPr>
          <p:spPr>
            <a:xfrm rot="5400000">
              <a:off x="2547822" y="3010422"/>
              <a:ext cx="1777512" cy="1611149"/>
            </a:xfrm>
            <a:prstGeom prst="blockArc">
              <a:avLst>
                <a:gd name="adj1" fmla="val 10861426"/>
                <a:gd name="adj2" fmla="val 21537710"/>
                <a:gd name="adj3" fmla="val 14272"/>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空心弧 42">
              <a:extLst>
                <a:ext uri="{FF2B5EF4-FFF2-40B4-BE49-F238E27FC236}">
                  <a16:creationId xmlns:a16="http://schemas.microsoft.com/office/drawing/2014/main" id="{E50A29DB-41E5-42A9-BD5D-C73CA9744F0C}"/>
                </a:ext>
              </a:extLst>
            </p:cNvPr>
            <p:cNvSpPr/>
            <p:nvPr/>
          </p:nvSpPr>
          <p:spPr>
            <a:xfrm rot="8047210">
              <a:off x="2249734" y="3728492"/>
              <a:ext cx="1777512" cy="1611149"/>
            </a:xfrm>
            <a:prstGeom prst="blockArc">
              <a:avLst>
                <a:gd name="adj1" fmla="val 10861426"/>
                <a:gd name="adj2" fmla="val 21537710"/>
                <a:gd name="adj3" fmla="val 1427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空心弧 43">
              <a:extLst>
                <a:ext uri="{FF2B5EF4-FFF2-40B4-BE49-F238E27FC236}">
                  <a16:creationId xmlns:a16="http://schemas.microsoft.com/office/drawing/2014/main" id="{64A9A947-2067-4CED-A526-BA545903DF2F}"/>
                </a:ext>
              </a:extLst>
            </p:cNvPr>
            <p:cNvSpPr/>
            <p:nvPr/>
          </p:nvSpPr>
          <p:spPr>
            <a:xfrm rot="10800000">
              <a:off x="1529898" y="3963571"/>
              <a:ext cx="1777512" cy="1611149"/>
            </a:xfrm>
            <a:prstGeom prst="blockArc">
              <a:avLst>
                <a:gd name="adj1" fmla="val 10861426"/>
                <a:gd name="adj2" fmla="val 21537710"/>
                <a:gd name="adj3" fmla="val 14272"/>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空心弧 44">
              <a:extLst>
                <a:ext uri="{FF2B5EF4-FFF2-40B4-BE49-F238E27FC236}">
                  <a16:creationId xmlns:a16="http://schemas.microsoft.com/office/drawing/2014/main" id="{EE7C4AD5-C128-4DB4-A0FB-A7AF8941536F}"/>
                </a:ext>
              </a:extLst>
            </p:cNvPr>
            <p:cNvSpPr/>
            <p:nvPr/>
          </p:nvSpPr>
          <p:spPr>
            <a:xfrm rot="13362139">
              <a:off x="712216" y="3683599"/>
              <a:ext cx="1777512" cy="1611149"/>
            </a:xfrm>
            <a:prstGeom prst="blockArc">
              <a:avLst>
                <a:gd name="adj1" fmla="val 10861426"/>
                <a:gd name="adj2" fmla="val 21537710"/>
                <a:gd name="adj3" fmla="val 142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空心弧 45">
              <a:extLst>
                <a:ext uri="{FF2B5EF4-FFF2-40B4-BE49-F238E27FC236}">
                  <a16:creationId xmlns:a16="http://schemas.microsoft.com/office/drawing/2014/main" id="{E9B20747-9BEF-4C95-9E6A-8FFDBB42ADAF}"/>
                </a:ext>
              </a:extLst>
            </p:cNvPr>
            <p:cNvSpPr/>
            <p:nvPr/>
          </p:nvSpPr>
          <p:spPr>
            <a:xfrm rot="16200000">
              <a:off x="348925" y="2989513"/>
              <a:ext cx="1777512" cy="1611149"/>
            </a:xfrm>
            <a:prstGeom prst="blockArc">
              <a:avLst>
                <a:gd name="adj1" fmla="val 10861426"/>
                <a:gd name="adj2" fmla="val 21537710"/>
                <a:gd name="adj3" fmla="val 14272"/>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27869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2552699" y="2290466"/>
            <a:ext cx="8790285" cy="23907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400" dirty="0">
                <a:solidFill>
                  <a:prstClr val="black"/>
                </a:solidFill>
              </a:rPr>
              <a:t>已知加权有向图</a:t>
            </a:r>
            <a:r>
              <a:rPr lang="en-US" altLang="zh-CN" sz="2400" dirty="0">
                <a:solidFill>
                  <a:prstClr val="black"/>
                </a:solidFill>
              </a:rPr>
              <a:t>G = { V, E }</a:t>
            </a:r>
            <a:r>
              <a:rPr lang="zh-CN" altLang="en-US" sz="2400" dirty="0">
                <a:solidFill>
                  <a:prstClr val="black"/>
                </a:solidFill>
              </a:rPr>
              <a:t>中每条边有一个权重，且权重为非负值</a:t>
            </a:r>
            <a:r>
              <a:rPr lang="zh-CN" altLang="en-US" sz="2400" dirty="0" smtClean="0">
                <a:solidFill>
                  <a:prstClr val="black"/>
                </a:solidFill>
              </a:rPr>
              <a:t>，其中</a:t>
            </a:r>
            <a:r>
              <a:rPr lang="en-US" altLang="zh-CN" sz="2400" dirty="0">
                <a:solidFill>
                  <a:prstClr val="black"/>
                </a:solidFill>
              </a:rPr>
              <a:t>V</a:t>
            </a:r>
            <a:r>
              <a:rPr lang="zh-CN" altLang="en-US" sz="2400" dirty="0">
                <a:solidFill>
                  <a:prstClr val="black"/>
                </a:solidFill>
              </a:rPr>
              <a:t>中的一个顶点，作为源点。</a:t>
            </a:r>
          </a:p>
          <a:p>
            <a:pPr marL="0" indent="0">
              <a:lnSpc>
                <a:spcPct val="130000"/>
              </a:lnSpc>
              <a:buNone/>
            </a:pPr>
            <a:r>
              <a:rPr lang="zh-CN" altLang="en-US" sz="2400" dirty="0">
                <a:solidFill>
                  <a:prstClr val="black"/>
                </a:solidFill>
              </a:rPr>
              <a:t>问题要求找出从源点出发，到达其它各个顶点的最短路径，</a:t>
            </a:r>
          </a:p>
          <a:p>
            <a:pPr marL="0" indent="0">
              <a:lnSpc>
                <a:spcPct val="130000"/>
              </a:lnSpc>
              <a:buNone/>
            </a:pPr>
            <a:r>
              <a:rPr lang="zh-CN" altLang="en-US" sz="2400" dirty="0">
                <a:solidFill>
                  <a:prstClr val="black"/>
                </a:solidFill>
              </a:rPr>
              <a:t>即到达各个顶点时所经过的路径上各条边的权值之和最小。</a:t>
            </a:r>
          </a:p>
        </p:txBody>
      </p:sp>
      <p:sp>
        <p:nvSpPr>
          <p:cNvPr id="5" name="副标题 2"/>
          <p:cNvSpPr txBox="1">
            <a:spLocks/>
          </p:cNvSpPr>
          <p:nvPr/>
        </p:nvSpPr>
        <p:spPr>
          <a:xfrm>
            <a:off x="2457081" y="1639320"/>
            <a:ext cx="6686919" cy="48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303689"/>
                </a:solidFill>
                <a:latin typeface="微软雅黑"/>
              </a:rPr>
              <a:t>单源最短路径问题</a:t>
            </a:r>
            <a:endParaRPr lang="en-US" altLang="zh-CN" dirty="0" smtClean="0">
              <a:solidFill>
                <a:srgbClr val="303689"/>
              </a:solidFill>
              <a:latin typeface="微软雅黑"/>
            </a:endParaRPr>
          </a:p>
        </p:txBody>
      </p:sp>
      <p:cxnSp>
        <p:nvCxnSpPr>
          <p:cNvPr id="27" name="直接连接符 26"/>
          <p:cNvCxnSpPr/>
          <p:nvPr/>
        </p:nvCxnSpPr>
        <p:spPr>
          <a:xfrm>
            <a:off x="2552700" y="2209158"/>
            <a:ext cx="9058275"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595003" y="1639320"/>
            <a:ext cx="1557911" cy="1935428"/>
            <a:chOff x="6104553" y="2029206"/>
            <a:chExt cx="1683782" cy="2091801"/>
          </a:xfrm>
        </p:grpSpPr>
        <p:sp>
          <p:nvSpPr>
            <p:cNvPr id="43" name="正五边形 40">
              <a:extLst>
                <a:ext uri="{FF2B5EF4-FFF2-40B4-BE49-F238E27FC236}">
                  <a16:creationId xmlns:a16="http://schemas.microsoft.com/office/drawing/2014/main" id="{AF1032BB-406C-431B-92A8-AA8F57A10D1E}"/>
                </a:ext>
              </a:extLst>
            </p:cNvPr>
            <p:cNvSpPr/>
            <p:nvPr/>
          </p:nvSpPr>
          <p:spPr>
            <a:xfrm rot="10800000">
              <a:off x="6104553" y="2029206"/>
              <a:ext cx="1683782" cy="2091801"/>
            </a:xfrm>
            <a:prstGeom prst="pentagon">
              <a:avLst/>
            </a:pr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44" name="图片 43">
              <a:extLst>
                <a:ext uri="{FF2B5EF4-FFF2-40B4-BE49-F238E27FC236}">
                  <a16:creationId xmlns:a16="http://schemas.microsoft.com/office/drawing/2014/main" id="{60947941-01C9-4DBF-932C-6F8CBD6248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3960" y="2515349"/>
              <a:ext cx="884965" cy="884965"/>
            </a:xfrm>
            <a:prstGeom prst="rect">
              <a:avLst/>
            </a:prstGeom>
          </p:spPr>
        </p:pic>
      </p:grpSp>
    </p:spTree>
    <p:extLst>
      <p:ext uri="{BB962C8B-B14F-4D97-AF65-F5344CB8AC3E}">
        <p14:creationId xmlns:p14="http://schemas.microsoft.com/office/powerpoint/2010/main" val="2330769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29" name="矩形 28"/>
          <p:cNvSpPr/>
          <p:nvPr/>
        </p:nvSpPr>
        <p:spPr>
          <a:xfrm>
            <a:off x="1005878" y="533979"/>
            <a:ext cx="2002471" cy="461665"/>
          </a:xfrm>
          <a:prstGeom prst="rect">
            <a:avLst/>
          </a:prstGeom>
        </p:spPr>
        <p:txBody>
          <a:bodyPr wrap="none">
            <a:spAutoFit/>
          </a:bodyPr>
          <a:lstStyle/>
          <a:p>
            <a:r>
              <a:rPr lang="en-US" altLang="zh-CN" sz="2400" dirty="0">
                <a:solidFill>
                  <a:prstClr val="white"/>
                </a:solidFill>
                <a:latin typeface="微软雅黑"/>
              </a:rPr>
              <a:t>Dijkstra </a:t>
            </a:r>
            <a:r>
              <a:rPr lang="zh-CN" altLang="en-US" sz="2400" dirty="0">
                <a:solidFill>
                  <a:prstClr val="white"/>
                </a:solidFill>
                <a:latin typeface="微软雅黑"/>
              </a:rPr>
              <a:t>算法</a:t>
            </a:r>
            <a:endParaRPr lang="en-US" altLang="zh-CN" sz="2400" dirty="0">
              <a:solidFill>
                <a:prstClr val="white"/>
              </a:solidFill>
              <a:latin typeface="微软雅黑"/>
            </a:endParaRPr>
          </a:p>
        </p:txBody>
      </p:sp>
      <p:grpSp>
        <p:nvGrpSpPr>
          <p:cNvPr id="3" name="组合 2"/>
          <p:cNvGrpSpPr/>
          <p:nvPr/>
        </p:nvGrpSpPr>
        <p:grpSpPr>
          <a:xfrm>
            <a:off x="1923105" y="1956354"/>
            <a:ext cx="8345789" cy="2093312"/>
            <a:chOff x="1923105" y="1956354"/>
            <a:chExt cx="8345789" cy="2093312"/>
          </a:xfrm>
        </p:grpSpPr>
        <p:sp>
          <p:nvSpPr>
            <p:cNvPr id="53" name="空心弧 52">
              <a:extLst>
                <a:ext uri="{FF2B5EF4-FFF2-40B4-BE49-F238E27FC236}">
                  <a16:creationId xmlns:a16="http://schemas.microsoft.com/office/drawing/2014/main" id="{C9551B12-E157-47EB-B691-4F920D9CB686}"/>
                </a:ext>
              </a:extLst>
            </p:cNvPr>
            <p:cNvSpPr/>
            <p:nvPr/>
          </p:nvSpPr>
          <p:spPr>
            <a:xfrm rot="214576">
              <a:off x="1923105" y="1985858"/>
              <a:ext cx="1835215" cy="1927900"/>
            </a:xfrm>
            <a:prstGeom prst="blockArc">
              <a:avLst>
                <a:gd name="adj1" fmla="val 10659121"/>
                <a:gd name="adj2" fmla="val 21336081"/>
                <a:gd name="adj3" fmla="val 11305"/>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空心弧 55">
              <a:extLst>
                <a:ext uri="{FF2B5EF4-FFF2-40B4-BE49-F238E27FC236}">
                  <a16:creationId xmlns:a16="http://schemas.microsoft.com/office/drawing/2014/main" id="{C8D4C4A6-E811-4FD1-A0F1-3D397789C88A}"/>
                </a:ext>
              </a:extLst>
            </p:cNvPr>
            <p:cNvSpPr/>
            <p:nvPr/>
          </p:nvSpPr>
          <p:spPr>
            <a:xfrm rot="10995896">
              <a:off x="3544873" y="1956354"/>
              <a:ext cx="1835215" cy="1927900"/>
            </a:xfrm>
            <a:prstGeom prst="blockArc">
              <a:avLst>
                <a:gd name="adj1" fmla="val 10659121"/>
                <a:gd name="adj2" fmla="val 21336081"/>
                <a:gd name="adj3" fmla="val 11305"/>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空心弧 58">
              <a:extLst>
                <a:ext uri="{FF2B5EF4-FFF2-40B4-BE49-F238E27FC236}">
                  <a16:creationId xmlns:a16="http://schemas.microsoft.com/office/drawing/2014/main" id="{833CBC38-94E8-4D80-B75C-4FE503627C0B}"/>
                </a:ext>
              </a:extLst>
            </p:cNvPr>
            <p:cNvSpPr/>
            <p:nvPr/>
          </p:nvSpPr>
          <p:spPr>
            <a:xfrm rot="214576">
              <a:off x="5178392" y="1985858"/>
              <a:ext cx="1835215" cy="1927900"/>
            </a:xfrm>
            <a:prstGeom prst="blockArc">
              <a:avLst>
                <a:gd name="adj1" fmla="val 10659121"/>
                <a:gd name="adj2" fmla="val 21336081"/>
                <a:gd name="adj3" fmla="val 11305"/>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空心弧 59">
              <a:extLst>
                <a:ext uri="{FF2B5EF4-FFF2-40B4-BE49-F238E27FC236}">
                  <a16:creationId xmlns:a16="http://schemas.microsoft.com/office/drawing/2014/main" id="{8A55FE84-284E-4C1F-8852-A3674379077B}"/>
                </a:ext>
              </a:extLst>
            </p:cNvPr>
            <p:cNvSpPr/>
            <p:nvPr/>
          </p:nvSpPr>
          <p:spPr>
            <a:xfrm rot="10995896">
              <a:off x="6804038" y="2121766"/>
              <a:ext cx="1835215" cy="1927900"/>
            </a:xfrm>
            <a:prstGeom prst="blockArc">
              <a:avLst>
                <a:gd name="adj1" fmla="val 10659121"/>
                <a:gd name="adj2" fmla="val 21336081"/>
                <a:gd name="adj3" fmla="val 11305"/>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空心弧 60">
              <a:extLst>
                <a:ext uri="{FF2B5EF4-FFF2-40B4-BE49-F238E27FC236}">
                  <a16:creationId xmlns:a16="http://schemas.microsoft.com/office/drawing/2014/main" id="{DB0BCF30-C923-4310-811E-9824BF76E4D7}"/>
                </a:ext>
              </a:extLst>
            </p:cNvPr>
            <p:cNvSpPr/>
            <p:nvPr/>
          </p:nvSpPr>
          <p:spPr>
            <a:xfrm rot="214576">
              <a:off x="8433679" y="1970544"/>
              <a:ext cx="1835215" cy="1927900"/>
            </a:xfrm>
            <a:prstGeom prst="blockArc">
              <a:avLst>
                <a:gd name="adj1" fmla="val 10659121"/>
                <a:gd name="adj2" fmla="val 21336081"/>
                <a:gd name="adj3" fmla="val 11305"/>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椭圆 77">
              <a:extLst>
                <a:ext uri="{FF2B5EF4-FFF2-40B4-BE49-F238E27FC236}">
                  <a16:creationId xmlns:a16="http://schemas.microsoft.com/office/drawing/2014/main" id="{49842FA3-E99F-43BC-876B-793C84206718}"/>
                </a:ext>
              </a:extLst>
            </p:cNvPr>
            <p:cNvSpPr/>
            <p:nvPr/>
          </p:nvSpPr>
          <p:spPr>
            <a:xfrm>
              <a:off x="2315639" y="2348396"/>
              <a:ext cx="1097185" cy="1075665"/>
            </a:xfrm>
            <a:prstGeom prst="ellipse">
              <a:avLst/>
            </a:prstGeom>
            <a:noFill/>
            <a:ln w="31750">
              <a:solidFill>
                <a:schemeClr val="accent1">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49721E62-680B-46A0-8A9B-8AA016B19A49}"/>
                </a:ext>
              </a:extLst>
            </p:cNvPr>
            <p:cNvSpPr/>
            <p:nvPr/>
          </p:nvSpPr>
          <p:spPr>
            <a:xfrm>
              <a:off x="8802693" y="2338430"/>
              <a:ext cx="1097185" cy="1075665"/>
            </a:xfrm>
            <a:prstGeom prst="ellipse">
              <a:avLst/>
            </a:prstGeom>
            <a:noFill/>
            <a:ln w="31750">
              <a:solidFill>
                <a:schemeClr val="accent1">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 name="组合 79">
              <a:extLst>
                <a:ext uri="{FF2B5EF4-FFF2-40B4-BE49-F238E27FC236}">
                  <a16:creationId xmlns:a16="http://schemas.microsoft.com/office/drawing/2014/main" id="{80A9883B-87D5-4D8C-B2C8-1D5A85560688}"/>
                </a:ext>
              </a:extLst>
            </p:cNvPr>
            <p:cNvGrpSpPr/>
            <p:nvPr/>
          </p:nvGrpSpPr>
          <p:grpSpPr>
            <a:xfrm>
              <a:off x="9105917" y="2615549"/>
              <a:ext cx="478432" cy="498566"/>
              <a:chOff x="9153542" y="3057687"/>
              <a:chExt cx="478432" cy="498566"/>
            </a:xfrm>
            <a:solidFill>
              <a:schemeClr val="accent1"/>
            </a:solidFill>
          </p:grpSpPr>
          <p:sp>
            <p:nvSpPr>
              <p:cNvPr id="81" name="半闭框 80">
                <a:extLst>
                  <a:ext uri="{FF2B5EF4-FFF2-40B4-BE49-F238E27FC236}">
                    <a16:creationId xmlns:a16="http://schemas.microsoft.com/office/drawing/2014/main" id="{36656E8C-0824-4D97-B890-7435CB9C55CE}"/>
                  </a:ext>
                </a:extLst>
              </p:cNvPr>
              <p:cNvSpPr/>
              <p:nvPr/>
            </p:nvSpPr>
            <p:spPr>
              <a:xfrm rot="2785234">
                <a:off x="9167723" y="3064038"/>
                <a:ext cx="441328" cy="428625"/>
              </a:xfrm>
              <a:prstGeom prst="halfFrame">
                <a:avLst>
                  <a:gd name="adj1" fmla="val 10504"/>
                  <a:gd name="adj2" fmla="val 12886"/>
                </a:avLst>
              </a:prstGeom>
              <a:grp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五边形 3">
                <a:extLst>
                  <a:ext uri="{FF2B5EF4-FFF2-40B4-BE49-F238E27FC236}">
                    <a16:creationId xmlns:a16="http://schemas.microsoft.com/office/drawing/2014/main" id="{ACCC76B2-9DCB-4BB5-9F02-FA6DE4F8C1AD}"/>
                  </a:ext>
                </a:extLst>
              </p:cNvPr>
              <p:cNvSpPr/>
              <p:nvPr/>
            </p:nvSpPr>
            <p:spPr>
              <a:xfrm rot="16200000">
                <a:off x="9147075" y="3071354"/>
                <a:ext cx="491366" cy="478432"/>
              </a:xfrm>
              <a:prstGeom prst="homePlate">
                <a:avLst>
                  <a:gd name="adj" fmla="val 526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4C6D1310-91BB-4066-93DB-7C12B5804BAB}"/>
                  </a:ext>
                </a:extLst>
              </p:cNvPr>
              <p:cNvSpPr/>
              <p:nvPr/>
            </p:nvSpPr>
            <p:spPr>
              <a:xfrm>
                <a:off x="9505713" y="3064887"/>
                <a:ext cx="48993" cy="74161"/>
              </a:xfrm>
              <a:prstGeom prst="rect">
                <a:avLst/>
              </a:prstGeom>
              <a:grp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178E58B3-95F5-4E54-B8B1-8A1245916AF5}"/>
                  </a:ext>
                </a:extLst>
              </p:cNvPr>
              <p:cNvSpPr/>
              <p:nvPr/>
            </p:nvSpPr>
            <p:spPr>
              <a:xfrm>
                <a:off x="9342205" y="3405625"/>
                <a:ext cx="104076" cy="1506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5" name="椭圆 84">
              <a:extLst>
                <a:ext uri="{FF2B5EF4-FFF2-40B4-BE49-F238E27FC236}">
                  <a16:creationId xmlns:a16="http://schemas.microsoft.com/office/drawing/2014/main" id="{DC03DB4D-AC1D-4DBF-A111-275F85360AA4}"/>
                </a:ext>
              </a:extLst>
            </p:cNvPr>
            <p:cNvSpPr/>
            <p:nvPr/>
          </p:nvSpPr>
          <p:spPr>
            <a:xfrm>
              <a:off x="3918700" y="2430190"/>
              <a:ext cx="1097185" cy="1075665"/>
            </a:xfrm>
            <a:prstGeom prst="ellipse">
              <a:avLst/>
            </a:prstGeom>
            <a:noFill/>
            <a:ln w="31750">
              <a:solidFill>
                <a:schemeClr val="accent1">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6" name="组合 85">
              <a:extLst>
                <a:ext uri="{FF2B5EF4-FFF2-40B4-BE49-F238E27FC236}">
                  <a16:creationId xmlns:a16="http://schemas.microsoft.com/office/drawing/2014/main" id="{8E6B396D-1EFA-42E4-AA81-FDD58F648C19}"/>
                </a:ext>
              </a:extLst>
            </p:cNvPr>
            <p:cNvGrpSpPr/>
            <p:nvPr/>
          </p:nvGrpSpPr>
          <p:grpSpPr>
            <a:xfrm>
              <a:off x="4251516" y="2757178"/>
              <a:ext cx="470579" cy="508781"/>
              <a:chOff x="4251516" y="3180266"/>
              <a:chExt cx="470579" cy="508781"/>
            </a:xfrm>
            <a:solidFill>
              <a:schemeClr val="accent1"/>
            </a:solidFill>
          </p:grpSpPr>
          <p:sp>
            <p:nvSpPr>
              <p:cNvPr id="87" name="圆角矩形 111">
                <a:extLst>
                  <a:ext uri="{FF2B5EF4-FFF2-40B4-BE49-F238E27FC236}">
                    <a16:creationId xmlns:a16="http://schemas.microsoft.com/office/drawing/2014/main" id="{000530EE-0F3E-4AA8-8414-4020E7713D7F}"/>
                  </a:ext>
                </a:extLst>
              </p:cNvPr>
              <p:cNvSpPr/>
              <p:nvPr/>
            </p:nvSpPr>
            <p:spPr>
              <a:xfrm rot="16200000">
                <a:off x="4057611" y="3408849"/>
                <a:ext cx="502393" cy="457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圆角矩形 120">
                <a:extLst>
                  <a:ext uri="{FF2B5EF4-FFF2-40B4-BE49-F238E27FC236}">
                    <a16:creationId xmlns:a16="http://schemas.microsoft.com/office/drawing/2014/main" id="{155A6F23-3050-497F-BD63-FBF3DEFFC807}"/>
                  </a:ext>
                </a:extLst>
              </p:cNvPr>
              <p:cNvSpPr/>
              <p:nvPr/>
            </p:nvSpPr>
            <p:spPr>
              <a:xfrm rot="16200000">
                <a:off x="4111727" y="3410955"/>
                <a:ext cx="502393" cy="457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121">
                <a:extLst>
                  <a:ext uri="{FF2B5EF4-FFF2-40B4-BE49-F238E27FC236}">
                    <a16:creationId xmlns:a16="http://schemas.microsoft.com/office/drawing/2014/main" id="{6473975D-1AB9-4ABC-9F65-89D1BEDAC1EA}"/>
                  </a:ext>
                </a:extLst>
              </p:cNvPr>
              <p:cNvSpPr/>
              <p:nvPr/>
            </p:nvSpPr>
            <p:spPr>
              <a:xfrm rot="16200000">
                <a:off x="4375072" y="3414991"/>
                <a:ext cx="502393" cy="457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122">
                <a:extLst>
                  <a:ext uri="{FF2B5EF4-FFF2-40B4-BE49-F238E27FC236}">
                    <a16:creationId xmlns:a16="http://schemas.microsoft.com/office/drawing/2014/main" id="{D5DEE170-01E7-41D9-AECB-A635BE536544}"/>
                  </a:ext>
                </a:extLst>
              </p:cNvPr>
              <p:cNvSpPr/>
              <p:nvPr/>
            </p:nvSpPr>
            <p:spPr>
              <a:xfrm rot="16200000">
                <a:off x="4428940" y="3414888"/>
                <a:ext cx="502393" cy="4571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61222B1F-41FC-4B04-ABAA-DFDEBB011E50}"/>
                  </a:ext>
                </a:extLst>
              </p:cNvPr>
              <p:cNvSpPr/>
              <p:nvPr/>
            </p:nvSpPr>
            <p:spPr>
              <a:xfrm>
                <a:off x="4285948" y="3191085"/>
                <a:ext cx="217942" cy="2467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7E36D2B8-51D0-49DA-903C-2120DFBFFF7D}"/>
                  </a:ext>
                </a:extLst>
              </p:cNvPr>
              <p:cNvSpPr/>
              <p:nvPr/>
            </p:nvSpPr>
            <p:spPr>
              <a:xfrm rot="10800000">
                <a:off x="4481957" y="3194188"/>
                <a:ext cx="217883" cy="2467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6">
                <a:extLst>
                  <a:ext uri="{FF2B5EF4-FFF2-40B4-BE49-F238E27FC236}">
                    <a16:creationId xmlns:a16="http://schemas.microsoft.com/office/drawing/2014/main" id="{33A9E98C-D110-4C0D-B74C-9A4BDEB25DCD}"/>
                  </a:ext>
                </a:extLst>
              </p:cNvPr>
              <p:cNvSpPr/>
              <p:nvPr/>
            </p:nvSpPr>
            <p:spPr>
              <a:xfrm>
                <a:off x="4251516" y="3180266"/>
                <a:ext cx="470579" cy="82976"/>
              </a:xfrm>
              <a:prstGeom prst="roundRect">
                <a:avLst/>
              </a:prstGeom>
              <a:grp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椭圆 94">
              <a:extLst>
                <a:ext uri="{FF2B5EF4-FFF2-40B4-BE49-F238E27FC236}">
                  <a16:creationId xmlns:a16="http://schemas.microsoft.com/office/drawing/2014/main" id="{729EA9F0-FC28-4FC5-B4E4-2B867084A3FA}"/>
                </a:ext>
              </a:extLst>
            </p:cNvPr>
            <p:cNvSpPr/>
            <p:nvPr/>
          </p:nvSpPr>
          <p:spPr>
            <a:xfrm>
              <a:off x="5556947" y="2356811"/>
              <a:ext cx="1097185" cy="1075665"/>
            </a:xfrm>
            <a:prstGeom prst="ellipse">
              <a:avLst/>
            </a:prstGeom>
            <a:noFill/>
            <a:ln w="31750">
              <a:solidFill>
                <a:schemeClr val="accent2">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56D96C14-D759-4AE6-BFA8-075003F4CADB}"/>
                </a:ext>
              </a:extLst>
            </p:cNvPr>
            <p:cNvSpPr/>
            <p:nvPr/>
          </p:nvSpPr>
          <p:spPr>
            <a:xfrm>
              <a:off x="7168123" y="2407012"/>
              <a:ext cx="1097185" cy="1075665"/>
            </a:xfrm>
            <a:prstGeom prst="ellipse">
              <a:avLst/>
            </a:prstGeom>
            <a:noFill/>
            <a:ln w="31750">
              <a:solidFill>
                <a:schemeClr val="accent1">
                  <a:lumMod val="10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组合 96">
              <a:extLst>
                <a:ext uri="{FF2B5EF4-FFF2-40B4-BE49-F238E27FC236}">
                  <a16:creationId xmlns:a16="http://schemas.microsoft.com/office/drawing/2014/main" id="{8065300A-F8E1-4541-BF2F-FAC9D0E8F21E}"/>
                </a:ext>
              </a:extLst>
            </p:cNvPr>
            <p:cNvGrpSpPr/>
            <p:nvPr/>
          </p:nvGrpSpPr>
          <p:grpSpPr>
            <a:xfrm>
              <a:off x="7341220" y="2320508"/>
              <a:ext cx="753796" cy="1227972"/>
              <a:chOff x="9448741" y="420146"/>
              <a:chExt cx="1709324" cy="2784574"/>
            </a:xfrm>
          </p:grpSpPr>
          <p:sp>
            <p:nvSpPr>
              <p:cNvPr id="98" name="弧形 97">
                <a:extLst>
                  <a:ext uri="{FF2B5EF4-FFF2-40B4-BE49-F238E27FC236}">
                    <a16:creationId xmlns:a16="http://schemas.microsoft.com/office/drawing/2014/main" id="{D7DA817F-0565-4B0D-B826-1C5DC7FF59FF}"/>
                  </a:ext>
                </a:extLst>
              </p:cNvPr>
              <p:cNvSpPr/>
              <p:nvPr/>
            </p:nvSpPr>
            <p:spPr>
              <a:xfrm rot="5400000">
                <a:off x="9716296" y="339574"/>
                <a:ext cx="1149957" cy="1311102"/>
              </a:xfrm>
              <a:prstGeom prst="arc">
                <a:avLst>
                  <a:gd name="adj1" fmla="val 18904918"/>
                  <a:gd name="adj2" fmla="val 2658451"/>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9" name="组合 98">
                <a:extLst>
                  <a:ext uri="{FF2B5EF4-FFF2-40B4-BE49-F238E27FC236}">
                    <a16:creationId xmlns:a16="http://schemas.microsoft.com/office/drawing/2014/main" id="{8139E97D-1EC3-44AD-9D32-3F9B6F26645A}"/>
                  </a:ext>
                </a:extLst>
              </p:cNvPr>
              <p:cNvGrpSpPr/>
              <p:nvPr/>
            </p:nvGrpSpPr>
            <p:grpSpPr>
              <a:xfrm>
                <a:off x="9448741" y="1158279"/>
                <a:ext cx="1709324" cy="1315046"/>
                <a:chOff x="9448741" y="1158279"/>
                <a:chExt cx="1709324" cy="1315046"/>
              </a:xfrm>
            </p:grpSpPr>
            <p:sp>
              <p:nvSpPr>
                <p:cNvPr id="101" name="椭圆 100">
                  <a:extLst>
                    <a:ext uri="{FF2B5EF4-FFF2-40B4-BE49-F238E27FC236}">
                      <a16:creationId xmlns:a16="http://schemas.microsoft.com/office/drawing/2014/main" id="{8F7E79C1-EF8A-43EB-B2F0-F90D92780B28}"/>
                    </a:ext>
                  </a:extLst>
                </p:cNvPr>
                <p:cNvSpPr/>
                <p:nvPr/>
              </p:nvSpPr>
              <p:spPr>
                <a:xfrm>
                  <a:off x="9728806" y="1243520"/>
                  <a:ext cx="1141355" cy="1152525"/>
                </a:xfrm>
                <a:prstGeom prst="ellipse">
                  <a:avLst/>
                </a:prstGeom>
                <a:noFill/>
                <a:ln w="38100">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71003D86-EF25-4AEC-AB2D-36EB5F4AB5F2}"/>
                    </a:ext>
                  </a:extLst>
                </p:cNvPr>
                <p:cNvCxnSpPr>
                  <a:endCxn id="101" idx="4"/>
                </p:cNvCxnSpPr>
                <p:nvPr/>
              </p:nvCxnSpPr>
              <p:spPr>
                <a:xfrm>
                  <a:off x="10299483" y="1243520"/>
                  <a:ext cx="1" cy="1152525"/>
                </a:xfrm>
                <a:prstGeom prst="line">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103" name="弧形 102">
                  <a:extLst>
                    <a:ext uri="{FF2B5EF4-FFF2-40B4-BE49-F238E27FC236}">
                      <a16:creationId xmlns:a16="http://schemas.microsoft.com/office/drawing/2014/main" id="{47B5236D-3DC3-4E37-8C2A-4FBF82A23EFF}"/>
                    </a:ext>
                  </a:extLst>
                </p:cNvPr>
                <p:cNvSpPr/>
                <p:nvPr/>
              </p:nvSpPr>
              <p:spPr>
                <a:xfrm>
                  <a:off x="9448741" y="1162223"/>
                  <a:ext cx="1149957" cy="1311102"/>
                </a:xfrm>
                <a:prstGeom prst="arc">
                  <a:avLst>
                    <a:gd name="adj1" fmla="val 17794895"/>
                    <a:gd name="adj2" fmla="val 3720093"/>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弧形 103">
                  <a:extLst>
                    <a:ext uri="{FF2B5EF4-FFF2-40B4-BE49-F238E27FC236}">
                      <a16:creationId xmlns:a16="http://schemas.microsoft.com/office/drawing/2014/main" id="{82690126-28CC-47C8-9643-2E56937A040A}"/>
                    </a:ext>
                  </a:extLst>
                </p:cNvPr>
                <p:cNvSpPr/>
                <p:nvPr/>
              </p:nvSpPr>
              <p:spPr>
                <a:xfrm rot="10800000">
                  <a:off x="10008108" y="1158279"/>
                  <a:ext cx="1149957" cy="1311102"/>
                </a:xfrm>
                <a:prstGeom prst="arc">
                  <a:avLst>
                    <a:gd name="adj1" fmla="val 17794895"/>
                    <a:gd name="adj2" fmla="val 3720093"/>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5" name="直接连接符 104">
                  <a:extLst>
                    <a:ext uri="{FF2B5EF4-FFF2-40B4-BE49-F238E27FC236}">
                      <a16:creationId xmlns:a16="http://schemas.microsoft.com/office/drawing/2014/main" id="{ADA70A47-5313-490A-B272-40190EFF09C5}"/>
                    </a:ext>
                  </a:extLst>
                </p:cNvPr>
                <p:cNvCxnSpPr>
                  <a:stCxn id="101" idx="6"/>
                  <a:endCxn id="101" idx="2"/>
                </p:cNvCxnSpPr>
                <p:nvPr/>
              </p:nvCxnSpPr>
              <p:spPr>
                <a:xfrm flipH="1">
                  <a:off x="9728806" y="1819783"/>
                  <a:ext cx="1141355" cy="0"/>
                </a:xfrm>
                <a:prstGeom prst="line">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grpSp>
          <p:sp>
            <p:nvSpPr>
              <p:cNvPr id="100" name="弧形 99">
                <a:extLst>
                  <a:ext uri="{FF2B5EF4-FFF2-40B4-BE49-F238E27FC236}">
                    <a16:creationId xmlns:a16="http://schemas.microsoft.com/office/drawing/2014/main" id="{699BC453-E3A4-42F2-8403-798029BEA6D9}"/>
                  </a:ext>
                </a:extLst>
              </p:cNvPr>
              <p:cNvSpPr/>
              <p:nvPr/>
            </p:nvSpPr>
            <p:spPr>
              <a:xfrm rot="16200000">
                <a:off x="9729695" y="1974191"/>
                <a:ext cx="1149957" cy="1311102"/>
              </a:xfrm>
              <a:prstGeom prst="arc">
                <a:avLst>
                  <a:gd name="adj1" fmla="val 18904918"/>
                  <a:gd name="adj2" fmla="val 2658451"/>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06" name="组合 105">
              <a:extLst>
                <a:ext uri="{FF2B5EF4-FFF2-40B4-BE49-F238E27FC236}">
                  <a16:creationId xmlns:a16="http://schemas.microsoft.com/office/drawing/2014/main" id="{F6CA7E47-B905-4745-9E2C-9BDC8A81205C}"/>
                </a:ext>
              </a:extLst>
            </p:cNvPr>
            <p:cNvGrpSpPr/>
            <p:nvPr/>
          </p:nvGrpSpPr>
          <p:grpSpPr>
            <a:xfrm rot="1934626">
              <a:off x="2613026" y="2595012"/>
              <a:ext cx="532824" cy="582430"/>
              <a:chOff x="8356823" y="3113165"/>
              <a:chExt cx="545308" cy="596077"/>
            </a:xfrm>
          </p:grpSpPr>
          <p:sp>
            <p:nvSpPr>
              <p:cNvPr id="107" name="椭圆 106">
                <a:extLst>
                  <a:ext uri="{FF2B5EF4-FFF2-40B4-BE49-F238E27FC236}">
                    <a16:creationId xmlns:a16="http://schemas.microsoft.com/office/drawing/2014/main" id="{17962A72-6C99-4117-9E1A-3465E657F3C7}"/>
                  </a:ext>
                </a:extLst>
              </p:cNvPr>
              <p:cNvSpPr/>
              <p:nvPr/>
            </p:nvSpPr>
            <p:spPr>
              <a:xfrm>
                <a:off x="8356823" y="3113165"/>
                <a:ext cx="395818" cy="395818"/>
              </a:xfrm>
              <a:prstGeom prst="ellipse">
                <a:avLst/>
              </a:prstGeom>
              <a:solidFill>
                <a:srgbClr val="FF9900"/>
              </a:solidFill>
              <a:ln w="57150">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圆角矩形 125">
                <a:extLst>
                  <a:ext uri="{FF2B5EF4-FFF2-40B4-BE49-F238E27FC236}">
                    <a16:creationId xmlns:a16="http://schemas.microsoft.com/office/drawing/2014/main" id="{E3D9DEA7-F389-478E-9DB0-E2619CFF3BAC}"/>
                  </a:ext>
                </a:extLst>
              </p:cNvPr>
              <p:cNvSpPr/>
              <p:nvPr/>
            </p:nvSpPr>
            <p:spPr>
              <a:xfrm rot="19664489">
                <a:off x="8635276" y="3594978"/>
                <a:ext cx="230191" cy="45782"/>
              </a:xfrm>
              <a:prstGeom prst="roundRect">
                <a:avLst>
                  <a:gd name="adj" fmla="val 36880"/>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圆角矩形 126">
                <a:extLst>
                  <a:ext uri="{FF2B5EF4-FFF2-40B4-BE49-F238E27FC236}">
                    <a16:creationId xmlns:a16="http://schemas.microsoft.com/office/drawing/2014/main" id="{24661807-04B5-4E62-A6F7-BFF111BA818B}"/>
                  </a:ext>
                </a:extLst>
              </p:cNvPr>
              <p:cNvSpPr/>
              <p:nvPr/>
            </p:nvSpPr>
            <p:spPr>
              <a:xfrm rot="19609440">
                <a:off x="8541149" y="3318244"/>
                <a:ext cx="199351" cy="252740"/>
              </a:xfrm>
              <a:prstGeom prst="roundRect">
                <a:avLst/>
              </a:prstGeom>
              <a:solidFill>
                <a:srgbClr val="F8F8F8"/>
              </a:solidFill>
              <a:ln w="57150">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圆角矩形 127">
                <a:extLst>
                  <a:ext uri="{FF2B5EF4-FFF2-40B4-BE49-F238E27FC236}">
                    <a16:creationId xmlns:a16="http://schemas.microsoft.com/office/drawing/2014/main" id="{64A33927-DBBD-4307-91F8-A85D4C08B478}"/>
                  </a:ext>
                </a:extLst>
              </p:cNvPr>
              <p:cNvSpPr/>
              <p:nvPr/>
            </p:nvSpPr>
            <p:spPr>
              <a:xfrm rot="19664489">
                <a:off x="8702929" y="3663523"/>
                <a:ext cx="199202" cy="45719"/>
              </a:xfrm>
              <a:prstGeom prst="roundRect">
                <a:avLst>
                  <a:gd name="adj" fmla="val 36880"/>
                </a:avLst>
              </a:prstGeom>
              <a:solidFill>
                <a:schemeClr val="accent1">
                  <a:lumMod val="100000"/>
                </a:schemeClr>
              </a:solidFill>
              <a:ln>
                <a:solidFill>
                  <a:schemeClr val="accent1">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46ECEFDC-FB8E-4E54-BACF-136F612E358A}"/>
                  </a:ext>
                </a:extLst>
              </p:cNvPr>
              <p:cNvSpPr/>
              <p:nvPr/>
            </p:nvSpPr>
            <p:spPr>
              <a:xfrm>
                <a:off x="8378537" y="3140283"/>
                <a:ext cx="350405" cy="350405"/>
              </a:xfrm>
              <a:prstGeom prst="ellipse">
                <a:avLst/>
              </a:prstGeom>
              <a:solidFill>
                <a:srgbClr val="F8F8F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弧形 111">
                <a:extLst>
                  <a:ext uri="{FF2B5EF4-FFF2-40B4-BE49-F238E27FC236}">
                    <a16:creationId xmlns:a16="http://schemas.microsoft.com/office/drawing/2014/main" id="{730E125C-1050-40B3-A9E9-9B4E6A4DE253}"/>
                  </a:ext>
                </a:extLst>
              </p:cNvPr>
              <p:cNvSpPr/>
              <p:nvPr/>
            </p:nvSpPr>
            <p:spPr>
              <a:xfrm rot="15033183">
                <a:off x="8432318" y="3183080"/>
                <a:ext cx="264210" cy="264232"/>
              </a:xfrm>
              <a:prstGeom prst="arc">
                <a:avLst>
                  <a:gd name="adj1" fmla="val 14957718"/>
                  <a:gd name="adj2" fmla="val 21104537"/>
                </a:avLst>
              </a:prstGeom>
              <a:ln w="38100">
                <a:solidFill>
                  <a:schemeClr val="accent1">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3" name="组合 112">
              <a:extLst>
                <a:ext uri="{FF2B5EF4-FFF2-40B4-BE49-F238E27FC236}">
                  <a16:creationId xmlns:a16="http://schemas.microsoft.com/office/drawing/2014/main" id="{AEFD84A4-DB27-4255-A2A2-B1B9859D0D75}"/>
                </a:ext>
              </a:extLst>
            </p:cNvPr>
            <p:cNvGrpSpPr/>
            <p:nvPr/>
          </p:nvGrpSpPr>
          <p:grpSpPr>
            <a:xfrm>
              <a:off x="5834345" y="2599560"/>
              <a:ext cx="583201" cy="573335"/>
              <a:chOff x="13102693" y="-212669"/>
              <a:chExt cx="2428626" cy="2387541"/>
            </a:xfrm>
            <a:solidFill>
              <a:schemeClr val="accent1"/>
            </a:solidFill>
          </p:grpSpPr>
          <p:sp>
            <p:nvSpPr>
              <p:cNvPr id="114" name="椭圆 113">
                <a:extLst>
                  <a:ext uri="{FF2B5EF4-FFF2-40B4-BE49-F238E27FC236}">
                    <a16:creationId xmlns:a16="http://schemas.microsoft.com/office/drawing/2014/main" id="{8554901B-D469-41E9-94A8-D38061096962}"/>
                  </a:ext>
                </a:extLst>
              </p:cNvPr>
              <p:cNvSpPr/>
              <p:nvPr/>
            </p:nvSpPr>
            <p:spPr>
              <a:xfrm>
                <a:off x="13424186" y="95892"/>
                <a:ext cx="1779800" cy="1779800"/>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C640E345-F456-46BD-83E8-709FA132604E}"/>
                  </a:ext>
                </a:extLst>
              </p:cNvPr>
              <p:cNvSpPr/>
              <p:nvPr/>
            </p:nvSpPr>
            <p:spPr>
              <a:xfrm>
                <a:off x="13998667" y="-212669"/>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E8582944-0E72-4767-B4F5-C1A9CE4665EC}"/>
                  </a:ext>
                </a:extLst>
              </p:cNvPr>
              <p:cNvSpPr/>
              <p:nvPr/>
            </p:nvSpPr>
            <p:spPr>
              <a:xfrm>
                <a:off x="14028124" y="1666567"/>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59174A5C-798F-4FCF-8FE2-6F43FAC02018}"/>
                  </a:ext>
                </a:extLst>
              </p:cNvPr>
              <p:cNvSpPr/>
              <p:nvPr/>
            </p:nvSpPr>
            <p:spPr>
              <a:xfrm rot="2839072">
                <a:off x="14709055" y="41483"/>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64470BD2-579F-4439-8524-B87FD638B5AF}"/>
                  </a:ext>
                </a:extLst>
              </p:cNvPr>
              <p:cNvSpPr/>
              <p:nvPr/>
            </p:nvSpPr>
            <p:spPr>
              <a:xfrm rot="18902390">
                <a:off x="13352709" y="51112"/>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950A5B31-4774-46DF-931D-1A0ACAC6C077}"/>
                  </a:ext>
                </a:extLst>
              </p:cNvPr>
              <p:cNvSpPr/>
              <p:nvPr/>
            </p:nvSpPr>
            <p:spPr>
              <a:xfrm rot="18902390">
                <a:off x="14699131" y="1406091"/>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92B7A5C8-34B3-4113-B894-9207D75D2AE2}"/>
                  </a:ext>
                </a:extLst>
              </p:cNvPr>
              <p:cNvSpPr/>
              <p:nvPr/>
            </p:nvSpPr>
            <p:spPr>
              <a:xfrm rot="2839072">
                <a:off x="13365455" y="1418602"/>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941D4778-453B-4EEA-B50B-364961037A7F}"/>
                  </a:ext>
                </a:extLst>
              </p:cNvPr>
              <p:cNvSpPr/>
              <p:nvPr/>
            </p:nvSpPr>
            <p:spPr>
              <a:xfrm rot="16200000">
                <a:off x="13073055" y="727868"/>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7370A476-4BBB-4407-B7B1-C868B2774398}"/>
                  </a:ext>
                </a:extLst>
              </p:cNvPr>
              <p:cNvSpPr/>
              <p:nvPr/>
            </p:nvSpPr>
            <p:spPr>
              <a:xfrm rot="16200000">
                <a:off x="14993376" y="741509"/>
                <a:ext cx="567581" cy="508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05494FD6-2582-418E-974A-ABB68F14EEE1}"/>
                  </a:ext>
                </a:extLst>
              </p:cNvPr>
              <p:cNvSpPr/>
              <p:nvPr/>
            </p:nvSpPr>
            <p:spPr>
              <a:xfrm>
                <a:off x="13709282" y="392015"/>
                <a:ext cx="1163134" cy="1163134"/>
              </a:xfrm>
              <a:prstGeom prst="ellipse">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矩形 1"/>
          <p:cNvSpPr/>
          <p:nvPr/>
        </p:nvSpPr>
        <p:spPr>
          <a:xfrm>
            <a:off x="1368725" y="4493651"/>
            <a:ext cx="9645017" cy="1384995"/>
          </a:xfrm>
          <a:prstGeom prst="rect">
            <a:avLst/>
          </a:prstGeom>
        </p:spPr>
        <p:txBody>
          <a:bodyPr wrap="square">
            <a:spAutoFit/>
          </a:bodyPr>
          <a:lstStyle/>
          <a:p>
            <a:r>
              <a:rPr lang="zh-CN" altLang="zh-CN" sz="2400" b="1" dirty="0">
                <a:solidFill>
                  <a:srgbClr val="D54745"/>
                </a:solidFill>
                <a:latin typeface="+mn-ea"/>
              </a:rPr>
              <a:t>算法的思想：</a:t>
            </a:r>
            <a:endParaRPr lang="en-US" altLang="zh-CN" sz="2400" b="1" dirty="0">
              <a:solidFill>
                <a:srgbClr val="D54745"/>
              </a:solidFill>
              <a:latin typeface="+mn-ea"/>
            </a:endParaRPr>
          </a:p>
          <a:p>
            <a:pPr>
              <a:lnSpc>
                <a:spcPct val="125000"/>
              </a:lnSpc>
            </a:pPr>
            <a:r>
              <a:rPr lang="zh-CN" altLang="zh-CN" sz="2400" dirty="0">
                <a:latin typeface="+mn-ea"/>
              </a:rPr>
              <a:t>设置一个顶点集合</a:t>
            </a:r>
            <a:r>
              <a:rPr lang="en-US" altLang="zh-CN" sz="2400" dirty="0">
                <a:latin typeface="+mn-ea"/>
              </a:rPr>
              <a:t>S</a:t>
            </a:r>
            <a:r>
              <a:rPr lang="zh-CN" altLang="zh-CN" sz="2400" dirty="0">
                <a:latin typeface="+mn-ea"/>
              </a:rPr>
              <a:t>，初始时</a:t>
            </a:r>
            <a:r>
              <a:rPr lang="en-US" altLang="zh-CN" sz="2400" dirty="0">
                <a:latin typeface="+mn-ea"/>
              </a:rPr>
              <a:t>S</a:t>
            </a:r>
            <a:r>
              <a:rPr lang="zh-CN" altLang="zh-CN" sz="2400" dirty="0">
                <a:latin typeface="+mn-ea"/>
              </a:rPr>
              <a:t>为空、设置每个顶点到源点的距离标签为无穷大</a:t>
            </a:r>
            <a:r>
              <a:rPr lang="zh-CN" altLang="zh-CN" sz="2400" dirty="0" smtClean="0">
                <a:latin typeface="+mn-ea"/>
              </a:rPr>
              <a:t>。将</a:t>
            </a:r>
            <a:r>
              <a:rPr lang="zh-CN" altLang="zh-CN" sz="2400" dirty="0">
                <a:latin typeface="+mn-ea"/>
              </a:rPr>
              <a:t>源点放入</a:t>
            </a:r>
            <a:r>
              <a:rPr lang="en-US" altLang="zh-CN" sz="2400" dirty="0">
                <a:latin typeface="+mn-ea"/>
              </a:rPr>
              <a:t>S</a:t>
            </a:r>
            <a:r>
              <a:rPr lang="zh-CN" altLang="zh-CN" sz="2400" dirty="0">
                <a:latin typeface="+mn-ea"/>
              </a:rPr>
              <a:t>中，源点到源点距离设置为</a:t>
            </a:r>
            <a:r>
              <a:rPr lang="en-US" altLang="zh-CN" sz="2400" dirty="0">
                <a:latin typeface="+mn-ea"/>
              </a:rPr>
              <a:t>0</a:t>
            </a:r>
            <a:r>
              <a:rPr lang="zh-CN" altLang="en-US" sz="2400" dirty="0">
                <a:latin typeface="+mn-ea"/>
              </a:rPr>
              <a:t>。</a:t>
            </a:r>
            <a:endParaRPr lang="en-US" altLang="zh-CN" sz="2400" dirty="0">
              <a:latin typeface="+mn-ea"/>
            </a:endParaRPr>
          </a:p>
        </p:txBody>
      </p:sp>
    </p:spTree>
    <p:extLst>
      <p:ext uri="{BB962C8B-B14F-4D97-AF65-F5344CB8AC3E}">
        <p14:creationId xmlns:p14="http://schemas.microsoft.com/office/powerpoint/2010/main" val="3508133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49262" y="5918124"/>
            <a:ext cx="8281115" cy="561860"/>
          </a:xfrm>
          <a:prstGeom prst="rect">
            <a:avLst/>
          </a:prstGeom>
          <a:noFill/>
          <a:ln w="28575">
            <a:solidFill>
              <a:srgbClr val="DA3C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29" name="矩形 28"/>
          <p:cNvSpPr/>
          <p:nvPr/>
        </p:nvSpPr>
        <p:spPr>
          <a:xfrm>
            <a:off x="1005878" y="533979"/>
            <a:ext cx="6106159" cy="461665"/>
          </a:xfrm>
          <a:prstGeom prst="rect">
            <a:avLst/>
          </a:prstGeom>
        </p:spPr>
        <p:txBody>
          <a:bodyPr wrap="none">
            <a:spAutoFit/>
          </a:bodyPr>
          <a:lstStyle/>
          <a:p>
            <a:r>
              <a:rPr lang="zh-CN" altLang="en-US" sz="2400" dirty="0">
                <a:solidFill>
                  <a:prstClr val="white"/>
                </a:solidFill>
                <a:latin typeface="微软雅黑"/>
              </a:rPr>
              <a:t>现在以源点作为当前顶点，循环做以下</a:t>
            </a:r>
            <a:r>
              <a:rPr lang="zh-CN" altLang="en-US" sz="2400" dirty="0" smtClean="0">
                <a:solidFill>
                  <a:prstClr val="white"/>
                </a:solidFill>
                <a:latin typeface="微软雅黑"/>
              </a:rPr>
              <a:t>操作</a:t>
            </a:r>
            <a:r>
              <a:rPr lang="en-US" altLang="zh-CN" sz="2400" dirty="0" smtClean="0">
                <a:solidFill>
                  <a:prstClr val="white"/>
                </a:solidFill>
                <a:latin typeface="微软雅黑"/>
              </a:rPr>
              <a:t>:</a:t>
            </a:r>
            <a:endParaRPr lang="en-US" altLang="zh-CN" sz="2400" dirty="0">
              <a:solidFill>
                <a:prstClr val="white"/>
              </a:solidFill>
              <a:latin typeface="微软雅黑"/>
            </a:endParaRPr>
          </a:p>
        </p:txBody>
      </p:sp>
      <p:grpSp>
        <p:nvGrpSpPr>
          <p:cNvPr id="73" name="组合 72"/>
          <p:cNvGrpSpPr/>
          <p:nvPr/>
        </p:nvGrpSpPr>
        <p:grpSpPr>
          <a:xfrm>
            <a:off x="1514521" y="3300110"/>
            <a:ext cx="9952628" cy="1557396"/>
            <a:chOff x="1514521" y="2332522"/>
            <a:chExt cx="9952628" cy="760893"/>
          </a:xfrm>
        </p:grpSpPr>
        <p:grpSp>
          <p:nvGrpSpPr>
            <p:cNvPr id="36" name="组合 35"/>
            <p:cNvGrpSpPr/>
            <p:nvPr/>
          </p:nvGrpSpPr>
          <p:grpSpPr>
            <a:xfrm>
              <a:off x="1514521" y="2332522"/>
              <a:ext cx="579307" cy="631762"/>
              <a:chOff x="6242320" y="2373233"/>
              <a:chExt cx="579005" cy="631762"/>
            </a:xfrm>
          </p:grpSpPr>
          <p:sp>
            <p:nvSpPr>
              <p:cNvPr id="37" name="TextBox 6"/>
              <p:cNvSpPr txBox="1"/>
              <p:nvPr/>
            </p:nvSpPr>
            <p:spPr>
              <a:xfrm>
                <a:off x="6327224" y="2373233"/>
                <a:ext cx="448425" cy="492443"/>
              </a:xfrm>
              <a:prstGeom prst="rect">
                <a:avLst/>
              </a:prstGeom>
              <a:noFill/>
            </p:spPr>
            <p:txBody>
              <a:bodyPr vert="horz" wrap="square" lIns="0" tIns="0" rIns="0" bIns="0" rtlCol="0" anchor="ctr">
                <a:spAutoFit/>
              </a:bodyPr>
              <a:lstStyle/>
              <a:p>
                <a:r>
                  <a:rPr lang="en-US" altLang="zh-CN" sz="3200" dirty="0">
                    <a:solidFill>
                      <a:srgbClr val="DA3C49"/>
                    </a:solidFill>
                    <a:latin typeface="Impact" pitchFamily="34" charset="0"/>
                  </a:rPr>
                  <a:t>02</a:t>
                </a:r>
                <a:endParaRPr lang="zh-CN" altLang="en-US" sz="3200" dirty="0">
                  <a:solidFill>
                    <a:srgbClr val="DA3C49"/>
                  </a:solidFill>
                  <a:latin typeface="微软雅黑" pitchFamily="34" charset="-122"/>
                </a:endParaRPr>
              </a:p>
            </p:txBody>
          </p:sp>
          <p:sp>
            <p:nvSpPr>
              <p:cNvPr id="38"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7" name="副标题 2"/>
            <p:cNvSpPr txBox="1">
              <a:spLocks/>
            </p:cNvSpPr>
            <p:nvPr/>
          </p:nvSpPr>
          <p:spPr>
            <a:xfrm>
              <a:off x="2323149" y="2438893"/>
              <a:ext cx="9144000" cy="654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prstClr val="black"/>
                  </a:solidFill>
                </a:rPr>
                <a:t>在</a:t>
              </a:r>
              <a:r>
                <a:rPr lang="en-US" altLang="zh-CN" sz="2400" dirty="0">
                  <a:solidFill>
                    <a:prstClr val="black"/>
                  </a:solidFill>
                </a:rPr>
                <a:t>V-S</a:t>
              </a:r>
              <a:r>
                <a:rPr lang="zh-CN" altLang="en-US" sz="2400" dirty="0">
                  <a:solidFill>
                    <a:prstClr val="black"/>
                  </a:solidFill>
                </a:rPr>
                <a:t>集合中找到距离标签最小的顶点，将该顶点加入集合</a:t>
              </a:r>
              <a:r>
                <a:rPr lang="en-US" altLang="zh-CN" sz="2400" dirty="0">
                  <a:solidFill>
                    <a:prstClr val="black"/>
                  </a:solidFill>
                </a:rPr>
                <a:t>S</a:t>
              </a:r>
              <a:r>
                <a:rPr lang="zh-CN" altLang="en-US" sz="2400" dirty="0">
                  <a:solidFill>
                    <a:prstClr val="black"/>
                  </a:solidFill>
                </a:rPr>
                <a:t>，并以它为当前顶点，再次回到循环</a:t>
              </a:r>
              <a:r>
                <a:rPr lang="zh-CN" altLang="en-US" sz="2400" dirty="0" smtClean="0">
                  <a:solidFill>
                    <a:prstClr val="black"/>
                  </a:solidFill>
                </a:rPr>
                <a:t>中。</a:t>
              </a:r>
              <a:endParaRPr lang="zh-CN" altLang="zh-CN" sz="2400" dirty="0">
                <a:solidFill>
                  <a:prstClr val="black"/>
                </a:solidFill>
              </a:endParaRPr>
            </a:p>
          </p:txBody>
        </p:sp>
        <p:cxnSp>
          <p:nvCxnSpPr>
            <p:cNvPr id="62" name="直接连接符 61"/>
            <p:cNvCxnSpPr/>
            <p:nvPr/>
          </p:nvCxnSpPr>
          <p:spPr>
            <a:xfrm>
              <a:off x="2323149" y="2917327"/>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1514521" y="4850284"/>
            <a:ext cx="9952628" cy="650974"/>
            <a:chOff x="1514521" y="3145711"/>
            <a:chExt cx="9952628" cy="650974"/>
          </a:xfrm>
        </p:grpSpPr>
        <p:grpSp>
          <p:nvGrpSpPr>
            <p:cNvPr id="39" name="组合 38"/>
            <p:cNvGrpSpPr/>
            <p:nvPr/>
          </p:nvGrpSpPr>
          <p:grpSpPr>
            <a:xfrm>
              <a:off x="1514521" y="3145711"/>
              <a:ext cx="579307" cy="620494"/>
              <a:chOff x="6242320" y="3640739"/>
              <a:chExt cx="579005" cy="620494"/>
            </a:xfrm>
          </p:grpSpPr>
          <p:sp>
            <p:nvSpPr>
              <p:cNvPr id="40" name="TextBox 6"/>
              <p:cNvSpPr txBox="1"/>
              <p:nvPr/>
            </p:nvSpPr>
            <p:spPr>
              <a:xfrm>
                <a:off x="6327224" y="3640739"/>
                <a:ext cx="448425" cy="492443"/>
              </a:xfrm>
              <a:prstGeom prst="rect">
                <a:avLst/>
              </a:prstGeom>
              <a:noFill/>
            </p:spPr>
            <p:txBody>
              <a:bodyPr vert="horz" wrap="square" lIns="0" tIns="0" rIns="0" bIns="0" rtlCol="0" anchor="ctr">
                <a:spAutoFit/>
              </a:bodyPr>
              <a:lstStyle/>
              <a:p>
                <a:r>
                  <a:rPr lang="en-US" altLang="zh-CN" sz="3200" dirty="0">
                    <a:solidFill>
                      <a:srgbClr val="DA3C49"/>
                    </a:solidFill>
                    <a:latin typeface="Impact" pitchFamily="34" charset="0"/>
                  </a:rPr>
                  <a:t>03</a:t>
                </a:r>
                <a:endParaRPr lang="zh-CN" altLang="en-US" sz="3200" dirty="0">
                  <a:solidFill>
                    <a:srgbClr val="DA3C49"/>
                  </a:solidFill>
                  <a:latin typeface="微软雅黑" pitchFamily="34" charset="-122"/>
                </a:endParaRPr>
              </a:p>
            </p:txBody>
          </p:sp>
          <p:sp>
            <p:nvSpPr>
              <p:cNvPr id="41"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1" name="副标题 2"/>
            <p:cNvSpPr txBox="1">
              <a:spLocks/>
            </p:cNvSpPr>
            <p:nvPr/>
          </p:nvSpPr>
          <p:spPr>
            <a:xfrm>
              <a:off x="2323149" y="3234825"/>
              <a:ext cx="9144000" cy="561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black"/>
                  </a:solidFill>
                </a:rPr>
                <a:t>当所有顶点都在</a:t>
              </a:r>
              <a:r>
                <a:rPr lang="en-US" altLang="zh-CN" sz="2400" dirty="0">
                  <a:solidFill>
                    <a:prstClr val="black"/>
                  </a:solidFill>
                </a:rPr>
                <a:t>S</a:t>
              </a:r>
              <a:r>
                <a:rPr lang="zh-CN" altLang="en-US" sz="2400" dirty="0">
                  <a:solidFill>
                    <a:prstClr val="black"/>
                  </a:solidFill>
                </a:rPr>
                <a:t>中时，循环结束。</a:t>
              </a:r>
            </a:p>
          </p:txBody>
        </p:sp>
        <p:cxnSp>
          <p:nvCxnSpPr>
            <p:cNvPr id="63" name="直接连接符 62"/>
            <p:cNvCxnSpPr/>
            <p:nvPr/>
          </p:nvCxnSpPr>
          <p:spPr>
            <a:xfrm>
              <a:off x="2323149" y="3651691"/>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1514521" y="1235085"/>
            <a:ext cx="9952628" cy="2094969"/>
            <a:chOff x="1514521" y="1394158"/>
            <a:chExt cx="9952628" cy="908876"/>
          </a:xfrm>
        </p:grpSpPr>
        <p:sp>
          <p:nvSpPr>
            <p:cNvPr id="32" name="副标题 2"/>
            <p:cNvSpPr txBox="1">
              <a:spLocks/>
            </p:cNvSpPr>
            <p:nvPr/>
          </p:nvSpPr>
          <p:spPr>
            <a:xfrm>
              <a:off x="2323149" y="1509971"/>
              <a:ext cx="9144000" cy="7930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prstClr val="black"/>
                  </a:solidFill>
                </a:rPr>
                <a:t>逐条检查当前顶点射出的边，如果该邻接点不在集合</a:t>
              </a:r>
              <a:r>
                <a:rPr lang="en-US" altLang="zh-CN" sz="2400" dirty="0">
                  <a:solidFill>
                    <a:prstClr val="black"/>
                  </a:solidFill>
                </a:rPr>
                <a:t>S</a:t>
              </a:r>
              <a:r>
                <a:rPr lang="zh-CN" altLang="en-US" sz="2400" dirty="0">
                  <a:solidFill>
                    <a:prstClr val="black"/>
                  </a:solidFill>
                </a:rPr>
                <a:t>中，且当前顶点的距离标签加上边的权值小于当前顶点的这些邻接点上的距离标签，则用当前顶点的距离标签加上边的权值刷新相邻顶点的距离标签；</a:t>
              </a:r>
            </a:p>
          </p:txBody>
        </p:sp>
        <p:grpSp>
          <p:nvGrpSpPr>
            <p:cNvPr id="68" name="组合 67"/>
            <p:cNvGrpSpPr/>
            <p:nvPr/>
          </p:nvGrpSpPr>
          <p:grpSpPr>
            <a:xfrm>
              <a:off x="1514521" y="1394158"/>
              <a:ext cx="579307" cy="708735"/>
              <a:chOff x="6242320" y="2296260"/>
              <a:chExt cx="579005" cy="708735"/>
            </a:xfrm>
          </p:grpSpPr>
          <p:sp>
            <p:nvSpPr>
              <p:cNvPr id="69" name="TextBox 6"/>
              <p:cNvSpPr txBox="1"/>
              <p:nvPr/>
            </p:nvSpPr>
            <p:spPr>
              <a:xfrm>
                <a:off x="6327224" y="2296260"/>
                <a:ext cx="448425" cy="492443"/>
              </a:xfrm>
              <a:prstGeom prst="rect">
                <a:avLst/>
              </a:prstGeom>
              <a:noFill/>
            </p:spPr>
            <p:txBody>
              <a:bodyPr vert="horz" wrap="square" lIns="0" tIns="0" rIns="0" bIns="0" rtlCol="0" anchor="ctr">
                <a:spAutoFit/>
              </a:bodyPr>
              <a:lstStyle/>
              <a:p>
                <a:r>
                  <a:rPr lang="en-US" altLang="zh-CN" sz="3200" dirty="0" smtClean="0">
                    <a:solidFill>
                      <a:srgbClr val="DA3C49"/>
                    </a:solidFill>
                    <a:latin typeface="Impact" pitchFamily="34" charset="0"/>
                  </a:rPr>
                  <a:t>01</a:t>
                </a:r>
                <a:endParaRPr lang="zh-CN" altLang="en-US" sz="3200" dirty="0">
                  <a:solidFill>
                    <a:srgbClr val="DA3C49"/>
                  </a:solidFill>
                  <a:latin typeface="微软雅黑" pitchFamily="34" charset="-122"/>
                </a:endParaRPr>
              </a:p>
            </p:txBody>
          </p:sp>
          <p:sp>
            <p:nvSpPr>
              <p:cNvPr id="70"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71" name="直接连接符 70"/>
            <p:cNvCxnSpPr/>
            <p:nvPr/>
          </p:nvCxnSpPr>
          <p:spPr>
            <a:xfrm>
              <a:off x="2323149" y="2275790"/>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sp>
        <p:nvSpPr>
          <p:cNvPr id="2" name="右箭头 1"/>
          <p:cNvSpPr/>
          <p:nvPr/>
        </p:nvSpPr>
        <p:spPr>
          <a:xfrm>
            <a:off x="1599470" y="6004860"/>
            <a:ext cx="1182368" cy="370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副标题 2"/>
          <p:cNvSpPr txBox="1">
            <a:spLocks/>
          </p:cNvSpPr>
          <p:nvPr/>
        </p:nvSpPr>
        <p:spPr>
          <a:xfrm>
            <a:off x="3073758" y="5982519"/>
            <a:ext cx="6907369" cy="561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rgbClr val="DA3C49"/>
                </a:solidFill>
              </a:rPr>
              <a:t>每个顶点上的距离标签即其到源点的最短距离。</a:t>
            </a:r>
          </a:p>
        </p:txBody>
      </p:sp>
    </p:spTree>
    <p:extLst>
      <p:ext uri="{BB962C8B-B14F-4D97-AF65-F5344CB8AC3E}">
        <p14:creationId xmlns:p14="http://schemas.microsoft.com/office/powerpoint/2010/main" val="1351032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515156"/>
            <a:ext cx="12192000" cy="53576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p:nvPr/>
        </p:nvPicPr>
        <p:blipFill>
          <a:blip r:embed="rId2">
            <a:extLst>
              <a:ext uri="{28A0092B-C50C-407E-A947-70E740481C1C}">
                <a14:useLocalDpi xmlns:a14="http://schemas.microsoft.com/office/drawing/2010/main" val="0"/>
              </a:ext>
            </a:extLst>
          </a:blip>
          <a:srcRect/>
          <a:stretch>
            <a:fillRect/>
          </a:stretch>
        </p:blipFill>
        <p:spPr bwMode="auto">
          <a:xfrm>
            <a:off x="255870" y="818507"/>
            <a:ext cx="3393583" cy="3233691"/>
          </a:xfrm>
          <a:prstGeom prst="round2DiagRect">
            <a:avLst>
              <a:gd name="adj1" fmla="val 16667"/>
              <a:gd name="adj2" fmla="val 0"/>
            </a:avLst>
          </a:prstGeom>
          <a:ln w="88900" cap="sq">
            <a:solidFill>
              <a:srgbClr val="FFFFFF"/>
            </a:solidFill>
            <a:miter lim="800000"/>
          </a:ln>
          <a:effectLst/>
        </p:spPr>
      </p:pic>
      <p:pic>
        <p:nvPicPr>
          <p:cNvPr id="4" name="图片 3"/>
          <p:cNvPicPr/>
          <p:nvPr/>
        </p:nvPicPr>
        <p:blipFill rotWithShape="1">
          <a:blip r:embed="rId3">
            <a:extLst>
              <a:ext uri="{28A0092B-C50C-407E-A947-70E740481C1C}">
                <a14:useLocalDpi xmlns:a14="http://schemas.microsoft.com/office/drawing/2010/main" val="0"/>
              </a:ext>
            </a:extLst>
          </a:blip>
          <a:srcRect r="48432"/>
          <a:stretch/>
        </p:blipFill>
        <p:spPr bwMode="auto">
          <a:xfrm>
            <a:off x="4007499" y="2259765"/>
            <a:ext cx="3928055" cy="3368303"/>
          </a:xfrm>
          <a:prstGeom prst="round2DiagRect">
            <a:avLst>
              <a:gd name="adj1" fmla="val 16667"/>
              <a:gd name="adj2" fmla="val 0"/>
            </a:avLst>
          </a:prstGeom>
          <a:ln w="88900" cap="sq">
            <a:solidFill>
              <a:srgbClr val="FFFFFF"/>
            </a:solidFill>
            <a:miter lim="800000"/>
          </a:ln>
          <a:effectLst/>
        </p:spPr>
      </p:pic>
      <p:pic>
        <p:nvPicPr>
          <p:cNvPr id="7" name="图片 6"/>
          <p:cNvPicPr/>
          <p:nvPr/>
        </p:nvPicPr>
        <p:blipFill rotWithShape="1">
          <a:blip r:embed="rId3">
            <a:extLst>
              <a:ext uri="{28A0092B-C50C-407E-A947-70E740481C1C}">
                <a14:useLocalDpi xmlns:a14="http://schemas.microsoft.com/office/drawing/2010/main" val="0"/>
              </a:ext>
            </a:extLst>
          </a:blip>
          <a:srcRect l="51014"/>
          <a:stretch/>
        </p:blipFill>
        <p:spPr bwMode="auto">
          <a:xfrm>
            <a:off x="8293601" y="818507"/>
            <a:ext cx="3731363" cy="3368303"/>
          </a:xfrm>
          <a:prstGeom prst="round2DiagRect">
            <a:avLst>
              <a:gd name="adj1" fmla="val 16667"/>
              <a:gd name="adj2" fmla="val 0"/>
            </a:avLst>
          </a:prstGeom>
          <a:ln w="88900" cap="sq">
            <a:solidFill>
              <a:srgbClr val="FFFFFF"/>
            </a:solidFill>
            <a:miter lim="800000"/>
          </a:ln>
          <a:effectLst/>
        </p:spPr>
      </p:pic>
      <p:sp>
        <p:nvSpPr>
          <p:cNvPr id="9" name="矩形 8"/>
          <p:cNvSpPr/>
          <p:nvPr/>
        </p:nvSpPr>
        <p:spPr>
          <a:xfrm>
            <a:off x="0" y="6119789"/>
            <a:ext cx="12209236" cy="93679"/>
          </a:xfrm>
          <a:prstGeom prst="rect">
            <a:avLst/>
          </a:prstGeom>
          <a:solidFill>
            <a:srgbClr val="303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729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6115640"/>
            <a:ext cx="12192000" cy="777468"/>
          </a:xfrm>
          <a:prstGeom prst="rect">
            <a:avLst/>
          </a:prstGeom>
          <a:solidFill>
            <a:srgbClr val="DA3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副标题 2"/>
          <p:cNvSpPr txBox="1">
            <a:spLocks/>
          </p:cNvSpPr>
          <p:nvPr/>
        </p:nvSpPr>
        <p:spPr>
          <a:xfrm>
            <a:off x="1038490" y="6142508"/>
            <a:ext cx="10333704" cy="720120"/>
          </a:xfrm>
          <a:prstGeom prst="rect">
            <a:avLst/>
          </a:prstGeom>
        </p:spPr>
        <p:txBody>
          <a:bodyPr vert="horz" lIns="91440" tIns="45720" rIns="91440" bIns="45720" rtlCol="0">
            <a:normAutofit fontScale="92500"/>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solidFill>
                  <a:prstClr val="white"/>
                </a:solidFill>
              </a:rPr>
              <a:t>求单源最短路径的</a:t>
            </a:r>
            <a:r>
              <a:rPr lang="en-US" altLang="zh-CN" sz="2800" dirty="0">
                <a:solidFill>
                  <a:prstClr val="white"/>
                </a:solidFill>
              </a:rPr>
              <a:t>Dijkstra </a:t>
            </a:r>
            <a:r>
              <a:rPr lang="zh-CN" altLang="en-US" sz="2800" dirty="0">
                <a:solidFill>
                  <a:prstClr val="white"/>
                </a:solidFill>
              </a:rPr>
              <a:t>算法和求最小生成树的</a:t>
            </a:r>
            <a:r>
              <a:rPr lang="en-US" altLang="zh-CN" sz="2800" dirty="0">
                <a:solidFill>
                  <a:prstClr val="white"/>
                </a:solidFill>
              </a:rPr>
              <a:t>Prim</a:t>
            </a:r>
            <a:r>
              <a:rPr lang="zh-CN" altLang="en-US" sz="2800" dirty="0">
                <a:solidFill>
                  <a:prstClr val="white"/>
                </a:solidFill>
              </a:rPr>
              <a:t>算法非常相像。</a:t>
            </a:r>
            <a:endParaRPr lang="zh-CN" altLang="en-US" sz="2800" dirty="0" smtClean="0">
              <a:solidFill>
                <a:prstClr val="white"/>
              </a:solidFill>
            </a:endParaRPr>
          </a:p>
        </p:txBody>
      </p:sp>
      <p:pic>
        <p:nvPicPr>
          <p:cNvPr id="26" name="图片 25"/>
          <p:cNvPicPr/>
          <p:nvPr/>
        </p:nvPicPr>
        <p:blipFill>
          <a:blip r:embed="rId2">
            <a:extLst>
              <a:ext uri="{28A0092B-C50C-407E-A947-70E740481C1C}">
                <a14:useLocalDpi xmlns:a14="http://schemas.microsoft.com/office/drawing/2010/main" val="0"/>
              </a:ext>
            </a:extLst>
          </a:blip>
          <a:srcRect/>
          <a:stretch>
            <a:fillRect/>
          </a:stretch>
        </p:blipFill>
        <p:spPr bwMode="auto">
          <a:xfrm>
            <a:off x="1903949" y="165685"/>
            <a:ext cx="7465094" cy="3106904"/>
          </a:xfrm>
          <a:prstGeom prst="rect">
            <a:avLst/>
          </a:prstGeom>
          <a:noFill/>
          <a:ln>
            <a:noFill/>
          </a:ln>
        </p:spPr>
      </p:pic>
      <p:pic>
        <p:nvPicPr>
          <p:cNvPr id="27" name="图片 26"/>
          <p:cNvPicPr/>
          <p:nvPr/>
        </p:nvPicPr>
        <p:blipFill>
          <a:blip r:embed="rId3">
            <a:extLst>
              <a:ext uri="{28A0092B-C50C-407E-A947-70E740481C1C}">
                <a14:useLocalDpi xmlns:a14="http://schemas.microsoft.com/office/drawing/2010/main" val="0"/>
              </a:ext>
            </a:extLst>
          </a:blip>
          <a:srcRect/>
          <a:stretch>
            <a:fillRect/>
          </a:stretch>
        </p:blipFill>
        <p:spPr bwMode="auto">
          <a:xfrm>
            <a:off x="1782786" y="3310371"/>
            <a:ext cx="7681662" cy="2743200"/>
          </a:xfrm>
          <a:prstGeom prst="rect">
            <a:avLst/>
          </a:prstGeom>
          <a:noFill/>
          <a:ln>
            <a:noFill/>
          </a:ln>
        </p:spPr>
      </p:pic>
    </p:spTree>
    <p:extLst>
      <p:ext uri="{BB962C8B-B14F-4D97-AF65-F5344CB8AC3E}">
        <p14:creationId xmlns:p14="http://schemas.microsoft.com/office/powerpoint/2010/main" val="3506357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算法实现：</a:t>
            </a:r>
            <a:endParaRPr lang="zh-CN" altLang="en-US" sz="2400" dirty="0" smtClean="0">
              <a:solidFill>
                <a:prstClr val="white"/>
              </a:solidFill>
              <a:latin typeface="微软雅黑"/>
            </a:endParaRPr>
          </a:p>
        </p:txBody>
      </p:sp>
      <p:sp>
        <p:nvSpPr>
          <p:cNvPr id="7" name="副标题 2"/>
          <p:cNvSpPr txBox="1">
            <a:spLocks/>
          </p:cNvSpPr>
          <p:nvPr/>
        </p:nvSpPr>
        <p:spPr>
          <a:xfrm>
            <a:off x="638441" y="1334610"/>
            <a:ext cx="9144000" cy="622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rgbClr val="DA3C49"/>
                </a:solidFill>
              </a:rPr>
              <a:t>以下用邻接矩阵表示</a:t>
            </a:r>
            <a:r>
              <a:rPr lang="zh-CN" altLang="en-US" sz="2400" dirty="0" smtClean="0">
                <a:solidFill>
                  <a:srgbClr val="DA3C49"/>
                </a:solidFill>
              </a:rPr>
              <a:t>有向图：</a:t>
            </a:r>
            <a:endParaRPr lang="zh-CN" altLang="en-US" sz="2400" dirty="0">
              <a:solidFill>
                <a:srgbClr val="DA3C49"/>
              </a:solidFill>
            </a:endParaRPr>
          </a:p>
        </p:txBody>
      </p:sp>
      <p:cxnSp>
        <p:nvCxnSpPr>
          <p:cNvPr id="8" name="直接连接符 7"/>
          <p:cNvCxnSpPr/>
          <p:nvPr/>
        </p:nvCxnSpPr>
        <p:spPr>
          <a:xfrm>
            <a:off x="735598" y="1957589"/>
            <a:ext cx="10314475" cy="0"/>
          </a:xfrm>
          <a:prstGeom prst="line">
            <a:avLst/>
          </a:prstGeom>
          <a:ln w="12700">
            <a:solidFill>
              <a:srgbClr val="2E5292"/>
            </a:solidFill>
          </a:ln>
        </p:spPr>
        <p:style>
          <a:lnRef idx="1">
            <a:schemeClr val="accent1"/>
          </a:lnRef>
          <a:fillRef idx="0">
            <a:schemeClr val="accent1"/>
          </a:fillRef>
          <a:effectRef idx="0">
            <a:schemeClr val="accent1"/>
          </a:effectRef>
          <a:fontRef idx="minor">
            <a:schemeClr val="tx1"/>
          </a:fontRef>
        </p:style>
      </p:cxnSp>
      <p:sp>
        <p:nvSpPr>
          <p:cNvPr id="9" name="副标题 2"/>
          <p:cNvSpPr txBox="1">
            <a:spLocks/>
          </p:cNvSpPr>
          <p:nvPr/>
        </p:nvSpPr>
        <p:spPr>
          <a:xfrm>
            <a:off x="735598" y="2030469"/>
            <a:ext cx="5249566" cy="4776015"/>
          </a:xfrm>
          <a:prstGeom prst="rect">
            <a:avLst/>
          </a:prstGeom>
          <a:ln>
            <a:noFill/>
          </a:ln>
        </p:spPr>
        <p:txBody>
          <a:bodyPr vert="horz" lIns="91440" tIns="45720" rIns="91440" bIns="45720" rtlCol="0">
            <a:no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dirty="0" smtClean="0">
                <a:solidFill>
                  <a:prstClr val="black"/>
                </a:solidFill>
              </a:rPr>
              <a:t>void </a:t>
            </a:r>
            <a:r>
              <a:rPr lang="en-US" altLang="zh-CN" sz="2000" dirty="0">
                <a:solidFill>
                  <a:prstClr val="black"/>
                </a:solidFill>
              </a:rPr>
              <a:t>Dijkstra (Graph *g, </a:t>
            </a:r>
            <a:r>
              <a:rPr lang="en-US" altLang="zh-CN" sz="2000" dirty="0" err="1">
                <a:solidFill>
                  <a:prstClr val="black"/>
                </a:solidFill>
              </a:rPr>
              <a:t>verType</a:t>
            </a:r>
            <a:r>
              <a:rPr lang="en-US" altLang="zh-CN" sz="2000" dirty="0">
                <a:solidFill>
                  <a:prstClr val="black"/>
                </a:solidFill>
              </a:rPr>
              <a:t> start  )</a:t>
            </a:r>
          </a:p>
          <a:p>
            <a:pPr algn="l"/>
            <a:r>
              <a:rPr lang="en-US" altLang="zh-CN" sz="2000" dirty="0">
                <a:solidFill>
                  <a:prstClr val="black"/>
                </a:solidFill>
              </a:rPr>
              <a:t>{</a:t>
            </a:r>
          </a:p>
          <a:p>
            <a:pPr algn="l"/>
            <a:r>
              <a:rPr lang="en-US" altLang="zh-CN" sz="2000" dirty="0">
                <a:solidFill>
                  <a:prstClr val="black"/>
                </a:solidFill>
              </a:rPr>
              <a:t>    primNode *DList;</a:t>
            </a:r>
          </a:p>
          <a:p>
            <a:pPr algn="l"/>
            <a:r>
              <a:rPr lang="en-US" altLang="zh-CN" sz="2000" dirty="0">
                <a:solidFill>
                  <a:prstClr val="black"/>
                </a:solidFill>
              </a:rPr>
              <a:t>    int </a:t>
            </a:r>
            <a:r>
              <a:rPr lang="en-US" altLang="zh-CN" sz="2000" dirty="0" err="1">
                <a:solidFill>
                  <a:prstClr val="black"/>
                </a:solidFill>
              </a:rPr>
              <a:t>i</a:t>
            </a:r>
            <a:r>
              <a:rPr lang="en-US" altLang="zh-CN" sz="2000" dirty="0">
                <a:solidFill>
                  <a:prstClr val="black"/>
                </a:solidFill>
              </a:rPr>
              <a:t>, j, m;</a:t>
            </a:r>
          </a:p>
          <a:p>
            <a:pPr algn="l"/>
            <a:r>
              <a:rPr lang="en-US" altLang="zh-CN" sz="2000" dirty="0">
                <a:solidFill>
                  <a:prstClr val="black"/>
                </a:solidFill>
              </a:rPr>
              <a:t>    int cnt; //</a:t>
            </a:r>
            <a:r>
              <a:rPr lang="zh-CN" altLang="en-US" sz="2000" dirty="0">
                <a:solidFill>
                  <a:prstClr val="black"/>
                </a:solidFill>
              </a:rPr>
              <a:t>记录集合</a:t>
            </a:r>
            <a:r>
              <a:rPr lang="en-US" altLang="zh-CN" sz="2000" dirty="0">
                <a:solidFill>
                  <a:prstClr val="black"/>
                </a:solidFill>
              </a:rPr>
              <a:t>U</a:t>
            </a:r>
            <a:r>
              <a:rPr lang="zh-CN" altLang="en-US" sz="2000" dirty="0">
                <a:solidFill>
                  <a:prstClr val="black"/>
                </a:solidFill>
              </a:rPr>
              <a:t>中顶点的个数</a:t>
            </a:r>
          </a:p>
          <a:p>
            <a:pPr algn="l"/>
            <a:r>
              <a:rPr lang="zh-CN" altLang="en-US" sz="2000" dirty="0">
                <a:solidFill>
                  <a:prstClr val="black"/>
                </a:solidFill>
              </a:rPr>
              <a:t>    </a:t>
            </a:r>
            <a:r>
              <a:rPr lang="en-US" altLang="zh-CN" sz="2000" dirty="0">
                <a:solidFill>
                  <a:prstClr val="black"/>
                </a:solidFill>
              </a:rPr>
              <a:t>int min; //</a:t>
            </a:r>
            <a:r>
              <a:rPr lang="zh-CN" altLang="en-US" sz="2000" dirty="0">
                <a:solidFill>
                  <a:prstClr val="black"/>
                </a:solidFill>
              </a:rPr>
              <a:t>选出的当前离集合最短的顶点</a:t>
            </a:r>
          </a:p>
          <a:p>
            <a:pPr algn="l"/>
            <a:r>
              <a:rPr lang="zh-CN" altLang="en-US" sz="2000" dirty="0">
                <a:solidFill>
                  <a:prstClr val="black"/>
                </a:solidFill>
              </a:rPr>
              <a:t>    </a:t>
            </a:r>
            <a:r>
              <a:rPr lang="en-US" altLang="zh-CN" sz="2000" dirty="0">
                <a:solidFill>
                  <a:prstClr val="black"/>
                </a:solidFill>
              </a:rPr>
              <a:t>int source, dist;</a:t>
            </a:r>
          </a:p>
          <a:p>
            <a:pPr algn="l"/>
            <a:r>
              <a:rPr lang="en-US" altLang="zh-CN" sz="2000" dirty="0" smtClean="0">
                <a:solidFill>
                  <a:prstClr val="black"/>
                </a:solidFill>
              </a:rPr>
              <a:t>    for </a:t>
            </a:r>
            <a:r>
              <a:rPr lang="en-US" altLang="zh-CN" sz="2000" dirty="0">
                <a:solidFill>
                  <a:prstClr val="black"/>
                </a:solidFill>
              </a:rPr>
              <a:t>(</a:t>
            </a:r>
            <a:r>
              <a:rPr lang="en-US" altLang="zh-CN" sz="2000" dirty="0" err="1">
                <a:solidFill>
                  <a:prstClr val="black"/>
                </a:solidFill>
              </a:rPr>
              <a:t>i</a:t>
            </a:r>
            <a:r>
              <a:rPr lang="en-US" altLang="zh-CN" sz="2000" dirty="0">
                <a:solidFill>
                  <a:prstClr val="black"/>
                </a:solidFill>
              </a:rPr>
              <a:t>=0; </a:t>
            </a:r>
            <a:r>
              <a:rPr lang="en-US" altLang="zh-CN" sz="2000" dirty="0" err="1">
                <a:solidFill>
                  <a:prstClr val="black"/>
                </a:solidFill>
              </a:rPr>
              <a:t>i</a:t>
            </a:r>
            <a:r>
              <a:rPr lang="en-US" altLang="zh-CN" sz="2000" dirty="0">
                <a:solidFill>
                  <a:prstClr val="black"/>
                </a:solidFill>
              </a:rPr>
              <a:t>&lt;g-&gt;verts; </a:t>
            </a:r>
            <a:r>
              <a:rPr lang="en-US" altLang="zh-CN" sz="2000" dirty="0" err="1">
                <a:solidFill>
                  <a:prstClr val="black"/>
                </a:solidFill>
              </a:rPr>
              <a:t>i</a:t>
            </a:r>
            <a:r>
              <a:rPr lang="en-US" altLang="zh-CN" sz="2000" dirty="0">
                <a:solidFill>
                  <a:prstClr val="black"/>
                </a:solidFill>
              </a:rPr>
              <a:t>++)</a:t>
            </a:r>
          </a:p>
          <a:p>
            <a:pPr algn="l"/>
            <a:r>
              <a:rPr lang="en-US" altLang="zh-CN" sz="2000" dirty="0">
                <a:solidFill>
                  <a:prstClr val="black"/>
                </a:solidFill>
              </a:rPr>
              <a:t>        if (g-&gt;verList[</a:t>
            </a:r>
            <a:r>
              <a:rPr lang="en-US" altLang="zh-CN" sz="2000" dirty="0" err="1">
                <a:solidFill>
                  <a:prstClr val="black"/>
                </a:solidFill>
              </a:rPr>
              <a:t>i</a:t>
            </a:r>
            <a:r>
              <a:rPr lang="en-US" altLang="zh-CN" sz="2000" dirty="0">
                <a:solidFill>
                  <a:prstClr val="black"/>
                </a:solidFill>
              </a:rPr>
              <a:t>] == start)</a:t>
            </a:r>
          </a:p>
          <a:p>
            <a:pPr algn="l"/>
            <a:r>
              <a:rPr lang="en-US" altLang="zh-CN" sz="2000" dirty="0">
                <a:solidFill>
                  <a:prstClr val="black"/>
                </a:solidFill>
              </a:rPr>
              <a:t>            break;</a:t>
            </a:r>
          </a:p>
          <a:p>
            <a:pPr algn="l"/>
            <a:r>
              <a:rPr lang="en-US" altLang="zh-CN" sz="2000" dirty="0">
                <a:solidFill>
                  <a:prstClr val="black"/>
                </a:solidFill>
              </a:rPr>
              <a:t>    if (</a:t>
            </a:r>
            <a:r>
              <a:rPr lang="en-US" altLang="zh-CN" sz="2000" dirty="0" err="1">
                <a:solidFill>
                  <a:prstClr val="black"/>
                </a:solidFill>
              </a:rPr>
              <a:t>i</a:t>
            </a:r>
            <a:r>
              <a:rPr lang="en-US" altLang="zh-CN" sz="2000" dirty="0">
                <a:solidFill>
                  <a:prstClr val="black"/>
                </a:solidFill>
              </a:rPr>
              <a:t>==g-&gt;verts) exit(1);</a:t>
            </a:r>
          </a:p>
          <a:p>
            <a:pPr algn="l"/>
            <a:r>
              <a:rPr lang="en-US" altLang="zh-CN" sz="2000" dirty="0">
                <a:solidFill>
                  <a:prstClr val="black"/>
                </a:solidFill>
              </a:rPr>
              <a:t>    m = </a:t>
            </a:r>
            <a:r>
              <a:rPr lang="en-US" altLang="zh-CN" sz="2000" dirty="0" err="1">
                <a:solidFill>
                  <a:prstClr val="black"/>
                </a:solidFill>
              </a:rPr>
              <a:t>i</a:t>
            </a:r>
            <a:r>
              <a:rPr lang="en-US" altLang="zh-CN" sz="2000" dirty="0">
                <a:solidFill>
                  <a:prstClr val="black"/>
                </a:solidFill>
              </a:rPr>
              <a:t>;</a:t>
            </a:r>
          </a:p>
        </p:txBody>
      </p:sp>
      <p:grpSp>
        <p:nvGrpSpPr>
          <p:cNvPr id="10" name="千图PPT彼岸天：ID 8661124库_组合 2">
            <a:extLst>
              <a:ext uri="{FF2B5EF4-FFF2-40B4-BE49-F238E27FC236}">
                <a16:creationId xmlns:a16="http://schemas.microsoft.com/office/drawing/2014/main" id="{C567722D-65CE-4A23-B427-D42267A81F1F}"/>
              </a:ext>
            </a:extLst>
          </p:cNvPr>
          <p:cNvGrpSpPr/>
          <p:nvPr>
            <p:custDataLst>
              <p:tags r:id="rId1"/>
            </p:custDataLst>
          </p:nvPr>
        </p:nvGrpSpPr>
        <p:grpSpPr>
          <a:xfrm>
            <a:off x="9259537" y="4726546"/>
            <a:ext cx="2437821" cy="1866198"/>
            <a:chOff x="812161" y="1448780"/>
            <a:chExt cx="5613221" cy="4297025"/>
          </a:xfrm>
        </p:grpSpPr>
        <p:grpSp>
          <p:nvGrpSpPr>
            <p:cNvPr id="11" name="Group 71">
              <a:extLst>
                <a:ext uri="{FF2B5EF4-FFF2-40B4-BE49-F238E27FC236}">
                  <a16:creationId xmlns:a16="http://schemas.microsoft.com/office/drawing/2014/main" id="{A426F4E6-0944-453C-8FAA-7CD2087C18AE}"/>
                </a:ext>
              </a:extLst>
            </p:cNvPr>
            <p:cNvGrpSpPr/>
            <p:nvPr/>
          </p:nvGrpSpPr>
          <p:grpSpPr>
            <a:xfrm flipH="1">
              <a:off x="1046745" y="3121830"/>
              <a:ext cx="1620889" cy="1620883"/>
              <a:chOff x="953424" y="1486519"/>
              <a:chExt cx="2228412" cy="2228408"/>
            </a:xfrm>
            <a:solidFill>
              <a:schemeClr val="accent1"/>
            </a:solidFill>
          </p:grpSpPr>
          <p:sp>
            <p:nvSpPr>
              <p:cNvPr id="24" name="Freeform: Shape 72">
                <a:extLst>
                  <a:ext uri="{FF2B5EF4-FFF2-40B4-BE49-F238E27FC236}">
                    <a16:creationId xmlns:a16="http://schemas.microsoft.com/office/drawing/2014/main" id="{1440D004-A1F8-4A5A-85A9-2E1FDFF41B8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5" name="Oval 73">
                <a:extLst>
                  <a:ext uri="{FF2B5EF4-FFF2-40B4-BE49-F238E27FC236}">
                    <a16:creationId xmlns:a16="http://schemas.microsoft.com/office/drawing/2014/main" id="{F014FCBE-BEBC-4426-BDD9-C4CDA77E75FD}"/>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2" name="Group 74">
              <a:extLst>
                <a:ext uri="{FF2B5EF4-FFF2-40B4-BE49-F238E27FC236}">
                  <a16:creationId xmlns:a16="http://schemas.microsoft.com/office/drawing/2014/main" id="{305BB88F-DA56-4B47-AA26-AEA765731A37}"/>
                </a:ext>
              </a:extLst>
            </p:cNvPr>
            <p:cNvGrpSpPr/>
            <p:nvPr/>
          </p:nvGrpSpPr>
          <p:grpSpPr>
            <a:xfrm rot="342038" flipH="1">
              <a:off x="2547731" y="3326813"/>
              <a:ext cx="2170871" cy="2170868"/>
              <a:chOff x="953424" y="1486519"/>
              <a:chExt cx="2228412" cy="2228408"/>
            </a:xfrm>
            <a:solidFill>
              <a:schemeClr val="accent2"/>
            </a:solidFill>
          </p:grpSpPr>
          <p:sp>
            <p:nvSpPr>
              <p:cNvPr id="22" name="Freeform: Shape 75">
                <a:extLst>
                  <a:ext uri="{FF2B5EF4-FFF2-40B4-BE49-F238E27FC236}">
                    <a16:creationId xmlns:a16="http://schemas.microsoft.com/office/drawing/2014/main" id="{D8B1BFAD-DC38-43C1-9C89-F89D5F2CA3C3}"/>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3" name="Oval 76">
                <a:extLst>
                  <a:ext uri="{FF2B5EF4-FFF2-40B4-BE49-F238E27FC236}">
                    <a16:creationId xmlns:a16="http://schemas.microsoft.com/office/drawing/2014/main" id="{603EAA01-BA84-4179-97A7-3FC4CEC21578}"/>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3" name="Group 77">
              <a:extLst>
                <a:ext uri="{FF2B5EF4-FFF2-40B4-BE49-F238E27FC236}">
                  <a16:creationId xmlns:a16="http://schemas.microsoft.com/office/drawing/2014/main" id="{438B67C4-F19A-443F-8C15-0B521F20A99C}"/>
                </a:ext>
              </a:extLst>
            </p:cNvPr>
            <p:cNvGrpSpPr/>
            <p:nvPr/>
          </p:nvGrpSpPr>
          <p:grpSpPr>
            <a:xfrm rot="342038" flipH="1">
              <a:off x="3938956" y="1747289"/>
              <a:ext cx="2486426" cy="2486423"/>
              <a:chOff x="953424" y="1486519"/>
              <a:chExt cx="2228412" cy="2228408"/>
            </a:xfrm>
            <a:solidFill>
              <a:schemeClr val="accent3"/>
            </a:solidFill>
          </p:grpSpPr>
          <p:sp>
            <p:nvSpPr>
              <p:cNvPr id="20" name="Freeform: Shape 78">
                <a:extLst>
                  <a:ext uri="{FF2B5EF4-FFF2-40B4-BE49-F238E27FC236}">
                    <a16:creationId xmlns:a16="http://schemas.microsoft.com/office/drawing/2014/main" id="{7FA9192E-74B1-4516-8EFC-67194C25274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1" name="Oval 79">
                <a:extLst>
                  <a:ext uri="{FF2B5EF4-FFF2-40B4-BE49-F238E27FC236}">
                    <a16:creationId xmlns:a16="http://schemas.microsoft.com/office/drawing/2014/main" id="{46192E8C-6F7C-477B-B2E6-4477F5867FE4}"/>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4" name="Arc 80">
              <a:extLst>
                <a:ext uri="{FF2B5EF4-FFF2-40B4-BE49-F238E27FC236}">
                  <a16:creationId xmlns:a16="http://schemas.microsoft.com/office/drawing/2014/main" id="{747E7AA9-3D26-4649-B4D4-25EB6C639B9C}"/>
                </a:ext>
              </a:extLst>
            </p:cNvPr>
            <p:cNvSpPr/>
            <p:nvPr/>
          </p:nvSpPr>
          <p:spPr>
            <a:xfrm>
              <a:off x="812161" y="2848782"/>
              <a:ext cx="1897756" cy="1897756"/>
            </a:xfrm>
            <a:prstGeom prst="arc">
              <a:avLst>
                <a:gd name="adj1" fmla="val 11101589"/>
                <a:gd name="adj2" fmla="val 18700949"/>
              </a:avLst>
            </a:prstGeom>
            <a:ln w="28575" cap="rnd">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5" name="Arc 81">
              <a:extLst>
                <a:ext uri="{FF2B5EF4-FFF2-40B4-BE49-F238E27FC236}">
                  <a16:creationId xmlns:a16="http://schemas.microsoft.com/office/drawing/2014/main" id="{5FEE844E-701F-4BB6-ACA5-3486D61D4327}"/>
                </a:ext>
              </a:extLst>
            </p:cNvPr>
            <p:cNvSpPr/>
            <p:nvPr/>
          </p:nvSpPr>
          <p:spPr>
            <a:xfrm flipV="1">
              <a:off x="2539577" y="3453646"/>
              <a:ext cx="2292159" cy="2292159"/>
            </a:xfrm>
            <a:prstGeom prst="arc">
              <a:avLst>
                <a:gd name="adj1" fmla="val 13730012"/>
                <a:gd name="adj2" fmla="val 256323"/>
              </a:avLst>
            </a:prstGeom>
            <a:ln w="28575" cap="rnd">
              <a:solidFill>
                <a:schemeClr val="accent2"/>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6" name="Arc 82">
              <a:extLst>
                <a:ext uri="{FF2B5EF4-FFF2-40B4-BE49-F238E27FC236}">
                  <a16:creationId xmlns:a16="http://schemas.microsoft.com/office/drawing/2014/main" id="{926CE7A5-43D8-42D2-8C33-6DCC14859C55}"/>
                </a:ext>
              </a:extLst>
            </p:cNvPr>
            <p:cNvSpPr/>
            <p:nvPr/>
          </p:nvSpPr>
          <p:spPr>
            <a:xfrm>
              <a:off x="3859312" y="1448780"/>
              <a:ext cx="2292159" cy="2292159"/>
            </a:xfrm>
            <a:prstGeom prst="arc">
              <a:avLst>
                <a:gd name="adj1" fmla="val 11093161"/>
                <a:gd name="adj2" fmla="val 18823990"/>
              </a:avLst>
            </a:prstGeom>
            <a:ln w="28575" cap="rnd">
              <a:solidFill>
                <a:schemeClr val="accent3"/>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7" name="Freeform: Shape 101">
              <a:extLst>
                <a:ext uri="{FF2B5EF4-FFF2-40B4-BE49-F238E27FC236}">
                  <a16:creationId xmlns:a16="http://schemas.microsoft.com/office/drawing/2014/main" id="{E59F6E1D-5F58-4492-A6B0-C26E4153D448}"/>
                </a:ext>
              </a:extLst>
            </p:cNvPr>
            <p:cNvSpPr>
              <a:spLocks/>
            </p:cNvSpPr>
            <p:nvPr/>
          </p:nvSpPr>
          <p:spPr bwMode="auto">
            <a:xfrm>
              <a:off x="3309660" y="4052290"/>
              <a:ext cx="647012" cy="719916"/>
            </a:xfrm>
            <a:custGeom>
              <a:avLst/>
              <a:gdLst/>
              <a:ahLst/>
              <a:cxnLst>
                <a:cxn ang="0">
                  <a:pos x="45" y="81"/>
                </a:cxn>
                <a:cxn ang="0">
                  <a:pos x="52" y="71"/>
                </a:cxn>
                <a:cxn ang="0">
                  <a:pos x="51" y="66"/>
                </a:cxn>
                <a:cxn ang="0">
                  <a:pos x="40" y="55"/>
                </a:cxn>
                <a:cxn ang="0">
                  <a:pos x="35" y="54"/>
                </a:cxn>
                <a:cxn ang="0">
                  <a:pos x="28" y="59"/>
                </a:cxn>
                <a:cxn ang="0">
                  <a:pos x="16" y="31"/>
                </a:cxn>
                <a:cxn ang="0">
                  <a:pos x="24" y="27"/>
                </a:cxn>
                <a:cxn ang="0">
                  <a:pos x="25" y="22"/>
                </a:cxn>
                <a:cxn ang="0">
                  <a:pos x="21" y="6"/>
                </a:cxn>
                <a:cxn ang="0">
                  <a:pos x="17" y="3"/>
                </a:cxn>
                <a:cxn ang="0">
                  <a:pos x="5" y="4"/>
                </a:cxn>
                <a:cxn ang="0">
                  <a:pos x="0" y="9"/>
                </a:cxn>
                <a:cxn ang="0">
                  <a:pos x="39" y="83"/>
                </a:cxn>
                <a:cxn ang="0">
                  <a:pos x="45" y="81"/>
                </a:cxn>
                <a:cxn ang="0">
                  <a:pos x="41" y="47"/>
                </a:cxn>
                <a:cxn ang="0">
                  <a:pos x="29" y="47"/>
                </a:cxn>
                <a:cxn ang="0">
                  <a:pos x="30" y="44"/>
                </a:cxn>
                <a:cxn ang="0">
                  <a:pos x="37" y="33"/>
                </a:cxn>
                <a:cxn ang="0">
                  <a:pos x="38" y="28"/>
                </a:cxn>
                <a:cxn ang="0">
                  <a:pos x="37" y="26"/>
                </a:cxn>
                <a:cxn ang="0">
                  <a:pos x="36" y="27"/>
                </a:cxn>
                <a:cxn ang="0">
                  <a:pos x="36" y="31"/>
                </a:cxn>
                <a:cxn ang="0">
                  <a:pos x="31" y="31"/>
                </a:cxn>
                <a:cxn ang="0">
                  <a:pos x="31" y="27"/>
                </a:cxn>
                <a:cxn ang="0">
                  <a:pos x="38" y="23"/>
                </a:cxn>
                <a:cxn ang="0">
                  <a:pos x="43" y="24"/>
                </a:cxn>
                <a:cxn ang="0">
                  <a:pos x="43" y="30"/>
                </a:cxn>
                <a:cxn ang="0">
                  <a:pos x="42" y="32"/>
                </a:cxn>
                <a:cxn ang="0">
                  <a:pos x="35" y="44"/>
                </a:cxn>
                <a:cxn ang="0">
                  <a:pos x="42" y="44"/>
                </a:cxn>
                <a:cxn ang="0">
                  <a:pos x="41" y="47"/>
                </a:cxn>
                <a:cxn ang="0">
                  <a:pos x="57" y="44"/>
                </a:cxn>
                <a:cxn ang="0">
                  <a:pos x="54" y="44"/>
                </a:cxn>
                <a:cxn ang="0">
                  <a:pos x="54" y="47"/>
                </a:cxn>
                <a:cxn ang="0">
                  <a:pos x="49" y="47"/>
                </a:cxn>
                <a:cxn ang="0">
                  <a:pos x="49" y="44"/>
                </a:cxn>
                <a:cxn ang="0">
                  <a:pos x="42" y="44"/>
                </a:cxn>
                <a:cxn ang="0">
                  <a:pos x="43" y="40"/>
                </a:cxn>
                <a:cxn ang="0">
                  <a:pos x="50" y="23"/>
                </a:cxn>
                <a:cxn ang="0">
                  <a:pos x="57" y="23"/>
                </a:cxn>
                <a:cxn ang="0">
                  <a:pos x="55" y="40"/>
                </a:cxn>
                <a:cxn ang="0">
                  <a:pos x="57" y="40"/>
                </a:cxn>
                <a:cxn ang="0">
                  <a:pos x="57" y="44"/>
                </a:cxn>
                <a:cxn ang="0">
                  <a:pos x="50" y="40"/>
                </a:cxn>
                <a:cxn ang="0">
                  <a:pos x="47" y="40"/>
                </a:cxn>
                <a:cxn ang="0">
                  <a:pos x="51" y="31"/>
                </a:cxn>
                <a:cxn ang="0">
                  <a:pos x="50" y="40"/>
                </a:cxn>
                <a:cxn ang="0">
                  <a:pos x="39" y="0"/>
                </a:cxn>
                <a:cxn ang="0">
                  <a:pos x="65" y="10"/>
                </a:cxn>
                <a:cxn ang="0">
                  <a:pos x="76" y="36"/>
                </a:cxn>
                <a:cxn ang="0">
                  <a:pos x="65" y="62"/>
                </a:cxn>
                <a:cxn ang="0">
                  <a:pos x="59" y="67"/>
                </a:cxn>
                <a:cxn ang="0">
                  <a:pos x="57" y="65"/>
                </a:cxn>
                <a:cxn ang="0">
                  <a:pos x="53" y="61"/>
                </a:cxn>
                <a:cxn ang="0">
                  <a:pos x="59" y="56"/>
                </a:cxn>
                <a:cxn ang="0">
                  <a:pos x="68" y="36"/>
                </a:cxn>
                <a:cxn ang="0">
                  <a:pos x="59" y="16"/>
                </a:cxn>
                <a:cxn ang="0">
                  <a:pos x="39" y="8"/>
                </a:cxn>
                <a:cxn ang="0">
                  <a:pos x="29" y="10"/>
                </a:cxn>
                <a:cxn ang="0">
                  <a:pos x="27" y="5"/>
                </a:cxn>
                <a:cxn ang="0">
                  <a:pos x="26" y="2"/>
                </a:cxn>
                <a:cxn ang="0">
                  <a:pos x="39" y="0"/>
                </a:cxn>
              </a:cxnLst>
              <a:rect l="0" t="0" r="r" b="b"/>
              <a:pathLst>
                <a:path w="76" h="85">
                  <a:moveTo>
                    <a:pt x="45" y="81"/>
                  </a:moveTo>
                  <a:cubicBezTo>
                    <a:pt x="47" y="78"/>
                    <a:pt x="50" y="75"/>
                    <a:pt x="52" y="71"/>
                  </a:cubicBezTo>
                  <a:cubicBezTo>
                    <a:pt x="53" y="70"/>
                    <a:pt x="53" y="68"/>
                    <a:pt x="51" y="66"/>
                  </a:cubicBezTo>
                  <a:cubicBezTo>
                    <a:pt x="47" y="63"/>
                    <a:pt x="43" y="59"/>
                    <a:pt x="40" y="55"/>
                  </a:cubicBezTo>
                  <a:cubicBezTo>
                    <a:pt x="38" y="54"/>
                    <a:pt x="36" y="53"/>
                    <a:pt x="35" y="54"/>
                  </a:cubicBezTo>
                  <a:cubicBezTo>
                    <a:pt x="32" y="56"/>
                    <a:pt x="30" y="57"/>
                    <a:pt x="28" y="59"/>
                  </a:cubicBezTo>
                  <a:cubicBezTo>
                    <a:pt x="20" y="46"/>
                    <a:pt x="18" y="40"/>
                    <a:pt x="16" y="31"/>
                  </a:cubicBezTo>
                  <a:cubicBezTo>
                    <a:pt x="19" y="29"/>
                    <a:pt x="21" y="28"/>
                    <a:pt x="24" y="27"/>
                  </a:cubicBezTo>
                  <a:cubicBezTo>
                    <a:pt x="25" y="26"/>
                    <a:pt x="26" y="24"/>
                    <a:pt x="25" y="22"/>
                  </a:cubicBezTo>
                  <a:cubicBezTo>
                    <a:pt x="24" y="17"/>
                    <a:pt x="22" y="12"/>
                    <a:pt x="21" y="6"/>
                  </a:cubicBezTo>
                  <a:cubicBezTo>
                    <a:pt x="20" y="4"/>
                    <a:pt x="19" y="3"/>
                    <a:pt x="17" y="3"/>
                  </a:cubicBezTo>
                  <a:cubicBezTo>
                    <a:pt x="13" y="4"/>
                    <a:pt x="9" y="4"/>
                    <a:pt x="5" y="4"/>
                  </a:cubicBezTo>
                  <a:cubicBezTo>
                    <a:pt x="1" y="5"/>
                    <a:pt x="0" y="6"/>
                    <a:pt x="0" y="9"/>
                  </a:cubicBezTo>
                  <a:cubicBezTo>
                    <a:pt x="2" y="40"/>
                    <a:pt x="14" y="69"/>
                    <a:pt x="39" y="83"/>
                  </a:cubicBezTo>
                  <a:cubicBezTo>
                    <a:pt x="42" y="85"/>
                    <a:pt x="43" y="85"/>
                    <a:pt x="45" y="81"/>
                  </a:cubicBezTo>
                  <a:close/>
                  <a:moveTo>
                    <a:pt x="41" y="47"/>
                  </a:moveTo>
                  <a:cubicBezTo>
                    <a:pt x="29" y="47"/>
                    <a:pt x="29" y="47"/>
                    <a:pt x="29" y="47"/>
                  </a:cubicBezTo>
                  <a:cubicBezTo>
                    <a:pt x="30" y="44"/>
                    <a:pt x="30" y="44"/>
                    <a:pt x="30" y="44"/>
                  </a:cubicBezTo>
                  <a:cubicBezTo>
                    <a:pt x="37" y="33"/>
                    <a:pt x="37" y="33"/>
                    <a:pt x="37" y="33"/>
                  </a:cubicBezTo>
                  <a:cubicBezTo>
                    <a:pt x="38" y="32"/>
                    <a:pt x="38" y="30"/>
                    <a:pt x="38" y="28"/>
                  </a:cubicBezTo>
                  <a:cubicBezTo>
                    <a:pt x="38" y="27"/>
                    <a:pt x="38" y="26"/>
                    <a:pt x="37" y="26"/>
                  </a:cubicBezTo>
                  <a:cubicBezTo>
                    <a:pt x="37" y="26"/>
                    <a:pt x="36" y="27"/>
                    <a:pt x="36" y="27"/>
                  </a:cubicBezTo>
                  <a:cubicBezTo>
                    <a:pt x="36" y="31"/>
                    <a:pt x="36" y="31"/>
                    <a:pt x="36" y="31"/>
                  </a:cubicBezTo>
                  <a:cubicBezTo>
                    <a:pt x="31" y="31"/>
                    <a:pt x="31" y="31"/>
                    <a:pt x="31" y="31"/>
                  </a:cubicBezTo>
                  <a:cubicBezTo>
                    <a:pt x="31" y="27"/>
                    <a:pt x="31" y="27"/>
                    <a:pt x="31" y="27"/>
                  </a:cubicBezTo>
                  <a:cubicBezTo>
                    <a:pt x="32" y="24"/>
                    <a:pt x="34" y="23"/>
                    <a:pt x="38" y="23"/>
                  </a:cubicBezTo>
                  <a:cubicBezTo>
                    <a:pt x="40" y="23"/>
                    <a:pt x="42" y="23"/>
                    <a:pt x="43" y="24"/>
                  </a:cubicBezTo>
                  <a:cubicBezTo>
                    <a:pt x="43" y="26"/>
                    <a:pt x="43" y="27"/>
                    <a:pt x="43" y="30"/>
                  </a:cubicBezTo>
                  <a:cubicBezTo>
                    <a:pt x="43" y="31"/>
                    <a:pt x="43" y="32"/>
                    <a:pt x="42" y="32"/>
                  </a:cubicBezTo>
                  <a:cubicBezTo>
                    <a:pt x="35" y="44"/>
                    <a:pt x="35" y="44"/>
                    <a:pt x="35" y="44"/>
                  </a:cubicBezTo>
                  <a:cubicBezTo>
                    <a:pt x="42" y="44"/>
                    <a:pt x="42" y="44"/>
                    <a:pt x="42" y="44"/>
                  </a:cubicBezTo>
                  <a:cubicBezTo>
                    <a:pt x="41" y="47"/>
                    <a:pt x="41" y="47"/>
                    <a:pt x="41" y="47"/>
                  </a:cubicBezTo>
                  <a:close/>
                  <a:moveTo>
                    <a:pt x="57" y="44"/>
                  </a:moveTo>
                  <a:cubicBezTo>
                    <a:pt x="54" y="44"/>
                    <a:pt x="54" y="44"/>
                    <a:pt x="54" y="44"/>
                  </a:cubicBezTo>
                  <a:cubicBezTo>
                    <a:pt x="54" y="47"/>
                    <a:pt x="54" y="47"/>
                    <a:pt x="54" y="47"/>
                  </a:cubicBezTo>
                  <a:cubicBezTo>
                    <a:pt x="49" y="47"/>
                    <a:pt x="49" y="47"/>
                    <a:pt x="49" y="47"/>
                  </a:cubicBezTo>
                  <a:cubicBezTo>
                    <a:pt x="49" y="44"/>
                    <a:pt x="49" y="44"/>
                    <a:pt x="49" y="44"/>
                  </a:cubicBezTo>
                  <a:cubicBezTo>
                    <a:pt x="42" y="44"/>
                    <a:pt x="42" y="44"/>
                    <a:pt x="42" y="44"/>
                  </a:cubicBezTo>
                  <a:cubicBezTo>
                    <a:pt x="43" y="40"/>
                    <a:pt x="43" y="40"/>
                    <a:pt x="43" y="40"/>
                  </a:cubicBezTo>
                  <a:cubicBezTo>
                    <a:pt x="50" y="23"/>
                    <a:pt x="50" y="23"/>
                    <a:pt x="50" y="23"/>
                  </a:cubicBezTo>
                  <a:cubicBezTo>
                    <a:pt x="57" y="23"/>
                    <a:pt x="57" y="23"/>
                    <a:pt x="57" y="23"/>
                  </a:cubicBezTo>
                  <a:cubicBezTo>
                    <a:pt x="55" y="40"/>
                    <a:pt x="55" y="40"/>
                    <a:pt x="55" y="40"/>
                  </a:cubicBezTo>
                  <a:cubicBezTo>
                    <a:pt x="57" y="40"/>
                    <a:pt x="57" y="40"/>
                    <a:pt x="57" y="40"/>
                  </a:cubicBezTo>
                  <a:cubicBezTo>
                    <a:pt x="57" y="44"/>
                    <a:pt x="57" y="44"/>
                    <a:pt x="57" y="44"/>
                  </a:cubicBezTo>
                  <a:close/>
                  <a:moveTo>
                    <a:pt x="50" y="40"/>
                  </a:moveTo>
                  <a:cubicBezTo>
                    <a:pt x="47" y="40"/>
                    <a:pt x="47" y="40"/>
                    <a:pt x="47" y="40"/>
                  </a:cubicBezTo>
                  <a:cubicBezTo>
                    <a:pt x="51" y="31"/>
                    <a:pt x="51" y="31"/>
                    <a:pt x="51" y="31"/>
                  </a:cubicBezTo>
                  <a:cubicBezTo>
                    <a:pt x="50" y="40"/>
                    <a:pt x="50" y="40"/>
                    <a:pt x="50" y="40"/>
                  </a:cubicBezTo>
                  <a:close/>
                  <a:moveTo>
                    <a:pt x="39" y="0"/>
                  </a:moveTo>
                  <a:cubicBezTo>
                    <a:pt x="49" y="0"/>
                    <a:pt x="59" y="4"/>
                    <a:pt x="65" y="10"/>
                  </a:cubicBezTo>
                  <a:cubicBezTo>
                    <a:pt x="72" y="17"/>
                    <a:pt x="76" y="26"/>
                    <a:pt x="76" y="36"/>
                  </a:cubicBezTo>
                  <a:cubicBezTo>
                    <a:pt x="76" y="46"/>
                    <a:pt x="72" y="56"/>
                    <a:pt x="65" y="62"/>
                  </a:cubicBezTo>
                  <a:cubicBezTo>
                    <a:pt x="63" y="64"/>
                    <a:pt x="61" y="66"/>
                    <a:pt x="59" y="67"/>
                  </a:cubicBezTo>
                  <a:cubicBezTo>
                    <a:pt x="59" y="66"/>
                    <a:pt x="58" y="66"/>
                    <a:pt x="57" y="65"/>
                  </a:cubicBezTo>
                  <a:cubicBezTo>
                    <a:pt x="53" y="61"/>
                    <a:pt x="53" y="61"/>
                    <a:pt x="53" y="61"/>
                  </a:cubicBezTo>
                  <a:cubicBezTo>
                    <a:pt x="56" y="60"/>
                    <a:pt x="58" y="58"/>
                    <a:pt x="59" y="56"/>
                  </a:cubicBezTo>
                  <a:cubicBezTo>
                    <a:pt x="64" y="51"/>
                    <a:pt x="68" y="44"/>
                    <a:pt x="68" y="36"/>
                  </a:cubicBezTo>
                  <a:cubicBezTo>
                    <a:pt x="68" y="28"/>
                    <a:pt x="64" y="21"/>
                    <a:pt x="59" y="16"/>
                  </a:cubicBezTo>
                  <a:cubicBezTo>
                    <a:pt x="54" y="11"/>
                    <a:pt x="47" y="8"/>
                    <a:pt x="39" y="8"/>
                  </a:cubicBezTo>
                  <a:cubicBezTo>
                    <a:pt x="36" y="8"/>
                    <a:pt x="32" y="9"/>
                    <a:pt x="29" y="10"/>
                  </a:cubicBezTo>
                  <a:cubicBezTo>
                    <a:pt x="27" y="5"/>
                    <a:pt x="27" y="5"/>
                    <a:pt x="27" y="5"/>
                  </a:cubicBezTo>
                  <a:cubicBezTo>
                    <a:pt x="27" y="4"/>
                    <a:pt x="26" y="3"/>
                    <a:pt x="26" y="2"/>
                  </a:cubicBezTo>
                  <a:cubicBezTo>
                    <a:pt x="30" y="1"/>
                    <a:pt x="34" y="0"/>
                    <a:pt x="39" y="0"/>
                  </a:cubicBezTo>
                  <a:close/>
                </a:path>
              </a:pathLst>
            </a:custGeom>
            <a:solidFill>
              <a:schemeClr val="bg1"/>
            </a:solidFill>
            <a:ln w="9525">
              <a:noFill/>
              <a:round/>
              <a:headEnd/>
              <a:tailEnd/>
            </a:ln>
          </p:spPr>
          <p:txBody>
            <a:bodyPr anchor="ctr"/>
            <a:lstStyle/>
            <a:p>
              <a:pPr algn="ctr"/>
              <a:endParaRPr/>
            </a:p>
          </p:txBody>
        </p:sp>
        <p:sp>
          <p:nvSpPr>
            <p:cNvPr id="18" name="Freeform: Shape 102">
              <a:extLst>
                <a:ext uri="{FF2B5EF4-FFF2-40B4-BE49-F238E27FC236}">
                  <a16:creationId xmlns:a16="http://schemas.microsoft.com/office/drawing/2014/main" id="{DCFDA666-1EA5-4EDF-9549-00115C8DF505}"/>
                </a:ext>
              </a:extLst>
            </p:cNvPr>
            <p:cNvSpPr>
              <a:spLocks/>
            </p:cNvSpPr>
            <p:nvPr/>
          </p:nvSpPr>
          <p:spPr bwMode="auto">
            <a:xfrm>
              <a:off x="4806726" y="2639279"/>
              <a:ext cx="750886" cy="702440"/>
            </a:xfrm>
            <a:custGeom>
              <a:avLst/>
              <a:gdLst/>
              <a:ahLst/>
              <a:cxnLst>
                <a:cxn ang="0">
                  <a:pos x="53" y="33"/>
                </a:cxn>
                <a:cxn ang="0">
                  <a:pos x="56" y="16"/>
                </a:cxn>
                <a:cxn ang="0">
                  <a:pos x="83" y="16"/>
                </a:cxn>
                <a:cxn ang="0">
                  <a:pos x="62" y="23"/>
                </a:cxn>
                <a:cxn ang="0">
                  <a:pos x="59" y="60"/>
                </a:cxn>
                <a:cxn ang="0">
                  <a:pos x="59" y="75"/>
                </a:cxn>
                <a:cxn ang="0">
                  <a:pos x="44" y="75"/>
                </a:cxn>
                <a:cxn ang="0">
                  <a:pos x="21" y="69"/>
                </a:cxn>
                <a:cxn ang="0">
                  <a:pos x="11" y="78"/>
                </a:cxn>
                <a:cxn ang="0">
                  <a:pos x="0" y="67"/>
                </a:cxn>
                <a:cxn ang="0">
                  <a:pos x="7" y="57"/>
                </a:cxn>
                <a:cxn ang="0">
                  <a:pos x="52" y="11"/>
                </a:cxn>
                <a:cxn ang="0">
                  <a:pos x="26" y="0"/>
                </a:cxn>
                <a:cxn ang="0">
                  <a:pos x="25" y="0"/>
                </a:cxn>
                <a:cxn ang="0">
                  <a:pos x="21" y="3"/>
                </a:cxn>
                <a:cxn ang="0">
                  <a:pos x="12" y="30"/>
                </a:cxn>
                <a:cxn ang="0">
                  <a:pos x="50" y="18"/>
                </a:cxn>
                <a:cxn ang="0">
                  <a:pos x="51" y="16"/>
                </a:cxn>
                <a:cxn ang="0">
                  <a:pos x="32" y="12"/>
                </a:cxn>
                <a:cxn ang="0">
                  <a:pos x="24" y="20"/>
                </a:cxn>
                <a:cxn ang="0">
                  <a:pos x="23" y="9"/>
                </a:cxn>
                <a:cxn ang="0">
                  <a:pos x="24" y="7"/>
                </a:cxn>
                <a:cxn ang="0">
                  <a:pos x="23" y="4"/>
                </a:cxn>
                <a:cxn ang="0">
                  <a:pos x="25" y="2"/>
                </a:cxn>
                <a:cxn ang="0">
                  <a:pos x="25" y="6"/>
                </a:cxn>
                <a:cxn ang="0">
                  <a:pos x="49" y="13"/>
                </a:cxn>
                <a:cxn ang="0">
                  <a:pos x="25" y="6"/>
                </a:cxn>
                <a:cxn ang="0">
                  <a:pos x="49" y="12"/>
                </a:cxn>
                <a:cxn ang="0">
                  <a:pos x="25" y="5"/>
                </a:cxn>
                <a:cxn ang="0">
                  <a:pos x="26" y="4"/>
                </a:cxn>
                <a:cxn ang="0">
                  <a:pos x="49" y="12"/>
                </a:cxn>
                <a:cxn ang="0">
                  <a:pos x="26" y="4"/>
                </a:cxn>
                <a:cxn ang="0">
                  <a:pos x="16" y="52"/>
                </a:cxn>
                <a:cxn ang="0">
                  <a:pos x="46" y="49"/>
                </a:cxn>
                <a:cxn ang="0">
                  <a:pos x="14" y="40"/>
                </a:cxn>
                <a:cxn ang="0">
                  <a:pos x="47" y="43"/>
                </a:cxn>
                <a:cxn ang="0">
                  <a:pos x="14" y="40"/>
                </a:cxn>
                <a:cxn ang="0">
                  <a:pos x="11" y="62"/>
                </a:cxn>
                <a:cxn ang="0">
                  <a:pos x="6" y="67"/>
                </a:cxn>
                <a:cxn ang="0">
                  <a:pos x="11" y="72"/>
                </a:cxn>
                <a:cxn ang="0">
                  <a:pos x="16" y="67"/>
                </a:cxn>
                <a:cxn ang="0">
                  <a:pos x="55" y="64"/>
                </a:cxn>
                <a:cxn ang="0">
                  <a:pos x="48" y="64"/>
                </a:cxn>
                <a:cxn ang="0">
                  <a:pos x="48" y="71"/>
                </a:cxn>
                <a:cxn ang="0">
                  <a:pos x="55" y="71"/>
                </a:cxn>
                <a:cxn ang="0">
                  <a:pos x="55" y="64"/>
                </a:cxn>
              </a:cxnLst>
              <a:rect l="0" t="0" r="r" b="b"/>
              <a:pathLst>
                <a:path w="83" h="78">
                  <a:moveTo>
                    <a:pt x="2" y="33"/>
                  </a:moveTo>
                  <a:cubicBezTo>
                    <a:pt x="53" y="33"/>
                    <a:pt x="53" y="33"/>
                    <a:pt x="53" y="33"/>
                  </a:cubicBezTo>
                  <a:cubicBezTo>
                    <a:pt x="55" y="19"/>
                    <a:pt x="55" y="19"/>
                    <a:pt x="55" y="19"/>
                  </a:cubicBezTo>
                  <a:cubicBezTo>
                    <a:pt x="56" y="16"/>
                    <a:pt x="56" y="16"/>
                    <a:pt x="56" y="16"/>
                  </a:cubicBezTo>
                  <a:cubicBezTo>
                    <a:pt x="59" y="16"/>
                    <a:pt x="59" y="16"/>
                    <a:pt x="59" y="16"/>
                  </a:cubicBezTo>
                  <a:cubicBezTo>
                    <a:pt x="83" y="16"/>
                    <a:pt x="83" y="16"/>
                    <a:pt x="83" y="16"/>
                  </a:cubicBezTo>
                  <a:cubicBezTo>
                    <a:pt x="83" y="23"/>
                    <a:pt x="83" y="23"/>
                    <a:pt x="83" y="23"/>
                  </a:cubicBezTo>
                  <a:cubicBezTo>
                    <a:pt x="62" y="23"/>
                    <a:pt x="62" y="23"/>
                    <a:pt x="62" y="23"/>
                  </a:cubicBezTo>
                  <a:cubicBezTo>
                    <a:pt x="56" y="58"/>
                    <a:pt x="56" y="58"/>
                    <a:pt x="56" y="58"/>
                  </a:cubicBezTo>
                  <a:cubicBezTo>
                    <a:pt x="57" y="58"/>
                    <a:pt x="58" y="59"/>
                    <a:pt x="59" y="60"/>
                  </a:cubicBezTo>
                  <a:cubicBezTo>
                    <a:pt x="61" y="62"/>
                    <a:pt x="62" y="64"/>
                    <a:pt x="62" y="67"/>
                  </a:cubicBezTo>
                  <a:cubicBezTo>
                    <a:pt x="62" y="70"/>
                    <a:pt x="61" y="73"/>
                    <a:pt x="59" y="75"/>
                  </a:cubicBezTo>
                  <a:cubicBezTo>
                    <a:pt x="57" y="77"/>
                    <a:pt x="55" y="78"/>
                    <a:pt x="52" y="78"/>
                  </a:cubicBezTo>
                  <a:cubicBezTo>
                    <a:pt x="49" y="78"/>
                    <a:pt x="46" y="77"/>
                    <a:pt x="44" y="75"/>
                  </a:cubicBezTo>
                  <a:cubicBezTo>
                    <a:pt x="43" y="73"/>
                    <a:pt x="42" y="71"/>
                    <a:pt x="41" y="69"/>
                  </a:cubicBezTo>
                  <a:cubicBezTo>
                    <a:pt x="21" y="69"/>
                    <a:pt x="21" y="69"/>
                    <a:pt x="21" y="69"/>
                  </a:cubicBezTo>
                  <a:cubicBezTo>
                    <a:pt x="21" y="71"/>
                    <a:pt x="20" y="73"/>
                    <a:pt x="18" y="75"/>
                  </a:cubicBezTo>
                  <a:cubicBezTo>
                    <a:pt x="17" y="77"/>
                    <a:pt x="14" y="78"/>
                    <a:pt x="11" y="78"/>
                  </a:cubicBezTo>
                  <a:cubicBezTo>
                    <a:pt x="8" y="78"/>
                    <a:pt x="5" y="77"/>
                    <a:pt x="4" y="75"/>
                  </a:cubicBezTo>
                  <a:cubicBezTo>
                    <a:pt x="2" y="73"/>
                    <a:pt x="0" y="70"/>
                    <a:pt x="0" y="67"/>
                  </a:cubicBezTo>
                  <a:cubicBezTo>
                    <a:pt x="0" y="64"/>
                    <a:pt x="2" y="62"/>
                    <a:pt x="4" y="60"/>
                  </a:cubicBezTo>
                  <a:cubicBezTo>
                    <a:pt x="4" y="59"/>
                    <a:pt x="6" y="58"/>
                    <a:pt x="7" y="57"/>
                  </a:cubicBezTo>
                  <a:cubicBezTo>
                    <a:pt x="2" y="33"/>
                    <a:pt x="2" y="33"/>
                    <a:pt x="2" y="33"/>
                  </a:cubicBezTo>
                  <a:close/>
                  <a:moveTo>
                    <a:pt x="52" y="11"/>
                  </a:moveTo>
                  <a:cubicBezTo>
                    <a:pt x="53" y="8"/>
                    <a:pt x="53" y="8"/>
                    <a:pt x="53" y="8"/>
                  </a:cubicBezTo>
                  <a:cubicBezTo>
                    <a:pt x="26" y="0"/>
                    <a:pt x="26" y="0"/>
                    <a:pt x="26" y="0"/>
                  </a:cubicBezTo>
                  <a:cubicBezTo>
                    <a:pt x="25" y="0"/>
                    <a:pt x="25" y="0"/>
                    <a:pt x="25" y="0"/>
                  </a:cubicBezTo>
                  <a:cubicBezTo>
                    <a:pt x="25" y="0"/>
                    <a:pt x="25" y="0"/>
                    <a:pt x="25" y="0"/>
                  </a:cubicBezTo>
                  <a:cubicBezTo>
                    <a:pt x="24" y="0"/>
                    <a:pt x="23" y="1"/>
                    <a:pt x="22" y="1"/>
                  </a:cubicBezTo>
                  <a:cubicBezTo>
                    <a:pt x="21" y="2"/>
                    <a:pt x="21" y="3"/>
                    <a:pt x="21" y="3"/>
                  </a:cubicBezTo>
                  <a:cubicBezTo>
                    <a:pt x="20" y="4"/>
                    <a:pt x="20" y="4"/>
                    <a:pt x="20" y="4"/>
                  </a:cubicBezTo>
                  <a:cubicBezTo>
                    <a:pt x="12" y="30"/>
                    <a:pt x="12" y="30"/>
                    <a:pt x="12" y="30"/>
                  </a:cubicBezTo>
                  <a:cubicBezTo>
                    <a:pt x="46" y="30"/>
                    <a:pt x="46" y="30"/>
                    <a:pt x="46" y="30"/>
                  </a:cubicBezTo>
                  <a:cubicBezTo>
                    <a:pt x="50" y="18"/>
                    <a:pt x="50" y="18"/>
                    <a:pt x="50" y="18"/>
                  </a:cubicBezTo>
                  <a:cubicBezTo>
                    <a:pt x="50" y="17"/>
                    <a:pt x="50" y="17"/>
                    <a:pt x="50" y="17"/>
                  </a:cubicBezTo>
                  <a:cubicBezTo>
                    <a:pt x="51" y="16"/>
                    <a:pt x="51" y="16"/>
                    <a:pt x="51" y="16"/>
                  </a:cubicBezTo>
                  <a:cubicBezTo>
                    <a:pt x="34" y="10"/>
                    <a:pt x="34" y="10"/>
                    <a:pt x="34" y="10"/>
                  </a:cubicBezTo>
                  <a:cubicBezTo>
                    <a:pt x="32" y="12"/>
                    <a:pt x="32" y="12"/>
                    <a:pt x="32" y="12"/>
                  </a:cubicBezTo>
                  <a:cubicBezTo>
                    <a:pt x="28" y="24"/>
                    <a:pt x="28" y="24"/>
                    <a:pt x="28" y="24"/>
                  </a:cubicBezTo>
                  <a:cubicBezTo>
                    <a:pt x="24" y="20"/>
                    <a:pt x="24" y="20"/>
                    <a:pt x="24" y="20"/>
                  </a:cubicBezTo>
                  <a:cubicBezTo>
                    <a:pt x="19" y="22"/>
                    <a:pt x="19" y="22"/>
                    <a:pt x="19" y="22"/>
                  </a:cubicBezTo>
                  <a:cubicBezTo>
                    <a:pt x="23" y="9"/>
                    <a:pt x="23" y="9"/>
                    <a:pt x="23" y="9"/>
                  </a:cubicBezTo>
                  <a:cubicBezTo>
                    <a:pt x="23" y="9"/>
                    <a:pt x="25" y="8"/>
                    <a:pt x="25" y="8"/>
                  </a:cubicBezTo>
                  <a:cubicBezTo>
                    <a:pt x="24" y="7"/>
                    <a:pt x="24" y="7"/>
                    <a:pt x="24" y="7"/>
                  </a:cubicBezTo>
                  <a:cubicBezTo>
                    <a:pt x="23" y="7"/>
                    <a:pt x="23" y="6"/>
                    <a:pt x="23" y="6"/>
                  </a:cubicBezTo>
                  <a:cubicBezTo>
                    <a:pt x="23" y="5"/>
                    <a:pt x="23" y="5"/>
                    <a:pt x="23" y="4"/>
                  </a:cubicBezTo>
                  <a:cubicBezTo>
                    <a:pt x="23" y="4"/>
                    <a:pt x="23" y="3"/>
                    <a:pt x="24" y="3"/>
                  </a:cubicBezTo>
                  <a:cubicBezTo>
                    <a:pt x="24" y="3"/>
                    <a:pt x="25" y="3"/>
                    <a:pt x="25" y="2"/>
                  </a:cubicBezTo>
                  <a:cubicBezTo>
                    <a:pt x="52" y="11"/>
                    <a:pt x="52" y="11"/>
                    <a:pt x="52" y="11"/>
                  </a:cubicBezTo>
                  <a:close/>
                  <a:moveTo>
                    <a:pt x="25" y="6"/>
                  </a:moveTo>
                  <a:cubicBezTo>
                    <a:pt x="25" y="6"/>
                    <a:pt x="25" y="6"/>
                    <a:pt x="25" y="6"/>
                  </a:cubicBezTo>
                  <a:cubicBezTo>
                    <a:pt x="49" y="13"/>
                    <a:pt x="49" y="13"/>
                    <a:pt x="49" y="13"/>
                  </a:cubicBezTo>
                  <a:cubicBezTo>
                    <a:pt x="49" y="14"/>
                    <a:pt x="49" y="14"/>
                    <a:pt x="49" y="14"/>
                  </a:cubicBezTo>
                  <a:cubicBezTo>
                    <a:pt x="25" y="6"/>
                    <a:pt x="25" y="6"/>
                    <a:pt x="25" y="6"/>
                  </a:cubicBezTo>
                  <a:close/>
                  <a:moveTo>
                    <a:pt x="25" y="5"/>
                  </a:moveTo>
                  <a:cubicBezTo>
                    <a:pt x="49" y="12"/>
                    <a:pt x="49" y="12"/>
                    <a:pt x="49" y="12"/>
                  </a:cubicBezTo>
                  <a:cubicBezTo>
                    <a:pt x="49" y="13"/>
                    <a:pt x="49" y="13"/>
                    <a:pt x="49" y="13"/>
                  </a:cubicBezTo>
                  <a:cubicBezTo>
                    <a:pt x="25" y="5"/>
                    <a:pt x="25" y="5"/>
                    <a:pt x="25" y="5"/>
                  </a:cubicBezTo>
                  <a:cubicBezTo>
                    <a:pt x="25" y="5"/>
                    <a:pt x="25" y="5"/>
                    <a:pt x="25" y="5"/>
                  </a:cubicBezTo>
                  <a:close/>
                  <a:moveTo>
                    <a:pt x="26" y="4"/>
                  </a:moveTo>
                  <a:cubicBezTo>
                    <a:pt x="50" y="11"/>
                    <a:pt x="50" y="11"/>
                    <a:pt x="50" y="11"/>
                  </a:cubicBezTo>
                  <a:cubicBezTo>
                    <a:pt x="49" y="12"/>
                    <a:pt x="49" y="12"/>
                    <a:pt x="49" y="12"/>
                  </a:cubicBezTo>
                  <a:cubicBezTo>
                    <a:pt x="25" y="4"/>
                    <a:pt x="25" y="4"/>
                    <a:pt x="25" y="4"/>
                  </a:cubicBezTo>
                  <a:cubicBezTo>
                    <a:pt x="26" y="4"/>
                    <a:pt x="26" y="4"/>
                    <a:pt x="26" y="4"/>
                  </a:cubicBezTo>
                  <a:close/>
                  <a:moveTo>
                    <a:pt x="15" y="49"/>
                  </a:moveTo>
                  <a:cubicBezTo>
                    <a:pt x="16" y="52"/>
                    <a:pt x="16" y="52"/>
                    <a:pt x="16" y="52"/>
                  </a:cubicBezTo>
                  <a:cubicBezTo>
                    <a:pt x="46" y="52"/>
                    <a:pt x="46" y="52"/>
                    <a:pt x="46" y="52"/>
                  </a:cubicBezTo>
                  <a:cubicBezTo>
                    <a:pt x="46" y="49"/>
                    <a:pt x="46" y="49"/>
                    <a:pt x="46" y="49"/>
                  </a:cubicBezTo>
                  <a:cubicBezTo>
                    <a:pt x="15" y="49"/>
                    <a:pt x="15" y="49"/>
                    <a:pt x="15" y="49"/>
                  </a:cubicBezTo>
                  <a:close/>
                  <a:moveTo>
                    <a:pt x="14" y="40"/>
                  </a:moveTo>
                  <a:cubicBezTo>
                    <a:pt x="15" y="43"/>
                    <a:pt x="15" y="43"/>
                    <a:pt x="15" y="43"/>
                  </a:cubicBezTo>
                  <a:cubicBezTo>
                    <a:pt x="47" y="43"/>
                    <a:pt x="47" y="43"/>
                    <a:pt x="47" y="43"/>
                  </a:cubicBezTo>
                  <a:cubicBezTo>
                    <a:pt x="47" y="40"/>
                    <a:pt x="47" y="40"/>
                    <a:pt x="47" y="40"/>
                  </a:cubicBezTo>
                  <a:cubicBezTo>
                    <a:pt x="14" y="40"/>
                    <a:pt x="14" y="40"/>
                    <a:pt x="14" y="40"/>
                  </a:cubicBezTo>
                  <a:close/>
                  <a:moveTo>
                    <a:pt x="14" y="64"/>
                  </a:moveTo>
                  <a:cubicBezTo>
                    <a:pt x="14" y="63"/>
                    <a:pt x="12" y="62"/>
                    <a:pt x="11" y="62"/>
                  </a:cubicBezTo>
                  <a:cubicBezTo>
                    <a:pt x="10" y="62"/>
                    <a:pt x="8" y="63"/>
                    <a:pt x="8" y="64"/>
                  </a:cubicBezTo>
                  <a:cubicBezTo>
                    <a:pt x="7" y="65"/>
                    <a:pt x="6" y="66"/>
                    <a:pt x="6" y="67"/>
                  </a:cubicBezTo>
                  <a:cubicBezTo>
                    <a:pt x="6" y="69"/>
                    <a:pt x="7" y="70"/>
                    <a:pt x="8" y="71"/>
                  </a:cubicBezTo>
                  <a:cubicBezTo>
                    <a:pt x="8" y="71"/>
                    <a:pt x="10" y="72"/>
                    <a:pt x="11" y="72"/>
                  </a:cubicBezTo>
                  <a:cubicBezTo>
                    <a:pt x="12" y="72"/>
                    <a:pt x="14" y="71"/>
                    <a:pt x="14" y="71"/>
                  </a:cubicBezTo>
                  <a:cubicBezTo>
                    <a:pt x="15" y="70"/>
                    <a:pt x="16" y="69"/>
                    <a:pt x="16" y="67"/>
                  </a:cubicBezTo>
                  <a:cubicBezTo>
                    <a:pt x="16" y="66"/>
                    <a:pt x="15" y="65"/>
                    <a:pt x="14" y="64"/>
                  </a:cubicBezTo>
                  <a:close/>
                  <a:moveTo>
                    <a:pt x="55" y="64"/>
                  </a:moveTo>
                  <a:cubicBezTo>
                    <a:pt x="54" y="63"/>
                    <a:pt x="53" y="62"/>
                    <a:pt x="52" y="62"/>
                  </a:cubicBezTo>
                  <a:cubicBezTo>
                    <a:pt x="50" y="62"/>
                    <a:pt x="49" y="63"/>
                    <a:pt x="48" y="64"/>
                  </a:cubicBezTo>
                  <a:cubicBezTo>
                    <a:pt x="47" y="65"/>
                    <a:pt x="47" y="66"/>
                    <a:pt x="47" y="67"/>
                  </a:cubicBezTo>
                  <a:cubicBezTo>
                    <a:pt x="47" y="69"/>
                    <a:pt x="47" y="70"/>
                    <a:pt x="48" y="71"/>
                  </a:cubicBezTo>
                  <a:cubicBezTo>
                    <a:pt x="49" y="71"/>
                    <a:pt x="50" y="72"/>
                    <a:pt x="52" y="72"/>
                  </a:cubicBezTo>
                  <a:cubicBezTo>
                    <a:pt x="53" y="72"/>
                    <a:pt x="54" y="71"/>
                    <a:pt x="55" y="71"/>
                  </a:cubicBezTo>
                  <a:cubicBezTo>
                    <a:pt x="56" y="70"/>
                    <a:pt x="56" y="69"/>
                    <a:pt x="56" y="67"/>
                  </a:cubicBezTo>
                  <a:cubicBezTo>
                    <a:pt x="56" y="66"/>
                    <a:pt x="56" y="65"/>
                    <a:pt x="55" y="64"/>
                  </a:cubicBezTo>
                  <a:close/>
                </a:path>
              </a:pathLst>
            </a:custGeom>
            <a:solidFill>
              <a:schemeClr val="bg1"/>
            </a:solidFill>
            <a:ln w="9525">
              <a:noFill/>
              <a:round/>
              <a:headEnd/>
              <a:tailEnd/>
            </a:ln>
          </p:spPr>
          <p:txBody>
            <a:bodyPr anchor="ctr"/>
            <a:lstStyle/>
            <a:p>
              <a:pPr algn="ctr"/>
              <a:endParaRPr/>
            </a:p>
          </p:txBody>
        </p:sp>
        <p:sp>
          <p:nvSpPr>
            <p:cNvPr id="19" name="Freeform: Shape 103">
              <a:extLst>
                <a:ext uri="{FF2B5EF4-FFF2-40B4-BE49-F238E27FC236}">
                  <a16:creationId xmlns:a16="http://schemas.microsoft.com/office/drawing/2014/main" id="{F3F24305-2CD8-41BD-A8B5-E08C3C5A82FB}"/>
                </a:ext>
              </a:extLst>
            </p:cNvPr>
            <p:cNvSpPr>
              <a:spLocks/>
            </p:cNvSpPr>
            <p:nvPr/>
          </p:nvSpPr>
          <p:spPr bwMode="auto">
            <a:xfrm>
              <a:off x="1591564" y="3681301"/>
              <a:ext cx="531251" cy="501940"/>
            </a:xfrm>
            <a:custGeom>
              <a:avLst/>
              <a:gdLst/>
              <a:ahLst/>
              <a:cxnLst>
                <a:cxn ang="0">
                  <a:pos x="59" y="0"/>
                </a:cxn>
                <a:cxn ang="0">
                  <a:pos x="53" y="6"/>
                </a:cxn>
                <a:cxn ang="0">
                  <a:pos x="15" y="27"/>
                </a:cxn>
                <a:cxn ang="0">
                  <a:pos x="13" y="28"/>
                </a:cxn>
                <a:cxn ang="0">
                  <a:pos x="5" y="68"/>
                </a:cxn>
                <a:cxn ang="0">
                  <a:pos x="56" y="50"/>
                </a:cxn>
                <a:cxn ang="0">
                  <a:pos x="62" y="71"/>
                </a:cxn>
                <a:cxn ang="0">
                  <a:pos x="59" y="74"/>
                </a:cxn>
                <a:cxn ang="0">
                  <a:pos x="0" y="74"/>
                </a:cxn>
                <a:cxn ang="0">
                  <a:pos x="0" y="25"/>
                </a:cxn>
                <a:cxn ang="0">
                  <a:pos x="0" y="24"/>
                </a:cxn>
                <a:cxn ang="0">
                  <a:pos x="13" y="0"/>
                </a:cxn>
                <a:cxn ang="0">
                  <a:pos x="9" y="50"/>
                </a:cxn>
                <a:cxn ang="0">
                  <a:pos x="16" y="45"/>
                </a:cxn>
                <a:cxn ang="0">
                  <a:pos x="18" y="56"/>
                </a:cxn>
                <a:cxn ang="0">
                  <a:pos x="18" y="60"/>
                </a:cxn>
                <a:cxn ang="0">
                  <a:pos x="28" y="61"/>
                </a:cxn>
                <a:cxn ang="0">
                  <a:pos x="39" y="63"/>
                </a:cxn>
                <a:cxn ang="0">
                  <a:pos x="32" y="58"/>
                </a:cxn>
                <a:cxn ang="0">
                  <a:pos x="26" y="58"/>
                </a:cxn>
                <a:cxn ang="0">
                  <a:pos x="26" y="56"/>
                </a:cxn>
                <a:cxn ang="0">
                  <a:pos x="29" y="47"/>
                </a:cxn>
                <a:cxn ang="0">
                  <a:pos x="19" y="51"/>
                </a:cxn>
                <a:cxn ang="0">
                  <a:pos x="20" y="42"/>
                </a:cxn>
                <a:cxn ang="0">
                  <a:pos x="15" y="8"/>
                </a:cxn>
                <a:cxn ang="0">
                  <a:pos x="12" y="25"/>
                </a:cxn>
                <a:cxn ang="0">
                  <a:pos x="41" y="40"/>
                </a:cxn>
                <a:cxn ang="0">
                  <a:pos x="40" y="52"/>
                </a:cxn>
                <a:cxn ang="0">
                  <a:pos x="41" y="57"/>
                </a:cxn>
                <a:cxn ang="0">
                  <a:pos x="44" y="55"/>
                </a:cxn>
                <a:cxn ang="0">
                  <a:pos x="41" y="40"/>
                </a:cxn>
                <a:cxn ang="0">
                  <a:pos x="70" y="9"/>
                </a:cxn>
                <a:cxn ang="0">
                  <a:pos x="60" y="9"/>
                </a:cxn>
                <a:cxn ang="0">
                  <a:pos x="71" y="16"/>
                </a:cxn>
                <a:cxn ang="0">
                  <a:pos x="64" y="34"/>
                </a:cxn>
                <a:cxn ang="0">
                  <a:pos x="77" y="16"/>
                </a:cxn>
                <a:cxn ang="0">
                  <a:pos x="76" y="14"/>
                </a:cxn>
                <a:cxn ang="0">
                  <a:pos x="58" y="11"/>
                </a:cxn>
                <a:cxn ang="0">
                  <a:pos x="54" y="44"/>
                </a:cxn>
                <a:cxn ang="0">
                  <a:pos x="58" y="11"/>
                </a:cxn>
              </a:cxnLst>
              <a:rect l="0" t="0" r="r" b="b"/>
              <a:pathLst>
                <a:path w="78" h="74">
                  <a:moveTo>
                    <a:pt x="15" y="0"/>
                  </a:moveTo>
                  <a:cubicBezTo>
                    <a:pt x="59" y="0"/>
                    <a:pt x="59" y="0"/>
                    <a:pt x="59" y="0"/>
                  </a:cubicBezTo>
                  <a:cubicBezTo>
                    <a:pt x="62" y="0"/>
                    <a:pt x="62" y="0"/>
                    <a:pt x="62" y="0"/>
                  </a:cubicBezTo>
                  <a:cubicBezTo>
                    <a:pt x="53" y="6"/>
                    <a:pt x="53" y="6"/>
                    <a:pt x="53" y="6"/>
                  </a:cubicBezTo>
                  <a:cubicBezTo>
                    <a:pt x="18" y="6"/>
                    <a:pt x="18" y="6"/>
                    <a:pt x="18" y="6"/>
                  </a:cubicBezTo>
                  <a:cubicBezTo>
                    <a:pt x="15" y="27"/>
                    <a:pt x="15" y="27"/>
                    <a:pt x="15" y="27"/>
                  </a:cubicBezTo>
                  <a:cubicBezTo>
                    <a:pt x="14" y="28"/>
                    <a:pt x="14" y="28"/>
                    <a:pt x="14" y="28"/>
                  </a:cubicBezTo>
                  <a:cubicBezTo>
                    <a:pt x="13" y="28"/>
                    <a:pt x="13" y="28"/>
                    <a:pt x="13" y="28"/>
                  </a:cubicBezTo>
                  <a:cubicBezTo>
                    <a:pt x="5" y="27"/>
                    <a:pt x="5" y="27"/>
                    <a:pt x="5" y="27"/>
                  </a:cubicBezTo>
                  <a:cubicBezTo>
                    <a:pt x="5" y="68"/>
                    <a:pt x="5" y="68"/>
                    <a:pt x="5" y="68"/>
                  </a:cubicBezTo>
                  <a:cubicBezTo>
                    <a:pt x="56" y="68"/>
                    <a:pt x="56" y="68"/>
                    <a:pt x="56" y="68"/>
                  </a:cubicBezTo>
                  <a:cubicBezTo>
                    <a:pt x="56" y="50"/>
                    <a:pt x="56" y="50"/>
                    <a:pt x="56" y="50"/>
                  </a:cubicBezTo>
                  <a:cubicBezTo>
                    <a:pt x="62" y="43"/>
                    <a:pt x="62" y="43"/>
                    <a:pt x="62" y="43"/>
                  </a:cubicBezTo>
                  <a:cubicBezTo>
                    <a:pt x="62" y="71"/>
                    <a:pt x="62" y="71"/>
                    <a:pt x="62" y="71"/>
                  </a:cubicBezTo>
                  <a:cubicBezTo>
                    <a:pt x="62" y="74"/>
                    <a:pt x="62" y="74"/>
                    <a:pt x="62" y="74"/>
                  </a:cubicBezTo>
                  <a:cubicBezTo>
                    <a:pt x="59" y="74"/>
                    <a:pt x="59" y="74"/>
                    <a:pt x="59" y="74"/>
                  </a:cubicBezTo>
                  <a:cubicBezTo>
                    <a:pt x="3" y="74"/>
                    <a:pt x="3" y="74"/>
                    <a:pt x="3" y="74"/>
                  </a:cubicBezTo>
                  <a:cubicBezTo>
                    <a:pt x="0" y="74"/>
                    <a:pt x="0" y="74"/>
                    <a:pt x="0" y="74"/>
                  </a:cubicBezTo>
                  <a:cubicBezTo>
                    <a:pt x="0" y="71"/>
                    <a:pt x="0" y="71"/>
                    <a:pt x="0" y="71"/>
                  </a:cubicBezTo>
                  <a:cubicBezTo>
                    <a:pt x="0" y="25"/>
                    <a:pt x="0" y="25"/>
                    <a:pt x="0" y="25"/>
                  </a:cubicBezTo>
                  <a:cubicBezTo>
                    <a:pt x="0" y="24"/>
                    <a:pt x="0" y="24"/>
                    <a:pt x="0" y="24"/>
                  </a:cubicBezTo>
                  <a:cubicBezTo>
                    <a:pt x="0" y="24"/>
                    <a:pt x="0" y="24"/>
                    <a:pt x="0" y="24"/>
                  </a:cubicBezTo>
                  <a:cubicBezTo>
                    <a:pt x="12" y="2"/>
                    <a:pt x="12" y="2"/>
                    <a:pt x="12" y="2"/>
                  </a:cubicBezTo>
                  <a:cubicBezTo>
                    <a:pt x="13" y="0"/>
                    <a:pt x="13" y="0"/>
                    <a:pt x="13" y="0"/>
                  </a:cubicBezTo>
                  <a:cubicBezTo>
                    <a:pt x="15" y="0"/>
                    <a:pt x="15" y="0"/>
                    <a:pt x="15" y="0"/>
                  </a:cubicBezTo>
                  <a:close/>
                  <a:moveTo>
                    <a:pt x="9" y="50"/>
                  </a:moveTo>
                  <a:cubicBezTo>
                    <a:pt x="13" y="52"/>
                    <a:pt x="13" y="52"/>
                    <a:pt x="13" y="52"/>
                  </a:cubicBezTo>
                  <a:cubicBezTo>
                    <a:pt x="13" y="51"/>
                    <a:pt x="16" y="42"/>
                    <a:pt x="16" y="45"/>
                  </a:cubicBezTo>
                  <a:cubicBezTo>
                    <a:pt x="16" y="48"/>
                    <a:pt x="14" y="52"/>
                    <a:pt x="15" y="54"/>
                  </a:cubicBezTo>
                  <a:cubicBezTo>
                    <a:pt x="15" y="56"/>
                    <a:pt x="16" y="57"/>
                    <a:pt x="18" y="56"/>
                  </a:cubicBezTo>
                  <a:cubicBezTo>
                    <a:pt x="19" y="56"/>
                    <a:pt x="20" y="55"/>
                    <a:pt x="21" y="55"/>
                  </a:cubicBezTo>
                  <a:cubicBezTo>
                    <a:pt x="20" y="57"/>
                    <a:pt x="18" y="58"/>
                    <a:pt x="18" y="60"/>
                  </a:cubicBezTo>
                  <a:cubicBezTo>
                    <a:pt x="17" y="62"/>
                    <a:pt x="18" y="63"/>
                    <a:pt x="20" y="64"/>
                  </a:cubicBezTo>
                  <a:cubicBezTo>
                    <a:pt x="23" y="65"/>
                    <a:pt x="26" y="63"/>
                    <a:pt x="28" y="61"/>
                  </a:cubicBezTo>
                  <a:cubicBezTo>
                    <a:pt x="28" y="61"/>
                    <a:pt x="28" y="61"/>
                    <a:pt x="29" y="61"/>
                  </a:cubicBezTo>
                  <a:cubicBezTo>
                    <a:pt x="31" y="64"/>
                    <a:pt x="39" y="63"/>
                    <a:pt x="39" y="63"/>
                  </a:cubicBezTo>
                  <a:cubicBezTo>
                    <a:pt x="39" y="59"/>
                    <a:pt x="39" y="59"/>
                    <a:pt x="39" y="59"/>
                  </a:cubicBezTo>
                  <a:cubicBezTo>
                    <a:pt x="39" y="59"/>
                    <a:pt x="32" y="60"/>
                    <a:pt x="32" y="58"/>
                  </a:cubicBezTo>
                  <a:cubicBezTo>
                    <a:pt x="32" y="56"/>
                    <a:pt x="30" y="56"/>
                    <a:pt x="29" y="56"/>
                  </a:cubicBezTo>
                  <a:cubicBezTo>
                    <a:pt x="28" y="56"/>
                    <a:pt x="27" y="57"/>
                    <a:pt x="26" y="58"/>
                  </a:cubicBezTo>
                  <a:cubicBezTo>
                    <a:pt x="25" y="58"/>
                    <a:pt x="23" y="59"/>
                    <a:pt x="22" y="60"/>
                  </a:cubicBezTo>
                  <a:cubicBezTo>
                    <a:pt x="23" y="59"/>
                    <a:pt x="25" y="57"/>
                    <a:pt x="26" y="56"/>
                  </a:cubicBezTo>
                  <a:cubicBezTo>
                    <a:pt x="28" y="53"/>
                    <a:pt x="30" y="51"/>
                    <a:pt x="30" y="50"/>
                  </a:cubicBezTo>
                  <a:cubicBezTo>
                    <a:pt x="31" y="48"/>
                    <a:pt x="30" y="47"/>
                    <a:pt x="29" y="47"/>
                  </a:cubicBezTo>
                  <a:cubicBezTo>
                    <a:pt x="27" y="46"/>
                    <a:pt x="25" y="48"/>
                    <a:pt x="22" y="49"/>
                  </a:cubicBezTo>
                  <a:cubicBezTo>
                    <a:pt x="21" y="50"/>
                    <a:pt x="20" y="51"/>
                    <a:pt x="19" y="51"/>
                  </a:cubicBezTo>
                  <a:cubicBezTo>
                    <a:pt x="19" y="50"/>
                    <a:pt x="19" y="47"/>
                    <a:pt x="20" y="45"/>
                  </a:cubicBezTo>
                  <a:cubicBezTo>
                    <a:pt x="20" y="44"/>
                    <a:pt x="20" y="42"/>
                    <a:pt x="20" y="42"/>
                  </a:cubicBezTo>
                  <a:cubicBezTo>
                    <a:pt x="23" y="25"/>
                    <a:pt x="9" y="50"/>
                    <a:pt x="9" y="50"/>
                  </a:cubicBezTo>
                  <a:close/>
                  <a:moveTo>
                    <a:pt x="15" y="8"/>
                  </a:moveTo>
                  <a:cubicBezTo>
                    <a:pt x="6" y="24"/>
                    <a:pt x="6" y="24"/>
                    <a:pt x="6" y="24"/>
                  </a:cubicBezTo>
                  <a:cubicBezTo>
                    <a:pt x="12" y="25"/>
                    <a:pt x="12" y="25"/>
                    <a:pt x="12" y="25"/>
                  </a:cubicBezTo>
                  <a:cubicBezTo>
                    <a:pt x="15" y="8"/>
                    <a:pt x="15" y="8"/>
                    <a:pt x="15" y="8"/>
                  </a:cubicBezTo>
                  <a:close/>
                  <a:moveTo>
                    <a:pt x="41" y="40"/>
                  </a:moveTo>
                  <a:cubicBezTo>
                    <a:pt x="39" y="52"/>
                    <a:pt x="39" y="52"/>
                    <a:pt x="39" y="52"/>
                  </a:cubicBezTo>
                  <a:cubicBezTo>
                    <a:pt x="40" y="52"/>
                    <a:pt x="40" y="52"/>
                    <a:pt x="40" y="52"/>
                  </a:cubicBezTo>
                  <a:cubicBezTo>
                    <a:pt x="39" y="56"/>
                    <a:pt x="39" y="56"/>
                    <a:pt x="39" y="56"/>
                  </a:cubicBezTo>
                  <a:cubicBezTo>
                    <a:pt x="41" y="57"/>
                    <a:pt x="41" y="57"/>
                    <a:pt x="41" y="57"/>
                  </a:cubicBezTo>
                  <a:cubicBezTo>
                    <a:pt x="43" y="54"/>
                    <a:pt x="43" y="54"/>
                    <a:pt x="43" y="54"/>
                  </a:cubicBezTo>
                  <a:cubicBezTo>
                    <a:pt x="44" y="55"/>
                    <a:pt x="44" y="55"/>
                    <a:pt x="44" y="55"/>
                  </a:cubicBezTo>
                  <a:cubicBezTo>
                    <a:pt x="53" y="47"/>
                    <a:pt x="53" y="47"/>
                    <a:pt x="53" y="47"/>
                  </a:cubicBezTo>
                  <a:cubicBezTo>
                    <a:pt x="41" y="40"/>
                    <a:pt x="41" y="40"/>
                    <a:pt x="41" y="40"/>
                  </a:cubicBezTo>
                  <a:close/>
                  <a:moveTo>
                    <a:pt x="71" y="10"/>
                  </a:moveTo>
                  <a:cubicBezTo>
                    <a:pt x="70" y="9"/>
                    <a:pt x="70" y="9"/>
                    <a:pt x="70" y="9"/>
                  </a:cubicBezTo>
                  <a:cubicBezTo>
                    <a:pt x="66" y="6"/>
                    <a:pt x="66" y="6"/>
                    <a:pt x="66" y="6"/>
                  </a:cubicBezTo>
                  <a:cubicBezTo>
                    <a:pt x="60" y="9"/>
                    <a:pt x="60" y="9"/>
                    <a:pt x="60" y="9"/>
                  </a:cubicBezTo>
                  <a:cubicBezTo>
                    <a:pt x="65" y="12"/>
                    <a:pt x="65" y="12"/>
                    <a:pt x="65" y="12"/>
                  </a:cubicBezTo>
                  <a:cubicBezTo>
                    <a:pt x="71" y="16"/>
                    <a:pt x="71" y="16"/>
                    <a:pt x="71" y="16"/>
                  </a:cubicBezTo>
                  <a:cubicBezTo>
                    <a:pt x="73" y="17"/>
                    <a:pt x="73" y="17"/>
                    <a:pt x="73" y="17"/>
                  </a:cubicBezTo>
                  <a:cubicBezTo>
                    <a:pt x="71" y="23"/>
                    <a:pt x="68" y="29"/>
                    <a:pt x="64" y="34"/>
                  </a:cubicBezTo>
                  <a:cubicBezTo>
                    <a:pt x="67" y="37"/>
                    <a:pt x="67" y="37"/>
                    <a:pt x="67" y="37"/>
                  </a:cubicBezTo>
                  <a:cubicBezTo>
                    <a:pt x="72" y="31"/>
                    <a:pt x="76" y="24"/>
                    <a:pt x="77" y="16"/>
                  </a:cubicBezTo>
                  <a:cubicBezTo>
                    <a:pt x="78" y="15"/>
                    <a:pt x="78" y="15"/>
                    <a:pt x="78" y="15"/>
                  </a:cubicBezTo>
                  <a:cubicBezTo>
                    <a:pt x="76" y="14"/>
                    <a:pt x="76" y="14"/>
                    <a:pt x="76" y="14"/>
                  </a:cubicBezTo>
                  <a:cubicBezTo>
                    <a:pt x="71" y="10"/>
                    <a:pt x="71" y="10"/>
                    <a:pt x="71" y="10"/>
                  </a:cubicBezTo>
                  <a:close/>
                  <a:moveTo>
                    <a:pt x="58" y="11"/>
                  </a:moveTo>
                  <a:cubicBezTo>
                    <a:pt x="51" y="19"/>
                    <a:pt x="46" y="28"/>
                    <a:pt x="43" y="38"/>
                  </a:cubicBezTo>
                  <a:cubicBezTo>
                    <a:pt x="47" y="40"/>
                    <a:pt x="50" y="42"/>
                    <a:pt x="54" y="44"/>
                  </a:cubicBezTo>
                  <a:cubicBezTo>
                    <a:pt x="61" y="36"/>
                    <a:pt x="66" y="27"/>
                    <a:pt x="70" y="18"/>
                  </a:cubicBezTo>
                  <a:cubicBezTo>
                    <a:pt x="66" y="16"/>
                    <a:pt x="62" y="13"/>
                    <a:pt x="58" y="11"/>
                  </a:cubicBezTo>
                  <a:close/>
                </a:path>
              </a:pathLst>
            </a:custGeom>
            <a:solidFill>
              <a:schemeClr val="bg1"/>
            </a:solidFill>
            <a:ln w="9525">
              <a:noFill/>
              <a:round/>
              <a:headEnd/>
              <a:tailEnd/>
            </a:ln>
          </p:spPr>
          <p:txBody>
            <a:bodyPr anchor="ctr"/>
            <a:lstStyle/>
            <a:p>
              <a:pPr algn="ctr"/>
              <a:endParaRPr/>
            </a:p>
          </p:txBody>
        </p:sp>
      </p:grpSp>
      <p:sp>
        <p:nvSpPr>
          <p:cNvPr id="2" name="文本框 1"/>
          <p:cNvSpPr txBox="1"/>
          <p:nvPr/>
        </p:nvSpPr>
        <p:spPr>
          <a:xfrm>
            <a:off x="6082145" y="2147455"/>
            <a:ext cx="5638800" cy="1938992"/>
          </a:xfrm>
          <a:prstGeom prst="rect">
            <a:avLst/>
          </a:prstGeom>
          <a:noFill/>
        </p:spPr>
        <p:txBody>
          <a:bodyPr wrap="square" rtlCol="0">
            <a:spAutoFit/>
          </a:bodyPr>
          <a:lstStyle/>
          <a:p>
            <a:r>
              <a:rPr lang="en-US" altLang="zh-CN" sz="2000" dirty="0" err="1"/>
              <a:t>typedef</a:t>
            </a:r>
            <a:r>
              <a:rPr lang="en-US" altLang="zh-CN" sz="2000" dirty="0"/>
              <a:t> </a:t>
            </a:r>
            <a:r>
              <a:rPr lang="en-US" altLang="zh-CN" sz="2000" dirty="0" err="1"/>
              <a:t>struct</a:t>
            </a:r>
            <a:endParaRPr lang="zh-CN" altLang="zh-CN" sz="2000" dirty="0"/>
          </a:p>
          <a:p>
            <a:r>
              <a:rPr lang="en-US" altLang="zh-CN" sz="2000" dirty="0"/>
              <a:t>{</a:t>
            </a:r>
            <a:endParaRPr lang="zh-CN" altLang="zh-CN" sz="2000" dirty="0"/>
          </a:p>
          <a:p>
            <a:r>
              <a:rPr lang="en-US" altLang="zh-CN" sz="2000" dirty="0"/>
              <a:t>    </a:t>
            </a:r>
            <a:r>
              <a:rPr lang="en-US" altLang="zh-CN" sz="2000" dirty="0" err="1"/>
              <a:t>int</a:t>
            </a:r>
            <a:r>
              <a:rPr lang="en-US" altLang="zh-CN" sz="2000" dirty="0"/>
              <a:t> source; //</a:t>
            </a:r>
            <a:r>
              <a:rPr lang="zh-CN" altLang="zh-CN" sz="2000"/>
              <a:t>离</a:t>
            </a:r>
            <a:r>
              <a:rPr lang="zh-CN" altLang="zh-CN" sz="2000" smtClean="0"/>
              <a:t>集合</a:t>
            </a:r>
            <a:r>
              <a:rPr lang="en-US" altLang="zh-CN" sz="2000" smtClean="0"/>
              <a:t>s</a:t>
            </a:r>
            <a:r>
              <a:rPr lang="zh-CN" altLang="zh-CN" sz="2000" dirty="0" smtClean="0"/>
              <a:t>最</a:t>
            </a:r>
            <a:r>
              <a:rPr lang="zh-CN" altLang="zh-CN" sz="2000" dirty="0"/>
              <a:t>短时的联系点</a:t>
            </a:r>
          </a:p>
          <a:p>
            <a:r>
              <a:rPr lang="en-US" altLang="zh-CN" sz="2000" dirty="0"/>
              <a:t>    </a:t>
            </a:r>
            <a:r>
              <a:rPr lang="en-US" altLang="zh-CN" sz="2000" dirty="0" err="1"/>
              <a:t>edgeType</a:t>
            </a:r>
            <a:r>
              <a:rPr lang="en-US" altLang="zh-CN" sz="2000" dirty="0"/>
              <a:t> </a:t>
            </a:r>
            <a:r>
              <a:rPr lang="en-US" altLang="zh-CN" sz="2000" dirty="0" err="1"/>
              <a:t>dist</a:t>
            </a:r>
            <a:r>
              <a:rPr lang="en-US" altLang="zh-CN" sz="2000" dirty="0"/>
              <a:t>; //</a:t>
            </a:r>
            <a:r>
              <a:rPr lang="zh-CN" altLang="zh-CN" sz="2000" dirty="0" smtClean="0"/>
              <a:t>目前最</a:t>
            </a:r>
            <a:r>
              <a:rPr lang="zh-CN" altLang="zh-CN" sz="2000" dirty="0"/>
              <a:t>短距离</a:t>
            </a:r>
          </a:p>
          <a:p>
            <a:r>
              <a:rPr lang="en-US" altLang="zh-CN" sz="2000" dirty="0"/>
              <a:t>    </a:t>
            </a:r>
            <a:r>
              <a:rPr lang="en-US" altLang="zh-CN" sz="2000" dirty="0" err="1"/>
              <a:t>int</a:t>
            </a:r>
            <a:r>
              <a:rPr lang="en-US" altLang="zh-CN" sz="2000" dirty="0"/>
              <a:t> flag; //</a:t>
            </a:r>
            <a:r>
              <a:rPr lang="zh-CN" altLang="zh-CN" sz="2000" dirty="0"/>
              <a:t>顶点是否已经</a:t>
            </a:r>
            <a:r>
              <a:rPr lang="zh-CN" altLang="zh-CN" sz="2000" dirty="0" smtClean="0"/>
              <a:t>在</a:t>
            </a:r>
            <a:r>
              <a:rPr lang="en-US" altLang="zh-CN" sz="2000" dirty="0" smtClean="0"/>
              <a:t>s</a:t>
            </a:r>
            <a:r>
              <a:rPr lang="zh-CN" altLang="zh-CN" sz="2000" dirty="0" smtClean="0"/>
              <a:t>中</a:t>
            </a:r>
            <a:r>
              <a:rPr lang="zh-CN" altLang="zh-CN" sz="2000" dirty="0"/>
              <a:t>的标志</a:t>
            </a:r>
          </a:p>
          <a:p>
            <a:r>
              <a:rPr lang="en-US" altLang="zh-CN" sz="2000" dirty="0"/>
              <a:t>}</a:t>
            </a:r>
            <a:r>
              <a:rPr lang="en-US" altLang="zh-CN" sz="2000" dirty="0" err="1"/>
              <a:t>primNode</a:t>
            </a:r>
            <a:r>
              <a:rPr lang="en-US" altLang="zh-CN" sz="2000" dirty="0"/>
              <a:t>;</a:t>
            </a:r>
            <a:endParaRPr lang="zh-CN" altLang="en-US" sz="2000" dirty="0"/>
          </a:p>
        </p:txBody>
      </p:sp>
    </p:spTree>
    <p:extLst>
      <p:ext uri="{BB962C8B-B14F-4D97-AF65-F5344CB8AC3E}">
        <p14:creationId xmlns:p14="http://schemas.microsoft.com/office/powerpoint/2010/main" val="89639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算法实现：</a:t>
            </a:r>
            <a:endParaRPr lang="zh-CN" altLang="en-US" sz="2400" dirty="0" smtClean="0">
              <a:solidFill>
                <a:prstClr val="white"/>
              </a:solidFill>
              <a:latin typeface="微软雅黑"/>
            </a:endParaRPr>
          </a:p>
        </p:txBody>
      </p:sp>
      <p:sp>
        <p:nvSpPr>
          <p:cNvPr id="9" name="副标题 2"/>
          <p:cNvSpPr txBox="1">
            <a:spLocks/>
          </p:cNvSpPr>
          <p:nvPr/>
        </p:nvSpPr>
        <p:spPr>
          <a:xfrm>
            <a:off x="788847" y="2086376"/>
            <a:ext cx="4910818" cy="4245225"/>
          </a:xfrm>
          <a:prstGeom prst="rect">
            <a:avLst/>
          </a:prstGeom>
          <a:ln>
            <a:noFill/>
          </a:ln>
        </p:spPr>
        <p:txBody>
          <a:bodyPr vert="horz" lIns="91440" tIns="45720" rIns="91440" bIns="45720" rtlCol="0">
            <a:no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err="1">
                <a:solidFill>
                  <a:prstClr val="black"/>
                </a:solidFill>
              </a:rPr>
              <a:t>DList</a:t>
            </a:r>
            <a:r>
              <a:rPr lang="en-US" altLang="zh-CN" dirty="0">
                <a:solidFill>
                  <a:prstClr val="black"/>
                </a:solidFill>
              </a:rPr>
              <a:t> = (</a:t>
            </a:r>
            <a:r>
              <a:rPr lang="en-US" altLang="zh-CN" dirty="0" err="1">
                <a:solidFill>
                  <a:prstClr val="black"/>
                </a:solidFill>
              </a:rPr>
              <a:t>primNode</a:t>
            </a:r>
            <a:r>
              <a:rPr lang="en-US" altLang="zh-CN" dirty="0">
                <a:solidFill>
                  <a:prstClr val="black"/>
                </a:solidFill>
              </a:rPr>
              <a:t> *) </a:t>
            </a:r>
            <a:r>
              <a:rPr lang="en-US" altLang="zh-CN" dirty="0" err="1">
                <a:solidFill>
                  <a:prstClr val="black"/>
                </a:solidFill>
              </a:rPr>
              <a:t>malloc</a:t>
            </a:r>
            <a:r>
              <a:rPr lang="en-US" altLang="zh-CN" dirty="0">
                <a:solidFill>
                  <a:prstClr val="black"/>
                </a:solidFill>
              </a:rPr>
              <a:t> (</a:t>
            </a:r>
            <a:r>
              <a:rPr lang="en-US" altLang="zh-CN" dirty="0" err="1">
                <a:solidFill>
                  <a:prstClr val="black"/>
                </a:solidFill>
              </a:rPr>
              <a:t>sizeof</a:t>
            </a:r>
            <a:r>
              <a:rPr lang="en-US" altLang="zh-CN" dirty="0">
                <a:solidFill>
                  <a:prstClr val="black"/>
                </a:solidFill>
              </a:rPr>
              <a:t>(</a:t>
            </a:r>
            <a:r>
              <a:rPr lang="en-US" altLang="zh-CN" dirty="0" err="1">
                <a:solidFill>
                  <a:prstClr val="black"/>
                </a:solidFill>
              </a:rPr>
              <a:t>primNode</a:t>
            </a:r>
            <a:r>
              <a:rPr lang="en-US" altLang="zh-CN" dirty="0">
                <a:solidFill>
                  <a:prstClr val="black"/>
                </a:solidFill>
              </a:rPr>
              <a:t>)*g-&gt;verts);</a:t>
            </a:r>
          </a:p>
          <a:p>
            <a:pPr algn="l"/>
            <a:r>
              <a:rPr lang="en-US" altLang="zh-CN" dirty="0">
                <a:solidFill>
                  <a:prstClr val="black"/>
                </a:solidFill>
              </a:rPr>
              <a:t>    for (</a:t>
            </a:r>
            <a:r>
              <a:rPr lang="en-US" altLang="zh-CN" dirty="0" err="1">
                <a:solidFill>
                  <a:prstClr val="black"/>
                </a:solidFill>
              </a:rPr>
              <a:t>i</a:t>
            </a:r>
            <a:r>
              <a:rPr lang="en-US" altLang="zh-CN" dirty="0">
                <a:solidFill>
                  <a:prstClr val="black"/>
                </a:solidFill>
              </a:rPr>
              <a:t>=0; </a:t>
            </a:r>
            <a:r>
              <a:rPr lang="en-US" altLang="zh-CN" dirty="0" err="1">
                <a:solidFill>
                  <a:prstClr val="black"/>
                </a:solidFill>
              </a:rPr>
              <a:t>i</a:t>
            </a:r>
            <a:r>
              <a:rPr lang="en-US" altLang="zh-CN" dirty="0">
                <a:solidFill>
                  <a:prstClr val="black"/>
                </a:solidFill>
              </a:rPr>
              <a:t>&lt;g-&gt;verts; </a:t>
            </a:r>
            <a:r>
              <a:rPr lang="en-US" altLang="zh-CN" dirty="0" err="1">
                <a:solidFill>
                  <a:prstClr val="black"/>
                </a:solidFill>
              </a:rPr>
              <a:t>i</a:t>
            </a:r>
            <a:r>
              <a:rPr lang="en-US" altLang="zh-CN" dirty="0">
                <a:solidFill>
                  <a:prstClr val="black"/>
                </a:solidFill>
              </a:rPr>
              <a:t>++)</a:t>
            </a:r>
          </a:p>
          <a:p>
            <a:pPr algn="l"/>
            <a:r>
              <a:rPr lang="en-US" altLang="zh-CN" dirty="0">
                <a:solidFill>
                  <a:prstClr val="black"/>
                </a:solidFill>
              </a:rPr>
              <a:t>    {</a:t>
            </a:r>
          </a:p>
          <a:p>
            <a:pPr algn="l"/>
            <a:r>
              <a:rPr lang="en-US" altLang="zh-CN" dirty="0">
                <a:solidFill>
                  <a:prstClr val="black"/>
                </a:solidFill>
              </a:rPr>
              <a:t>        </a:t>
            </a:r>
            <a:r>
              <a:rPr lang="en-US" altLang="zh-CN" dirty="0" err="1">
                <a:solidFill>
                  <a:prstClr val="black"/>
                </a:solidFill>
              </a:rPr>
              <a:t>DList</a:t>
            </a:r>
            <a:r>
              <a:rPr lang="en-US" altLang="zh-CN" dirty="0">
                <a:solidFill>
                  <a:prstClr val="black"/>
                </a:solidFill>
              </a:rPr>
              <a:t>[</a:t>
            </a:r>
            <a:r>
              <a:rPr lang="en-US" altLang="zh-CN" dirty="0" err="1">
                <a:solidFill>
                  <a:prstClr val="black"/>
                </a:solidFill>
              </a:rPr>
              <a:t>i</a:t>
            </a:r>
            <a:r>
              <a:rPr lang="en-US" altLang="zh-CN" dirty="0">
                <a:solidFill>
                  <a:prstClr val="black"/>
                </a:solidFill>
              </a:rPr>
              <a:t>].source = -1;</a:t>
            </a:r>
          </a:p>
          <a:p>
            <a:pPr algn="l"/>
            <a:r>
              <a:rPr lang="en-US" altLang="zh-CN" dirty="0">
                <a:solidFill>
                  <a:prstClr val="black"/>
                </a:solidFill>
              </a:rPr>
              <a:t>        </a:t>
            </a:r>
            <a:r>
              <a:rPr lang="en-US" altLang="zh-CN" dirty="0" err="1">
                <a:solidFill>
                  <a:prstClr val="black"/>
                </a:solidFill>
              </a:rPr>
              <a:t>DList</a:t>
            </a:r>
            <a:r>
              <a:rPr lang="en-US" altLang="zh-CN" dirty="0">
                <a:solidFill>
                  <a:prstClr val="black"/>
                </a:solidFill>
              </a:rPr>
              <a:t>[</a:t>
            </a:r>
            <a:r>
              <a:rPr lang="en-US" altLang="zh-CN" dirty="0" err="1">
                <a:solidFill>
                  <a:prstClr val="black"/>
                </a:solidFill>
              </a:rPr>
              <a:t>i</a:t>
            </a:r>
            <a:r>
              <a:rPr lang="en-US" altLang="zh-CN" dirty="0">
                <a:solidFill>
                  <a:prstClr val="black"/>
                </a:solidFill>
              </a:rPr>
              <a:t>].</a:t>
            </a:r>
            <a:r>
              <a:rPr lang="en-US" altLang="zh-CN" dirty="0" err="1">
                <a:solidFill>
                  <a:prstClr val="black"/>
                </a:solidFill>
              </a:rPr>
              <a:t>dist</a:t>
            </a:r>
            <a:r>
              <a:rPr lang="en-US" altLang="zh-CN" dirty="0">
                <a:solidFill>
                  <a:prstClr val="black"/>
                </a:solidFill>
              </a:rPr>
              <a:t> = MAXNUM;</a:t>
            </a:r>
          </a:p>
          <a:p>
            <a:pPr algn="l"/>
            <a:r>
              <a:rPr lang="en-US" altLang="zh-CN" dirty="0">
                <a:solidFill>
                  <a:prstClr val="black"/>
                </a:solidFill>
              </a:rPr>
              <a:t>        </a:t>
            </a:r>
            <a:r>
              <a:rPr lang="en-US" altLang="zh-CN" dirty="0" err="1">
                <a:solidFill>
                  <a:prstClr val="black"/>
                </a:solidFill>
              </a:rPr>
              <a:t>DList</a:t>
            </a:r>
            <a:r>
              <a:rPr lang="en-US" altLang="zh-CN" dirty="0">
                <a:solidFill>
                  <a:prstClr val="black"/>
                </a:solidFill>
              </a:rPr>
              <a:t>[</a:t>
            </a:r>
            <a:r>
              <a:rPr lang="en-US" altLang="zh-CN" dirty="0" err="1">
                <a:solidFill>
                  <a:prstClr val="black"/>
                </a:solidFill>
              </a:rPr>
              <a:t>i</a:t>
            </a:r>
            <a:r>
              <a:rPr lang="en-US" altLang="zh-CN" dirty="0">
                <a:solidFill>
                  <a:prstClr val="black"/>
                </a:solidFill>
              </a:rPr>
              <a:t>].flag = 0;</a:t>
            </a:r>
          </a:p>
          <a:p>
            <a:pPr algn="l"/>
            <a:r>
              <a:rPr lang="en-US" altLang="zh-CN" dirty="0">
                <a:solidFill>
                  <a:prstClr val="black"/>
                </a:solidFill>
              </a:rPr>
              <a:t>    </a:t>
            </a:r>
            <a:r>
              <a:rPr lang="en-US" altLang="zh-CN" dirty="0" smtClean="0">
                <a:solidFill>
                  <a:prstClr val="black"/>
                </a:solidFill>
              </a:rPr>
              <a:t>}</a:t>
            </a:r>
          </a:p>
        </p:txBody>
      </p:sp>
      <p:grpSp>
        <p:nvGrpSpPr>
          <p:cNvPr id="10" name="千图PPT彼岸天：ID 8661124库_组合 2">
            <a:extLst>
              <a:ext uri="{FF2B5EF4-FFF2-40B4-BE49-F238E27FC236}">
                <a16:creationId xmlns:a16="http://schemas.microsoft.com/office/drawing/2014/main" id="{C567722D-65CE-4A23-B427-D42267A81F1F}"/>
              </a:ext>
            </a:extLst>
          </p:cNvPr>
          <p:cNvGrpSpPr/>
          <p:nvPr>
            <p:custDataLst>
              <p:tags r:id="rId1"/>
            </p:custDataLst>
          </p:nvPr>
        </p:nvGrpSpPr>
        <p:grpSpPr>
          <a:xfrm>
            <a:off x="9782441" y="5088472"/>
            <a:ext cx="2099630" cy="1607306"/>
            <a:chOff x="812161" y="1448780"/>
            <a:chExt cx="5613221" cy="4297025"/>
          </a:xfrm>
        </p:grpSpPr>
        <p:grpSp>
          <p:nvGrpSpPr>
            <p:cNvPr id="11" name="Group 71">
              <a:extLst>
                <a:ext uri="{FF2B5EF4-FFF2-40B4-BE49-F238E27FC236}">
                  <a16:creationId xmlns:a16="http://schemas.microsoft.com/office/drawing/2014/main" id="{A426F4E6-0944-453C-8FAA-7CD2087C18AE}"/>
                </a:ext>
              </a:extLst>
            </p:cNvPr>
            <p:cNvGrpSpPr/>
            <p:nvPr/>
          </p:nvGrpSpPr>
          <p:grpSpPr>
            <a:xfrm flipH="1">
              <a:off x="1046745" y="3121830"/>
              <a:ext cx="1620889" cy="1620883"/>
              <a:chOff x="953424" y="1486519"/>
              <a:chExt cx="2228412" cy="2228408"/>
            </a:xfrm>
            <a:solidFill>
              <a:schemeClr val="accent1"/>
            </a:solidFill>
          </p:grpSpPr>
          <p:sp>
            <p:nvSpPr>
              <p:cNvPr id="24" name="Freeform: Shape 72">
                <a:extLst>
                  <a:ext uri="{FF2B5EF4-FFF2-40B4-BE49-F238E27FC236}">
                    <a16:creationId xmlns:a16="http://schemas.microsoft.com/office/drawing/2014/main" id="{1440D004-A1F8-4A5A-85A9-2E1FDFF41B8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5" name="Oval 73">
                <a:extLst>
                  <a:ext uri="{FF2B5EF4-FFF2-40B4-BE49-F238E27FC236}">
                    <a16:creationId xmlns:a16="http://schemas.microsoft.com/office/drawing/2014/main" id="{F014FCBE-BEBC-4426-BDD9-C4CDA77E75FD}"/>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2" name="Group 74">
              <a:extLst>
                <a:ext uri="{FF2B5EF4-FFF2-40B4-BE49-F238E27FC236}">
                  <a16:creationId xmlns:a16="http://schemas.microsoft.com/office/drawing/2014/main" id="{305BB88F-DA56-4B47-AA26-AEA765731A37}"/>
                </a:ext>
              </a:extLst>
            </p:cNvPr>
            <p:cNvGrpSpPr/>
            <p:nvPr/>
          </p:nvGrpSpPr>
          <p:grpSpPr>
            <a:xfrm rot="342038" flipH="1">
              <a:off x="2547731" y="3326813"/>
              <a:ext cx="2170871" cy="2170868"/>
              <a:chOff x="953424" y="1486519"/>
              <a:chExt cx="2228412" cy="2228408"/>
            </a:xfrm>
            <a:solidFill>
              <a:schemeClr val="accent2"/>
            </a:solidFill>
          </p:grpSpPr>
          <p:sp>
            <p:nvSpPr>
              <p:cNvPr id="22" name="Freeform: Shape 75">
                <a:extLst>
                  <a:ext uri="{FF2B5EF4-FFF2-40B4-BE49-F238E27FC236}">
                    <a16:creationId xmlns:a16="http://schemas.microsoft.com/office/drawing/2014/main" id="{D8B1BFAD-DC38-43C1-9C89-F89D5F2CA3C3}"/>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3" name="Oval 76">
                <a:extLst>
                  <a:ext uri="{FF2B5EF4-FFF2-40B4-BE49-F238E27FC236}">
                    <a16:creationId xmlns:a16="http://schemas.microsoft.com/office/drawing/2014/main" id="{603EAA01-BA84-4179-97A7-3FC4CEC21578}"/>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3" name="Group 77">
              <a:extLst>
                <a:ext uri="{FF2B5EF4-FFF2-40B4-BE49-F238E27FC236}">
                  <a16:creationId xmlns:a16="http://schemas.microsoft.com/office/drawing/2014/main" id="{438B67C4-F19A-443F-8C15-0B521F20A99C}"/>
                </a:ext>
              </a:extLst>
            </p:cNvPr>
            <p:cNvGrpSpPr/>
            <p:nvPr/>
          </p:nvGrpSpPr>
          <p:grpSpPr>
            <a:xfrm rot="342038" flipH="1">
              <a:off x="3938956" y="1747289"/>
              <a:ext cx="2486426" cy="2486423"/>
              <a:chOff x="953424" y="1486519"/>
              <a:chExt cx="2228412" cy="2228408"/>
            </a:xfrm>
            <a:solidFill>
              <a:schemeClr val="accent3"/>
            </a:solidFill>
          </p:grpSpPr>
          <p:sp>
            <p:nvSpPr>
              <p:cNvPr id="20" name="Freeform: Shape 78">
                <a:extLst>
                  <a:ext uri="{FF2B5EF4-FFF2-40B4-BE49-F238E27FC236}">
                    <a16:creationId xmlns:a16="http://schemas.microsoft.com/office/drawing/2014/main" id="{7FA9192E-74B1-4516-8EFC-67194C252741}"/>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21" name="Oval 79">
                <a:extLst>
                  <a:ext uri="{FF2B5EF4-FFF2-40B4-BE49-F238E27FC236}">
                    <a16:creationId xmlns:a16="http://schemas.microsoft.com/office/drawing/2014/main" id="{46192E8C-6F7C-477B-B2E6-4477F5867FE4}"/>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4" name="Arc 80">
              <a:extLst>
                <a:ext uri="{FF2B5EF4-FFF2-40B4-BE49-F238E27FC236}">
                  <a16:creationId xmlns:a16="http://schemas.microsoft.com/office/drawing/2014/main" id="{747E7AA9-3D26-4649-B4D4-25EB6C639B9C}"/>
                </a:ext>
              </a:extLst>
            </p:cNvPr>
            <p:cNvSpPr/>
            <p:nvPr/>
          </p:nvSpPr>
          <p:spPr>
            <a:xfrm>
              <a:off x="812161" y="2848782"/>
              <a:ext cx="1897756" cy="1897756"/>
            </a:xfrm>
            <a:prstGeom prst="arc">
              <a:avLst>
                <a:gd name="adj1" fmla="val 11101589"/>
                <a:gd name="adj2" fmla="val 18700949"/>
              </a:avLst>
            </a:prstGeom>
            <a:ln w="28575" cap="rnd">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5" name="Arc 81">
              <a:extLst>
                <a:ext uri="{FF2B5EF4-FFF2-40B4-BE49-F238E27FC236}">
                  <a16:creationId xmlns:a16="http://schemas.microsoft.com/office/drawing/2014/main" id="{5FEE844E-701F-4BB6-ACA5-3486D61D4327}"/>
                </a:ext>
              </a:extLst>
            </p:cNvPr>
            <p:cNvSpPr/>
            <p:nvPr/>
          </p:nvSpPr>
          <p:spPr>
            <a:xfrm flipV="1">
              <a:off x="2539577" y="3453646"/>
              <a:ext cx="2292159" cy="2292159"/>
            </a:xfrm>
            <a:prstGeom prst="arc">
              <a:avLst>
                <a:gd name="adj1" fmla="val 13730012"/>
                <a:gd name="adj2" fmla="val 256323"/>
              </a:avLst>
            </a:prstGeom>
            <a:ln w="28575" cap="rnd">
              <a:solidFill>
                <a:schemeClr val="accent2"/>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6" name="Arc 82">
              <a:extLst>
                <a:ext uri="{FF2B5EF4-FFF2-40B4-BE49-F238E27FC236}">
                  <a16:creationId xmlns:a16="http://schemas.microsoft.com/office/drawing/2014/main" id="{926CE7A5-43D8-42D2-8C33-6DCC14859C55}"/>
                </a:ext>
              </a:extLst>
            </p:cNvPr>
            <p:cNvSpPr/>
            <p:nvPr/>
          </p:nvSpPr>
          <p:spPr>
            <a:xfrm>
              <a:off x="3859312" y="1448780"/>
              <a:ext cx="2292159" cy="2292159"/>
            </a:xfrm>
            <a:prstGeom prst="arc">
              <a:avLst>
                <a:gd name="adj1" fmla="val 11093161"/>
                <a:gd name="adj2" fmla="val 18823990"/>
              </a:avLst>
            </a:prstGeom>
            <a:ln w="28575" cap="rnd">
              <a:solidFill>
                <a:schemeClr val="accent3"/>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7" name="Freeform: Shape 101">
              <a:extLst>
                <a:ext uri="{FF2B5EF4-FFF2-40B4-BE49-F238E27FC236}">
                  <a16:creationId xmlns:a16="http://schemas.microsoft.com/office/drawing/2014/main" id="{E59F6E1D-5F58-4492-A6B0-C26E4153D448}"/>
                </a:ext>
              </a:extLst>
            </p:cNvPr>
            <p:cNvSpPr>
              <a:spLocks/>
            </p:cNvSpPr>
            <p:nvPr/>
          </p:nvSpPr>
          <p:spPr bwMode="auto">
            <a:xfrm>
              <a:off x="3309660" y="4052290"/>
              <a:ext cx="647012" cy="719916"/>
            </a:xfrm>
            <a:custGeom>
              <a:avLst/>
              <a:gdLst/>
              <a:ahLst/>
              <a:cxnLst>
                <a:cxn ang="0">
                  <a:pos x="45" y="81"/>
                </a:cxn>
                <a:cxn ang="0">
                  <a:pos x="52" y="71"/>
                </a:cxn>
                <a:cxn ang="0">
                  <a:pos x="51" y="66"/>
                </a:cxn>
                <a:cxn ang="0">
                  <a:pos x="40" y="55"/>
                </a:cxn>
                <a:cxn ang="0">
                  <a:pos x="35" y="54"/>
                </a:cxn>
                <a:cxn ang="0">
                  <a:pos x="28" y="59"/>
                </a:cxn>
                <a:cxn ang="0">
                  <a:pos x="16" y="31"/>
                </a:cxn>
                <a:cxn ang="0">
                  <a:pos x="24" y="27"/>
                </a:cxn>
                <a:cxn ang="0">
                  <a:pos x="25" y="22"/>
                </a:cxn>
                <a:cxn ang="0">
                  <a:pos x="21" y="6"/>
                </a:cxn>
                <a:cxn ang="0">
                  <a:pos x="17" y="3"/>
                </a:cxn>
                <a:cxn ang="0">
                  <a:pos x="5" y="4"/>
                </a:cxn>
                <a:cxn ang="0">
                  <a:pos x="0" y="9"/>
                </a:cxn>
                <a:cxn ang="0">
                  <a:pos x="39" y="83"/>
                </a:cxn>
                <a:cxn ang="0">
                  <a:pos x="45" y="81"/>
                </a:cxn>
                <a:cxn ang="0">
                  <a:pos x="41" y="47"/>
                </a:cxn>
                <a:cxn ang="0">
                  <a:pos x="29" y="47"/>
                </a:cxn>
                <a:cxn ang="0">
                  <a:pos x="30" y="44"/>
                </a:cxn>
                <a:cxn ang="0">
                  <a:pos x="37" y="33"/>
                </a:cxn>
                <a:cxn ang="0">
                  <a:pos x="38" y="28"/>
                </a:cxn>
                <a:cxn ang="0">
                  <a:pos x="37" y="26"/>
                </a:cxn>
                <a:cxn ang="0">
                  <a:pos x="36" y="27"/>
                </a:cxn>
                <a:cxn ang="0">
                  <a:pos x="36" y="31"/>
                </a:cxn>
                <a:cxn ang="0">
                  <a:pos x="31" y="31"/>
                </a:cxn>
                <a:cxn ang="0">
                  <a:pos x="31" y="27"/>
                </a:cxn>
                <a:cxn ang="0">
                  <a:pos x="38" y="23"/>
                </a:cxn>
                <a:cxn ang="0">
                  <a:pos x="43" y="24"/>
                </a:cxn>
                <a:cxn ang="0">
                  <a:pos x="43" y="30"/>
                </a:cxn>
                <a:cxn ang="0">
                  <a:pos x="42" y="32"/>
                </a:cxn>
                <a:cxn ang="0">
                  <a:pos x="35" y="44"/>
                </a:cxn>
                <a:cxn ang="0">
                  <a:pos x="42" y="44"/>
                </a:cxn>
                <a:cxn ang="0">
                  <a:pos x="41" y="47"/>
                </a:cxn>
                <a:cxn ang="0">
                  <a:pos x="57" y="44"/>
                </a:cxn>
                <a:cxn ang="0">
                  <a:pos x="54" y="44"/>
                </a:cxn>
                <a:cxn ang="0">
                  <a:pos x="54" y="47"/>
                </a:cxn>
                <a:cxn ang="0">
                  <a:pos x="49" y="47"/>
                </a:cxn>
                <a:cxn ang="0">
                  <a:pos x="49" y="44"/>
                </a:cxn>
                <a:cxn ang="0">
                  <a:pos x="42" y="44"/>
                </a:cxn>
                <a:cxn ang="0">
                  <a:pos x="43" y="40"/>
                </a:cxn>
                <a:cxn ang="0">
                  <a:pos x="50" y="23"/>
                </a:cxn>
                <a:cxn ang="0">
                  <a:pos x="57" y="23"/>
                </a:cxn>
                <a:cxn ang="0">
                  <a:pos x="55" y="40"/>
                </a:cxn>
                <a:cxn ang="0">
                  <a:pos x="57" y="40"/>
                </a:cxn>
                <a:cxn ang="0">
                  <a:pos x="57" y="44"/>
                </a:cxn>
                <a:cxn ang="0">
                  <a:pos x="50" y="40"/>
                </a:cxn>
                <a:cxn ang="0">
                  <a:pos x="47" y="40"/>
                </a:cxn>
                <a:cxn ang="0">
                  <a:pos x="51" y="31"/>
                </a:cxn>
                <a:cxn ang="0">
                  <a:pos x="50" y="40"/>
                </a:cxn>
                <a:cxn ang="0">
                  <a:pos x="39" y="0"/>
                </a:cxn>
                <a:cxn ang="0">
                  <a:pos x="65" y="10"/>
                </a:cxn>
                <a:cxn ang="0">
                  <a:pos x="76" y="36"/>
                </a:cxn>
                <a:cxn ang="0">
                  <a:pos x="65" y="62"/>
                </a:cxn>
                <a:cxn ang="0">
                  <a:pos x="59" y="67"/>
                </a:cxn>
                <a:cxn ang="0">
                  <a:pos x="57" y="65"/>
                </a:cxn>
                <a:cxn ang="0">
                  <a:pos x="53" y="61"/>
                </a:cxn>
                <a:cxn ang="0">
                  <a:pos x="59" y="56"/>
                </a:cxn>
                <a:cxn ang="0">
                  <a:pos x="68" y="36"/>
                </a:cxn>
                <a:cxn ang="0">
                  <a:pos x="59" y="16"/>
                </a:cxn>
                <a:cxn ang="0">
                  <a:pos x="39" y="8"/>
                </a:cxn>
                <a:cxn ang="0">
                  <a:pos x="29" y="10"/>
                </a:cxn>
                <a:cxn ang="0">
                  <a:pos x="27" y="5"/>
                </a:cxn>
                <a:cxn ang="0">
                  <a:pos x="26" y="2"/>
                </a:cxn>
                <a:cxn ang="0">
                  <a:pos x="39" y="0"/>
                </a:cxn>
              </a:cxnLst>
              <a:rect l="0" t="0" r="r" b="b"/>
              <a:pathLst>
                <a:path w="76" h="85">
                  <a:moveTo>
                    <a:pt x="45" y="81"/>
                  </a:moveTo>
                  <a:cubicBezTo>
                    <a:pt x="47" y="78"/>
                    <a:pt x="50" y="75"/>
                    <a:pt x="52" y="71"/>
                  </a:cubicBezTo>
                  <a:cubicBezTo>
                    <a:pt x="53" y="70"/>
                    <a:pt x="53" y="68"/>
                    <a:pt x="51" y="66"/>
                  </a:cubicBezTo>
                  <a:cubicBezTo>
                    <a:pt x="47" y="63"/>
                    <a:pt x="43" y="59"/>
                    <a:pt x="40" y="55"/>
                  </a:cubicBezTo>
                  <a:cubicBezTo>
                    <a:pt x="38" y="54"/>
                    <a:pt x="36" y="53"/>
                    <a:pt x="35" y="54"/>
                  </a:cubicBezTo>
                  <a:cubicBezTo>
                    <a:pt x="32" y="56"/>
                    <a:pt x="30" y="57"/>
                    <a:pt x="28" y="59"/>
                  </a:cubicBezTo>
                  <a:cubicBezTo>
                    <a:pt x="20" y="46"/>
                    <a:pt x="18" y="40"/>
                    <a:pt x="16" y="31"/>
                  </a:cubicBezTo>
                  <a:cubicBezTo>
                    <a:pt x="19" y="29"/>
                    <a:pt x="21" y="28"/>
                    <a:pt x="24" y="27"/>
                  </a:cubicBezTo>
                  <a:cubicBezTo>
                    <a:pt x="25" y="26"/>
                    <a:pt x="26" y="24"/>
                    <a:pt x="25" y="22"/>
                  </a:cubicBezTo>
                  <a:cubicBezTo>
                    <a:pt x="24" y="17"/>
                    <a:pt x="22" y="12"/>
                    <a:pt x="21" y="6"/>
                  </a:cubicBezTo>
                  <a:cubicBezTo>
                    <a:pt x="20" y="4"/>
                    <a:pt x="19" y="3"/>
                    <a:pt x="17" y="3"/>
                  </a:cubicBezTo>
                  <a:cubicBezTo>
                    <a:pt x="13" y="4"/>
                    <a:pt x="9" y="4"/>
                    <a:pt x="5" y="4"/>
                  </a:cubicBezTo>
                  <a:cubicBezTo>
                    <a:pt x="1" y="5"/>
                    <a:pt x="0" y="6"/>
                    <a:pt x="0" y="9"/>
                  </a:cubicBezTo>
                  <a:cubicBezTo>
                    <a:pt x="2" y="40"/>
                    <a:pt x="14" y="69"/>
                    <a:pt x="39" y="83"/>
                  </a:cubicBezTo>
                  <a:cubicBezTo>
                    <a:pt x="42" y="85"/>
                    <a:pt x="43" y="85"/>
                    <a:pt x="45" y="81"/>
                  </a:cubicBezTo>
                  <a:close/>
                  <a:moveTo>
                    <a:pt x="41" y="47"/>
                  </a:moveTo>
                  <a:cubicBezTo>
                    <a:pt x="29" y="47"/>
                    <a:pt x="29" y="47"/>
                    <a:pt x="29" y="47"/>
                  </a:cubicBezTo>
                  <a:cubicBezTo>
                    <a:pt x="30" y="44"/>
                    <a:pt x="30" y="44"/>
                    <a:pt x="30" y="44"/>
                  </a:cubicBezTo>
                  <a:cubicBezTo>
                    <a:pt x="37" y="33"/>
                    <a:pt x="37" y="33"/>
                    <a:pt x="37" y="33"/>
                  </a:cubicBezTo>
                  <a:cubicBezTo>
                    <a:pt x="38" y="32"/>
                    <a:pt x="38" y="30"/>
                    <a:pt x="38" y="28"/>
                  </a:cubicBezTo>
                  <a:cubicBezTo>
                    <a:pt x="38" y="27"/>
                    <a:pt x="38" y="26"/>
                    <a:pt x="37" y="26"/>
                  </a:cubicBezTo>
                  <a:cubicBezTo>
                    <a:pt x="37" y="26"/>
                    <a:pt x="36" y="27"/>
                    <a:pt x="36" y="27"/>
                  </a:cubicBezTo>
                  <a:cubicBezTo>
                    <a:pt x="36" y="31"/>
                    <a:pt x="36" y="31"/>
                    <a:pt x="36" y="31"/>
                  </a:cubicBezTo>
                  <a:cubicBezTo>
                    <a:pt x="31" y="31"/>
                    <a:pt x="31" y="31"/>
                    <a:pt x="31" y="31"/>
                  </a:cubicBezTo>
                  <a:cubicBezTo>
                    <a:pt x="31" y="27"/>
                    <a:pt x="31" y="27"/>
                    <a:pt x="31" y="27"/>
                  </a:cubicBezTo>
                  <a:cubicBezTo>
                    <a:pt x="32" y="24"/>
                    <a:pt x="34" y="23"/>
                    <a:pt x="38" y="23"/>
                  </a:cubicBezTo>
                  <a:cubicBezTo>
                    <a:pt x="40" y="23"/>
                    <a:pt x="42" y="23"/>
                    <a:pt x="43" y="24"/>
                  </a:cubicBezTo>
                  <a:cubicBezTo>
                    <a:pt x="43" y="26"/>
                    <a:pt x="43" y="27"/>
                    <a:pt x="43" y="30"/>
                  </a:cubicBezTo>
                  <a:cubicBezTo>
                    <a:pt x="43" y="31"/>
                    <a:pt x="43" y="32"/>
                    <a:pt x="42" y="32"/>
                  </a:cubicBezTo>
                  <a:cubicBezTo>
                    <a:pt x="35" y="44"/>
                    <a:pt x="35" y="44"/>
                    <a:pt x="35" y="44"/>
                  </a:cubicBezTo>
                  <a:cubicBezTo>
                    <a:pt x="42" y="44"/>
                    <a:pt x="42" y="44"/>
                    <a:pt x="42" y="44"/>
                  </a:cubicBezTo>
                  <a:cubicBezTo>
                    <a:pt x="41" y="47"/>
                    <a:pt x="41" y="47"/>
                    <a:pt x="41" y="47"/>
                  </a:cubicBezTo>
                  <a:close/>
                  <a:moveTo>
                    <a:pt x="57" y="44"/>
                  </a:moveTo>
                  <a:cubicBezTo>
                    <a:pt x="54" y="44"/>
                    <a:pt x="54" y="44"/>
                    <a:pt x="54" y="44"/>
                  </a:cubicBezTo>
                  <a:cubicBezTo>
                    <a:pt x="54" y="47"/>
                    <a:pt x="54" y="47"/>
                    <a:pt x="54" y="47"/>
                  </a:cubicBezTo>
                  <a:cubicBezTo>
                    <a:pt x="49" y="47"/>
                    <a:pt x="49" y="47"/>
                    <a:pt x="49" y="47"/>
                  </a:cubicBezTo>
                  <a:cubicBezTo>
                    <a:pt x="49" y="44"/>
                    <a:pt x="49" y="44"/>
                    <a:pt x="49" y="44"/>
                  </a:cubicBezTo>
                  <a:cubicBezTo>
                    <a:pt x="42" y="44"/>
                    <a:pt x="42" y="44"/>
                    <a:pt x="42" y="44"/>
                  </a:cubicBezTo>
                  <a:cubicBezTo>
                    <a:pt x="43" y="40"/>
                    <a:pt x="43" y="40"/>
                    <a:pt x="43" y="40"/>
                  </a:cubicBezTo>
                  <a:cubicBezTo>
                    <a:pt x="50" y="23"/>
                    <a:pt x="50" y="23"/>
                    <a:pt x="50" y="23"/>
                  </a:cubicBezTo>
                  <a:cubicBezTo>
                    <a:pt x="57" y="23"/>
                    <a:pt x="57" y="23"/>
                    <a:pt x="57" y="23"/>
                  </a:cubicBezTo>
                  <a:cubicBezTo>
                    <a:pt x="55" y="40"/>
                    <a:pt x="55" y="40"/>
                    <a:pt x="55" y="40"/>
                  </a:cubicBezTo>
                  <a:cubicBezTo>
                    <a:pt x="57" y="40"/>
                    <a:pt x="57" y="40"/>
                    <a:pt x="57" y="40"/>
                  </a:cubicBezTo>
                  <a:cubicBezTo>
                    <a:pt x="57" y="44"/>
                    <a:pt x="57" y="44"/>
                    <a:pt x="57" y="44"/>
                  </a:cubicBezTo>
                  <a:close/>
                  <a:moveTo>
                    <a:pt x="50" y="40"/>
                  </a:moveTo>
                  <a:cubicBezTo>
                    <a:pt x="47" y="40"/>
                    <a:pt x="47" y="40"/>
                    <a:pt x="47" y="40"/>
                  </a:cubicBezTo>
                  <a:cubicBezTo>
                    <a:pt x="51" y="31"/>
                    <a:pt x="51" y="31"/>
                    <a:pt x="51" y="31"/>
                  </a:cubicBezTo>
                  <a:cubicBezTo>
                    <a:pt x="50" y="40"/>
                    <a:pt x="50" y="40"/>
                    <a:pt x="50" y="40"/>
                  </a:cubicBezTo>
                  <a:close/>
                  <a:moveTo>
                    <a:pt x="39" y="0"/>
                  </a:moveTo>
                  <a:cubicBezTo>
                    <a:pt x="49" y="0"/>
                    <a:pt x="59" y="4"/>
                    <a:pt x="65" y="10"/>
                  </a:cubicBezTo>
                  <a:cubicBezTo>
                    <a:pt x="72" y="17"/>
                    <a:pt x="76" y="26"/>
                    <a:pt x="76" y="36"/>
                  </a:cubicBezTo>
                  <a:cubicBezTo>
                    <a:pt x="76" y="46"/>
                    <a:pt x="72" y="56"/>
                    <a:pt x="65" y="62"/>
                  </a:cubicBezTo>
                  <a:cubicBezTo>
                    <a:pt x="63" y="64"/>
                    <a:pt x="61" y="66"/>
                    <a:pt x="59" y="67"/>
                  </a:cubicBezTo>
                  <a:cubicBezTo>
                    <a:pt x="59" y="66"/>
                    <a:pt x="58" y="66"/>
                    <a:pt x="57" y="65"/>
                  </a:cubicBezTo>
                  <a:cubicBezTo>
                    <a:pt x="53" y="61"/>
                    <a:pt x="53" y="61"/>
                    <a:pt x="53" y="61"/>
                  </a:cubicBezTo>
                  <a:cubicBezTo>
                    <a:pt x="56" y="60"/>
                    <a:pt x="58" y="58"/>
                    <a:pt x="59" y="56"/>
                  </a:cubicBezTo>
                  <a:cubicBezTo>
                    <a:pt x="64" y="51"/>
                    <a:pt x="68" y="44"/>
                    <a:pt x="68" y="36"/>
                  </a:cubicBezTo>
                  <a:cubicBezTo>
                    <a:pt x="68" y="28"/>
                    <a:pt x="64" y="21"/>
                    <a:pt x="59" y="16"/>
                  </a:cubicBezTo>
                  <a:cubicBezTo>
                    <a:pt x="54" y="11"/>
                    <a:pt x="47" y="8"/>
                    <a:pt x="39" y="8"/>
                  </a:cubicBezTo>
                  <a:cubicBezTo>
                    <a:pt x="36" y="8"/>
                    <a:pt x="32" y="9"/>
                    <a:pt x="29" y="10"/>
                  </a:cubicBezTo>
                  <a:cubicBezTo>
                    <a:pt x="27" y="5"/>
                    <a:pt x="27" y="5"/>
                    <a:pt x="27" y="5"/>
                  </a:cubicBezTo>
                  <a:cubicBezTo>
                    <a:pt x="27" y="4"/>
                    <a:pt x="26" y="3"/>
                    <a:pt x="26" y="2"/>
                  </a:cubicBezTo>
                  <a:cubicBezTo>
                    <a:pt x="30" y="1"/>
                    <a:pt x="34" y="0"/>
                    <a:pt x="39" y="0"/>
                  </a:cubicBezTo>
                  <a:close/>
                </a:path>
              </a:pathLst>
            </a:custGeom>
            <a:solidFill>
              <a:schemeClr val="bg1"/>
            </a:solidFill>
            <a:ln w="9525">
              <a:noFill/>
              <a:round/>
              <a:headEnd/>
              <a:tailEnd/>
            </a:ln>
          </p:spPr>
          <p:txBody>
            <a:bodyPr anchor="ctr"/>
            <a:lstStyle/>
            <a:p>
              <a:pPr algn="ctr"/>
              <a:endParaRPr/>
            </a:p>
          </p:txBody>
        </p:sp>
        <p:sp>
          <p:nvSpPr>
            <p:cNvPr id="18" name="Freeform: Shape 102">
              <a:extLst>
                <a:ext uri="{FF2B5EF4-FFF2-40B4-BE49-F238E27FC236}">
                  <a16:creationId xmlns:a16="http://schemas.microsoft.com/office/drawing/2014/main" id="{DCFDA666-1EA5-4EDF-9549-00115C8DF505}"/>
                </a:ext>
              </a:extLst>
            </p:cNvPr>
            <p:cNvSpPr>
              <a:spLocks/>
            </p:cNvSpPr>
            <p:nvPr/>
          </p:nvSpPr>
          <p:spPr bwMode="auto">
            <a:xfrm>
              <a:off x="4806726" y="2639279"/>
              <a:ext cx="750886" cy="702440"/>
            </a:xfrm>
            <a:custGeom>
              <a:avLst/>
              <a:gdLst/>
              <a:ahLst/>
              <a:cxnLst>
                <a:cxn ang="0">
                  <a:pos x="53" y="33"/>
                </a:cxn>
                <a:cxn ang="0">
                  <a:pos x="56" y="16"/>
                </a:cxn>
                <a:cxn ang="0">
                  <a:pos x="83" y="16"/>
                </a:cxn>
                <a:cxn ang="0">
                  <a:pos x="62" y="23"/>
                </a:cxn>
                <a:cxn ang="0">
                  <a:pos x="59" y="60"/>
                </a:cxn>
                <a:cxn ang="0">
                  <a:pos x="59" y="75"/>
                </a:cxn>
                <a:cxn ang="0">
                  <a:pos x="44" y="75"/>
                </a:cxn>
                <a:cxn ang="0">
                  <a:pos x="21" y="69"/>
                </a:cxn>
                <a:cxn ang="0">
                  <a:pos x="11" y="78"/>
                </a:cxn>
                <a:cxn ang="0">
                  <a:pos x="0" y="67"/>
                </a:cxn>
                <a:cxn ang="0">
                  <a:pos x="7" y="57"/>
                </a:cxn>
                <a:cxn ang="0">
                  <a:pos x="52" y="11"/>
                </a:cxn>
                <a:cxn ang="0">
                  <a:pos x="26" y="0"/>
                </a:cxn>
                <a:cxn ang="0">
                  <a:pos x="25" y="0"/>
                </a:cxn>
                <a:cxn ang="0">
                  <a:pos x="21" y="3"/>
                </a:cxn>
                <a:cxn ang="0">
                  <a:pos x="12" y="30"/>
                </a:cxn>
                <a:cxn ang="0">
                  <a:pos x="50" y="18"/>
                </a:cxn>
                <a:cxn ang="0">
                  <a:pos x="51" y="16"/>
                </a:cxn>
                <a:cxn ang="0">
                  <a:pos x="32" y="12"/>
                </a:cxn>
                <a:cxn ang="0">
                  <a:pos x="24" y="20"/>
                </a:cxn>
                <a:cxn ang="0">
                  <a:pos x="23" y="9"/>
                </a:cxn>
                <a:cxn ang="0">
                  <a:pos x="24" y="7"/>
                </a:cxn>
                <a:cxn ang="0">
                  <a:pos x="23" y="4"/>
                </a:cxn>
                <a:cxn ang="0">
                  <a:pos x="25" y="2"/>
                </a:cxn>
                <a:cxn ang="0">
                  <a:pos x="25" y="6"/>
                </a:cxn>
                <a:cxn ang="0">
                  <a:pos x="49" y="13"/>
                </a:cxn>
                <a:cxn ang="0">
                  <a:pos x="25" y="6"/>
                </a:cxn>
                <a:cxn ang="0">
                  <a:pos x="49" y="12"/>
                </a:cxn>
                <a:cxn ang="0">
                  <a:pos x="25" y="5"/>
                </a:cxn>
                <a:cxn ang="0">
                  <a:pos x="26" y="4"/>
                </a:cxn>
                <a:cxn ang="0">
                  <a:pos x="49" y="12"/>
                </a:cxn>
                <a:cxn ang="0">
                  <a:pos x="26" y="4"/>
                </a:cxn>
                <a:cxn ang="0">
                  <a:pos x="16" y="52"/>
                </a:cxn>
                <a:cxn ang="0">
                  <a:pos x="46" y="49"/>
                </a:cxn>
                <a:cxn ang="0">
                  <a:pos x="14" y="40"/>
                </a:cxn>
                <a:cxn ang="0">
                  <a:pos x="47" y="43"/>
                </a:cxn>
                <a:cxn ang="0">
                  <a:pos x="14" y="40"/>
                </a:cxn>
                <a:cxn ang="0">
                  <a:pos x="11" y="62"/>
                </a:cxn>
                <a:cxn ang="0">
                  <a:pos x="6" y="67"/>
                </a:cxn>
                <a:cxn ang="0">
                  <a:pos x="11" y="72"/>
                </a:cxn>
                <a:cxn ang="0">
                  <a:pos x="16" y="67"/>
                </a:cxn>
                <a:cxn ang="0">
                  <a:pos x="55" y="64"/>
                </a:cxn>
                <a:cxn ang="0">
                  <a:pos x="48" y="64"/>
                </a:cxn>
                <a:cxn ang="0">
                  <a:pos x="48" y="71"/>
                </a:cxn>
                <a:cxn ang="0">
                  <a:pos x="55" y="71"/>
                </a:cxn>
                <a:cxn ang="0">
                  <a:pos x="55" y="64"/>
                </a:cxn>
              </a:cxnLst>
              <a:rect l="0" t="0" r="r" b="b"/>
              <a:pathLst>
                <a:path w="83" h="78">
                  <a:moveTo>
                    <a:pt x="2" y="33"/>
                  </a:moveTo>
                  <a:cubicBezTo>
                    <a:pt x="53" y="33"/>
                    <a:pt x="53" y="33"/>
                    <a:pt x="53" y="33"/>
                  </a:cubicBezTo>
                  <a:cubicBezTo>
                    <a:pt x="55" y="19"/>
                    <a:pt x="55" y="19"/>
                    <a:pt x="55" y="19"/>
                  </a:cubicBezTo>
                  <a:cubicBezTo>
                    <a:pt x="56" y="16"/>
                    <a:pt x="56" y="16"/>
                    <a:pt x="56" y="16"/>
                  </a:cubicBezTo>
                  <a:cubicBezTo>
                    <a:pt x="59" y="16"/>
                    <a:pt x="59" y="16"/>
                    <a:pt x="59" y="16"/>
                  </a:cubicBezTo>
                  <a:cubicBezTo>
                    <a:pt x="83" y="16"/>
                    <a:pt x="83" y="16"/>
                    <a:pt x="83" y="16"/>
                  </a:cubicBezTo>
                  <a:cubicBezTo>
                    <a:pt x="83" y="23"/>
                    <a:pt x="83" y="23"/>
                    <a:pt x="83" y="23"/>
                  </a:cubicBezTo>
                  <a:cubicBezTo>
                    <a:pt x="62" y="23"/>
                    <a:pt x="62" y="23"/>
                    <a:pt x="62" y="23"/>
                  </a:cubicBezTo>
                  <a:cubicBezTo>
                    <a:pt x="56" y="58"/>
                    <a:pt x="56" y="58"/>
                    <a:pt x="56" y="58"/>
                  </a:cubicBezTo>
                  <a:cubicBezTo>
                    <a:pt x="57" y="58"/>
                    <a:pt x="58" y="59"/>
                    <a:pt x="59" y="60"/>
                  </a:cubicBezTo>
                  <a:cubicBezTo>
                    <a:pt x="61" y="62"/>
                    <a:pt x="62" y="64"/>
                    <a:pt x="62" y="67"/>
                  </a:cubicBezTo>
                  <a:cubicBezTo>
                    <a:pt x="62" y="70"/>
                    <a:pt x="61" y="73"/>
                    <a:pt x="59" y="75"/>
                  </a:cubicBezTo>
                  <a:cubicBezTo>
                    <a:pt x="57" y="77"/>
                    <a:pt x="55" y="78"/>
                    <a:pt x="52" y="78"/>
                  </a:cubicBezTo>
                  <a:cubicBezTo>
                    <a:pt x="49" y="78"/>
                    <a:pt x="46" y="77"/>
                    <a:pt x="44" y="75"/>
                  </a:cubicBezTo>
                  <a:cubicBezTo>
                    <a:pt x="43" y="73"/>
                    <a:pt x="42" y="71"/>
                    <a:pt x="41" y="69"/>
                  </a:cubicBezTo>
                  <a:cubicBezTo>
                    <a:pt x="21" y="69"/>
                    <a:pt x="21" y="69"/>
                    <a:pt x="21" y="69"/>
                  </a:cubicBezTo>
                  <a:cubicBezTo>
                    <a:pt x="21" y="71"/>
                    <a:pt x="20" y="73"/>
                    <a:pt x="18" y="75"/>
                  </a:cubicBezTo>
                  <a:cubicBezTo>
                    <a:pt x="17" y="77"/>
                    <a:pt x="14" y="78"/>
                    <a:pt x="11" y="78"/>
                  </a:cubicBezTo>
                  <a:cubicBezTo>
                    <a:pt x="8" y="78"/>
                    <a:pt x="5" y="77"/>
                    <a:pt x="4" y="75"/>
                  </a:cubicBezTo>
                  <a:cubicBezTo>
                    <a:pt x="2" y="73"/>
                    <a:pt x="0" y="70"/>
                    <a:pt x="0" y="67"/>
                  </a:cubicBezTo>
                  <a:cubicBezTo>
                    <a:pt x="0" y="64"/>
                    <a:pt x="2" y="62"/>
                    <a:pt x="4" y="60"/>
                  </a:cubicBezTo>
                  <a:cubicBezTo>
                    <a:pt x="4" y="59"/>
                    <a:pt x="6" y="58"/>
                    <a:pt x="7" y="57"/>
                  </a:cubicBezTo>
                  <a:cubicBezTo>
                    <a:pt x="2" y="33"/>
                    <a:pt x="2" y="33"/>
                    <a:pt x="2" y="33"/>
                  </a:cubicBezTo>
                  <a:close/>
                  <a:moveTo>
                    <a:pt x="52" y="11"/>
                  </a:moveTo>
                  <a:cubicBezTo>
                    <a:pt x="53" y="8"/>
                    <a:pt x="53" y="8"/>
                    <a:pt x="53" y="8"/>
                  </a:cubicBezTo>
                  <a:cubicBezTo>
                    <a:pt x="26" y="0"/>
                    <a:pt x="26" y="0"/>
                    <a:pt x="26" y="0"/>
                  </a:cubicBezTo>
                  <a:cubicBezTo>
                    <a:pt x="25" y="0"/>
                    <a:pt x="25" y="0"/>
                    <a:pt x="25" y="0"/>
                  </a:cubicBezTo>
                  <a:cubicBezTo>
                    <a:pt x="25" y="0"/>
                    <a:pt x="25" y="0"/>
                    <a:pt x="25" y="0"/>
                  </a:cubicBezTo>
                  <a:cubicBezTo>
                    <a:pt x="24" y="0"/>
                    <a:pt x="23" y="1"/>
                    <a:pt x="22" y="1"/>
                  </a:cubicBezTo>
                  <a:cubicBezTo>
                    <a:pt x="21" y="2"/>
                    <a:pt x="21" y="3"/>
                    <a:pt x="21" y="3"/>
                  </a:cubicBezTo>
                  <a:cubicBezTo>
                    <a:pt x="20" y="4"/>
                    <a:pt x="20" y="4"/>
                    <a:pt x="20" y="4"/>
                  </a:cubicBezTo>
                  <a:cubicBezTo>
                    <a:pt x="12" y="30"/>
                    <a:pt x="12" y="30"/>
                    <a:pt x="12" y="30"/>
                  </a:cubicBezTo>
                  <a:cubicBezTo>
                    <a:pt x="46" y="30"/>
                    <a:pt x="46" y="30"/>
                    <a:pt x="46" y="30"/>
                  </a:cubicBezTo>
                  <a:cubicBezTo>
                    <a:pt x="50" y="18"/>
                    <a:pt x="50" y="18"/>
                    <a:pt x="50" y="18"/>
                  </a:cubicBezTo>
                  <a:cubicBezTo>
                    <a:pt x="50" y="17"/>
                    <a:pt x="50" y="17"/>
                    <a:pt x="50" y="17"/>
                  </a:cubicBezTo>
                  <a:cubicBezTo>
                    <a:pt x="51" y="16"/>
                    <a:pt x="51" y="16"/>
                    <a:pt x="51" y="16"/>
                  </a:cubicBezTo>
                  <a:cubicBezTo>
                    <a:pt x="34" y="10"/>
                    <a:pt x="34" y="10"/>
                    <a:pt x="34" y="10"/>
                  </a:cubicBezTo>
                  <a:cubicBezTo>
                    <a:pt x="32" y="12"/>
                    <a:pt x="32" y="12"/>
                    <a:pt x="32" y="12"/>
                  </a:cubicBezTo>
                  <a:cubicBezTo>
                    <a:pt x="28" y="24"/>
                    <a:pt x="28" y="24"/>
                    <a:pt x="28" y="24"/>
                  </a:cubicBezTo>
                  <a:cubicBezTo>
                    <a:pt x="24" y="20"/>
                    <a:pt x="24" y="20"/>
                    <a:pt x="24" y="20"/>
                  </a:cubicBezTo>
                  <a:cubicBezTo>
                    <a:pt x="19" y="22"/>
                    <a:pt x="19" y="22"/>
                    <a:pt x="19" y="22"/>
                  </a:cubicBezTo>
                  <a:cubicBezTo>
                    <a:pt x="23" y="9"/>
                    <a:pt x="23" y="9"/>
                    <a:pt x="23" y="9"/>
                  </a:cubicBezTo>
                  <a:cubicBezTo>
                    <a:pt x="23" y="9"/>
                    <a:pt x="25" y="8"/>
                    <a:pt x="25" y="8"/>
                  </a:cubicBezTo>
                  <a:cubicBezTo>
                    <a:pt x="24" y="7"/>
                    <a:pt x="24" y="7"/>
                    <a:pt x="24" y="7"/>
                  </a:cubicBezTo>
                  <a:cubicBezTo>
                    <a:pt x="23" y="7"/>
                    <a:pt x="23" y="6"/>
                    <a:pt x="23" y="6"/>
                  </a:cubicBezTo>
                  <a:cubicBezTo>
                    <a:pt x="23" y="5"/>
                    <a:pt x="23" y="5"/>
                    <a:pt x="23" y="4"/>
                  </a:cubicBezTo>
                  <a:cubicBezTo>
                    <a:pt x="23" y="4"/>
                    <a:pt x="23" y="3"/>
                    <a:pt x="24" y="3"/>
                  </a:cubicBezTo>
                  <a:cubicBezTo>
                    <a:pt x="24" y="3"/>
                    <a:pt x="25" y="3"/>
                    <a:pt x="25" y="2"/>
                  </a:cubicBezTo>
                  <a:cubicBezTo>
                    <a:pt x="52" y="11"/>
                    <a:pt x="52" y="11"/>
                    <a:pt x="52" y="11"/>
                  </a:cubicBezTo>
                  <a:close/>
                  <a:moveTo>
                    <a:pt x="25" y="6"/>
                  </a:moveTo>
                  <a:cubicBezTo>
                    <a:pt x="25" y="6"/>
                    <a:pt x="25" y="6"/>
                    <a:pt x="25" y="6"/>
                  </a:cubicBezTo>
                  <a:cubicBezTo>
                    <a:pt x="49" y="13"/>
                    <a:pt x="49" y="13"/>
                    <a:pt x="49" y="13"/>
                  </a:cubicBezTo>
                  <a:cubicBezTo>
                    <a:pt x="49" y="14"/>
                    <a:pt x="49" y="14"/>
                    <a:pt x="49" y="14"/>
                  </a:cubicBezTo>
                  <a:cubicBezTo>
                    <a:pt x="25" y="6"/>
                    <a:pt x="25" y="6"/>
                    <a:pt x="25" y="6"/>
                  </a:cubicBezTo>
                  <a:close/>
                  <a:moveTo>
                    <a:pt x="25" y="5"/>
                  </a:moveTo>
                  <a:cubicBezTo>
                    <a:pt x="49" y="12"/>
                    <a:pt x="49" y="12"/>
                    <a:pt x="49" y="12"/>
                  </a:cubicBezTo>
                  <a:cubicBezTo>
                    <a:pt x="49" y="13"/>
                    <a:pt x="49" y="13"/>
                    <a:pt x="49" y="13"/>
                  </a:cubicBezTo>
                  <a:cubicBezTo>
                    <a:pt x="25" y="5"/>
                    <a:pt x="25" y="5"/>
                    <a:pt x="25" y="5"/>
                  </a:cubicBezTo>
                  <a:cubicBezTo>
                    <a:pt x="25" y="5"/>
                    <a:pt x="25" y="5"/>
                    <a:pt x="25" y="5"/>
                  </a:cubicBezTo>
                  <a:close/>
                  <a:moveTo>
                    <a:pt x="26" y="4"/>
                  </a:moveTo>
                  <a:cubicBezTo>
                    <a:pt x="50" y="11"/>
                    <a:pt x="50" y="11"/>
                    <a:pt x="50" y="11"/>
                  </a:cubicBezTo>
                  <a:cubicBezTo>
                    <a:pt x="49" y="12"/>
                    <a:pt x="49" y="12"/>
                    <a:pt x="49" y="12"/>
                  </a:cubicBezTo>
                  <a:cubicBezTo>
                    <a:pt x="25" y="4"/>
                    <a:pt x="25" y="4"/>
                    <a:pt x="25" y="4"/>
                  </a:cubicBezTo>
                  <a:cubicBezTo>
                    <a:pt x="26" y="4"/>
                    <a:pt x="26" y="4"/>
                    <a:pt x="26" y="4"/>
                  </a:cubicBezTo>
                  <a:close/>
                  <a:moveTo>
                    <a:pt x="15" y="49"/>
                  </a:moveTo>
                  <a:cubicBezTo>
                    <a:pt x="16" y="52"/>
                    <a:pt x="16" y="52"/>
                    <a:pt x="16" y="52"/>
                  </a:cubicBezTo>
                  <a:cubicBezTo>
                    <a:pt x="46" y="52"/>
                    <a:pt x="46" y="52"/>
                    <a:pt x="46" y="52"/>
                  </a:cubicBezTo>
                  <a:cubicBezTo>
                    <a:pt x="46" y="49"/>
                    <a:pt x="46" y="49"/>
                    <a:pt x="46" y="49"/>
                  </a:cubicBezTo>
                  <a:cubicBezTo>
                    <a:pt x="15" y="49"/>
                    <a:pt x="15" y="49"/>
                    <a:pt x="15" y="49"/>
                  </a:cubicBezTo>
                  <a:close/>
                  <a:moveTo>
                    <a:pt x="14" y="40"/>
                  </a:moveTo>
                  <a:cubicBezTo>
                    <a:pt x="15" y="43"/>
                    <a:pt x="15" y="43"/>
                    <a:pt x="15" y="43"/>
                  </a:cubicBezTo>
                  <a:cubicBezTo>
                    <a:pt x="47" y="43"/>
                    <a:pt x="47" y="43"/>
                    <a:pt x="47" y="43"/>
                  </a:cubicBezTo>
                  <a:cubicBezTo>
                    <a:pt x="47" y="40"/>
                    <a:pt x="47" y="40"/>
                    <a:pt x="47" y="40"/>
                  </a:cubicBezTo>
                  <a:cubicBezTo>
                    <a:pt x="14" y="40"/>
                    <a:pt x="14" y="40"/>
                    <a:pt x="14" y="40"/>
                  </a:cubicBezTo>
                  <a:close/>
                  <a:moveTo>
                    <a:pt x="14" y="64"/>
                  </a:moveTo>
                  <a:cubicBezTo>
                    <a:pt x="14" y="63"/>
                    <a:pt x="12" y="62"/>
                    <a:pt x="11" y="62"/>
                  </a:cubicBezTo>
                  <a:cubicBezTo>
                    <a:pt x="10" y="62"/>
                    <a:pt x="8" y="63"/>
                    <a:pt x="8" y="64"/>
                  </a:cubicBezTo>
                  <a:cubicBezTo>
                    <a:pt x="7" y="65"/>
                    <a:pt x="6" y="66"/>
                    <a:pt x="6" y="67"/>
                  </a:cubicBezTo>
                  <a:cubicBezTo>
                    <a:pt x="6" y="69"/>
                    <a:pt x="7" y="70"/>
                    <a:pt x="8" y="71"/>
                  </a:cubicBezTo>
                  <a:cubicBezTo>
                    <a:pt x="8" y="71"/>
                    <a:pt x="10" y="72"/>
                    <a:pt x="11" y="72"/>
                  </a:cubicBezTo>
                  <a:cubicBezTo>
                    <a:pt x="12" y="72"/>
                    <a:pt x="14" y="71"/>
                    <a:pt x="14" y="71"/>
                  </a:cubicBezTo>
                  <a:cubicBezTo>
                    <a:pt x="15" y="70"/>
                    <a:pt x="16" y="69"/>
                    <a:pt x="16" y="67"/>
                  </a:cubicBezTo>
                  <a:cubicBezTo>
                    <a:pt x="16" y="66"/>
                    <a:pt x="15" y="65"/>
                    <a:pt x="14" y="64"/>
                  </a:cubicBezTo>
                  <a:close/>
                  <a:moveTo>
                    <a:pt x="55" y="64"/>
                  </a:moveTo>
                  <a:cubicBezTo>
                    <a:pt x="54" y="63"/>
                    <a:pt x="53" y="62"/>
                    <a:pt x="52" y="62"/>
                  </a:cubicBezTo>
                  <a:cubicBezTo>
                    <a:pt x="50" y="62"/>
                    <a:pt x="49" y="63"/>
                    <a:pt x="48" y="64"/>
                  </a:cubicBezTo>
                  <a:cubicBezTo>
                    <a:pt x="47" y="65"/>
                    <a:pt x="47" y="66"/>
                    <a:pt x="47" y="67"/>
                  </a:cubicBezTo>
                  <a:cubicBezTo>
                    <a:pt x="47" y="69"/>
                    <a:pt x="47" y="70"/>
                    <a:pt x="48" y="71"/>
                  </a:cubicBezTo>
                  <a:cubicBezTo>
                    <a:pt x="49" y="71"/>
                    <a:pt x="50" y="72"/>
                    <a:pt x="52" y="72"/>
                  </a:cubicBezTo>
                  <a:cubicBezTo>
                    <a:pt x="53" y="72"/>
                    <a:pt x="54" y="71"/>
                    <a:pt x="55" y="71"/>
                  </a:cubicBezTo>
                  <a:cubicBezTo>
                    <a:pt x="56" y="70"/>
                    <a:pt x="56" y="69"/>
                    <a:pt x="56" y="67"/>
                  </a:cubicBezTo>
                  <a:cubicBezTo>
                    <a:pt x="56" y="66"/>
                    <a:pt x="56" y="65"/>
                    <a:pt x="55" y="64"/>
                  </a:cubicBezTo>
                  <a:close/>
                </a:path>
              </a:pathLst>
            </a:custGeom>
            <a:solidFill>
              <a:schemeClr val="bg1"/>
            </a:solidFill>
            <a:ln w="9525">
              <a:noFill/>
              <a:round/>
              <a:headEnd/>
              <a:tailEnd/>
            </a:ln>
          </p:spPr>
          <p:txBody>
            <a:bodyPr anchor="ctr"/>
            <a:lstStyle/>
            <a:p>
              <a:pPr algn="ctr"/>
              <a:endParaRPr/>
            </a:p>
          </p:txBody>
        </p:sp>
        <p:sp>
          <p:nvSpPr>
            <p:cNvPr id="19" name="Freeform: Shape 103">
              <a:extLst>
                <a:ext uri="{FF2B5EF4-FFF2-40B4-BE49-F238E27FC236}">
                  <a16:creationId xmlns:a16="http://schemas.microsoft.com/office/drawing/2014/main" id="{F3F24305-2CD8-41BD-A8B5-E08C3C5A82FB}"/>
                </a:ext>
              </a:extLst>
            </p:cNvPr>
            <p:cNvSpPr>
              <a:spLocks/>
            </p:cNvSpPr>
            <p:nvPr/>
          </p:nvSpPr>
          <p:spPr bwMode="auto">
            <a:xfrm>
              <a:off x="1591564" y="3681301"/>
              <a:ext cx="531251" cy="501940"/>
            </a:xfrm>
            <a:custGeom>
              <a:avLst/>
              <a:gdLst/>
              <a:ahLst/>
              <a:cxnLst>
                <a:cxn ang="0">
                  <a:pos x="59" y="0"/>
                </a:cxn>
                <a:cxn ang="0">
                  <a:pos x="53" y="6"/>
                </a:cxn>
                <a:cxn ang="0">
                  <a:pos x="15" y="27"/>
                </a:cxn>
                <a:cxn ang="0">
                  <a:pos x="13" y="28"/>
                </a:cxn>
                <a:cxn ang="0">
                  <a:pos x="5" y="68"/>
                </a:cxn>
                <a:cxn ang="0">
                  <a:pos x="56" y="50"/>
                </a:cxn>
                <a:cxn ang="0">
                  <a:pos x="62" y="71"/>
                </a:cxn>
                <a:cxn ang="0">
                  <a:pos x="59" y="74"/>
                </a:cxn>
                <a:cxn ang="0">
                  <a:pos x="0" y="74"/>
                </a:cxn>
                <a:cxn ang="0">
                  <a:pos x="0" y="25"/>
                </a:cxn>
                <a:cxn ang="0">
                  <a:pos x="0" y="24"/>
                </a:cxn>
                <a:cxn ang="0">
                  <a:pos x="13" y="0"/>
                </a:cxn>
                <a:cxn ang="0">
                  <a:pos x="9" y="50"/>
                </a:cxn>
                <a:cxn ang="0">
                  <a:pos x="16" y="45"/>
                </a:cxn>
                <a:cxn ang="0">
                  <a:pos x="18" y="56"/>
                </a:cxn>
                <a:cxn ang="0">
                  <a:pos x="18" y="60"/>
                </a:cxn>
                <a:cxn ang="0">
                  <a:pos x="28" y="61"/>
                </a:cxn>
                <a:cxn ang="0">
                  <a:pos x="39" y="63"/>
                </a:cxn>
                <a:cxn ang="0">
                  <a:pos x="32" y="58"/>
                </a:cxn>
                <a:cxn ang="0">
                  <a:pos x="26" y="58"/>
                </a:cxn>
                <a:cxn ang="0">
                  <a:pos x="26" y="56"/>
                </a:cxn>
                <a:cxn ang="0">
                  <a:pos x="29" y="47"/>
                </a:cxn>
                <a:cxn ang="0">
                  <a:pos x="19" y="51"/>
                </a:cxn>
                <a:cxn ang="0">
                  <a:pos x="20" y="42"/>
                </a:cxn>
                <a:cxn ang="0">
                  <a:pos x="15" y="8"/>
                </a:cxn>
                <a:cxn ang="0">
                  <a:pos x="12" y="25"/>
                </a:cxn>
                <a:cxn ang="0">
                  <a:pos x="41" y="40"/>
                </a:cxn>
                <a:cxn ang="0">
                  <a:pos x="40" y="52"/>
                </a:cxn>
                <a:cxn ang="0">
                  <a:pos x="41" y="57"/>
                </a:cxn>
                <a:cxn ang="0">
                  <a:pos x="44" y="55"/>
                </a:cxn>
                <a:cxn ang="0">
                  <a:pos x="41" y="40"/>
                </a:cxn>
                <a:cxn ang="0">
                  <a:pos x="70" y="9"/>
                </a:cxn>
                <a:cxn ang="0">
                  <a:pos x="60" y="9"/>
                </a:cxn>
                <a:cxn ang="0">
                  <a:pos x="71" y="16"/>
                </a:cxn>
                <a:cxn ang="0">
                  <a:pos x="64" y="34"/>
                </a:cxn>
                <a:cxn ang="0">
                  <a:pos x="77" y="16"/>
                </a:cxn>
                <a:cxn ang="0">
                  <a:pos x="76" y="14"/>
                </a:cxn>
                <a:cxn ang="0">
                  <a:pos x="58" y="11"/>
                </a:cxn>
                <a:cxn ang="0">
                  <a:pos x="54" y="44"/>
                </a:cxn>
                <a:cxn ang="0">
                  <a:pos x="58" y="11"/>
                </a:cxn>
              </a:cxnLst>
              <a:rect l="0" t="0" r="r" b="b"/>
              <a:pathLst>
                <a:path w="78" h="74">
                  <a:moveTo>
                    <a:pt x="15" y="0"/>
                  </a:moveTo>
                  <a:cubicBezTo>
                    <a:pt x="59" y="0"/>
                    <a:pt x="59" y="0"/>
                    <a:pt x="59" y="0"/>
                  </a:cubicBezTo>
                  <a:cubicBezTo>
                    <a:pt x="62" y="0"/>
                    <a:pt x="62" y="0"/>
                    <a:pt x="62" y="0"/>
                  </a:cubicBezTo>
                  <a:cubicBezTo>
                    <a:pt x="53" y="6"/>
                    <a:pt x="53" y="6"/>
                    <a:pt x="53" y="6"/>
                  </a:cubicBezTo>
                  <a:cubicBezTo>
                    <a:pt x="18" y="6"/>
                    <a:pt x="18" y="6"/>
                    <a:pt x="18" y="6"/>
                  </a:cubicBezTo>
                  <a:cubicBezTo>
                    <a:pt x="15" y="27"/>
                    <a:pt x="15" y="27"/>
                    <a:pt x="15" y="27"/>
                  </a:cubicBezTo>
                  <a:cubicBezTo>
                    <a:pt x="14" y="28"/>
                    <a:pt x="14" y="28"/>
                    <a:pt x="14" y="28"/>
                  </a:cubicBezTo>
                  <a:cubicBezTo>
                    <a:pt x="13" y="28"/>
                    <a:pt x="13" y="28"/>
                    <a:pt x="13" y="28"/>
                  </a:cubicBezTo>
                  <a:cubicBezTo>
                    <a:pt x="5" y="27"/>
                    <a:pt x="5" y="27"/>
                    <a:pt x="5" y="27"/>
                  </a:cubicBezTo>
                  <a:cubicBezTo>
                    <a:pt x="5" y="68"/>
                    <a:pt x="5" y="68"/>
                    <a:pt x="5" y="68"/>
                  </a:cubicBezTo>
                  <a:cubicBezTo>
                    <a:pt x="56" y="68"/>
                    <a:pt x="56" y="68"/>
                    <a:pt x="56" y="68"/>
                  </a:cubicBezTo>
                  <a:cubicBezTo>
                    <a:pt x="56" y="50"/>
                    <a:pt x="56" y="50"/>
                    <a:pt x="56" y="50"/>
                  </a:cubicBezTo>
                  <a:cubicBezTo>
                    <a:pt x="62" y="43"/>
                    <a:pt x="62" y="43"/>
                    <a:pt x="62" y="43"/>
                  </a:cubicBezTo>
                  <a:cubicBezTo>
                    <a:pt x="62" y="71"/>
                    <a:pt x="62" y="71"/>
                    <a:pt x="62" y="71"/>
                  </a:cubicBezTo>
                  <a:cubicBezTo>
                    <a:pt x="62" y="74"/>
                    <a:pt x="62" y="74"/>
                    <a:pt x="62" y="74"/>
                  </a:cubicBezTo>
                  <a:cubicBezTo>
                    <a:pt x="59" y="74"/>
                    <a:pt x="59" y="74"/>
                    <a:pt x="59" y="74"/>
                  </a:cubicBezTo>
                  <a:cubicBezTo>
                    <a:pt x="3" y="74"/>
                    <a:pt x="3" y="74"/>
                    <a:pt x="3" y="74"/>
                  </a:cubicBezTo>
                  <a:cubicBezTo>
                    <a:pt x="0" y="74"/>
                    <a:pt x="0" y="74"/>
                    <a:pt x="0" y="74"/>
                  </a:cubicBezTo>
                  <a:cubicBezTo>
                    <a:pt x="0" y="71"/>
                    <a:pt x="0" y="71"/>
                    <a:pt x="0" y="71"/>
                  </a:cubicBezTo>
                  <a:cubicBezTo>
                    <a:pt x="0" y="25"/>
                    <a:pt x="0" y="25"/>
                    <a:pt x="0" y="25"/>
                  </a:cubicBezTo>
                  <a:cubicBezTo>
                    <a:pt x="0" y="24"/>
                    <a:pt x="0" y="24"/>
                    <a:pt x="0" y="24"/>
                  </a:cubicBezTo>
                  <a:cubicBezTo>
                    <a:pt x="0" y="24"/>
                    <a:pt x="0" y="24"/>
                    <a:pt x="0" y="24"/>
                  </a:cubicBezTo>
                  <a:cubicBezTo>
                    <a:pt x="12" y="2"/>
                    <a:pt x="12" y="2"/>
                    <a:pt x="12" y="2"/>
                  </a:cubicBezTo>
                  <a:cubicBezTo>
                    <a:pt x="13" y="0"/>
                    <a:pt x="13" y="0"/>
                    <a:pt x="13" y="0"/>
                  </a:cubicBezTo>
                  <a:cubicBezTo>
                    <a:pt x="15" y="0"/>
                    <a:pt x="15" y="0"/>
                    <a:pt x="15" y="0"/>
                  </a:cubicBezTo>
                  <a:close/>
                  <a:moveTo>
                    <a:pt x="9" y="50"/>
                  </a:moveTo>
                  <a:cubicBezTo>
                    <a:pt x="13" y="52"/>
                    <a:pt x="13" y="52"/>
                    <a:pt x="13" y="52"/>
                  </a:cubicBezTo>
                  <a:cubicBezTo>
                    <a:pt x="13" y="51"/>
                    <a:pt x="16" y="42"/>
                    <a:pt x="16" y="45"/>
                  </a:cubicBezTo>
                  <a:cubicBezTo>
                    <a:pt x="16" y="48"/>
                    <a:pt x="14" y="52"/>
                    <a:pt x="15" y="54"/>
                  </a:cubicBezTo>
                  <a:cubicBezTo>
                    <a:pt x="15" y="56"/>
                    <a:pt x="16" y="57"/>
                    <a:pt x="18" y="56"/>
                  </a:cubicBezTo>
                  <a:cubicBezTo>
                    <a:pt x="19" y="56"/>
                    <a:pt x="20" y="55"/>
                    <a:pt x="21" y="55"/>
                  </a:cubicBezTo>
                  <a:cubicBezTo>
                    <a:pt x="20" y="57"/>
                    <a:pt x="18" y="58"/>
                    <a:pt x="18" y="60"/>
                  </a:cubicBezTo>
                  <a:cubicBezTo>
                    <a:pt x="17" y="62"/>
                    <a:pt x="18" y="63"/>
                    <a:pt x="20" y="64"/>
                  </a:cubicBezTo>
                  <a:cubicBezTo>
                    <a:pt x="23" y="65"/>
                    <a:pt x="26" y="63"/>
                    <a:pt x="28" y="61"/>
                  </a:cubicBezTo>
                  <a:cubicBezTo>
                    <a:pt x="28" y="61"/>
                    <a:pt x="28" y="61"/>
                    <a:pt x="29" y="61"/>
                  </a:cubicBezTo>
                  <a:cubicBezTo>
                    <a:pt x="31" y="64"/>
                    <a:pt x="39" y="63"/>
                    <a:pt x="39" y="63"/>
                  </a:cubicBezTo>
                  <a:cubicBezTo>
                    <a:pt x="39" y="59"/>
                    <a:pt x="39" y="59"/>
                    <a:pt x="39" y="59"/>
                  </a:cubicBezTo>
                  <a:cubicBezTo>
                    <a:pt x="39" y="59"/>
                    <a:pt x="32" y="60"/>
                    <a:pt x="32" y="58"/>
                  </a:cubicBezTo>
                  <a:cubicBezTo>
                    <a:pt x="32" y="56"/>
                    <a:pt x="30" y="56"/>
                    <a:pt x="29" y="56"/>
                  </a:cubicBezTo>
                  <a:cubicBezTo>
                    <a:pt x="28" y="56"/>
                    <a:pt x="27" y="57"/>
                    <a:pt x="26" y="58"/>
                  </a:cubicBezTo>
                  <a:cubicBezTo>
                    <a:pt x="25" y="58"/>
                    <a:pt x="23" y="59"/>
                    <a:pt x="22" y="60"/>
                  </a:cubicBezTo>
                  <a:cubicBezTo>
                    <a:pt x="23" y="59"/>
                    <a:pt x="25" y="57"/>
                    <a:pt x="26" y="56"/>
                  </a:cubicBezTo>
                  <a:cubicBezTo>
                    <a:pt x="28" y="53"/>
                    <a:pt x="30" y="51"/>
                    <a:pt x="30" y="50"/>
                  </a:cubicBezTo>
                  <a:cubicBezTo>
                    <a:pt x="31" y="48"/>
                    <a:pt x="30" y="47"/>
                    <a:pt x="29" y="47"/>
                  </a:cubicBezTo>
                  <a:cubicBezTo>
                    <a:pt x="27" y="46"/>
                    <a:pt x="25" y="48"/>
                    <a:pt x="22" y="49"/>
                  </a:cubicBezTo>
                  <a:cubicBezTo>
                    <a:pt x="21" y="50"/>
                    <a:pt x="20" y="51"/>
                    <a:pt x="19" y="51"/>
                  </a:cubicBezTo>
                  <a:cubicBezTo>
                    <a:pt x="19" y="50"/>
                    <a:pt x="19" y="47"/>
                    <a:pt x="20" y="45"/>
                  </a:cubicBezTo>
                  <a:cubicBezTo>
                    <a:pt x="20" y="44"/>
                    <a:pt x="20" y="42"/>
                    <a:pt x="20" y="42"/>
                  </a:cubicBezTo>
                  <a:cubicBezTo>
                    <a:pt x="23" y="25"/>
                    <a:pt x="9" y="50"/>
                    <a:pt x="9" y="50"/>
                  </a:cubicBezTo>
                  <a:close/>
                  <a:moveTo>
                    <a:pt x="15" y="8"/>
                  </a:moveTo>
                  <a:cubicBezTo>
                    <a:pt x="6" y="24"/>
                    <a:pt x="6" y="24"/>
                    <a:pt x="6" y="24"/>
                  </a:cubicBezTo>
                  <a:cubicBezTo>
                    <a:pt x="12" y="25"/>
                    <a:pt x="12" y="25"/>
                    <a:pt x="12" y="25"/>
                  </a:cubicBezTo>
                  <a:cubicBezTo>
                    <a:pt x="15" y="8"/>
                    <a:pt x="15" y="8"/>
                    <a:pt x="15" y="8"/>
                  </a:cubicBezTo>
                  <a:close/>
                  <a:moveTo>
                    <a:pt x="41" y="40"/>
                  </a:moveTo>
                  <a:cubicBezTo>
                    <a:pt x="39" y="52"/>
                    <a:pt x="39" y="52"/>
                    <a:pt x="39" y="52"/>
                  </a:cubicBezTo>
                  <a:cubicBezTo>
                    <a:pt x="40" y="52"/>
                    <a:pt x="40" y="52"/>
                    <a:pt x="40" y="52"/>
                  </a:cubicBezTo>
                  <a:cubicBezTo>
                    <a:pt x="39" y="56"/>
                    <a:pt x="39" y="56"/>
                    <a:pt x="39" y="56"/>
                  </a:cubicBezTo>
                  <a:cubicBezTo>
                    <a:pt x="41" y="57"/>
                    <a:pt x="41" y="57"/>
                    <a:pt x="41" y="57"/>
                  </a:cubicBezTo>
                  <a:cubicBezTo>
                    <a:pt x="43" y="54"/>
                    <a:pt x="43" y="54"/>
                    <a:pt x="43" y="54"/>
                  </a:cubicBezTo>
                  <a:cubicBezTo>
                    <a:pt x="44" y="55"/>
                    <a:pt x="44" y="55"/>
                    <a:pt x="44" y="55"/>
                  </a:cubicBezTo>
                  <a:cubicBezTo>
                    <a:pt x="53" y="47"/>
                    <a:pt x="53" y="47"/>
                    <a:pt x="53" y="47"/>
                  </a:cubicBezTo>
                  <a:cubicBezTo>
                    <a:pt x="41" y="40"/>
                    <a:pt x="41" y="40"/>
                    <a:pt x="41" y="40"/>
                  </a:cubicBezTo>
                  <a:close/>
                  <a:moveTo>
                    <a:pt x="71" y="10"/>
                  </a:moveTo>
                  <a:cubicBezTo>
                    <a:pt x="70" y="9"/>
                    <a:pt x="70" y="9"/>
                    <a:pt x="70" y="9"/>
                  </a:cubicBezTo>
                  <a:cubicBezTo>
                    <a:pt x="66" y="6"/>
                    <a:pt x="66" y="6"/>
                    <a:pt x="66" y="6"/>
                  </a:cubicBezTo>
                  <a:cubicBezTo>
                    <a:pt x="60" y="9"/>
                    <a:pt x="60" y="9"/>
                    <a:pt x="60" y="9"/>
                  </a:cubicBezTo>
                  <a:cubicBezTo>
                    <a:pt x="65" y="12"/>
                    <a:pt x="65" y="12"/>
                    <a:pt x="65" y="12"/>
                  </a:cubicBezTo>
                  <a:cubicBezTo>
                    <a:pt x="71" y="16"/>
                    <a:pt x="71" y="16"/>
                    <a:pt x="71" y="16"/>
                  </a:cubicBezTo>
                  <a:cubicBezTo>
                    <a:pt x="73" y="17"/>
                    <a:pt x="73" y="17"/>
                    <a:pt x="73" y="17"/>
                  </a:cubicBezTo>
                  <a:cubicBezTo>
                    <a:pt x="71" y="23"/>
                    <a:pt x="68" y="29"/>
                    <a:pt x="64" y="34"/>
                  </a:cubicBezTo>
                  <a:cubicBezTo>
                    <a:pt x="67" y="37"/>
                    <a:pt x="67" y="37"/>
                    <a:pt x="67" y="37"/>
                  </a:cubicBezTo>
                  <a:cubicBezTo>
                    <a:pt x="72" y="31"/>
                    <a:pt x="76" y="24"/>
                    <a:pt x="77" y="16"/>
                  </a:cubicBezTo>
                  <a:cubicBezTo>
                    <a:pt x="78" y="15"/>
                    <a:pt x="78" y="15"/>
                    <a:pt x="78" y="15"/>
                  </a:cubicBezTo>
                  <a:cubicBezTo>
                    <a:pt x="76" y="14"/>
                    <a:pt x="76" y="14"/>
                    <a:pt x="76" y="14"/>
                  </a:cubicBezTo>
                  <a:cubicBezTo>
                    <a:pt x="71" y="10"/>
                    <a:pt x="71" y="10"/>
                    <a:pt x="71" y="10"/>
                  </a:cubicBezTo>
                  <a:close/>
                  <a:moveTo>
                    <a:pt x="58" y="11"/>
                  </a:moveTo>
                  <a:cubicBezTo>
                    <a:pt x="51" y="19"/>
                    <a:pt x="46" y="28"/>
                    <a:pt x="43" y="38"/>
                  </a:cubicBezTo>
                  <a:cubicBezTo>
                    <a:pt x="47" y="40"/>
                    <a:pt x="50" y="42"/>
                    <a:pt x="54" y="44"/>
                  </a:cubicBezTo>
                  <a:cubicBezTo>
                    <a:pt x="61" y="36"/>
                    <a:pt x="66" y="27"/>
                    <a:pt x="70" y="18"/>
                  </a:cubicBezTo>
                  <a:cubicBezTo>
                    <a:pt x="66" y="16"/>
                    <a:pt x="62" y="13"/>
                    <a:pt x="58" y="11"/>
                  </a:cubicBezTo>
                  <a:close/>
                </a:path>
              </a:pathLst>
            </a:custGeom>
            <a:solidFill>
              <a:schemeClr val="bg1"/>
            </a:solidFill>
            <a:ln w="9525">
              <a:noFill/>
              <a:round/>
              <a:headEnd/>
              <a:tailEnd/>
            </a:ln>
          </p:spPr>
          <p:txBody>
            <a:bodyPr anchor="ctr"/>
            <a:lstStyle/>
            <a:p>
              <a:pPr algn="ctr"/>
              <a:endParaRPr/>
            </a:p>
          </p:txBody>
        </p:sp>
      </p:grpSp>
      <p:sp>
        <p:nvSpPr>
          <p:cNvPr id="26" name="副标题 2"/>
          <p:cNvSpPr txBox="1">
            <a:spLocks/>
          </p:cNvSpPr>
          <p:nvPr/>
        </p:nvSpPr>
        <p:spPr>
          <a:xfrm>
            <a:off x="638441" y="1334610"/>
            <a:ext cx="9144000" cy="622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srgbClr val="DA3C49"/>
                </a:solidFill>
              </a:rPr>
              <a:t>以下用邻接矩阵表示</a:t>
            </a:r>
            <a:r>
              <a:rPr lang="zh-CN" altLang="en-US" sz="2400" dirty="0" smtClean="0">
                <a:solidFill>
                  <a:srgbClr val="DA3C49"/>
                </a:solidFill>
              </a:rPr>
              <a:t>有向图：</a:t>
            </a:r>
            <a:endParaRPr lang="zh-CN" altLang="en-US" sz="2400" dirty="0">
              <a:solidFill>
                <a:srgbClr val="DA3C49"/>
              </a:solidFill>
            </a:endParaRPr>
          </a:p>
        </p:txBody>
      </p:sp>
      <p:cxnSp>
        <p:nvCxnSpPr>
          <p:cNvPr id="27" name="直接连接符 26"/>
          <p:cNvCxnSpPr/>
          <p:nvPr/>
        </p:nvCxnSpPr>
        <p:spPr>
          <a:xfrm>
            <a:off x="735598" y="1957589"/>
            <a:ext cx="10314475" cy="0"/>
          </a:xfrm>
          <a:prstGeom prst="line">
            <a:avLst/>
          </a:prstGeom>
          <a:ln w="12700">
            <a:solidFill>
              <a:srgbClr val="2E5292"/>
            </a:solidFill>
          </a:ln>
        </p:spPr>
        <p:style>
          <a:lnRef idx="1">
            <a:schemeClr val="accent1"/>
          </a:lnRef>
          <a:fillRef idx="0">
            <a:schemeClr val="accent1"/>
          </a:fillRef>
          <a:effectRef idx="0">
            <a:schemeClr val="accent1"/>
          </a:effectRef>
          <a:fontRef idx="minor">
            <a:schemeClr val="tx1"/>
          </a:fontRef>
        </p:style>
      </p:cxnSp>
      <p:sp>
        <p:nvSpPr>
          <p:cNvPr id="28" name="副标题 2"/>
          <p:cNvSpPr txBox="1">
            <a:spLocks/>
          </p:cNvSpPr>
          <p:nvPr/>
        </p:nvSpPr>
        <p:spPr>
          <a:xfrm>
            <a:off x="5980581" y="2185998"/>
            <a:ext cx="3897710" cy="2995602"/>
          </a:xfrm>
          <a:prstGeom prst="rect">
            <a:avLst/>
          </a:prstGeom>
          <a:ln>
            <a:noFill/>
          </a:ln>
        </p:spPr>
        <p:txBody>
          <a:bodyPr vert="horz" lIns="91440" tIns="45720" rIns="91440" bIns="45720" rtlCol="0">
            <a:noAutofit/>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solidFill>
                  <a:srgbClr val="2E5292"/>
                </a:solidFill>
              </a:rPr>
              <a:t>//</a:t>
            </a:r>
            <a:r>
              <a:rPr lang="zh-CN" altLang="en-US" dirty="0">
                <a:solidFill>
                  <a:srgbClr val="2E5292"/>
                </a:solidFill>
              </a:rPr>
              <a:t>从下标为</a:t>
            </a:r>
            <a:r>
              <a:rPr lang="en-US" altLang="zh-CN" dirty="0">
                <a:solidFill>
                  <a:srgbClr val="2E5292"/>
                </a:solidFill>
              </a:rPr>
              <a:t>m</a:t>
            </a:r>
            <a:r>
              <a:rPr lang="zh-CN" altLang="en-US" dirty="0">
                <a:solidFill>
                  <a:srgbClr val="2E5292"/>
                </a:solidFill>
              </a:rPr>
              <a:t>的点开始</a:t>
            </a:r>
          </a:p>
          <a:p>
            <a:pPr algn="l"/>
            <a:r>
              <a:rPr lang="zh-CN" altLang="en-US" dirty="0">
                <a:solidFill>
                  <a:prstClr val="black"/>
                </a:solidFill>
              </a:rPr>
              <a:t>    </a:t>
            </a:r>
            <a:r>
              <a:rPr lang="en-US" altLang="zh-CN" dirty="0">
                <a:solidFill>
                  <a:prstClr val="black"/>
                </a:solidFill>
              </a:rPr>
              <a:t>min = m;</a:t>
            </a:r>
          </a:p>
          <a:p>
            <a:pPr algn="l"/>
            <a:r>
              <a:rPr lang="en-US" altLang="zh-CN" dirty="0">
                <a:solidFill>
                  <a:prstClr val="black"/>
                </a:solidFill>
              </a:rPr>
              <a:t>    </a:t>
            </a:r>
            <a:r>
              <a:rPr lang="en-US" altLang="zh-CN" dirty="0" err="1">
                <a:solidFill>
                  <a:prstClr val="black"/>
                </a:solidFill>
              </a:rPr>
              <a:t>cnt</a:t>
            </a:r>
            <a:r>
              <a:rPr lang="en-US" altLang="zh-CN" dirty="0">
                <a:solidFill>
                  <a:prstClr val="black"/>
                </a:solidFill>
              </a:rPr>
              <a:t> = 1</a:t>
            </a:r>
            <a:r>
              <a:rPr lang="en-US" altLang="zh-CN" dirty="0" smtClean="0">
                <a:solidFill>
                  <a:prstClr val="black"/>
                </a:solidFill>
              </a:rPr>
              <a:t>;</a:t>
            </a:r>
          </a:p>
          <a:p>
            <a:pPr algn="l"/>
            <a:r>
              <a:rPr lang="en-US" altLang="zh-CN" dirty="0" smtClean="0">
                <a:solidFill>
                  <a:prstClr val="black"/>
                </a:solidFill>
              </a:rPr>
              <a:t>    </a:t>
            </a:r>
            <a:r>
              <a:rPr lang="en-US" altLang="zh-CN" dirty="0" err="1" smtClean="0">
                <a:solidFill>
                  <a:prstClr val="black"/>
                </a:solidFill>
              </a:rPr>
              <a:t>DList</a:t>
            </a:r>
            <a:r>
              <a:rPr lang="en-US" altLang="zh-CN" dirty="0" smtClean="0">
                <a:solidFill>
                  <a:prstClr val="black"/>
                </a:solidFill>
              </a:rPr>
              <a:t>[</a:t>
            </a:r>
            <a:r>
              <a:rPr lang="en-US" altLang="zh-CN" dirty="0" err="1" smtClean="0">
                <a:solidFill>
                  <a:prstClr val="black"/>
                </a:solidFill>
              </a:rPr>
              <a:t>i</a:t>
            </a:r>
            <a:r>
              <a:rPr lang="en-US" altLang="zh-CN" dirty="0">
                <a:solidFill>
                  <a:prstClr val="black"/>
                </a:solidFill>
              </a:rPr>
              <a:t>].source = </a:t>
            </a:r>
            <a:r>
              <a:rPr lang="en-US" altLang="zh-CN" dirty="0" smtClean="0">
                <a:solidFill>
                  <a:prstClr val="black"/>
                </a:solidFill>
              </a:rPr>
              <a:t>m;</a:t>
            </a:r>
            <a:endParaRPr lang="en-US" altLang="zh-CN" dirty="0">
              <a:solidFill>
                <a:prstClr val="black"/>
              </a:solidFill>
            </a:endParaRPr>
          </a:p>
          <a:p>
            <a:pPr algn="l"/>
            <a:r>
              <a:rPr lang="en-US" altLang="zh-CN" dirty="0">
                <a:solidFill>
                  <a:prstClr val="black"/>
                </a:solidFill>
              </a:rPr>
              <a:t>    </a:t>
            </a:r>
            <a:r>
              <a:rPr lang="en-US" altLang="zh-CN" dirty="0" err="1">
                <a:solidFill>
                  <a:prstClr val="black"/>
                </a:solidFill>
              </a:rPr>
              <a:t>DList</a:t>
            </a:r>
            <a:r>
              <a:rPr lang="en-US" altLang="zh-CN" dirty="0">
                <a:solidFill>
                  <a:prstClr val="black"/>
                </a:solidFill>
              </a:rPr>
              <a:t>[m].</a:t>
            </a:r>
            <a:r>
              <a:rPr lang="en-US" altLang="zh-CN" dirty="0" err="1">
                <a:solidFill>
                  <a:prstClr val="black"/>
                </a:solidFill>
              </a:rPr>
              <a:t>dist</a:t>
            </a:r>
            <a:r>
              <a:rPr lang="en-US" altLang="zh-CN" dirty="0">
                <a:solidFill>
                  <a:prstClr val="black"/>
                </a:solidFill>
              </a:rPr>
              <a:t> = 0;</a:t>
            </a:r>
          </a:p>
          <a:p>
            <a:pPr algn="l"/>
            <a:r>
              <a:rPr lang="en-US" altLang="zh-CN" dirty="0">
                <a:solidFill>
                  <a:prstClr val="black"/>
                </a:solidFill>
              </a:rPr>
              <a:t>    </a:t>
            </a:r>
            <a:r>
              <a:rPr lang="en-US" altLang="zh-CN" dirty="0" err="1">
                <a:solidFill>
                  <a:prstClr val="black"/>
                </a:solidFill>
              </a:rPr>
              <a:t>DList</a:t>
            </a:r>
            <a:r>
              <a:rPr lang="en-US" altLang="zh-CN" dirty="0">
                <a:solidFill>
                  <a:prstClr val="black"/>
                </a:solidFill>
              </a:rPr>
              <a:t>[m].flag = 1;</a:t>
            </a:r>
          </a:p>
          <a:p>
            <a:pPr algn="l"/>
            <a:endParaRPr lang="en-US" altLang="zh-CN" sz="2000" dirty="0">
              <a:solidFill>
                <a:prstClr val="black"/>
              </a:solidFill>
            </a:endParaRPr>
          </a:p>
        </p:txBody>
      </p:sp>
    </p:spTree>
    <p:extLst>
      <p:ext uri="{BB962C8B-B14F-4D97-AF65-F5344CB8AC3E}">
        <p14:creationId xmlns:p14="http://schemas.microsoft.com/office/powerpoint/2010/main" val="4073699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1037</Words>
  <Application>Microsoft Office PowerPoint</Application>
  <PresentationFormat>宽屏</PresentationFormat>
  <Paragraphs>116</Paragraphs>
  <Slides>14</Slides>
  <Notes>2</Notes>
  <HiddenSlides>0</HiddenSlides>
  <MMClips>0</MMClips>
  <ScaleCrop>false</ScaleCrop>
  <HeadingPairs>
    <vt:vector size="6" baseType="variant">
      <vt:variant>
        <vt:lpstr>已用的字体</vt:lpstr>
      </vt:variant>
      <vt:variant>
        <vt:i4>8</vt:i4>
      </vt:variant>
      <vt:variant>
        <vt:lpstr>主题</vt:lpstr>
      </vt:variant>
      <vt:variant>
        <vt:i4>8</vt:i4>
      </vt:variant>
      <vt:variant>
        <vt:lpstr>幻灯片标题</vt:lpstr>
      </vt:variant>
      <vt:variant>
        <vt:i4>14</vt:i4>
      </vt:variant>
    </vt:vector>
  </HeadingPairs>
  <TitlesOfParts>
    <vt:vector size="30" baseType="lpstr">
      <vt:lpstr>等线</vt:lpstr>
      <vt:lpstr>宋体</vt:lpstr>
      <vt:lpstr>微软雅黑</vt:lpstr>
      <vt:lpstr>Arial</vt:lpstr>
      <vt:lpstr>Calibri</vt:lpstr>
      <vt:lpstr>Impact</vt:lpstr>
      <vt:lpstr>Leelawadee</vt:lpstr>
      <vt:lpstr>Times New Roman</vt:lpstr>
      <vt:lpstr>Office 主题​​</vt:lpstr>
      <vt:lpstr>千图网海量PPT模板www.58pic.com </vt:lpstr>
      <vt:lpstr>2_千图网海量PPT模板www.58pic.com </vt:lpstr>
      <vt:lpstr>1_千图网海量PPT模板www.58pic.com </vt:lpstr>
      <vt:lpstr>3_千图网海量PPT模板www.58pic.com </vt:lpstr>
      <vt:lpstr>4_千图网海量PPT模板www.58pic.com </vt:lpstr>
      <vt:lpstr>6_千图网海量PPT模板www.58pic.com </vt:lpstr>
      <vt:lpstr>5_千图网海量PPT模板www.58pic.com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最小代价生成树</dc:title>
  <dc:creator>tzzhang_2</dc:creator>
  <cp:lastModifiedBy>tzzhang_2</cp:lastModifiedBy>
  <cp:revision>77</cp:revision>
  <dcterms:created xsi:type="dcterms:W3CDTF">2018-04-22T07:33:57Z</dcterms:created>
  <dcterms:modified xsi:type="dcterms:W3CDTF">2018-05-30T08:17:10Z</dcterms:modified>
</cp:coreProperties>
</file>