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2"/>
  </p:notesMasterIdLst>
  <p:sldIdLst>
    <p:sldId id="271" r:id="rId7"/>
    <p:sldId id="272" r:id="rId8"/>
    <p:sldId id="273" r:id="rId9"/>
    <p:sldId id="276" r:id="rId10"/>
    <p:sldId id="277" r:id="rId11"/>
    <p:sldId id="278" r:id="rId12"/>
    <p:sldId id="260" r:id="rId13"/>
    <p:sldId id="279" r:id="rId14"/>
    <p:sldId id="280" r:id="rId15"/>
    <p:sldId id="281" r:id="rId16"/>
    <p:sldId id="285" r:id="rId17"/>
    <p:sldId id="282" r:id="rId18"/>
    <p:sldId id="283" r:id="rId19"/>
    <p:sldId id="284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745"/>
    <a:srgbClr val="30368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F0E15-8011-4647-A6E9-0B564CEE02F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7D985-8C66-491D-BE36-48C8CBB35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DDF31-E909-41E0-9C3E-6761BE697F2B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30105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DDF31-E909-41E0-9C3E-6761BE697F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4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0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2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56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3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97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3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00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64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9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1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9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3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AE5A-46AD-4A7E-B79B-DAA62F79842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C29D-A3CC-4FB8-99C1-BC39A3D9C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39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9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9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4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A15177-57F4-44E4-B755-122644BF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2982"/>
            <a:ext cx="12192000" cy="19350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77974"/>
            <a:ext cx="12192000" cy="445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0C0697-15F7-4AEF-9982-700F8C9F0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" y="1615814"/>
            <a:ext cx="4580543" cy="2862160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DFC68A12-FC5A-46BC-8248-0CF4C82581DA}"/>
              </a:ext>
            </a:extLst>
          </p:cNvPr>
          <p:cNvSpPr txBox="1"/>
          <p:nvPr/>
        </p:nvSpPr>
        <p:spPr>
          <a:xfrm>
            <a:off x="4816999" y="1791610"/>
            <a:ext cx="737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DA3C49"/>
                </a:solidFill>
                <a:latin typeface="微软雅黑"/>
              </a:rPr>
              <a:t>数据结构</a:t>
            </a:r>
            <a:r>
              <a:rPr lang="en-US" altLang="zh-CN" sz="4000" dirty="0">
                <a:solidFill>
                  <a:srgbClr val="DA3C49"/>
                </a:solidFill>
                <a:latin typeface="微软雅黑"/>
              </a:rPr>
              <a:t>——</a:t>
            </a:r>
            <a:r>
              <a:rPr lang="en-US" altLang="zh-CN" sz="4000" dirty="0" smtClean="0">
                <a:solidFill>
                  <a:srgbClr val="DA3C49"/>
                </a:solidFill>
                <a:latin typeface="微软雅黑"/>
              </a:rPr>
              <a:t>C</a:t>
            </a:r>
            <a:r>
              <a:rPr lang="zh-CN" altLang="en-US" sz="4000" dirty="0">
                <a:solidFill>
                  <a:srgbClr val="DA3C49"/>
                </a:solidFill>
                <a:latin typeface="微软雅黑"/>
              </a:rPr>
              <a:t>语言</a:t>
            </a:r>
            <a:r>
              <a:rPr lang="zh-CN" altLang="en-US" sz="4000" dirty="0" smtClean="0">
                <a:solidFill>
                  <a:srgbClr val="DA3C49"/>
                </a:solidFill>
                <a:latin typeface="微软雅黑"/>
              </a:rPr>
              <a:t>描述</a:t>
            </a: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/>
              </a:rPr>
              <a:t>（慕课版</a:t>
            </a:r>
            <a:r>
              <a:rPr lang="zh-CN" alt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/>
              </a:rPr>
              <a:t>）</a:t>
            </a:r>
            <a:endParaRPr lang="zh-CN" altLang="en-US" sz="4000" dirty="0">
              <a:solidFill>
                <a:prstClr val="black">
                  <a:lumMod val="95000"/>
                  <a:lumOff val="5000"/>
                </a:prstClr>
              </a:solidFill>
              <a:latin typeface="微软雅黑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F0CB5C24-75F1-426D-87DF-343E070481DF}"/>
              </a:ext>
            </a:extLst>
          </p:cNvPr>
          <p:cNvSpPr txBox="1"/>
          <p:nvPr/>
        </p:nvSpPr>
        <p:spPr>
          <a:xfrm>
            <a:off x="4934022" y="2670850"/>
            <a:ext cx="1387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303689"/>
                </a:solidFill>
              </a:rPr>
              <a:t>05</a:t>
            </a:r>
            <a:endParaRPr lang="zh-CN" altLang="en-US" sz="8000" dirty="0">
              <a:solidFill>
                <a:srgbClr val="303689"/>
              </a:solidFill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FE159559-7E72-48F4-B73A-BC69958911E6}"/>
              </a:ext>
            </a:extLst>
          </p:cNvPr>
          <p:cNvSpPr txBox="1"/>
          <p:nvPr/>
        </p:nvSpPr>
        <p:spPr>
          <a:xfrm>
            <a:off x="6321914" y="3044329"/>
            <a:ext cx="469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black"/>
                </a:solidFill>
              </a:rPr>
              <a:t>Floyd</a:t>
            </a:r>
            <a:r>
              <a:rPr lang="zh-CN" altLang="en-US" sz="4000" dirty="0">
                <a:solidFill>
                  <a:prstClr val="black"/>
                </a:solidFill>
              </a:rPr>
              <a:t>算法</a:t>
            </a: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306A7427-0FB6-48A1-B5A8-E2ED4BF47138}"/>
              </a:ext>
            </a:extLst>
          </p:cNvPr>
          <p:cNvSpPr txBox="1"/>
          <p:nvPr/>
        </p:nvSpPr>
        <p:spPr>
          <a:xfrm>
            <a:off x="5045664" y="3855789"/>
            <a:ext cx="512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编著：张</a:t>
            </a:r>
            <a:r>
              <a:rPr lang="zh-CN" altLang="en-US" sz="2000" dirty="0">
                <a:solidFill>
                  <a:prstClr val="black"/>
                </a:solidFill>
              </a:rPr>
              <a:t>同珍 </a:t>
            </a:r>
            <a:r>
              <a:rPr lang="en-US" altLang="zh-CN" sz="2000" dirty="0" smtClean="0">
                <a:solidFill>
                  <a:prstClr val="black"/>
                </a:solidFill>
              </a:rPr>
              <a:t>&amp;  </a:t>
            </a:r>
            <a:r>
              <a:rPr lang="zh-CN" altLang="en-US" sz="2000" dirty="0" smtClean="0">
                <a:solidFill>
                  <a:prstClr val="black"/>
                </a:solidFill>
              </a:rPr>
              <a:t>学校</a:t>
            </a:r>
            <a:r>
              <a:rPr lang="zh-CN" altLang="en-US" sz="2000" dirty="0">
                <a:solidFill>
                  <a:prstClr val="black"/>
                </a:solidFill>
              </a:rPr>
              <a:t>： 上海交通大学</a:t>
            </a:r>
          </a:p>
        </p:txBody>
      </p:sp>
    </p:spTree>
    <p:extLst>
      <p:ext uri="{BB962C8B-B14F-4D97-AF65-F5344CB8AC3E}">
        <p14:creationId xmlns:p14="http://schemas.microsoft.com/office/powerpoint/2010/main" val="25308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4.07407E-6 L 0.0125 -0.12477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625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1069" y="97483"/>
            <a:ext cx="11320818" cy="6632585"/>
          </a:xfrm>
          <a:prstGeom prst="rect">
            <a:avLst/>
          </a:prstGeom>
          <a:ln w="28575">
            <a:solidFill>
              <a:srgbClr val="30368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D54745"/>
                </a:solidFill>
              </a:rPr>
              <a:t>//</a:t>
            </a:r>
            <a:r>
              <a:rPr lang="zh-CN" altLang="en-US" sz="2000" dirty="0">
                <a:solidFill>
                  <a:srgbClr val="D54745"/>
                </a:solidFill>
              </a:rPr>
              <a:t>迭代计算</a:t>
            </a:r>
            <a:r>
              <a:rPr lang="en-US" altLang="zh-CN" sz="2000" dirty="0">
                <a:solidFill>
                  <a:srgbClr val="D54745"/>
                </a:solidFill>
              </a:rPr>
              <a:t>a</a:t>
            </a:r>
            <a:r>
              <a:rPr lang="zh-CN" altLang="en-US" sz="2000" dirty="0">
                <a:solidFill>
                  <a:srgbClr val="D54745"/>
                </a:solidFill>
              </a:rPr>
              <a:t>数组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(k=0; k&lt;g-&gt;verts; k++)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{   for 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=0;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&lt;g-&gt;verts;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++)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{   if 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==k) continue; //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避开加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floyd[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for (j=0; j&lt;g-&gt;verts; j++)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   if (j==k) continue;//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避开加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floyd[j][j]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if (j==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continue;//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避开计算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floyd[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if (floyd[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][j]&gt;(floyd[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][k]+floyd[k][j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]))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  floyd[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][j]=floyd[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][k]+floyd[k][j];  path[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][j]=k;  } 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   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} 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}</a:t>
            </a: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D54745"/>
                </a:solidFill>
              </a:rPr>
              <a:t>//</a:t>
            </a:r>
            <a:r>
              <a:rPr lang="zh-CN" altLang="en-US" sz="2000" dirty="0" smtClean="0">
                <a:solidFill>
                  <a:srgbClr val="D54745"/>
                </a:solidFill>
              </a:rPr>
              <a:t>通过数组</a:t>
            </a:r>
            <a:r>
              <a:rPr lang="en-US" altLang="zh-CN" sz="2000" dirty="0" smtClean="0">
                <a:solidFill>
                  <a:srgbClr val="D54745"/>
                </a:solidFill>
              </a:rPr>
              <a:t>floyd</a:t>
            </a:r>
            <a:r>
              <a:rPr lang="zh-CN" altLang="en-US" sz="2000" dirty="0" smtClean="0">
                <a:solidFill>
                  <a:srgbClr val="D54745"/>
                </a:solidFill>
              </a:rPr>
              <a:t>显示顶点间的最短距离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(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=0;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&lt;g-&gt;verts;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++) {   for (j=0; j&lt;g-&gt;verts; j++)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printf("%d\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t",floyd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][j]);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printf("\n"); }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printf("\n");</a:t>
            </a:r>
            <a:endParaRPr lang="zh-CN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97487" y="313900"/>
            <a:ext cx="1508079" cy="6100548"/>
            <a:chOff x="10597487" y="313900"/>
            <a:chExt cx="1508079" cy="6100548"/>
          </a:xfrm>
        </p:grpSpPr>
        <p:sp>
          <p:nvSpPr>
            <p:cNvPr id="8" name="矩形 7"/>
            <p:cNvSpPr/>
            <p:nvPr/>
          </p:nvSpPr>
          <p:spPr>
            <a:xfrm>
              <a:off x="11054687" y="3139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597487" y="1610437"/>
              <a:ext cx="914400" cy="914400"/>
            </a:xfrm>
            <a:prstGeom prst="rect">
              <a:avLst/>
            </a:prstGeom>
            <a:solidFill>
              <a:srgbClr val="D54745"/>
            </a:solidFill>
            <a:ln>
              <a:solidFill>
                <a:srgbClr val="D54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054687" y="290697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7487" y="4203511"/>
              <a:ext cx="914400" cy="914400"/>
            </a:xfrm>
            <a:prstGeom prst="rect">
              <a:avLst/>
            </a:prstGeom>
            <a:solidFill>
              <a:srgbClr val="D547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91166" y="550004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63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1069" y="97483"/>
            <a:ext cx="11320818" cy="6512360"/>
          </a:xfrm>
          <a:prstGeom prst="rect">
            <a:avLst/>
          </a:prstGeom>
          <a:ln w="28575">
            <a:solidFill>
              <a:srgbClr val="30368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D54745"/>
                </a:solidFill>
              </a:rPr>
              <a:t> </a:t>
            </a:r>
            <a:r>
              <a:rPr lang="en-US" altLang="zh-CN" sz="2400" dirty="0">
                <a:solidFill>
                  <a:srgbClr val="D54745"/>
                </a:solidFill>
              </a:rPr>
              <a:t>//</a:t>
            </a:r>
            <a:r>
              <a:rPr lang="zh-CN" altLang="en-US" sz="2400" dirty="0">
                <a:solidFill>
                  <a:srgbClr val="D54745"/>
                </a:solidFill>
              </a:rPr>
              <a:t>通过数组</a:t>
            </a:r>
            <a:r>
              <a:rPr lang="en-US" altLang="zh-CN" sz="2400" dirty="0">
                <a:solidFill>
                  <a:srgbClr val="D54745"/>
                </a:solidFill>
              </a:rPr>
              <a:t>path</a:t>
            </a:r>
            <a:r>
              <a:rPr lang="zh-CN" altLang="en-US" sz="2400" dirty="0">
                <a:solidFill>
                  <a:srgbClr val="D54745"/>
                </a:solidFill>
              </a:rPr>
              <a:t>显示顶点间的最短路径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=0;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&lt;g-&gt;verts;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++)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for (j=0; j&lt;g-&gt;verts; j++)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{   if 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==j) continue;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printf("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short path from %d to %d : %d, ",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j,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floyd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][j]);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printf("%d &lt;-",j);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t=path[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][j];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while (t!=-1) {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printf("%d &lt;-",t);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t=path[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][t];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printf("%d\n",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}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597487" y="313900"/>
            <a:ext cx="1508079" cy="6100548"/>
            <a:chOff x="10597487" y="313900"/>
            <a:chExt cx="1508079" cy="6100548"/>
          </a:xfrm>
        </p:grpSpPr>
        <p:sp>
          <p:nvSpPr>
            <p:cNvPr id="8" name="矩形 7"/>
            <p:cNvSpPr/>
            <p:nvPr/>
          </p:nvSpPr>
          <p:spPr>
            <a:xfrm>
              <a:off x="11054687" y="3139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597487" y="1610437"/>
              <a:ext cx="914400" cy="914400"/>
            </a:xfrm>
            <a:prstGeom prst="rect">
              <a:avLst/>
            </a:prstGeom>
            <a:solidFill>
              <a:srgbClr val="D54745"/>
            </a:solidFill>
            <a:ln>
              <a:solidFill>
                <a:srgbClr val="D54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054687" y="290697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7487" y="4203511"/>
              <a:ext cx="914400" cy="914400"/>
            </a:xfrm>
            <a:prstGeom prst="rect">
              <a:avLst/>
            </a:prstGeom>
            <a:solidFill>
              <a:srgbClr val="D547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91166" y="550004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6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4454"/>
            <a:ext cx="12192000" cy="640716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638441" y="569788"/>
            <a:ext cx="9144000" cy="44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prstClr val="white"/>
                </a:solidFill>
                <a:latin typeface="微软雅黑"/>
              </a:rPr>
              <a:t>算法分析：</a:t>
            </a:r>
            <a:endParaRPr lang="zh-CN" altLang="en-US" sz="240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2" name="副标题 2"/>
          <p:cNvSpPr txBox="1">
            <a:spLocks/>
          </p:cNvSpPr>
          <p:nvPr/>
        </p:nvSpPr>
        <p:spPr>
          <a:xfrm>
            <a:off x="2484519" y="1686601"/>
            <a:ext cx="8692997" cy="1869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5000"/>
              </a:lnSpc>
            </a:pPr>
            <a:r>
              <a:rPr lang="zh-CN" altLang="en-US" dirty="0">
                <a:solidFill>
                  <a:prstClr val="black"/>
                </a:solidFill>
              </a:rPr>
              <a:t>时间代价主要取决于迭代计算数组</a:t>
            </a:r>
            <a:r>
              <a:rPr lang="en-US" altLang="zh-CN" dirty="0">
                <a:solidFill>
                  <a:prstClr val="black"/>
                </a:solidFill>
              </a:rPr>
              <a:t>Floyd</a:t>
            </a:r>
            <a:r>
              <a:rPr lang="zh-CN" altLang="en-US" dirty="0">
                <a:solidFill>
                  <a:prstClr val="black"/>
                </a:solidFill>
              </a:rPr>
              <a:t>，时间复杂度为</a:t>
            </a:r>
            <a:r>
              <a:rPr lang="en-US" altLang="zh-CN" dirty="0" smtClean="0">
                <a:solidFill>
                  <a:prstClr val="black"/>
                </a:solidFill>
              </a:rPr>
              <a:t>O(n^3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zh-CN" altLang="en-US" dirty="0">
                <a:solidFill>
                  <a:prstClr val="black"/>
                </a:solidFill>
              </a:rPr>
              <a:t>，这个似乎和将各个顶点逐次作为源点，多次调用求单源最短路径的</a:t>
            </a:r>
            <a:r>
              <a:rPr lang="en-US" altLang="zh-CN" dirty="0" err="1">
                <a:solidFill>
                  <a:prstClr val="black"/>
                </a:solidFill>
              </a:rPr>
              <a:t>Dijkstra</a:t>
            </a:r>
            <a:r>
              <a:rPr lang="zh-CN" altLang="en-US" dirty="0">
                <a:solidFill>
                  <a:prstClr val="black"/>
                </a:solidFill>
              </a:rPr>
              <a:t>算法的时间代价是一样的，但是弗洛伊德算法形式上更简单些。</a:t>
            </a:r>
          </a:p>
        </p:txBody>
      </p:sp>
      <p:sp>
        <p:nvSpPr>
          <p:cNvPr id="53" name="副标题 2"/>
          <p:cNvSpPr txBox="1">
            <a:spLocks/>
          </p:cNvSpPr>
          <p:nvPr/>
        </p:nvSpPr>
        <p:spPr>
          <a:xfrm>
            <a:off x="2484519" y="4271749"/>
            <a:ext cx="8911362" cy="1869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5000"/>
              </a:lnSpc>
            </a:pPr>
            <a:r>
              <a:rPr lang="en-US" altLang="zh-CN" dirty="0" err="1">
                <a:solidFill>
                  <a:prstClr val="black"/>
                </a:solidFill>
              </a:rPr>
              <a:t>Dijkstra</a:t>
            </a:r>
            <a:r>
              <a:rPr lang="zh-CN" altLang="en-US" dirty="0">
                <a:solidFill>
                  <a:prstClr val="black"/>
                </a:solidFill>
              </a:rPr>
              <a:t>算法不支持边上带有负权值的情况；</a:t>
            </a:r>
          </a:p>
          <a:p>
            <a:pPr algn="l">
              <a:lnSpc>
                <a:spcPct val="145000"/>
              </a:lnSpc>
            </a:pPr>
            <a:r>
              <a:rPr lang="zh-CN" altLang="en-US" dirty="0">
                <a:solidFill>
                  <a:prstClr val="black"/>
                </a:solidFill>
              </a:rPr>
              <a:t>弗洛伊德算法可以允许带有负权值的边，但不允许带有负权值的边出现在回路中。否则反复绕这个回路多次，路径距离会越来越短，没有尽头。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1451" y="4512826"/>
            <a:ext cx="1110357" cy="1088580"/>
            <a:chOff x="841451" y="4512826"/>
            <a:chExt cx="1110357" cy="108858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C03DB4D-AC1D-4DBF-A111-275F85360AA4}"/>
                </a:ext>
              </a:extLst>
            </p:cNvPr>
            <p:cNvSpPr/>
            <p:nvPr/>
          </p:nvSpPr>
          <p:spPr>
            <a:xfrm>
              <a:off x="841451" y="4512826"/>
              <a:ext cx="1110357" cy="1088580"/>
            </a:xfrm>
            <a:prstGeom prst="ellipse">
              <a:avLst/>
            </a:prstGeom>
            <a:noFill/>
            <a:ln w="31750">
              <a:solidFill>
                <a:srgbClr val="ED7D3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E6B396D-1EFA-42E4-AA81-FDD58F648C19}"/>
                </a:ext>
              </a:extLst>
            </p:cNvPr>
            <p:cNvGrpSpPr/>
            <p:nvPr/>
          </p:nvGrpSpPr>
          <p:grpSpPr>
            <a:xfrm>
              <a:off x="1178263" y="4843740"/>
              <a:ext cx="476228" cy="514890"/>
              <a:chOff x="4251516" y="3180266"/>
              <a:chExt cx="470579" cy="508781"/>
            </a:xfrm>
            <a:solidFill>
              <a:srgbClr val="ED7D31"/>
            </a:solidFill>
          </p:grpSpPr>
          <p:sp>
            <p:nvSpPr>
              <p:cNvPr id="29" name="圆角矩形 111">
                <a:extLst>
                  <a:ext uri="{FF2B5EF4-FFF2-40B4-BE49-F238E27FC236}">
                    <a16:creationId xmlns:a16="http://schemas.microsoft.com/office/drawing/2014/main" id="{000530EE-0F3E-4AA8-8414-4020E7713D7F}"/>
                  </a:ext>
                </a:extLst>
              </p:cNvPr>
              <p:cNvSpPr/>
              <p:nvPr/>
            </p:nvSpPr>
            <p:spPr>
              <a:xfrm rot="16200000">
                <a:off x="4057611" y="3408849"/>
                <a:ext cx="502393" cy="45719"/>
              </a:xfrm>
              <a:prstGeom prst="roundRect">
                <a:avLst/>
              </a:prstGeom>
              <a:grp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120">
                <a:extLst>
                  <a:ext uri="{FF2B5EF4-FFF2-40B4-BE49-F238E27FC236}">
                    <a16:creationId xmlns:a16="http://schemas.microsoft.com/office/drawing/2014/main" id="{155A6F23-3050-497F-BD63-FBF3DEFFC807}"/>
                  </a:ext>
                </a:extLst>
              </p:cNvPr>
              <p:cNvSpPr/>
              <p:nvPr/>
            </p:nvSpPr>
            <p:spPr>
              <a:xfrm rot="16200000">
                <a:off x="4111727" y="3410955"/>
                <a:ext cx="502393" cy="45719"/>
              </a:xfrm>
              <a:prstGeom prst="roundRect">
                <a:avLst/>
              </a:prstGeom>
              <a:grp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121">
                <a:extLst>
                  <a:ext uri="{FF2B5EF4-FFF2-40B4-BE49-F238E27FC236}">
                    <a16:creationId xmlns:a16="http://schemas.microsoft.com/office/drawing/2014/main" id="{6473975D-1AB9-4ABC-9F65-89D1BEDAC1EA}"/>
                  </a:ext>
                </a:extLst>
              </p:cNvPr>
              <p:cNvSpPr/>
              <p:nvPr/>
            </p:nvSpPr>
            <p:spPr>
              <a:xfrm rot="16200000">
                <a:off x="4375072" y="3414991"/>
                <a:ext cx="502393" cy="45719"/>
              </a:xfrm>
              <a:prstGeom prst="roundRect">
                <a:avLst/>
              </a:prstGeom>
              <a:grp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122">
                <a:extLst>
                  <a:ext uri="{FF2B5EF4-FFF2-40B4-BE49-F238E27FC236}">
                    <a16:creationId xmlns:a16="http://schemas.microsoft.com/office/drawing/2014/main" id="{D5DEE170-01E7-41D9-AECB-A635BE536544}"/>
                  </a:ext>
                </a:extLst>
              </p:cNvPr>
              <p:cNvSpPr/>
              <p:nvPr/>
            </p:nvSpPr>
            <p:spPr>
              <a:xfrm rot="16200000">
                <a:off x="4428940" y="3414888"/>
                <a:ext cx="502393" cy="45719"/>
              </a:xfrm>
              <a:prstGeom prst="roundRect">
                <a:avLst/>
              </a:prstGeom>
              <a:grp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1222B1F-41FC-4B04-ABAA-DFDEBB011E50}"/>
                  </a:ext>
                </a:extLst>
              </p:cNvPr>
              <p:cNvSpPr/>
              <p:nvPr/>
            </p:nvSpPr>
            <p:spPr>
              <a:xfrm>
                <a:off x="4285948" y="3191085"/>
                <a:ext cx="217942" cy="246766"/>
              </a:xfrm>
              <a:prstGeom prst="ellipse">
                <a:avLst/>
              </a:prstGeom>
              <a:grp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E36D2B8-51D0-49DA-903C-2120DFBFFF7D}"/>
                  </a:ext>
                </a:extLst>
              </p:cNvPr>
              <p:cNvSpPr/>
              <p:nvPr/>
            </p:nvSpPr>
            <p:spPr>
              <a:xfrm rot="10800000">
                <a:off x="4481957" y="3194188"/>
                <a:ext cx="217883" cy="246766"/>
              </a:xfrm>
              <a:prstGeom prst="ellipse">
                <a:avLst/>
              </a:prstGeom>
              <a:grp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">
                <a:extLst>
                  <a:ext uri="{FF2B5EF4-FFF2-40B4-BE49-F238E27FC236}">
                    <a16:creationId xmlns:a16="http://schemas.microsoft.com/office/drawing/2014/main" id="{33A9E98C-D110-4C0D-B74C-9A4BDEB25DCD}"/>
                  </a:ext>
                </a:extLst>
              </p:cNvPr>
              <p:cNvSpPr/>
              <p:nvPr/>
            </p:nvSpPr>
            <p:spPr>
              <a:xfrm>
                <a:off x="4251516" y="3180266"/>
                <a:ext cx="470579" cy="82976"/>
              </a:xfrm>
              <a:prstGeom prst="roundRect">
                <a:avLst/>
              </a:prstGeom>
              <a:grp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837115" y="1899453"/>
            <a:ext cx="1081222" cy="1060015"/>
            <a:chOff x="5556947" y="2779899"/>
            <a:chExt cx="1097185" cy="1075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29EA9F0-FC28-4FC5-B4E4-2B867084A3FA}"/>
                </a:ext>
              </a:extLst>
            </p:cNvPr>
            <p:cNvSpPr/>
            <p:nvPr/>
          </p:nvSpPr>
          <p:spPr>
            <a:xfrm>
              <a:off x="5556947" y="2779899"/>
              <a:ext cx="1097185" cy="1075665"/>
            </a:xfrm>
            <a:prstGeom prst="ellipse">
              <a:avLst/>
            </a:prstGeom>
            <a:noFill/>
            <a:ln w="31750">
              <a:solidFill>
                <a:srgbClr val="3036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EFD84A4-DB27-4255-A2A2-B1B9859D0D75}"/>
                </a:ext>
              </a:extLst>
            </p:cNvPr>
            <p:cNvGrpSpPr/>
            <p:nvPr/>
          </p:nvGrpSpPr>
          <p:grpSpPr>
            <a:xfrm>
              <a:off x="5834345" y="3022648"/>
              <a:ext cx="583201" cy="573335"/>
              <a:chOff x="13102693" y="-212669"/>
              <a:chExt cx="2428626" cy="2387541"/>
            </a:xfrm>
            <a:solidFill>
              <a:schemeClr val="accent1"/>
            </a:solidFill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554901B-D469-41E9-94A8-D38061096962}"/>
                  </a:ext>
                </a:extLst>
              </p:cNvPr>
              <p:cNvSpPr/>
              <p:nvPr/>
            </p:nvSpPr>
            <p:spPr>
              <a:xfrm>
                <a:off x="13424186" y="95892"/>
                <a:ext cx="1779800" cy="17798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640E345-F456-46BD-83E8-709FA132604E}"/>
                  </a:ext>
                </a:extLst>
              </p:cNvPr>
              <p:cNvSpPr/>
              <p:nvPr/>
            </p:nvSpPr>
            <p:spPr>
              <a:xfrm>
                <a:off x="13998667" y="-212669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8582944-0E72-4767-B4F5-C1A9CE4665EC}"/>
                  </a:ext>
                </a:extLst>
              </p:cNvPr>
              <p:cNvSpPr/>
              <p:nvPr/>
            </p:nvSpPr>
            <p:spPr>
              <a:xfrm>
                <a:off x="14028124" y="1666567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9174A5C-798F-4FCF-8FE2-6F43FAC02018}"/>
                  </a:ext>
                </a:extLst>
              </p:cNvPr>
              <p:cNvSpPr/>
              <p:nvPr/>
            </p:nvSpPr>
            <p:spPr>
              <a:xfrm rot="2839072">
                <a:off x="14709055" y="41483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4470BD2-579F-4439-8524-B87FD638B5AF}"/>
                  </a:ext>
                </a:extLst>
              </p:cNvPr>
              <p:cNvSpPr/>
              <p:nvPr/>
            </p:nvSpPr>
            <p:spPr>
              <a:xfrm rot="18902390">
                <a:off x="13352709" y="51112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50A5B31-4774-46DF-931D-1A0ACAC6C077}"/>
                  </a:ext>
                </a:extLst>
              </p:cNvPr>
              <p:cNvSpPr/>
              <p:nvPr/>
            </p:nvSpPr>
            <p:spPr>
              <a:xfrm rot="18902390">
                <a:off x="14699131" y="1406091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2B7A5C8-34B3-4113-B894-9207D75D2AE2}"/>
                  </a:ext>
                </a:extLst>
              </p:cNvPr>
              <p:cNvSpPr/>
              <p:nvPr/>
            </p:nvSpPr>
            <p:spPr>
              <a:xfrm rot="2839072">
                <a:off x="13365455" y="1418602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41D4778-453B-4EEA-B50B-364961037A7F}"/>
                  </a:ext>
                </a:extLst>
              </p:cNvPr>
              <p:cNvSpPr/>
              <p:nvPr/>
            </p:nvSpPr>
            <p:spPr>
              <a:xfrm rot="16200000">
                <a:off x="13073055" y="727868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370A476-4BBB-4407-B7B1-C868B2774398}"/>
                  </a:ext>
                </a:extLst>
              </p:cNvPr>
              <p:cNvSpPr/>
              <p:nvPr/>
            </p:nvSpPr>
            <p:spPr>
              <a:xfrm rot="16200000">
                <a:off x="14993376" y="741509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5494FD6-2582-418E-974A-ABB68F14EEE1}"/>
                  </a:ext>
                </a:extLst>
              </p:cNvPr>
              <p:cNvSpPr/>
              <p:nvPr/>
            </p:nvSpPr>
            <p:spPr>
              <a:xfrm>
                <a:off x="13709282" y="392015"/>
                <a:ext cx="1163134" cy="1163134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84519" y="3612872"/>
            <a:ext cx="8911362" cy="208501"/>
            <a:chOff x="837115" y="3612872"/>
            <a:chExt cx="10558766" cy="186627"/>
          </a:xfrm>
        </p:grpSpPr>
        <p:sp>
          <p:nvSpPr>
            <p:cNvPr id="2" name="矩形 1"/>
            <p:cNvSpPr/>
            <p:nvPr/>
          </p:nvSpPr>
          <p:spPr>
            <a:xfrm>
              <a:off x="837115" y="3612872"/>
              <a:ext cx="1055876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37115" y="3753780"/>
              <a:ext cx="1055876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2484519" y="6141492"/>
            <a:ext cx="8911362" cy="58421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84519" y="6282400"/>
            <a:ext cx="8911362" cy="58421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5650173"/>
            <a:ext cx="12192000" cy="1207827"/>
            <a:chOff x="0" y="5650173"/>
            <a:chExt cx="12192000" cy="120782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FF15D6-F4BD-4456-B573-E9C2F7513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650173"/>
              <a:ext cx="12192000" cy="1207827"/>
            </a:xfrm>
            <a:prstGeom prst="rect">
              <a:avLst/>
            </a:prstGeom>
          </p:spPr>
        </p:pic>
        <p:sp>
          <p:nvSpPr>
            <p:cNvPr id="4" name="副标题 2"/>
            <p:cNvSpPr txBox="1">
              <a:spLocks/>
            </p:cNvSpPr>
            <p:nvPr/>
          </p:nvSpPr>
          <p:spPr>
            <a:xfrm>
              <a:off x="650114" y="6030980"/>
              <a:ext cx="9144000" cy="4462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dirty="0" smtClean="0">
                  <a:solidFill>
                    <a:prstClr val="white"/>
                  </a:solidFill>
                  <a:latin typeface="微软雅黑"/>
                </a:rPr>
                <a:t>算法分析：一</a:t>
              </a:r>
              <a:r>
                <a:rPr lang="zh-CN" altLang="en-US" sz="2400" dirty="0">
                  <a:solidFill>
                    <a:prstClr val="white"/>
                  </a:solidFill>
                  <a:latin typeface="微软雅黑"/>
                </a:rPr>
                <a:t>个边带负权值，但带负权值的边不在回路中。</a:t>
              </a:r>
            </a:p>
            <a:p>
              <a:pPr marL="0" indent="0">
                <a:buNone/>
              </a:pPr>
              <a:endParaRPr lang="zh-CN" altLang="en-US" sz="24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pic>
        <p:nvPicPr>
          <p:cNvPr id="35" name="图片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19" y="688499"/>
            <a:ext cx="7592795" cy="458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3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-27296"/>
            <a:ext cx="12192000" cy="2352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8839" y="386891"/>
            <a:ext cx="6629401" cy="66466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算法分析：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87879" y="1125784"/>
            <a:ext cx="9867560" cy="1226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white"/>
                </a:solidFill>
              </a:rPr>
              <a:t>一个边带了负权值，且这个带负权值的边还在一个回路中。</a:t>
            </a:r>
          </a:p>
          <a:p>
            <a:pPr algn="l"/>
            <a:r>
              <a:rPr lang="zh-CN" altLang="en-US" dirty="0">
                <a:solidFill>
                  <a:prstClr val="white"/>
                </a:solidFill>
              </a:rPr>
              <a:t>结果中</a:t>
            </a:r>
            <a:r>
              <a:rPr lang="en-US" altLang="zh-CN" dirty="0">
                <a:solidFill>
                  <a:prstClr val="white"/>
                </a:solidFill>
              </a:rPr>
              <a:t>0-2</a:t>
            </a:r>
            <a:r>
              <a:rPr lang="zh-CN" altLang="en-US" dirty="0">
                <a:solidFill>
                  <a:prstClr val="white"/>
                </a:solidFill>
              </a:rPr>
              <a:t>，沿着路径</a:t>
            </a:r>
            <a:r>
              <a:rPr lang="en-US" altLang="zh-CN" dirty="0">
                <a:solidFill>
                  <a:prstClr val="white"/>
                </a:solidFill>
              </a:rPr>
              <a:t>0-1-2-0-1-2</a:t>
            </a:r>
            <a:r>
              <a:rPr lang="zh-CN" altLang="en-US" dirty="0">
                <a:solidFill>
                  <a:prstClr val="white"/>
                </a:solidFill>
              </a:rPr>
              <a:t>（围绕回路再绕一圈）将会得到</a:t>
            </a:r>
            <a:r>
              <a:rPr lang="en-US" altLang="zh-CN" dirty="0">
                <a:solidFill>
                  <a:prstClr val="white"/>
                </a:solidFill>
              </a:rPr>
              <a:t>-8</a:t>
            </a:r>
            <a:r>
              <a:rPr lang="zh-CN" altLang="en-US" dirty="0">
                <a:solidFill>
                  <a:prstClr val="white"/>
                </a:solidFill>
              </a:rPr>
              <a:t>，更小。</a:t>
            </a:r>
            <a:endParaRPr lang="zh-CN" altLang="en-US" dirty="0" smtClean="0">
              <a:solidFill>
                <a:prstClr val="white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087879" y="1052736"/>
            <a:ext cx="92659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 flipV="1">
            <a:off x="0" y="2397248"/>
            <a:ext cx="12192000" cy="82870"/>
          </a:xfrm>
          <a:prstGeom prst="rect">
            <a:avLst/>
          </a:prstGeom>
          <a:solidFill>
            <a:srgbClr val="D54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" name="Group 39">
            <a:extLst>
              <a:ext uri="{FF2B5EF4-FFF2-40B4-BE49-F238E27FC236}">
                <a16:creationId xmlns:a16="http://schemas.microsoft.com/office/drawing/2014/main" id="{CF7CF3AC-8287-4CBF-BA7A-B8BE7FF600F3}"/>
              </a:ext>
            </a:extLst>
          </p:cNvPr>
          <p:cNvGrpSpPr/>
          <p:nvPr/>
        </p:nvGrpSpPr>
        <p:grpSpPr>
          <a:xfrm>
            <a:off x="211520" y="323714"/>
            <a:ext cx="1664840" cy="1664840"/>
            <a:chOff x="4330102" y="3024490"/>
            <a:chExt cx="1313895" cy="1313895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D82BCD64-A654-4DED-8D4D-642372682334}"/>
                </a:ext>
              </a:extLst>
            </p:cNvPr>
            <p:cNvGrpSpPr/>
            <p:nvPr/>
          </p:nvGrpSpPr>
          <p:grpSpPr>
            <a:xfrm rot="551458">
              <a:off x="4330102" y="3024490"/>
              <a:ext cx="1313895" cy="1313895"/>
              <a:chOff x="1882067" y="2796467"/>
              <a:chExt cx="1313894" cy="1313894"/>
            </a:xfrm>
            <a:solidFill>
              <a:schemeClr val="accent2"/>
            </a:solidFill>
          </p:grpSpPr>
          <p:sp>
            <p:nvSpPr>
              <p:cNvPr id="36" name="Block Arc 4">
                <a:extLst>
                  <a:ext uri="{FF2B5EF4-FFF2-40B4-BE49-F238E27FC236}">
                    <a16:creationId xmlns:a16="http://schemas.microsoft.com/office/drawing/2014/main" id="{882DCB77-A20E-438C-9CBB-EED3CF0934E8}"/>
                  </a:ext>
                </a:extLst>
              </p:cNvPr>
              <p:cNvSpPr/>
              <p:nvPr/>
            </p:nvSpPr>
            <p:spPr>
              <a:xfrm rot="12943459">
                <a:off x="1882067" y="2796467"/>
                <a:ext cx="1313894" cy="1313894"/>
              </a:xfrm>
              <a:prstGeom prst="blockArc">
                <a:avLst>
                  <a:gd name="adj1" fmla="val 8881062"/>
                  <a:gd name="adj2" fmla="val 7061138"/>
                  <a:gd name="adj3" fmla="val 721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5">
                <a:extLst>
                  <a:ext uri="{FF2B5EF4-FFF2-40B4-BE49-F238E27FC236}">
                    <a16:creationId xmlns:a16="http://schemas.microsoft.com/office/drawing/2014/main" id="{C30D5257-06D3-4B6C-9212-B04F58B4A172}"/>
                  </a:ext>
                </a:extLst>
              </p:cNvPr>
              <p:cNvSpPr/>
              <p:nvPr/>
            </p:nvSpPr>
            <p:spPr>
              <a:xfrm>
                <a:off x="2150177" y="3064576"/>
                <a:ext cx="777674" cy="77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id="{20B72A5E-6220-420A-8672-F06E7D927AA8}"/>
                </a:ext>
              </a:extLst>
            </p:cNvPr>
            <p:cNvSpPr/>
            <p:nvPr/>
          </p:nvSpPr>
          <p:spPr>
            <a:xfrm>
              <a:off x="4811471" y="3534536"/>
              <a:ext cx="351157" cy="350504"/>
            </a:xfrm>
            <a:custGeom>
              <a:avLst/>
              <a:gdLst>
                <a:gd name="connsiteX0" fmla="*/ 0 w 1826018"/>
                <a:gd name="connsiteY0" fmla="*/ 1 h 1683350"/>
                <a:gd name="connsiteX1" fmla="*/ 838286 w 1826018"/>
                <a:gd name="connsiteY1" fmla="*/ 1 h 1683350"/>
                <a:gd name="connsiteX2" fmla="*/ 833465 w 1826018"/>
                <a:gd name="connsiteY2" fmla="*/ 36530 h 1683350"/>
                <a:gd name="connsiteX3" fmla="*/ 386449 w 1826018"/>
                <a:gd name="connsiteY3" fmla="*/ 780061 h 1683350"/>
                <a:gd name="connsiteX4" fmla="*/ 310221 w 1826018"/>
                <a:gd name="connsiteY4" fmla="*/ 834538 h 1683350"/>
                <a:gd name="connsiteX5" fmla="*/ 1494538 w 1826018"/>
                <a:gd name="connsiteY5" fmla="*/ 0 h 1683350"/>
                <a:gd name="connsiteX6" fmla="*/ 1826018 w 1826018"/>
                <a:gd name="connsiteY6" fmla="*/ 0 h 1683350"/>
                <a:gd name="connsiteX7" fmla="*/ 625749 w 1826018"/>
                <a:gd name="connsiteY7" fmla="*/ 1683350 h 1683350"/>
                <a:gd name="connsiteX8" fmla="*/ 516809 w 1826018"/>
                <a:gd name="connsiteY8" fmla="*/ 1390285 h 1683350"/>
                <a:gd name="connsiteX9" fmla="*/ 607661 w 1826018"/>
                <a:gd name="connsiteY9" fmla="*/ 1357828 h 1683350"/>
                <a:gd name="connsiteX10" fmla="*/ 1495218 w 1826018"/>
                <a:gd name="connsiteY10" fmla="*/ 87840 h 1683350"/>
                <a:gd name="connsiteX11" fmla="*/ 1026236 w 1826018"/>
                <a:gd name="connsiteY11" fmla="*/ 0 h 1683350"/>
                <a:gd name="connsiteX12" fmla="*/ 1308197 w 1826018"/>
                <a:gd name="connsiteY12" fmla="*/ 0 h 1683350"/>
                <a:gd name="connsiteX13" fmla="*/ 1308788 w 1826018"/>
                <a:gd name="connsiteY13" fmla="*/ 76317 h 1683350"/>
                <a:gd name="connsiteX14" fmla="*/ 532761 w 1826018"/>
                <a:gd name="connsiteY14" fmla="*/ 1186719 h 1683350"/>
                <a:gd name="connsiteX15" fmla="*/ 451878 w 1826018"/>
                <a:gd name="connsiteY15" fmla="*/ 1215614 h 1683350"/>
                <a:gd name="connsiteX16" fmla="*/ 377492 w 1826018"/>
                <a:gd name="connsiteY16" fmla="*/ 1015506 h 1683350"/>
                <a:gd name="connsiteX17" fmla="*/ 505232 w 1826018"/>
                <a:gd name="connsiteY17" fmla="*/ 924217 h 1683350"/>
                <a:gd name="connsiteX18" fmla="*/ 1016493 w 1826018"/>
                <a:gd name="connsiteY18" fmla="*/ 73826 h 16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6018" h="1683350">
                  <a:moveTo>
                    <a:pt x="0" y="1"/>
                  </a:moveTo>
                  <a:lnTo>
                    <a:pt x="838286" y="1"/>
                  </a:lnTo>
                  <a:lnTo>
                    <a:pt x="833465" y="36530"/>
                  </a:lnTo>
                  <a:cubicBezTo>
                    <a:pt x="773762" y="329769"/>
                    <a:pt x="614769" y="591902"/>
                    <a:pt x="386449" y="780061"/>
                  </a:cubicBezTo>
                  <a:lnTo>
                    <a:pt x="310221" y="834538"/>
                  </a:lnTo>
                  <a:close/>
                  <a:moveTo>
                    <a:pt x="1494538" y="0"/>
                  </a:moveTo>
                  <a:lnTo>
                    <a:pt x="1826018" y="0"/>
                  </a:lnTo>
                  <a:cubicBezTo>
                    <a:pt x="1826018" y="752824"/>
                    <a:pt x="1346478" y="1425368"/>
                    <a:pt x="625749" y="1683350"/>
                  </a:cubicBezTo>
                  <a:lnTo>
                    <a:pt x="516809" y="1390285"/>
                  </a:lnTo>
                  <a:lnTo>
                    <a:pt x="607661" y="1357828"/>
                  </a:lnTo>
                  <a:cubicBezTo>
                    <a:pt x="1118196" y="1134356"/>
                    <a:pt x="1460834" y="644081"/>
                    <a:pt x="1495218" y="87840"/>
                  </a:cubicBezTo>
                  <a:close/>
                  <a:moveTo>
                    <a:pt x="1026236" y="0"/>
                  </a:moveTo>
                  <a:lnTo>
                    <a:pt x="1308197" y="0"/>
                  </a:lnTo>
                  <a:lnTo>
                    <a:pt x="1308788" y="76317"/>
                  </a:lnTo>
                  <a:cubicBezTo>
                    <a:pt x="1278725" y="562661"/>
                    <a:pt x="979141" y="991327"/>
                    <a:pt x="532761" y="1186719"/>
                  </a:cubicBezTo>
                  <a:lnTo>
                    <a:pt x="451878" y="1215614"/>
                  </a:lnTo>
                  <a:lnTo>
                    <a:pt x="377492" y="1015506"/>
                  </a:lnTo>
                  <a:lnTo>
                    <a:pt x="505232" y="924217"/>
                  </a:lnTo>
                  <a:cubicBezTo>
                    <a:pt x="766367" y="709016"/>
                    <a:pt x="948209" y="409208"/>
                    <a:pt x="1016493" y="738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8" name="图片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17" y="2733304"/>
            <a:ext cx="6524165" cy="394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A15177-57F4-44E4-B755-122644BF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342"/>
            <a:ext cx="12192000" cy="1070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5342334"/>
            <a:ext cx="12192000" cy="445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0C0697-15F7-4AEF-9982-700F8C9F0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20" y="1861555"/>
            <a:ext cx="5497877" cy="3435358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DFC68A12-FC5A-46BC-8248-0CF4C82581DA}"/>
              </a:ext>
            </a:extLst>
          </p:cNvPr>
          <p:cNvSpPr txBox="1"/>
          <p:nvPr/>
        </p:nvSpPr>
        <p:spPr>
          <a:xfrm>
            <a:off x="569090" y="2393035"/>
            <a:ext cx="5299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solidFill>
                  <a:srgbClr val="DA3C49"/>
                </a:solidFill>
                <a:latin typeface="+mj-ea"/>
                <a:ea typeface="+mj-ea"/>
              </a:rPr>
              <a:t>谢谢观看</a:t>
            </a:r>
            <a:endParaRPr lang="zh-CN" altLang="en-US" sz="6000" dirty="0">
              <a:solidFill>
                <a:srgbClr val="DA3C49"/>
              </a:solidFill>
              <a:latin typeface="+mj-ea"/>
              <a:ea typeface="+mj-ea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FE159559-7E72-48F4-B73A-BC69958911E6}"/>
              </a:ext>
            </a:extLst>
          </p:cNvPr>
          <p:cNvSpPr txBox="1"/>
          <p:nvPr/>
        </p:nvSpPr>
        <p:spPr>
          <a:xfrm>
            <a:off x="871767" y="3726302"/>
            <a:ext cx="469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</a:t>
            </a:r>
            <a:r>
              <a:rPr lang="en-US" altLang="zh-CN" sz="2400" dirty="0"/>
              <a:t>——C</a:t>
            </a:r>
            <a:r>
              <a:rPr lang="zh-CN" altLang="en-US" sz="2400" dirty="0"/>
              <a:t>语言描述（慕课版）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83" y="4524575"/>
            <a:ext cx="1638605" cy="3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4.07407E-6 L 0.0125 -0.12477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625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4454"/>
            <a:ext cx="12192000" cy="640716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638441" y="569788"/>
            <a:ext cx="9144000" cy="44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prstClr val="white"/>
                </a:solidFill>
                <a:latin typeface="微软雅黑"/>
              </a:rPr>
              <a:t>所有顶点对之间的最短路径</a:t>
            </a:r>
            <a:endParaRPr lang="en-US" altLang="zh-CN" sz="2400" dirty="0" smtClean="0">
              <a:solidFill>
                <a:prstClr val="white"/>
              </a:solidFill>
              <a:latin typeface="微软雅黑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95633" y="2533369"/>
            <a:ext cx="9540690" cy="2716516"/>
            <a:chOff x="1295633" y="2533369"/>
            <a:chExt cx="9540690" cy="2716516"/>
          </a:xfrm>
        </p:grpSpPr>
        <p:sp>
          <p:nvSpPr>
            <p:cNvPr id="11" name="Circle: Hollow 28">
              <a:extLst>
                <a:ext uri="{FF2B5EF4-FFF2-40B4-BE49-F238E27FC236}">
                  <a16:creationId xmlns:a16="http://schemas.microsoft.com/office/drawing/2014/main" id="{595B20C9-FCFC-4E74-B05E-9B772D3DEC76}"/>
                </a:ext>
              </a:extLst>
            </p:cNvPr>
            <p:cNvSpPr/>
            <p:nvPr/>
          </p:nvSpPr>
          <p:spPr>
            <a:xfrm>
              <a:off x="1295633" y="2533369"/>
              <a:ext cx="1033272" cy="1033256"/>
            </a:xfrm>
            <a:prstGeom prst="donut">
              <a:avLst>
                <a:gd name="adj" fmla="val 110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千图PPT彼岸天：ID 8661124库_组合 35">
              <a:extLst>
                <a:ext uri="{FF2B5EF4-FFF2-40B4-BE49-F238E27FC236}">
                  <a16:creationId xmlns:a16="http://schemas.microsoft.com/office/drawing/2014/main" id="{CD2F1A91-860D-4A61-92BD-DBFC79425F00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409324" y="2647057"/>
              <a:ext cx="1926947" cy="805879"/>
              <a:chOff x="6281574" y="3276865"/>
              <a:chExt cx="1926947" cy="805879"/>
            </a:xfrm>
          </p:grpSpPr>
          <p:sp>
            <p:nvSpPr>
              <p:cNvPr id="18" name="Rectangle: Rounded Corners 23">
                <a:extLst>
                  <a:ext uri="{FF2B5EF4-FFF2-40B4-BE49-F238E27FC236}">
                    <a16:creationId xmlns:a16="http://schemas.microsoft.com/office/drawing/2014/main" id="{9CCFA755-C296-4765-A6F4-4BBEC1543F40}"/>
                  </a:ext>
                </a:extLst>
              </p:cNvPr>
              <p:cNvSpPr/>
              <p:nvPr/>
            </p:nvSpPr>
            <p:spPr>
              <a:xfrm>
                <a:off x="6710783" y="3393439"/>
                <a:ext cx="1497738" cy="57271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26">
                <a:extLst>
                  <a:ext uri="{FF2B5EF4-FFF2-40B4-BE49-F238E27FC236}">
                    <a16:creationId xmlns:a16="http://schemas.microsoft.com/office/drawing/2014/main" id="{53C69128-6442-438C-ADBD-9649CC7D8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628" y="3512689"/>
                <a:ext cx="401066" cy="334224"/>
              </a:xfrm>
              <a:custGeom>
                <a:avLst/>
                <a:gdLst/>
                <a:ahLst/>
                <a:cxnLst>
                  <a:cxn ang="0">
                    <a:pos x="30" y="19"/>
                  </a:cxn>
                  <a:cxn ang="0">
                    <a:pos x="25" y="24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25" y="0"/>
                  </a:cxn>
                  <a:cxn ang="0">
                    <a:pos x="30" y="4"/>
                  </a:cxn>
                  <a:cxn ang="0">
                    <a:pos x="30" y="19"/>
                  </a:cxn>
                  <a:cxn ang="0">
                    <a:pos x="30" y="48"/>
                  </a:cxn>
                  <a:cxn ang="0">
                    <a:pos x="25" y="53"/>
                  </a:cxn>
                  <a:cxn ang="0">
                    <a:pos x="5" y="53"/>
                  </a:cxn>
                  <a:cxn ang="0">
                    <a:pos x="0" y="48"/>
                  </a:cxn>
                  <a:cxn ang="0">
                    <a:pos x="0" y="34"/>
                  </a:cxn>
                  <a:cxn ang="0">
                    <a:pos x="5" y="29"/>
                  </a:cxn>
                  <a:cxn ang="0">
                    <a:pos x="25" y="29"/>
                  </a:cxn>
                  <a:cxn ang="0">
                    <a:pos x="30" y="34"/>
                  </a:cxn>
                  <a:cxn ang="0">
                    <a:pos x="30" y="48"/>
                  </a:cxn>
                  <a:cxn ang="0">
                    <a:pos x="64" y="19"/>
                  </a:cxn>
                  <a:cxn ang="0">
                    <a:pos x="59" y="24"/>
                  </a:cxn>
                  <a:cxn ang="0">
                    <a:pos x="39" y="24"/>
                  </a:cxn>
                  <a:cxn ang="0">
                    <a:pos x="34" y="19"/>
                  </a:cxn>
                  <a:cxn ang="0">
                    <a:pos x="34" y="4"/>
                  </a:cxn>
                  <a:cxn ang="0">
                    <a:pos x="39" y="0"/>
                  </a:cxn>
                  <a:cxn ang="0">
                    <a:pos x="59" y="0"/>
                  </a:cxn>
                  <a:cxn ang="0">
                    <a:pos x="64" y="4"/>
                  </a:cxn>
                  <a:cxn ang="0">
                    <a:pos x="64" y="19"/>
                  </a:cxn>
                  <a:cxn ang="0">
                    <a:pos x="64" y="48"/>
                  </a:cxn>
                  <a:cxn ang="0">
                    <a:pos x="59" y="53"/>
                  </a:cxn>
                  <a:cxn ang="0">
                    <a:pos x="39" y="53"/>
                  </a:cxn>
                  <a:cxn ang="0">
                    <a:pos x="34" y="48"/>
                  </a:cxn>
                  <a:cxn ang="0">
                    <a:pos x="34" y="34"/>
                  </a:cxn>
                  <a:cxn ang="0">
                    <a:pos x="39" y="29"/>
                  </a:cxn>
                  <a:cxn ang="0">
                    <a:pos x="59" y="29"/>
                  </a:cxn>
                  <a:cxn ang="0">
                    <a:pos x="64" y="34"/>
                  </a:cxn>
                  <a:cxn ang="0">
                    <a:pos x="64" y="48"/>
                  </a:cxn>
                </a:cxnLst>
                <a:rect l="0" t="0" r="r" b="b"/>
                <a:pathLst>
                  <a:path w="64" h="53">
                    <a:moveTo>
                      <a:pt x="30" y="19"/>
                    </a:moveTo>
                    <a:cubicBezTo>
                      <a:pt x="30" y="22"/>
                      <a:pt x="27" y="24"/>
                      <a:pt x="2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3" y="24"/>
                      <a:pt x="0" y="22"/>
                      <a:pt x="0" y="1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30" y="2"/>
                      <a:pt x="30" y="4"/>
                    </a:cubicBezTo>
                    <a:lnTo>
                      <a:pt x="30" y="19"/>
                    </a:lnTo>
                    <a:close/>
                    <a:moveTo>
                      <a:pt x="30" y="48"/>
                    </a:moveTo>
                    <a:cubicBezTo>
                      <a:pt x="30" y="51"/>
                      <a:pt x="27" y="53"/>
                      <a:pt x="2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3" y="53"/>
                      <a:pt x="0" y="51"/>
                      <a:pt x="0" y="4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1"/>
                      <a:pt x="3" y="29"/>
                      <a:pt x="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30" y="31"/>
                      <a:pt x="30" y="34"/>
                    </a:cubicBezTo>
                    <a:lnTo>
                      <a:pt x="30" y="48"/>
                    </a:lnTo>
                    <a:close/>
                    <a:moveTo>
                      <a:pt x="64" y="19"/>
                    </a:moveTo>
                    <a:cubicBezTo>
                      <a:pt x="64" y="22"/>
                      <a:pt x="61" y="24"/>
                      <a:pt x="59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7" y="24"/>
                      <a:pt x="34" y="22"/>
                      <a:pt x="34" y="19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7" y="0"/>
                      <a:pt x="3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4" y="2"/>
                      <a:pt x="64" y="4"/>
                    </a:cubicBezTo>
                    <a:lnTo>
                      <a:pt x="64" y="19"/>
                    </a:lnTo>
                    <a:close/>
                    <a:moveTo>
                      <a:pt x="64" y="48"/>
                    </a:moveTo>
                    <a:cubicBezTo>
                      <a:pt x="64" y="51"/>
                      <a:pt x="61" y="53"/>
                      <a:pt x="5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3"/>
                      <a:pt x="34" y="51"/>
                      <a:pt x="34" y="48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1"/>
                      <a:pt x="37" y="29"/>
                      <a:pt x="39" y="29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1" y="29"/>
                      <a:pt x="64" y="31"/>
                      <a:pt x="64" y="34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Oval 29">
                <a:extLst>
                  <a:ext uri="{FF2B5EF4-FFF2-40B4-BE49-F238E27FC236}">
                    <a16:creationId xmlns:a16="http://schemas.microsoft.com/office/drawing/2014/main" id="{EB5508B1-7335-46D3-983F-4B91C54780B3}"/>
                  </a:ext>
                </a:extLst>
              </p:cNvPr>
              <p:cNvSpPr/>
              <p:nvPr/>
            </p:nvSpPr>
            <p:spPr>
              <a:xfrm>
                <a:off x="6281574" y="3276865"/>
                <a:ext cx="805891" cy="8058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accent3"/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2800" dirty="0">
                  <a:solidFill>
                    <a:schemeClr val="accent3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6" name="千图PPT彼岸天：ID 8661124库_组合 34">
              <a:extLst>
                <a:ext uri="{FF2B5EF4-FFF2-40B4-BE49-F238E27FC236}">
                  <a16:creationId xmlns:a16="http://schemas.microsoft.com/office/drawing/2014/main" id="{4A5EA306-3FF3-4A3A-BC34-9D9382C8EBA2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301850" y="4216629"/>
              <a:ext cx="2023704" cy="1033256"/>
              <a:chOff x="5579364" y="4667193"/>
              <a:chExt cx="2023704" cy="1033256"/>
            </a:xfrm>
          </p:grpSpPr>
          <p:sp>
            <p:nvSpPr>
              <p:cNvPr id="27" name="Rectangle: Rounded Corners 15">
                <a:extLst>
                  <a:ext uri="{FF2B5EF4-FFF2-40B4-BE49-F238E27FC236}">
                    <a16:creationId xmlns:a16="http://schemas.microsoft.com/office/drawing/2014/main" id="{62829233-EF74-4ECF-B66D-4EB2AEEFFE4A}"/>
                  </a:ext>
                </a:extLst>
              </p:cNvPr>
              <p:cNvSpPr/>
              <p:nvPr/>
            </p:nvSpPr>
            <p:spPr>
              <a:xfrm flipH="1">
                <a:off x="6096000" y="4897454"/>
                <a:ext cx="1507068" cy="572716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8">
                <a:extLst>
                  <a:ext uri="{FF2B5EF4-FFF2-40B4-BE49-F238E27FC236}">
                    <a16:creationId xmlns:a16="http://schemas.microsoft.com/office/drawing/2014/main" id="{359AF714-C1F3-4812-B6DB-1486904B92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54108" y="4970202"/>
                <a:ext cx="427223" cy="427224"/>
              </a:xfrm>
              <a:custGeom>
                <a:avLst/>
                <a:gdLst/>
                <a:ahLst/>
                <a:cxnLst>
                  <a:cxn ang="0">
                    <a:pos x="68" y="44"/>
                  </a:cxn>
                  <a:cxn ang="0">
                    <a:pos x="67" y="46"/>
                  </a:cxn>
                  <a:cxn ang="0">
                    <a:pos x="35" y="67"/>
                  </a:cxn>
                  <a:cxn ang="0">
                    <a:pos x="34" y="68"/>
                  </a:cxn>
                  <a:cxn ang="0">
                    <a:pos x="32" y="67"/>
                  </a:cxn>
                  <a:cxn ang="0">
                    <a:pos x="1" y="46"/>
                  </a:cxn>
                  <a:cxn ang="0">
                    <a:pos x="0" y="44"/>
                  </a:cxn>
                  <a:cxn ang="0">
                    <a:pos x="0" y="23"/>
                  </a:cxn>
                  <a:cxn ang="0">
                    <a:pos x="1" y="21"/>
                  </a:cxn>
                  <a:cxn ang="0">
                    <a:pos x="32" y="0"/>
                  </a:cxn>
                  <a:cxn ang="0">
                    <a:pos x="34" y="0"/>
                  </a:cxn>
                  <a:cxn ang="0">
                    <a:pos x="35" y="0"/>
                  </a:cxn>
                  <a:cxn ang="0">
                    <a:pos x="67" y="21"/>
                  </a:cxn>
                  <a:cxn ang="0">
                    <a:pos x="68" y="23"/>
                  </a:cxn>
                  <a:cxn ang="0">
                    <a:pos x="68" y="44"/>
                  </a:cxn>
                  <a:cxn ang="0">
                    <a:pos x="13" y="34"/>
                  </a:cxn>
                  <a:cxn ang="0">
                    <a:pos x="6" y="29"/>
                  </a:cxn>
                  <a:cxn ang="0">
                    <a:pos x="6" y="39"/>
                  </a:cxn>
                  <a:cxn ang="0">
                    <a:pos x="13" y="34"/>
                  </a:cxn>
                  <a:cxn ang="0">
                    <a:pos x="31" y="22"/>
                  </a:cxn>
                  <a:cxn ang="0">
                    <a:pos x="31" y="8"/>
                  </a:cxn>
                  <a:cxn ang="0">
                    <a:pos x="8" y="23"/>
                  </a:cxn>
                  <a:cxn ang="0">
                    <a:pos x="18" y="30"/>
                  </a:cxn>
                  <a:cxn ang="0">
                    <a:pos x="31" y="22"/>
                  </a:cxn>
                  <a:cxn ang="0">
                    <a:pos x="31" y="59"/>
                  </a:cxn>
                  <a:cxn ang="0">
                    <a:pos x="31" y="46"/>
                  </a:cxn>
                  <a:cxn ang="0">
                    <a:pos x="18" y="37"/>
                  </a:cxn>
                  <a:cxn ang="0">
                    <a:pos x="8" y="44"/>
                  </a:cxn>
                  <a:cxn ang="0">
                    <a:pos x="31" y="59"/>
                  </a:cxn>
                  <a:cxn ang="0">
                    <a:pos x="44" y="34"/>
                  </a:cxn>
                  <a:cxn ang="0">
                    <a:pos x="34" y="27"/>
                  </a:cxn>
                  <a:cxn ang="0">
                    <a:pos x="23" y="34"/>
                  </a:cxn>
                  <a:cxn ang="0">
                    <a:pos x="34" y="41"/>
                  </a:cxn>
                  <a:cxn ang="0">
                    <a:pos x="44" y="34"/>
                  </a:cxn>
                  <a:cxn ang="0">
                    <a:pos x="60" y="23"/>
                  </a:cxn>
                  <a:cxn ang="0">
                    <a:pos x="37" y="8"/>
                  </a:cxn>
                  <a:cxn ang="0">
                    <a:pos x="37" y="22"/>
                  </a:cxn>
                  <a:cxn ang="0">
                    <a:pos x="49" y="30"/>
                  </a:cxn>
                  <a:cxn ang="0">
                    <a:pos x="60" y="23"/>
                  </a:cxn>
                  <a:cxn ang="0">
                    <a:pos x="60" y="44"/>
                  </a:cxn>
                  <a:cxn ang="0">
                    <a:pos x="49" y="37"/>
                  </a:cxn>
                  <a:cxn ang="0">
                    <a:pos x="37" y="46"/>
                  </a:cxn>
                  <a:cxn ang="0">
                    <a:pos x="37" y="59"/>
                  </a:cxn>
                  <a:cxn ang="0">
                    <a:pos x="60" y="44"/>
                  </a:cxn>
                  <a:cxn ang="0">
                    <a:pos x="62" y="39"/>
                  </a:cxn>
                  <a:cxn ang="0">
                    <a:pos x="62" y="29"/>
                  </a:cxn>
                  <a:cxn ang="0">
                    <a:pos x="55" y="34"/>
                  </a:cxn>
                  <a:cxn ang="0">
                    <a:pos x="62" y="39"/>
                  </a:cxn>
                </a:cxnLst>
                <a:rect l="0" t="0" r="r" b="b"/>
                <a:pathLst>
                  <a:path w="68" h="68">
                    <a:moveTo>
                      <a:pt x="68" y="44"/>
                    </a:moveTo>
                    <a:cubicBezTo>
                      <a:pt x="68" y="45"/>
                      <a:pt x="67" y="46"/>
                      <a:pt x="67" y="46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8"/>
                      <a:pt x="34" y="68"/>
                      <a:pt x="34" y="68"/>
                    </a:cubicBezTo>
                    <a:cubicBezTo>
                      <a:pt x="33" y="68"/>
                      <a:pt x="33" y="68"/>
                      <a:pt x="32" y="6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5" y="0"/>
                      <a:pt x="35" y="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8" y="22"/>
                      <a:pt x="68" y="23"/>
                    </a:cubicBezTo>
                    <a:lnTo>
                      <a:pt x="68" y="44"/>
                    </a:lnTo>
                    <a:close/>
                    <a:moveTo>
                      <a:pt x="13" y="34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6" y="39"/>
                      <a:pt x="6" y="39"/>
                      <a:pt x="6" y="39"/>
                    </a:cubicBezTo>
                    <a:lnTo>
                      <a:pt x="13" y="34"/>
                    </a:lnTo>
                    <a:close/>
                    <a:moveTo>
                      <a:pt x="31" y="22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8" y="30"/>
                      <a:pt x="18" y="30"/>
                      <a:pt x="18" y="30"/>
                    </a:cubicBezTo>
                    <a:lnTo>
                      <a:pt x="31" y="22"/>
                    </a:lnTo>
                    <a:close/>
                    <a:moveTo>
                      <a:pt x="31" y="59"/>
                    </a:moveTo>
                    <a:cubicBezTo>
                      <a:pt x="31" y="46"/>
                      <a:pt x="31" y="46"/>
                      <a:pt x="31" y="4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8" y="44"/>
                      <a:pt x="8" y="44"/>
                      <a:pt x="8" y="44"/>
                    </a:cubicBezTo>
                    <a:lnTo>
                      <a:pt x="31" y="59"/>
                    </a:lnTo>
                    <a:close/>
                    <a:moveTo>
                      <a:pt x="44" y="34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41"/>
                      <a:pt x="34" y="41"/>
                      <a:pt x="34" y="41"/>
                    </a:cubicBezTo>
                    <a:lnTo>
                      <a:pt x="44" y="34"/>
                    </a:lnTo>
                    <a:close/>
                    <a:moveTo>
                      <a:pt x="60" y="23"/>
                    </a:moveTo>
                    <a:cubicBezTo>
                      <a:pt x="37" y="8"/>
                      <a:pt x="37" y="8"/>
                      <a:pt x="37" y="8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49" y="30"/>
                      <a:pt x="49" y="30"/>
                      <a:pt x="49" y="30"/>
                    </a:cubicBezTo>
                    <a:lnTo>
                      <a:pt x="60" y="23"/>
                    </a:lnTo>
                    <a:close/>
                    <a:moveTo>
                      <a:pt x="60" y="44"/>
                    </a:moveTo>
                    <a:cubicBezTo>
                      <a:pt x="49" y="37"/>
                      <a:pt x="49" y="37"/>
                      <a:pt x="49" y="3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60" y="44"/>
                    </a:lnTo>
                    <a:close/>
                    <a:moveTo>
                      <a:pt x="62" y="39"/>
                    </a:moveTo>
                    <a:cubicBezTo>
                      <a:pt x="62" y="29"/>
                      <a:pt x="62" y="29"/>
                      <a:pt x="62" y="29"/>
                    </a:cubicBezTo>
                    <a:cubicBezTo>
                      <a:pt x="55" y="34"/>
                      <a:pt x="55" y="34"/>
                      <a:pt x="55" y="34"/>
                    </a:cubicBezTo>
                    <a:lnTo>
                      <a:pt x="62" y="3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Circle: Hollow 20">
                <a:extLst>
                  <a:ext uri="{FF2B5EF4-FFF2-40B4-BE49-F238E27FC236}">
                    <a16:creationId xmlns:a16="http://schemas.microsoft.com/office/drawing/2014/main" id="{1DEF1210-F043-48DE-AF70-46C8C22F2059}"/>
                  </a:ext>
                </a:extLst>
              </p:cNvPr>
              <p:cNvSpPr/>
              <p:nvPr/>
            </p:nvSpPr>
            <p:spPr>
              <a:xfrm flipH="1">
                <a:off x="5579364" y="4667193"/>
                <a:ext cx="1033272" cy="1033256"/>
              </a:xfrm>
              <a:prstGeom prst="donut">
                <a:avLst>
                  <a:gd name="adj" fmla="val 1101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Oval 21">
                <a:extLst>
                  <a:ext uri="{FF2B5EF4-FFF2-40B4-BE49-F238E27FC236}">
                    <a16:creationId xmlns:a16="http://schemas.microsoft.com/office/drawing/2014/main" id="{CD542510-56B5-4BAF-8C50-B528D18EA60D}"/>
                  </a:ext>
                </a:extLst>
              </p:cNvPr>
              <p:cNvSpPr/>
              <p:nvPr/>
            </p:nvSpPr>
            <p:spPr>
              <a:xfrm flipH="1">
                <a:off x="5693055" y="4780882"/>
                <a:ext cx="805891" cy="8058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accent4"/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2800" dirty="0">
                  <a:solidFill>
                    <a:schemeClr val="accent4"/>
                  </a:solidFill>
                  <a:latin typeface="Impact" panose="020B080603090205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/>
                <p:cNvSpPr/>
                <p:nvPr/>
              </p:nvSpPr>
              <p:spPr>
                <a:xfrm>
                  <a:off x="4040006" y="2694684"/>
                  <a:ext cx="679631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/>
                    <a:t>分别以各顶点为源，利用</a:t>
                  </a:r>
                  <a:r>
                    <a:rPr lang="en-US" altLang="zh-CN" sz="2400" dirty="0" err="1"/>
                    <a:t>Dijkstra</a:t>
                  </a:r>
                  <a:r>
                    <a:rPr lang="zh-CN" altLang="en-US" sz="2400" dirty="0"/>
                    <a:t>算法，时间复杂度达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^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r>
                    <a:rPr lang="zh-CN" altLang="en-US" dirty="0"/>
                    <a:t>。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0006" y="2694684"/>
                  <a:ext cx="6796317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435" t="-5882"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4040006" y="4512988"/>
              <a:ext cx="67963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弗洛伊德</a:t>
              </a:r>
              <a:r>
                <a:rPr lang="en-US" altLang="zh-CN" sz="2400" dirty="0"/>
                <a:t>(Floyd)</a:t>
              </a:r>
              <a:r>
                <a:rPr lang="zh-CN" altLang="en-US" sz="2400" dirty="0"/>
                <a:t>算法，时间复杂度也达</a:t>
              </a:r>
              <a:r>
                <a:rPr lang="en-US" altLang="zh-CN" sz="2400" dirty="0"/>
                <a:t>O(</a:t>
              </a:r>
              <a:r>
                <a:rPr lang="zh-CN" altLang="en-US" sz="2400" dirty="0"/>
                <a:t>𝑛</a:t>
              </a:r>
              <a:r>
                <a:rPr lang="en-US" altLang="zh-CN" sz="2400" dirty="0"/>
                <a:t>^3 )</a:t>
              </a:r>
              <a:r>
                <a:rPr lang="zh-CN" altLang="en-US" sz="2400" dirty="0" smtClean="0"/>
                <a:t>。</a:t>
              </a:r>
              <a:endParaRPr lang="zh-CN" altLang="en-US" sz="2400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1203975" y="1555930"/>
            <a:ext cx="1718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两种方法：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295633" y="2113626"/>
            <a:ext cx="10032009" cy="0"/>
          </a:xfrm>
          <a:prstGeom prst="line">
            <a:avLst/>
          </a:prstGeom>
          <a:ln w="12700">
            <a:solidFill>
              <a:srgbClr val="D54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1587" y="2388358"/>
            <a:ext cx="5583986" cy="425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173588"/>
            <a:ext cx="10271761" cy="618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800" dirty="0">
                <a:latin typeface="+mj-ea"/>
                <a:ea typeface="+mj-ea"/>
              </a:rPr>
              <a:t>Floyd</a:t>
            </a:r>
            <a:r>
              <a:rPr lang="zh-CN" altLang="en-US" sz="2800" dirty="0">
                <a:latin typeface="+mj-ea"/>
                <a:ea typeface="+mj-ea"/>
              </a:rPr>
              <a:t>算法思想：</a:t>
            </a:r>
          </a:p>
          <a:p>
            <a:pPr algn="l"/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3999" y="800310"/>
            <a:ext cx="10271761" cy="1364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black"/>
                </a:solidFill>
              </a:rPr>
              <a:t>对任意两个顶点对</a:t>
            </a:r>
            <a:r>
              <a:rPr lang="en-US" altLang="zh-CN" dirty="0">
                <a:solidFill>
                  <a:prstClr val="black"/>
                </a:solidFill>
              </a:rPr>
              <a:t>&lt;</a:t>
            </a:r>
            <a:r>
              <a:rPr lang="en-US" altLang="zh-CN" dirty="0" err="1">
                <a:solidFill>
                  <a:prstClr val="black"/>
                </a:solidFill>
              </a:rPr>
              <a:t>i,j</a:t>
            </a:r>
            <a:r>
              <a:rPr lang="en-US" altLang="zh-CN" dirty="0">
                <a:solidFill>
                  <a:prstClr val="black"/>
                </a:solidFill>
              </a:rPr>
              <a:t>&gt;</a:t>
            </a:r>
            <a:r>
              <a:rPr lang="zh-CN" altLang="en-US" dirty="0">
                <a:solidFill>
                  <a:prstClr val="black"/>
                </a:solidFill>
              </a:rPr>
              <a:t>，在顶点对之间增加另外一个顶点</a:t>
            </a:r>
            <a:r>
              <a:rPr lang="en-US" altLang="zh-CN" dirty="0">
                <a:solidFill>
                  <a:prstClr val="black"/>
                </a:solidFill>
              </a:rPr>
              <a:t>k</a:t>
            </a:r>
            <a:r>
              <a:rPr lang="zh-CN" altLang="en-US" dirty="0">
                <a:solidFill>
                  <a:prstClr val="black"/>
                </a:solidFill>
              </a:rPr>
              <a:t>，观察增加后的路径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-k-j</a:t>
            </a:r>
            <a:r>
              <a:rPr lang="zh-CN" altLang="en-US" dirty="0">
                <a:solidFill>
                  <a:prstClr val="black"/>
                </a:solidFill>
              </a:rPr>
              <a:t>是否距离比原本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en-US" altLang="zh-CN" dirty="0">
                <a:solidFill>
                  <a:prstClr val="black"/>
                </a:solidFill>
              </a:rPr>
              <a:t>j</a:t>
            </a:r>
            <a:r>
              <a:rPr lang="zh-CN" altLang="en-US" dirty="0">
                <a:solidFill>
                  <a:prstClr val="black"/>
                </a:solidFill>
              </a:rPr>
              <a:t>间的距离更小，如果是，则用新的路径、距离替代原本两个顶点间的路径、距离。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1587" y="515828"/>
            <a:ext cx="972801" cy="953721"/>
            <a:chOff x="2315639" y="2771484"/>
            <a:chExt cx="1097185" cy="107566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9842FA3-E99F-43BC-876B-793C84206718}"/>
                </a:ext>
              </a:extLst>
            </p:cNvPr>
            <p:cNvSpPr/>
            <p:nvPr/>
          </p:nvSpPr>
          <p:spPr>
            <a:xfrm>
              <a:off x="2315639" y="2771484"/>
              <a:ext cx="1097185" cy="1075665"/>
            </a:xfrm>
            <a:prstGeom prst="ellipse">
              <a:avLst/>
            </a:prstGeom>
            <a:noFill/>
            <a:ln w="31750">
              <a:solidFill>
                <a:srgbClr val="DA3C4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6CA7E47-B905-4745-9E2C-9BDC8A81205C}"/>
                </a:ext>
              </a:extLst>
            </p:cNvPr>
            <p:cNvGrpSpPr/>
            <p:nvPr/>
          </p:nvGrpSpPr>
          <p:grpSpPr>
            <a:xfrm rot="1934626">
              <a:off x="2613026" y="3018100"/>
              <a:ext cx="532824" cy="582430"/>
              <a:chOff x="8356823" y="3113165"/>
              <a:chExt cx="545308" cy="596077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7962A72-6C99-4117-9E1A-3465E657F3C7}"/>
                  </a:ext>
                </a:extLst>
              </p:cNvPr>
              <p:cNvSpPr/>
              <p:nvPr/>
            </p:nvSpPr>
            <p:spPr>
              <a:xfrm>
                <a:off x="8356823" y="3113165"/>
                <a:ext cx="395818" cy="395818"/>
              </a:xfrm>
              <a:prstGeom prst="ellipse">
                <a:avLst/>
              </a:prstGeom>
              <a:solidFill>
                <a:srgbClr val="FF9900"/>
              </a:solidFill>
              <a:ln w="57150">
                <a:solidFill>
                  <a:srgbClr val="DA3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圆角矩形 125">
                <a:extLst>
                  <a:ext uri="{FF2B5EF4-FFF2-40B4-BE49-F238E27FC236}">
                    <a16:creationId xmlns:a16="http://schemas.microsoft.com/office/drawing/2014/main" id="{E3D9DEA7-F389-478E-9DB0-E2619CFF3BAC}"/>
                  </a:ext>
                </a:extLst>
              </p:cNvPr>
              <p:cNvSpPr/>
              <p:nvPr/>
            </p:nvSpPr>
            <p:spPr>
              <a:xfrm rot="19664489">
                <a:off x="8635276" y="3594978"/>
                <a:ext cx="230191" cy="45782"/>
              </a:xfrm>
              <a:prstGeom prst="roundRect">
                <a:avLst>
                  <a:gd name="adj" fmla="val 36880"/>
                </a:avLst>
              </a:prstGeom>
              <a:solidFill>
                <a:srgbClr val="DA3C49"/>
              </a:solidFill>
              <a:ln>
                <a:solidFill>
                  <a:srgbClr val="DA3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 126">
                <a:extLst>
                  <a:ext uri="{FF2B5EF4-FFF2-40B4-BE49-F238E27FC236}">
                    <a16:creationId xmlns:a16="http://schemas.microsoft.com/office/drawing/2014/main" id="{24661807-04B5-4E62-A6F7-BFF111BA818B}"/>
                  </a:ext>
                </a:extLst>
              </p:cNvPr>
              <p:cNvSpPr/>
              <p:nvPr/>
            </p:nvSpPr>
            <p:spPr>
              <a:xfrm rot="19609440">
                <a:off x="8541149" y="3318244"/>
                <a:ext cx="199351" cy="252740"/>
              </a:xfrm>
              <a:prstGeom prst="roundRect">
                <a:avLst/>
              </a:prstGeom>
              <a:solidFill>
                <a:srgbClr val="F8F8F8"/>
              </a:solidFill>
              <a:ln w="57150">
                <a:solidFill>
                  <a:srgbClr val="DA3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27">
                <a:extLst>
                  <a:ext uri="{FF2B5EF4-FFF2-40B4-BE49-F238E27FC236}">
                    <a16:creationId xmlns:a16="http://schemas.microsoft.com/office/drawing/2014/main" id="{64A33927-DBBD-4307-91F8-A85D4C08B478}"/>
                  </a:ext>
                </a:extLst>
              </p:cNvPr>
              <p:cNvSpPr/>
              <p:nvPr/>
            </p:nvSpPr>
            <p:spPr>
              <a:xfrm rot="19664489">
                <a:off x="8702929" y="3663523"/>
                <a:ext cx="199202" cy="45719"/>
              </a:xfrm>
              <a:prstGeom prst="roundRect">
                <a:avLst>
                  <a:gd name="adj" fmla="val 36880"/>
                </a:avLst>
              </a:prstGeom>
              <a:solidFill>
                <a:srgbClr val="DA3C49"/>
              </a:solidFill>
              <a:ln>
                <a:solidFill>
                  <a:srgbClr val="DA3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6ECEFDC-FB8E-4E54-BACF-136F612E358A}"/>
                  </a:ext>
                </a:extLst>
              </p:cNvPr>
              <p:cNvSpPr/>
              <p:nvPr/>
            </p:nvSpPr>
            <p:spPr>
              <a:xfrm>
                <a:off x="8378537" y="3140283"/>
                <a:ext cx="350405" cy="350405"/>
              </a:xfrm>
              <a:prstGeom prst="ellipse">
                <a:avLst/>
              </a:prstGeom>
              <a:solidFill>
                <a:srgbClr val="F8F8F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730E125C-1050-40B3-A9E9-9B4E6A4DE253}"/>
                  </a:ext>
                </a:extLst>
              </p:cNvPr>
              <p:cNvSpPr/>
              <p:nvPr/>
            </p:nvSpPr>
            <p:spPr>
              <a:xfrm rot="15033183">
                <a:off x="8432318" y="3183080"/>
                <a:ext cx="264210" cy="264232"/>
              </a:xfrm>
              <a:prstGeom prst="arc">
                <a:avLst>
                  <a:gd name="adj1" fmla="val 14957718"/>
                  <a:gd name="adj2" fmla="val 21104537"/>
                </a:avLst>
              </a:prstGeom>
              <a:ln w="38100">
                <a:solidFill>
                  <a:srgbClr val="DA3C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 flipV="1">
            <a:off x="0" y="2109180"/>
            <a:ext cx="12192000" cy="82870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1" name="图片 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9" y="3262488"/>
            <a:ext cx="4856100" cy="2508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2" name="矩形 41"/>
          <p:cNvSpPr/>
          <p:nvPr/>
        </p:nvSpPr>
        <p:spPr>
          <a:xfrm>
            <a:off x="6214845" y="4574211"/>
            <a:ext cx="5968621" cy="1015663"/>
          </a:xfrm>
          <a:prstGeom prst="rect">
            <a:avLst/>
          </a:prstGeom>
          <a:solidFill>
            <a:srgbClr val="D54745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如果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dist&lt;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</a:rPr>
              <a:t>i,j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&gt; </a:t>
            </a:r>
            <a:r>
              <a:rPr lang="en-US" altLang="zh-CN" sz="2400" kern="100" dirty="0" smtClean="0">
                <a:solidFill>
                  <a:schemeClr val="bg1"/>
                </a:solidFill>
                <a:latin typeface="+mn-ea"/>
              </a:rPr>
              <a:t>&gt; 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(dist&lt;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</a:rPr>
              <a:t>i,k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&gt; + dist&lt;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</a:rPr>
              <a:t>k,j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&gt;)</a:t>
            </a:r>
            <a:r>
              <a:rPr lang="zh-CN" altLang="zh-CN" sz="2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2400" kern="100" dirty="0" smtClean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zh-CN" sz="2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则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dist&lt;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</a:rPr>
              <a:t>i,k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&gt; + dist&lt;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</a:rPr>
              <a:t>k,j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&gt;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刷新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dist&lt;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</a:rPr>
              <a:t>i,j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</a:rPr>
              <a:t>&gt;</a:t>
            </a:r>
            <a:r>
              <a:rPr lang="zh-CN" altLang="zh-CN" sz="2400" kern="100" dirty="0">
                <a:solidFill>
                  <a:srgbClr val="D54745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D54745"/>
              </a:solidFill>
              <a:latin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332562" y="5766115"/>
            <a:ext cx="5850904" cy="805219"/>
            <a:chOff x="10467833" y="4230806"/>
            <a:chExt cx="1327927" cy="80521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467833" y="4230806"/>
              <a:ext cx="1327927" cy="0"/>
            </a:xfrm>
            <a:prstGeom prst="line">
              <a:avLst/>
            </a:prstGeom>
            <a:ln>
              <a:solidFill>
                <a:srgbClr val="D54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0467833" y="4380932"/>
              <a:ext cx="1327927" cy="0"/>
            </a:xfrm>
            <a:prstGeom prst="line">
              <a:avLst/>
            </a:prstGeom>
            <a:ln>
              <a:solidFill>
                <a:srgbClr val="D54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467833" y="4503762"/>
              <a:ext cx="1327927" cy="0"/>
            </a:xfrm>
            <a:prstGeom prst="line">
              <a:avLst/>
            </a:prstGeom>
            <a:ln>
              <a:solidFill>
                <a:srgbClr val="D54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0467833" y="4640240"/>
              <a:ext cx="1327927" cy="0"/>
            </a:xfrm>
            <a:prstGeom prst="line">
              <a:avLst/>
            </a:prstGeom>
            <a:ln>
              <a:solidFill>
                <a:srgbClr val="D54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467833" y="4749422"/>
              <a:ext cx="1327927" cy="0"/>
            </a:xfrm>
            <a:prstGeom prst="line">
              <a:avLst/>
            </a:prstGeom>
            <a:ln>
              <a:solidFill>
                <a:srgbClr val="D54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0467833" y="4913195"/>
              <a:ext cx="1327927" cy="0"/>
            </a:xfrm>
            <a:prstGeom prst="line">
              <a:avLst/>
            </a:prstGeom>
            <a:ln>
              <a:solidFill>
                <a:srgbClr val="D54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467833" y="5036025"/>
              <a:ext cx="1327927" cy="0"/>
            </a:xfrm>
            <a:prstGeom prst="line">
              <a:avLst/>
            </a:prstGeom>
            <a:ln>
              <a:solidFill>
                <a:srgbClr val="D54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4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173588"/>
            <a:ext cx="10271761" cy="618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800" dirty="0">
                <a:latin typeface="+mj-ea"/>
                <a:ea typeface="+mj-ea"/>
              </a:rPr>
              <a:t>Floyd</a:t>
            </a:r>
            <a:r>
              <a:rPr lang="zh-CN" altLang="en-US" sz="2800" dirty="0">
                <a:latin typeface="+mj-ea"/>
                <a:ea typeface="+mj-ea"/>
              </a:rPr>
              <a:t>算法处理步骤：</a:t>
            </a:r>
          </a:p>
          <a:p>
            <a:pPr algn="l"/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3999" y="800310"/>
            <a:ext cx="10271761" cy="960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black"/>
                </a:solidFill>
              </a:rPr>
              <a:t>用一个邻接矩阵表示图、用一个二维数组</a:t>
            </a:r>
            <a:r>
              <a:rPr lang="en-US" altLang="zh-CN" dirty="0">
                <a:solidFill>
                  <a:prstClr val="black"/>
                </a:solidFill>
              </a:rPr>
              <a:t>pre</a:t>
            </a:r>
            <a:r>
              <a:rPr lang="zh-CN" altLang="en-US" dirty="0">
                <a:solidFill>
                  <a:prstClr val="black"/>
                </a:solidFill>
              </a:rPr>
              <a:t>记录下</a:t>
            </a:r>
            <a:r>
              <a:rPr lang="en-US" altLang="zh-CN" dirty="0">
                <a:solidFill>
                  <a:prstClr val="black"/>
                </a:solidFill>
              </a:rPr>
              <a:t>k(</a:t>
            </a:r>
            <a:r>
              <a:rPr lang="zh-CN" altLang="en-US" dirty="0">
                <a:solidFill>
                  <a:prstClr val="black"/>
                </a:solidFill>
              </a:rPr>
              <a:t>当用</a:t>
            </a:r>
            <a:r>
              <a:rPr lang="en-US" altLang="zh-CN" dirty="0">
                <a:solidFill>
                  <a:prstClr val="black"/>
                </a:solidFill>
              </a:rPr>
              <a:t>dist&lt;</a:t>
            </a:r>
            <a:r>
              <a:rPr lang="en-US" altLang="zh-CN" dirty="0" err="1">
                <a:solidFill>
                  <a:prstClr val="black"/>
                </a:solidFill>
              </a:rPr>
              <a:t>i,k</a:t>
            </a:r>
            <a:r>
              <a:rPr lang="en-US" altLang="zh-CN" dirty="0">
                <a:solidFill>
                  <a:prstClr val="black"/>
                </a:solidFill>
              </a:rPr>
              <a:t>&gt; + dist&lt;</a:t>
            </a:r>
            <a:r>
              <a:rPr lang="en-US" altLang="zh-CN" dirty="0" err="1">
                <a:solidFill>
                  <a:prstClr val="black"/>
                </a:solidFill>
              </a:rPr>
              <a:t>k,j</a:t>
            </a:r>
            <a:r>
              <a:rPr lang="en-US" altLang="zh-CN" dirty="0">
                <a:solidFill>
                  <a:prstClr val="black"/>
                </a:solidFill>
              </a:rPr>
              <a:t>&gt;</a:t>
            </a:r>
          </a:p>
          <a:p>
            <a:pPr algn="l"/>
            <a:r>
              <a:rPr lang="zh-CN" altLang="en-US" dirty="0">
                <a:solidFill>
                  <a:prstClr val="black"/>
                </a:solidFill>
              </a:rPr>
              <a:t>刷新</a:t>
            </a:r>
            <a:r>
              <a:rPr lang="en-US" altLang="zh-CN" dirty="0">
                <a:solidFill>
                  <a:prstClr val="black"/>
                </a:solidFill>
              </a:rPr>
              <a:t>dist&lt;</a:t>
            </a:r>
            <a:r>
              <a:rPr lang="en-US" altLang="zh-CN" dirty="0" err="1">
                <a:solidFill>
                  <a:prstClr val="black"/>
                </a:solidFill>
              </a:rPr>
              <a:t>i,j</a:t>
            </a:r>
            <a:r>
              <a:rPr lang="en-US" altLang="zh-CN" dirty="0">
                <a:solidFill>
                  <a:prstClr val="black"/>
                </a:solidFill>
              </a:rPr>
              <a:t>&gt;</a:t>
            </a:r>
            <a:r>
              <a:rPr lang="zh-CN" altLang="en-US" dirty="0">
                <a:solidFill>
                  <a:prstClr val="black"/>
                </a:solidFill>
              </a:rPr>
              <a:t>时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zh-CN" altLang="en-US" dirty="0">
                <a:solidFill>
                  <a:prstClr val="black"/>
                </a:solidFill>
              </a:rPr>
              <a:t>表示目前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en-US" altLang="zh-CN" dirty="0">
                <a:solidFill>
                  <a:prstClr val="black"/>
                </a:solidFill>
              </a:rPr>
              <a:t>j</a:t>
            </a:r>
            <a:r>
              <a:rPr lang="zh-CN" altLang="en-US" dirty="0">
                <a:solidFill>
                  <a:prstClr val="black"/>
                </a:solidFill>
              </a:rPr>
              <a:t>之间的最小距离是以</a:t>
            </a:r>
            <a:r>
              <a:rPr lang="en-US" altLang="zh-CN" dirty="0">
                <a:solidFill>
                  <a:prstClr val="black"/>
                </a:solidFill>
              </a:rPr>
              <a:t>k</a:t>
            </a:r>
            <a:r>
              <a:rPr lang="zh-CN" altLang="en-US" dirty="0">
                <a:solidFill>
                  <a:prstClr val="black"/>
                </a:solidFill>
              </a:rPr>
              <a:t>为中介点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1959052"/>
            <a:ext cx="12192000" cy="82870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17BCF41-55BB-41CD-892F-4497816572F8}"/>
              </a:ext>
            </a:extLst>
          </p:cNvPr>
          <p:cNvSpPr/>
          <p:nvPr/>
        </p:nvSpPr>
        <p:spPr>
          <a:xfrm>
            <a:off x="99178" y="231636"/>
            <a:ext cx="1320364" cy="1320364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任意多边形: 形状 17" title="rJ6JfFNieuj79RlItJXO">
            <a:extLst>
              <a:ext uri="{FF2B5EF4-FFF2-40B4-BE49-F238E27FC236}">
                <a16:creationId xmlns:a16="http://schemas.microsoft.com/office/drawing/2014/main" id="{011D9C86-9407-44F8-ABB3-1AEB8D639657}"/>
              </a:ext>
            </a:extLst>
          </p:cNvPr>
          <p:cNvSpPr>
            <a:spLocks/>
          </p:cNvSpPr>
          <p:nvPr/>
        </p:nvSpPr>
        <p:spPr bwMode="auto">
          <a:xfrm>
            <a:off x="575827" y="550703"/>
            <a:ext cx="456617" cy="611696"/>
          </a:xfrm>
          <a:custGeom>
            <a:avLst/>
            <a:gdLst>
              <a:gd name="connsiteX0" fmla="*/ 127000 w 252413"/>
              <a:gd name="connsiteY0" fmla="*/ 292100 h 338138"/>
              <a:gd name="connsiteX1" fmla="*/ 111125 w 252413"/>
              <a:gd name="connsiteY1" fmla="*/ 307975 h 338138"/>
              <a:gd name="connsiteX2" fmla="*/ 127000 w 252413"/>
              <a:gd name="connsiteY2" fmla="*/ 323850 h 338138"/>
              <a:gd name="connsiteX3" fmla="*/ 142875 w 252413"/>
              <a:gd name="connsiteY3" fmla="*/ 307975 h 338138"/>
              <a:gd name="connsiteX4" fmla="*/ 127000 w 252413"/>
              <a:gd name="connsiteY4" fmla="*/ 292100 h 338138"/>
              <a:gd name="connsiteX5" fmla="*/ 60637 w 252413"/>
              <a:gd name="connsiteY5" fmla="*/ 241300 h 338138"/>
              <a:gd name="connsiteX6" fmla="*/ 123259 w 252413"/>
              <a:gd name="connsiteY6" fmla="*/ 241300 h 338138"/>
              <a:gd name="connsiteX7" fmla="*/ 128588 w 252413"/>
              <a:gd name="connsiteY7" fmla="*/ 248356 h 338138"/>
              <a:gd name="connsiteX8" fmla="*/ 123259 w 252413"/>
              <a:gd name="connsiteY8" fmla="*/ 254000 h 338138"/>
              <a:gd name="connsiteX9" fmla="*/ 60637 w 252413"/>
              <a:gd name="connsiteY9" fmla="*/ 254000 h 338138"/>
              <a:gd name="connsiteX10" fmla="*/ 53975 w 252413"/>
              <a:gd name="connsiteY10" fmla="*/ 248356 h 338138"/>
              <a:gd name="connsiteX11" fmla="*/ 60637 w 252413"/>
              <a:gd name="connsiteY11" fmla="*/ 241300 h 338138"/>
              <a:gd name="connsiteX12" fmla="*/ 60637 w 252413"/>
              <a:gd name="connsiteY12" fmla="*/ 219075 h 338138"/>
              <a:gd name="connsiteX13" fmla="*/ 123259 w 252413"/>
              <a:gd name="connsiteY13" fmla="*/ 219075 h 338138"/>
              <a:gd name="connsiteX14" fmla="*/ 128588 w 252413"/>
              <a:gd name="connsiteY14" fmla="*/ 224720 h 338138"/>
              <a:gd name="connsiteX15" fmla="*/ 123259 w 252413"/>
              <a:gd name="connsiteY15" fmla="*/ 231775 h 338138"/>
              <a:gd name="connsiteX16" fmla="*/ 60637 w 252413"/>
              <a:gd name="connsiteY16" fmla="*/ 231775 h 338138"/>
              <a:gd name="connsiteX17" fmla="*/ 53975 w 252413"/>
              <a:gd name="connsiteY17" fmla="*/ 224720 h 338138"/>
              <a:gd name="connsiteX18" fmla="*/ 60637 w 252413"/>
              <a:gd name="connsiteY18" fmla="*/ 219075 h 338138"/>
              <a:gd name="connsiteX19" fmla="*/ 60637 w 252413"/>
              <a:gd name="connsiteY19" fmla="*/ 196850 h 338138"/>
              <a:gd name="connsiteX20" fmla="*/ 123259 w 252413"/>
              <a:gd name="connsiteY20" fmla="*/ 196850 h 338138"/>
              <a:gd name="connsiteX21" fmla="*/ 128588 w 252413"/>
              <a:gd name="connsiteY21" fmla="*/ 202407 h 338138"/>
              <a:gd name="connsiteX22" fmla="*/ 123259 w 252413"/>
              <a:gd name="connsiteY22" fmla="*/ 207963 h 338138"/>
              <a:gd name="connsiteX23" fmla="*/ 60637 w 252413"/>
              <a:gd name="connsiteY23" fmla="*/ 207963 h 338138"/>
              <a:gd name="connsiteX24" fmla="*/ 53975 w 252413"/>
              <a:gd name="connsiteY24" fmla="*/ 202407 h 338138"/>
              <a:gd name="connsiteX25" fmla="*/ 60637 w 252413"/>
              <a:gd name="connsiteY25" fmla="*/ 196850 h 338138"/>
              <a:gd name="connsiteX26" fmla="*/ 60637 w 252413"/>
              <a:gd name="connsiteY26" fmla="*/ 174625 h 338138"/>
              <a:gd name="connsiteX27" fmla="*/ 123259 w 252413"/>
              <a:gd name="connsiteY27" fmla="*/ 174625 h 338138"/>
              <a:gd name="connsiteX28" fmla="*/ 128588 w 252413"/>
              <a:gd name="connsiteY28" fmla="*/ 180182 h 338138"/>
              <a:gd name="connsiteX29" fmla="*/ 123259 w 252413"/>
              <a:gd name="connsiteY29" fmla="*/ 185738 h 338138"/>
              <a:gd name="connsiteX30" fmla="*/ 60637 w 252413"/>
              <a:gd name="connsiteY30" fmla="*/ 185738 h 338138"/>
              <a:gd name="connsiteX31" fmla="*/ 53975 w 252413"/>
              <a:gd name="connsiteY31" fmla="*/ 180182 h 338138"/>
              <a:gd name="connsiteX32" fmla="*/ 60637 w 252413"/>
              <a:gd name="connsiteY32" fmla="*/ 174625 h 338138"/>
              <a:gd name="connsiteX33" fmla="*/ 149784 w 252413"/>
              <a:gd name="connsiteY33" fmla="*/ 155575 h 338138"/>
              <a:gd name="connsiteX34" fmla="*/ 188356 w 252413"/>
              <a:gd name="connsiteY34" fmla="*/ 155575 h 338138"/>
              <a:gd name="connsiteX35" fmla="*/ 193676 w 252413"/>
              <a:gd name="connsiteY35" fmla="*/ 160852 h 338138"/>
              <a:gd name="connsiteX36" fmla="*/ 193676 w 252413"/>
              <a:gd name="connsiteY36" fmla="*/ 242642 h 338138"/>
              <a:gd name="connsiteX37" fmla="*/ 188356 w 252413"/>
              <a:gd name="connsiteY37" fmla="*/ 249238 h 338138"/>
              <a:gd name="connsiteX38" fmla="*/ 149784 w 252413"/>
              <a:gd name="connsiteY38" fmla="*/ 249238 h 338138"/>
              <a:gd name="connsiteX39" fmla="*/ 144463 w 252413"/>
              <a:gd name="connsiteY39" fmla="*/ 242642 h 338138"/>
              <a:gd name="connsiteX40" fmla="*/ 144463 w 252413"/>
              <a:gd name="connsiteY40" fmla="*/ 160852 h 338138"/>
              <a:gd name="connsiteX41" fmla="*/ 149784 w 252413"/>
              <a:gd name="connsiteY41" fmla="*/ 155575 h 338138"/>
              <a:gd name="connsiteX42" fmla="*/ 60637 w 252413"/>
              <a:gd name="connsiteY42" fmla="*/ 150813 h 338138"/>
              <a:gd name="connsiteX43" fmla="*/ 123259 w 252413"/>
              <a:gd name="connsiteY43" fmla="*/ 150813 h 338138"/>
              <a:gd name="connsiteX44" fmla="*/ 128588 w 252413"/>
              <a:gd name="connsiteY44" fmla="*/ 156987 h 338138"/>
              <a:gd name="connsiteX45" fmla="*/ 123259 w 252413"/>
              <a:gd name="connsiteY45" fmla="*/ 161926 h 338138"/>
              <a:gd name="connsiteX46" fmla="*/ 60637 w 252413"/>
              <a:gd name="connsiteY46" fmla="*/ 161926 h 338138"/>
              <a:gd name="connsiteX47" fmla="*/ 53975 w 252413"/>
              <a:gd name="connsiteY47" fmla="*/ 156987 h 338138"/>
              <a:gd name="connsiteX48" fmla="*/ 60637 w 252413"/>
              <a:gd name="connsiteY48" fmla="*/ 150813 h 338138"/>
              <a:gd name="connsiteX49" fmla="*/ 59267 w 252413"/>
              <a:gd name="connsiteY49" fmla="*/ 128588 h 338138"/>
              <a:gd name="connsiteX50" fmla="*/ 191559 w 252413"/>
              <a:gd name="connsiteY50" fmla="*/ 128588 h 338138"/>
              <a:gd name="connsiteX51" fmla="*/ 196850 w 252413"/>
              <a:gd name="connsiteY51" fmla="*/ 133527 h 338138"/>
              <a:gd name="connsiteX52" fmla="*/ 191559 w 252413"/>
              <a:gd name="connsiteY52" fmla="*/ 139701 h 338138"/>
              <a:gd name="connsiteX53" fmla="*/ 59267 w 252413"/>
              <a:gd name="connsiteY53" fmla="*/ 139701 h 338138"/>
              <a:gd name="connsiteX54" fmla="*/ 53975 w 252413"/>
              <a:gd name="connsiteY54" fmla="*/ 133527 h 338138"/>
              <a:gd name="connsiteX55" fmla="*/ 59267 w 252413"/>
              <a:gd name="connsiteY55" fmla="*/ 128588 h 338138"/>
              <a:gd name="connsiteX56" fmla="*/ 127568 w 252413"/>
              <a:gd name="connsiteY56" fmla="*/ 106363 h 338138"/>
              <a:gd name="connsiteX57" fmla="*/ 191522 w 252413"/>
              <a:gd name="connsiteY57" fmla="*/ 106363 h 338138"/>
              <a:gd name="connsiteX58" fmla="*/ 196851 w 252413"/>
              <a:gd name="connsiteY58" fmla="*/ 111125 h 338138"/>
              <a:gd name="connsiteX59" fmla="*/ 191522 w 252413"/>
              <a:gd name="connsiteY59" fmla="*/ 115888 h 338138"/>
              <a:gd name="connsiteX60" fmla="*/ 127568 w 252413"/>
              <a:gd name="connsiteY60" fmla="*/ 115888 h 338138"/>
              <a:gd name="connsiteX61" fmla="*/ 122238 w 252413"/>
              <a:gd name="connsiteY61" fmla="*/ 111125 h 338138"/>
              <a:gd name="connsiteX62" fmla="*/ 127568 w 252413"/>
              <a:gd name="connsiteY62" fmla="*/ 106363 h 338138"/>
              <a:gd name="connsiteX63" fmla="*/ 127568 w 252413"/>
              <a:gd name="connsiteY63" fmla="*/ 84138 h 338138"/>
              <a:gd name="connsiteX64" fmla="*/ 191522 w 252413"/>
              <a:gd name="connsiteY64" fmla="*/ 84138 h 338138"/>
              <a:gd name="connsiteX65" fmla="*/ 196851 w 252413"/>
              <a:gd name="connsiteY65" fmla="*/ 88900 h 338138"/>
              <a:gd name="connsiteX66" fmla="*/ 191522 w 252413"/>
              <a:gd name="connsiteY66" fmla="*/ 93663 h 338138"/>
              <a:gd name="connsiteX67" fmla="*/ 127568 w 252413"/>
              <a:gd name="connsiteY67" fmla="*/ 93663 h 338138"/>
              <a:gd name="connsiteX68" fmla="*/ 122238 w 252413"/>
              <a:gd name="connsiteY68" fmla="*/ 88900 h 338138"/>
              <a:gd name="connsiteX69" fmla="*/ 127568 w 252413"/>
              <a:gd name="connsiteY69" fmla="*/ 84138 h 338138"/>
              <a:gd name="connsiteX70" fmla="*/ 64136 w 252413"/>
              <a:gd name="connsiteY70" fmla="*/ 65088 h 338138"/>
              <a:gd name="connsiteX71" fmla="*/ 107316 w 252413"/>
              <a:gd name="connsiteY71" fmla="*/ 65088 h 338138"/>
              <a:gd name="connsiteX72" fmla="*/ 112713 w 252413"/>
              <a:gd name="connsiteY72" fmla="*/ 71702 h 338138"/>
              <a:gd name="connsiteX73" fmla="*/ 112713 w 252413"/>
              <a:gd name="connsiteY73" fmla="*/ 106098 h 338138"/>
              <a:gd name="connsiteX74" fmla="*/ 107316 w 252413"/>
              <a:gd name="connsiteY74" fmla="*/ 112713 h 338138"/>
              <a:gd name="connsiteX75" fmla="*/ 64136 w 252413"/>
              <a:gd name="connsiteY75" fmla="*/ 112713 h 338138"/>
              <a:gd name="connsiteX76" fmla="*/ 58738 w 252413"/>
              <a:gd name="connsiteY76" fmla="*/ 106098 h 338138"/>
              <a:gd name="connsiteX77" fmla="*/ 58738 w 252413"/>
              <a:gd name="connsiteY77" fmla="*/ 71702 h 338138"/>
              <a:gd name="connsiteX78" fmla="*/ 64136 w 252413"/>
              <a:gd name="connsiteY78" fmla="*/ 65088 h 338138"/>
              <a:gd name="connsiteX79" fmla="*/ 127568 w 252413"/>
              <a:gd name="connsiteY79" fmla="*/ 60325 h 338138"/>
              <a:gd name="connsiteX80" fmla="*/ 191522 w 252413"/>
              <a:gd name="connsiteY80" fmla="*/ 60325 h 338138"/>
              <a:gd name="connsiteX81" fmla="*/ 196851 w 252413"/>
              <a:gd name="connsiteY81" fmla="*/ 66499 h 338138"/>
              <a:gd name="connsiteX82" fmla="*/ 191522 w 252413"/>
              <a:gd name="connsiteY82" fmla="*/ 71438 h 338138"/>
              <a:gd name="connsiteX83" fmla="*/ 127568 w 252413"/>
              <a:gd name="connsiteY83" fmla="*/ 71438 h 338138"/>
              <a:gd name="connsiteX84" fmla="*/ 122238 w 252413"/>
              <a:gd name="connsiteY84" fmla="*/ 66499 h 338138"/>
              <a:gd name="connsiteX85" fmla="*/ 127568 w 252413"/>
              <a:gd name="connsiteY85" fmla="*/ 60325 h 338138"/>
              <a:gd name="connsiteX86" fmla="*/ 42572 w 252413"/>
              <a:gd name="connsiteY86" fmla="*/ 34925 h 338138"/>
              <a:gd name="connsiteX87" fmla="*/ 33338 w 252413"/>
              <a:gd name="connsiteY87" fmla="*/ 44126 h 338138"/>
              <a:gd name="connsiteX88" fmla="*/ 33338 w 252413"/>
              <a:gd name="connsiteY88" fmla="*/ 279400 h 338138"/>
              <a:gd name="connsiteX89" fmla="*/ 220663 w 252413"/>
              <a:gd name="connsiteY89" fmla="*/ 279400 h 338138"/>
              <a:gd name="connsiteX90" fmla="*/ 220663 w 252413"/>
              <a:gd name="connsiteY90" fmla="*/ 44126 h 338138"/>
              <a:gd name="connsiteX91" fmla="*/ 211429 w 252413"/>
              <a:gd name="connsiteY91" fmla="*/ 34925 h 338138"/>
              <a:gd name="connsiteX92" fmla="*/ 42572 w 252413"/>
              <a:gd name="connsiteY92" fmla="*/ 34925 h 338138"/>
              <a:gd name="connsiteX93" fmla="*/ 42069 w 252413"/>
              <a:gd name="connsiteY93" fmla="*/ 0 h 338138"/>
              <a:gd name="connsiteX94" fmla="*/ 210344 w 252413"/>
              <a:gd name="connsiteY94" fmla="*/ 0 h 338138"/>
              <a:gd name="connsiteX95" fmla="*/ 252413 w 252413"/>
              <a:gd name="connsiteY95" fmla="*/ 43588 h 338138"/>
              <a:gd name="connsiteX96" fmla="*/ 252413 w 252413"/>
              <a:gd name="connsiteY96" fmla="*/ 294550 h 338138"/>
              <a:gd name="connsiteX97" fmla="*/ 210344 w 252413"/>
              <a:gd name="connsiteY97" fmla="*/ 338138 h 338138"/>
              <a:gd name="connsiteX98" fmla="*/ 42069 w 252413"/>
              <a:gd name="connsiteY98" fmla="*/ 338138 h 338138"/>
              <a:gd name="connsiteX99" fmla="*/ 0 w 252413"/>
              <a:gd name="connsiteY99" fmla="*/ 294550 h 338138"/>
              <a:gd name="connsiteX100" fmla="*/ 0 w 252413"/>
              <a:gd name="connsiteY100" fmla="*/ 43588 h 338138"/>
              <a:gd name="connsiteX101" fmla="*/ 42069 w 252413"/>
              <a:gd name="connsiteY10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52413" h="338138">
                <a:moveTo>
                  <a:pt x="127000" y="292100"/>
                </a:moveTo>
                <a:cubicBezTo>
                  <a:pt x="118232" y="292100"/>
                  <a:pt x="111125" y="299207"/>
                  <a:pt x="111125" y="307975"/>
                </a:cubicBezTo>
                <a:cubicBezTo>
                  <a:pt x="111125" y="316743"/>
                  <a:pt x="118232" y="323850"/>
                  <a:pt x="127000" y="323850"/>
                </a:cubicBezTo>
                <a:cubicBezTo>
                  <a:pt x="135768" y="323850"/>
                  <a:pt x="142875" y="316743"/>
                  <a:pt x="142875" y="307975"/>
                </a:cubicBezTo>
                <a:cubicBezTo>
                  <a:pt x="142875" y="299207"/>
                  <a:pt x="135768" y="292100"/>
                  <a:pt x="127000" y="292100"/>
                </a:cubicBezTo>
                <a:close/>
                <a:moveTo>
                  <a:pt x="60637" y="241300"/>
                </a:moveTo>
                <a:cubicBezTo>
                  <a:pt x="60637" y="241300"/>
                  <a:pt x="60637" y="241300"/>
                  <a:pt x="123259" y="241300"/>
                </a:cubicBezTo>
                <a:cubicBezTo>
                  <a:pt x="127256" y="241300"/>
                  <a:pt x="128588" y="244122"/>
                  <a:pt x="128588" y="248356"/>
                </a:cubicBezTo>
                <a:cubicBezTo>
                  <a:pt x="128588" y="251178"/>
                  <a:pt x="127256" y="254000"/>
                  <a:pt x="123259" y="254000"/>
                </a:cubicBezTo>
                <a:cubicBezTo>
                  <a:pt x="123259" y="254000"/>
                  <a:pt x="123259" y="254000"/>
                  <a:pt x="60637" y="254000"/>
                </a:cubicBezTo>
                <a:cubicBezTo>
                  <a:pt x="56640" y="254000"/>
                  <a:pt x="53975" y="251178"/>
                  <a:pt x="53975" y="248356"/>
                </a:cubicBezTo>
                <a:cubicBezTo>
                  <a:pt x="53975" y="244122"/>
                  <a:pt x="56640" y="241300"/>
                  <a:pt x="60637" y="241300"/>
                </a:cubicBezTo>
                <a:close/>
                <a:moveTo>
                  <a:pt x="60637" y="219075"/>
                </a:moveTo>
                <a:cubicBezTo>
                  <a:pt x="60637" y="219075"/>
                  <a:pt x="60637" y="219075"/>
                  <a:pt x="123259" y="219075"/>
                </a:cubicBezTo>
                <a:cubicBezTo>
                  <a:pt x="127256" y="219075"/>
                  <a:pt x="128588" y="221897"/>
                  <a:pt x="128588" y="224720"/>
                </a:cubicBezTo>
                <a:cubicBezTo>
                  <a:pt x="128588" y="228953"/>
                  <a:pt x="127256" y="231775"/>
                  <a:pt x="123259" y="231775"/>
                </a:cubicBezTo>
                <a:cubicBezTo>
                  <a:pt x="123259" y="231775"/>
                  <a:pt x="123259" y="231775"/>
                  <a:pt x="60637" y="231775"/>
                </a:cubicBezTo>
                <a:cubicBezTo>
                  <a:pt x="56640" y="231775"/>
                  <a:pt x="53975" y="228953"/>
                  <a:pt x="53975" y="224720"/>
                </a:cubicBezTo>
                <a:cubicBezTo>
                  <a:pt x="53975" y="221897"/>
                  <a:pt x="56640" y="219075"/>
                  <a:pt x="60637" y="219075"/>
                </a:cubicBezTo>
                <a:close/>
                <a:moveTo>
                  <a:pt x="60637" y="196850"/>
                </a:moveTo>
                <a:cubicBezTo>
                  <a:pt x="60637" y="196850"/>
                  <a:pt x="60637" y="196850"/>
                  <a:pt x="123259" y="196850"/>
                </a:cubicBezTo>
                <a:cubicBezTo>
                  <a:pt x="127256" y="196850"/>
                  <a:pt x="128588" y="199628"/>
                  <a:pt x="128588" y="202407"/>
                </a:cubicBezTo>
                <a:cubicBezTo>
                  <a:pt x="128588" y="206574"/>
                  <a:pt x="127256" y="207963"/>
                  <a:pt x="123259" y="207963"/>
                </a:cubicBezTo>
                <a:cubicBezTo>
                  <a:pt x="123259" y="207963"/>
                  <a:pt x="123259" y="207963"/>
                  <a:pt x="60637" y="207963"/>
                </a:cubicBezTo>
                <a:cubicBezTo>
                  <a:pt x="56640" y="207963"/>
                  <a:pt x="53975" y="206574"/>
                  <a:pt x="53975" y="202407"/>
                </a:cubicBezTo>
                <a:cubicBezTo>
                  <a:pt x="53975" y="199628"/>
                  <a:pt x="56640" y="196850"/>
                  <a:pt x="60637" y="196850"/>
                </a:cubicBezTo>
                <a:close/>
                <a:moveTo>
                  <a:pt x="60637" y="174625"/>
                </a:moveTo>
                <a:cubicBezTo>
                  <a:pt x="60637" y="174625"/>
                  <a:pt x="60637" y="174625"/>
                  <a:pt x="123259" y="174625"/>
                </a:cubicBezTo>
                <a:cubicBezTo>
                  <a:pt x="127256" y="174625"/>
                  <a:pt x="128588" y="177403"/>
                  <a:pt x="128588" y="180182"/>
                </a:cubicBezTo>
                <a:cubicBezTo>
                  <a:pt x="128588" y="182960"/>
                  <a:pt x="127256" y="185738"/>
                  <a:pt x="123259" y="185738"/>
                </a:cubicBezTo>
                <a:cubicBezTo>
                  <a:pt x="123259" y="185738"/>
                  <a:pt x="123259" y="185738"/>
                  <a:pt x="60637" y="185738"/>
                </a:cubicBezTo>
                <a:cubicBezTo>
                  <a:pt x="56640" y="185738"/>
                  <a:pt x="53975" y="182960"/>
                  <a:pt x="53975" y="180182"/>
                </a:cubicBezTo>
                <a:cubicBezTo>
                  <a:pt x="53975" y="177403"/>
                  <a:pt x="56640" y="174625"/>
                  <a:pt x="60637" y="174625"/>
                </a:cubicBezTo>
                <a:close/>
                <a:moveTo>
                  <a:pt x="149784" y="155575"/>
                </a:moveTo>
                <a:cubicBezTo>
                  <a:pt x="149784" y="155575"/>
                  <a:pt x="149784" y="155575"/>
                  <a:pt x="188356" y="155575"/>
                </a:cubicBezTo>
                <a:cubicBezTo>
                  <a:pt x="191016" y="155575"/>
                  <a:pt x="193676" y="158214"/>
                  <a:pt x="193676" y="160852"/>
                </a:cubicBezTo>
                <a:cubicBezTo>
                  <a:pt x="193676" y="160852"/>
                  <a:pt x="193676" y="160852"/>
                  <a:pt x="193676" y="242642"/>
                </a:cubicBezTo>
                <a:cubicBezTo>
                  <a:pt x="193676" y="246600"/>
                  <a:pt x="191016" y="249238"/>
                  <a:pt x="188356" y="249238"/>
                </a:cubicBezTo>
                <a:cubicBezTo>
                  <a:pt x="188356" y="249238"/>
                  <a:pt x="188356" y="249238"/>
                  <a:pt x="149784" y="249238"/>
                </a:cubicBezTo>
                <a:cubicBezTo>
                  <a:pt x="147123" y="249238"/>
                  <a:pt x="144463" y="246600"/>
                  <a:pt x="144463" y="242642"/>
                </a:cubicBezTo>
                <a:cubicBezTo>
                  <a:pt x="144463" y="242642"/>
                  <a:pt x="144463" y="242642"/>
                  <a:pt x="144463" y="160852"/>
                </a:cubicBezTo>
                <a:cubicBezTo>
                  <a:pt x="144463" y="158214"/>
                  <a:pt x="147123" y="155575"/>
                  <a:pt x="149784" y="155575"/>
                </a:cubicBezTo>
                <a:close/>
                <a:moveTo>
                  <a:pt x="60637" y="150813"/>
                </a:moveTo>
                <a:cubicBezTo>
                  <a:pt x="60637" y="150813"/>
                  <a:pt x="60637" y="150813"/>
                  <a:pt x="123259" y="150813"/>
                </a:cubicBezTo>
                <a:cubicBezTo>
                  <a:pt x="127256" y="150813"/>
                  <a:pt x="128588" y="153283"/>
                  <a:pt x="128588" y="156987"/>
                </a:cubicBezTo>
                <a:cubicBezTo>
                  <a:pt x="128588" y="159457"/>
                  <a:pt x="127256" y="161926"/>
                  <a:pt x="123259" y="161926"/>
                </a:cubicBezTo>
                <a:cubicBezTo>
                  <a:pt x="123259" y="161926"/>
                  <a:pt x="123259" y="161926"/>
                  <a:pt x="60637" y="161926"/>
                </a:cubicBezTo>
                <a:cubicBezTo>
                  <a:pt x="56640" y="161926"/>
                  <a:pt x="53975" y="159457"/>
                  <a:pt x="53975" y="156987"/>
                </a:cubicBezTo>
                <a:cubicBezTo>
                  <a:pt x="53975" y="153283"/>
                  <a:pt x="56640" y="150813"/>
                  <a:pt x="60637" y="150813"/>
                </a:cubicBezTo>
                <a:close/>
                <a:moveTo>
                  <a:pt x="59267" y="128588"/>
                </a:moveTo>
                <a:cubicBezTo>
                  <a:pt x="59267" y="128588"/>
                  <a:pt x="59267" y="128588"/>
                  <a:pt x="191559" y="128588"/>
                </a:cubicBezTo>
                <a:cubicBezTo>
                  <a:pt x="194204" y="128588"/>
                  <a:pt x="196850" y="131058"/>
                  <a:pt x="196850" y="133527"/>
                </a:cubicBezTo>
                <a:cubicBezTo>
                  <a:pt x="196850" y="137232"/>
                  <a:pt x="194204" y="139701"/>
                  <a:pt x="191559" y="139701"/>
                </a:cubicBezTo>
                <a:cubicBezTo>
                  <a:pt x="191559" y="139701"/>
                  <a:pt x="191559" y="139701"/>
                  <a:pt x="59267" y="139701"/>
                </a:cubicBezTo>
                <a:cubicBezTo>
                  <a:pt x="56621" y="139701"/>
                  <a:pt x="53975" y="137232"/>
                  <a:pt x="53975" y="133527"/>
                </a:cubicBezTo>
                <a:cubicBezTo>
                  <a:pt x="53975" y="131058"/>
                  <a:pt x="56621" y="128588"/>
                  <a:pt x="59267" y="128588"/>
                </a:cubicBezTo>
                <a:close/>
                <a:moveTo>
                  <a:pt x="127568" y="106363"/>
                </a:moveTo>
                <a:cubicBezTo>
                  <a:pt x="127568" y="106363"/>
                  <a:pt x="127568" y="106363"/>
                  <a:pt x="191522" y="106363"/>
                </a:cubicBezTo>
                <a:cubicBezTo>
                  <a:pt x="194186" y="106363"/>
                  <a:pt x="196851" y="108744"/>
                  <a:pt x="196851" y="111125"/>
                </a:cubicBezTo>
                <a:cubicBezTo>
                  <a:pt x="196851" y="114697"/>
                  <a:pt x="194186" y="115888"/>
                  <a:pt x="191522" y="115888"/>
                </a:cubicBezTo>
                <a:cubicBezTo>
                  <a:pt x="191522" y="115888"/>
                  <a:pt x="191522" y="115888"/>
                  <a:pt x="127568" y="115888"/>
                </a:cubicBezTo>
                <a:cubicBezTo>
                  <a:pt x="124903" y="115888"/>
                  <a:pt x="122238" y="114697"/>
                  <a:pt x="122238" y="111125"/>
                </a:cubicBezTo>
                <a:cubicBezTo>
                  <a:pt x="122238" y="108744"/>
                  <a:pt x="124903" y="106363"/>
                  <a:pt x="127568" y="106363"/>
                </a:cubicBezTo>
                <a:close/>
                <a:moveTo>
                  <a:pt x="127568" y="84138"/>
                </a:moveTo>
                <a:cubicBezTo>
                  <a:pt x="127568" y="84138"/>
                  <a:pt x="127568" y="84138"/>
                  <a:pt x="191522" y="84138"/>
                </a:cubicBezTo>
                <a:cubicBezTo>
                  <a:pt x="194186" y="84138"/>
                  <a:pt x="196851" y="86519"/>
                  <a:pt x="196851" y="88900"/>
                </a:cubicBezTo>
                <a:cubicBezTo>
                  <a:pt x="196851" y="91282"/>
                  <a:pt x="194186" y="93663"/>
                  <a:pt x="191522" y="93663"/>
                </a:cubicBezTo>
                <a:cubicBezTo>
                  <a:pt x="191522" y="93663"/>
                  <a:pt x="191522" y="93663"/>
                  <a:pt x="127568" y="93663"/>
                </a:cubicBezTo>
                <a:cubicBezTo>
                  <a:pt x="124903" y="93663"/>
                  <a:pt x="122238" y="91282"/>
                  <a:pt x="122238" y="88900"/>
                </a:cubicBezTo>
                <a:cubicBezTo>
                  <a:pt x="122238" y="86519"/>
                  <a:pt x="124903" y="84138"/>
                  <a:pt x="127568" y="84138"/>
                </a:cubicBezTo>
                <a:close/>
                <a:moveTo>
                  <a:pt x="64136" y="65088"/>
                </a:moveTo>
                <a:cubicBezTo>
                  <a:pt x="64136" y="65088"/>
                  <a:pt x="64136" y="65088"/>
                  <a:pt x="107316" y="65088"/>
                </a:cubicBezTo>
                <a:cubicBezTo>
                  <a:pt x="110014" y="65088"/>
                  <a:pt x="112713" y="67734"/>
                  <a:pt x="112713" y="71702"/>
                </a:cubicBezTo>
                <a:cubicBezTo>
                  <a:pt x="112713" y="71702"/>
                  <a:pt x="112713" y="71702"/>
                  <a:pt x="112713" y="106098"/>
                </a:cubicBezTo>
                <a:cubicBezTo>
                  <a:pt x="112713" y="110067"/>
                  <a:pt x="110014" y="112713"/>
                  <a:pt x="107316" y="112713"/>
                </a:cubicBezTo>
                <a:cubicBezTo>
                  <a:pt x="107316" y="112713"/>
                  <a:pt x="107316" y="112713"/>
                  <a:pt x="64136" y="112713"/>
                </a:cubicBezTo>
                <a:cubicBezTo>
                  <a:pt x="61437" y="112713"/>
                  <a:pt x="58738" y="110067"/>
                  <a:pt x="58738" y="106098"/>
                </a:cubicBezTo>
                <a:cubicBezTo>
                  <a:pt x="58738" y="106098"/>
                  <a:pt x="58738" y="106098"/>
                  <a:pt x="58738" y="71702"/>
                </a:cubicBezTo>
                <a:cubicBezTo>
                  <a:pt x="58738" y="67734"/>
                  <a:pt x="61437" y="65088"/>
                  <a:pt x="64136" y="65088"/>
                </a:cubicBezTo>
                <a:close/>
                <a:moveTo>
                  <a:pt x="127568" y="60325"/>
                </a:moveTo>
                <a:cubicBezTo>
                  <a:pt x="127568" y="60325"/>
                  <a:pt x="127568" y="60325"/>
                  <a:pt x="191522" y="60325"/>
                </a:cubicBezTo>
                <a:cubicBezTo>
                  <a:pt x="194186" y="60325"/>
                  <a:pt x="196851" y="62794"/>
                  <a:pt x="196851" y="66499"/>
                </a:cubicBezTo>
                <a:cubicBezTo>
                  <a:pt x="196851" y="68968"/>
                  <a:pt x="194186" y="71438"/>
                  <a:pt x="191522" y="71438"/>
                </a:cubicBezTo>
                <a:cubicBezTo>
                  <a:pt x="191522" y="71438"/>
                  <a:pt x="191522" y="71438"/>
                  <a:pt x="127568" y="71438"/>
                </a:cubicBezTo>
                <a:cubicBezTo>
                  <a:pt x="124903" y="71438"/>
                  <a:pt x="122238" y="68968"/>
                  <a:pt x="122238" y="66499"/>
                </a:cubicBezTo>
                <a:cubicBezTo>
                  <a:pt x="122238" y="62794"/>
                  <a:pt x="124903" y="60325"/>
                  <a:pt x="127568" y="60325"/>
                </a:cubicBezTo>
                <a:close/>
                <a:moveTo>
                  <a:pt x="42572" y="34925"/>
                </a:moveTo>
                <a:cubicBezTo>
                  <a:pt x="37295" y="34925"/>
                  <a:pt x="33338" y="38868"/>
                  <a:pt x="33338" y="44126"/>
                </a:cubicBezTo>
                <a:lnTo>
                  <a:pt x="33338" y="279400"/>
                </a:lnTo>
                <a:cubicBezTo>
                  <a:pt x="33338" y="279400"/>
                  <a:pt x="33338" y="279400"/>
                  <a:pt x="220663" y="279400"/>
                </a:cubicBezTo>
                <a:cubicBezTo>
                  <a:pt x="220663" y="279400"/>
                  <a:pt x="220663" y="279400"/>
                  <a:pt x="220663" y="44126"/>
                </a:cubicBezTo>
                <a:cubicBezTo>
                  <a:pt x="220663" y="38868"/>
                  <a:pt x="216706" y="34925"/>
                  <a:pt x="211429" y="34925"/>
                </a:cubicBezTo>
                <a:cubicBezTo>
                  <a:pt x="211429" y="34925"/>
                  <a:pt x="211429" y="34925"/>
                  <a:pt x="42572" y="34925"/>
                </a:cubicBezTo>
                <a:close/>
                <a:moveTo>
                  <a:pt x="42069" y="0"/>
                </a:moveTo>
                <a:cubicBezTo>
                  <a:pt x="42069" y="0"/>
                  <a:pt x="42069" y="0"/>
                  <a:pt x="210344" y="0"/>
                </a:cubicBezTo>
                <a:cubicBezTo>
                  <a:pt x="234008" y="0"/>
                  <a:pt x="252413" y="19813"/>
                  <a:pt x="252413" y="43588"/>
                </a:cubicBezTo>
                <a:cubicBezTo>
                  <a:pt x="252413" y="43588"/>
                  <a:pt x="252413" y="43588"/>
                  <a:pt x="252413" y="294550"/>
                </a:cubicBezTo>
                <a:cubicBezTo>
                  <a:pt x="252413" y="318325"/>
                  <a:pt x="234008" y="338138"/>
                  <a:pt x="210344" y="338138"/>
                </a:cubicBezTo>
                <a:cubicBezTo>
                  <a:pt x="210344" y="338138"/>
                  <a:pt x="210344" y="338138"/>
                  <a:pt x="42069" y="338138"/>
                </a:cubicBezTo>
                <a:cubicBezTo>
                  <a:pt x="18405" y="338138"/>
                  <a:pt x="0" y="318325"/>
                  <a:pt x="0" y="294550"/>
                </a:cubicBezTo>
                <a:cubicBezTo>
                  <a:pt x="0" y="294550"/>
                  <a:pt x="0" y="294550"/>
                  <a:pt x="0" y="43588"/>
                </a:cubicBezTo>
                <a:cubicBezTo>
                  <a:pt x="0" y="19813"/>
                  <a:pt x="18405" y="0"/>
                  <a:pt x="42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575827" y="2590624"/>
            <a:ext cx="10738167" cy="3605459"/>
            <a:chOff x="575827" y="2590624"/>
            <a:chExt cx="10738167" cy="3605459"/>
          </a:xfrm>
        </p:grpSpPr>
        <p:grpSp>
          <p:nvGrpSpPr>
            <p:cNvPr id="28" name="千图PPT彼岸天：ID 8661124库_组合 37">
              <a:extLst>
                <a:ext uri="{FF2B5EF4-FFF2-40B4-BE49-F238E27FC236}">
                  <a16:creationId xmlns:a16="http://schemas.microsoft.com/office/drawing/2014/main" id="{61DEAA3A-4E33-4306-B2C6-98EA1EBB8C72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7456227" y="2590624"/>
              <a:ext cx="609600" cy="3605459"/>
              <a:chOff x="5791200" y="1287891"/>
              <a:chExt cx="609600" cy="3605459"/>
            </a:xfrm>
          </p:grpSpPr>
          <p:sp>
            <p:nvSpPr>
              <p:cNvPr id="29" name="Rectangle: Rounded Corners 3">
                <a:extLst>
                  <a:ext uri="{FF2B5EF4-FFF2-40B4-BE49-F238E27FC236}">
                    <a16:creationId xmlns:a16="http://schemas.microsoft.com/office/drawing/2014/main" id="{64FFA35C-AC79-4FF7-BF95-148FE00BD0E1}"/>
                  </a:ext>
                </a:extLst>
              </p:cNvPr>
              <p:cNvSpPr/>
              <p:nvPr/>
            </p:nvSpPr>
            <p:spPr>
              <a:xfrm>
                <a:off x="5791200" y="1287891"/>
                <a:ext cx="609600" cy="360545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lowchart: Connector 12">
                <a:extLst>
                  <a:ext uri="{FF2B5EF4-FFF2-40B4-BE49-F238E27FC236}">
                    <a16:creationId xmlns:a16="http://schemas.microsoft.com/office/drawing/2014/main" id="{FAB993BB-8762-44F4-9618-0BEFD609E5DC}"/>
                  </a:ext>
                </a:extLst>
              </p:cNvPr>
              <p:cNvSpPr/>
              <p:nvPr/>
            </p:nvSpPr>
            <p:spPr>
              <a:xfrm>
                <a:off x="5993283" y="2769157"/>
                <a:ext cx="205435" cy="205435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lowchart: Connector 13">
                <a:extLst>
                  <a:ext uri="{FF2B5EF4-FFF2-40B4-BE49-F238E27FC236}">
                    <a16:creationId xmlns:a16="http://schemas.microsoft.com/office/drawing/2014/main" id="{42050DE0-D559-4BAE-B817-D6238B51A81D}"/>
                  </a:ext>
                </a:extLst>
              </p:cNvPr>
              <p:cNvSpPr/>
              <p:nvPr/>
            </p:nvSpPr>
            <p:spPr>
              <a:xfrm>
                <a:off x="5993283" y="4316000"/>
                <a:ext cx="205435" cy="205435"/>
              </a:xfrm>
              <a:prstGeom prst="flowChartConnector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2" name="Circle: Hollow 28">
              <a:extLst>
                <a:ext uri="{FF2B5EF4-FFF2-40B4-BE49-F238E27FC236}">
                  <a16:creationId xmlns:a16="http://schemas.microsoft.com/office/drawing/2014/main" id="{595B20C9-FCFC-4E74-B05E-9B772D3DEC76}"/>
                </a:ext>
              </a:extLst>
            </p:cNvPr>
            <p:cNvSpPr/>
            <p:nvPr/>
          </p:nvSpPr>
          <p:spPr>
            <a:xfrm>
              <a:off x="7832910" y="4465910"/>
              <a:ext cx="1033272" cy="1033256"/>
            </a:xfrm>
            <a:prstGeom prst="donut">
              <a:avLst>
                <a:gd name="adj" fmla="val 110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3" name="千图PPT彼岸天：ID 8661124库_组合 1">
              <a:extLst>
                <a:ext uri="{FF2B5EF4-FFF2-40B4-BE49-F238E27FC236}">
                  <a16:creationId xmlns:a16="http://schemas.microsoft.com/office/drawing/2014/main" id="{F3BD0020-13CC-4212-93A1-96CAE4ED7B82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237028" y="2871126"/>
              <a:ext cx="2040635" cy="1033256"/>
              <a:chOff x="4572001" y="1568393"/>
              <a:chExt cx="2040635" cy="1033256"/>
            </a:xfrm>
          </p:grpSpPr>
          <p:sp>
            <p:nvSpPr>
              <p:cNvPr id="34" name="Rectangle: Rounded Corners 5">
                <a:extLst>
                  <a:ext uri="{FF2B5EF4-FFF2-40B4-BE49-F238E27FC236}">
                    <a16:creationId xmlns:a16="http://schemas.microsoft.com/office/drawing/2014/main" id="{43F34CFA-E619-427C-BC85-61F4CBFC4D6B}"/>
                  </a:ext>
                </a:extLst>
              </p:cNvPr>
              <p:cNvSpPr/>
              <p:nvPr/>
            </p:nvSpPr>
            <p:spPr>
              <a:xfrm>
                <a:off x="4572001" y="1798655"/>
                <a:ext cx="1523999" cy="57271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8">
                <a:extLst>
                  <a:ext uri="{FF2B5EF4-FFF2-40B4-BE49-F238E27FC236}">
                    <a16:creationId xmlns:a16="http://schemas.microsoft.com/office/drawing/2014/main" id="{B77095EA-7FDE-48D5-9C00-BC8FAC37F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7759" y="1885934"/>
                <a:ext cx="459194" cy="398161"/>
              </a:xfrm>
              <a:custGeom>
                <a:avLst/>
                <a:gdLst/>
                <a:ahLst/>
                <a:cxnLst>
                  <a:cxn ang="0">
                    <a:pos x="73" y="19"/>
                  </a:cxn>
                  <a:cxn ang="0">
                    <a:pos x="73" y="53"/>
                  </a:cxn>
                  <a:cxn ang="0">
                    <a:pos x="64" y="63"/>
                  </a:cxn>
                  <a:cxn ang="0">
                    <a:pos x="10" y="63"/>
                  </a:cxn>
                  <a:cxn ang="0">
                    <a:pos x="0" y="53"/>
                  </a:cxn>
                  <a:cxn ang="0">
                    <a:pos x="0" y="19"/>
                  </a:cxn>
                  <a:cxn ang="0">
                    <a:pos x="10" y="9"/>
                  </a:cxn>
                  <a:cxn ang="0">
                    <a:pos x="19" y="9"/>
                  </a:cxn>
                  <a:cxn ang="0">
                    <a:pos x="21" y="4"/>
                  </a:cxn>
                  <a:cxn ang="0">
                    <a:pos x="27" y="0"/>
                  </a:cxn>
                  <a:cxn ang="0">
                    <a:pos x="47" y="0"/>
                  </a:cxn>
                  <a:cxn ang="0">
                    <a:pos x="53" y="4"/>
                  </a:cxn>
                  <a:cxn ang="0">
                    <a:pos x="55" y="9"/>
                  </a:cxn>
                  <a:cxn ang="0">
                    <a:pos x="64" y="9"/>
                  </a:cxn>
                  <a:cxn ang="0">
                    <a:pos x="73" y="19"/>
                  </a:cxn>
                  <a:cxn ang="0">
                    <a:pos x="54" y="36"/>
                  </a:cxn>
                  <a:cxn ang="0">
                    <a:pos x="37" y="19"/>
                  </a:cxn>
                  <a:cxn ang="0">
                    <a:pos x="20" y="36"/>
                  </a:cxn>
                  <a:cxn ang="0">
                    <a:pos x="37" y="53"/>
                  </a:cxn>
                  <a:cxn ang="0">
                    <a:pos x="54" y="36"/>
                  </a:cxn>
                  <a:cxn ang="0">
                    <a:pos x="48" y="36"/>
                  </a:cxn>
                  <a:cxn ang="0">
                    <a:pos x="37" y="47"/>
                  </a:cxn>
                  <a:cxn ang="0">
                    <a:pos x="26" y="36"/>
                  </a:cxn>
                  <a:cxn ang="0">
                    <a:pos x="37" y="25"/>
                  </a:cxn>
                  <a:cxn ang="0">
                    <a:pos x="48" y="36"/>
                  </a:cxn>
                </a:cxnLst>
                <a:rect l="0" t="0" r="r" b="b"/>
                <a:pathLst>
                  <a:path w="73" h="63">
                    <a:moveTo>
                      <a:pt x="73" y="19"/>
                    </a:move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8"/>
                      <a:pt x="69" y="63"/>
                      <a:pt x="64" y="63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5" y="63"/>
                      <a:pt x="0" y="58"/>
                      <a:pt x="0" y="5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4"/>
                      <a:pt x="5" y="9"/>
                      <a:pt x="1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2"/>
                      <a:pt x="25" y="0"/>
                      <a:pt x="2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2" y="2"/>
                      <a:pt x="53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9" y="9"/>
                      <a:pt x="73" y="14"/>
                      <a:pt x="73" y="19"/>
                    </a:cubicBezTo>
                    <a:close/>
                    <a:moveTo>
                      <a:pt x="54" y="36"/>
                    </a:moveTo>
                    <a:cubicBezTo>
                      <a:pt x="54" y="27"/>
                      <a:pt x="46" y="19"/>
                      <a:pt x="37" y="19"/>
                    </a:cubicBezTo>
                    <a:cubicBezTo>
                      <a:pt x="28" y="19"/>
                      <a:pt x="20" y="27"/>
                      <a:pt x="20" y="36"/>
                    </a:cubicBezTo>
                    <a:cubicBezTo>
                      <a:pt x="20" y="46"/>
                      <a:pt x="28" y="53"/>
                      <a:pt x="37" y="53"/>
                    </a:cubicBezTo>
                    <a:cubicBezTo>
                      <a:pt x="46" y="53"/>
                      <a:pt x="54" y="46"/>
                      <a:pt x="54" y="36"/>
                    </a:cubicBezTo>
                    <a:close/>
                    <a:moveTo>
                      <a:pt x="48" y="36"/>
                    </a:moveTo>
                    <a:cubicBezTo>
                      <a:pt x="48" y="42"/>
                      <a:pt x="43" y="47"/>
                      <a:pt x="37" y="47"/>
                    </a:cubicBezTo>
                    <a:cubicBezTo>
                      <a:pt x="31" y="47"/>
                      <a:pt x="26" y="42"/>
                      <a:pt x="26" y="36"/>
                    </a:cubicBezTo>
                    <a:cubicBezTo>
                      <a:pt x="26" y="30"/>
                      <a:pt x="31" y="25"/>
                      <a:pt x="37" y="25"/>
                    </a:cubicBezTo>
                    <a:cubicBezTo>
                      <a:pt x="43" y="25"/>
                      <a:pt x="48" y="30"/>
                      <a:pt x="48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Circle: Hollow 10">
                <a:extLst>
                  <a:ext uri="{FF2B5EF4-FFF2-40B4-BE49-F238E27FC236}">
                    <a16:creationId xmlns:a16="http://schemas.microsoft.com/office/drawing/2014/main" id="{26C50475-45C2-487E-B277-5A89D2BF0CAE}"/>
                  </a:ext>
                </a:extLst>
              </p:cNvPr>
              <p:cNvSpPr/>
              <p:nvPr/>
            </p:nvSpPr>
            <p:spPr>
              <a:xfrm>
                <a:off x="5579364" y="1568393"/>
                <a:ext cx="1033272" cy="1033256"/>
              </a:xfrm>
              <a:prstGeom prst="donut">
                <a:avLst>
                  <a:gd name="adj" fmla="val 11010"/>
                </a:avLst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7D483B5F-3761-4A52-9982-BB988FF44766}"/>
                  </a:ext>
                </a:extLst>
              </p:cNvPr>
              <p:cNvSpPr/>
              <p:nvPr/>
            </p:nvSpPr>
            <p:spPr>
              <a:xfrm>
                <a:off x="5693055" y="1682081"/>
                <a:ext cx="805891" cy="8058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38" name="千图PPT彼岸天：ID 8661124库_组合 35">
              <a:extLst>
                <a:ext uri="{FF2B5EF4-FFF2-40B4-BE49-F238E27FC236}">
                  <a16:creationId xmlns:a16="http://schemas.microsoft.com/office/drawing/2014/main" id="{CD2F1A91-860D-4A61-92BD-DBFC79425F00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946601" y="4579598"/>
              <a:ext cx="1926947" cy="805879"/>
              <a:chOff x="6281574" y="3276865"/>
              <a:chExt cx="1926947" cy="805879"/>
            </a:xfrm>
          </p:grpSpPr>
          <p:sp>
            <p:nvSpPr>
              <p:cNvPr id="39" name="Rectangle: Rounded Corners 23">
                <a:extLst>
                  <a:ext uri="{FF2B5EF4-FFF2-40B4-BE49-F238E27FC236}">
                    <a16:creationId xmlns:a16="http://schemas.microsoft.com/office/drawing/2014/main" id="{9CCFA755-C296-4765-A6F4-4BBEC1543F40}"/>
                  </a:ext>
                </a:extLst>
              </p:cNvPr>
              <p:cNvSpPr/>
              <p:nvPr/>
            </p:nvSpPr>
            <p:spPr>
              <a:xfrm>
                <a:off x="6710783" y="3393439"/>
                <a:ext cx="1497738" cy="57271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26">
                <a:extLst>
                  <a:ext uri="{FF2B5EF4-FFF2-40B4-BE49-F238E27FC236}">
                    <a16:creationId xmlns:a16="http://schemas.microsoft.com/office/drawing/2014/main" id="{53C69128-6442-438C-ADBD-9649CC7D8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628" y="3512689"/>
                <a:ext cx="401066" cy="334224"/>
              </a:xfrm>
              <a:custGeom>
                <a:avLst/>
                <a:gdLst/>
                <a:ahLst/>
                <a:cxnLst>
                  <a:cxn ang="0">
                    <a:pos x="30" y="19"/>
                  </a:cxn>
                  <a:cxn ang="0">
                    <a:pos x="25" y="24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25" y="0"/>
                  </a:cxn>
                  <a:cxn ang="0">
                    <a:pos x="30" y="4"/>
                  </a:cxn>
                  <a:cxn ang="0">
                    <a:pos x="30" y="19"/>
                  </a:cxn>
                  <a:cxn ang="0">
                    <a:pos x="30" y="48"/>
                  </a:cxn>
                  <a:cxn ang="0">
                    <a:pos x="25" y="53"/>
                  </a:cxn>
                  <a:cxn ang="0">
                    <a:pos x="5" y="53"/>
                  </a:cxn>
                  <a:cxn ang="0">
                    <a:pos x="0" y="48"/>
                  </a:cxn>
                  <a:cxn ang="0">
                    <a:pos x="0" y="34"/>
                  </a:cxn>
                  <a:cxn ang="0">
                    <a:pos x="5" y="29"/>
                  </a:cxn>
                  <a:cxn ang="0">
                    <a:pos x="25" y="29"/>
                  </a:cxn>
                  <a:cxn ang="0">
                    <a:pos x="30" y="34"/>
                  </a:cxn>
                  <a:cxn ang="0">
                    <a:pos x="30" y="48"/>
                  </a:cxn>
                  <a:cxn ang="0">
                    <a:pos x="64" y="19"/>
                  </a:cxn>
                  <a:cxn ang="0">
                    <a:pos x="59" y="24"/>
                  </a:cxn>
                  <a:cxn ang="0">
                    <a:pos x="39" y="24"/>
                  </a:cxn>
                  <a:cxn ang="0">
                    <a:pos x="34" y="19"/>
                  </a:cxn>
                  <a:cxn ang="0">
                    <a:pos x="34" y="4"/>
                  </a:cxn>
                  <a:cxn ang="0">
                    <a:pos x="39" y="0"/>
                  </a:cxn>
                  <a:cxn ang="0">
                    <a:pos x="59" y="0"/>
                  </a:cxn>
                  <a:cxn ang="0">
                    <a:pos x="64" y="4"/>
                  </a:cxn>
                  <a:cxn ang="0">
                    <a:pos x="64" y="19"/>
                  </a:cxn>
                  <a:cxn ang="0">
                    <a:pos x="64" y="48"/>
                  </a:cxn>
                  <a:cxn ang="0">
                    <a:pos x="59" y="53"/>
                  </a:cxn>
                  <a:cxn ang="0">
                    <a:pos x="39" y="53"/>
                  </a:cxn>
                  <a:cxn ang="0">
                    <a:pos x="34" y="48"/>
                  </a:cxn>
                  <a:cxn ang="0">
                    <a:pos x="34" y="34"/>
                  </a:cxn>
                  <a:cxn ang="0">
                    <a:pos x="39" y="29"/>
                  </a:cxn>
                  <a:cxn ang="0">
                    <a:pos x="59" y="29"/>
                  </a:cxn>
                  <a:cxn ang="0">
                    <a:pos x="64" y="34"/>
                  </a:cxn>
                  <a:cxn ang="0">
                    <a:pos x="64" y="48"/>
                  </a:cxn>
                </a:cxnLst>
                <a:rect l="0" t="0" r="r" b="b"/>
                <a:pathLst>
                  <a:path w="64" h="53">
                    <a:moveTo>
                      <a:pt x="30" y="19"/>
                    </a:moveTo>
                    <a:cubicBezTo>
                      <a:pt x="30" y="22"/>
                      <a:pt x="27" y="24"/>
                      <a:pt x="2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3" y="24"/>
                      <a:pt x="0" y="22"/>
                      <a:pt x="0" y="1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30" y="2"/>
                      <a:pt x="30" y="4"/>
                    </a:cubicBezTo>
                    <a:lnTo>
                      <a:pt x="30" y="19"/>
                    </a:lnTo>
                    <a:close/>
                    <a:moveTo>
                      <a:pt x="30" y="48"/>
                    </a:moveTo>
                    <a:cubicBezTo>
                      <a:pt x="30" y="51"/>
                      <a:pt x="27" y="53"/>
                      <a:pt x="2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3" y="53"/>
                      <a:pt x="0" y="51"/>
                      <a:pt x="0" y="4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1"/>
                      <a:pt x="3" y="29"/>
                      <a:pt x="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30" y="31"/>
                      <a:pt x="30" y="34"/>
                    </a:cubicBezTo>
                    <a:lnTo>
                      <a:pt x="30" y="48"/>
                    </a:lnTo>
                    <a:close/>
                    <a:moveTo>
                      <a:pt x="64" y="19"/>
                    </a:moveTo>
                    <a:cubicBezTo>
                      <a:pt x="64" y="22"/>
                      <a:pt x="61" y="24"/>
                      <a:pt x="59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7" y="24"/>
                      <a:pt x="34" y="22"/>
                      <a:pt x="34" y="19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7" y="0"/>
                      <a:pt x="3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4" y="2"/>
                      <a:pt x="64" y="4"/>
                    </a:cubicBezTo>
                    <a:lnTo>
                      <a:pt x="64" y="19"/>
                    </a:lnTo>
                    <a:close/>
                    <a:moveTo>
                      <a:pt x="64" y="48"/>
                    </a:moveTo>
                    <a:cubicBezTo>
                      <a:pt x="64" y="51"/>
                      <a:pt x="61" y="53"/>
                      <a:pt x="5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3"/>
                      <a:pt x="34" y="51"/>
                      <a:pt x="34" y="48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1"/>
                      <a:pt x="37" y="29"/>
                      <a:pt x="39" y="29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1" y="29"/>
                      <a:pt x="64" y="31"/>
                      <a:pt x="64" y="34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EB5508B1-7335-46D3-983F-4B91C54780B3}"/>
                  </a:ext>
                </a:extLst>
              </p:cNvPr>
              <p:cNvSpPr/>
              <p:nvPr/>
            </p:nvSpPr>
            <p:spPr>
              <a:xfrm>
                <a:off x="6281574" y="3276865"/>
                <a:ext cx="805891" cy="8058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accent3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46" name="千图PPT彼岸天：ID 8661124库_组合 36">
              <a:extLst>
                <a:ext uri="{FF2B5EF4-FFF2-40B4-BE49-F238E27FC236}">
                  <a16:creationId xmlns:a16="http://schemas.microsoft.com/office/drawing/2014/main" id="{7A5AB8B2-4D36-43A3-833E-15EFDF8E1F36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5648509" y="4465910"/>
              <a:ext cx="2040637" cy="1033256"/>
              <a:chOff x="3983482" y="3163177"/>
              <a:chExt cx="2040637" cy="1033256"/>
            </a:xfrm>
          </p:grpSpPr>
          <p:sp>
            <p:nvSpPr>
              <p:cNvPr id="54" name="Rectangle: Rounded Corners 31">
                <a:extLst>
                  <a:ext uri="{FF2B5EF4-FFF2-40B4-BE49-F238E27FC236}">
                    <a16:creationId xmlns:a16="http://schemas.microsoft.com/office/drawing/2014/main" id="{E3F48230-3C9F-4A99-BD54-9BA0E9109918}"/>
                  </a:ext>
                </a:extLst>
              </p:cNvPr>
              <p:cNvSpPr/>
              <p:nvPr/>
            </p:nvSpPr>
            <p:spPr>
              <a:xfrm flipH="1" flipV="1">
                <a:off x="3983482" y="3393455"/>
                <a:ext cx="1497734" cy="57271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34">
                <a:extLst>
                  <a:ext uri="{FF2B5EF4-FFF2-40B4-BE49-F238E27FC236}">
                    <a16:creationId xmlns:a16="http://schemas.microsoft.com/office/drawing/2014/main" id="{7D15B597-FD6D-4042-BD2B-47C6B39C85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418309" y="3512698"/>
                <a:ext cx="401066" cy="334224"/>
              </a:xfrm>
              <a:custGeom>
                <a:avLst/>
                <a:gdLst/>
                <a:ahLst/>
                <a:cxnLst>
                  <a:cxn ang="0">
                    <a:pos x="30" y="19"/>
                  </a:cxn>
                  <a:cxn ang="0">
                    <a:pos x="25" y="24"/>
                  </a:cxn>
                  <a:cxn ang="0">
                    <a:pos x="5" y="24"/>
                  </a:cxn>
                  <a:cxn ang="0">
                    <a:pos x="0" y="19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25" y="0"/>
                  </a:cxn>
                  <a:cxn ang="0">
                    <a:pos x="30" y="4"/>
                  </a:cxn>
                  <a:cxn ang="0">
                    <a:pos x="30" y="19"/>
                  </a:cxn>
                  <a:cxn ang="0">
                    <a:pos x="30" y="48"/>
                  </a:cxn>
                  <a:cxn ang="0">
                    <a:pos x="25" y="53"/>
                  </a:cxn>
                  <a:cxn ang="0">
                    <a:pos x="5" y="53"/>
                  </a:cxn>
                  <a:cxn ang="0">
                    <a:pos x="0" y="48"/>
                  </a:cxn>
                  <a:cxn ang="0">
                    <a:pos x="0" y="34"/>
                  </a:cxn>
                  <a:cxn ang="0">
                    <a:pos x="5" y="29"/>
                  </a:cxn>
                  <a:cxn ang="0">
                    <a:pos x="25" y="29"/>
                  </a:cxn>
                  <a:cxn ang="0">
                    <a:pos x="30" y="34"/>
                  </a:cxn>
                  <a:cxn ang="0">
                    <a:pos x="30" y="48"/>
                  </a:cxn>
                  <a:cxn ang="0">
                    <a:pos x="64" y="19"/>
                  </a:cxn>
                  <a:cxn ang="0">
                    <a:pos x="59" y="24"/>
                  </a:cxn>
                  <a:cxn ang="0">
                    <a:pos x="39" y="24"/>
                  </a:cxn>
                  <a:cxn ang="0">
                    <a:pos x="34" y="19"/>
                  </a:cxn>
                  <a:cxn ang="0">
                    <a:pos x="34" y="4"/>
                  </a:cxn>
                  <a:cxn ang="0">
                    <a:pos x="39" y="0"/>
                  </a:cxn>
                  <a:cxn ang="0">
                    <a:pos x="59" y="0"/>
                  </a:cxn>
                  <a:cxn ang="0">
                    <a:pos x="64" y="4"/>
                  </a:cxn>
                  <a:cxn ang="0">
                    <a:pos x="64" y="19"/>
                  </a:cxn>
                  <a:cxn ang="0">
                    <a:pos x="64" y="48"/>
                  </a:cxn>
                  <a:cxn ang="0">
                    <a:pos x="59" y="53"/>
                  </a:cxn>
                  <a:cxn ang="0">
                    <a:pos x="39" y="53"/>
                  </a:cxn>
                  <a:cxn ang="0">
                    <a:pos x="34" y="48"/>
                  </a:cxn>
                  <a:cxn ang="0">
                    <a:pos x="34" y="34"/>
                  </a:cxn>
                  <a:cxn ang="0">
                    <a:pos x="39" y="29"/>
                  </a:cxn>
                  <a:cxn ang="0">
                    <a:pos x="59" y="29"/>
                  </a:cxn>
                  <a:cxn ang="0">
                    <a:pos x="64" y="34"/>
                  </a:cxn>
                  <a:cxn ang="0">
                    <a:pos x="64" y="48"/>
                  </a:cxn>
                </a:cxnLst>
                <a:rect l="0" t="0" r="r" b="b"/>
                <a:pathLst>
                  <a:path w="64" h="53">
                    <a:moveTo>
                      <a:pt x="30" y="19"/>
                    </a:moveTo>
                    <a:cubicBezTo>
                      <a:pt x="30" y="22"/>
                      <a:pt x="27" y="24"/>
                      <a:pt x="2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3" y="24"/>
                      <a:pt x="0" y="22"/>
                      <a:pt x="0" y="1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30" y="2"/>
                      <a:pt x="30" y="4"/>
                    </a:cubicBezTo>
                    <a:lnTo>
                      <a:pt x="30" y="19"/>
                    </a:lnTo>
                    <a:close/>
                    <a:moveTo>
                      <a:pt x="30" y="48"/>
                    </a:moveTo>
                    <a:cubicBezTo>
                      <a:pt x="30" y="51"/>
                      <a:pt x="27" y="53"/>
                      <a:pt x="2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3" y="53"/>
                      <a:pt x="0" y="51"/>
                      <a:pt x="0" y="4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1"/>
                      <a:pt x="3" y="29"/>
                      <a:pt x="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30" y="31"/>
                      <a:pt x="30" y="34"/>
                    </a:cubicBezTo>
                    <a:lnTo>
                      <a:pt x="30" y="48"/>
                    </a:lnTo>
                    <a:close/>
                    <a:moveTo>
                      <a:pt x="64" y="19"/>
                    </a:moveTo>
                    <a:cubicBezTo>
                      <a:pt x="64" y="22"/>
                      <a:pt x="61" y="24"/>
                      <a:pt x="59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7" y="24"/>
                      <a:pt x="34" y="22"/>
                      <a:pt x="34" y="19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7" y="0"/>
                      <a:pt x="3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4" y="2"/>
                      <a:pt x="64" y="4"/>
                    </a:cubicBezTo>
                    <a:lnTo>
                      <a:pt x="64" y="19"/>
                    </a:lnTo>
                    <a:close/>
                    <a:moveTo>
                      <a:pt x="64" y="48"/>
                    </a:moveTo>
                    <a:cubicBezTo>
                      <a:pt x="64" y="51"/>
                      <a:pt x="61" y="53"/>
                      <a:pt x="5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3"/>
                      <a:pt x="34" y="51"/>
                      <a:pt x="34" y="48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1"/>
                      <a:pt x="37" y="29"/>
                      <a:pt x="39" y="29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1" y="29"/>
                      <a:pt x="64" y="31"/>
                      <a:pt x="64" y="34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Circle: Hollow 36">
                <a:extLst>
                  <a:ext uri="{FF2B5EF4-FFF2-40B4-BE49-F238E27FC236}">
                    <a16:creationId xmlns:a16="http://schemas.microsoft.com/office/drawing/2014/main" id="{58192EA0-558C-4B0B-8BCD-3040F356571F}"/>
                  </a:ext>
                </a:extLst>
              </p:cNvPr>
              <p:cNvSpPr/>
              <p:nvPr/>
            </p:nvSpPr>
            <p:spPr>
              <a:xfrm flipH="1" flipV="1">
                <a:off x="4990847" y="3163177"/>
                <a:ext cx="1033272" cy="1033256"/>
              </a:xfrm>
              <a:prstGeom prst="donut">
                <a:avLst>
                  <a:gd name="adj" fmla="val 110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Oval 37">
                <a:extLst>
                  <a:ext uri="{FF2B5EF4-FFF2-40B4-BE49-F238E27FC236}">
                    <a16:creationId xmlns:a16="http://schemas.microsoft.com/office/drawing/2014/main" id="{E11F898B-71FA-4473-81DD-413DB8B8E7D4}"/>
                  </a:ext>
                </a:extLst>
              </p:cNvPr>
              <p:cNvSpPr/>
              <p:nvPr/>
            </p:nvSpPr>
            <p:spPr>
              <a:xfrm flipH="1">
                <a:off x="5104538" y="3276866"/>
                <a:ext cx="805891" cy="8058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71" name="副标题 2"/>
            <p:cNvSpPr txBox="1">
              <a:spLocks/>
            </p:cNvSpPr>
            <p:nvPr/>
          </p:nvSpPr>
          <p:spPr>
            <a:xfrm>
              <a:off x="1705661" y="3108696"/>
              <a:ext cx="4451947" cy="558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dirty="0">
                  <a:solidFill>
                    <a:prstClr val="black"/>
                  </a:solidFill>
                </a:rPr>
                <a:t>初始时，</a:t>
              </a:r>
              <a:r>
                <a:rPr lang="en-US" altLang="zh-CN" dirty="0">
                  <a:solidFill>
                    <a:prstClr val="black"/>
                  </a:solidFill>
                </a:rPr>
                <a:t>pre</a:t>
              </a:r>
              <a:r>
                <a:rPr lang="zh-CN" altLang="en-US" dirty="0">
                  <a:solidFill>
                    <a:prstClr val="black"/>
                  </a:solidFill>
                </a:rPr>
                <a:t>数组全部赋值为</a:t>
              </a:r>
              <a:r>
                <a:rPr lang="en-US" altLang="zh-CN" dirty="0">
                  <a:solidFill>
                    <a:prstClr val="black"/>
                  </a:solidFill>
                </a:rPr>
                <a:t>-1</a:t>
              </a:r>
              <a:r>
                <a:rPr lang="zh-CN" altLang="en-US" dirty="0">
                  <a:solidFill>
                    <a:prstClr val="black"/>
                  </a:solidFill>
                </a:rPr>
                <a:t>。</a:t>
              </a:r>
            </a:p>
          </p:txBody>
        </p:sp>
        <p:sp>
          <p:nvSpPr>
            <p:cNvPr id="72" name="副标题 2"/>
            <p:cNvSpPr txBox="1">
              <a:spLocks/>
            </p:cNvSpPr>
            <p:nvPr/>
          </p:nvSpPr>
          <p:spPr>
            <a:xfrm>
              <a:off x="575827" y="4371609"/>
              <a:ext cx="4982857" cy="1221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dirty="0">
                  <a:solidFill>
                    <a:prstClr val="black"/>
                  </a:solidFill>
                </a:rPr>
                <a:t>将邻接矩阵复制到矩阵</a:t>
              </a:r>
              <a:r>
                <a:rPr lang="en-US" altLang="zh-CN" dirty="0">
                  <a:solidFill>
                    <a:prstClr val="black"/>
                  </a:solidFill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</a:rPr>
                <a:t>，令</a:t>
              </a:r>
              <a:r>
                <a:rPr lang="en-US" altLang="zh-CN" dirty="0" err="1">
                  <a:solidFill>
                    <a:prstClr val="black"/>
                  </a:solidFill>
                </a:rPr>
                <a:t>i</a:t>
              </a:r>
              <a:r>
                <a:rPr lang="zh-CN" altLang="en-US" dirty="0">
                  <a:solidFill>
                    <a:prstClr val="black"/>
                  </a:solidFill>
                </a:rPr>
                <a:t>为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，然后对</a:t>
              </a:r>
              <a:r>
                <a:rPr lang="en-US" altLang="zh-CN" dirty="0">
                  <a:solidFill>
                    <a:prstClr val="black"/>
                  </a:solidFill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</a:rPr>
                <a:t>中各个元素进行迭代刷新。</a:t>
              </a:r>
            </a:p>
            <a:p>
              <a:pPr algn="l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副标题 2"/>
            <p:cNvSpPr txBox="1">
              <a:spLocks/>
            </p:cNvSpPr>
            <p:nvPr/>
          </p:nvSpPr>
          <p:spPr>
            <a:xfrm>
              <a:off x="10045021" y="4660447"/>
              <a:ext cx="1268973" cy="6084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prstClr val="black"/>
                  </a:solidFill>
                </a:rPr>
                <a:t>迭代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17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4454"/>
            <a:ext cx="12192000" cy="640716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638441" y="569788"/>
            <a:ext cx="9144000" cy="44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prstClr val="white"/>
                </a:solidFill>
                <a:latin typeface="微软雅黑"/>
              </a:rPr>
              <a:t>迭代</a:t>
            </a:r>
            <a:r>
              <a:rPr lang="zh-CN" altLang="en-US" sz="2400" dirty="0">
                <a:solidFill>
                  <a:prstClr val="white"/>
                </a:solidFill>
                <a:latin typeface="微软雅黑"/>
              </a:rPr>
              <a:t>：</a:t>
            </a:r>
            <a:endParaRPr lang="en-US" altLang="zh-CN" sz="240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9B7AA1A-DF2E-4999-A071-2E7ED87752A7}"/>
              </a:ext>
            </a:extLst>
          </p:cNvPr>
          <p:cNvSpPr>
            <a:spLocks/>
          </p:cNvSpPr>
          <p:nvPr/>
        </p:nvSpPr>
        <p:spPr bwMode="auto">
          <a:xfrm flipH="1">
            <a:off x="4555079" y="2080181"/>
            <a:ext cx="1561332" cy="1494418"/>
          </a:xfrm>
          <a:custGeom>
            <a:avLst/>
            <a:gdLst>
              <a:gd name="T0" fmla="*/ 144 w 367"/>
              <a:gd name="T1" fmla="*/ 0 h 351"/>
              <a:gd name="T2" fmla="*/ 0 w 367"/>
              <a:gd name="T3" fmla="*/ 143 h 351"/>
              <a:gd name="T4" fmla="*/ 0 w 367"/>
              <a:gd name="T5" fmla="*/ 351 h 351"/>
              <a:gd name="T6" fmla="*/ 72 w 367"/>
              <a:gd name="T7" fmla="*/ 279 h 351"/>
              <a:gd name="T8" fmla="*/ 224 w 367"/>
              <a:gd name="T9" fmla="*/ 279 h 351"/>
              <a:gd name="T10" fmla="*/ 367 w 367"/>
              <a:gd name="T11" fmla="*/ 136 h 351"/>
              <a:gd name="T12" fmla="*/ 367 w 367"/>
              <a:gd name="T13" fmla="*/ 0 h 351"/>
              <a:gd name="T14" fmla="*/ 144 w 367"/>
              <a:gd name="T15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51">
                <a:moveTo>
                  <a:pt x="144" y="0"/>
                </a:moveTo>
                <a:cubicBezTo>
                  <a:pt x="65" y="0"/>
                  <a:pt x="0" y="65"/>
                  <a:pt x="0" y="143"/>
                </a:cubicBezTo>
                <a:cubicBezTo>
                  <a:pt x="0" y="351"/>
                  <a:pt x="0" y="351"/>
                  <a:pt x="0" y="351"/>
                </a:cubicBezTo>
                <a:cubicBezTo>
                  <a:pt x="0" y="311"/>
                  <a:pt x="32" y="279"/>
                  <a:pt x="72" y="279"/>
                </a:cubicBezTo>
                <a:cubicBezTo>
                  <a:pt x="224" y="279"/>
                  <a:pt x="224" y="279"/>
                  <a:pt x="224" y="279"/>
                </a:cubicBezTo>
                <a:cubicBezTo>
                  <a:pt x="303" y="279"/>
                  <a:pt x="367" y="215"/>
                  <a:pt x="367" y="136"/>
                </a:cubicBezTo>
                <a:cubicBezTo>
                  <a:pt x="367" y="0"/>
                  <a:pt x="367" y="0"/>
                  <a:pt x="367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603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610678A-2E13-47DA-98BF-031C0DEF01A9}"/>
              </a:ext>
            </a:extLst>
          </p:cNvPr>
          <p:cNvSpPr>
            <a:spLocks/>
          </p:cNvSpPr>
          <p:nvPr/>
        </p:nvSpPr>
        <p:spPr bwMode="auto">
          <a:xfrm flipH="1">
            <a:off x="6067292" y="2376130"/>
            <a:ext cx="1494418" cy="1561334"/>
          </a:xfrm>
          <a:custGeom>
            <a:avLst/>
            <a:gdLst>
              <a:gd name="T0" fmla="*/ 279 w 351"/>
              <a:gd name="T1" fmla="*/ 295 h 367"/>
              <a:gd name="T2" fmla="*/ 279 w 351"/>
              <a:gd name="T3" fmla="*/ 143 h 367"/>
              <a:gd name="T4" fmla="*/ 136 w 351"/>
              <a:gd name="T5" fmla="*/ 0 h 367"/>
              <a:gd name="T6" fmla="*/ 0 w 351"/>
              <a:gd name="T7" fmla="*/ 0 h 367"/>
              <a:gd name="T8" fmla="*/ 0 w 351"/>
              <a:gd name="T9" fmla="*/ 223 h 367"/>
              <a:gd name="T10" fmla="*/ 143 w 351"/>
              <a:gd name="T11" fmla="*/ 367 h 367"/>
              <a:gd name="T12" fmla="*/ 351 w 351"/>
              <a:gd name="T13" fmla="*/ 367 h 367"/>
              <a:gd name="T14" fmla="*/ 279 w 351"/>
              <a:gd name="T15" fmla="*/ 295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367">
                <a:moveTo>
                  <a:pt x="279" y="295"/>
                </a:moveTo>
                <a:cubicBezTo>
                  <a:pt x="279" y="143"/>
                  <a:pt x="279" y="143"/>
                  <a:pt x="279" y="143"/>
                </a:cubicBezTo>
                <a:cubicBezTo>
                  <a:pt x="279" y="64"/>
                  <a:pt x="215" y="0"/>
                  <a:pt x="1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302"/>
                  <a:pt x="65" y="367"/>
                  <a:pt x="143" y="367"/>
                </a:cubicBezTo>
                <a:cubicBezTo>
                  <a:pt x="351" y="367"/>
                  <a:pt x="351" y="367"/>
                  <a:pt x="351" y="367"/>
                </a:cubicBezTo>
                <a:cubicBezTo>
                  <a:pt x="311" y="367"/>
                  <a:pt x="279" y="335"/>
                  <a:pt x="279" y="295"/>
                </a:cubicBezTo>
                <a:close/>
              </a:path>
            </a:pathLst>
          </a:custGeom>
          <a:solidFill>
            <a:schemeClr val="accent3"/>
          </a:solidFill>
          <a:ln w="603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754E87A-A913-4D68-9395-52FD0C27304B}"/>
              </a:ext>
            </a:extLst>
          </p:cNvPr>
          <p:cNvSpPr>
            <a:spLocks/>
          </p:cNvSpPr>
          <p:nvPr/>
        </p:nvSpPr>
        <p:spPr bwMode="auto">
          <a:xfrm flipH="1">
            <a:off x="5702979" y="3888205"/>
            <a:ext cx="1562644" cy="1493108"/>
          </a:xfrm>
          <a:custGeom>
            <a:avLst/>
            <a:gdLst>
              <a:gd name="T0" fmla="*/ 295 w 367"/>
              <a:gd name="T1" fmla="*/ 72 h 351"/>
              <a:gd name="T2" fmla="*/ 143 w 367"/>
              <a:gd name="T3" fmla="*/ 72 h 351"/>
              <a:gd name="T4" fmla="*/ 0 w 367"/>
              <a:gd name="T5" fmla="*/ 215 h 351"/>
              <a:gd name="T6" fmla="*/ 0 w 367"/>
              <a:gd name="T7" fmla="*/ 351 h 351"/>
              <a:gd name="T8" fmla="*/ 223 w 367"/>
              <a:gd name="T9" fmla="*/ 351 h 351"/>
              <a:gd name="T10" fmla="*/ 367 w 367"/>
              <a:gd name="T11" fmla="*/ 208 h 351"/>
              <a:gd name="T12" fmla="*/ 367 w 367"/>
              <a:gd name="T13" fmla="*/ 0 h 351"/>
              <a:gd name="T14" fmla="*/ 295 w 367"/>
              <a:gd name="T15" fmla="*/ 72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51">
                <a:moveTo>
                  <a:pt x="295" y="72"/>
                </a:moveTo>
                <a:cubicBezTo>
                  <a:pt x="143" y="72"/>
                  <a:pt x="143" y="72"/>
                  <a:pt x="143" y="72"/>
                </a:cubicBezTo>
                <a:cubicBezTo>
                  <a:pt x="64" y="72"/>
                  <a:pt x="0" y="136"/>
                  <a:pt x="0" y="215"/>
                </a:cubicBezTo>
                <a:cubicBezTo>
                  <a:pt x="0" y="351"/>
                  <a:pt x="0" y="351"/>
                  <a:pt x="0" y="351"/>
                </a:cubicBezTo>
                <a:cubicBezTo>
                  <a:pt x="223" y="351"/>
                  <a:pt x="223" y="351"/>
                  <a:pt x="223" y="351"/>
                </a:cubicBezTo>
                <a:cubicBezTo>
                  <a:pt x="302" y="351"/>
                  <a:pt x="367" y="286"/>
                  <a:pt x="367" y="208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40"/>
                  <a:pt x="335" y="72"/>
                  <a:pt x="295" y="7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603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CAB390C-B78C-4C2F-8B71-4B9D8BB50970}"/>
              </a:ext>
            </a:extLst>
          </p:cNvPr>
          <p:cNvSpPr>
            <a:spLocks/>
          </p:cNvSpPr>
          <p:nvPr/>
        </p:nvSpPr>
        <p:spPr bwMode="auto">
          <a:xfrm flipH="1">
            <a:off x="4259129" y="3524030"/>
            <a:ext cx="1494418" cy="1562644"/>
          </a:xfrm>
          <a:custGeom>
            <a:avLst/>
            <a:gdLst>
              <a:gd name="T0" fmla="*/ 208 w 351"/>
              <a:gd name="T1" fmla="*/ 0 h 367"/>
              <a:gd name="T2" fmla="*/ 0 w 351"/>
              <a:gd name="T3" fmla="*/ 0 h 367"/>
              <a:gd name="T4" fmla="*/ 72 w 351"/>
              <a:gd name="T5" fmla="*/ 72 h 367"/>
              <a:gd name="T6" fmla="*/ 72 w 351"/>
              <a:gd name="T7" fmla="*/ 224 h 367"/>
              <a:gd name="T8" fmla="*/ 215 w 351"/>
              <a:gd name="T9" fmla="*/ 367 h 367"/>
              <a:gd name="T10" fmla="*/ 351 w 351"/>
              <a:gd name="T11" fmla="*/ 367 h 367"/>
              <a:gd name="T12" fmla="*/ 351 w 351"/>
              <a:gd name="T13" fmla="*/ 144 h 367"/>
              <a:gd name="T14" fmla="*/ 208 w 351"/>
              <a:gd name="T15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367">
                <a:moveTo>
                  <a:pt x="208" y="0"/>
                </a:moveTo>
                <a:cubicBezTo>
                  <a:pt x="0" y="0"/>
                  <a:pt x="0" y="0"/>
                  <a:pt x="0" y="0"/>
                </a:cubicBezTo>
                <a:cubicBezTo>
                  <a:pt x="40" y="0"/>
                  <a:pt x="72" y="32"/>
                  <a:pt x="72" y="72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303"/>
                  <a:pt x="136" y="367"/>
                  <a:pt x="215" y="367"/>
                </a:cubicBezTo>
                <a:cubicBezTo>
                  <a:pt x="351" y="367"/>
                  <a:pt x="351" y="367"/>
                  <a:pt x="351" y="367"/>
                </a:cubicBezTo>
                <a:cubicBezTo>
                  <a:pt x="351" y="144"/>
                  <a:pt x="351" y="144"/>
                  <a:pt x="351" y="144"/>
                </a:cubicBezTo>
                <a:cubicBezTo>
                  <a:pt x="351" y="65"/>
                  <a:pt x="286" y="0"/>
                  <a:pt x="208" y="0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603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eeform 33">
            <a:extLst>
              <a:ext uri="{FF2B5EF4-FFF2-40B4-BE49-F238E27FC236}">
                <a16:creationId xmlns:a16="http://schemas.microsoft.com/office/drawing/2014/main" id="{93220134-18A9-4FC4-A84F-0243F3C8FF32}"/>
              </a:ext>
            </a:extLst>
          </p:cNvPr>
          <p:cNvSpPr>
            <a:spLocks noEditPoints="1"/>
          </p:cNvSpPr>
          <p:nvPr/>
        </p:nvSpPr>
        <p:spPr bwMode="auto">
          <a:xfrm>
            <a:off x="4630333" y="4061426"/>
            <a:ext cx="380537" cy="455074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8324E15-8515-4E82-BC70-1CDD1FF961AA}"/>
              </a:ext>
            </a:extLst>
          </p:cNvPr>
          <p:cNvGrpSpPr/>
          <p:nvPr/>
        </p:nvGrpSpPr>
        <p:grpSpPr>
          <a:xfrm>
            <a:off x="5108209" y="2413135"/>
            <a:ext cx="455074" cy="457036"/>
            <a:chOff x="2649649" y="3455891"/>
            <a:chExt cx="506532" cy="508715"/>
          </a:xfrm>
          <a:solidFill>
            <a:schemeClr val="bg1"/>
          </a:solidFill>
          <a:effectLst/>
        </p:grpSpPr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7A7246F2-7348-4125-95D3-0E2FB37DD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934" y="3455891"/>
              <a:ext cx="211785" cy="316583"/>
            </a:xfrm>
            <a:custGeom>
              <a:avLst/>
              <a:gdLst>
                <a:gd name="T0" fmla="*/ 68 w 97"/>
                <a:gd name="T1" fmla="*/ 87 h 145"/>
                <a:gd name="T2" fmla="*/ 68 w 97"/>
                <a:gd name="T3" fmla="*/ 0 h 145"/>
                <a:gd name="T4" fmla="*/ 29 w 97"/>
                <a:gd name="T5" fmla="*/ 0 h 145"/>
                <a:gd name="T6" fmla="*/ 29 w 97"/>
                <a:gd name="T7" fmla="*/ 87 h 145"/>
                <a:gd name="T8" fmla="*/ 0 w 97"/>
                <a:gd name="T9" fmla="*/ 87 h 145"/>
                <a:gd name="T10" fmla="*/ 49 w 97"/>
                <a:gd name="T11" fmla="*/ 145 h 145"/>
                <a:gd name="T12" fmla="*/ 97 w 97"/>
                <a:gd name="T13" fmla="*/ 87 h 145"/>
                <a:gd name="T14" fmla="*/ 68 w 97"/>
                <a:gd name="T15" fmla="*/ 8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45">
                  <a:moveTo>
                    <a:pt x="68" y="87"/>
                  </a:moveTo>
                  <a:lnTo>
                    <a:pt x="68" y="0"/>
                  </a:lnTo>
                  <a:lnTo>
                    <a:pt x="29" y="0"/>
                  </a:lnTo>
                  <a:lnTo>
                    <a:pt x="29" y="87"/>
                  </a:lnTo>
                  <a:lnTo>
                    <a:pt x="0" y="87"/>
                  </a:lnTo>
                  <a:lnTo>
                    <a:pt x="49" y="145"/>
                  </a:lnTo>
                  <a:lnTo>
                    <a:pt x="97" y="87"/>
                  </a:lnTo>
                  <a:lnTo>
                    <a:pt x="68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0E0617AB-D977-4D42-A2A4-84A3C8E3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649" y="3499557"/>
              <a:ext cx="506532" cy="465049"/>
            </a:xfrm>
            <a:custGeom>
              <a:avLst/>
              <a:gdLst>
                <a:gd name="T0" fmla="*/ 180 w 232"/>
                <a:gd name="T1" fmla="*/ 0 h 213"/>
                <a:gd name="T2" fmla="*/ 155 w 232"/>
                <a:gd name="T3" fmla="*/ 0 h 213"/>
                <a:gd name="T4" fmla="*/ 155 w 232"/>
                <a:gd name="T5" fmla="*/ 19 h 213"/>
                <a:gd name="T6" fmla="*/ 168 w 232"/>
                <a:gd name="T7" fmla="*/ 19 h 213"/>
                <a:gd name="T8" fmla="*/ 211 w 232"/>
                <a:gd name="T9" fmla="*/ 116 h 213"/>
                <a:gd name="T10" fmla="*/ 159 w 232"/>
                <a:gd name="T11" fmla="*/ 116 h 213"/>
                <a:gd name="T12" fmla="*/ 140 w 232"/>
                <a:gd name="T13" fmla="*/ 145 h 213"/>
                <a:gd name="T14" fmla="*/ 92 w 232"/>
                <a:gd name="T15" fmla="*/ 145 h 213"/>
                <a:gd name="T16" fmla="*/ 72 w 232"/>
                <a:gd name="T17" fmla="*/ 116 h 213"/>
                <a:gd name="T18" fmla="*/ 21 w 232"/>
                <a:gd name="T19" fmla="*/ 116 h 213"/>
                <a:gd name="T20" fmla="*/ 64 w 232"/>
                <a:gd name="T21" fmla="*/ 19 h 213"/>
                <a:gd name="T22" fmla="*/ 77 w 232"/>
                <a:gd name="T23" fmla="*/ 19 h 213"/>
                <a:gd name="T24" fmla="*/ 77 w 232"/>
                <a:gd name="T25" fmla="*/ 0 h 213"/>
                <a:gd name="T26" fmla="*/ 51 w 232"/>
                <a:gd name="T27" fmla="*/ 0 h 213"/>
                <a:gd name="T28" fmla="*/ 0 w 232"/>
                <a:gd name="T29" fmla="*/ 114 h 213"/>
                <a:gd name="T30" fmla="*/ 0 w 232"/>
                <a:gd name="T31" fmla="*/ 213 h 213"/>
                <a:gd name="T32" fmla="*/ 232 w 232"/>
                <a:gd name="T33" fmla="*/ 213 h 213"/>
                <a:gd name="T34" fmla="*/ 232 w 232"/>
                <a:gd name="T35" fmla="*/ 114 h 213"/>
                <a:gd name="T36" fmla="*/ 180 w 232"/>
                <a:gd name="T3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2" h="213">
                  <a:moveTo>
                    <a:pt x="180" y="0"/>
                  </a:moveTo>
                  <a:lnTo>
                    <a:pt x="155" y="0"/>
                  </a:lnTo>
                  <a:lnTo>
                    <a:pt x="155" y="19"/>
                  </a:lnTo>
                  <a:lnTo>
                    <a:pt x="168" y="19"/>
                  </a:lnTo>
                  <a:lnTo>
                    <a:pt x="211" y="116"/>
                  </a:lnTo>
                  <a:lnTo>
                    <a:pt x="159" y="116"/>
                  </a:lnTo>
                  <a:lnTo>
                    <a:pt x="140" y="145"/>
                  </a:lnTo>
                  <a:lnTo>
                    <a:pt x="92" y="145"/>
                  </a:lnTo>
                  <a:lnTo>
                    <a:pt x="72" y="116"/>
                  </a:lnTo>
                  <a:lnTo>
                    <a:pt x="21" y="116"/>
                  </a:lnTo>
                  <a:lnTo>
                    <a:pt x="64" y="19"/>
                  </a:lnTo>
                  <a:lnTo>
                    <a:pt x="77" y="19"/>
                  </a:lnTo>
                  <a:lnTo>
                    <a:pt x="77" y="0"/>
                  </a:lnTo>
                  <a:lnTo>
                    <a:pt x="51" y="0"/>
                  </a:lnTo>
                  <a:lnTo>
                    <a:pt x="0" y="114"/>
                  </a:lnTo>
                  <a:lnTo>
                    <a:pt x="0" y="213"/>
                  </a:lnTo>
                  <a:lnTo>
                    <a:pt x="232" y="213"/>
                  </a:lnTo>
                  <a:lnTo>
                    <a:pt x="232" y="114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0CEA3DA-5FCA-4DAC-9C70-F8453F039B86}"/>
              </a:ext>
            </a:extLst>
          </p:cNvPr>
          <p:cNvGrpSpPr/>
          <p:nvPr/>
        </p:nvGrpSpPr>
        <p:grpSpPr>
          <a:xfrm>
            <a:off x="6716637" y="2949216"/>
            <a:ext cx="457036" cy="380537"/>
            <a:chOff x="2662747" y="4477689"/>
            <a:chExt cx="508716" cy="423566"/>
          </a:xfrm>
          <a:solidFill>
            <a:schemeClr val="bg1"/>
          </a:solidFill>
          <a:effectLst/>
        </p:grpSpPr>
        <p:sp>
          <p:nvSpPr>
            <p:cNvPr id="35" name="Rectangle 74">
              <a:extLst>
                <a:ext uri="{FF2B5EF4-FFF2-40B4-BE49-F238E27FC236}">
                  <a16:creationId xmlns:a16="http://schemas.microsoft.com/office/drawing/2014/main" id="{6EE36A39-7C4D-4C14-9DAF-25C86D76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067" y="4541008"/>
              <a:ext cx="379900" cy="1899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 75">
              <a:extLst>
                <a:ext uri="{FF2B5EF4-FFF2-40B4-BE49-F238E27FC236}">
                  <a16:creationId xmlns:a16="http://schemas.microsoft.com/office/drawing/2014/main" id="{1F1127DE-D8F2-40D5-A109-496F2D3A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067" y="4541008"/>
              <a:ext cx="379900" cy="1899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9E0F5520-6422-4A55-8728-1F19231FF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067" y="4541008"/>
              <a:ext cx="379900" cy="1899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77">
              <a:extLst>
                <a:ext uri="{FF2B5EF4-FFF2-40B4-BE49-F238E27FC236}">
                  <a16:creationId xmlns:a16="http://schemas.microsoft.com/office/drawing/2014/main" id="{F62F638E-FA97-42E9-9558-5AFF0FA9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067" y="4541008"/>
              <a:ext cx="379900" cy="1899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4E72F183-3345-4BA7-86D5-DC07F549C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2747" y="4477689"/>
              <a:ext cx="508716" cy="423566"/>
            </a:xfrm>
            <a:custGeom>
              <a:avLst/>
              <a:gdLst>
                <a:gd name="T0" fmla="*/ 132 w 144"/>
                <a:gd name="T1" fmla="*/ 0 h 120"/>
                <a:gd name="T2" fmla="*/ 12 w 144"/>
                <a:gd name="T3" fmla="*/ 0 h 120"/>
                <a:gd name="T4" fmla="*/ 0 w 144"/>
                <a:gd name="T5" fmla="*/ 12 h 120"/>
                <a:gd name="T6" fmla="*/ 0 w 144"/>
                <a:gd name="T7" fmla="*/ 78 h 120"/>
                <a:gd name="T8" fmla="*/ 12 w 144"/>
                <a:gd name="T9" fmla="*/ 90 h 120"/>
                <a:gd name="T10" fmla="*/ 60 w 144"/>
                <a:gd name="T11" fmla="*/ 90 h 120"/>
                <a:gd name="T12" fmla="*/ 60 w 144"/>
                <a:gd name="T13" fmla="*/ 114 h 120"/>
                <a:gd name="T14" fmla="*/ 54 w 144"/>
                <a:gd name="T15" fmla="*/ 114 h 120"/>
                <a:gd name="T16" fmla="*/ 48 w 144"/>
                <a:gd name="T17" fmla="*/ 120 h 120"/>
                <a:gd name="T18" fmla="*/ 96 w 144"/>
                <a:gd name="T19" fmla="*/ 120 h 120"/>
                <a:gd name="T20" fmla="*/ 90 w 144"/>
                <a:gd name="T21" fmla="*/ 114 h 120"/>
                <a:gd name="T22" fmla="*/ 84 w 144"/>
                <a:gd name="T23" fmla="*/ 114 h 120"/>
                <a:gd name="T24" fmla="*/ 84 w 144"/>
                <a:gd name="T25" fmla="*/ 90 h 120"/>
                <a:gd name="T26" fmla="*/ 132 w 144"/>
                <a:gd name="T27" fmla="*/ 90 h 120"/>
                <a:gd name="T28" fmla="*/ 144 w 144"/>
                <a:gd name="T29" fmla="*/ 78 h 120"/>
                <a:gd name="T30" fmla="*/ 144 w 144"/>
                <a:gd name="T31" fmla="*/ 12 h 120"/>
                <a:gd name="T32" fmla="*/ 132 w 144"/>
                <a:gd name="T33" fmla="*/ 0 h 120"/>
                <a:gd name="T34" fmla="*/ 132 w 144"/>
                <a:gd name="T35" fmla="*/ 78 h 120"/>
                <a:gd name="T36" fmla="*/ 12 w 144"/>
                <a:gd name="T37" fmla="*/ 78 h 120"/>
                <a:gd name="T38" fmla="*/ 12 w 144"/>
                <a:gd name="T39" fmla="*/ 12 h 120"/>
                <a:gd name="T40" fmla="*/ 132 w 144"/>
                <a:gd name="T41" fmla="*/ 12 h 120"/>
                <a:gd name="T42" fmla="*/ 132 w 144"/>
                <a:gd name="T43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20">
                  <a:moveTo>
                    <a:pt x="1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5"/>
                    <a:pt x="5" y="90"/>
                    <a:pt x="12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48" y="114"/>
                    <a:pt x="48" y="120"/>
                    <a:pt x="48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14"/>
                    <a:pt x="90" y="114"/>
                    <a:pt x="90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9" y="90"/>
                    <a:pt x="144" y="85"/>
                    <a:pt x="144" y="78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5"/>
                    <a:pt x="139" y="0"/>
                    <a:pt x="132" y="0"/>
                  </a:cubicBezTo>
                  <a:moveTo>
                    <a:pt x="132" y="78"/>
                  </a:moveTo>
                  <a:cubicBezTo>
                    <a:pt x="12" y="78"/>
                    <a:pt x="12" y="78"/>
                    <a:pt x="12" y="7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2" y="12"/>
                    <a:pt x="132" y="12"/>
                    <a:pt x="132" y="12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Freeform 120">
            <a:extLst>
              <a:ext uri="{FF2B5EF4-FFF2-40B4-BE49-F238E27FC236}">
                <a16:creationId xmlns:a16="http://schemas.microsoft.com/office/drawing/2014/main" id="{2F26B9D9-AFC9-49DC-9FFE-C30FADF9785C}"/>
              </a:ext>
            </a:extLst>
          </p:cNvPr>
          <p:cNvSpPr>
            <a:spLocks noEditPoints="1"/>
          </p:cNvSpPr>
          <p:nvPr/>
        </p:nvSpPr>
        <p:spPr bwMode="auto">
          <a:xfrm>
            <a:off x="6241974" y="4470893"/>
            <a:ext cx="457036" cy="417806"/>
          </a:xfrm>
          <a:custGeom>
            <a:avLst/>
            <a:gdLst>
              <a:gd name="T0" fmla="*/ 202 w 233"/>
              <a:gd name="T1" fmla="*/ 0 h 213"/>
              <a:gd name="T2" fmla="*/ 184 w 233"/>
              <a:gd name="T3" fmla="*/ 0 h 213"/>
              <a:gd name="T4" fmla="*/ 174 w 233"/>
              <a:gd name="T5" fmla="*/ 0 h 213"/>
              <a:gd name="T6" fmla="*/ 58 w 233"/>
              <a:gd name="T7" fmla="*/ 0 h 213"/>
              <a:gd name="T8" fmla="*/ 48 w 233"/>
              <a:gd name="T9" fmla="*/ 0 h 213"/>
              <a:gd name="T10" fmla="*/ 31 w 233"/>
              <a:gd name="T11" fmla="*/ 0 h 213"/>
              <a:gd name="T12" fmla="*/ 0 w 233"/>
              <a:gd name="T13" fmla="*/ 113 h 213"/>
              <a:gd name="T14" fmla="*/ 0 w 233"/>
              <a:gd name="T15" fmla="*/ 213 h 213"/>
              <a:gd name="T16" fmla="*/ 233 w 233"/>
              <a:gd name="T17" fmla="*/ 213 h 213"/>
              <a:gd name="T18" fmla="*/ 233 w 233"/>
              <a:gd name="T19" fmla="*/ 116 h 213"/>
              <a:gd name="T20" fmla="*/ 202 w 233"/>
              <a:gd name="T21" fmla="*/ 0 h 213"/>
              <a:gd name="T22" fmla="*/ 47 w 233"/>
              <a:gd name="T23" fmla="*/ 19 h 213"/>
              <a:gd name="T24" fmla="*/ 48 w 233"/>
              <a:gd name="T25" fmla="*/ 19 h 213"/>
              <a:gd name="T26" fmla="*/ 58 w 233"/>
              <a:gd name="T27" fmla="*/ 19 h 213"/>
              <a:gd name="T28" fmla="*/ 174 w 233"/>
              <a:gd name="T29" fmla="*/ 19 h 213"/>
              <a:gd name="T30" fmla="*/ 184 w 233"/>
              <a:gd name="T31" fmla="*/ 19 h 213"/>
              <a:gd name="T32" fmla="*/ 186 w 233"/>
              <a:gd name="T33" fmla="*/ 19 h 213"/>
              <a:gd name="T34" fmla="*/ 213 w 233"/>
              <a:gd name="T35" fmla="*/ 116 h 213"/>
              <a:gd name="T36" fmla="*/ 160 w 233"/>
              <a:gd name="T37" fmla="*/ 116 h 213"/>
              <a:gd name="T38" fmla="*/ 141 w 233"/>
              <a:gd name="T39" fmla="*/ 145 h 213"/>
              <a:gd name="T40" fmla="*/ 92 w 233"/>
              <a:gd name="T41" fmla="*/ 145 h 213"/>
              <a:gd name="T42" fmla="*/ 73 w 233"/>
              <a:gd name="T43" fmla="*/ 116 h 213"/>
              <a:gd name="T44" fmla="*/ 19 w 233"/>
              <a:gd name="T45" fmla="*/ 116 h 213"/>
              <a:gd name="T46" fmla="*/ 47 w 233"/>
              <a:gd name="T47" fmla="*/ 1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3" h="213">
                <a:moveTo>
                  <a:pt x="202" y="0"/>
                </a:moveTo>
                <a:lnTo>
                  <a:pt x="184" y="0"/>
                </a:lnTo>
                <a:lnTo>
                  <a:pt x="174" y="0"/>
                </a:lnTo>
                <a:lnTo>
                  <a:pt x="58" y="0"/>
                </a:lnTo>
                <a:lnTo>
                  <a:pt x="48" y="0"/>
                </a:lnTo>
                <a:lnTo>
                  <a:pt x="31" y="0"/>
                </a:lnTo>
                <a:lnTo>
                  <a:pt x="0" y="113"/>
                </a:lnTo>
                <a:lnTo>
                  <a:pt x="0" y="213"/>
                </a:lnTo>
                <a:lnTo>
                  <a:pt x="233" y="213"/>
                </a:lnTo>
                <a:lnTo>
                  <a:pt x="233" y="116"/>
                </a:lnTo>
                <a:lnTo>
                  <a:pt x="202" y="0"/>
                </a:lnTo>
                <a:close/>
                <a:moveTo>
                  <a:pt x="47" y="19"/>
                </a:moveTo>
                <a:lnTo>
                  <a:pt x="48" y="19"/>
                </a:lnTo>
                <a:lnTo>
                  <a:pt x="58" y="19"/>
                </a:lnTo>
                <a:lnTo>
                  <a:pt x="174" y="19"/>
                </a:lnTo>
                <a:lnTo>
                  <a:pt x="184" y="19"/>
                </a:lnTo>
                <a:lnTo>
                  <a:pt x="186" y="19"/>
                </a:lnTo>
                <a:lnTo>
                  <a:pt x="213" y="116"/>
                </a:lnTo>
                <a:lnTo>
                  <a:pt x="160" y="116"/>
                </a:lnTo>
                <a:lnTo>
                  <a:pt x="141" y="145"/>
                </a:lnTo>
                <a:lnTo>
                  <a:pt x="92" y="145"/>
                </a:lnTo>
                <a:lnTo>
                  <a:pt x="73" y="116"/>
                </a:lnTo>
                <a:lnTo>
                  <a:pt x="19" y="116"/>
                </a:ln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副标题 2"/>
          <p:cNvSpPr txBox="1">
            <a:spLocks/>
          </p:cNvSpPr>
          <p:nvPr/>
        </p:nvSpPr>
        <p:spPr>
          <a:xfrm>
            <a:off x="603964" y="2097969"/>
            <a:ext cx="3608838" cy="69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black"/>
                </a:solidFill>
              </a:rPr>
              <a:t>对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zh-CN" altLang="en-US" dirty="0">
                <a:solidFill>
                  <a:prstClr val="black"/>
                </a:solidFill>
              </a:rPr>
              <a:t>中每个元素加入顶点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3" name="副标题 2"/>
          <p:cNvSpPr txBox="1">
            <a:spLocks/>
          </p:cNvSpPr>
          <p:nvPr/>
        </p:nvSpPr>
        <p:spPr>
          <a:xfrm>
            <a:off x="531364" y="4157985"/>
            <a:ext cx="3608838" cy="989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black"/>
                </a:solidFill>
              </a:rPr>
              <a:t>此时不需要考虑第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行和第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列中的所有</a:t>
            </a:r>
            <a:r>
              <a:rPr lang="zh-CN" altLang="en-US" dirty="0" smtClean="0">
                <a:solidFill>
                  <a:prstClr val="black"/>
                </a:solidFill>
              </a:rPr>
              <a:t>元素。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4" name="副标题 2"/>
          <p:cNvSpPr txBox="1">
            <a:spLocks/>
          </p:cNvSpPr>
          <p:nvPr/>
        </p:nvSpPr>
        <p:spPr>
          <a:xfrm>
            <a:off x="7865849" y="2376131"/>
            <a:ext cx="4006672" cy="1561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black"/>
                </a:solidFill>
              </a:rPr>
              <a:t>如果</a:t>
            </a:r>
            <a:r>
              <a:rPr lang="en-US" altLang="zh-CN" dirty="0">
                <a:solidFill>
                  <a:prstClr val="black"/>
                </a:solidFill>
              </a:rPr>
              <a:t>dist&lt;</a:t>
            </a:r>
            <a:r>
              <a:rPr lang="en-US" altLang="zh-CN" dirty="0" err="1">
                <a:solidFill>
                  <a:prstClr val="black"/>
                </a:solidFill>
              </a:rPr>
              <a:t>i,j</a:t>
            </a:r>
            <a:r>
              <a:rPr lang="en-US" altLang="zh-CN" dirty="0">
                <a:solidFill>
                  <a:prstClr val="black"/>
                </a:solidFill>
              </a:rPr>
              <a:t>&gt; </a:t>
            </a:r>
            <a:r>
              <a:rPr lang="en-US" altLang="zh-CN" dirty="0" smtClean="0">
                <a:solidFill>
                  <a:prstClr val="black"/>
                </a:solidFill>
              </a:rPr>
              <a:t>&gt; </a:t>
            </a:r>
            <a:r>
              <a:rPr lang="en-US" altLang="zh-CN" dirty="0">
                <a:solidFill>
                  <a:prstClr val="black"/>
                </a:solidFill>
              </a:rPr>
              <a:t>(dist&lt;</a:t>
            </a:r>
            <a:r>
              <a:rPr lang="en-US" altLang="zh-CN" dirty="0" err="1">
                <a:solidFill>
                  <a:prstClr val="black"/>
                </a:solidFill>
              </a:rPr>
              <a:t>i,k</a:t>
            </a:r>
            <a:r>
              <a:rPr lang="en-US" altLang="zh-CN" dirty="0">
                <a:solidFill>
                  <a:prstClr val="black"/>
                </a:solidFill>
              </a:rPr>
              <a:t>&gt; + dist&lt;</a:t>
            </a:r>
            <a:r>
              <a:rPr lang="en-US" altLang="zh-CN" dirty="0" err="1">
                <a:solidFill>
                  <a:prstClr val="black"/>
                </a:solidFill>
              </a:rPr>
              <a:t>k,j</a:t>
            </a:r>
            <a:r>
              <a:rPr lang="en-US" altLang="zh-CN" dirty="0">
                <a:solidFill>
                  <a:prstClr val="black"/>
                </a:solidFill>
              </a:rPr>
              <a:t>&gt;)</a:t>
            </a:r>
            <a:r>
              <a:rPr lang="zh-CN" altLang="en-US" dirty="0">
                <a:solidFill>
                  <a:prstClr val="black"/>
                </a:solidFill>
              </a:rPr>
              <a:t>，则</a:t>
            </a:r>
            <a:r>
              <a:rPr lang="en-US" altLang="zh-CN" dirty="0">
                <a:solidFill>
                  <a:prstClr val="black"/>
                </a:solidFill>
              </a:rPr>
              <a:t>dist&lt;</a:t>
            </a:r>
            <a:r>
              <a:rPr lang="en-US" altLang="zh-CN" dirty="0" err="1">
                <a:solidFill>
                  <a:prstClr val="black"/>
                </a:solidFill>
              </a:rPr>
              <a:t>i,j</a:t>
            </a:r>
            <a:r>
              <a:rPr lang="en-US" altLang="zh-CN" dirty="0">
                <a:solidFill>
                  <a:prstClr val="black"/>
                </a:solidFill>
              </a:rPr>
              <a:t>&gt; =dist&lt;</a:t>
            </a:r>
            <a:r>
              <a:rPr lang="en-US" altLang="zh-CN" dirty="0" err="1">
                <a:solidFill>
                  <a:prstClr val="black"/>
                </a:solidFill>
              </a:rPr>
              <a:t>i,k</a:t>
            </a:r>
            <a:r>
              <a:rPr lang="en-US" altLang="zh-CN" dirty="0">
                <a:solidFill>
                  <a:prstClr val="black"/>
                </a:solidFill>
              </a:rPr>
              <a:t>&gt; + dist&lt;</a:t>
            </a:r>
            <a:r>
              <a:rPr lang="en-US" altLang="zh-CN" dirty="0" err="1">
                <a:solidFill>
                  <a:prstClr val="black"/>
                </a:solidFill>
              </a:rPr>
              <a:t>k,j</a:t>
            </a:r>
            <a:r>
              <a:rPr lang="en-US" altLang="zh-CN" dirty="0">
                <a:solidFill>
                  <a:prstClr val="black"/>
                </a:solidFill>
              </a:rPr>
              <a:t>&gt;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</a:p>
        </p:txBody>
      </p:sp>
      <p:sp>
        <p:nvSpPr>
          <p:cNvPr id="55" name="副标题 2"/>
          <p:cNvSpPr txBox="1">
            <a:spLocks/>
          </p:cNvSpPr>
          <p:nvPr/>
        </p:nvSpPr>
        <p:spPr>
          <a:xfrm>
            <a:off x="7561710" y="4414760"/>
            <a:ext cx="4006672" cy="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black"/>
                </a:solidFill>
              </a:rPr>
              <a:t>令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加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后，继续迭代。</a:t>
            </a:r>
          </a:p>
        </p:txBody>
      </p:sp>
    </p:spTree>
    <p:extLst>
      <p:ext uri="{BB962C8B-B14F-4D97-AF65-F5344CB8AC3E}">
        <p14:creationId xmlns:p14="http://schemas.microsoft.com/office/powerpoint/2010/main" val="90271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8364" y="245659"/>
            <a:ext cx="11778018" cy="6310562"/>
            <a:chOff x="218364" y="245659"/>
            <a:chExt cx="11778018" cy="6310562"/>
          </a:xfrm>
        </p:grpSpPr>
        <p:grpSp>
          <p:nvGrpSpPr>
            <p:cNvPr id="9" name="组合 8"/>
            <p:cNvGrpSpPr/>
            <p:nvPr/>
          </p:nvGrpSpPr>
          <p:grpSpPr>
            <a:xfrm>
              <a:off x="218364" y="245659"/>
              <a:ext cx="5254388" cy="3603009"/>
              <a:chOff x="218364" y="272955"/>
              <a:chExt cx="5254388" cy="3603009"/>
            </a:xfrm>
          </p:grpSpPr>
          <p:pic>
            <p:nvPicPr>
              <p:cNvPr id="26" name="图片 25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029" y="524684"/>
                <a:ext cx="4730699" cy="29550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" name="矩形 1"/>
              <p:cNvSpPr/>
              <p:nvPr/>
            </p:nvSpPr>
            <p:spPr>
              <a:xfrm>
                <a:off x="218364" y="272955"/>
                <a:ext cx="5254388" cy="3603009"/>
              </a:xfrm>
              <a:prstGeom prst="rect">
                <a:avLst/>
              </a:prstGeom>
              <a:noFill/>
              <a:ln w="57150">
                <a:solidFill>
                  <a:srgbClr val="D5474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786656" y="2953212"/>
              <a:ext cx="6209726" cy="3603009"/>
              <a:chOff x="5786656" y="2953212"/>
              <a:chExt cx="6209726" cy="3603009"/>
            </a:xfrm>
          </p:grpSpPr>
          <p:pic>
            <p:nvPicPr>
              <p:cNvPr id="27" name="图片 26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4486" y="2953212"/>
                <a:ext cx="5610766" cy="34409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矩形 28"/>
              <p:cNvSpPr/>
              <p:nvPr/>
            </p:nvSpPr>
            <p:spPr>
              <a:xfrm>
                <a:off x="5786656" y="2953212"/>
                <a:ext cx="6209726" cy="3603009"/>
              </a:xfrm>
              <a:prstGeom prst="rect">
                <a:avLst/>
              </a:prstGeom>
              <a:noFill/>
              <a:ln w="57150">
                <a:solidFill>
                  <a:srgbClr val="D5474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左箭头 2"/>
            <p:cNvSpPr/>
            <p:nvPr/>
          </p:nvSpPr>
          <p:spPr>
            <a:xfrm>
              <a:off x="6578221" y="1146412"/>
              <a:ext cx="4517409" cy="7779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831622" y="4673703"/>
              <a:ext cx="4282106" cy="696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751871" y="2138516"/>
            <a:ext cx="617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A[2][1]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A[2][0]+A[0][1]</a:t>
            </a:r>
            <a:r>
              <a:rPr lang="zh-CN" altLang="en-US" dirty="0" smtClean="0"/>
              <a:t>比较，即无穷大和</a:t>
            </a:r>
            <a:r>
              <a:rPr lang="en-US" altLang="zh-CN" dirty="0" smtClean="0"/>
              <a:t>4+1=5</a:t>
            </a:r>
            <a:r>
              <a:rPr lang="zh-CN" altLang="en-US" dirty="0" smtClean="0"/>
              <a:t>比较，取小值刷新</a:t>
            </a:r>
            <a:r>
              <a:rPr lang="en-US" altLang="zh-CN" dirty="0"/>
              <a:t>A[2][1]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832513"/>
            <a:ext cx="12192000" cy="5240912"/>
            <a:chOff x="0" y="832513"/>
            <a:chExt cx="12192000" cy="5240912"/>
          </a:xfrm>
        </p:grpSpPr>
        <p:sp>
          <p:nvSpPr>
            <p:cNvPr id="2" name="矩形 1"/>
            <p:cNvSpPr/>
            <p:nvPr/>
          </p:nvSpPr>
          <p:spPr>
            <a:xfrm>
              <a:off x="0" y="1132764"/>
              <a:ext cx="12192000" cy="462659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692" y="1473615"/>
              <a:ext cx="8490616" cy="39448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" name="矩形 2"/>
            <p:cNvSpPr/>
            <p:nvPr/>
          </p:nvSpPr>
          <p:spPr>
            <a:xfrm>
              <a:off x="0" y="832513"/>
              <a:ext cx="12192000" cy="95535"/>
            </a:xfrm>
            <a:prstGeom prst="rect">
              <a:avLst/>
            </a:prstGeom>
            <a:solidFill>
              <a:srgbClr val="D547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5977890"/>
              <a:ext cx="12192000" cy="95535"/>
            </a:xfrm>
            <a:prstGeom prst="rect">
              <a:avLst/>
            </a:prstGeom>
            <a:solidFill>
              <a:srgbClr val="D547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21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81"/>
            <a:ext cx="12192000" cy="1452586"/>
          </a:xfrm>
          <a:prstGeom prst="rect">
            <a:avLst/>
          </a:prstGeom>
          <a:ln>
            <a:solidFill>
              <a:srgbClr val="303689"/>
            </a:solidFill>
          </a:ln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650114" y="406015"/>
            <a:ext cx="9144000" cy="44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prstClr val="white"/>
                </a:solidFill>
                <a:latin typeface="微软雅黑"/>
              </a:rPr>
              <a:t>Floyd</a:t>
            </a:r>
            <a:r>
              <a:rPr lang="zh-CN" altLang="en-US" sz="2400" dirty="0">
                <a:solidFill>
                  <a:prstClr val="white"/>
                </a:solidFill>
                <a:latin typeface="微软雅黑"/>
              </a:rPr>
              <a:t>算法实现：</a:t>
            </a:r>
            <a:endParaRPr lang="zh-CN" altLang="en-US" sz="240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2" name="副标题 2"/>
          <p:cNvSpPr txBox="1">
            <a:spLocks/>
          </p:cNvSpPr>
          <p:nvPr/>
        </p:nvSpPr>
        <p:spPr>
          <a:xfrm>
            <a:off x="650114" y="977561"/>
            <a:ext cx="10628143" cy="5906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bg1"/>
                </a:solidFill>
              </a:rPr>
              <a:t>用动态二维数组</a:t>
            </a:r>
            <a:r>
              <a:rPr lang="en-US" altLang="zh-CN" b="1" dirty="0">
                <a:solidFill>
                  <a:schemeClr val="bg1"/>
                </a:solidFill>
              </a:rPr>
              <a:t>floyd</a:t>
            </a:r>
            <a:r>
              <a:rPr lang="zh-CN" altLang="en-US" b="1" dirty="0">
                <a:solidFill>
                  <a:schemeClr val="bg1"/>
                </a:solidFill>
              </a:rPr>
              <a:t>代表了上面的数组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，动态二维数组</a:t>
            </a:r>
            <a:r>
              <a:rPr lang="en-US" altLang="zh-CN" b="1" dirty="0">
                <a:solidFill>
                  <a:schemeClr val="bg1"/>
                </a:solidFill>
              </a:rPr>
              <a:t>path</a:t>
            </a:r>
            <a:r>
              <a:rPr lang="zh-CN" altLang="en-US" b="1" dirty="0">
                <a:solidFill>
                  <a:schemeClr val="bg1"/>
                </a:solidFill>
              </a:rPr>
              <a:t>代表了上面的数组</a:t>
            </a:r>
            <a:r>
              <a:rPr lang="en-US" altLang="zh-CN" b="1" dirty="0">
                <a:solidFill>
                  <a:schemeClr val="bg1"/>
                </a:solidFill>
              </a:rPr>
              <a:t>pre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6" name="副标题 2"/>
          <p:cNvSpPr txBox="1">
            <a:spLocks/>
          </p:cNvSpPr>
          <p:nvPr/>
        </p:nvSpPr>
        <p:spPr>
          <a:xfrm>
            <a:off x="772945" y="2009905"/>
            <a:ext cx="10609288" cy="4617465"/>
          </a:xfrm>
          <a:prstGeom prst="rect">
            <a:avLst/>
          </a:prstGeom>
          <a:ln w="12700">
            <a:solidFill>
              <a:srgbClr val="D54745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5000"/>
              </a:lnSpc>
            </a:pPr>
            <a:r>
              <a:rPr lang="en-US" altLang="zh-CN" dirty="0">
                <a:solidFill>
                  <a:prstClr val="black"/>
                </a:solidFill>
              </a:rPr>
              <a:t>void Floyd(Graph *g)</a:t>
            </a:r>
          </a:p>
          <a:p>
            <a:pPr algn="l">
              <a:lnSpc>
                <a:spcPct val="145000"/>
              </a:lnSpc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</a:p>
          <a:p>
            <a:pPr algn="l">
              <a:lnSpc>
                <a:spcPct val="145000"/>
              </a:lnSpc>
            </a:pPr>
            <a:r>
              <a:rPr lang="en-US" altLang="zh-CN" dirty="0">
                <a:solidFill>
                  <a:prstClr val="black"/>
                </a:solidFill>
              </a:rPr>
              <a:t>    int </a:t>
            </a:r>
            <a:r>
              <a:rPr lang="en-US" altLang="zh-CN" dirty="0" err="1">
                <a:solidFill>
                  <a:prstClr val="black"/>
                </a:solidFill>
              </a:rPr>
              <a:t>i,j,k,t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algn="l">
              <a:lnSpc>
                <a:spcPct val="145000"/>
              </a:lnSpc>
            </a:pPr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en-US" altLang="zh-CN" dirty="0" err="1">
                <a:solidFill>
                  <a:prstClr val="black"/>
                </a:solidFill>
              </a:rPr>
              <a:t>edgeType</a:t>
            </a:r>
            <a:r>
              <a:rPr lang="en-US" altLang="zh-CN" dirty="0">
                <a:solidFill>
                  <a:prstClr val="black"/>
                </a:solidFill>
              </a:rPr>
              <a:t> **floyd;   //</a:t>
            </a:r>
            <a:r>
              <a:rPr lang="zh-CN" altLang="en-US" dirty="0">
                <a:solidFill>
                  <a:prstClr val="black"/>
                </a:solidFill>
              </a:rPr>
              <a:t>数组</a:t>
            </a:r>
            <a:r>
              <a:rPr lang="en-US" altLang="zh-CN" dirty="0">
                <a:solidFill>
                  <a:prstClr val="black"/>
                </a:solidFill>
              </a:rPr>
              <a:t>floyd[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][j]</a:t>
            </a:r>
            <a:r>
              <a:rPr lang="zh-CN" altLang="en-US" dirty="0">
                <a:solidFill>
                  <a:prstClr val="black"/>
                </a:solidFill>
              </a:rPr>
              <a:t>记录顶点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en-US" altLang="zh-CN" dirty="0">
                <a:solidFill>
                  <a:prstClr val="black"/>
                </a:solidFill>
              </a:rPr>
              <a:t>j</a:t>
            </a:r>
            <a:r>
              <a:rPr lang="zh-CN" altLang="en-US" dirty="0">
                <a:solidFill>
                  <a:prstClr val="black"/>
                </a:solidFill>
              </a:rPr>
              <a:t>间的最短距离</a:t>
            </a:r>
          </a:p>
          <a:p>
            <a:pPr algn="l">
              <a:lnSpc>
                <a:spcPct val="145000"/>
              </a:lnSpc>
            </a:pPr>
            <a:r>
              <a:rPr lang="zh-CN" altLang="en-US" dirty="0">
                <a:solidFill>
                  <a:prstClr val="black"/>
                </a:solidFill>
              </a:rPr>
              <a:t>    </a:t>
            </a:r>
            <a:r>
              <a:rPr lang="en-US" altLang="zh-CN" dirty="0">
                <a:solidFill>
                  <a:prstClr val="black"/>
                </a:solidFill>
              </a:rPr>
              <a:t>int **path;   // </a:t>
            </a:r>
            <a:r>
              <a:rPr lang="zh-CN" altLang="en-US" dirty="0">
                <a:solidFill>
                  <a:prstClr val="black"/>
                </a:solidFill>
              </a:rPr>
              <a:t>数组</a:t>
            </a:r>
            <a:r>
              <a:rPr lang="en-US" altLang="zh-CN" dirty="0">
                <a:solidFill>
                  <a:prstClr val="black"/>
                </a:solidFill>
              </a:rPr>
              <a:t>path[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][j]</a:t>
            </a:r>
            <a:r>
              <a:rPr lang="zh-CN" altLang="en-US" dirty="0">
                <a:solidFill>
                  <a:prstClr val="black"/>
                </a:solidFill>
              </a:rPr>
              <a:t>记录顶点对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en-US" altLang="zh-CN" dirty="0">
                <a:solidFill>
                  <a:prstClr val="black"/>
                </a:solidFill>
              </a:rPr>
              <a:t>j</a:t>
            </a:r>
            <a:r>
              <a:rPr lang="zh-CN" altLang="en-US" dirty="0">
                <a:solidFill>
                  <a:prstClr val="black"/>
                </a:solidFill>
              </a:rPr>
              <a:t>的最短路径上顶点</a:t>
            </a:r>
            <a:r>
              <a:rPr lang="en-US" altLang="zh-CN" dirty="0">
                <a:solidFill>
                  <a:prstClr val="black"/>
                </a:solidFill>
              </a:rPr>
              <a:t>j</a:t>
            </a:r>
            <a:r>
              <a:rPr lang="zh-CN" altLang="en-US" dirty="0">
                <a:solidFill>
                  <a:prstClr val="black"/>
                </a:solidFill>
              </a:rPr>
              <a:t>的前一个顶点，</a:t>
            </a:r>
          </a:p>
          <a:p>
            <a:pPr algn="l">
              <a:lnSpc>
                <a:spcPct val="145000"/>
              </a:lnSpc>
            </a:pPr>
            <a:r>
              <a:rPr lang="zh-CN" altLang="en-US" dirty="0">
                <a:solidFill>
                  <a:prstClr val="black"/>
                </a:solidFill>
              </a:rPr>
              <a:t>                        </a:t>
            </a:r>
            <a:r>
              <a:rPr lang="en-US" altLang="zh-CN" dirty="0">
                <a:solidFill>
                  <a:prstClr val="black"/>
                </a:solidFill>
              </a:rPr>
              <a:t>// </a:t>
            </a:r>
            <a:r>
              <a:rPr lang="zh-CN" altLang="en-US" dirty="0">
                <a:solidFill>
                  <a:prstClr val="black"/>
                </a:solidFill>
              </a:rPr>
              <a:t>通过数组</a:t>
            </a:r>
            <a:r>
              <a:rPr lang="en-US" altLang="zh-CN" dirty="0">
                <a:solidFill>
                  <a:prstClr val="black"/>
                </a:solidFill>
              </a:rPr>
              <a:t>path</a:t>
            </a:r>
            <a:r>
              <a:rPr lang="zh-CN" altLang="en-US" dirty="0">
                <a:solidFill>
                  <a:prstClr val="black"/>
                </a:solidFill>
              </a:rPr>
              <a:t>能找到顶点对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en-US" altLang="zh-CN" dirty="0">
                <a:solidFill>
                  <a:prstClr val="black"/>
                </a:solidFill>
              </a:rPr>
              <a:t>j</a:t>
            </a:r>
            <a:r>
              <a:rPr lang="zh-CN" altLang="en-US" dirty="0">
                <a:solidFill>
                  <a:prstClr val="black"/>
                </a:solidFill>
              </a:rPr>
              <a:t>的最短路径。</a:t>
            </a:r>
          </a:p>
          <a:p>
            <a:pPr algn="l">
              <a:lnSpc>
                <a:spcPct val="145000"/>
              </a:lnSpc>
            </a:pPr>
            <a:r>
              <a:rPr lang="zh-CN" altLang="en-US" dirty="0">
                <a:solidFill>
                  <a:prstClr val="black"/>
                </a:solidFill>
              </a:rPr>
              <a:t> </a:t>
            </a:r>
            <a:endParaRPr lang="zh-CN" altLang="en-US" dirty="0">
              <a:solidFill>
                <a:srgbClr val="D54745"/>
              </a:solidFill>
            </a:endParaRPr>
          </a:p>
          <a:p>
            <a:pPr algn="l">
              <a:lnSpc>
                <a:spcPct val="145000"/>
              </a:lnSpc>
            </a:pPr>
            <a:r>
              <a:rPr lang="zh-CN" altLang="en-US" dirty="0">
                <a:solidFill>
                  <a:srgbClr val="D54745"/>
                </a:solidFill>
              </a:rPr>
              <a:t>    </a:t>
            </a:r>
            <a:r>
              <a:rPr lang="en-US" altLang="zh-CN" dirty="0">
                <a:solidFill>
                  <a:srgbClr val="D54745"/>
                </a:solidFill>
              </a:rPr>
              <a:t>//</a:t>
            </a:r>
            <a:r>
              <a:rPr lang="zh-CN" altLang="en-US" dirty="0">
                <a:solidFill>
                  <a:srgbClr val="D54745"/>
                </a:solidFill>
              </a:rPr>
              <a:t>创建动态数组</a:t>
            </a:r>
            <a:r>
              <a:rPr lang="en-US" altLang="zh-CN" dirty="0">
                <a:solidFill>
                  <a:srgbClr val="D54745"/>
                </a:solidFill>
              </a:rPr>
              <a:t>floyd</a:t>
            </a:r>
          </a:p>
          <a:p>
            <a:pPr algn="l">
              <a:lnSpc>
                <a:spcPct val="145000"/>
              </a:lnSpc>
            </a:pPr>
            <a:r>
              <a:rPr lang="en-US" altLang="zh-CN" dirty="0">
                <a:solidFill>
                  <a:prstClr val="black"/>
                </a:solidFill>
              </a:rPr>
              <a:t>    floyd = (</a:t>
            </a:r>
            <a:r>
              <a:rPr lang="en-US" altLang="zh-CN" dirty="0" err="1">
                <a:solidFill>
                  <a:prstClr val="black"/>
                </a:solidFill>
              </a:rPr>
              <a:t>edgeType</a:t>
            </a:r>
            <a:r>
              <a:rPr lang="en-US" altLang="zh-CN" dirty="0">
                <a:solidFill>
                  <a:prstClr val="black"/>
                </a:solidFill>
              </a:rPr>
              <a:t> **) malloc(</a:t>
            </a:r>
            <a:r>
              <a:rPr lang="en-US" altLang="zh-CN" dirty="0" err="1">
                <a:solidFill>
                  <a:prstClr val="black"/>
                </a:solidFill>
              </a:rPr>
              <a:t>sizeof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edgeType</a:t>
            </a:r>
            <a:r>
              <a:rPr lang="en-US" altLang="zh-CN" dirty="0">
                <a:solidFill>
                  <a:prstClr val="black"/>
                </a:solidFill>
              </a:rPr>
              <a:t> *)*g-&gt;verts);</a:t>
            </a:r>
          </a:p>
          <a:p>
            <a:pPr algn="l">
              <a:lnSpc>
                <a:spcPct val="145000"/>
              </a:lnSpc>
            </a:pPr>
            <a:r>
              <a:rPr lang="en-US" altLang="zh-CN" dirty="0">
                <a:solidFill>
                  <a:prstClr val="black"/>
                </a:solidFill>
              </a:rPr>
              <a:t>    for (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=0; 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&lt;g-&gt;verts; 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++)</a:t>
            </a:r>
          </a:p>
          <a:p>
            <a:pPr algn="l">
              <a:lnSpc>
                <a:spcPct val="145000"/>
              </a:lnSpc>
            </a:pPr>
            <a:r>
              <a:rPr lang="en-US" altLang="zh-CN" dirty="0">
                <a:solidFill>
                  <a:prstClr val="black"/>
                </a:solidFill>
              </a:rPr>
              <a:t>        floyd[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]= (</a:t>
            </a:r>
            <a:r>
              <a:rPr lang="en-US" altLang="zh-CN" dirty="0" err="1">
                <a:solidFill>
                  <a:prstClr val="black"/>
                </a:solidFill>
              </a:rPr>
              <a:t>edgeType</a:t>
            </a:r>
            <a:r>
              <a:rPr lang="en-US" altLang="zh-CN" dirty="0">
                <a:solidFill>
                  <a:prstClr val="black"/>
                </a:solidFill>
              </a:rPr>
              <a:t> *) malloc(</a:t>
            </a:r>
            <a:r>
              <a:rPr lang="en-US" altLang="zh-CN" dirty="0" err="1">
                <a:solidFill>
                  <a:prstClr val="black"/>
                </a:solidFill>
              </a:rPr>
              <a:t>sizeof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edgeType</a:t>
            </a:r>
            <a:r>
              <a:rPr lang="en-US" altLang="zh-CN" dirty="0">
                <a:solidFill>
                  <a:prstClr val="black"/>
                </a:solidFill>
              </a:rPr>
              <a:t>)*g-&gt;verts);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50114" y="925086"/>
            <a:ext cx="10500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683921" y="2661315"/>
            <a:ext cx="1508079" cy="3507474"/>
            <a:chOff x="10597487" y="2906974"/>
            <a:chExt cx="1508079" cy="3507474"/>
          </a:xfrm>
        </p:grpSpPr>
        <p:sp>
          <p:nvSpPr>
            <p:cNvPr id="18" name="矩形 17"/>
            <p:cNvSpPr/>
            <p:nvPr/>
          </p:nvSpPr>
          <p:spPr>
            <a:xfrm>
              <a:off x="11054687" y="290697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7487" y="4203511"/>
              <a:ext cx="914400" cy="914400"/>
            </a:xfrm>
            <a:prstGeom prst="rect">
              <a:avLst/>
            </a:prstGeom>
            <a:solidFill>
              <a:srgbClr val="D547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191166" y="550004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7">
            <a:extLst>
              <a:ext uri="{FF2B5EF4-FFF2-40B4-BE49-F238E27FC236}">
                <a16:creationId xmlns:a16="http://schemas.microsoft.com/office/drawing/2014/main" id="{D2F0A8B0-78DC-4A64-A3A1-01B9D200ED0F}"/>
              </a:ext>
            </a:extLst>
          </p:cNvPr>
          <p:cNvSpPr>
            <a:spLocks noEditPoints="1"/>
          </p:cNvSpPr>
          <p:nvPr/>
        </p:nvSpPr>
        <p:spPr bwMode="auto">
          <a:xfrm>
            <a:off x="980258" y="4974984"/>
            <a:ext cx="629851" cy="628564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961" y="97483"/>
            <a:ext cx="10889329" cy="6512360"/>
          </a:xfrm>
          <a:prstGeom prst="rect">
            <a:avLst/>
          </a:prstGeom>
          <a:ln w="28575">
            <a:solidFill>
              <a:srgbClr val="30368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D54745"/>
                </a:solidFill>
              </a:rPr>
              <a:t>//</a:t>
            </a:r>
            <a:r>
              <a:rPr lang="zh-CN" altLang="zh-CN" sz="2400" dirty="0">
                <a:solidFill>
                  <a:srgbClr val="D54745"/>
                </a:solidFill>
              </a:rPr>
              <a:t>创建动态数组</a:t>
            </a:r>
            <a:r>
              <a:rPr lang="en-US" altLang="zh-CN" sz="2400" dirty="0">
                <a:solidFill>
                  <a:srgbClr val="D54745"/>
                </a:solidFill>
              </a:rPr>
              <a:t>path</a:t>
            </a:r>
            <a:endParaRPr lang="zh-CN" altLang="zh-CN" sz="2400" dirty="0">
              <a:solidFill>
                <a:srgbClr val="D54745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path = (int **) malloc(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(int *)*g-&gt;verts);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&lt;g-&gt;verts;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 (int *) malloc(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(int)*g-&gt;verts);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D54745"/>
                </a:solidFill>
              </a:rPr>
              <a:t>    //</a:t>
            </a:r>
            <a:r>
              <a:rPr lang="zh-CN" altLang="zh-CN" sz="2400" dirty="0">
                <a:solidFill>
                  <a:srgbClr val="D54745"/>
                </a:solidFill>
              </a:rPr>
              <a:t>初始化数组</a:t>
            </a:r>
            <a:r>
              <a:rPr lang="en-US" altLang="zh-CN" sz="2400" dirty="0">
                <a:solidFill>
                  <a:srgbClr val="D54745"/>
                </a:solidFill>
              </a:rPr>
              <a:t>floyd</a:t>
            </a:r>
            <a:endParaRPr lang="zh-CN" altLang="zh-CN" sz="2400" dirty="0">
              <a:solidFill>
                <a:srgbClr val="D54745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&lt;g-&gt;verts;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for (j=0; j&lt;g-&gt;verts; j++)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floyd[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 g-&gt;</a:t>
            </a:r>
            <a:r>
              <a:rPr lang="en-US" altLang="zh-CN" sz="2400" dirty="0" err="1"/>
              <a:t>edgeMatrix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D54745"/>
                </a:solidFill>
              </a:rPr>
              <a:t>    //</a:t>
            </a:r>
            <a:r>
              <a:rPr lang="zh-CN" altLang="zh-CN" sz="2400" dirty="0">
                <a:solidFill>
                  <a:srgbClr val="D54745"/>
                </a:solidFill>
              </a:rPr>
              <a:t>初始化数组</a:t>
            </a:r>
            <a:r>
              <a:rPr lang="en-US" altLang="zh-CN" sz="2400" dirty="0">
                <a:solidFill>
                  <a:srgbClr val="D54745"/>
                </a:solidFill>
              </a:rPr>
              <a:t>path</a:t>
            </a:r>
            <a:r>
              <a:rPr lang="zh-CN" altLang="zh-CN" sz="2400" dirty="0">
                <a:solidFill>
                  <a:srgbClr val="D54745"/>
                </a:solidFill>
              </a:rPr>
              <a:t>，</a:t>
            </a:r>
            <a:r>
              <a:rPr lang="en-US" altLang="zh-CN" sz="2400" dirty="0" err="1">
                <a:solidFill>
                  <a:srgbClr val="D54745"/>
                </a:solidFill>
              </a:rPr>
              <a:t>i,j</a:t>
            </a:r>
            <a:r>
              <a:rPr lang="zh-CN" altLang="zh-CN" sz="2400" dirty="0">
                <a:solidFill>
                  <a:srgbClr val="D54745"/>
                </a:solidFill>
              </a:rPr>
              <a:t>之间最短路径为直达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&lt;g-&gt;verts;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for (j=0; j&lt;g-&gt;verts; j++)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][j]=-1;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97487" y="313900"/>
            <a:ext cx="1508079" cy="6100548"/>
            <a:chOff x="10597487" y="313900"/>
            <a:chExt cx="1508079" cy="6100548"/>
          </a:xfrm>
        </p:grpSpPr>
        <p:sp>
          <p:nvSpPr>
            <p:cNvPr id="2" name="矩形 1"/>
            <p:cNvSpPr/>
            <p:nvPr/>
          </p:nvSpPr>
          <p:spPr>
            <a:xfrm>
              <a:off x="11054687" y="3139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7487" y="1610437"/>
              <a:ext cx="914400" cy="914400"/>
            </a:xfrm>
            <a:prstGeom prst="rect">
              <a:avLst/>
            </a:prstGeom>
            <a:solidFill>
              <a:srgbClr val="D54745"/>
            </a:solidFill>
            <a:ln>
              <a:solidFill>
                <a:srgbClr val="D54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54687" y="290697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597487" y="4203511"/>
              <a:ext cx="914400" cy="914400"/>
            </a:xfrm>
            <a:prstGeom prst="rect">
              <a:avLst/>
            </a:prstGeom>
            <a:solidFill>
              <a:srgbClr val="D547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191166" y="550004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4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905</Words>
  <Application>Microsoft Office PowerPoint</Application>
  <PresentationFormat>宽屏</PresentationFormat>
  <Paragraphs>99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Office 主题​​</vt:lpstr>
      <vt:lpstr>千图网海量PPT模板www.58pic.com </vt:lpstr>
      <vt:lpstr>1_千图网海量PPT模板www.58pic.com </vt:lpstr>
      <vt:lpstr>2_千图网海量PPT模板www.58pic.com </vt:lpstr>
      <vt:lpstr>3_千图网海量PPT模板www.58pic.com </vt:lpstr>
      <vt:lpstr>4_千图网海量PPT模板www.58pic.com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所有顶点对之间的最短路径</dc:title>
  <dc:creator>tzzhang_2</dc:creator>
  <cp:lastModifiedBy>tzzhang_2</cp:lastModifiedBy>
  <cp:revision>81</cp:revision>
  <dcterms:created xsi:type="dcterms:W3CDTF">2018-04-24T01:27:49Z</dcterms:created>
  <dcterms:modified xsi:type="dcterms:W3CDTF">2018-05-30T08:29:42Z</dcterms:modified>
</cp:coreProperties>
</file>