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10"/>
  </p:notesMasterIdLst>
  <p:sldIdLst>
    <p:sldId id="268" r:id="rId4"/>
    <p:sldId id="269" r:id="rId5"/>
    <p:sldId id="260" r:id="rId6"/>
    <p:sldId id="270" r:id="rId7"/>
    <p:sldId id="271" r:id="rId8"/>
    <p:sldId id="27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4745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3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0ED30E-BA1A-4B4E-9DB9-E289E4E1CF0F}" type="datetimeFigureOut">
              <a:rPr lang="zh-CN" altLang="en-US" smtClean="0"/>
              <a:t>2018/5/30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66303-A830-466C-BB84-A2259A03A6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2502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DDF31-E909-41E0-9C3E-6761BE697F2B}" type="slidenum">
              <a:rPr lang="zh-CN" altLang="en-US" smtClean="0">
                <a:solidFill>
                  <a:prstClr val="black"/>
                </a:solidFill>
                <a:latin typeface="等线"/>
              </a:rPr>
              <a:pPr/>
              <a:t>1</a:t>
            </a:fld>
            <a:endParaRPr lang="zh-CN" altLang="en-US">
              <a:solidFill>
                <a:prstClr val="black"/>
              </a:solidFill>
              <a:latin typeface="等线"/>
            </a:endParaRPr>
          </a:p>
        </p:txBody>
      </p:sp>
    </p:spTree>
    <p:extLst>
      <p:ext uri="{BB962C8B-B14F-4D97-AF65-F5344CB8AC3E}">
        <p14:creationId xmlns:p14="http://schemas.microsoft.com/office/powerpoint/2010/main" val="24371095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DDF31-E909-41E0-9C3E-6761BE697F2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4449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7AAA-538B-487A-83EC-419570946F47}" type="datetimeFigureOut">
              <a:rPr lang="zh-CN" altLang="en-US" smtClean="0"/>
              <a:t>2018/5/30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9300F-C25D-4396-9932-A6B144F86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2870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7AAA-538B-487A-83EC-419570946F47}" type="datetimeFigureOut">
              <a:rPr lang="zh-CN" altLang="en-US" smtClean="0"/>
              <a:t>2018/5/30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9300F-C25D-4396-9932-A6B144F86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466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7AAA-538B-487A-83EC-419570946F47}" type="datetimeFigureOut">
              <a:rPr lang="zh-CN" altLang="en-US" smtClean="0"/>
              <a:t>2018/5/30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9300F-C25D-4396-9932-A6B144F86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72655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1C5340-68AE-4F53-BC84-20B9742126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2DFC392-23D3-4D1E-AC2A-85782F8087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7D777D-8015-4C2F-A1EF-F5F74900D2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69AD0D-20BC-4FF7-BE38-28DACCA91AFF}" type="datetimeFigureOut">
              <a:rPr lang="zh-CN" altLang="en-US" smtClean="0">
                <a:solidFill>
                  <a:prstClr val="black"/>
                </a:solidFill>
              </a:rPr>
              <a:pPr/>
              <a:t>2018/5/30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66912F-8933-4E08-AD7D-E65F74C5C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74CC35-FD8B-442F-B15D-5322F401C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8514C5-98AC-418F-89D2-9FFD3E11A745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115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7202F4-0CEB-40BE-BBB8-B7712AC5B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60AC4E-6499-4D3B-8B89-2D297AA7F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315B77-094F-4BCA-B618-E2DCDC6370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69AD0D-20BC-4FF7-BE38-28DACCA91AFF}" type="datetimeFigureOut">
              <a:rPr lang="zh-CN" altLang="en-US" smtClean="0">
                <a:solidFill>
                  <a:prstClr val="black"/>
                </a:solidFill>
              </a:rPr>
              <a:pPr/>
              <a:t>2018/5/30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41B0E8-5146-4B07-9528-94D4ABD34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0EA64F-4D07-47C8-B146-2D34C9658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8514C5-98AC-418F-89D2-9FFD3E11A745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3330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D37B7-7EFC-4C23-A9A5-C5F87F4D6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D8E587-FE0F-45C6-98E1-8B62FDC095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D06078-97DB-4C56-B8CB-3C95D53F94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69AD0D-20BC-4FF7-BE38-28DACCA91AFF}" type="datetimeFigureOut">
              <a:rPr lang="zh-CN" altLang="en-US" smtClean="0">
                <a:solidFill>
                  <a:prstClr val="black"/>
                </a:solidFill>
              </a:rPr>
              <a:pPr/>
              <a:t>2018/5/30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3CDB67-76C1-441B-AB68-9AEA94DEA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437B35-3A76-4AD4-8791-EFD7FB7C4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8514C5-98AC-418F-89D2-9FFD3E11A745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7194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CC01A-80D4-447D-B8D0-48727ECE0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90695B-A8CA-40A4-AB50-8F3584F1B6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FE71C65-9788-4A8E-8751-14E59C87FA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276598-4BB3-4BE8-89A5-FD1AAEF9C8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69AD0D-20BC-4FF7-BE38-28DACCA91AFF}" type="datetimeFigureOut">
              <a:rPr lang="zh-CN" altLang="en-US" smtClean="0">
                <a:solidFill>
                  <a:prstClr val="black"/>
                </a:solidFill>
              </a:rPr>
              <a:pPr/>
              <a:t>2018/5/30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7A1946-F714-46B9-BCAB-CE3E04373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24FEF6-B719-4806-98C7-CB00E74DB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8514C5-98AC-418F-89D2-9FFD3E11A745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41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D86E77-1D8F-43FF-9841-D19252520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BA9F96-EFE1-4D91-B909-B2852F749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4B4E198-2967-4995-9EC8-7376A045A9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27C14EF-9163-48C6-9A0A-2ACEAED532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3BCAA3B-2464-4742-BE7A-04B2C7C3E8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2026766-7A3E-410A-955B-2576837FDA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69AD0D-20BC-4FF7-BE38-28DACCA91AFF}" type="datetimeFigureOut">
              <a:rPr lang="zh-CN" altLang="en-US" smtClean="0">
                <a:solidFill>
                  <a:prstClr val="black"/>
                </a:solidFill>
              </a:rPr>
              <a:pPr/>
              <a:t>2018/5/30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6C36EA1-DBB3-43F5-95C8-432B661BF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68EF563-3BD6-4527-8A51-85329C91B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8514C5-98AC-418F-89D2-9FFD3E11A745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0530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97B052-E8C7-46C4-9403-E621D0DF3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4184DB2-0532-46F7-B2D5-E79F6FD8A7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69AD0D-20BC-4FF7-BE38-28DACCA91AFF}" type="datetimeFigureOut">
              <a:rPr lang="zh-CN" altLang="en-US" smtClean="0">
                <a:solidFill>
                  <a:prstClr val="black"/>
                </a:solidFill>
              </a:rPr>
              <a:pPr/>
              <a:t>2018/5/30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5FAD497-BB79-4BF8-A26F-AFFCBDB9D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35EDF8-FB2C-4259-9565-F1F900E68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8514C5-98AC-418F-89D2-9FFD3E11A745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3810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D4E50E9-560F-45F5-ACB4-E1D2B3354B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69AD0D-20BC-4FF7-BE38-28DACCA91AFF}" type="datetimeFigureOut">
              <a:rPr lang="zh-CN" altLang="en-US" smtClean="0">
                <a:solidFill>
                  <a:prstClr val="black"/>
                </a:solidFill>
              </a:rPr>
              <a:pPr/>
              <a:t>2018/5/30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9A22AF7-C3A4-48D1-8629-CD91125F9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DB13575-8F3A-41F3-AC8A-CAB7D8063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8514C5-98AC-418F-89D2-9FFD3E11A745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563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A7117B-F1D6-4F7C-BAEA-35739BD4B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859E8C-8E0A-47D7-A40C-798B5011A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D1999DA-6336-4364-86A9-E4DDF2BB87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C71524-963D-4B42-849A-29CF037A7E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69AD0D-20BC-4FF7-BE38-28DACCA91AFF}" type="datetimeFigureOut">
              <a:rPr lang="zh-CN" altLang="en-US" smtClean="0">
                <a:solidFill>
                  <a:prstClr val="black"/>
                </a:solidFill>
              </a:rPr>
              <a:pPr/>
              <a:t>2018/5/30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F6F853-C830-4619-946E-294A3C91C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6E2428-9B86-4343-B4FA-C32BBB1D1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8514C5-98AC-418F-89D2-9FFD3E11A745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0196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7AAA-538B-487A-83EC-419570946F47}" type="datetimeFigureOut">
              <a:rPr lang="zh-CN" altLang="en-US" smtClean="0"/>
              <a:t>2018/5/30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9300F-C25D-4396-9932-A6B144F86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55316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3A8EC6-97FE-42AD-AE54-C2B33058A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05A23E1-2DA4-47D3-BCBE-E56F1602E2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13DCB8-3D39-438E-8107-44C7EE138C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3925B4-7627-43EF-8478-3E06315D5B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69AD0D-20BC-4FF7-BE38-28DACCA91AFF}" type="datetimeFigureOut">
              <a:rPr lang="zh-CN" altLang="en-US" smtClean="0">
                <a:solidFill>
                  <a:prstClr val="black"/>
                </a:solidFill>
              </a:rPr>
              <a:pPr/>
              <a:t>2018/5/30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4C0030-69B9-48E0-8C39-A44D63862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5599A83-31CC-48E9-BDD3-1C84669E2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8514C5-98AC-418F-89D2-9FFD3E11A745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471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07CB9D-2B74-4A14-9002-948BB7EF7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541063D-968D-4E82-9CE0-2E4A32110A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2408C0-BED5-4B7B-8F04-6FEDEDB11C5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69AD0D-20BC-4FF7-BE38-28DACCA91AFF}" type="datetimeFigureOut">
              <a:rPr lang="zh-CN" altLang="en-US" smtClean="0">
                <a:solidFill>
                  <a:prstClr val="black"/>
                </a:solidFill>
              </a:rPr>
              <a:pPr/>
              <a:t>2018/5/30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DEB8BD-B48F-442E-AF2A-2B15C752A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E28C61-CD26-47F7-B848-32009A42E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8514C5-98AC-418F-89D2-9FFD3E11A745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9996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6FB65D7-9AB3-4E3A-882F-553FA2863B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8B63FEC-5DAA-4678-8087-E9820186FF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2EC28A-D5F5-4BDA-86EB-F87D8DAE0F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69AD0D-20BC-4FF7-BE38-28DACCA91AFF}" type="datetimeFigureOut">
              <a:rPr lang="zh-CN" altLang="en-US" smtClean="0">
                <a:solidFill>
                  <a:prstClr val="black"/>
                </a:solidFill>
              </a:rPr>
              <a:pPr/>
              <a:t>2018/5/30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76770D-961E-4D0F-A8E5-17D8CE9A0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A9C4A4-30BE-4999-82DE-4ABE0849C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8514C5-98AC-418F-89D2-9FFD3E11A745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573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1C5340-68AE-4F53-BC84-20B9742126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2DFC392-23D3-4D1E-AC2A-85782F8087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7D777D-8015-4C2F-A1EF-F5F74900D2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69AD0D-20BC-4FF7-BE38-28DACCA91AFF}" type="datetimeFigureOut">
              <a:rPr lang="zh-CN" altLang="en-US" smtClean="0">
                <a:solidFill>
                  <a:prstClr val="black"/>
                </a:solidFill>
              </a:rPr>
              <a:pPr/>
              <a:t>2018/5/30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66912F-8933-4E08-AD7D-E65F74C5C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74CC35-FD8B-442F-B15D-5322F401C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8514C5-98AC-418F-89D2-9FFD3E11A745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1543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7202F4-0CEB-40BE-BBB8-B7712AC5B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60AC4E-6499-4D3B-8B89-2D297AA7F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315B77-094F-4BCA-B618-E2DCDC6370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69AD0D-20BC-4FF7-BE38-28DACCA91AFF}" type="datetimeFigureOut">
              <a:rPr lang="zh-CN" altLang="en-US" smtClean="0">
                <a:solidFill>
                  <a:prstClr val="black"/>
                </a:solidFill>
              </a:rPr>
              <a:pPr/>
              <a:t>2018/5/30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41B0E8-5146-4B07-9528-94D4ABD34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0EA64F-4D07-47C8-B146-2D34C9658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8514C5-98AC-418F-89D2-9FFD3E11A745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432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D37B7-7EFC-4C23-A9A5-C5F87F4D6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D8E587-FE0F-45C6-98E1-8B62FDC095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D06078-97DB-4C56-B8CB-3C95D53F94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69AD0D-20BC-4FF7-BE38-28DACCA91AFF}" type="datetimeFigureOut">
              <a:rPr lang="zh-CN" altLang="en-US" smtClean="0">
                <a:solidFill>
                  <a:prstClr val="black"/>
                </a:solidFill>
              </a:rPr>
              <a:pPr/>
              <a:t>2018/5/30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3CDB67-76C1-441B-AB68-9AEA94DEA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437B35-3A76-4AD4-8791-EFD7FB7C4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8514C5-98AC-418F-89D2-9FFD3E11A745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4532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CC01A-80D4-447D-B8D0-48727ECE0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90695B-A8CA-40A4-AB50-8F3584F1B6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FE71C65-9788-4A8E-8751-14E59C87FA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276598-4BB3-4BE8-89A5-FD1AAEF9C8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69AD0D-20BC-4FF7-BE38-28DACCA91AFF}" type="datetimeFigureOut">
              <a:rPr lang="zh-CN" altLang="en-US" smtClean="0">
                <a:solidFill>
                  <a:prstClr val="black"/>
                </a:solidFill>
              </a:rPr>
              <a:pPr/>
              <a:t>2018/5/30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7A1946-F714-46B9-BCAB-CE3E04373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24FEF6-B719-4806-98C7-CB00E74DB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8514C5-98AC-418F-89D2-9FFD3E11A745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383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D86E77-1D8F-43FF-9841-D19252520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BA9F96-EFE1-4D91-B909-B2852F749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4B4E198-2967-4995-9EC8-7376A045A9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27C14EF-9163-48C6-9A0A-2ACEAED532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3BCAA3B-2464-4742-BE7A-04B2C7C3E8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2026766-7A3E-410A-955B-2576837FDA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69AD0D-20BC-4FF7-BE38-28DACCA91AFF}" type="datetimeFigureOut">
              <a:rPr lang="zh-CN" altLang="en-US" smtClean="0">
                <a:solidFill>
                  <a:prstClr val="black"/>
                </a:solidFill>
              </a:rPr>
              <a:pPr/>
              <a:t>2018/5/30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6C36EA1-DBB3-43F5-95C8-432B661BF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68EF563-3BD6-4527-8A51-85329C91B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8514C5-98AC-418F-89D2-9FFD3E11A745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225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97B052-E8C7-46C4-9403-E621D0DF3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4184DB2-0532-46F7-B2D5-E79F6FD8A7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69AD0D-20BC-4FF7-BE38-28DACCA91AFF}" type="datetimeFigureOut">
              <a:rPr lang="zh-CN" altLang="en-US" smtClean="0">
                <a:solidFill>
                  <a:prstClr val="black"/>
                </a:solidFill>
              </a:rPr>
              <a:pPr/>
              <a:t>2018/5/30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5FAD497-BB79-4BF8-A26F-AFFCBDB9D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35EDF8-FB2C-4259-9565-F1F900E68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8514C5-98AC-418F-89D2-9FFD3E11A745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2887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D4E50E9-560F-45F5-ACB4-E1D2B3354B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69AD0D-20BC-4FF7-BE38-28DACCA91AFF}" type="datetimeFigureOut">
              <a:rPr lang="zh-CN" altLang="en-US" smtClean="0">
                <a:solidFill>
                  <a:prstClr val="black"/>
                </a:solidFill>
              </a:rPr>
              <a:pPr/>
              <a:t>2018/5/30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9A22AF7-C3A4-48D1-8629-CD91125F9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DB13575-8F3A-41F3-AC8A-CAB7D8063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8514C5-98AC-418F-89D2-9FFD3E11A745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414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7AAA-538B-487A-83EC-419570946F47}" type="datetimeFigureOut">
              <a:rPr lang="zh-CN" altLang="en-US" smtClean="0"/>
              <a:t>2018/5/30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9300F-C25D-4396-9932-A6B144F86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509590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A7117B-F1D6-4F7C-BAEA-35739BD4B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859E8C-8E0A-47D7-A40C-798B5011A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D1999DA-6336-4364-86A9-E4DDF2BB87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C71524-963D-4B42-849A-29CF037A7E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69AD0D-20BC-4FF7-BE38-28DACCA91AFF}" type="datetimeFigureOut">
              <a:rPr lang="zh-CN" altLang="en-US" smtClean="0">
                <a:solidFill>
                  <a:prstClr val="black"/>
                </a:solidFill>
              </a:rPr>
              <a:pPr/>
              <a:t>2018/5/30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F6F853-C830-4619-946E-294A3C91C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6E2428-9B86-4343-B4FA-C32BBB1D1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8514C5-98AC-418F-89D2-9FFD3E11A745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356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3A8EC6-97FE-42AD-AE54-C2B33058A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05A23E1-2DA4-47D3-BCBE-E56F1602E2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13DCB8-3D39-438E-8107-44C7EE138C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3925B4-7627-43EF-8478-3E06315D5B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69AD0D-20BC-4FF7-BE38-28DACCA91AFF}" type="datetimeFigureOut">
              <a:rPr lang="zh-CN" altLang="en-US" smtClean="0">
                <a:solidFill>
                  <a:prstClr val="black"/>
                </a:solidFill>
              </a:rPr>
              <a:pPr/>
              <a:t>2018/5/30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4C0030-69B9-48E0-8C39-A44D63862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5599A83-31CC-48E9-BDD3-1C84669E2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8514C5-98AC-418F-89D2-9FFD3E11A745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57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07CB9D-2B74-4A14-9002-948BB7EF7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541063D-968D-4E82-9CE0-2E4A32110A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2408C0-BED5-4B7B-8F04-6FEDEDB11C5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69AD0D-20BC-4FF7-BE38-28DACCA91AFF}" type="datetimeFigureOut">
              <a:rPr lang="zh-CN" altLang="en-US" smtClean="0">
                <a:solidFill>
                  <a:prstClr val="black"/>
                </a:solidFill>
              </a:rPr>
              <a:pPr/>
              <a:t>2018/5/30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DEB8BD-B48F-442E-AF2A-2B15C752A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E28C61-CD26-47F7-B848-32009A42E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8514C5-98AC-418F-89D2-9FFD3E11A745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728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6FB65D7-9AB3-4E3A-882F-553FA2863B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8B63FEC-5DAA-4678-8087-E9820186FF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2EC28A-D5F5-4BDA-86EB-F87D8DAE0F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69AD0D-20BC-4FF7-BE38-28DACCA91AFF}" type="datetimeFigureOut">
              <a:rPr lang="zh-CN" altLang="en-US" smtClean="0">
                <a:solidFill>
                  <a:prstClr val="black"/>
                </a:solidFill>
              </a:rPr>
              <a:pPr/>
              <a:t>2018/5/30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76770D-961E-4D0F-A8E5-17D8CE9A0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A9C4A4-30BE-4999-82DE-4ABE0849C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8514C5-98AC-418F-89D2-9FFD3E11A745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0313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7AAA-538B-487A-83EC-419570946F47}" type="datetimeFigureOut">
              <a:rPr lang="zh-CN" altLang="en-US" smtClean="0"/>
              <a:t>2018/5/30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9300F-C25D-4396-9932-A6B144F86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5322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7AAA-538B-487A-83EC-419570946F47}" type="datetimeFigureOut">
              <a:rPr lang="zh-CN" altLang="en-US" smtClean="0"/>
              <a:t>2018/5/30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9300F-C25D-4396-9932-A6B144F86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692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7AAA-538B-487A-83EC-419570946F47}" type="datetimeFigureOut">
              <a:rPr lang="zh-CN" altLang="en-US" smtClean="0"/>
              <a:t>2018/5/30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9300F-C25D-4396-9932-A6B144F86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9071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7AAA-538B-487A-83EC-419570946F47}" type="datetimeFigureOut">
              <a:rPr lang="zh-CN" altLang="en-US" smtClean="0"/>
              <a:t>2018/5/30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9300F-C25D-4396-9932-A6B144F86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1160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7AAA-538B-487A-83EC-419570946F47}" type="datetimeFigureOut">
              <a:rPr lang="zh-CN" altLang="en-US" smtClean="0"/>
              <a:t>2018/5/30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9300F-C25D-4396-9932-A6B144F86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604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7AAA-538B-487A-83EC-419570946F47}" type="datetimeFigureOut">
              <a:rPr lang="zh-CN" altLang="en-US" smtClean="0"/>
              <a:t>2018/5/30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9300F-C25D-4396-9932-A6B144F86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072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17AAA-538B-487A-83EC-419570946F47}" type="datetimeFigureOut">
              <a:rPr lang="zh-CN" altLang="en-US" smtClean="0"/>
              <a:t>2018/5/30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09300F-C25D-4396-9932-A6B144F86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3584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6E5CE8D-7F95-4FC2-86B6-5E48D33F0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9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B5198E-A445-4610-9B82-280E02197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73480"/>
            <a:ext cx="10515600" cy="50034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</a:t>
            </a:r>
            <a:r>
              <a:rPr lang="zh-CN" altLang="en-US" dirty="0" smtClean="0"/>
              <a:t>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482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6E5CE8D-7F95-4FC2-86B6-5E48D33F0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9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B5198E-A445-4610-9B82-280E02197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73480"/>
            <a:ext cx="10515600" cy="50034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</a:t>
            </a:r>
            <a:r>
              <a:rPr lang="zh-CN" altLang="en-US" dirty="0" smtClean="0"/>
              <a:t>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1625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7.tiff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7A15177-57F4-44E4-B755-122644BF86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22982"/>
            <a:ext cx="12192000" cy="193501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6FF15D6-F4BD-4456-B573-E9C2F75137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73" y="4477974"/>
            <a:ext cx="12192000" cy="44500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20C0697-15F7-4AEF-9982-700F8C9F0A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3" y="1615814"/>
            <a:ext cx="4580543" cy="2862160"/>
          </a:xfrm>
          <a:prstGeom prst="rect">
            <a:avLst/>
          </a:prstGeom>
        </p:spPr>
      </p:pic>
      <p:sp>
        <p:nvSpPr>
          <p:cNvPr id="12" name="文本框 6">
            <a:extLst>
              <a:ext uri="{FF2B5EF4-FFF2-40B4-BE49-F238E27FC236}">
                <a16:creationId xmlns:a16="http://schemas.microsoft.com/office/drawing/2014/main" id="{DFC68A12-FC5A-46BC-8248-0CF4C82581DA}"/>
              </a:ext>
            </a:extLst>
          </p:cNvPr>
          <p:cNvSpPr txBox="1"/>
          <p:nvPr/>
        </p:nvSpPr>
        <p:spPr>
          <a:xfrm>
            <a:off x="4816999" y="1791610"/>
            <a:ext cx="73750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rgbClr val="DA3C49"/>
                </a:solidFill>
                <a:latin typeface="微软雅黑"/>
              </a:rPr>
              <a:t>数据结构</a:t>
            </a:r>
            <a:r>
              <a:rPr lang="en-US" altLang="zh-CN" sz="4000" dirty="0">
                <a:solidFill>
                  <a:srgbClr val="DA3C49"/>
                </a:solidFill>
                <a:latin typeface="微软雅黑"/>
              </a:rPr>
              <a:t>——</a:t>
            </a:r>
            <a:r>
              <a:rPr lang="en-US" altLang="zh-CN" sz="4000" dirty="0" smtClean="0">
                <a:solidFill>
                  <a:srgbClr val="DA3C49"/>
                </a:solidFill>
                <a:latin typeface="微软雅黑"/>
              </a:rPr>
              <a:t>C</a:t>
            </a:r>
            <a:r>
              <a:rPr lang="zh-CN" altLang="en-US" sz="4000" dirty="0">
                <a:solidFill>
                  <a:srgbClr val="DA3C49"/>
                </a:solidFill>
                <a:latin typeface="微软雅黑"/>
              </a:rPr>
              <a:t>语言</a:t>
            </a:r>
            <a:r>
              <a:rPr lang="zh-CN" altLang="en-US" sz="4000" dirty="0" smtClean="0">
                <a:solidFill>
                  <a:srgbClr val="DA3C49"/>
                </a:solidFill>
                <a:latin typeface="微软雅黑"/>
              </a:rPr>
              <a:t>描述</a:t>
            </a:r>
            <a:r>
              <a:rPr lang="zh-CN" altLang="en-US" sz="28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/>
              </a:rPr>
              <a:t>（慕课版</a:t>
            </a:r>
            <a:r>
              <a:rPr lang="zh-CN" altLang="en-US" sz="28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微软雅黑"/>
              </a:rPr>
              <a:t>）</a:t>
            </a:r>
            <a:endParaRPr lang="zh-CN" altLang="en-US" sz="4000" dirty="0">
              <a:solidFill>
                <a:prstClr val="black">
                  <a:lumMod val="95000"/>
                  <a:lumOff val="5000"/>
                </a:prstClr>
              </a:solidFill>
              <a:latin typeface="微软雅黑"/>
            </a:endParaRPr>
          </a:p>
        </p:txBody>
      </p:sp>
      <p:sp>
        <p:nvSpPr>
          <p:cNvPr id="16" name="文本框 8">
            <a:extLst>
              <a:ext uri="{FF2B5EF4-FFF2-40B4-BE49-F238E27FC236}">
                <a16:creationId xmlns:a16="http://schemas.microsoft.com/office/drawing/2014/main" id="{F0CB5C24-75F1-426D-87DF-343E070481DF}"/>
              </a:ext>
            </a:extLst>
          </p:cNvPr>
          <p:cNvSpPr txBox="1"/>
          <p:nvPr/>
        </p:nvSpPr>
        <p:spPr>
          <a:xfrm>
            <a:off x="4934022" y="2670850"/>
            <a:ext cx="13878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dirty="0" smtClean="0">
                <a:solidFill>
                  <a:srgbClr val="303689"/>
                </a:solidFill>
              </a:rPr>
              <a:t>05</a:t>
            </a:r>
            <a:endParaRPr lang="zh-CN" altLang="en-US" sz="8000" dirty="0">
              <a:solidFill>
                <a:srgbClr val="303689"/>
              </a:solidFill>
            </a:endParaRPr>
          </a:p>
        </p:txBody>
      </p:sp>
      <p:sp>
        <p:nvSpPr>
          <p:cNvPr id="17" name="文本框 9">
            <a:extLst>
              <a:ext uri="{FF2B5EF4-FFF2-40B4-BE49-F238E27FC236}">
                <a16:creationId xmlns:a16="http://schemas.microsoft.com/office/drawing/2014/main" id="{FE159559-7E72-48F4-B73A-BC69958911E6}"/>
              </a:ext>
            </a:extLst>
          </p:cNvPr>
          <p:cNvSpPr txBox="1"/>
          <p:nvPr/>
        </p:nvSpPr>
        <p:spPr>
          <a:xfrm>
            <a:off x="6321914" y="3044329"/>
            <a:ext cx="4693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err="1">
                <a:solidFill>
                  <a:prstClr val="black"/>
                </a:solidFill>
              </a:rPr>
              <a:t>kruscal</a:t>
            </a:r>
            <a:r>
              <a:rPr lang="zh-CN" altLang="en-US" sz="4000" dirty="0">
                <a:solidFill>
                  <a:prstClr val="black"/>
                </a:solidFill>
              </a:rPr>
              <a:t>算法</a:t>
            </a:r>
          </a:p>
        </p:txBody>
      </p:sp>
      <p:sp>
        <p:nvSpPr>
          <p:cNvPr id="18" name="文本框 10">
            <a:extLst>
              <a:ext uri="{FF2B5EF4-FFF2-40B4-BE49-F238E27FC236}">
                <a16:creationId xmlns:a16="http://schemas.microsoft.com/office/drawing/2014/main" id="{306A7427-0FB6-48A1-B5A8-E2ED4BF47138}"/>
              </a:ext>
            </a:extLst>
          </p:cNvPr>
          <p:cNvSpPr txBox="1"/>
          <p:nvPr/>
        </p:nvSpPr>
        <p:spPr>
          <a:xfrm>
            <a:off x="5045664" y="3855789"/>
            <a:ext cx="51235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prstClr val="black"/>
                </a:solidFill>
              </a:rPr>
              <a:t>编著：张</a:t>
            </a:r>
            <a:r>
              <a:rPr lang="zh-CN" altLang="en-US" sz="2000" dirty="0">
                <a:solidFill>
                  <a:prstClr val="black"/>
                </a:solidFill>
              </a:rPr>
              <a:t>同珍 </a:t>
            </a:r>
            <a:r>
              <a:rPr lang="en-US" altLang="zh-CN" sz="2000" dirty="0" smtClean="0">
                <a:solidFill>
                  <a:prstClr val="black"/>
                </a:solidFill>
              </a:rPr>
              <a:t>&amp;  </a:t>
            </a:r>
            <a:r>
              <a:rPr lang="zh-CN" altLang="en-US" sz="2000" dirty="0" smtClean="0">
                <a:solidFill>
                  <a:prstClr val="black"/>
                </a:solidFill>
              </a:rPr>
              <a:t>学校</a:t>
            </a:r>
            <a:r>
              <a:rPr lang="zh-CN" altLang="en-US" sz="2000" dirty="0">
                <a:solidFill>
                  <a:prstClr val="black"/>
                </a:solidFill>
              </a:rPr>
              <a:t>： 上海交通大学</a:t>
            </a:r>
          </a:p>
        </p:txBody>
      </p:sp>
    </p:spTree>
    <p:extLst>
      <p:ext uri="{BB962C8B-B14F-4D97-AF65-F5344CB8AC3E}">
        <p14:creationId xmlns:p14="http://schemas.microsoft.com/office/powerpoint/2010/main" val="2859551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4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-6.25E-7 4.07407E-6 L 0.0125 -0.12477 " pathEditMode="relative" rAng="0" ptsTypes="AA">
                                      <p:cBhvr>
                                        <p:cTn id="22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5" y="-6250"/>
                                    </p:animMotion>
                                    <p:animRot by="1500000">
                                      <p:cBhvr>
                                        <p:cTn id="23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4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5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6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250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750"/>
                            </p:stCondLst>
                            <p:childTnLst>
                              <p:par>
                                <p:cTn id="3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250"/>
                            </p:stCondLst>
                            <p:childTnLst>
                              <p:par>
                                <p:cTn id="3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  <p:bldP spid="16" grpId="0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76FF15D6-F4BD-4456-B573-E9C2F75137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0681"/>
            <a:ext cx="12192000" cy="1452586"/>
          </a:xfrm>
          <a:prstGeom prst="rect">
            <a:avLst/>
          </a:prstGeom>
          <a:ln>
            <a:solidFill>
              <a:srgbClr val="303689"/>
            </a:solidFill>
          </a:ln>
        </p:spPr>
      </p:pic>
      <p:sp>
        <p:nvSpPr>
          <p:cNvPr id="4" name="副标题 2"/>
          <p:cNvSpPr txBox="1">
            <a:spLocks/>
          </p:cNvSpPr>
          <p:nvPr/>
        </p:nvSpPr>
        <p:spPr>
          <a:xfrm>
            <a:off x="650114" y="406015"/>
            <a:ext cx="9144000" cy="446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b="1" dirty="0">
                <a:solidFill>
                  <a:prstClr val="white"/>
                </a:solidFill>
                <a:latin typeface="微软雅黑"/>
              </a:rPr>
              <a:t>鲁斯卡尔</a:t>
            </a:r>
            <a:r>
              <a:rPr lang="en-US" altLang="zh-CN" sz="2400" b="1" dirty="0">
                <a:solidFill>
                  <a:prstClr val="white"/>
                </a:solidFill>
                <a:latin typeface="微软雅黑"/>
              </a:rPr>
              <a:t>( </a:t>
            </a:r>
            <a:r>
              <a:rPr lang="en-US" altLang="zh-CN" sz="2400" b="1" dirty="0" err="1">
                <a:solidFill>
                  <a:prstClr val="white"/>
                </a:solidFill>
                <a:latin typeface="微软雅黑"/>
              </a:rPr>
              <a:t>Kruscal</a:t>
            </a:r>
            <a:r>
              <a:rPr lang="en-US" altLang="zh-CN" sz="2400" b="1" dirty="0">
                <a:solidFill>
                  <a:prstClr val="white"/>
                </a:solidFill>
                <a:latin typeface="微软雅黑"/>
              </a:rPr>
              <a:t>)</a:t>
            </a:r>
            <a:r>
              <a:rPr lang="zh-CN" altLang="en-US" sz="2400" b="1" dirty="0" smtClean="0">
                <a:solidFill>
                  <a:prstClr val="white"/>
                </a:solidFill>
                <a:latin typeface="微软雅黑"/>
              </a:rPr>
              <a:t>算法：</a:t>
            </a:r>
          </a:p>
        </p:txBody>
      </p:sp>
      <p:sp>
        <p:nvSpPr>
          <p:cNvPr id="52" name="副标题 2"/>
          <p:cNvSpPr txBox="1">
            <a:spLocks/>
          </p:cNvSpPr>
          <p:nvPr/>
        </p:nvSpPr>
        <p:spPr>
          <a:xfrm>
            <a:off x="650114" y="977561"/>
            <a:ext cx="10628143" cy="59064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dirty="0">
                <a:solidFill>
                  <a:prstClr val="white"/>
                </a:solidFill>
              </a:rPr>
              <a:t>一个无向连通图</a:t>
            </a:r>
            <a:r>
              <a:rPr lang="en-US" altLang="zh-CN" dirty="0">
                <a:solidFill>
                  <a:prstClr val="white"/>
                </a:solidFill>
              </a:rPr>
              <a:t>G={V, E}</a:t>
            </a:r>
            <a:r>
              <a:rPr lang="zh-CN" altLang="en-US" dirty="0">
                <a:solidFill>
                  <a:prstClr val="white"/>
                </a:solidFill>
              </a:rPr>
              <a:t>，其中</a:t>
            </a:r>
            <a:r>
              <a:rPr lang="en-US" altLang="zh-CN" dirty="0">
                <a:solidFill>
                  <a:prstClr val="white"/>
                </a:solidFill>
              </a:rPr>
              <a:t>V</a:t>
            </a:r>
            <a:r>
              <a:rPr lang="zh-CN" altLang="en-US" dirty="0">
                <a:solidFill>
                  <a:prstClr val="white"/>
                </a:solidFill>
              </a:rPr>
              <a:t>是顶点的集合，</a:t>
            </a:r>
            <a:r>
              <a:rPr lang="en-US" altLang="zh-CN" dirty="0">
                <a:solidFill>
                  <a:prstClr val="white"/>
                </a:solidFill>
              </a:rPr>
              <a:t>E</a:t>
            </a:r>
            <a:r>
              <a:rPr lang="zh-CN" altLang="en-US" dirty="0">
                <a:solidFill>
                  <a:prstClr val="white"/>
                </a:solidFill>
              </a:rPr>
              <a:t>是边的集合。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650114" y="925086"/>
            <a:ext cx="1050010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92">
            <a:extLst>
              <a:ext uri="{FF2B5EF4-FFF2-40B4-BE49-F238E27FC236}">
                <a16:creationId xmlns:a16="http://schemas.microsoft.com/office/drawing/2014/main" id="{25F66D3B-5101-461B-B73D-7ADAE0863023}"/>
              </a:ext>
            </a:extLst>
          </p:cNvPr>
          <p:cNvGrpSpPr/>
          <p:nvPr/>
        </p:nvGrpSpPr>
        <p:grpSpPr>
          <a:xfrm flipH="1">
            <a:off x="650114" y="2881363"/>
            <a:ext cx="717042" cy="717039"/>
            <a:chOff x="953424" y="1486519"/>
            <a:chExt cx="2228412" cy="2228408"/>
          </a:xfrm>
          <a:solidFill>
            <a:schemeClr val="accent1"/>
          </a:solidFill>
        </p:grpSpPr>
        <p:sp>
          <p:nvSpPr>
            <p:cNvPr id="54" name="Freeform: Shape 93">
              <a:extLst>
                <a:ext uri="{FF2B5EF4-FFF2-40B4-BE49-F238E27FC236}">
                  <a16:creationId xmlns:a16="http://schemas.microsoft.com/office/drawing/2014/main" id="{386C5CF7-E686-4F33-8A71-8E1C85BD540C}"/>
                </a:ext>
              </a:extLst>
            </p:cNvPr>
            <p:cNvSpPr/>
            <p:nvPr/>
          </p:nvSpPr>
          <p:spPr>
            <a:xfrm>
              <a:off x="953424" y="1486519"/>
              <a:ext cx="2228412" cy="2228408"/>
            </a:xfrm>
            <a:custGeom>
              <a:avLst/>
              <a:gdLst>
                <a:gd name="connsiteX0" fmla="*/ 1124074 w 1583637"/>
                <a:gd name="connsiteY0" fmla="*/ 252493 h 1583637"/>
                <a:gd name="connsiteX1" fmla="*/ 1247256 w 1583637"/>
                <a:gd name="connsiteY1" fmla="*/ 149126 h 1583637"/>
                <a:gd name="connsiteX2" fmla="*/ 1345663 w 1583637"/>
                <a:gd name="connsiteY2" fmla="*/ 231701 h 1583637"/>
                <a:gd name="connsiteX3" fmla="*/ 1265256 w 1583637"/>
                <a:gd name="connsiteY3" fmla="*/ 370961 h 1583637"/>
                <a:gd name="connsiteX4" fmla="*/ 1393012 w 1583637"/>
                <a:gd name="connsiteY4" fmla="*/ 592241 h 1583637"/>
                <a:gd name="connsiteX5" fmla="*/ 1553818 w 1583637"/>
                <a:gd name="connsiteY5" fmla="*/ 592237 h 1583637"/>
                <a:gd name="connsiteX6" fmla="*/ 1576125 w 1583637"/>
                <a:gd name="connsiteY6" fmla="*/ 718748 h 1583637"/>
                <a:gd name="connsiteX7" fmla="*/ 1425015 w 1583637"/>
                <a:gd name="connsiteY7" fmla="*/ 773743 h 1583637"/>
                <a:gd name="connsiteX8" fmla="*/ 1380646 w 1583637"/>
                <a:gd name="connsiteY8" fmla="*/ 1025372 h 1583637"/>
                <a:gd name="connsiteX9" fmla="*/ 1503833 w 1583637"/>
                <a:gd name="connsiteY9" fmla="*/ 1128733 h 1583637"/>
                <a:gd name="connsiteX10" fmla="*/ 1439602 w 1583637"/>
                <a:gd name="connsiteY10" fmla="*/ 1239984 h 1583637"/>
                <a:gd name="connsiteX11" fmla="*/ 1288495 w 1583637"/>
                <a:gd name="connsiteY11" fmla="*/ 1184982 h 1583637"/>
                <a:gd name="connsiteX12" fmla="*/ 1092761 w 1583637"/>
                <a:gd name="connsiteY12" fmla="*/ 1349222 h 1583637"/>
                <a:gd name="connsiteX13" fmla="*/ 1120689 w 1583637"/>
                <a:gd name="connsiteY13" fmla="*/ 1507584 h 1583637"/>
                <a:gd name="connsiteX14" fmla="*/ 999974 w 1583637"/>
                <a:gd name="connsiteY14" fmla="*/ 1551521 h 1583637"/>
                <a:gd name="connsiteX15" fmla="*/ 919574 w 1583637"/>
                <a:gd name="connsiteY15" fmla="*/ 1412257 h 1583637"/>
                <a:gd name="connsiteX16" fmla="*/ 664062 w 1583637"/>
                <a:gd name="connsiteY16" fmla="*/ 1412257 h 1583637"/>
                <a:gd name="connsiteX17" fmla="*/ 583663 w 1583637"/>
                <a:gd name="connsiteY17" fmla="*/ 1551521 h 1583637"/>
                <a:gd name="connsiteX18" fmla="*/ 462948 w 1583637"/>
                <a:gd name="connsiteY18" fmla="*/ 1507584 h 1583637"/>
                <a:gd name="connsiteX19" fmla="*/ 490876 w 1583637"/>
                <a:gd name="connsiteY19" fmla="*/ 1349222 h 1583637"/>
                <a:gd name="connsiteX20" fmla="*/ 295142 w 1583637"/>
                <a:gd name="connsiteY20" fmla="*/ 1184981 h 1583637"/>
                <a:gd name="connsiteX21" fmla="*/ 144035 w 1583637"/>
                <a:gd name="connsiteY21" fmla="*/ 1239984 h 1583637"/>
                <a:gd name="connsiteX22" fmla="*/ 79804 w 1583637"/>
                <a:gd name="connsiteY22" fmla="*/ 1128733 h 1583637"/>
                <a:gd name="connsiteX23" fmla="*/ 202991 w 1583637"/>
                <a:gd name="connsiteY23" fmla="*/ 1025372 h 1583637"/>
                <a:gd name="connsiteX24" fmla="*/ 158622 w 1583637"/>
                <a:gd name="connsiteY24" fmla="*/ 773743 h 1583637"/>
                <a:gd name="connsiteX25" fmla="*/ 7512 w 1583637"/>
                <a:gd name="connsiteY25" fmla="*/ 718748 h 1583637"/>
                <a:gd name="connsiteX26" fmla="*/ 29819 w 1583637"/>
                <a:gd name="connsiteY26" fmla="*/ 592237 h 1583637"/>
                <a:gd name="connsiteX27" fmla="*/ 190625 w 1583637"/>
                <a:gd name="connsiteY27" fmla="*/ 592241 h 1583637"/>
                <a:gd name="connsiteX28" fmla="*/ 318381 w 1583637"/>
                <a:gd name="connsiteY28" fmla="*/ 370961 h 1583637"/>
                <a:gd name="connsiteX29" fmla="*/ 237974 w 1583637"/>
                <a:gd name="connsiteY29" fmla="*/ 231701 h 1583637"/>
                <a:gd name="connsiteX30" fmla="*/ 336381 w 1583637"/>
                <a:gd name="connsiteY30" fmla="*/ 149126 h 1583637"/>
                <a:gd name="connsiteX31" fmla="*/ 459563 w 1583637"/>
                <a:gd name="connsiteY31" fmla="*/ 252493 h 1583637"/>
                <a:gd name="connsiteX32" fmla="*/ 699666 w 1583637"/>
                <a:gd name="connsiteY32" fmla="*/ 165103 h 1583637"/>
                <a:gd name="connsiteX33" fmla="*/ 727586 w 1583637"/>
                <a:gd name="connsiteY33" fmla="*/ 6739 h 1583637"/>
                <a:gd name="connsiteX34" fmla="*/ 856051 w 1583637"/>
                <a:gd name="connsiteY34" fmla="*/ 6739 h 1583637"/>
                <a:gd name="connsiteX35" fmla="*/ 883970 w 1583637"/>
                <a:gd name="connsiteY35" fmla="*/ 165102 h 1583637"/>
                <a:gd name="connsiteX36" fmla="*/ 1124073 w 1583637"/>
                <a:gd name="connsiteY36" fmla="*/ 252493 h 1583637"/>
                <a:gd name="connsiteX37" fmla="*/ 1124074 w 1583637"/>
                <a:gd name="connsiteY37" fmla="*/ 252493 h 1583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583637" h="1583637">
                  <a:moveTo>
                    <a:pt x="1124074" y="252493"/>
                  </a:moveTo>
                  <a:lnTo>
                    <a:pt x="1247256" y="149126"/>
                  </a:lnTo>
                  <a:lnTo>
                    <a:pt x="1345663" y="231701"/>
                  </a:lnTo>
                  <a:lnTo>
                    <a:pt x="1265256" y="370961"/>
                  </a:lnTo>
                  <a:cubicBezTo>
                    <a:pt x="1322430" y="435278"/>
                    <a:pt x="1365899" y="510569"/>
                    <a:pt x="1393012" y="592241"/>
                  </a:cubicBezTo>
                  <a:lnTo>
                    <a:pt x="1553818" y="592237"/>
                  </a:lnTo>
                  <a:lnTo>
                    <a:pt x="1576125" y="718748"/>
                  </a:lnTo>
                  <a:lnTo>
                    <a:pt x="1425015" y="773743"/>
                  </a:lnTo>
                  <a:cubicBezTo>
                    <a:pt x="1427471" y="859762"/>
                    <a:pt x="1412374" y="945380"/>
                    <a:pt x="1380646" y="1025372"/>
                  </a:cubicBezTo>
                  <a:lnTo>
                    <a:pt x="1503833" y="1128733"/>
                  </a:lnTo>
                  <a:lnTo>
                    <a:pt x="1439602" y="1239984"/>
                  </a:lnTo>
                  <a:lnTo>
                    <a:pt x="1288495" y="1184982"/>
                  </a:lnTo>
                  <a:cubicBezTo>
                    <a:pt x="1235084" y="1252456"/>
                    <a:pt x="1168484" y="1308339"/>
                    <a:pt x="1092761" y="1349222"/>
                  </a:cubicBezTo>
                  <a:lnTo>
                    <a:pt x="1120689" y="1507584"/>
                  </a:lnTo>
                  <a:lnTo>
                    <a:pt x="999974" y="1551521"/>
                  </a:lnTo>
                  <a:lnTo>
                    <a:pt x="919574" y="1412257"/>
                  </a:lnTo>
                  <a:cubicBezTo>
                    <a:pt x="835287" y="1429613"/>
                    <a:pt x="748348" y="1429613"/>
                    <a:pt x="664062" y="1412257"/>
                  </a:cubicBezTo>
                  <a:lnTo>
                    <a:pt x="583663" y="1551521"/>
                  </a:lnTo>
                  <a:lnTo>
                    <a:pt x="462948" y="1507584"/>
                  </a:lnTo>
                  <a:lnTo>
                    <a:pt x="490876" y="1349222"/>
                  </a:lnTo>
                  <a:cubicBezTo>
                    <a:pt x="415153" y="1308339"/>
                    <a:pt x="348553" y="1252455"/>
                    <a:pt x="295142" y="1184981"/>
                  </a:cubicBezTo>
                  <a:lnTo>
                    <a:pt x="144035" y="1239984"/>
                  </a:lnTo>
                  <a:lnTo>
                    <a:pt x="79804" y="1128733"/>
                  </a:lnTo>
                  <a:lnTo>
                    <a:pt x="202991" y="1025372"/>
                  </a:lnTo>
                  <a:cubicBezTo>
                    <a:pt x="171263" y="945380"/>
                    <a:pt x="156166" y="859762"/>
                    <a:pt x="158622" y="773743"/>
                  </a:cubicBezTo>
                  <a:lnTo>
                    <a:pt x="7512" y="718748"/>
                  </a:lnTo>
                  <a:lnTo>
                    <a:pt x="29819" y="592237"/>
                  </a:lnTo>
                  <a:lnTo>
                    <a:pt x="190625" y="592241"/>
                  </a:lnTo>
                  <a:cubicBezTo>
                    <a:pt x="217738" y="510569"/>
                    <a:pt x="261208" y="435277"/>
                    <a:pt x="318381" y="370961"/>
                  </a:cubicBezTo>
                  <a:lnTo>
                    <a:pt x="237974" y="231701"/>
                  </a:lnTo>
                  <a:lnTo>
                    <a:pt x="336381" y="149126"/>
                  </a:lnTo>
                  <a:lnTo>
                    <a:pt x="459563" y="252493"/>
                  </a:lnTo>
                  <a:cubicBezTo>
                    <a:pt x="532831" y="207356"/>
                    <a:pt x="614527" y="177621"/>
                    <a:pt x="699666" y="165103"/>
                  </a:cubicBezTo>
                  <a:lnTo>
                    <a:pt x="727586" y="6739"/>
                  </a:lnTo>
                  <a:lnTo>
                    <a:pt x="856051" y="6739"/>
                  </a:lnTo>
                  <a:lnTo>
                    <a:pt x="883970" y="165102"/>
                  </a:lnTo>
                  <a:cubicBezTo>
                    <a:pt x="969110" y="177621"/>
                    <a:pt x="1050806" y="207356"/>
                    <a:pt x="1124073" y="252493"/>
                  </a:cubicBezTo>
                  <a:lnTo>
                    <a:pt x="1124074" y="25249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" name="Oval 94">
              <a:extLst>
                <a:ext uri="{FF2B5EF4-FFF2-40B4-BE49-F238E27FC236}">
                  <a16:creationId xmlns:a16="http://schemas.microsoft.com/office/drawing/2014/main" id="{0723E4F7-6FF5-4716-9FD3-8A48A906E155}"/>
                </a:ext>
              </a:extLst>
            </p:cNvPr>
            <p:cNvSpPr/>
            <p:nvPr/>
          </p:nvSpPr>
          <p:spPr>
            <a:xfrm>
              <a:off x="1376346" y="1909439"/>
              <a:ext cx="1382568" cy="1382568"/>
            </a:xfrm>
            <a:prstGeom prst="ellipse">
              <a:avLst/>
            </a:prstGeom>
            <a:grp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/>
              <a:r>
                <a:rPr lang="en-US" sz="1100" b="1"/>
                <a:t>01</a:t>
              </a:r>
            </a:p>
          </p:txBody>
        </p:sp>
      </p:grpSp>
      <p:grpSp>
        <p:nvGrpSpPr>
          <p:cNvPr id="56" name="Group 95">
            <a:extLst>
              <a:ext uri="{FF2B5EF4-FFF2-40B4-BE49-F238E27FC236}">
                <a16:creationId xmlns:a16="http://schemas.microsoft.com/office/drawing/2014/main" id="{B32063BD-A363-4F7B-B241-3914DC7FE4CF}"/>
              </a:ext>
            </a:extLst>
          </p:cNvPr>
          <p:cNvGrpSpPr/>
          <p:nvPr/>
        </p:nvGrpSpPr>
        <p:grpSpPr>
          <a:xfrm flipH="1">
            <a:off x="650115" y="3865576"/>
            <a:ext cx="717042" cy="717039"/>
            <a:chOff x="953424" y="1486519"/>
            <a:chExt cx="2228412" cy="2228408"/>
          </a:xfrm>
          <a:solidFill>
            <a:schemeClr val="accent2"/>
          </a:solidFill>
        </p:grpSpPr>
        <p:sp>
          <p:nvSpPr>
            <p:cNvPr id="57" name="Freeform: Shape 96">
              <a:extLst>
                <a:ext uri="{FF2B5EF4-FFF2-40B4-BE49-F238E27FC236}">
                  <a16:creationId xmlns:a16="http://schemas.microsoft.com/office/drawing/2014/main" id="{E48CD3BA-D1C2-4BE8-AF32-9E6AB1DA025D}"/>
                </a:ext>
              </a:extLst>
            </p:cNvPr>
            <p:cNvSpPr/>
            <p:nvPr/>
          </p:nvSpPr>
          <p:spPr>
            <a:xfrm>
              <a:off x="953424" y="1486519"/>
              <a:ext cx="2228412" cy="2228408"/>
            </a:xfrm>
            <a:custGeom>
              <a:avLst/>
              <a:gdLst>
                <a:gd name="connsiteX0" fmla="*/ 1124074 w 1583637"/>
                <a:gd name="connsiteY0" fmla="*/ 252493 h 1583637"/>
                <a:gd name="connsiteX1" fmla="*/ 1247256 w 1583637"/>
                <a:gd name="connsiteY1" fmla="*/ 149126 h 1583637"/>
                <a:gd name="connsiteX2" fmla="*/ 1345663 w 1583637"/>
                <a:gd name="connsiteY2" fmla="*/ 231701 h 1583637"/>
                <a:gd name="connsiteX3" fmla="*/ 1265256 w 1583637"/>
                <a:gd name="connsiteY3" fmla="*/ 370961 h 1583637"/>
                <a:gd name="connsiteX4" fmla="*/ 1393012 w 1583637"/>
                <a:gd name="connsiteY4" fmla="*/ 592241 h 1583637"/>
                <a:gd name="connsiteX5" fmla="*/ 1553818 w 1583637"/>
                <a:gd name="connsiteY5" fmla="*/ 592237 h 1583637"/>
                <a:gd name="connsiteX6" fmla="*/ 1576125 w 1583637"/>
                <a:gd name="connsiteY6" fmla="*/ 718748 h 1583637"/>
                <a:gd name="connsiteX7" fmla="*/ 1425015 w 1583637"/>
                <a:gd name="connsiteY7" fmla="*/ 773743 h 1583637"/>
                <a:gd name="connsiteX8" fmla="*/ 1380646 w 1583637"/>
                <a:gd name="connsiteY8" fmla="*/ 1025372 h 1583637"/>
                <a:gd name="connsiteX9" fmla="*/ 1503833 w 1583637"/>
                <a:gd name="connsiteY9" fmla="*/ 1128733 h 1583637"/>
                <a:gd name="connsiteX10" fmla="*/ 1439602 w 1583637"/>
                <a:gd name="connsiteY10" fmla="*/ 1239984 h 1583637"/>
                <a:gd name="connsiteX11" fmla="*/ 1288495 w 1583637"/>
                <a:gd name="connsiteY11" fmla="*/ 1184982 h 1583637"/>
                <a:gd name="connsiteX12" fmla="*/ 1092761 w 1583637"/>
                <a:gd name="connsiteY12" fmla="*/ 1349222 h 1583637"/>
                <a:gd name="connsiteX13" fmla="*/ 1120689 w 1583637"/>
                <a:gd name="connsiteY13" fmla="*/ 1507584 h 1583637"/>
                <a:gd name="connsiteX14" fmla="*/ 999974 w 1583637"/>
                <a:gd name="connsiteY14" fmla="*/ 1551521 h 1583637"/>
                <a:gd name="connsiteX15" fmla="*/ 919574 w 1583637"/>
                <a:gd name="connsiteY15" fmla="*/ 1412257 h 1583637"/>
                <a:gd name="connsiteX16" fmla="*/ 664062 w 1583637"/>
                <a:gd name="connsiteY16" fmla="*/ 1412257 h 1583637"/>
                <a:gd name="connsiteX17" fmla="*/ 583663 w 1583637"/>
                <a:gd name="connsiteY17" fmla="*/ 1551521 h 1583637"/>
                <a:gd name="connsiteX18" fmla="*/ 462948 w 1583637"/>
                <a:gd name="connsiteY18" fmla="*/ 1507584 h 1583637"/>
                <a:gd name="connsiteX19" fmla="*/ 490876 w 1583637"/>
                <a:gd name="connsiteY19" fmla="*/ 1349222 h 1583637"/>
                <a:gd name="connsiteX20" fmla="*/ 295142 w 1583637"/>
                <a:gd name="connsiteY20" fmla="*/ 1184981 h 1583637"/>
                <a:gd name="connsiteX21" fmla="*/ 144035 w 1583637"/>
                <a:gd name="connsiteY21" fmla="*/ 1239984 h 1583637"/>
                <a:gd name="connsiteX22" fmla="*/ 79804 w 1583637"/>
                <a:gd name="connsiteY22" fmla="*/ 1128733 h 1583637"/>
                <a:gd name="connsiteX23" fmla="*/ 202991 w 1583637"/>
                <a:gd name="connsiteY23" fmla="*/ 1025372 h 1583637"/>
                <a:gd name="connsiteX24" fmla="*/ 158622 w 1583637"/>
                <a:gd name="connsiteY24" fmla="*/ 773743 h 1583637"/>
                <a:gd name="connsiteX25" fmla="*/ 7512 w 1583637"/>
                <a:gd name="connsiteY25" fmla="*/ 718748 h 1583637"/>
                <a:gd name="connsiteX26" fmla="*/ 29819 w 1583637"/>
                <a:gd name="connsiteY26" fmla="*/ 592237 h 1583637"/>
                <a:gd name="connsiteX27" fmla="*/ 190625 w 1583637"/>
                <a:gd name="connsiteY27" fmla="*/ 592241 h 1583637"/>
                <a:gd name="connsiteX28" fmla="*/ 318381 w 1583637"/>
                <a:gd name="connsiteY28" fmla="*/ 370961 h 1583637"/>
                <a:gd name="connsiteX29" fmla="*/ 237974 w 1583637"/>
                <a:gd name="connsiteY29" fmla="*/ 231701 h 1583637"/>
                <a:gd name="connsiteX30" fmla="*/ 336381 w 1583637"/>
                <a:gd name="connsiteY30" fmla="*/ 149126 h 1583637"/>
                <a:gd name="connsiteX31" fmla="*/ 459563 w 1583637"/>
                <a:gd name="connsiteY31" fmla="*/ 252493 h 1583637"/>
                <a:gd name="connsiteX32" fmla="*/ 699666 w 1583637"/>
                <a:gd name="connsiteY32" fmla="*/ 165103 h 1583637"/>
                <a:gd name="connsiteX33" fmla="*/ 727586 w 1583637"/>
                <a:gd name="connsiteY33" fmla="*/ 6739 h 1583637"/>
                <a:gd name="connsiteX34" fmla="*/ 856051 w 1583637"/>
                <a:gd name="connsiteY34" fmla="*/ 6739 h 1583637"/>
                <a:gd name="connsiteX35" fmla="*/ 883970 w 1583637"/>
                <a:gd name="connsiteY35" fmla="*/ 165102 h 1583637"/>
                <a:gd name="connsiteX36" fmla="*/ 1124073 w 1583637"/>
                <a:gd name="connsiteY36" fmla="*/ 252493 h 1583637"/>
                <a:gd name="connsiteX37" fmla="*/ 1124074 w 1583637"/>
                <a:gd name="connsiteY37" fmla="*/ 252493 h 1583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583637" h="1583637">
                  <a:moveTo>
                    <a:pt x="1124074" y="252493"/>
                  </a:moveTo>
                  <a:lnTo>
                    <a:pt x="1247256" y="149126"/>
                  </a:lnTo>
                  <a:lnTo>
                    <a:pt x="1345663" y="231701"/>
                  </a:lnTo>
                  <a:lnTo>
                    <a:pt x="1265256" y="370961"/>
                  </a:lnTo>
                  <a:cubicBezTo>
                    <a:pt x="1322430" y="435278"/>
                    <a:pt x="1365899" y="510569"/>
                    <a:pt x="1393012" y="592241"/>
                  </a:cubicBezTo>
                  <a:lnTo>
                    <a:pt x="1553818" y="592237"/>
                  </a:lnTo>
                  <a:lnTo>
                    <a:pt x="1576125" y="718748"/>
                  </a:lnTo>
                  <a:lnTo>
                    <a:pt x="1425015" y="773743"/>
                  </a:lnTo>
                  <a:cubicBezTo>
                    <a:pt x="1427471" y="859762"/>
                    <a:pt x="1412374" y="945380"/>
                    <a:pt x="1380646" y="1025372"/>
                  </a:cubicBezTo>
                  <a:lnTo>
                    <a:pt x="1503833" y="1128733"/>
                  </a:lnTo>
                  <a:lnTo>
                    <a:pt x="1439602" y="1239984"/>
                  </a:lnTo>
                  <a:lnTo>
                    <a:pt x="1288495" y="1184982"/>
                  </a:lnTo>
                  <a:cubicBezTo>
                    <a:pt x="1235084" y="1252456"/>
                    <a:pt x="1168484" y="1308339"/>
                    <a:pt x="1092761" y="1349222"/>
                  </a:cubicBezTo>
                  <a:lnTo>
                    <a:pt x="1120689" y="1507584"/>
                  </a:lnTo>
                  <a:lnTo>
                    <a:pt x="999974" y="1551521"/>
                  </a:lnTo>
                  <a:lnTo>
                    <a:pt x="919574" y="1412257"/>
                  </a:lnTo>
                  <a:cubicBezTo>
                    <a:pt x="835287" y="1429613"/>
                    <a:pt x="748348" y="1429613"/>
                    <a:pt x="664062" y="1412257"/>
                  </a:cubicBezTo>
                  <a:lnTo>
                    <a:pt x="583663" y="1551521"/>
                  </a:lnTo>
                  <a:lnTo>
                    <a:pt x="462948" y="1507584"/>
                  </a:lnTo>
                  <a:lnTo>
                    <a:pt x="490876" y="1349222"/>
                  </a:lnTo>
                  <a:cubicBezTo>
                    <a:pt x="415153" y="1308339"/>
                    <a:pt x="348553" y="1252455"/>
                    <a:pt x="295142" y="1184981"/>
                  </a:cubicBezTo>
                  <a:lnTo>
                    <a:pt x="144035" y="1239984"/>
                  </a:lnTo>
                  <a:lnTo>
                    <a:pt x="79804" y="1128733"/>
                  </a:lnTo>
                  <a:lnTo>
                    <a:pt x="202991" y="1025372"/>
                  </a:lnTo>
                  <a:cubicBezTo>
                    <a:pt x="171263" y="945380"/>
                    <a:pt x="156166" y="859762"/>
                    <a:pt x="158622" y="773743"/>
                  </a:cubicBezTo>
                  <a:lnTo>
                    <a:pt x="7512" y="718748"/>
                  </a:lnTo>
                  <a:lnTo>
                    <a:pt x="29819" y="592237"/>
                  </a:lnTo>
                  <a:lnTo>
                    <a:pt x="190625" y="592241"/>
                  </a:lnTo>
                  <a:cubicBezTo>
                    <a:pt x="217738" y="510569"/>
                    <a:pt x="261208" y="435277"/>
                    <a:pt x="318381" y="370961"/>
                  </a:cubicBezTo>
                  <a:lnTo>
                    <a:pt x="237974" y="231701"/>
                  </a:lnTo>
                  <a:lnTo>
                    <a:pt x="336381" y="149126"/>
                  </a:lnTo>
                  <a:lnTo>
                    <a:pt x="459563" y="252493"/>
                  </a:lnTo>
                  <a:cubicBezTo>
                    <a:pt x="532831" y="207356"/>
                    <a:pt x="614527" y="177621"/>
                    <a:pt x="699666" y="165103"/>
                  </a:cubicBezTo>
                  <a:lnTo>
                    <a:pt x="727586" y="6739"/>
                  </a:lnTo>
                  <a:lnTo>
                    <a:pt x="856051" y="6739"/>
                  </a:lnTo>
                  <a:lnTo>
                    <a:pt x="883970" y="165102"/>
                  </a:lnTo>
                  <a:cubicBezTo>
                    <a:pt x="969110" y="177621"/>
                    <a:pt x="1050806" y="207356"/>
                    <a:pt x="1124073" y="252493"/>
                  </a:cubicBezTo>
                  <a:lnTo>
                    <a:pt x="1124074" y="25249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" name="Oval 97">
              <a:extLst>
                <a:ext uri="{FF2B5EF4-FFF2-40B4-BE49-F238E27FC236}">
                  <a16:creationId xmlns:a16="http://schemas.microsoft.com/office/drawing/2014/main" id="{11C28BD2-B58A-4E0A-97ED-4A2E1471510C}"/>
                </a:ext>
              </a:extLst>
            </p:cNvPr>
            <p:cNvSpPr/>
            <p:nvPr/>
          </p:nvSpPr>
          <p:spPr>
            <a:xfrm>
              <a:off x="1376346" y="1909439"/>
              <a:ext cx="1382568" cy="1382568"/>
            </a:xfrm>
            <a:prstGeom prst="ellipse">
              <a:avLst/>
            </a:prstGeom>
            <a:grp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/>
              <a:r>
                <a:rPr lang="en-US" sz="1100" b="1"/>
                <a:t>02</a:t>
              </a:r>
            </a:p>
          </p:txBody>
        </p:sp>
      </p:grpSp>
      <p:grpSp>
        <p:nvGrpSpPr>
          <p:cNvPr id="59" name="Group 98">
            <a:extLst>
              <a:ext uri="{FF2B5EF4-FFF2-40B4-BE49-F238E27FC236}">
                <a16:creationId xmlns:a16="http://schemas.microsoft.com/office/drawing/2014/main" id="{3C638C75-D51A-4A43-87BF-4A74B3E13A79}"/>
              </a:ext>
            </a:extLst>
          </p:cNvPr>
          <p:cNvGrpSpPr/>
          <p:nvPr/>
        </p:nvGrpSpPr>
        <p:grpSpPr>
          <a:xfrm flipH="1">
            <a:off x="691057" y="4807696"/>
            <a:ext cx="717042" cy="717039"/>
            <a:chOff x="953424" y="1486519"/>
            <a:chExt cx="2228412" cy="2228408"/>
          </a:xfrm>
          <a:solidFill>
            <a:schemeClr val="accent3"/>
          </a:solidFill>
        </p:grpSpPr>
        <p:sp>
          <p:nvSpPr>
            <p:cNvPr id="60" name="Freeform: Shape 99">
              <a:extLst>
                <a:ext uri="{FF2B5EF4-FFF2-40B4-BE49-F238E27FC236}">
                  <a16:creationId xmlns:a16="http://schemas.microsoft.com/office/drawing/2014/main" id="{7556B176-685D-45FB-BE93-FA61FE396730}"/>
                </a:ext>
              </a:extLst>
            </p:cNvPr>
            <p:cNvSpPr/>
            <p:nvPr/>
          </p:nvSpPr>
          <p:spPr>
            <a:xfrm>
              <a:off x="953424" y="1486519"/>
              <a:ext cx="2228412" cy="2228408"/>
            </a:xfrm>
            <a:custGeom>
              <a:avLst/>
              <a:gdLst>
                <a:gd name="connsiteX0" fmla="*/ 1124074 w 1583637"/>
                <a:gd name="connsiteY0" fmla="*/ 252493 h 1583637"/>
                <a:gd name="connsiteX1" fmla="*/ 1247256 w 1583637"/>
                <a:gd name="connsiteY1" fmla="*/ 149126 h 1583637"/>
                <a:gd name="connsiteX2" fmla="*/ 1345663 w 1583637"/>
                <a:gd name="connsiteY2" fmla="*/ 231701 h 1583637"/>
                <a:gd name="connsiteX3" fmla="*/ 1265256 w 1583637"/>
                <a:gd name="connsiteY3" fmla="*/ 370961 h 1583637"/>
                <a:gd name="connsiteX4" fmla="*/ 1393012 w 1583637"/>
                <a:gd name="connsiteY4" fmla="*/ 592241 h 1583637"/>
                <a:gd name="connsiteX5" fmla="*/ 1553818 w 1583637"/>
                <a:gd name="connsiteY5" fmla="*/ 592237 h 1583637"/>
                <a:gd name="connsiteX6" fmla="*/ 1576125 w 1583637"/>
                <a:gd name="connsiteY6" fmla="*/ 718748 h 1583637"/>
                <a:gd name="connsiteX7" fmla="*/ 1425015 w 1583637"/>
                <a:gd name="connsiteY7" fmla="*/ 773743 h 1583637"/>
                <a:gd name="connsiteX8" fmla="*/ 1380646 w 1583637"/>
                <a:gd name="connsiteY8" fmla="*/ 1025372 h 1583637"/>
                <a:gd name="connsiteX9" fmla="*/ 1503833 w 1583637"/>
                <a:gd name="connsiteY9" fmla="*/ 1128733 h 1583637"/>
                <a:gd name="connsiteX10" fmla="*/ 1439602 w 1583637"/>
                <a:gd name="connsiteY10" fmla="*/ 1239984 h 1583637"/>
                <a:gd name="connsiteX11" fmla="*/ 1288495 w 1583637"/>
                <a:gd name="connsiteY11" fmla="*/ 1184982 h 1583637"/>
                <a:gd name="connsiteX12" fmla="*/ 1092761 w 1583637"/>
                <a:gd name="connsiteY12" fmla="*/ 1349222 h 1583637"/>
                <a:gd name="connsiteX13" fmla="*/ 1120689 w 1583637"/>
                <a:gd name="connsiteY13" fmla="*/ 1507584 h 1583637"/>
                <a:gd name="connsiteX14" fmla="*/ 999974 w 1583637"/>
                <a:gd name="connsiteY14" fmla="*/ 1551521 h 1583637"/>
                <a:gd name="connsiteX15" fmla="*/ 919574 w 1583637"/>
                <a:gd name="connsiteY15" fmla="*/ 1412257 h 1583637"/>
                <a:gd name="connsiteX16" fmla="*/ 664062 w 1583637"/>
                <a:gd name="connsiteY16" fmla="*/ 1412257 h 1583637"/>
                <a:gd name="connsiteX17" fmla="*/ 583663 w 1583637"/>
                <a:gd name="connsiteY17" fmla="*/ 1551521 h 1583637"/>
                <a:gd name="connsiteX18" fmla="*/ 462948 w 1583637"/>
                <a:gd name="connsiteY18" fmla="*/ 1507584 h 1583637"/>
                <a:gd name="connsiteX19" fmla="*/ 490876 w 1583637"/>
                <a:gd name="connsiteY19" fmla="*/ 1349222 h 1583637"/>
                <a:gd name="connsiteX20" fmla="*/ 295142 w 1583637"/>
                <a:gd name="connsiteY20" fmla="*/ 1184981 h 1583637"/>
                <a:gd name="connsiteX21" fmla="*/ 144035 w 1583637"/>
                <a:gd name="connsiteY21" fmla="*/ 1239984 h 1583637"/>
                <a:gd name="connsiteX22" fmla="*/ 79804 w 1583637"/>
                <a:gd name="connsiteY22" fmla="*/ 1128733 h 1583637"/>
                <a:gd name="connsiteX23" fmla="*/ 202991 w 1583637"/>
                <a:gd name="connsiteY23" fmla="*/ 1025372 h 1583637"/>
                <a:gd name="connsiteX24" fmla="*/ 158622 w 1583637"/>
                <a:gd name="connsiteY24" fmla="*/ 773743 h 1583637"/>
                <a:gd name="connsiteX25" fmla="*/ 7512 w 1583637"/>
                <a:gd name="connsiteY25" fmla="*/ 718748 h 1583637"/>
                <a:gd name="connsiteX26" fmla="*/ 29819 w 1583637"/>
                <a:gd name="connsiteY26" fmla="*/ 592237 h 1583637"/>
                <a:gd name="connsiteX27" fmla="*/ 190625 w 1583637"/>
                <a:gd name="connsiteY27" fmla="*/ 592241 h 1583637"/>
                <a:gd name="connsiteX28" fmla="*/ 318381 w 1583637"/>
                <a:gd name="connsiteY28" fmla="*/ 370961 h 1583637"/>
                <a:gd name="connsiteX29" fmla="*/ 237974 w 1583637"/>
                <a:gd name="connsiteY29" fmla="*/ 231701 h 1583637"/>
                <a:gd name="connsiteX30" fmla="*/ 336381 w 1583637"/>
                <a:gd name="connsiteY30" fmla="*/ 149126 h 1583637"/>
                <a:gd name="connsiteX31" fmla="*/ 459563 w 1583637"/>
                <a:gd name="connsiteY31" fmla="*/ 252493 h 1583637"/>
                <a:gd name="connsiteX32" fmla="*/ 699666 w 1583637"/>
                <a:gd name="connsiteY32" fmla="*/ 165103 h 1583637"/>
                <a:gd name="connsiteX33" fmla="*/ 727586 w 1583637"/>
                <a:gd name="connsiteY33" fmla="*/ 6739 h 1583637"/>
                <a:gd name="connsiteX34" fmla="*/ 856051 w 1583637"/>
                <a:gd name="connsiteY34" fmla="*/ 6739 h 1583637"/>
                <a:gd name="connsiteX35" fmla="*/ 883970 w 1583637"/>
                <a:gd name="connsiteY35" fmla="*/ 165102 h 1583637"/>
                <a:gd name="connsiteX36" fmla="*/ 1124073 w 1583637"/>
                <a:gd name="connsiteY36" fmla="*/ 252493 h 1583637"/>
                <a:gd name="connsiteX37" fmla="*/ 1124074 w 1583637"/>
                <a:gd name="connsiteY37" fmla="*/ 252493 h 1583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583637" h="1583637">
                  <a:moveTo>
                    <a:pt x="1124074" y="252493"/>
                  </a:moveTo>
                  <a:lnTo>
                    <a:pt x="1247256" y="149126"/>
                  </a:lnTo>
                  <a:lnTo>
                    <a:pt x="1345663" y="231701"/>
                  </a:lnTo>
                  <a:lnTo>
                    <a:pt x="1265256" y="370961"/>
                  </a:lnTo>
                  <a:cubicBezTo>
                    <a:pt x="1322430" y="435278"/>
                    <a:pt x="1365899" y="510569"/>
                    <a:pt x="1393012" y="592241"/>
                  </a:cubicBezTo>
                  <a:lnTo>
                    <a:pt x="1553818" y="592237"/>
                  </a:lnTo>
                  <a:lnTo>
                    <a:pt x="1576125" y="718748"/>
                  </a:lnTo>
                  <a:lnTo>
                    <a:pt x="1425015" y="773743"/>
                  </a:lnTo>
                  <a:cubicBezTo>
                    <a:pt x="1427471" y="859762"/>
                    <a:pt x="1412374" y="945380"/>
                    <a:pt x="1380646" y="1025372"/>
                  </a:cubicBezTo>
                  <a:lnTo>
                    <a:pt x="1503833" y="1128733"/>
                  </a:lnTo>
                  <a:lnTo>
                    <a:pt x="1439602" y="1239984"/>
                  </a:lnTo>
                  <a:lnTo>
                    <a:pt x="1288495" y="1184982"/>
                  </a:lnTo>
                  <a:cubicBezTo>
                    <a:pt x="1235084" y="1252456"/>
                    <a:pt x="1168484" y="1308339"/>
                    <a:pt x="1092761" y="1349222"/>
                  </a:cubicBezTo>
                  <a:lnTo>
                    <a:pt x="1120689" y="1507584"/>
                  </a:lnTo>
                  <a:lnTo>
                    <a:pt x="999974" y="1551521"/>
                  </a:lnTo>
                  <a:lnTo>
                    <a:pt x="919574" y="1412257"/>
                  </a:lnTo>
                  <a:cubicBezTo>
                    <a:pt x="835287" y="1429613"/>
                    <a:pt x="748348" y="1429613"/>
                    <a:pt x="664062" y="1412257"/>
                  </a:cubicBezTo>
                  <a:lnTo>
                    <a:pt x="583663" y="1551521"/>
                  </a:lnTo>
                  <a:lnTo>
                    <a:pt x="462948" y="1507584"/>
                  </a:lnTo>
                  <a:lnTo>
                    <a:pt x="490876" y="1349222"/>
                  </a:lnTo>
                  <a:cubicBezTo>
                    <a:pt x="415153" y="1308339"/>
                    <a:pt x="348553" y="1252455"/>
                    <a:pt x="295142" y="1184981"/>
                  </a:cubicBezTo>
                  <a:lnTo>
                    <a:pt x="144035" y="1239984"/>
                  </a:lnTo>
                  <a:lnTo>
                    <a:pt x="79804" y="1128733"/>
                  </a:lnTo>
                  <a:lnTo>
                    <a:pt x="202991" y="1025372"/>
                  </a:lnTo>
                  <a:cubicBezTo>
                    <a:pt x="171263" y="945380"/>
                    <a:pt x="156166" y="859762"/>
                    <a:pt x="158622" y="773743"/>
                  </a:cubicBezTo>
                  <a:lnTo>
                    <a:pt x="7512" y="718748"/>
                  </a:lnTo>
                  <a:lnTo>
                    <a:pt x="29819" y="592237"/>
                  </a:lnTo>
                  <a:lnTo>
                    <a:pt x="190625" y="592241"/>
                  </a:lnTo>
                  <a:cubicBezTo>
                    <a:pt x="217738" y="510569"/>
                    <a:pt x="261208" y="435277"/>
                    <a:pt x="318381" y="370961"/>
                  </a:cubicBezTo>
                  <a:lnTo>
                    <a:pt x="237974" y="231701"/>
                  </a:lnTo>
                  <a:lnTo>
                    <a:pt x="336381" y="149126"/>
                  </a:lnTo>
                  <a:lnTo>
                    <a:pt x="459563" y="252493"/>
                  </a:lnTo>
                  <a:cubicBezTo>
                    <a:pt x="532831" y="207356"/>
                    <a:pt x="614527" y="177621"/>
                    <a:pt x="699666" y="165103"/>
                  </a:cubicBezTo>
                  <a:lnTo>
                    <a:pt x="727586" y="6739"/>
                  </a:lnTo>
                  <a:lnTo>
                    <a:pt x="856051" y="6739"/>
                  </a:lnTo>
                  <a:lnTo>
                    <a:pt x="883970" y="165102"/>
                  </a:lnTo>
                  <a:cubicBezTo>
                    <a:pt x="969110" y="177621"/>
                    <a:pt x="1050806" y="207356"/>
                    <a:pt x="1124073" y="252493"/>
                  </a:cubicBezTo>
                  <a:lnTo>
                    <a:pt x="1124074" y="25249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" name="Oval 100">
              <a:extLst>
                <a:ext uri="{FF2B5EF4-FFF2-40B4-BE49-F238E27FC236}">
                  <a16:creationId xmlns:a16="http://schemas.microsoft.com/office/drawing/2014/main" id="{91C0C767-D34F-4D8C-9D00-E2CB3E4F4D8D}"/>
                </a:ext>
              </a:extLst>
            </p:cNvPr>
            <p:cNvSpPr/>
            <p:nvPr/>
          </p:nvSpPr>
          <p:spPr>
            <a:xfrm>
              <a:off x="1376346" y="1909439"/>
              <a:ext cx="1382568" cy="1382568"/>
            </a:xfrm>
            <a:prstGeom prst="ellipse">
              <a:avLst/>
            </a:prstGeom>
            <a:grp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/>
              <a:r>
                <a:rPr lang="en-US" sz="1100" b="1"/>
                <a:t>03</a:t>
              </a:r>
            </a:p>
          </p:txBody>
        </p:sp>
      </p:grpSp>
      <p:sp>
        <p:nvSpPr>
          <p:cNvPr id="2" name="矩形 1"/>
          <p:cNvSpPr/>
          <p:nvPr/>
        </p:nvSpPr>
        <p:spPr>
          <a:xfrm>
            <a:off x="1691989" y="2881363"/>
            <a:ext cx="9963198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zh-CN" sz="2000" dirty="0"/>
              <a:t>算法开始时，令</a:t>
            </a:r>
            <a:r>
              <a:rPr lang="en-US" altLang="zh-CN" sz="2000" dirty="0"/>
              <a:t>MST</a:t>
            </a:r>
            <a:r>
              <a:rPr lang="zh-CN" altLang="zh-CN" sz="2000" dirty="0"/>
              <a:t>＝</a:t>
            </a:r>
            <a:r>
              <a:rPr lang="en-US" altLang="zh-CN" sz="2000" dirty="0"/>
              <a:t>{V,</a:t>
            </a:r>
            <a:r>
              <a:rPr lang="zh-CN" altLang="zh-CN" sz="2000" dirty="0"/>
              <a:t>φ</a:t>
            </a:r>
            <a:r>
              <a:rPr lang="en-US" altLang="zh-CN" sz="2000" dirty="0"/>
              <a:t>}</a:t>
            </a:r>
            <a:r>
              <a:rPr lang="zh-CN" altLang="zh-CN" sz="2000" dirty="0"/>
              <a:t>， </a:t>
            </a:r>
            <a:r>
              <a:rPr lang="en-US" altLang="zh-CN" sz="2000" dirty="0"/>
              <a:t>MST</a:t>
            </a:r>
            <a:r>
              <a:rPr lang="zh-CN" altLang="zh-CN" sz="2000" dirty="0"/>
              <a:t>仅由图</a:t>
            </a:r>
            <a:r>
              <a:rPr lang="en-US" altLang="zh-CN" sz="2000" dirty="0"/>
              <a:t>G</a:t>
            </a:r>
            <a:r>
              <a:rPr lang="zh-CN" altLang="zh-CN" sz="2000" dirty="0"/>
              <a:t>的</a:t>
            </a:r>
            <a:r>
              <a:rPr lang="en-US" altLang="zh-CN" sz="2000" dirty="0"/>
              <a:t>n</a:t>
            </a:r>
            <a:r>
              <a:rPr lang="zh-CN" altLang="zh-CN" sz="2000" dirty="0"/>
              <a:t>个顶点构成，这</a:t>
            </a:r>
            <a:r>
              <a:rPr lang="en-US" altLang="zh-CN" sz="2000" dirty="0"/>
              <a:t>n</a:t>
            </a:r>
            <a:r>
              <a:rPr lang="zh-CN" altLang="zh-CN" sz="2000" dirty="0"/>
              <a:t>个顶点最初形成了</a:t>
            </a:r>
            <a:r>
              <a:rPr lang="en-US" altLang="zh-CN" sz="2000" dirty="0"/>
              <a:t>n</a:t>
            </a:r>
            <a:r>
              <a:rPr lang="zh-CN" altLang="zh-CN" sz="2000" dirty="0"/>
              <a:t>个连通分量，</a:t>
            </a:r>
            <a:r>
              <a:rPr lang="en-US" altLang="zh-CN" sz="2000" dirty="0"/>
              <a:t>MST</a:t>
            </a:r>
            <a:r>
              <a:rPr lang="zh-CN" altLang="zh-CN" sz="2000" dirty="0"/>
              <a:t>不包含图</a:t>
            </a:r>
            <a:r>
              <a:rPr lang="en-US" altLang="zh-CN" sz="2000" dirty="0"/>
              <a:t>G</a:t>
            </a:r>
            <a:r>
              <a:rPr lang="zh-CN" altLang="zh-CN" sz="2000" dirty="0"/>
              <a:t>的任何一条边。</a:t>
            </a:r>
            <a:endParaRPr lang="en-US" altLang="zh-CN" sz="2000" dirty="0"/>
          </a:p>
        </p:txBody>
      </p:sp>
      <p:sp>
        <p:nvSpPr>
          <p:cNvPr id="69" name="矩形 68"/>
          <p:cNvSpPr/>
          <p:nvPr/>
        </p:nvSpPr>
        <p:spPr>
          <a:xfrm>
            <a:off x="1671564" y="3823283"/>
            <a:ext cx="9983623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dirty="0"/>
              <a:t>算法是在图</a:t>
            </a:r>
            <a:r>
              <a:rPr lang="en-US" altLang="zh-CN" sz="2000" dirty="0"/>
              <a:t>G</a:t>
            </a:r>
            <a:r>
              <a:rPr lang="zh-CN" altLang="en-US" sz="2000" dirty="0"/>
              <a:t>中选择权值最小的边，如果该边的加入会使</a:t>
            </a:r>
            <a:r>
              <a:rPr lang="en-US" altLang="zh-CN" sz="2000" dirty="0"/>
              <a:t>MST</a:t>
            </a:r>
            <a:r>
              <a:rPr lang="zh-CN" altLang="en-US" sz="2000" dirty="0"/>
              <a:t>中已有的图形成回路则放弃另选，否则将该边并入</a:t>
            </a:r>
            <a:r>
              <a:rPr lang="en-US" altLang="zh-CN" sz="2000" dirty="0"/>
              <a:t>MST</a:t>
            </a:r>
            <a:r>
              <a:rPr lang="zh-CN" altLang="en-US" sz="2000" dirty="0" smtClean="0"/>
              <a:t>。</a:t>
            </a:r>
            <a:endParaRPr lang="en-US" altLang="zh-CN" sz="2000" dirty="0"/>
          </a:p>
        </p:txBody>
      </p:sp>
      <p:sp>
        <p:nvSpPr>
          <p:cNvPr id="70" name="矩形 69"/>
          <p:cNvSpPr/>
          <p:nvPr/>
        </p:nvSpPr>
        <p:spPr>
          <a:xfrm>
            <a:off x="1732932" y="4952231"/>
            <a:ext cx="5002024" cy="4417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dirty="0"/>
              <a:t>反复循环，直到</a:t>
            </a:r>
            <a:r>
              <a:rPr lang="en-US" altLang="zh-CN" sz="2000" dirty="0"/>
              <a:t>MST</a:t>
            </a:r>
            <a:r>
              <a:rPr lang="zh-CN" altLang="en-US" sz="2000" dirty="0"/>
              <a:t>中边的条数达到</a:t>
            </a:r>
            <a:r>
              <a:rPr lang="en-US" altLang="zh-CN" sz="2000" dirty="0"/>
              <a:t>n-1</a:t>
            </a:r>
            <a:r>
              <a:rPr lang="zh-CN" altLang="en-US" sz="2000" dirty="0"/>
              <a:t>。</a:t>
            </a:r>
          </a:p>
        </p:txBody>
      </p:sp>
      <p:sp>
        <p:nvSpPr>
          <p:cNvPr id="5" name="矩形 4"/>
          <p:cNvSpPr/>
          <p:nvPr/>
        </p:nvSpPr>
        <p:spPr>
          <a:xfrm>
            <a:off x="427546" y="6054133"/>
            <a:ext cx="113369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dirty="0">
                <a:solidFill>
                  <a:srgbClr val="C00000"/>
                </a:solidFill>
                <a:latin typeface="+mn-ea"/>
              </a:rPr>
              <a:t>在算法运行过程中，</a:t>
            </a:r>
            <a:r>
              <a:rPr lang="en-US" altLang="zh-CN" sz="2400" dirty="0">
                <a:solidFill>
                  <a:srgbClr val="C00000"/>
                </a:solidFill>
                <a:latin typeface="+mn-ea"/>
              </a:rPr>
              <a:t>MST</a:t>
            </a:r>
            <a:r>
              <a:rPr lang="zh-CN" altLang="zh-CN" sz="2400" dirty="0">
                <a:solidFill>
                  <a:srgbClr val="C00000"/>
                </a:solidFill>
                <a:latin typeface="+mn-ea"/>
              </a:rPr>
              <a:t>中的连通分量逐步减少，从最初的</a:t>
            </a:r>
            <a:r>
              <a:rPr lang="en-US" altLang="zh-CN" sz="2400" dirty="0">
                <a:solidFill>
                  <a:srgbClr val="C00000"/>
                </a:solidFill>
                <a:latin typeface="+mn-ea"/>
              </a:rPr>
              <a:t>n</a:t>
            </a:r>
            <a:r>
              <a:rPr lang="zh-CN" altLang="zh-CN" sz="2400" dirty="0">
                <a:solidFill>
                  <a:srgbClr val="C00000"/>
                </a:solidFill>
                <a:latin typeface="+mn-ea"/>
              </a:rPr>
              <a:t>个减少到最后的一个。</a:t>
            </a:r>
            <a:endParaRPr lang="en-US" altLang="zh-CN" sz="240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650114" y="2072649"/>
            <a:ext cx="17109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  <a:latin typeface="+mn-ea"/>
              </a:rPr>
              <a:t>算法思路：</a:t>
            </a:r>
          </a:p>
        </p:txBody>
      </p:sp>
    </p:spTree>
    <p:extLst>
      <p:ext uri="{BB962C8B-B14F-4D97-AF65-F5344CB8AC3E}">
        <p14:creationId xmlns:p14="http://schemas.microsoft.com/office/powerpoint/2010/main" val="2948312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488268" y="145883"/>
            <a:ext cx="11086113" cy="6447420"/>
            <a:chOff x="488268" y="145883"/>
            <a:chExt cx="11086113" cy="6447420"/>
          </a:xfrm>
        </p:grpSpPr>
        <p:pic>
          <p:nvPicPr>
            <p:cNvPr id="3" name="图片 2"/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9537" y="145883"/>
              <a:ext cx="7970748" cy="286877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6" name="组合 5"/>
            <p:cNvGrpSpPr/>
            <p:nvPr/>
          </p:nvGrpSpPr>
          <p:grpSpPr>
            <a:xfrm>
              <a:off x="488268" y="1009934"/>
              <a:ext cx="11086113" cy="5583369"/>
              <a:chOff x="488268" y="1009934"/>
              <a:chExt cx="11086113" cy="5583369"/>
            </a:xfrm>
          </p:grpSpPr>
          <p:pic>
            <p:nvPicPr>
              <p:cNvPr id="4" name="图片 3"/>
              <p:cNvPicPr/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78719" y="3538034"/>
                <a:ext cx="7990951" cy="3055269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5" name="直接连接符 4"/>
              <p:cNvCxnSpPr/>
              <p:nvPr/>
            </p:nvCxnSpPr>
            <p:spPr>
              <a:xfrm>
                <a:off x="733928" y="3189119"/>
                <a:ext cx="10840453" cy="0"/>
              </a:xfrm>
              <a:prstGeom prst="line">
                <a:avLst/>
              </a:prstGeom>
              <a:ln w="76200">
                <a:solidFill>
                  <a:srgbClr val="C0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" name="组合 1"/>
              <p:cNvGrpSpPr/>
              <p:nvPr/>
            </p:nvGrpSpPr>
            <p:grpSpPr>
              <a:xfrm>
                <a:off x="488268" y="1009934"/>
                <a:ext cx="1112520" cy="1112520"/>
                <a:chOff x="733928" y="1194478"/>
                <a:chExt cx="818794" cy="818794"/>
              </a:xfrm>
            </p:grpSpPr>
            <p:sp>
              <p:nvSpPr>
                <p:cNvPr id="7" name="Oval 29">
                  <a:extLst>
                    <a:ext uri="{FF2B5EF4-FFF2-40B4-BE49-F238E27FC236}">
                      <a16:creationId xmlns:a16="http://schemas.microsoft.com/office/drawing/2014/main" id="{14EF8FE7-D5AA-4C3D-825D-11FDB22FE81F}"/>
                    </a:ext>
                  </a:extLst>
                </p:cNvPr>
                <p:cNvSpPr/>
                <p:nvPr/>
              </p:nvSpPr>
              <p:spPr bwMode="auto">
                <a:xfrm flipH="1">
                  <a:off x="733928" y="1194478"/>
                  <a:ext cx="818794" cy="818794"/>
                </a:xfrm>
                <a:prstGeom prst="ellipse">
                  <a:avLst/>
                </a:prstGeom>
                <a:noFill/>
                <a:ln w="28575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8" name="Freeform: Shape 55">
                  <a:extLst>
                    <a:ext uri="{FF2B5EF4-FFF2-40B4-BE49-F238E27FC236}">
                      <a16:creationId xmlns:a16="http://schemas.microsoft.com/office/drawing/2014/main" id="{4D195C0A-C68D-49E3-B123-7399B47F163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92458" y="1387541"/>
                  <a:ext cx="315362" cy="435391"/>
                </a:xfrm>
                <a:custGeom>
                  <a:avLst/>
                  <a:gdLst/>
                  <a:ahLst/>
                  <a:cxnLst>
                    <a:cxn ang="0">
                      <a:pos x="78" y="11"/>
                    </a:cxn>
                    <a:cxn ang="0">
                      <a:pos x="84" y="11"/>
                    </a:cxn>
                    <a:cxn ang="0">
                      <a:pos x="84" y="0"/>
                    </a:cxn>
                    <a:cxn ang="0">
                      <a:pos x="0" y="0"/>
                    </a:cxn>
                    <a:cxn ang="0">
                      <a:pos x="0" y="11"/>
                    </a:cxn>
                    <a:cxn ang="0">
                      <a:pos x="7" y="11"/>
                    </a:cxn>
                    <a:cxn ang="0">
                      <a:pos x="30" y="52"/>
                    </a:cxn>
                    <a:cxn ang="0">
                      <a:pos x="30" y="64"/>
                    </a:cxn>
                    <a:cxn ang="0">
                      <a:pos x="8" y="105"/>
                    </a:cxn>
                    <a:cxn ang="0">
                      <a:pos x="0" y="105"/>
                    </a:cxn>
                    <a:cxn ang="0">
                      <a:pos x="0" y="116"/>
                    </a:cxn>
                    <a:cxn ang="0">
                      <a:pos x="84" y="116"/>
                    </a:cxn>
                    <a:cxn ang="0">
                      <a:pos x="84" y="105"/>
                    </a:cxn>
                    <a:cxn ang="0">
                      <a:pos x="78" y="105"/>
                    </a:cxn>
                    <a:cxn ang="0">
                      <a:pos x="55" y="64"/>
                    </a:cxn>
                    <a:cxn ang="0">
                      <a:pos x="55" y="52"/>
                    </a:cxn>
                    <a:cxn ang="0">
                      <a:pos x="78" y="11"/>
                    </a:cxn>
                    <a:cxn ang="0">
                      <a:pos x="52" y="69"/>
                    </a:cxn>
                    <a:cxn ang="0">
                      <a:pos x="72" y="105"/>
                    </a:cxn>
                    <a:cxn ang="0">
                      <a:pos x="67" y="105"/>
                    </a:cxn>
                    <a:cxn ang="0">
                      <a:pos x="56" y="93"/>
                    </a:cxn>
                    <a:cxn ang="0">
                      <a:pos x="43" y="77"/>
                    </a:cxn>
                    <a:cxn ang="0">
                      <a:pos x="30" y="93"/>
                    </a:cxn>
                    <a:cxn ang="0">
                      <a:pos x="20" y="105"/>
                    </a:cxn>
                    <a:cxn ang="0">
                      <a:pos x="13" y="105"/>
                    </a:cxn>
                    <a:cxn ang="0">
                      <a:pos x="34" y="69"/>
                    </a:cxn>
                    <a:cxn ang="0">
                      <a:pos x="36" y="69"/>
                    </a:cxn>
                    <a:cxn ang="0">
                      <a:pos x="36" y="48"/>
                    </a:cxn>
                    <a:cxn ang="0">
                      <a:pos x="34" y="47"/>
                    </a:cxn>
                    <a:cxn ang="0">
                      <a:pos x="13" y="11"/>
                    </a:cxn>
                    <a:cxn ang="0">
                      <a:pos x="72" y="11"/>
                    </a:cxn>
                    <a:cxn ang="0">
                      <a:pos x="52" y="47"/>
                    </a:cxn>
                    <a:cxn ang="0">
                      <a:pos x="49" y="48"/>
                    </a:cxn>
                    <a:cxn ang="0">
                      <a:pos x="49" y="69"/>
                    </a:cxn>
                    <a:cxn ang="0">
                      <a:pos x="52" y="69"/>
                    </a:cxn>
                  </a:cxnLst>
                  <a:rect l="0" t="0" r="r" b="b"/>
                  <a:pathLst>
                    <a:path w="84" h="116">
                      <a:moveTo>
                        <a:pt x="78" y="11"/>
                      </a:moveTo>
                      <a:cubicBezTo>
                        <a:pt x="84" y="11"/>
                        <a:pt x="84" y="11"/>
                        <a:pt x="84" y="11"/>
                      </a:cubicBezTo>
                      <a:cubicBezTo>
                        <a:pt x="84" y="0"/>
                        <a:pt x="84" y="0"/>
                        <a:pt x="84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1"/>
                        <a:pt x="0" y="11"/>
                        <a:pt x="0" y="11"/>
                      </a:cubicBezTo>
                      <a:cubicBezTo>
                        <a:pt x="7" y="11"/>
                        <a:pt x="7" y="11"/>
                        <a:pt x="7" y="11"/>
                      </a:cubicBezTo>
                      <a:cubicBezTo>
                        <a:pt x="8" y="33"/>
                        <a:pt x="16" y="48"/>
                        <a:pt x="30" y="52"/>
                      </a:cubicBezTo>
                      <a:cubicBezTo>
                        <a:pt x="30" y="64"/>
                        <a:pt x="30" y="64"/>
                        <a:pt x="30" y="64"/>
                      </a:cubicBezTo>
                      <a:cubicBezTo>
                        <a:pt x="17" y="69"/>
                        <a:pt x="9" y="83"/>
                        <a:pt x="8" y="105"/>
                      </a:cubicBezTo>
                      <a:cubicBezTo>
                        <a:pt x="0" y="105"/>
                        <a:pt x="0" y="105"/>
                        <a:pt x="0" y="105"/>
                      </a:cubicBezTo>
                      <a:cubicBezTo>
                        <a:pt x="0" y="116"/>
                        <a:pt x="0" y="116"/>
                        <a:pt x="0" y="116"/>
                      </a:cubicBezTo>
                      <a:cubicBezTo>
                        <a:pt x="84" y="116"/>
                        <a:pt x="84" y="116"/>
                        <a:pt x="84" y="116"/>
                      </a:cubicBezTo>
                      <a:cubicBezTo>
                        <a:pt x="84" y="105"/>
                        <a:pt x="84" y="105"/>
                        <a:pt x="84" y="105"/>
                      </a:cubicBezTo>
                      <a:cubicBezTo>
                        <a:pt x="78" y="105"/>
                        <a:pt x="78" y="105"/>
                        <a:pt x="78" y="105"/>
                      </a:cubicBezTo>
                      <a:cubicBezTo>
                        <a:pt x="77" y="83"/>
                        <a:pt x="69" y="69"/>
                        <a:pt x="55" y="64"/>
                      </a:cubicBezTo>
                      <a:cubicBezTo>
                        <a:pt x="55" y="52"/>
                        <a:pt x="55" y="52"/>
                        <a:pt x="55" y="52"/>
                      </a:cubicBezTo>
                      <a:cubicBezTo>
                        <a:pt x="69" y="48"/>
                        <a:pt x="77" y="33"/>
                        <a:pt x="78" y="11"/>
                      </a:cubicBezTo>
                      <a:close/>
                      <a:moveTo>
                        <a:pt x="52" y="69"/>
                      </a:moveTo>
                      <a:cubicBezTo>
                        <a:pt x="67" y="73"/>
                        <a:pt x="72" y="90"/>
                        <a:pt x="72" y="105"/>
                      </a:cubicBezTo>
                      <a:cubicBezTo>
                        <a:pt x="67" y="105"/>
                        <a:pt x="67" y="105"/>
                        <a:pt x="67" y="105"/>
                      </a:cubicBezTo>
                      <a:cubicBezTo>
                        <a:pt x="56" y="93"/>
                        <a:pt x="56" y="93"/>
                        <a:pt x="56" y="93"/>
                      </a:cubicBezTo>
                      <a:cubicBezTo>
                        <a:pt x="43" y="77"/>
                        <a:pt x="43" y="77"/>
                        <a:pt x="43" y="77"/>
                      </a:cubicBezTo>
                      <a:cubicBezTo>
                        <a:pt x="30" y="93"/>
                        <a:pt x="30" y="93"/>
                        <a:pt x="30" y="93"/>
                      </a:cubicBezTo>
                      <a:cubicBezTo>
                        <a:pt x="20" y="105"/>
                        <a:pt x="20" y="105"/>
                        <a:pt x="20" y="105"/>
                      </a:cubicBezTo>
                      <a:cubicBezTo>
                        <a:pt x="13" y="105"/>
                        <a:pt x="13" y="105"/>
                        <a:pt x="13" y="105"/>
                      </a:cubicBezTo>
                      <a:cubicBezTo>
                        <a:pt x="14" y="90"/>
                        <a:pt x="18" y="73"/>
                        <a:pt x="34" y="69"/>
                      </a:cubicBezTo>
                      <a:cubicBezTo>
                        <a:pt x="36" y="69"/>
                        <a:pt x="36" y="69"/>
                        <a:pt x="36" y="69"/>
                      </a:cubicBezTo>
                      <a:cubicBezTo>
                        <a:pt x="36" y="48"/>
                        <a:pt x="36" y="48"/>
                        <a:pt x="36" y="48"/>
                      </a:cubicBezTo>
                      <a:cubicBezTo>
                        <a:pt x="34" y="47"/>
                        <a:pt x="34" y="47"/>
                        <a:pt x="34" y="47"/>
                      </a:cubicBezTo>
                      <a:cubicBezTo>
                        <a:pt x="18" y="43"/>
                        <a:pt x="14" y="27"/>
                        <a:pt x="13" y="11"/>
                      </a:cubicBezTo>
                      <a:cubicBezTo>
                        <a:pt x="72" y="11"/>
                        <a:pt x="72" y="11"/>
                        <a:pt x="72" y="11"/>
                      </a:cubicBezTo>
                      <a:cubicBezTo>
                        <a:pt x="72" y="27"/>
                        <a:pt x="67" y="43"/>
                        <a:pt x="52" y="47"/>
                      </a:cubicBezTo>
                      <a:cubicBezTo>
                        <a:pt x="49" y="48"/>
                        <a:pt x="49" y="48"/>
                        <a:pt x="49" y="48"/>
                      </a:cubicBezTo>
                      <a:cubicBezTo>
                        <a:pt x="49" y="69"/>
                        <a:pt x="49" y="69"/>
                        <a:pt x="49" y="69"/>
                      </a:cubicBezTo>
                      <a:lnTo>
                        <a:pt x="52" y="69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11" name="组合 10"/>
              <p:cNvGrpSpPr/>
              <p:nvPr/>
            </p:nvGrpSpPr>
            <p:grpSpPr>
              <a:xfrm>
                <a:off x="488268" y="4427890"/>
                <a:ext cx="1275556" cy="1275556"/>
                <a:chOff x="3315528" y="2013311"/>
                <a:chExt cx="818794" cy="818794"/>
              </a:xfrm>
            </p:grpSpPr>
            <p:sp>
              <p:nvSpPr>
                <p:cNvPr id="9" name="Oval 28">
                  <a:extLst>
                    <a:ext uri="{FF2B5EF4-FFF2-40B4-BE49-F238E27FC236}">
                      <a16:creationId xmlns:a16="http://schemas.microsoft.com/office/drawing/2014/main" id="{AD996567-F0BF-4977-8B36-465AE9FE2F96}"/>
                    </a:ext>
                  </a:extLst>
                </p:cNvPr>
                <p:cNvSpPr/>
                <p:nvPr/>
              </p:nvSpPr>
              <p:spPr bwMode="auto">
                <a:xfrm flipH="1">
                  <a:off x="3315528" y="2013311"/>
                  <a:ext cx="818794" cy="818794"/>
                </a:xfrm>
                <a:prstGeom prst="ellipse">
                  <a:avLst/>
                </a:prstGeom>
                <a:noFill/>
                <a:ln w="2857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0" name="Freeform: Shape 58">
                  <a:extLst>
                    <a:ext uri="{FF2B5EF4-FFF2-40B4-BE49-F238E27FC236}">
                      <a16:creationId xmlns:a16="http://schemas.microsoft.com/office/drawing/2014/main" id="{C38ED5EC-81C7-4B9A-B9B1-144872E4F73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27871" y="2228229"/>
                  <a:ext cx="407150" cy="433037"/>
                </a:xfrm>
                <a:custGeom>
                  <a:avLst/>
                  <a:gdLst/>
                  <a:ahLst/>
                  <a:cxnLst>
                    <a:cxn ang="0">
                      <a:pos x="102" y="0"/>
                    </a:cxn>
                    <a:cxn ang="0">
                      <a:pos x="15" y="0"/>
                    </a:cxn>
                    <a:cxn ang="0">
                      <a:pos x="7" y="7"/>
                    </a:cxn>
                    <a:cxn ang="0">
                      <a:pos x="7" y="22"/>
                    </a:cxn>
                    <a:cxn ang="0">
                      <a:pos x="18" y="22"/>
                    </a:cxn>
                    <a:cxn ang="0">
                      <a:pos x="22" y="26"/>
                    </a:cxn>
                    <a:cxn ang="0">
                      <a:pos x="18" y="29"/>
                    </a:cxn>
                    <a:cxn ang="0">
                      <a:pos x="4" y="29"/>
                    </a:cxn>
                    <a:cxn ang="0">
                      <a:pos x="0" y="33"/>
                    </a:cxn>
                    <a:cxn ang="0">
                      <a:pos x="4" y="36"/>
                    </a:cxn>
                    <a:cxn ang="0">
                      <a:pos x="7" y="36"/>
                    </a:cxn>
                    <a:cxn ang="0">
                      <a:pos x="7" y="51"/>
                    </a:cxn>
                    <a:cxn ang="0">
                      <a:pos x="18" y="51"/>
                    </a:cxn>
                    <a:cxn ang="0">
                      <a:pos x="22" y="55"/>
                    </a:cxn>
                    <a:cxn ang="0">
                      <a:pos x="18" y="58"/>
                    </a:cxn>
                    <a:cxn ang="0">
                      <a:pos x="4" y="58"/>
                    </a:cxn>
                    <a:cxn ang="0">
                      <a:pos x="0" y="62"/>
                    </a:cxn>
                    <a:cxn ang="0">
                      <a:pos x="4" y="66"/>
                    </a:cxn>
                    <a:cxn ang="0">
                      <a:pos x="7" y="66"/>
                    </a:cxn>
                    <a:cxn ang="0">
                      <a:pos x="7" y="80"/>
                    </a:cxn>
                    <a:cxn ang="0">
                      <a:pos x="18" y="80"/>
                    </a:cxn>
                    <a:cxn ang="0">
                      <a:pos x="22" y="84"/>
                    </a:cxn>
                    <a:cxn ang="0">
                      <a:pos x="18" y="87"/>
                    </a:cxn>
                    <a:cxn ang="0">
                      <a:pos x="4" y="87"/>
                    </a:cxn>
                    <a:cxn ang="0">
                      <a:pos x="0" y="91"/>
                    </a:cxn>
                    <a:cxn ang="0">
                      <a:pos x="4" y="95"/>
                    </a:cxn>
                    <a:cxn ang="0">
                      <a:pos x="7" y="95"/>
                    </a:cxn>
                    <a:cxn ang="0">
                      <a:pos x="7" y="109"/>
                    </a:cxn>
                    <a:cxn ang="0">
                      <a:pos x="15" y="116"/>
                    </a:cxn>
                    <a:cxn ang="0">
                      <a:pos x="102" y="116"/>
                    </a:cxn>
                    <a:cxn ang="0">
                      <a:pos x="109" y="109"/>
                    </a:cxn>
                    <a:cxn ang="0">
                      <a:pos x="109" y="7"/>
                    </a:cxn>
                    <a:cxn ang="0">
                      <a:pos x="102" y="0"/>
                    </a:cxn>
                    <a:cxn ang="0">
                      <a:pos x="87" y="51"/>
                    </a:cxn>
                    <a:cxn ang="0">
                      <a:pos x="44" y="51"/>
                    </a:cxn>
                    <a:cxn ang="0">
                      <a:pos x="44" y="22"/>
                    </a:cxn>
                    <a:cxn ang="0">
                      <a:pos x="87" y="22"/>
                    </a:cxn>
                    <a:cxn ang="0">
                      <a:pos x="87" y="51"/>
                    </a:cxn>
                  </a:cxnLst>
                  <a:rect l="0" t="0" r="r" b="b"/>
                  <a:pathLst>
                    <a:path w="109" h="116">
                      <a:moveTo>
                        <a:pt x="102" y="0"/>
                      </a:move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1" y="0"/>
                        <a:pt x="7" y="3"/>
                        <a:pt x="7" y="7"/>
                      </a:cubicBezTo>
                      <a:cubicBezTo>
                        <a:pt x="7" y="22"/>
                        <a:pt x="7" y="22"/>
                        <a:pt x="7" y="22"/>
                      </a:cubicBezTo>
                      <a:cubicBezTo>
                        <a:pt x="18" y="22"/>
                        <a:pt x="18" y="22"/>
                        <a:pt x="18" y="22"/>
                      </a:cubicBezTo>
                      <a:cubicBezTo>
                        <a:pt x="20" y="22"/>
                        <a:pt x="22" y="24"/>
                        <a:pt x="22" y="26"/>
                      </a:cubicBezTo>
                      <a:cubicBezTo>
                        <a:pt x="22" y="28"/>
                        <a:pt x="20" y="29"/>
                        <a:pt x="18" y="29"/>
                      </a:cubicBezTo>
                      <a:cubicBezTo>
                        <a:pt x="4" y="29"/>
                        <a:pt x="4" y="29"/>
                        <a:pt x="4" y="29"/>
                      </a:cubicBezTo>
                      <a:cubicBezTo>
                        <a:pt x="2" y="29"/>
                        <a:pt x="0" y="31"/>
                        <a:pt x="0" y="33"/>
                      </a:cubicBezTo>
                      <a:cubicBezTo>
                        <a:pt x="0" y="35"/>
                        <a:pt x="2" y="36"/>
                        <a:pt x="4" y="36"/>
                      </a:cubicBezTo>
                      <a:cubicBezTo>
                        <a:pt x="7" y="36"/>
                        <a:pt x="7" y="36"/>
                        <a:pt x="7" y="36"/>
                      </a:cubicBezTo>
                      <a:cubicBezTo>
                        <a:pt x="7" y="51"/>
                        <a:pt x="7" y="51"/>
                        <a:pt x="7" y="51"/>
                      </a:cubicBezTo>
                      <a:cubicBezTo>
                        <a:pt x="18" y="51"/>
                        <a:pt x="18" y="51"/>
                        <a:pt x="18" y="51"/>
                      </a:cubicBezTo>
                      <a:cubicBezTo>
                        <a:pt x="20" y="51"/>
                        <a:pt x="22" y="53"/>
                        <a:pt x="22" y="55"/>
                      </a:cubicBezTo>
                      <a:cubicBezTo>
                        <a:pt x="22" y="57"/>
                        <a:pt x="20" y="58"/>
                        <a:pt x="18" y="58"/>
                      </a:cubicBezTo>
                      <a:cubicBezTo>
                        <a:pt x="4" y="58"/>
                        <a:pt x="4" y="58"/>
                        <a:pt x="4" y="58"/>
                      </a:cubicBezTo>
                      <a:cubicBezTo>
                        <a:pt x="2" y="58"/>
                        <a:pt x="0" y="60"/>
                        <a:pt x="0" y="62"/>
                      </a:cubicBezTo>
                      <a:cubicBezTo>
                        <a:pt x="0" y="64"/>
                        <a:pt x="2" y="66"/>
                        <a:pt x="4" y="66"/>
                      </a:cubicBezTo>
                      <a:cubicBezTo>
                        <a:pt x="7" y="66"/>
                        <a:pt x="7" y="66"/>
                        <a:pt x="7" y="66"/>
                      </a:cubicBezTo>
                      <a:cubicBezTo>
                        <a:pt x="7" y="80"/>
                        <a:pt x="7" y="80"/>
                        <a:pt x="7" y="80"/>
                      </a:cubicBezTo>
                      <a:cubicBezTo>
                        <a:pt x="18" y="80"/>
                        <a:pt x="18" y="80"/>
                        <a:pt x="18" y="80"/>
                      </a:cubicBezTo>
                      <a:cubicBezTo>
                        <a:pt x="20" y="80"/>
                        <a:pt x="22" y="82"/>
                        <a:pt x="22" y="84"/>
                      </a:cubicBezTo>
                      <a:cubicBezTo>
                        <a:pt x="22" y="86"/>
                        <a:pt x="20" y="87"/>
                        <a:pt x="18" y="87"/>
                      </a:cubicBezTo>
                      <a:cubicBezTo>
                        <a:pt x="4" y="87"/>
                        <a:pt x="4" y="87"/>
                        <a:pt x="4" y="87"/>
                      </a:cubicBezTo>
                      <a:cubicBezTo>
                        <a:pt x="2" y="87"/>
                        <a:pt x="0" y="89"/>
                        <a:pt x="0" y="91"/>
                      </a:cubicBezTo>
                      <a:cubicBezTo>
                        <a:pt x="0" y="93"/>
                        <a:pt x="2" y="95"/>
                        <a:pt x="4" y="95"/>
                      </a:cubicBezTo>
                      <a:cubicBezTo>
                        <a:pt x="7" y="95"/>
                        <a:pt x="7" y="95"/>
                        <a:pt x="7" y="95"/>
                      </a:cubicBezTo>
                      <a:cubicBezTo>
                        <a:pt x="7" y="109"/>
                        <a:pt x="7" y="109"/>
                        <a:pt x="7" y="109"/>
                      </a:cubicBezTo>
                      <a:cubicBezTo>
                        <a:pt x="7" y="113"/>
                        <a:pt x="11" y="116"/>
                        <a:pt x="15" y="116"/>
                      </a:cubicBezTo>
                      <a:cubicBezTo>
                        <a:pt x="102" y="116"/>
                        <a:pt x="102" y="116"/>
                        <a:pt x="102" y="116"/>
                      </a:cubicBezTo>
                      <a:cubicBezTo>
                        <a:pt x="106" y="116"/>
                        <a:pt x="109" y="113"/>
                        <a:pt x="109" y="109"/>
                      </a:cubicBezTo>
                      <a:cubicBezTo>
                        <a:pt x="109" y="7"/>
                        <a:pt x="109" y="7"/>
                        <a:pt x="109" y="7"/>
                      </a:cubicBezTo>
                      <a:cubicBezTo>
                        <a:pt x="109" y="3"/>
                        <a:pt x="106" y="0"/>
                        <a:pt x="102" y="0"/>
                      </a:cubicBezTo>
                      <a:close/>
                      <a:moveTo>
                        <a:pt x="87" y="51"/>
                      </a:moveTo>
                      <a:cubicBezTo>
                        <a:pt x="44" y="51"/>
                        <a:pt x="44" y="51"/>
                        <a:pt x="44" y="51"/>
                      </a:cubicBezTo>
                      <a:cubicBezTo>
                        <a:pt x="44" y="22"/>
                        <a:pt x="44" y="22"/>
                        <a:pt x="44" y="22"/>
                      </a:cubicBezTo>
                      <a:cubicBezTo>
                        <a:pt x="87" y="22"/>
                        <a:pt x="87" y="22"/>
                        <a:pt x="87" y="22"/>
                      </a:cubicBezTo>
                      <a:lnTo>
                        <a:pt x="87" y="5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9272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图片 57">
            <a:extLst>
              <a:ext uri="{FF2B5EF4-FFF2-40B4-BE49-F238E27FC236}">
                <a16:creationId xmlns:a16="http://schemas.microsoft.com/office/drawing/2014/main" id="{76FF15D6-F4BD-4456-B573-E9C2F75137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73" y="444454"/>
            <a:ext cx="12192000" cy="640716"/>
          </a:xfrm>
          <a:prstGeom prst="rect">
            <a:avLst/>
          </a:prstGeom>
        </p:spPr>
      </p:pic>
      <p:sp>
        <p:nvSpPr>
          <p:cNvPr id="29" name="矩形 28"/>
          <p:cNvSpPr/>
          <p:nvPr/>
        </p:nvSpPr>
        <p:spPr>
          <a:xfrm>
            <a:off x="1005878" y="533979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prstClr val="white"/>
                </a:solidFill>
                <a:latin typeface="微软雅黑"/>
              </a:rPr>
              <a:t>算法实施过程：</a:t>
            </a:r>
            <a:endParaRPr lang="en-US" altLang="zh-CN" sz="2400" dirty="0">
              <a:solidFill>
                <a:prstClr val="white"/>
              </a:solidFill>
              <a:latin typeface="微软雅黑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76379"/>
              </p:ext>
            </p:extLst>
          </p:nvPr>
        </p:nvGraphicFramePr>
        <p:xfrm>
          <a:off x="565197" y="1483941"/>
          <a:ext cx="11038259" cy="5059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306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47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265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943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720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边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权值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操作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连通分量：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 smtClean="0"/>
                        <a:t>｛</a:t>
                      </a:r>
                      <a:r>
                        <a:rPr lang="en-US" altLang="zh-CN" sz="2000" dirty="0" smtClean="0"/>
                        <a:t>A</a:t>
                      </a:r>
                      <a:r>
                        <a:rPr lang="zh-CN" altLang="en-US" sz="2000" dirty="0" smtClean="0"/>
                        <a:t>｝</a:t>
                      </a:r>
                      <a:r>
                        <a:rPr lang="en-US" altLang="zh-CN" sz="2000" dirty="0" smtClean="0"/>
                        <a:t>,</a:t>
                      </a:r>
                      <a:r>
                        <a:rPr lang="zh-CN" altLang="en-US" sz="2000" dirty="0" smtClean="0"/>
                        <a:t> ｛</a:t>
                      </a:r>
                      <a:r>
                        <a:rPr lang="en-US" altLang="zh-CN" sz="2000" dirty="0" smtClean="0"/>
                        <a:t>B</a:t>
                      </a:r>
                      <a:r>
                        <a:rPr lang="zh-CN" altLang="en-US" sz="2000" dirty="0" smtClean="0"/>
                        <a:t>｝</a:t>
                      </a:r>
                      <a:r>
                        <a:rPr lang="en-US" altLang="zh-CN" sz="2000" dirty="0" smtClean="0"/>
                        <a:t>,</a:t>
                      </a:r>
                      <a:r>
                        <a:rPr lang="zh-CN" altLang="en-US" sz="2000" dirty="0" smtClean="0"/>
                        <a:t> ｛</a:t>
                      </a:r>
                      <a:r>
                        <a:rPr lang="en-US" altLang="zh-CN" sz="2000" dirty="0" smtClean="0"/>
                        <a:t>C</a:t>
                      </a:r>
                      <a:r>
                        <a:rPr lang="zh-CN" altLang="en-US" sz="2000" dirty="0" smtClean="0"/>
                        <a:t>｝</a:t>
                      </a:r>
                      <a:r>
                        <a:rPr lang="en-US" altLang="zh-CN" sz="2000" dirty="0" smtClean="0"/>
                        <a:t>,</a:t>
                      </a:r>
                      <a:r>
                        <a:rPr lang="zh-CN" altLang="en-US" sz="2000" dirty="0" smtClean="0"/>
                        <a:t> ｛</a:t>
                      </a:r>
                      <a:r>
                        <a:rPr lang="en-US" altLang="zh-CN" sz="2000" dirty="0" smtClean="0"/>
                        <a:t>D</a:t>
                      </a:r>
                      <a:r>
                        <a:rPr lang="zh-CN" altLang="en-US" sz="2000" dirty="0" smtClean="0"/>
                        <a:t>｝</a:t>
                      </a:r>
                      <a:r>
                        <a:rPr lang="en-US" altLang="zh-CN" sz="2000" dirty="0" smtClean="0"/>
                        <a:t>,</a:t>
                      </a:r>
                      <a:r>
                        <a:rPr lang="zh-CN" altLang="en-US" sz="2000" dirty="0" smtClean="0"/>
                        <a:t> ｛</a:t>
                      </a:r>
                      <a:r>
                        <a:rPr lang="en-US" altLang="zh-CN" sz="2000" dirty="0" smtClean="0"/>
                        <a:t>E</a:t>
                      </a:r>
                      <a:r>
                        <a:rPr lang="zh-CN" altLang="en-US" sz="2000" dirty="0" smtClean="0"/>
                        <a:t>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连通分量标志：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smtClean="0"/>
                        <a:t>        1</a:t>
                      </a:r>
                      <a:r>
                        <a:rPr lang="zh-CN" altLang="en-US" sz="2000" dirty="0" smtClean="0"/>
                        <a:t>，         </a:t>
                      </a:r>
                      <a:r>
                        <a:rPr lang="en-US" altLang="zh-CN" sz="2000" dirty="0" smtClean="0"/>
                        <a:t>2</a:t>
                      </a:r>
                      <a:r>
                        <a:rPr lang="zh-CN" altLang="en-US" sz="2000" dirty="0" smtClean="0"/>
                        <a:t>，      </a:t>
                      </a:r>
                      <a:r>
                        <a:rPr lang="en-US" altLang="zh-CN" sz="2000" dirty="0" smtClean="0"/>
                        <a:t>3</a:t>
                      </a:r>
                      <a:r>
                        <a:rPr lang="zh-CN" altLang="en-US" sz="2000" dirty="0" smtClean="0"/>
                        <a:t>，      </a:t>
                      </a:r>
                      <a:r>
                        <a:rPr lang="en-US" altLang="zh-CN" sz="2000" dirty="0" smtClean="0"/>
                        <a:t>4</a:t>
                      </a:r>
                      <a:r>
                        <a:rPr lang="zh-CN" altLang="en-US" sz="2000" dirty="0" smtClean="0"/>
                        <a:t>，      </a:t>
                      </a:r>
                      <a:r>
                        <a:rPr lang="en-US" altLang="zh-CN" sz="2000" dirty="0" smtClean="0"/>
                        <a:t>5</a:t>
                      </a:r>
                      <a:endParaRPr lang="zh-CN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（</a:t>
                      </a:r>
                      <a:r>
                        <a:rPr lang="en-US" altLang="zh-CN" sz="2000" dirty="0" smtClean="0"/>
                        <a:t>A</a:t>
                      </a:r>
                      <a:r>
                        <a:rPr lang="zh-CN" altLang="en-US" sz="2000" dirty="0" smtClean="0"/>
                        <a:t>，</a:t>
                      </a:r>
                      <a:r>
                        <a:rPr lang="en-US" altLang="zh-CN" sz="2000" dirty="0" smtClean="0"/>
                        <a:t>E</a:t>
                      </a:r>
                      <a:r>
                        <a:rPr lang="zh-CN" altLang="en-US" sz="2000" dirty="0" smtClean="0"/>
                        <a:t>）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1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并入</a:t>
                      </a:r>
                      <a:r>
                        <a:rPr lang="en-US" altLang="zh-CN" sz="2000" dirty="0" smtClean="0"/>
                        <a:t>MST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连通分量：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 smtClean="0"/>
                        <a:t>｛</a:t>
                      </a:r>
                      <a:r>
                        <a:rPr lang="en-US" altLang="zh-CN" sz="2000" dirty="0" smtClean="0"/>
                        <a:t>A</a:t>
                      </a:r>
                      <a:r>
                        <a:rPr lang="zh-CN" altLang="en-US" sz="2000" dirty="0" smtClean="0"/>
                        <a:t>，</a:t>
                      </a:r>
                      <a:r>
                        <a:rPr lang="en-US" altLang="zh-CN" sz="2000" dirty="0" smtClean="0"/>
                        <a:t>E</a:t>
                      </a:r>
                      <a:r>
                        <a:rPr lang="zh-CN" altLang="en-US" sz="2000" dirty="0" smtClean="0"/>
                        <a:t>｝</a:t>
                      </a:r>
                      <a:r>
                        <a:rPr lang="en-US" altLang="zh-CN" sz="2000" dirty="0" smtClean="0"/>
                        <a:t>,</a:t>
                      </a:r>
                      <a:r>
                        <a:rPr lang="zh-CN" altLang="en-US" sz="2000" dirty="0" smtClean="0"/>
                        <a:t> ｛</a:t>
                      </a:r>
                      <a:r>
                        <a:rPr lang="en-US" altLang="zh-CN" sz="2000" dirty="0" smtClean="0"/>
                        <a:t>B</a:t>
                      </a:r>
                      <a:r>
                        <a:rPr lang="zh-CN" altLang="en-US" sz="2000" dirty="0" smtClean="0"/>
                        <a:t>｝</a:t>
                      </a:r>
                      <a:r>
                        <a:rPr lang="en-US" altLang="zh-CN" sz="2000" dirty="0" smtClean="0"/>
                        <a:t>,</a:t>
                      </a:r>
                      <a:r>
                        <a:rPr lang="zh-CN" altLang="en-US" sz="2000" dirty="0" smtClean="0"/>
                        <a:t> ｛</a:t>
                      </a:r>
                      <a:r>
                        <a:rPr lang="en-US" altLang="zh-CN" sz="2000" dirty="0" smtClean="0"/>
                        <a:t>C</a:t>
                      </a:r>
                      <a:r>
                        <a:rPr lang="zh-CN" altLang="en-US" sz="2000" dirty="0" smtClean="0"/>
                        <a:t>｝</a:t>
                      </a:r>
                      <a:r>
                        <a:rPr lang="en-US" altLang="zh-CN" sz="2000" dirty="0" smtClean="0"/>
                        <a:t>,</a:t>
                      </a:r>
                      <a:r>
                        <a:rPr lang="zh-CN" altLang="en-US" sz="2000" dirty="0" smtClean="0"/>
                        <a:t> ｛</a:t>
                      </a:r>
                      <a:r>
                        <a:rPr lang="en-US" altLang="zh-CN" sz="2000" dirty="0" smtClean="0"/>
                        <a:t>D</a:t>
                      </a:r>
                      <a:r>
                        <a:rPr lang="zh-CN" altLang="en-US" sz="2000" dirty="0" smtClean="0"/>
                        <a:t>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smtClean="0"/>
                        <a:t>           1, </a:t>
                      </a:r>
                      <a:r>
                        <a:rPr lang="en-US" altLang="zh-CN" sz="2000" baseline="0" dirty="0" smtClean="0"/>
                        <a:t>         </a:t>
                      </a:r>
                      <a:r>
                        <a:rPr lang="en-US" altLang="zh-CN" sz="2000" dirty="0" smtClean="0"/>
                        <a:t>2,          3,         4</a:t>
                      </a:r>
                      <a:endParaRPr lang="zh-CN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 smtClean="0"/>
                        <a:t>（</a:t>
                      </a:r>
                      <a:r>
                        <a:rPr lang="en-US" altLang="zh-CN" sz="2000" dirty="0" smtClean="0"/>
                        <a:t>A</a:t>
                      </a:r>
                      <a:r>
                        <a:rPr lang="zh-CN" altLang="en-US" sz="2000" dirty="0" smtClean="0"/>
                        <a:t>，</a:t>
                      </a:r>
                      <a:r>
                        <a:rPr lang="en-US" altLang="zh-CN" sz="2000" dirty="0" smtClean="0"/>
                        <a:t>D</a:t>
                      </a:r>
                      <a:r>
                        <a:rPr lang="zh-CN" altLang="en-US" sz="2000" dirty="0" smtClean="0"/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1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 smtClean="0"/>
                        <a:t>并入</a:t>
                      </a:r>
                      <a:r>
                        <a:rPr lang="en-US" altLang="zh-CN" sz="2000" dirty="0" smtClean="0"/>
                        <a:t>MST</a:t>
                      </a:r>
                      <a:endParaRPr lang="zh-CN" altLang="en-US" sz="2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连通分量：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 smtClean="0"/>
                        <a:t>｛</a:t>
                      </a:r>
                      <a:r>
                        <a:rPr lang="en-US" altLang="zh-CN" sz="2000" dirty="0" smtClean="0"/>
                        <a:t>A</a:t>
                      </a:r>
                      <a:r>
                        <a:rPr lang="zh-CN" altLang="en-US" sz="2000" dirty="0" smtClean="0"/>
                        <a:t>，</a:t>
                      </a:r>
                      <a:r>
                        <a:rPr lang="en-US" altLang="zh-CN" sz="2000" dirty="0" smtClean="0"/>
                        <a:t>E</a:t>
                      </a:r>
                      <a:r>
                        <a:rPr lang="zh-CN" altLang="en-US" sz="2000" dirty="0" smtClean="0"/>
                        <a:t>，</a:t>
                      </a:r>
                      <a:r>
                        <a:rPr lang="en-US" altLang="zh-CN" sz="2000" dirty="0" smtClean="0"/>
                        <a:t>D</a:t>
                      </a:r>
                      <a:r>
                        <a:rPr lang="zh-CN" altLang="en-US" sz="2000" dirty="0" smtClean="0"/>
                        <a:t>｝</a:t>
                      </a:r>
                      <a:r>
                        <a:rPr lang="en-US" altLang="zh-CN" sz="2000" dirty="0" smtClean="0"/>
                        <a:t>,</a:t>
                      </a:r>
                      <a:r>
                        <a:rPr lang="zh-CN" altLang="en-US" sz="2000" dirty="0" smtClean="0"/>
                        <a:t> ｛</a:t>
                      </a:r>
                      <a:r>
                        <a:rPr lang="en-US" altLang="zh-CN" sz="2000" dirty="0" smtClean="0"/>
                        <a:t>B</a:t>
                      </a:r>
                      <a:r>
                        <a:rPr lang="zh-CN" altLang="en-US" sz="2000" dirty="0" smtClean="0"/>
                        <a:t>｝</a:t>
                      </a:r>
                      <a:r>
                        <a:rPr lang="en-US" altLang="zh-CN" sz="2000" dirty="0" smtClean="0"/>
                        <a:t>,</a:t>
                      </a:r>
                      <a:r>
                        <a:rPr lang="zh-CN" altLang="en-US" sz="2000" dirty="0" smtClean="0"/>
                        <a:t> ｛</a:t>
                      </a:r>
                      <a:r>
                        <a:rPr lang="en-US" altLang="zh-CN" sz="2000" dirty="0" smtClean="0"/>
                        <a:t>C</a:t>
                      </a:r>
                      <a:r>
                        <a:rPr lang="zh-CN" altLang="en-US" sz="2000" dirty="0" smtClean="0"/>
                        <a:t>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smtClean="0"/>
                        <a:t>            1</a:t>
                      </a:r>
                      <a:r>
                        <a:rPr lang="zh-CN" altLang="en-US" sz="2000" dirty="0" smtClean="0"/>
                        <a:t>，             </a:t>
                      </a:r>
                      <a:r>
                        <a:rPr lang="en-US" altLang="zh-CN" sz="2000" dirty="0" smtClean="0"/>
                        <a:t>2</a:t>
                      </a:r>
                      <a:r>
                        <a:rPr lang="zh-CN" altLang="en-US" sz="2000" dirty="0" smtClean="0"/>
                        <a:t>，       </a:t>
                      </a:r>
                      <a:r>
                        <a:rPr lang="en-US" altLang="zh-CN" sz="2000" dirty="0" smtClean="0"/>
                        <a:t>3</a:t>
                      </a:r>
                      <a:endParaRPr lang="zh-CN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 smtClean="0"/>
                        <a:t>（</a:t>
                      </a:r>
                      <a:r>
                        <a:rPr lang="en-US" altLang="zh-CN" sz="2000" dirty="0" smtClean="0"/>
                        <a:t>E</a:t>
                      </a:r>
                      <a:r>
                        <a:rPr lang="zh-CN" altLang="en-US" sz="2000" dirty="0" smtClean="0"/>
                        <a:t>，</a:t>
                      </a:r>
                      <a:r>
                        <a:rPr lang="en-US" altLang="zh-CN" sz="2000" dirty="0" smtClean="0"/>
                        <a:t>D</a:t>
                      </a:r>
                      <a:r>
                        <a:rPr lang="zh-CN" altLang="en-US" sz="2000" dirty="0" smtClean="0"/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2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相同连通分量标志，即存在回路、放弃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连通分量：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 smtClean="0"/>
                        <a:t>｛</a:t>
                      </a:r>
                      <a:r>
                        <a:rPr lang="en-US" altLang="zh-CN" sz="2000" dirty="0" smtClean="0"/>
                        <a:t>A</a:t>
                      </a:r>
                      <a:r>
                        <a:rPr lang="zh-CN" altLang="en-US" sz="2000" dirty="0" smtClean="0"/>
                        <a:t>，</a:t>
                      </a:r>
                      <a:r>
                        <a:rPr lang="en-US" altLang="zh-CN" sz="2000" dirty="0" smtClean="0"/>
                        <a:t>E</a:t>
                      </a:r>
                      <a:r>
                        <a:rPr lang="zh-CN" altLang="en-US" sz="2000" dirty="0" smtClean="0"/>
                        <a:t>，</a:t>
                      </a:r>
                      <a:r>
                        <a:rPr lang="en-US" altLang="zh-CN" sz="2000" dirty="0" smtClean="0"/>
                        <a:t>D</a:t>
                      </a:r>
                      <a:r>
                        <a:rPr lang="zh-CN" altLang="en-US" sz="2000" dirty="0" smtClean="0"/>
                        <a:t>｝</a:t>
                      </a:r>
                      <a:r>
                        <a:rPr lang="en-US" altLang="zh-CN" sz="2000" dirty="0" smtClean="0"/>
                        <a:t>,</a:t>
                      </a:r>
                      <a:r>
                        <a:rPr lang="zh-CN" altLang="en-US" sz="2000" dirty="0" smtClean="0"/>
                        <a:t> ｛</a:t>
                      </a:r>
                      <a:r>
                        <a:rPr lang="en-US" altLang="zh-CN" sz="2000" dirty="0" smtClean="0"/>
                        <a:t>B</a:t>
                      </a:r>
                      <a:r>
                        <a:rPr lang="zh-CN" altLang="en-US" sz="2000" dirty="0" smtClean="0"/>
                        <a:t>｝</a:t>
                      </a:r>
                      <a:r>
                        <a:rPr lang="en-US" altLang="zh-CN" sz="2000" dirty="0" smtClean="0"/>
                        <a:t>,</a:t>
                      </a:r>
                      <a:r>
                        <a:rPr lang="zh-CN" altLang="en-US" sz="2000" dirty="0" smtClean="0"/>
                        <a:t> ｛</a:t>
                      </a:r>
                      <a:r>
                        <a:rPr lang="en-US" altLang="zh-CN" sz="2000" dirty="0" smtClean="0"/>
                        <a:t>C</a:t>
                      </a:r>
                      <a:r>
                        <a:rPr lang="zh-CN" altLang="en-US" sz="2000" dirty="0" smtClean="0"/>
                        <a:t>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smtClean="0"/>
                        <a:t>            1</a:t>
                      </a:r>
                      <a:r>
                        <a:rPr lang="zh-CN" altLang="en-US" sz="2000" dirty="0" smtClean="0"/>
                        <a:t>，             </a:t>
                      </a:r>
                      <a:r>
                        <a:rPr lang="en-US" altLang="zh-CN" sz="2000" dirty="0" smtClean="0"/>
                        <a:t>2</a:t>
                      </a:r>
                      <a:r>
                        <a:rPr lang="zh-CN" altLang="en-US" sz="2000" dirty="0" smtClean="0"/>
                        <a:t>，       </a:t>
                      </a:r>
                      <a:r>
                        <a:rPr lang="en-US" altLang="zh-CN" sz="2000" dirty="0" smtClean="0"/>
                        <a:t>3</a:t>
                      </a:r>
                      <a:endParaRPr lang="zh-CN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 smtClean="0"/>
                        <a:t>（</a:t>
                      </a:r>
                      <a:r>
                        <a:rPr lang="en-US" altLang="zh-CN" sz="2000" dirty="0" smtClean="0"/>
                        <a:t>C</a:t>
                      </a:r>
                      <a:r>
                        <a:rPr lang="zh-CN" altLang="en-US" sz="2000" dirty="0" smtClean="0"/>
                        <a:t>，</a:t>
                      </a:r>
                      <a:r>
                        <a:rPr lang="en-US" altLang="zh-CN" sz="2000" dirty="0" smtClean="0"/>
                        <a:t>E</a:t>
                      </a:r>
                      <a:r>
                        <a:rPr lang="zh-CN" altLang="en-US" sz="2000" dirty="0" smtClean="0"/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3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 smtClean="0"/>
                        <a:t>并入</a:t>
                      </a:r>
                      <a:r>
                        <a:rPr lang="en-US" altLang="zh-CN" sz="2000" dirty="0" smtClean="0"/>
                        <a:t>MST</a:t>
                      </a:r>
                      <a:endParaRPr lang="zh-CN" altLang="en-US" sz="2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连通分量：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 smtClean="0"/>
                        <a:t>｛</a:t>
                      </a:r>
                      <a:r>
                        <a:rPr lang="en-US" altLang="zh-CN" sz="2000" dirty="0" smtClean="0"/>
                        <a:t>A</a:t>
                      </a:r>
                      <a:r>
                        <a:rPr lang="zh-CN" altLang="en-US" sz="2000" dirty="0" smtClean="0"/>
                        <a:t>，</a:t>
                      </a:r>
                      <a:r>
                        <a:rPr lang="en-US" altLang="zh-CN" sz="2000" dirty="0" smtClean="0"/>
                        <a:t>E</a:t>
                      </a:r>
                      <a:r>
                        <a:rPr lang="zh-CN" altLang="en-US" sz="2000" dirty="0" smtClean="0"/>
                        <a:t>，</a:t>
                      </a:r>
                      <a:r>
                        <a:rPr lang="en-US" altLang="zh-CN" sz="2000" dirty="0" smtClean="0"/>
                        <a:t>D</a:t>
                      </a:r>
                      <a:r>
                        <a:rPr lang="zh-CN" altLang="en-US" sz="2000" dirty="0" smtClean="0"/>
                        <a:t>，</a:t>
                      </a:r>
                      <a:r>
                        <a:rPr lang="en-US" altLang="zh-CN" sz="2000" dirty="0" smtClean="0"/>
                        <a:t>C</a:t>
                      </a:r>
                      <a:r>
                        <a:rPr lang="zh-CN" altLang="en-US" sz="2000" dirty="0" smtClean="0"/>
                        <a:t>｝</a:t>
                      </a:r>
                      <a:r>
                        <a:rPr lang="en-US" altLang="zh-CN" sz="2000" dirty="0" smtClean="0"/>
                        <a:t>,</a:t>
                      </a:r>
                      <a:r>
                        <a:rPr lang="zh-CN" altLang="en-US" sz="2000" dirty="0" smtClean="0"/>
                        <a:t> ｛</a:t>
                      </a:r>
                      <a:r>
                        <a:rPr lang="en-US" altLang="zh-CN" sz="2000" dirty="0" smtClean="0"/>
                        <a:t>B</a:t>
                      </a:r>
                      <a:r>
                        <a:rPr lang="zh-CN" altLang="en-US" sz="2000" dirty="0" smtClean="0"/>
                        <a:t>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 smtClean="0"/>
                        <a:t>            1, </a:t>
                      </a:r>
                      <a:r>
                        <a:rPr lang="en-US" altLang="zh-CN" sz="2000" baseline="0" dirty="0" smtClean="0"/>
                        <a:t>                     </a:t>
                      </a:r>
                      <a:r>
                        <a:rPr lang="en-US" altLang="zh-CN" sz="2000" dirty="0" smtClean="0"/>
                        <a:t>3</a:t>
                      </a:r>
                      <a:endParaRPr lang="zh-CN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 smtClean="0"/>
                        <a:t>（</a:t>
                      </a:r>
                      <a:r>
                        <a:rPr lang="en-US" altLang="zh-CN" sz="2000" dirty="0" smtClean="0"/>
                        <a:t>B</a:t>
                      </a:r>
                      <a:r>
                        <a:rPr lang="zh-CN" altLang="en-US" sz="2000" dirty="0" smtClean="0"/>
                        <a:t>，</a:t>
                      </a:r>
                      <a:r>
                        <a:rPr lang="en-US" altLang="zh-CN" sz="2000" dirty="0" smtClean="0"/>
                        <a:t>D</a:t>
                      </a:r>
                      <a:r>
                        <a:rPr lang="zh-CN" altLang="en-US" sz="2000" dirty="0" smtClean="0"/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3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 smtClean="0"/>
                        <a:t>并入</a:t>
                      </a:r>
                      <a:r>
                        <a:rPr lang="en-US" altLang="zh-CN" sz="2000" dirty="0" smtClean="0"/>
                        <a:t>MST</a:t>
                      </a:r>
                      <a:endParaRPr lang="zh-CN" altLang="en-US" sz="2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连通分量：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 smtClean="0"/>
                        <a:t>｛</a:t>
                      </a:r>
                      <a:r>
                        <a:rPr lang="en-US" altLang="zh-CN" sz="2000" dirty="0" smtClean="0"/>
                        <a:t>A</a:t>
                      </a:r>
                      <a:r>
                        <a:rPr lang="zh-CN" altLang="en-US" sz="2000" dirty="0" smtClean="0"/>
                        <a:t>，</a:t>
                      </a:r>
                      <a:r>
                        <a:rPr lang="en-US" altLang="zh-CN" sz="2000" dirty="0" smtClean="0"/>
                        <a:t>E</a:t>
                      </a:r>
                      <a:r>
                        <a:rPr lang="zh-CN" altLang="en-US" sz="2000" dirty="0" smtClean="0"/>
                        <a:t>，</a:t>
                      </a:r>
                      <a:r>
                        <a:rPr lang="en-US" altLang="zh-CN" sz="2000" dirty="0" smtClean="0"/>
                        <a:t>D</a:t>
                      </a:r>
                      <a:r>
                        <a:rPr lang="zh-CN" altLang="en-US" sz="2000" dirty="0" smtClean="0"/>
                        <a:t>，</a:t>
                      </a:r>
                      <a:r>
                        <a:rPr lang="en-US" altLang="zh-CN" sz="2000" dirty="0" smtClean="0"/>
                        <a:t>C</a:t>
                      </a:r>
                      <a:r>
                        <a:rPr lang="zh-CN" altLang="en-US" sz="2000" dirty="0" smtClean="0"/>
                        <a:t>，</a:t>
                      </a:r>
                      <a:r>
                        <a:rPr lang="en-US" altLang="zh-CN" sz="2000" dirty="0" smtClean="0"/>
                        <a:t>B</a:t>
                      </a:r>
                      <a:r>
                        <a:rPr lang="zh-CN" altLang="en-US" sz="2000" dirty="0" smtClean="0"/>
                        <a:t>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             1</a:t>
                      </a:r>
                      <a:endParaRPr lang="zh-CN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5497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图片 57">
            <a:extLst>
              <a:ext uri="{FF2B5EF4-FFF2-40B4-BE49-F238E27FC236}">
                <a16:creationId xmlns:a16="http://schemas.microsoft.com/office/drawing/2014/main" id="{76FF15D6-F4BD-4456-B573-E9C2F75137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73" y="444454"/>
            <a:ext cx="12192000" cy="640716"/>
          </a:xfrm>
          <a:prstGeom prst="rect">
            <a:avLst/>
          </a:prstGeom>
        </p:spPr>
      </p:pic>
      <p:sp>
        <p:nvSpPr>
          <p:cNvPr id="29" name="矩形 28"/>
          <p:cNvSpPr/>
          <p:nvPr/>
        </p:nvSpPr>
        <p:spPr>
          <a:xfrm>
            <a:off x="1005878" y="533979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prstClr val="white"/>
                </a:solidFill>
                <a:latin typeface="微软雅黑"/>
              </a:rPr>
              <a:t>算法分析：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432106" y="1875449"/>
            <a:ext cx="11539161" cy="4416169"/>
            <a:chOff x="432106" y="1875449"/>
            <a:chExt cx="11539161" cy="441616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副标题 2"/>
                <p:cNvSpPr txBox="1">
                  <a:spLocks/>
                </p:cNvSpPr>
                <p:nvPr/>
              </p:nvSpPr>
              <p:spPr>
                <a:xfrm>
                  <a:off x="4599817" y="2744695"/>
                  <a:ext cx="7371450" cy="3546923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lnSpc>
                      <a:spcPct val="125000"/>
                    </a:lnSpc>
                    <a:buNone/>
                  </a:pPr>
                  <a:r>
                    <a:rPr lang="zh-CN" altLang="en-US" sz="2000" dirty="0">
                      <a:solidFill>
                        <a:prstClr val="black"/>
                      </a:solidFill>
                    </a:rPr>
                    <a:t>如果图中边的条数为</a:t>
                  </a:r>
                  <a:r>
                    <a:rPr lang="en-US" altLang="zh-CN" sz="2000" dirty="0">
                      <a:solidFill>
                        <a:prstClr val="black"/>
                      </a:solidFill>
                    </a:rPr>
                    <a:t>e</a:t>
                  </a:r>
                  <a:r>
                    <a:rPr lang="zh-CN" altLang="en-US" sz="2000" dirty="0">
                      <a:solidFill>
                        <a:prstClr val="black"/>
                      </a:solidFill>
                    </a:rPr>
                    <a:t>，则建堆的时间代价为𝑂</a:t>
                  </a:r>
                  <a:r>
                    <a:rPr lang="en-US" altLang="zh-CN" sz="2000" dirty="0">
                      <a:solidFill>
                        <a:prstClr val="black"/>
                      </a:solidFill>
                    </a:rPr>
                    <a:t>(</a:t>
                  </a:r>
                  <a:r>
                    <a:rPr lang="zh-CN" altLang="en-US" sz="2000" dirty="0">
                      <a:solidFill>
                        <a:prstClr val="black"/>
                      </a:solidFill>
                    </a:rPr>
                    <a:t>𝑒</a:t>
                  </a:r>
                  <a:r>
                    <a:rPr lang="en-US" altLang="zh-CN" sz="2000" dirty="0">
                      <a:solidFill>
                        <a:prstClr val="black"/>
                      </a:solidFill>
                    </a:rPr>
                    <a:t>)</a:t>
                  </a:r>
                  <a:r>
                    <a:rPr lang="zh-CN" altLang="en-US" sz="2000" dirty="0">
                      <a:solidFill>
                        <a:prstClr val="black"/>
                      </a:solidFill>
                    </a:rPr>
                    <a:t>；</a:t>
                  </a:r>
                </a:p>
                <a:p>
                  <a:pPr marL="0" indent="0">
                    <a:lnSpc>
                      <a:spcPct val="125000"/>
                    </a:lnSpc>
                    <a:buNone/>
                  </a:pPr>
                  <a:r>
                    <a:rPr lang="zh-CN" altLang="en-US" sz="2000" dirty="0">
                      <a:solidFill>
                        <a:prstClr val="black"/>
                      </a:solidFill>
                    </a:rPr>
                    <a:t>找最小边即从堆中删除一个结点，时间代价是</a:t>
                  </a:r>
                  <a:r>
                    <a:rPr lang="zh-CN" altLang="en-US" sz="2000" dirty="0" smtClean="0">
                      <a:solidFill>
                        <a:srgbClr val="FF0000"/>
                      </a:solidFill>
                    </a:rPr>
                    <a:t>𝑂</a:t>
                  </a:r>
                  <a:r>
                    <a:rPr lang="en-US" altLang="zh-CN" sz="2000" dirty="0">
                      <a:solidFill>
                        <a:srgbClr val="FF0000"/>
                      </a:solidFill>
                    </a:rPr>
                    <a:t>(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zh-CN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zh-CN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func>
                    </m:oMath>
                  </a14:m>
                  <a:r>
                    <a:rPr lang="en-US" altLang="zh-CN" sz="2000" dirty="0" smtClean="0">
                      <a:solidFill>
                        <a:srgbClr val="FF0000"/>
                      </a:solidFill>
                    </a:rPr>
                    <a:t>)</a:t>
                  </a:r>
                  <a:r>
                    <a:rPr lang="zh-CN" altLang="en-US" sz="2000" dirty="0">
                      <a:solidFill>
                        <a:prstClr val="black"/>
                      </a:solidFill>
                    </a:rPr>
                    <a:t>；</a:t>
                  </a:r>
                </a:p>
                <a:p>
                  <a:pPr marL="0" indent="0">
                    <a:lnSpc>
                      <a:spcPct val="125000"/>
                    </a:lnSpc>
                    <a:buNone/>
                  </a:pPr>
                  <a:r>
                    <a:rPr lang="zh-CN" altLang="en-US" sz="2000" dirty="0">
                      <a:solidFill>
                        <a:prstClr val="black"/>
                      </a:solidFill>
                    </a:rPr>
                    <a:t>检查边的两个连通分量标志，时间代价是𝑂</a:t>
                  </a:r>
                  <a:r>
                    <a:rPr lang="en-US" altLang="zh-CN" sz="2000" dirty="0">
                      <a:solidFill>
                        <a:prstClr val="black"/>
                      </a:solidFill>
                    </a:rPr>
                    <a:t>(</a:t>
                  </a:r>
                  <a:r>
                    <a:rPr lang="zh-CN" altLang="en-US" sz="2000" dirty="0">
                      <a:solidFill>
                        <a:prstClr val="black"/>
                      </a:solidFill>
                    </a:rPr>
                    <a:t>𝑛</a:t>
                  </a:r>
                  <a:r>
                    <a:rPr lang="en-US" altLang="zh-CN" sz="2000" dirty="0">
                      <a:solidFill>
                        <a:prstClr val="black"/>
                      </a:solidFill>
                    </a:rPr>
                    <a:t>)</a:t>
                  </a:r>
                  <a:r>
                    <a:rPr lang="zh-CN" altLang="en-US" sz="2000" dirty="0">
                      <a:solidFill>
                        <a:prstClr val="black"/>
                      </a:solidFill>
                    </a:rPr>
                    <a:t>；</a:t>
                  </a:r>
                </a:p>
                <a:p>
                  <a:pPr marL="0" indent="0">
                    <a:lnSpc>
                      <a:spcPct val="125000"/>
                    </a:lnSpc>
                    <a:buNone/>
                  </a:pPr>
                  <a:r>
                    <a:rPr lang="zh-CN" altLang="en-US" sz="2000" dirty="0">
                      <a:solidFill>
                        <a:prstClr val="black"/>
                      </a:solidFill>
                    </a:rPr>
                    <a:t>最小生成树中含</a:t>
                  </a:r>
                  <a:r>
                    <a:rPr lang="en-US" altLang="zh-CN" sz="2000" dirty="0">
                      <a:solidFill>
                        <a:prstClr val="black"/>
                      </a:solidFill>
                    </a:rPr>
                    <a:t>n-1</a:t>
                  </a:r>
                  <a:r>
                    <a:rPr lang="zh-CN" altLang="en-US" sz="2000" dirty="0">
                      <a:solidFill>
                        <a:prstClr val="black"/>
                      </a:solidFill>
                    </a:rPr>
                    <a:t>条边，</a:t>
                  </a:r>
                  <a:r>
                    <a:rPr lang="en-US" altLang="zh-CN" sz="2000" dirty="0">
                      <a:solidFill>
                        <a:prstClr val="black"/>
                      </a:solidFill>
                    </a:rPr>
                    <a:t>n-1</a:t>
                  </a:r>
                  <a:r>
                    <a:rPr lang="zh-CN" altLang="en-US" sz="2000" dirty="0">
                      <a:solidFill>
                        <a:prstClr val="black"/>
                      </a:solidFill>
                    </a:rPr>
                    <a:t>次检查、删除最小值，修改顶点连通分量标志。</a:t>
                  </a:r>
                </a:p>
                <a:p>
                  <a:pPr marL="0" indent="0">
                    <a:lnSpc>
                      <a:spcPct val="125000"/>
                    </a:lnSpc>
                    <a:buNone/>
                  </a:pPr>
                  <a:r>
                    <a:rPr lang="zh-CN" altLang="en-US" sz="2000" dirty="0">
                      <a:solidFill>
                        <a:prstClr val="black"/>
                      </a:solidFill>
                    </a:rPr>
                    <a:t>总的时间是：</a:t>
                  </a:r>
                  <a:r>
                    <a:rPr lang="zh-CN" altLang="en-US" sz="2000" dirty="0" smtClean="0">
                      <a:solidFill>
                        <a:srgbClr val="FF0000"/>
                      </a:solidFill>
                    </a:rPr>
                    <a:t>𝑂</a:t>
                  </a:r>
                  <a:r>
                    <a:rPr lang="en-US" altLang="zh-CN" sz="2000" dirty="0">
                      <a:solidFill>
                        <a:srgbClr val="FF0000"/>
                      </a:solidFill>
                    </a:rPr>
                    <a:t>(</a:t>
                  </a:r>
                  <a:r>
                    <a:rPr lang="zh-CN" altLang="en-US" sz="2000" dirty="0">
                      <a:solidFill>
                        <a:srgbClr val="FF0000"/>
                      </a:solidFill>
                    </a:rPr>
                    <a:t>𝑒</a:t>
                  </a:r>
                  <a:r>
                    <a:rPr lang="en-US" altLang="zh-CN" sz="2000" dirty="0">
                      <a:solidFill>
                        <a:srgbClr val="FF0000"/>
                      </a:solidFill>
                    </a:rPr>
                    <a:t>) +</a:t>
                  </a:r>
                  <a:r>
                    <a:rPr lang="zh-CN" altLang="en-US" sz="2000" dirty="0">
                      <a:solidFill>
                        <a:srgbClr val="FF0000"/>
                      </a:solidFill>
                    </a:rPr>
                    <a:t>𝑂</a:t>
                  </a:r>
                  <a:r>
                    <a:rPr lang="en-US" altLang="zh-CN" sz="2000" dirty="0">
                      <a:solidFill>
                        <a:srgbClr val="FF0000"/>
                      </a:solidFill>
                    </a:rPr>
                    <a:t>(</a:t>
                  </a:r>
                  <a:r>
                    <a:rPr lang="zh-CN" altLang="en-US" sz="2000" dirty="0">
                      <a:solidFill>
                        <a:srgbClr val="FF0000"/>
                      </a:solidFill>
                    </a:rPr>
                    <a:t>𝑒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zh-CN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zh-CN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func>
                    </m:oMath>
                  </a14:m>
                  <a:r>
                    <a:rPr lang="en-US" altLang="zh-CN" sz="2000" dirty="0" smtClean="0">
                      <a:solidFill>
                        <a:srgbClr val="FF0000"/>
                      </a:solidFill>
                    </a:rPr>
                    <a:t>)+ </a:t>
                  </a:r>
                  <a:r>
                    <a:rPr lang="zh-CN" altLang="en-US" sz="2000" dirty="0">
                      <a:solidFill>
                        <a:srgbClr val="FF0000"/>
                      </a:solidFill>
                    </a:rPr>
                    <a:t>𝑂</a:t>
                  </a:r>
                  <a:r>
                    <a:rPr lang="en-US" altLang="zh-CN" sz="2000" dirty="0">
                      <a:solidFill>
                        <a:srgbClr val="FF0000"/>
                      </a:solidFill>
                    </a:rPr>
                    <a:t>(</a:t>
                  </a:r>
                  <a:r>
                    <a:rPr lang="zh-CN" altLang="en-US" sz="2000" dirty="0">
                      <a:solidFill>
                        <a:srgbClr val="FF0000"/>
                      </a:solidFill>
                    </a:rPr>
                    <a:t>𝑛</a:t>
                  </a:r>
                  <a:r>
                    <a:rPr lang="en-US" altLang="zh-CN" sz="2000" dirty="0">
                      <a:solidFill>
                        <a:srgbClr val="FF0000"/>
                      </a:solidFill>
                    </a:rPr>
                    <a:t>)</a:t>
                  </a:r>
                </a:p>
                <a:p>
                  <a:pPr marL="0" indent="0">
                    <a:lnSpc>
                      <a:spcPct val="125000"/>
                    </a:lnSpc>
                    <a:buNone/>
                  </a:pPr>
                  <a:r>
                    <a:rPr lang="zh-CN" altLang="en-US" sz="2000" dirty="0">
                      <a:solidFill>
                        <a:prstClr val="black"/>
                      </a:solidFill>
                    </a:rPr>
                    <a:t>又因连通图中𝑒≥𝑛−</a:t>
                  </a:r>
                  <a:r>
                    <a:rPr lang="en-US" altLang="zh-CN" sz="2000" dirty="0">
                      <a:solidFill>
                        <a:prstClr val="black"/>
                      </a:solidFill>
                    </a:rPr>
                    <a:t>1</a:t>
                  </a:r>
                  <a:r>
                    <a:rPr lang="zh-CN" altLang="en-US" sz="2000" dirty="0">
                      <a:solidFill>
                        <a:prstClr val="black"/>
                      </a:solidFill>
                    </a:rPr>
                    <a:t>，所以时间复杂度为</a:t>
                  </a:r>
                  <a:r>
                    <a:rPr lang="zh-CN" altLang="en-US" sz="2000" dirty="0" smtClean="0">
                      <a:solidFill>
                        <a:srgbClr val="FF0000"/>
                      </a:solidFill>
                    </a:rPr>
                    <a:t>𝑂</a:t>
                  </a:r>
                  <a:r>
                    <a:rPr lang="en-US" altLang="zh-CN" sz="2000" dirty="0">
                      <a:solidFill>
                        <a:srgbClr val="FF0000"/>
                      </a:solidFill>
                    </a:rPr>
                    <a:t>(</a:t>
                  </a:r>
                  <a:r>
                    <a:rPr lang="zh-CN" altLang="en-US" sz="2000" dirty="0">
                      <a:solidFill>
                        <a:srgbClr val="FF0000"/>
                      </a:solidFill>
                    </a:rPr>
                    <a:t>𝑒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zh-CN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zh-CN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func>
                    </m:oMath>
                  </a14:m>
                  <a:r>
                    <a:rPr lang="en-US" altLang="zh-CN" sz="2000" dirty="0" smtClean="0">
                      <a:solidFill>
                        <a:srgbClr val="FF0000"/>
                      </a:solidFill>
                    </a:rPr>
                    <a:t>)</a:t>
                  </a:r>
                  <a:r>
                    <a:rPr lang="zh-CN" altLang="en-US" sz="2000" dirty="0">
                      <a:solidFill>
                        <a:prstClr val="black"/>
                      </a:solidFill>
                    </a:rPr>
                    <a:t>。</a:t>
                  </a:r>
                </a:p>
              </p:txBody>
            </p:sp>
          </mc:Choice>
          <mc:Fallback>
            <p:sp>
              <p:nvSpPr>
                <p:cNvPr id="11" name="副标题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9817" y="2744695"/>
                  <a:ext cx="7371450" cy="3546923"/>
                </a:xfrm>
                <a:prstGeom prst="rect">
                  <a:avLst/>
                </a:prstGeom>
                <a:blipFill>
                  <a:blip r:embed="rId3"/>
                  <a:stretch>
                    <a:fillRect l="-91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3EFE3B9C-9A81-4DCC-9A20-86520DD6895B}"/>
                </a:ext>
              </a:extLst>
            </p:cNvPr>
            <p:cNvCxnSpPr/>
            <p:nvPr/>
          </p:nvCxnSpPr>
          <p:spPr>
            <a:xfrm>
              <a:off x="4599817" y="2453802"/>
              <a:ext cx="7014428" cy="1804"/>
            </a:xfrm>
            <a:prstGeom prst="line">
              <a:avLst/>
            </a:prstGeom>
            <a:ln w="19050">
              <a:solidFill>
                <a:srgbClr val="2F58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副标题 2"/>
            <p:cNvSpPr txBox="1">
              <a:spLocks/>
            </p:cNvSpPr>
            <p:nvPr/>
          </p:nvSpPr>
          <p:spPr>
            <a:xfrm>
              <a:off x="4537291" y="1875449"/>
              <a:ext cx="7076954" cy="54651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zh-CN" altLang="en-US" sz="2400" dirty="0">
                  <a:solidFill>
                    <a:srgbClr val="2E5292"/>
                  </a:solidFill>
                </a:rPr>
                <a:t>假设求最小权值的边可以借助最小化堆来实现。</a:t>
              </a:r>
            </a:p>
            <a:p>
              <a:pPr marL="0" indent="0">
                <a:buNone/>
              </a:pPr>
              <a:endParaRPr lang="zh-CN" altLang="en-US" sz="2400" dirty="0">
                <a:solidFill>
                  <a:srgbClr val="2E5292"/>
                </a:solidFill>
              </a:endParaRPr>
            </a:p>
          </p:txBody>
        </p: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B75B3365-5EEB-4C14-B9A0-CDDCADD2BB4A}"/>
                </a:ext>
              </a:extLst>
            </p:cNvPr>
            <p:cNvGrpSpPr/>
            <p:nvPr/>
          </p:nvGrpSpPr>
          <p:grpSpPr>
            <a:xfrm>
              <a:off x="1672641" y="3120560"/>
              <a:ext cx="1328978" cy="1384906"/>
              <a:chOff x="9153542" y="3057687"/>
              <a:chExt cx="478432" cy="498566"/>
            </a:xfrm>
            <a:solidFill>
              <a:schemeClr val="accent1"/>
            </a:solidFill>
          </p:grpSpPr>
          <p:sp>
            <p:nvSpPr>
              <p:cNvPr id="18" name="半闭框 17">
                <a:extLst>
                  <a:ext uri="{FF2B5EF4-FFF2-40B4-BE49-F238E27FC236}">
                    <a16:creationId xmlns:a16="http://schemas.microsoft.com/office/drawing/2014/main" id="{486FF40F-3B5F-4A05-AF34-03B145DD71C4}"/>
                  </a:ext>
                </a:extLst>
              </p:cNvPr>
              <p:cNvSpPr/>
              <p:nvPr/>
            </p:nvSpPr>
            <p:spPr>
              <a:xfrm rot="2785234">
                <a:off x="9167723" y="3064038"/>
                <a:ext cx="441328" cy="428625"/>
              </a:xfrm>
              <a:prstGeom prst="halfFrame">
                <a:avLst>
                  <a:gd name="adj1" fmla="val 10504"/>
                  <a:gd name="adj2" fmla="val 1288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五边形 25">
                <a:extLst>
                  <a:ext uri="{FF2B5EF4-FFF2-40B4-BE49-F238E27FC236}">
                    <a16:creationId xmlns:a16="http://schemas.microsoft.com/office/drawing/2014/main" id="{36706C64-CE06-439F-BD86-30FD253C5ED1}"/>
                  </a:ext>
                </a:extLst>
              </p:cNvPr>
              <p:cNvSpPr/>
              <p:nvPr/>
            </p:nvSpPr>
            <p:spPr>
              <a:xfrm rot="16200000">
                <a:off x="9147075" y="3071354"/>
                <a:ext cx="491366" cy="478432"/>
              </a:xfrm>
              <a:prstGeom prst="homePlate">
                <a:avLst>
                  <a:gd name="adj" fmla="val 52695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B73EB68C-CDE9-4884-A68C-C52184ED7DD7}"/>
                  </a:ext>
                </a:extLst>
              </p:cNvPr>
              <p:cNvSpPr/>
              <p:nvPr/>
            </p:nvSpPr>
            <p:spPr>
              <a:xfrm>
                <a:off x="9505713" y="3064887"/>
                <a:ext cx="48993" cy="7416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BD2A5F2D-A3C3-4B9E-89CA-F377FFA88DB0}"/>
                  </a:ext>
                </a:extLst>
              </p:cNvPr>
              <p:cNvSpPr/>
              <p:nvPr/>
            </p:nvSpPr>
            <p:spPr>
              <a:xfrm>
                <a:off x="9342205" y="3405625"/>
                <a:ext cx="104076" cy="15062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2" name="空心弧 21">
              <a:extLst>
                <a:ext uri="{FF2B5EF4-FFF2-40B4-BE49-F238E27FC236}">
                  <a16:creationId xmlns:a16="http://schemas.microsoft.com/office/drawing/2014/main" id="{6BF0E191-C4ED-488E-B10F-D2ED08574009}"/>
                </a:ext>
              </a:extLst>
            </p:cNvPr>
            <p:cNvSpPr/>
            <p:nvPr/>
          </p:nvSpPr>
          <p:spPr>
            <a:xfrm rot="19357667">
              <a:off x="703532" y="2142475"/>
              <a:ext cx="1777512" cy="1611149"/>
            </a:xfrm>
            <a:prstGeom prst="blockArc">
              <a:avLst>
                <a:gd name="adj1" fmla="val 10861426"/>
                <a:gd name="adj2" fmla="val 21537710"/>
                <a:gd name="adj3" fmla="val 14272"/>
              </a:avLst>
            </a:prstGeom>
            <a:solidFill>
              <a:schemeClr val="accent1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空心弧 22">
              <a:extLst>
                <a:ext uri="{FF2B5EF4-FFF2-40B4-BE49-F238E27FC236}">
                  <a16:creationId xmlns:a16="http://schemas.microsoft.com/office/drawing/2014/main" id="{671FE475-5490-444A-A0D9-4AE65DCFC73D}"/>
                </a:ext>
              </a:extLst>
            </p:cNvPr>
            <p:cNvSpPr/>
            <p:nvPr/>
          </p:nvSpPr>
          <p:spPr>
            <a:xfrm>
              <a:off x="1525955" y="1928199"/>
              <a:ext cx="1777512" cy="1611149"/>
            </a:xfrm>
            <a:prstGeom prst="blockArc">
              <a:avLst>
                <a:gd name="adj1" fmla="val 10861426"/>
                <a:gd name="adj2" fmla="val 21537710"/>
                <a:gd name="adj3" fmla="val 14272"/>
              </a:avLst>
            </a:prstGeom>
            <a:solidFill>
              <a:schemeClr val="accent1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空心弧 23">
              <a:extLst>
                <a:ext uri="{FF2B5EF4-FFF2-40B4-BE49-F238E27FC236}">
                  <a16:creationId xmlns:a16="http://schemas.microsoft.com/office/drawing/2014/main" id="{18D73797-DCFE-4B46-905F-F594BEBA0DBF}"/>
                </a:ext>
              </a:extLst>
            </p:cNvPr>
            <p:cNvSpPr/>
            <p:nvPr/>
          </p:nvSpPr>
          <p:spPr>
            <a:xfrm rot="2791051">
              <a:off x="2203404" y="2210998"/>
              <a:ext cx="1777512" cy="1611149"/>
            </a:xfrm>
            <a:prstGeom prst="blockArc">
              <a:avLst>
                <a:gd name="adj1" fmla="val 10861426"/>
                <a:gd name="adj2" fmla="val 21537710"/>
                <a:gd name="adj3" fmla="val 1427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空心弧 24">
              <a:extLst>
                <a:ext uri="{FF2B5EF4-FFF2-40B4-BE49-F238E27FC236}">
                  <a16:creationId xmlns:a16="http://schemas.microsoft.com/office/drawing/2014/main" id="{357F2207-17B1-44DD-AC64-F587EE321769}"/>
                </a:ext>
              </a:extLst>
            </p:cNvPr>
            <p:cNvSpPr/>
            <p:nvPr/>
          </p:nvSpPr>
          <p:spPr>
            <a:xfrm rot="5400000">
              <a:off x="2547822" y="3010422"/>
              <a:ext cx="1777512" cy="1611149"/>
            </a:xfrm>
            <a:prstGeom prst="blockArc">
              <a:avLst>
                <a:gd name="adj1" fmla="val 10861426"/>
                <a:gd name="adj2" fmla="val 21537710"/>
                <a:gd name="adj3" fmla="val 14272"/>
              </a:avLst>
            </a:prstGeom>
            <a:solidFill>
              <a:schemeClr val="accent2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空心弧 25">
              <a:extLst>
                <a:ext uri="{FF2B5EF4-FFF2-40B4-BE49-F238E27FC236}">
                  <a16:creationId xmlns:a16="http://schemas.microsoft.com/office/drawing/2014/main" id="{E50A29DB-41E5-42A9-BD5D-C73CA9744F0C}"/>
                </a:ext>
              </a:extLst>
            </p:cNvPr>
            <p:cNvSpPr/>
            <p:nvPr/>
          </p:nvSpPr>
          <p:spPr>
            <a:xfrm rot="8047210">
              <a:off x="2249734" y="3728492"/>
              <a:ext cx="1777512" cy="1611149"/>
            </a:xfrm>
            <a:prstGeom prst="blockArc">
              <a:avLst>
                <a:gd name="adj1" fmla="val 10861426"/>
                <a:gd name="adj2" fmla="val 21537710"/>
                <a:gd name="adj3" fmla="val 14272"/>
              </a:avLst>
            </a:prstGeom>
            <a:solidFill>
              <a:schemeClr val="accent1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空心弧 26">
              <a:extLst>
                <a:ext uri="{FF2B5EF4-FFF2-40B4-BE49-F238E27FC236}">
                  <a16:creationId xmlns:a16="http://schemas.microsoft.com/office/drawing/2014/main" id="{64A9A947-2067-4CED-A526-BA545903DF2F}"/>
                </a:ext>
              </a:extLst>
            </p:cNvPr>
            <p:cNvSpPr/>
            <p:nvPr/>
          </p:nvSpPr>
          <p:spPr>
            <a:xfrm rot="10800000">
              <a:off x="1529898" y="3963571"/>
              <a:ext cx="1777512" cy="1611149"/>
            </a:xfrm>
            <a:prstGeom prst="blockArc">
              <a:avLst>
                <a:gd name="adj1" fmla="val 10861426"/>
                <a:gd name="adj2" fmla="val 21537710"/>
                <a:gd name="adj3" fmla="val 14272"/>
              </a:avLst>
            </a:prstGeom>
            <a:solidFill>
              <a:schemeClr val="accent1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空心弧 27">
              <a:extLst>
                <a:ext uri="{FF2B5EF4-FFF2-40B4-BE49-F238E27FC236}">
                  <a16:creationId xmlns:a16="http://schemas.microsoft.com/office/drawing/2014/main" id="{EE7C4AD5-C128-4DB4-A0FB-A7AF8941536F}"/>
                </a:ext>
              </a:extLst>
            </p:cNvPr>
            <p:cNvSpPr/>
            <p:nvPr/>
          </p:nvSpPr>
          <p:spPr>
            <a:xfrm rot="13362139">
              <a:off x="712216" y="3683599"/>
              <a:ext cx="1777512" cy="1611149"/>
            </a:xfrm>
            <a:prstGeom prst="blockArc">
              <a:avLst>
                <a:gd name="adj1" fmla="val 10861426"/>
                <a:gd name="adj2" fmla="val 21537710"/>
                <a:gd name="adj3" fmla="val 1427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空心弧 29">
              <a:extLst>
                <a:ext uri="{FF2B5EF4-FFF2-40B4-BE49-F238E27FC236}">
                  <a16:creationId xmlns:a16="http://schemas.microsoft.com/office/drawing/2014/main" id="{E9B20747-9BEF-4C95-9E6A-8FFDBB42ADAF}"/>
                </a:ext>
              </a:extLst>
            </p:cNvPr>
            <p:cNvSpPr/>
            <p:nvPr/>
          </p:nvSpPr>
          <p:spPr>
            <a:xfrm rot="16200000">
              <a:off x="348925" y="2989513"/>
              <a:ext cx="1777512" cy="1611149"/>
            </a:xfrm>
            <a:prstGeom prst="blockArc">
              <a:avLst>
                <a:gd name="adj1" fmla="val 10861426"/>
                <a:gd name="adj2" fmla="val 21537710"/>
                <a:gd name="adj3" fmla="val 14272"/>
              </a:avLst>
            </a:prstGeom>
            <a:solidFill>
              <a:schemeClr val="accent2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2789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7A15177-57F4-44E4-B755-122644BF86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87342"/>
            <a:ext cx="12192000" cy="107065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6FF15D6-F4BD-4456-B573-E9C2F75137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73" y="5342334"/>
            <a:ext cx="12192000" cy="44500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20C0697-15F7-4AEF-9982-700F8C9F0A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220" y="1861555"/>
            <a:ext cx="5497877" cy="3435358"/>
          </a:xfrm>
          <a:prstGeom prst="rect">
            <a:avLst/>
          </a:prstGeom>
        </p:spPr>
      </p:pic>
      <p:sp>
        <p:nvSpPr>
          <p:cNvPr id="12" name="文本框 6">
            <a:extLst>
              <a:ext uri="{FF2B5EF4-FFF2-40B4-BE49-F238E27FC236}">
                <a16:creationId xmlns:a16="http://schemas.microsoft.com/office/drawing/2014/main" id="{DFC68A12-FC5A-46BC-8248-0CF4C82581DA}"/>
              </a:ext>
            </a:extLst>
          </p:cNvPr>
          <p:cNvSpPr txBox="1"/>
          <p:nvPr/>
        </p:nvSpPr>
        <p:spPr>
          <a:xfrm>
            <a:off x="569090" y="2393035"/>
            <a:ext cx="52992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000" dirty="0" smtClean="0">
                <a:solidFill>
                  <a:srgbClr val="DA3C49"/>
                </a:solidFill>
                <a:latin typeface="+mj-ea"/>
                <a:ea typeface="+mj-ea"/>
              </a:rPr>
              <a:t>谢谢观看</a:t>
            </a:r>
            <a:endParaRPr lang="zh-CN" altLang="en-US" sz="6000" dirty="0">
              <a:solidFill>
                <a:srgbClr val="DA3C49"/>
              </a:solidFill>
              <a:latin typeface="+mj-ea"/>
              <a:ea typeface="+mj-ea"/>
            </a:endParaRPr>
          </a:p>
        </p:txBody>
      </p:sp>
      <p:sp>
        <p:nvSpPr>
          <p:cNvPr id="17" name="文本框 9">
            <a:extLst>
              <a:ext uri="{FF2B5EF4-FFF2-40B4-BE49-F238E27FC236}">
                <a16:creationId xmlns:a16="http://schemas.microsoft.com/office/drawing/2014/main" id="{FE159559-7E72-48F4-B73A-BC69958911E6}"/>
              </a:ext>
            </a:extLst>
          </p:cNvPr>
          <p:cNvSpPr txBox="1"/>
          <p:nvPr/>
        </p:nvSpPr>
        <p:spPr>
          <a:xfrm>
            <a:off x="871767" y="3726302"/>
            <a:ext cx="4693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数据结构</a:t>
            </a:r>
            <a:r>
              <a:rPr lang="en-US" altLang="zh-CN" sz="2400" dirty="0"/>
              <a:t>——C</a:t>
            </a:r>
            <a:r>
              <a:rPr lang="zh-CN" altLang="en-US" sz="2400" dirty="0"/>
              <a:t>语言描述（慕课版）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583" y="4524575"/>
            <a:ext cx="1638605" cy="341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283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4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-6.25E-7 4.07407E-6 L 0.0125 -0.12477 " pathEditMode="relative" rAng="0" ptsTypes="AA">
                                      <p:cBhvr>
                                        <p:cTn id="22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5" y="-6250"/>
                                    </p:animMotion>
                                    <p:animRot by="1500000">
                                      <p:cBhvr>
                                        <p:cTn id="23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4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5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6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650"/>
                            </p:stCondLst>
                            <p:childTnLst>
                              <p:par>
                                <p:cTn id="2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150"/>
                            </p:stCondLst>
                            <p:childTnLst>
                              <p:par>
                                <p:cTn id="3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千图网海量PPT模板www.58pic.com ">
  <a:themeElements>
    <a:clrScheme name="自定义 106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E5292"/>
      </a:accent1>
      <a:accent2>
        <a:srgbClr val="D54745"/>
      </a:accent2>
      <a:accent3>
        <a:srgbClr val="2E5292"/>
      </a:accent3>
      <a:accent4>
        <a:srgbClr val="D54745"/>
      </a:accent4>
      <a:accent5>
        <a:srgbClr val="2E5292"/>
      </a:accent5>
      <a:accent6>
        <a:srgbClr val="D54745"/>
      </a:accent6>
      <a:hlink>
        <a:srgbClr val="0563C1"/>
      </a:hlink>
      <a:folHlink>
        <a:srgbClr val="954F72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千图网海量PPT模板www.58pic.com ">
  <a:themeElements>
    <a:clrScheme name="自定义 106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E5292"/>
      </a:accent1>
      <a:accent2>
        <a:srgbClr val="D54745"/>
      </a:accent2>
      <a:accent3>
        <a:srgbClr val="2E5292"/>
      </a:accent3>
      <a:accent4>
        <a:srgbClr val="D54745"/>
      </a:accent4>
      <a:accent5>
        <a:srgbClr val="2E5292"/>
      </a:accent5>
      <a:accent6>
        <a:srgbClr val="D54745"/>
      </a:accent6>
      <a:hlink>
        <a:srgbClr val="0563C1"/>
      </a:hlink>
      <a:folHlink>
        <a:srgbClr val="954F72"/>
      </a:folHlink>
    </a:clrScheme>
    <a:fontScheme name="常用">
      <a:majorFont>
        <a:latin typeface="Arial"/>
        <a:ea typeface="微软雅黑"/>
        <a:cs typeface=""/>
      </a:majorFont>
      <a:minorFont>
        <a:latin typeface="Times New Roman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461</Words>
  <Application>Microsoft Office PowerPoint</Application>
  <PresentationFormat>宽屏</PresentationFormat>
  <Paragraphs>64</Paragraphs>
  <Slides>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等线</vt:lpstr>
      <vt:lpstr>宋体</vt:lpstr>
      <vt:lpstr>微软雅黑</vt:lpstr>
      <vt:lpstr>Arial</vt:lpstr>
      <vt:lpstr>Calibri</vt:lpstr>
      <vt:lpstr>Cambria Math</vt:lpstr>
      <vt:lpstr>Times New Roman</vt:lpstr>
      <vt:lpstr>Office 主题​​</vt:lpstr>
      <vt:lpstr>千图网海量PPT模板www.58pic.com </vt:lpstr>
      <vt:lpstr>2_千图网海量PPT模板www.58pic.com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最小代价生成树</dc:title>
  <dc:creator>tzzhang_2</dc:creator>
  <cp:lastModifiedBy>tzzhang_2</cp:lastModifiedBy>
  <cp:revision>42</cp:revision>
  <dcterms:created xsi:type="dcterms:W3CDTF">2018-04-22T07:33:57Z</dcterms:created>
  <dcterms:modified xsi:type="dcterms:W3CDTF">2018-05-30T04:54:11Z</dcterms:modified>
</cp:coreProperties>
</file>