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7" r:id="rId5"/>
    <p:sldMasterId id="2147483709" r:id="rId6"/>
    <p:sldMasterId id="2147483721" r:id="rId7"/>
  </p:sldMasterIdLst>
  <p:notesMasterIdLst>
    <p:notesMasterId r:id="rId21"/>
  </p:notesMasterIdLst>
  <p:sldIdLst>
    <p:sldId id="267" r:id="rId8"/>
    <p:sldId id="268" r:id="rId9"/>
    <p:sldId id="269" r:id="rId10"/>
    <p:sldId id="271" r:id="rId11"/>
    <p:sldId id="272" r:id="rId12"/>
    <p:sldId id="260" r:id="rId13"/>
    <p:sldId id="273" r:id="rId14"/>
    <p:sldId id="274" r:id="rId15"/>
    <p:sldId id="275" r:id="rId16"/>
    <p:sldId id="277" r:id="rId17"/>
    <p:sldId id="278" r:id="rId18"/>
    <p:sldId id="279" r:id="rId19"/>
    <p:sldId id="28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D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6AD8E4-D6F1-4E62-8625-0C17C7F1DA2A}" type="datetimeFigureOut">
              <a:rPr lang="zh-CN" altLang="en-US" smtClean="0"/>
              <a:t>2018/5/30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D8E2E4-1BBD-4A47-98B3-7AAF01B05824}" type="slidenum">
              <a:rPr lang="zh-CN" altLang="en-US" smtClean="0"/>
              <a:t>‹#›</a:t>
            </a:fld>
            <a:endParaRPr lang="zh-CN" altLang="en-US"/>
          </a:p>
        </p:txBody>
      </p:sp>
    </p:spTree>
    <p:extLst>
      <p:ext uri="{BB962C8B-B14F-4D97-AF65-F5344CB8AC3E}">
        <p14:creationId xmlns:p14="http://schemas.microsoft.com/office/powerpoint/2010/main" val="4118178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3DDF31-E909-41E0-9C3E-6761BE697F2B}" type="slidenum">
              <a:rPr lang="zh-CN" altLang="en-US" smtClean="0">
                <a:solidFill>
                  <a:prstClr val="black"/>
                </a:solidFill>
                <a:latin typeface="等线"/>
              </a:rPr>
              <a:pPr/>
              <a:t>1</a:t>
            </a:fld>
            <a:endParaRPr lang="zh-CN" altLang="en-US">
              <a:solidFill>
                <a:prstClr val="black"/>
              </a:solidFill>
              <a:latin typeface="等线"/>
            </a:endParaRPr>
          </a:p>
        </p:txBody>
      </p:sp>
    </p:spTree>
    <p:extLst>
      <p:ext uri="{BB962C8B-B14F-4D97-AF65-F5344CB8AC3E}">
        <p14:creationId xmlns:p14="http://schemas.microsoft.com/office/powerpoint/2010/main" val="2809619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solidFill>
                  <a:prstClr val="black"/>
                </a:solidFill>
                <a:latin typeface="等线" panose="020F0502020204030204"/>
              </a:rPr>
              <a:pPr/>
              <a:t>4</a:t>
            </a:fld>
            <a:endParaRPr lang="zh-CN" altLang="en-US">
              <a:solidFill>
                <a:prstClr val="black"/>
              </a:solidFill>
              <a:latin typeface="等线" panose="020F0502020204030204"/>
            </a:endParaRPr>
          </a:p>
        </p:txBody>
      </p:sp>
    </p:spTree>
    <p:extLst>
      <p:ext uri="{BB962C8B-B14F-4D97-AF65-F5344CB8AC3E}">
        <p14:creationId xmlns:p14="http://schemas.microsoft.com/office/powerpoint/2010/main" val="3410666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D3DDF31-E909-41E0-9C3E-6761BE697F2B}" type="slidenum">
              <a:rPr lang="zh-CN" altLang="en-US" smtClean="0"/>
              <a:t>13</a:t>
            </a:fld>
            <a:endParaRPr lang="zh-CN" altLang="en-US"/>
          </a:p>
        </p:txBody>
      </p:sp>
    </p:spTree>
    <p:extLst>
      <p:ext uri="{BB962C8B-B14F-4D97-AF65-F5344CB8AC3E}">
        <p14:creationId xmlns:p14="http://schemas.microsoft.com/office/powerpoint/2010/main" val="1174449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9D17AAA-538B-487A-83EC-419570946F47}"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1712870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D17AAA-538B-487A-83EC-419570946F47}"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4148466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D17AAA-538B-487A-83EC-419570946F47}"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537265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C5340-68AE-4F53-BC84-20B9742126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2DFC392-23D3-4D1E-AC2A-85782F808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F7D777D-8015-4C2F-A1EF-F5F74900D20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4B66912F-8933-4E08-AD7D-E65F74C5CC6C}"/>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4974CC35-FD8B-442F-B15D-5322F401C9EB}"/>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06683208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02F4-0CEB-40BE-BBB8-B7712AC5BA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60AC4E-6499-4D3B-8B89-2D297AA7F75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315B77-094F-4BCA-B618-E2DCDC637067}"/>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6041B0E8-5146-4B07-9528-94D4ABD348B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C0EA64F-4D07-47C8-B146-2D34C9658B04}"/>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9198214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D37B7-7EFC-4C23-A9A5-C5F87F4D65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ED8E587-FE0F-45C6-98E1-8B62FDC095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0D06078-97DB-4C56-B8CB-3C95D53F941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303CDB67-76C1-441B-AB68-9AEA94DEA532}"/>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6F437B35-3A76-4AD4-8791-EFD7FB7C4E31}"/>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40794731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CC01A-80D4-447D-B8D0-48727ECE09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0695B-A8CA-40A4-AB50-8F3584F1B6D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FE71C65-9788-4A8E-8751-14E59C87FAD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8276598-4BB3-4BE8-89A5-FD1AAEF9C88D}"/>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D47A1946-F714-46B9-BCAB-CE3E04373C34}"/>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0224FEF6-B719-4806-98C7-CB00E74DB505}"/>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52015501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86E77-1D8F-43FF-9841-D19252520D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BA9F96-EFE1-4D91-B909-B2852F7494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4B4E198-2967-4995-9EC8-7376A045A95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27C14EF-9163-48C6-9A0A-2ACEAED532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3BCAA3B-2464-4742-BE7A-04B2C7C3E85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026766-7A3E-410A-955B-2576837FDA32}"/>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8" name="页脚占位符 7">
            <a:extLst>
              <a:ext uri="{FF2B5EF4-FFF2-40B4-BE49-F238E27FC236}">
                <a16:creationId xmlns:a16="http://schemas.microsoft.com/office/drawing/2014/main" id="{56C36EA1-DBB3-43F5-95C8-432B661BF646}"/>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9" name="灯片编号占位符 8">
            <a:extLst>
              <a:ext uri="{FF2B5EF4-FFF2-40B4-BE49-F238E27FC236}">
                <a16:creationId xmlns:a16="http://schemas.microsoft.com/office/drawing/2014/main" id="{F68EF563-3BD6-4527-8A51-85329C91BB1E}"/>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70701780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7B052-E8C7-46C4-9403-E621D0DF3C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184DB2-0532-46F7-B2D5-E79F6FD8A795}"/>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4" name="页脚占位符 3">
            <a:extLst>
              <a:ext uri="{FF2B5EF4-FFF2-40B4-BE49-F238E27FC236}">
                <a16:creationId xmlns:a16="http://schemas.microsoft.com/office/drawing/2014/main" id="{95FAD497-BB79-4BF8-A26F-AFFCBDB9D0AE}"/>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5" name="灯片编号占位符 4">
            <a:extLst>
              <a:ext uri="{FF2B5EF4-FFF2-40B4-BE49-F238E27FC236}">
                <a16:creationId xmlns:a16="http://schemas.microsoft.com/office/drawing/2014/main" id="{DB35EDF8-FB2C-4259-9565-F1F900E68445}"/>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6784706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4E50E9-560F-45F5-ACB4-E1D2B3354BEA}"/>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3" name="页脚占位符 2">
            <a:extLst>
              <a:ext uri="{FF2B5EF4-FFF2-40B4-BE49-F238E27FC236}">
                <a16:creationId xmlns:a16="http://schemas.microsoft.com/office/drawing/2014/main" id="{F9A22AF7-C3A4-48D1-8629-CD91125F9354}"/>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4" name="灯片编号占位符 3">
            <a:extLst>
              <a:ext uri="{FF2B5EF4-FFF2-40B4-BE49-F238E27FC236}">
                <a16:creationId xmlns:a16="http://schemas.microsoft.com/office/drawing/2014/main" id="{FDB13575-8F3A-41F3-AC8A-CAB7D8063BDB}"/>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94640868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7117B-F1D6-4F7C-BAEA-35739BD4B2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859E8C-8E0A-47D7-A40C-798B5011A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D1999DA-6336-4364-86A9-E4DDF2BB8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C71524-963D-4B42-849A-29CF037A7E24}"/>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DEF6F853-C830-4619-946E-294A3C91CD2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7D6E2428-9B86-4343-B4FA-C32BBB1D169C}"/>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6315795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D17AAA-538B-487A-83EC-419570946F47}"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1495531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A8EC6-97FE-42AD-AE54-C2B33058AF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5A23E1-2DA4-47D3-BCBE-E56F1602E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913DCB8-3D39-438E-8107-44C7EE138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F3925B4-7627-43EF-8478-3E06315D5B7D}"/>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224C0030-69B9-48E0-8C39-A44D638626E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85599A83-31CC-48E9-BDD3-1C84669E2A6E}"/>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64301114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7CB9D-2B74-4A14-9002-948BB7EF751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41063D-968D-4E82-9CE0-2E4A32110AF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D2408C0-BED5-4B7B-8F04-6FEDEDB11C5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D2DEB8BD-B48F-442E-AF2A-2B15C752AF26}"/>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6E28C61-CD26-47F7-B848-32009A42E487}"/>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9871829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FB65D7-9AB3-4E3A-882F-553FA2863B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B63FEC-5DAA-4678-8087-E9820186FF1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2EC28A-D5F5-4BDA-86EB-F87D8DAE0F35}"/>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E576770D-961E-4D0F-A8E5-17D8CE9A04C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2A9C4A4-30BE-4999-82DE-4ABE0849CDF8}"/>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99313614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90000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97051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419805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080539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460609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7707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470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9D17AAA-538B-487A-83EC-419570946F47}" type="datetimeFigureOut">
              <a:rPr lang="zh-CN" altLang="en-US" smtClean="0"/>
              <a:t>2018/5/30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37450959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857571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9087715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610241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751192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C5340-68AE-4F53-BC84-20B9742126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2DFC392-23D3-4D1E-AC2A-85782F808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F7D777D-8015-4C2F-A1EF-F5F74900D208}"/>
              </a:ext>
            </a:extLst>
          </p:cNvPr>
          <p:cNvSpPr>
            <a:spLocks noGrp="1"/>
          </p:cNvSpPr>
          <p:nvPr>
            <p:ph type="dt" sz="half" idx="10"/>
          </p:nvPr>
        </p:nvSpPr>
        <p:spPr/>
        <p:txBody>
          <a:bodyPr/>
          <a:lstStyle/>
          <a:p>
            <a:fld id="{E369AD0D-20BC-4FF7-BE38-28DACCA91AFF}"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id="{4B66912F-8933-4E08-AD7D-E65F74C5CC6C}"/>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4974CC35-FD8B-442F-B15D-5322F401C9EB}"/>
              </a:ext>
            </a:extLst>
          </p:cNvPr>
          <p:cNvSpPr>
            <a:spLocks noGrp="1"/>
          </p:cNvSpPr>
          <p:nvPr>
            <p:ph type="sldNum" sz="quarter" idx="12"/>
          </p:nvPr>
        </p:nvSpPr>
        <p:spPr/>
        <p:txBody>
          <a:bodyPr/>
          <a:lstStyle/>
          <a:p>
            <a:fld id="{DA8514C5-98AC-418F-89D2-9FFD3E11A7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543023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02F4-0CEB-40BE-BBB8-B7712AC5BA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60AC4E-6499-4D3B-8B89-2D297AA7F75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315B77-094F-4BCA-B618-E2DCDC637067}"/>
              </a:ext>
            </a:extLst>
          </p:cNvPr>
          <p:cNvSpPr>
            <a:spLocks noGrp="1"/>
          </p:cNvSpPr>
          <p:nvPr>
            <p:ph type="dt" sz="half" idx="10"/>
          </p:nvPr>
        </p:nvSpPr>
        <p:spPr/>
        <p:txBody>
          <a:bodyPr/>
          <a:lstStyle/>
          <a:p>
            <a:fld id="{E369AD0D-20BC-4FF7-BE38-28DACCA91AFF}"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id="{6041B0E8-5146-4B07-9528-94D4ABD348B3}"/>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3C0EA64F-4D07-47C8-B146-2D34C9658B04}"/>
              </a:ext>
            </a:extLst>
          </p:cNvPr>
          <p:cNvSpPr>
            <a:spLocks noGrp="1"/>
          </p:cNvSpPr>
          <p:nvPr>
            <p:ph type="sldNum" sz="quarter" idx="12"/>
          </p:nvPr>
        </p:nvSpPr>
        <p:spPr/>
        <p:txBody>
          <a:bodyPr/>
          <a:lstStyle/>
          <a:p>
            <a:fld id="{DA8514C5-98AC-418F-89D2-9FFD3E11A7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848194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D37B7-7EFC-4C23-A9A5-C5F87F4D65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ED8E587-FE0F-45C6-98E1-8B62FDC095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0D06078-97DB-4C56-B8CB-3C95D53F9418}"/>
              </a:ext>
            </a:extLst>
          </p:cNvPr>
          <p:cNvSpPr>
            <a:spLocks noGrp="1"/>
          </p:cNvSpPr>
          <p:nvPr>
            <p:ph type="dt" sz="half" idx="10"/>
          </p:nvPr>
        </p:nvSpPr>
        <p:spPr/>
        <p:txBody>
          <a:bodyPr/>
          <a:lstStyle/>
          <a:p>
            <a:fld id="{E369AD0D-20BC-4FF7-BE38-28DACCA91AFF}"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id="{303CDB67-76C1-441B-AB68-9AEA94DEA532}"/>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6F437B35-3A76-4AD4-8791-EFD7FB7C4E31}"/>
              </a:ext>
            </a:extLst>
          </p:cNvPr>
          <p:cNvSpPr>
            <a:spLocks noGrp="1"/>
          </p:cNvSpPr>
          <p:nvPr>
            <p:ph type="sldNum" sz="quarter" idx="12"/>
          </p:nvPr>
        </p:nvSpPr>
        <p:spPr/>
        <p:txBody>
          <a:bodyPr/>
          <a:lstStyle/>
          <a:p>
            <a:fld id="{DA8514C5-98AC-418F-89D2-9FFD3E11A7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3110170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CC01A-80D4-447D-B8D0-48727ECE09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0695B-A8CA-40A4-AB50-8F3584F1B6D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FE71C65-9788-4A8E-8751-14E59C87FAD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8276598-4BB3-4BE8-89A5-FD1AAEF9C88D}"/>
              </a:ext>
            </a:extLst>
          </p:cNvPr>
          <p:cNvSpPr>
            <a:spLocks noGrp="1"/>
          </p:cNvSpPr>
          <p:nvPr>
            <p:ph type="dt" sz="half" idx="10"/>
          </p:nvPr>
        </p:nvSpPr>
        <p:spPr/>
        <p:txBody>
          <a:bodyPr/>
          <a:lstStyle/>
          <a:p>
            <a:fld id="{E369AD0D-20BC-4FF7-BE38-28DACCA91AFF}"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id="{D47A1946-F714-46B9-BCAB-CE3E04373C34}"/>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id="{0224FEF6-B719-4806-98C7-CB00E74DB505}"/>
              </a:ext>
            </a:extLst>
          </p:cNvPr>
          <p:cNvSpPr>
            <a:spLocks noGrp="1"/>
          </p:cNvSpPr>
          <p:nvPr>
            <p:ph type="sldNum" sz="quarter" idx="12"/>
          </p:nvPr>
        </p:nvSpPr>
        <p:spPr/>
        <p:txBody>
          <a:bodyPr/>
          <a:lstStyle/>
          <a:p>
            <a:fld id="{DA8514C5-98AC-418F-89D2-9FFD3E11A7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0450479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86E77-1D8F-43FF-9841-D19252520D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BA9F96-EFE1-4D91-B909-B2852F7494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4B4E198-2967-4995-9EC8-7376A045A95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27C14EF-9163-48C6-9A0A-2ACEAED532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3BCAA3B-2464-4742-BE7A-04B2C7C3E85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026766-7A3E-410A-955B-2576837FDA32}"/>
              </a:ext>
            </a:extLst>
          </p:cNvPr>
          <p:cNvSpPr>
            <a:spLocks noGrp="1"/>
          </p:cNvSpPr>
          <p:nvPr>
            <p:ph type="dt" sz="half" idx="10"/>
          </p:nvPr>
        </p:nvSpPr>
        <p:spPr/>
        <p:txBody>
          <a:bodyPr/>
          <a:lstStyle/>
          <a:p>
            <a:fld id="{E369AD0D-20BC-4FF7-BE38-28DACCA91AFF}"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8" name="页脚占位符 7">
            <a:extLst>
              <a:ext uri="{FF2B5EF4-FFF2-40B4-BE49-F238E27FC236}">
                <a16:creationId xmlns:a16="http://schemas.microsoft.com/office/drawing/2014/main" id="{56C36EA1-DBB3-43F5-95C8-432B661BF646}"/>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a:extLst>
              <a:ext uri="{FF2B5EF4-FFF2-40B4-BE49-F238E27FC236}">
                <a16:creationId xmlns:a16="http://schemas.microsoft.com/office/drawing/2014/main" id="{F68EF563-3BD6-4527-8A51-85329C91BB1E}"/>
              </a:ext>
            </a:extLst>
          </p:cNvPr>
          <p:cNvSpPr>
            <a:spLocks noGrp="1"/>
          </p:cNvSpPr>
          <p:nvPr>
            <p:ph type="sldNum" sz="quarter" idx="12"/>
          </p:nvPr>
        </p:nvSpPr>
        <p:spPr/>
        <p:txBody>
          <a:bodyPr/>
          <a:lstStyle/>
          <a:p>
            <a:fld id="{DA8514C5-98AC-418F-89D2-9FFD3E11A7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8966338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7B052-E8C7-46C4-9403-E621D0DF3C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184DB2-0532-46F7-B2D5-E79F6FD8A795}"/>
              </a:ext>
            </a:extLst>
          </p:cNvPr>
          <p:cNvSpPr>
            <a:spLocks noGrp="1"/>
          </p:cNvSpPr>
          <p:nvPr>
            <p:ph type="dt" sz="half" idx="10"/>
          </p:nvPr>
        </p:nvSpPr>
        <p:spPr/>
        <p:txBody>
          <a:bodyPr/>
          <a:lstStyle/>
          <a:p>
            <a:fld id="{E369AD0D-20BC-4FF7-BE38-28DACCA91AFF}"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4" name="页脚占位符 3">
            <a:extLst>
              <a:ext uri="{FF2B5EF4-FFF2-40B4-BE49-F238E27FC236}">
                <a16:creationId xmlns:a16="http://schemas.microsoft.com/office/drawing/2014/main" id="{95FAD497-BB79-4BF8-A26F-AFFCBDB9D0AE}"/>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a:extLst>
              <a:ext uri="{FF2B5EF4-FFF2-40B4-BE49-F238E27FC236}">
                <a16:creationId xmlns:a16="http://schemas.microsoft.com/office/drawing/2014/main" id="{DB35EDF8-FB2C-4259-9565-F1F900E68445}"/>
              </a:ext>
            </a:extLst>
          </p:cNvPr>
          <p:cNvSpPr>
            <a:spLocks noGrp="1"/>
          </p:cNvSpPr>
          <p:nvPr>
            <p:ph type="sldNum" sz="quarter" idx="12"/>
          </p:nvPr>
        </p:nvSpPr>
        <p:spPr/>
        <p:txBody>
          <a:bodyPr/>
          <a:lstStyle/>
          <a:p>
            <a:fld id="{DA8514C5-98AC-418F-89D2-9FFD3E11A7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7808231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9D17AAA-538B-487A-83EC-419570946F47}"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30253223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4E50E9-560F-45F5-ACB4-E1D2B3354BEA}"/>
              </a:ext>
            </a:extLst>
          </p:cNvPr>
          <p:cNvSpPr>
            <a:spLocks noGrp="1"/>
          </p:cNvSpPr>
          <p:nvPr>
            <p:ph type="dt" sz="half" idx="10"/>
          </p:nvPr>
        </p:nvSpPr>
        <p:spPr/>
        <p:txBody>
          <a:bodyPr/>
          <a:lstStyle/>
          <a:p>
            <a:fld id="{E369AD0D-20BC-4FF7-BE38-28DACCA91AFF}"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3" name="页脚占位符 2">
            <a:extLst>
              <a:ext uri="{FF2B5EF4-FFF2-40B4-BE49-F238E27FC236}">
                <a16:creationId xmlns:a16="http://schemas.microsoft.com/office/drawing/2014/main" id="{F9A22AF7-C3A4-48D1-8629-CD91125F9354}"/>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a:extLst>
              <a:ext uri="{FF2B5EF4-FFF2-40B4-BE49-F238E27FC236}">
                <a16:creationId xmlns:a16="http://schemas.microsoft.com/office/drawing/2014/main" id="{FDB13575-8F3A-41F3-AC8A-CAB7D8063BDB}"/>
              </a:ext>
            </a:extLst>
          </p:cNvPr>
          <p:cNvSpPr>
            <a:spLocks noGrp="1"/>
          </p:cNvSpPr>
          <p:nvPr>
            <p:ph type="sldNum" sz="quarter" idx="12"/>
          </p:nvPr>
        </p:nvSpPr>
        <p:spPr/>
        <p:txBody>
          <a:bodyPr/>
          <a:lstStyle/>
          <a:p>
            <a:fld id="{DA8514C5-98AC-418F-89D2-9FFD3E11A7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1649766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7117B-F1D6-4F7C-BAEA-35739BD4B2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859E8C-8E0A-47D7-A40C-798B5011A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D1999DA-6336-4364-86A9-E4DDF2BB8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C71524-963D-4B42-849A-29CF037A7E24}"/>
              </a:ext>
            </a:extLst>
          </p:cNvPr>
          <p:cNvSpPr>
            <a:spLocks noGrp="1"/>
          </p:cNvSpPr>
          <p:nvPr>
            <p:ph type="dt" sz="half" idx="10"/>
          </p:nvPr>
        </p:nvSpPr>
        <p:spPr/>
        <p:txBody>
          <a:bodyPr/>
          <a:lstStyle/>
          <a:p>
            <a:fld id="{E369AD0D-20BC-4FF7-BE38-28DACCA91AFF}"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id="{DEF6F853-C830-4619-946E-294A3C91CD23}"/>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id="{7D6E2428-9B86-4343-B4FA-C32BBB1D169C}"/>
              </a:ext>
            </a:extLst>
          </p:cNvPr>
          <p:cNvSpPr>
            <a:spLocks noGrp="1"/>
          </p:cNvSpPr>
          <p:nvPr>
            <p:ph type="sldNum" sz="quarter" idx="12"/>
          </p:nvPr>
        </p:nvSpPr>
        <p:spPr/>
        <p:txBody>
          <a:bodyPr/>
          <a:lstStyle/>
          <a:p>
            <a:fld id="{DA8514C5-98AC-418F-89D2-9FFD3E11A7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7155710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A8EC6-97FE-42AD-AE54-C2B33058AF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5A23E1-2DA4-47D3-BCBE-E56F1602E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913DCB8-3D39-438E-8107-44C7EE138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F3925B4-7627-43EF-8478-3E06315D5B7D}"/>
              </a:ext>
            </a:extLst>
          </p:cNvPr>
          <p:cNvSpPr>
            <a:spLocks noGrp="1"/>
          </p:cNvSpPr>
          <p:nvPr>
            <p:ph type="dt" sz="half" idx="10"/>
          </p:nvPr>
        </p:nvSpPr>
        <p:spPr/>
        <p:txBody>
          <a:bodyPr/>
          <a:lstStyle/>
          <a:p>
            <a:fld id="{E369AD0D-20BC-4FF7-BE38-28DACCA91AFF}"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6" name="页脚占位符 5">
            <a:extLst>
              <a:ext uri="{FF2B5EF4-FFF2-40B4-BE49-F238E27FC236}">
                <a16:creationId xmlns:a16="http://schemas.microsoft.com/office/drawing/2014/main" id="{224C0030-69B9-48E0-8C39-A44D638626E3}"/>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a:extLst>
              <a:ext uri="{FF2B5EF4-FFF2-40B4-BE49-F238E27FC236}">
                <a16:creationId xmlns:a16="http://schemas.microsoft.com/office/drawing/2014/main" id="{85599A83-31CC-48E9-BDD3-1C84669E2A6E}"/>
              </a:ext>
            </a:extLst>
          </p:cNvPr>
          <p:cNvSpPr>
            <a:spLocks noGrp="1"/>
          </p:cNvSpPr>
          <p:nvPr>
            <p:ph type="sldNum" sz="quarter" idx="12"/>
          </p:nvPr>
        </p:nvSpPr>
        <p:spPr/>
        <p:txBody>
          <a:bodyPr/>
          <a:lstStyle/>
          <a:p>
            <a:fld id="{DA8514C5-98AC-418F-89D2-9FFD3E11A7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270482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7CB9D-2B74-4A14-9002-948BB7EF751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41063D-968D-4E82-9CE0-2E4A32110AF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D2408C0-BED5-4B7B-8F04-6FEDEDB11C58}"/>
              </a:ext>
            </a:extLst>
          </p:cNvPr>
          <p:cNvSpPr>
            <a:spLocks noGrp="1"/>
          </p:cNvSpPr>
          <p:nvPr>
            <p:ph type="dt" sz="half" idx="10"/>
          </p:nvPr>
        </p:nvSpPr>
        <p:spPr/>
        <p:txBody>
          <a:bodyPr/>
          <a:lstStyle/>
          <a:p>
            <a:fld id="{E369AD0D-20BC-4FF7-BE38-28DACCA91AFF}"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id="{D2DEB8BD-B48F-442E-AF2A-2B15C752AF26}"/>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36E28C61-CD26-47F7-B848-32009A42E487}"/>
              </a:ext>
            </a:extLst>
          </p:cNvPr>
          <p:cNvSpPr>
            <a:spLocks noGrp="1"/>
          </p:cNvSpPr>
          <p:nvPr>
            <p:ph type="sldNum" sz="quarter" idx="12"/>
          </p:nvPr>
        </p:nvSpPr>
        <p:spPr/>
        <p:txBody>
          <a:bodyPr/>
          <a:lstStyle/>
          <a:p>
            <a:fld id="{DA8514C5-98AC-418F-89D2-9FFD3E11A7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1736833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FB65D7-9AB3-4E3A-882F-553FA2863B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B63FEC-5DAA-4678-8087-E9820186FF1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2EC28A-D5F5-4BDA-86EB-F87D8DAE0F35}"/>
              </a:ext>
            </a:extLst>
          </p:cNvPr>
          <p:cNvSpPr>
            <a:spLocks noGrp="1"/>
          </p:cNvSpPr>
          <p:nvPr>
            <p:ph type="dt" sz="half" idx="10"/>
          </p:nvPr>
        </p:nvSpPr>
        <p:spPr/>
        <p:txBody>
          <a:bodyPr/>
          <a:lstStyle/>
          <a:p>
            <a:fld id="{E369AD0D-20BC-4FF7-BE38-28DACCA91AFF}"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id="{E576770D-961E-4D0F-A8E5-17D8CE9A04C3}"/>
              </a:ext>
            </a:extLst>
          </p:cNvPr>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32A9C4A4-30BE-4999-82DE-4ABE0849CDF8}"/>
              </a:ext>
            </a:extLst>
          </p:cNvPr>
          <p:cNvSpPr>
            <a:spLocks noGrp="1"/>
          </p:cNvSpPr>
          <p:nvPr>
            <p:ph type="sldNum" sz="quarter" idx="12"/>
          </p:nvPr>
        </p:nvSpPr>
        <p:spPr/>
        <p:txBody>
          <a:bodyPr/>
          <a:lstStyle/>
          <a:p>
            <a:fld id="{DA8514C5-98AC-418F-89D2-9FFD3E11A7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6510001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4064000" y="441961"/>
            <a:ext cx="4368800" cy="3083564"/>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108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3954706" y="3801452"/>
            <a:ext cx="4511964" cy="431780"/>
          </a:xfrm>
          <a:prstGeom prst="rect">
            <a:avLst/>
          </a:prstGeom>
        </p:spPr>
        <p:txBody>
          <a:bodyPr vert="horz" lIns="0" tIns="40504" rIns="0" bIns="40504" anchor="ctr"/>
          <a:lstStyle>
            <a:lvl1pPr marL="0" indent="0" algn="ctr">
              <a:lnSpc>
                <a:spcPct val="100000"/>
              </a:lnSpc>
              <a:spcBef>
                <a:spcPts val="0"/>
              </a:spcBef>
              <a:buNone/>
              <a:defRPr sz="420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3954706" y="4385250"/>
            <a:ext cx="4511964" cy="228451"/>
          </a:xfrm>
          <a:prstGeom prst="rect">
            <a:avLst/>
          </a:prstGeom>
        </p:spPr>
        <p:txBody>
          <a:bodyPr vert="horz" lIns="0" tIns="40504" rIns="0" bIns="40504" anchor="ctr"/>
          <a:lstStyle>
            <a:lvl1pPr marL="0" indent="0" algn="ctr">
              <a:lnSpc>
                <a:spcPct val="100000"/>
              </a:lnSpc>
              <a:spcBef>
                <a:spcPts val="0"/>
              </a:spcBef>
              <a:spcAft>
                <a:spcPts val="0"/>
              </a:spcAft>
              <a:buNone/>
              <a:defRPr sz="18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3975167" y="4817825"/>
            <a:ext cx="4488039" cy="1536868"/>
          </a:xfrm>
          <a:prstGeom prst="rect">
            <a:avLst/>
          </a:prstGeom>
        </p:spPr>
        <p:txBody>
          <a:bodyPr vert="horz" lIns="0" tIns="0" rIns="0" bIns="0"/>
          <a:lstStyle>
            <a:lvl1pPr marL="0" indent="0" algn="ctr">
              <a:lnSpc>
                <a:spcPct val="130000"/>
              </a:lnSpc>
              <a:buNone/>
              <a:defRPr sz="144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extLst>
      <p:ext uri="{BB962C8B-B14F-4D97-AF65-F5344CB8AC3E}">
        <p14:creationId xmlns:p14="http://schemas.microsoft.com/office/powerpoint/2010/main" val="195615489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C5340-68AE-4F53-BC84-20B9742126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2DFC392-23D3-4D1E-AC2A-85782F808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F7D777D-8015-4C2F-A1EF-F5F74900D20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4B66912F-8933-4E08-AD7D-E65F74C5CC6C}"/>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4974CC35-FD8B-442F-B15D-5322F401C9EB}"/>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84398606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02F4-0CEB-40BE-BBB8-B7712AC5BA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60AC4E-6499-4D3B-8B89-2D297AA7F75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315B77-094F-4BCA-B618-E2DCDC637067}"/>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6041B0E8-5146-4B07-9528-94D4ABD348B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C0EA64F-4D07-47C8-B146-2D34C9658B04}"/>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29584440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D37B7-7EFC-4C23-A9A5-C5F87F4D65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ED8E587-FE0F-45C6-98E1-8B62FDC095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0D06078-97DB-4C56-B8CB-3C95D53F941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303CDB67-76C1-441B-AB68-9AEA94DEA532}"/>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6F437B35-3A76-4AD4-8791-EFD7FB7C4E31}"/>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88820146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CC01A-80D4-447D-B8D0-48727ECE09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0695B-A8CA-40A4-AB50-8F3584F1B6D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FE71C65-9788-4A8E-8751-14E59C87FAD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8276598-4BB3-4BE8-89A5-FD1AAEF9C88D}"/>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D47A1946-F714-46B9-BCAB-CE3E04373C34}"/>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0224FEF6-B719-4806-98C7-CB00E74DB505}"/>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83408431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9D17AAA-538B-487A-83EC-419570946F47}" type="datetimeFigureOut">
              <a:rPr lang="zh-CN" altLang="en-US" smtClean="0"/>
              <a:t>2018/5/30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27086922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86E77-1D8F-43FF-9841-D19252520D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BA9F96-EFE1-4D91-B909-B2852F7494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4B4E198-2967-4995-9EC8-7376A045A95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27C14EF-9163-48C6-9A0A-2ACEAED532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3BCAA3B-2464-4742-BE7A-04B2C7C3E85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026766-7A3E-410A-955B-2576837FDA32}"/>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8" name="页脚占位符 7">
            <a:extLst>
              <a:ext uri="{FF2B5EF4-FFF2-40B4-BE49-F238E27FC236}">
                <a16:creationId xmlns:a16="http://schemas.microsoft.com/office/drawing/2014/main" id="{56C36EA1-DBB3-43F5-95C8-432B661BF646}"/>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9" name="灯片编号占位符 8">
            <a:extLst>
              <a:ext uri="{FF2B5EF4-FFF2-40B4-BE49-F238E27FC236}">
                <a16:creationId xmlns:a16="http://schemas.microsoft.com/office/drawing/2014/main" id="{F68EF563-3BD6-4527-8A51-85329C91BB1E}"/>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6219628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7B052-E8C7-46C4-9403-E621D0DF3C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184DB2-0532-46F7-B2D5-E79F6FD8A795}"/>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4" name="页脚占位符 3">
            <a:extLst>
              <a:ext uri="{FF2B5EF4-FFF2-40B4-BE49-F238E27FC236}">
                <a16:creationId xmlns:a16="http://schemas.microsoft.com/office/drawing/2014/main" id="{95FAD497-BB79-4BF8-A26F-AFFCBDB9D0AE}"/>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5" name="灯片编号占位符 4">
            <a:extLst>
              <a:ext uri="{FF2B5EF4-FFF2-40B4-BE49-F238E27FC236}">
                <a16:creationId xmlns:a16="http://schemas.microsoft.com/office/drawing/2014/main" id="{DB35EDF8-FB2C-4259-9565-F1F900E68445}"/>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52845479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4E50E9-560F-45F5-ACB4-E1D2B3354BEA}"/>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3" name="页脚占位符 2">
            <a:extLst>
              <a:ext uri="{FF2B5EF4-FFF2-40B4-BE49-F238E27FC236}">
                <a16:creationId xmlns:a16="http://schemas.microsoft.com/office/drawing/2014/main" id="{F9A22AF7-C3A4-48D1-8629-CD91125F9354}"/>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4" name="灯片编号占位符 3">
            <a:extLst>
              <a:ext uri="{FF2B5EF4-FFF2-40B4-BE49-F238E27FC236}">
                <a16:creationId xmlns:a16="http://schemas.microsoft.com/office/drawing/2014/main" id="{FDB13575-8F3A-41F3-AC8A-CAB7D8063BDB}"/>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79895860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7117B-F1D6-4F7C-BAEA-35739BD4B2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859E8C-8E0A-47D7-A40C-798B5011A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D1999DA-6336-4364-86A9-E4DDF2BB8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C71524-963D-4B42-849A-29CF037A7E24}"/>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DEF6F853-C830-4619-946E-294A3C91CD2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7D6E2428-9B86-4343-B4FA-C32BBB1D169C}"/>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1606960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A8EC6-97FE-42AD-AE54-C2B33058AF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5A23E1-2DA4-47D3-BCBE-E56F1602E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913DCB8-3D39-438E-8107-44C7EE138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F3925B4-7627-43EF-8478-3E06315D5B7D}"/>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224C0030-69B9-48E0-8C39-A44D638626E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85599A83-31CC-48E9-BDD3-1C84669E2A6E}"/>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55995062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7CB9D-2B74-4A14-9002-948BB7EF751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41063D-968D-4E82-9CE0-2E4A32110AF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D2408C0-BED5-4B7B-8F04-6FEDEDB11C5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D2DEB8BD-B48F-442E-AF2A-2B15C752AF26}"/>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6E28C61-CD26-47F7-B848-32009A42E487}"/>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27939410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FB65D7-9AB3-4E3A-882F-553FA2863B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B63FEC-5DAA-4678-8087-E9820186FF1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2EC28A-D5F5-4BDA-86EB-F87D8DAE0F35}"/>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E576770D-961E-4D0F-A8E5-17D8CE9A04C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2A9C4A4-30BE-4999-82DE-4ABE0849CDF8}"/>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15718482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0605544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98849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7917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9D17AAA-538B-487A-83EC-419570946F47}" type="datetimeFigureOut">
              <a:rPr lang="zh-CN" altLang="en-US" smtClean="0"/>
              <a:t>2018/5/30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34290710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041209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110392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202721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34627048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961700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1571027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538517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7357434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C5340-68AE-4F53-BC84-20B97421261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2DFC392-23D3-4D1E-AC2A-85782F8087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F7D777D-8015-4C2F-A1EF-F5F74900D20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4B66912F-8933-4E08-AD7D-E65F74C5CC6C}"/>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4974CC35-FD8B-442F-B15D-5322F401C9EB}"/>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49646366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02F4-0CEB-40BE-BBB8-B7712AC5BAE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60AC4E-6499-4D3B-8B89-2D297AA7F75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F315B77-094F-4BCA-B618-E2DCDC637067}"/>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6041B0E8-5146-4B07-9528-94D4ABD348B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C0EA64F-4D07-47C8-B146-2D34C9658B04}"/>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79064418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D17AAA-538B-487A-83EC-419570946F47}" type="datetimeFigureOut">
              <a:rPr lang="zh-CN" altLang="en-US" smtClean="0"/>
              <a:t>2018/5/30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32011603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D37B7-7EFC-4C23-A9A5-C5F87F4D65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ED8E587-FE0F-45C6-98E1-8B62FDC095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40D06078-97DB-4C56-B8CB-3C95D53F941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303CDB67-76C1-441B-AB68-9AEA94DEA532}"/>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6F437B35-3A76-4AD4-8791-EFD7FB7C4E31}"/>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88920514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CC01A-80D4-447D-B8D0-48727ECE09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0695B-A8CA-40A4-AB50-8F3584F1B6DF}"/>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FE71C65-9788-4A8E-8751-14E59C87FAD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8276598-4BB3-4BE8-89A5-FD1AAEF9C88D}"/>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D47A1946-F714-46B9-BCAB-CE3E04373C34}"/>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0224FEF6-B719-4806-98C7-CB00E74DB505}"/>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924152074"/>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86E77-1D8F-43FF-9841-D19252520D9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CBA9F96-EFE1-4D91-B909-B2852F7494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4B4E198-2967-4995-9EC8-7376A045A95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27C14EF-9163-48C6-9A0A-2ACEAED532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3BCAA3B-2464-4742-BE7A-04B2C7C3E85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026766-7A3E-410A-955B-2576837FDA32}"/>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8" name="页脚占位符 7">
            <a:extLst>
              <a:ext uri="{FF2B5EF4-FFF2-40B4-BE49-F238E27FC236}">
                <a16:creationId xmlns:a16="http://schemas.microsoft.com/office/drawing/2014/main" id="{56C36EA1-DBB3-43F5-95C8-432B661BF646}"/>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9" name="灯片编号占位符 8">
            <a:extLst>
              <a:ext uri="{FF2B5EF4-FFF2-40B4-BE49-F238E27FC236}">
                <a16:creationId xmlns:a16="http://schemas.microsoft.com/office/drawing/2014/main" id="{F68EF563-3BD6-4527-8A51-85329C91BB1E}"/>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9497321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7B052-E8C7-46C4-9403-E621D0DF3C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4184DB2-0532-46F7-B2D5-E79F6FD8A795}"/>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4" name="页脚占位符 3">
            <a:extLst>
              <a:ext uri="{FF2B5EF4-FFF2-40B4-BE49-F238E27FC236}">
                <a16:creationId xmlns:a16="http://schemas.microsoft.com/office/drawing/2014/main" id="{95FAD497-BB79-4BF8-A26F-AFFCBDB9D0AE}"/>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5" name="灯片编号占位符 4">
            <a:extLst>
              <a:ext uri="{FF2B5EF4-FFF2-40B4-BE49-F238E27FC236}">
                <a16:creationId xmlns:a16="http://schemas.microsoft.com/office/drawing/2014/main" id="{DB35EDF8-FB2C-4259-9565-F1F900E68445}"/>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16888346"/>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4E50E9-560F-45F5-ACB4-E1D2B3354BEA}"/>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3" name="页脚占位符 2">
            <a:extLst>
              <a:ext uri="{FF2B5EF4-FFF2-40B4-BE49-F238E27FC236}">
                <a16:creationId xmlns:a16="http://schemas.microsoft.com/office/drawing/2014/main" id="{F9A22AF7-C3A4-48D1-8629-CD91125F9354}"/>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4" name="灯片编号占位符 3">
            <a:extLst>
              <a:ext uri="{FF2B5EF4-FFF2-40B4-BE49-F238E27FC236}">
                <a16:creationId xmlns:a16="http://schemas.microsoft.com/office/drawing/2014/main" id="{FDB13575-8F3A-41F3-AC8A-CAB7D8063BDB}"/>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20641465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7117B-F1D6-4F7C-BAEA-35739BD4B26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6859E8C-8E0A-47D7-A40C-798B5011A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D1999DA-6336-4364-86A9-E4DDF2BB8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C71524-963D-4B42-849A-29CF037A7E24}"/>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DEF6F853-C830-4619-946E-294A3C91CD2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7D6E2428-9B86-4343-B4FA-C32BBB1D169C}"/>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89806659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A8EC6-97FE-42AD-AE54-C2B33058AF3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5A23E1-2DA4-47D3-BCBE-E56F1602E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913DCB8-3D39-438E-8107-44C7EE138C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F3925B4-7627-43EF-8478-3E06315D5B7D}"/>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6" name="页脚占位符 5">
            <a:extLst>
              <a:ext uri="{FF2B5EF4-FFF2-40B4-BE49-F238E27FC236}">
                <a16:creationId xmlns:a16="http://schemas.microsoft.com/office/drawing/2014/main" id="{224C0030-69B9-48E0-8C39-A44D638626E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7" name="灯片编号占位符 6">
            <a:extLst>
              <a:ext uri="{FF2B5EF4-FFF2-40B4-BE49-F238E27FC236}">
                <a16:creationId xmlns:a16="http://schemas.microsoft.com/office/drawing/2014/main" id="{85599A83-31CC-48E9-BDD3-1C84669E2A6E}"/>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30545954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7CB9D-2B74-4A14-9002-948BB7EF751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41063D-968D-4E82-9CE0-2E4A32110AF7}"/>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D2408C0-BED5-4B7B-8F04-6FEDEDB11C58}"/>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D2DEB8BD-B48F-442E-AF2A-2B15C752AF26}"/>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6E28C61-CD26-47F7-B848-32009A42E487}"/>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7986477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6FB65D7-9AB3-4E3A-882F-553FA2863BF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8B63FEC-5DAA-4678-8087-E9820186FF13}"/>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2EC28A-D5F5-4BDA-86EB-F87D8DAE0F35}"/>
              </a:ext>
            </a:extLst>
          </p:cNvPr>
          <p:cNvSpPr>
            <a:spLocks noGrp="1"/>
          </p:cNvSpPr>
          <p:nvPr>
            <p:ph type="dt" sz="half" idx="10"/>
          </p:nvPr>
        </p:nvSpPr>
        <p:spPr>
          <a:xfrm>
            <a:off x="838200" y="6356350"/>
            <a:ext cx="2743200" cy="365125"/>
          </a:xfrm>
          <a:prstGeom prst="rect">
            <a:avLst/>
          </a:prstGeom>
        </p:spPr>
        <p:txBody>
          <a:bodyPr/>
          <a:lstStyle/>
          <a:p>
            <a:fld id="{E369AD0D-20BC-4FF7-BE38-28DACCA91AFF}" type="datetimeFigureOut">
              <a:rPr lang="zh-CN" altLang="en-US" smtClean="0">
                <a:solidFill>
                  <a:prstClr val="black"/>
                </a:solidFill>
              </a:rPr>
              <a:pPr/>
              <a:t>2018/5/30</a:t>
            </a:fld>
            <a:endParaRPr lang="zh-CN" altLang="en-US">
              <a:solidFill>
                <a:prstClr val="black"/>
              </a:solidFill>
            </a:endParaRPr>
          </a:p>
        </p:txBody>
      </p:sp>
      <p:sp>
        <p:nvSpPr>
          <p:cNvPr id="5" name="页脚占位符 4">
            <a:extLst>
              <a:ext uri="{FF2B5EF4-FFF2-40B4-BE49-F238E27FC236}">
                <a16:creationId xmlns:a16="http://schemas.microsoft.com/office/drawing/2014/main" id="{E576770D-961E-4D0F-A8E5-17D8CE9A04C3}"/>
              </a:ext>
            </a:extLst>
          </p:cNvPr>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a:extLst>
              <a:ext uri="{FF2B5EF4-FFF2-40B4-BE49-F238E27FC236}">
                <a16:creationId xmlns:a16="http://schemas.microsoft.com/office/drawing/2014/main" id="{32A9C4A4-30BE-4999-82DE-4ABE0849CDF8}"/>
              </a:ext>
            </a:extLst>
          </p:cNvPr>
          <p:cNvSpPr>
            <a:spLocks noGrp="1"/>
          </p:cNvSpPr>
          <p:nvPr>
            <p:ph type="sldNum" sz="quarter" idx="12"/>
          </p:nvPr>
        </p:nvSpPr>
        <p:spPr>
          <a:xfrm>
            <a:off x="8610600" y="6356350"/>
            <a:ext cx="2743200" cy="365125"/>
          </a:xfrm>
          <a:prstGeom prst="rect">
            <a:avLst/>
          </a:prstGeom>
        </p:spPr>
        <p:txBody>
          <a:bodyPr/>
          <a:lstStyle/>
          <a:p>
            <a:fld id="{DA8514C5-98AC-418F-89D2-9FFD3E11A745}"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51170903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9D17AAA-538B-487A-83EC-419570946F47}"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35460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89D17AAA-538B-487A-83EC-419570946F47}" type="datetimeFigureOut">
              <a:rPr lang="zh-CN" altLang="en-US" smtClean="0"/>
              <a:t>2018/5/30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3687072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17AAA-538B-487A-83EC-419570946F47}" type="datetimeFigureOut">
              <a:rPr lang="zh-CN" altLang="en-US" smtClean="0"/>
              <a:t>2018/5/30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9300F-C25D-4396-9932-A6B144F866BB}" type="slidenum">
              <a:rPr lang="zh-CN" altLang="en-US" smtClean="0"/>
              <a:t>‹#›</a:t>
            </a:fld>
            <a:endParaRPr lang="zh-CN" altLang="en-US"/>
          </a:p>
        </p:txBody>
      </p:sp>
    </p:spTree>
    <p:extLst>
      <p:ext uri="{BB962C8B-B14F-4D97-AF65-F5344CB8AC3E}">
        <p14:creationId xmlns:p14="http://schemas.microsoft.com/office/powerpoint/2010/main" val="1693584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E5CE8D-7F95-4FC2-86B6-5E48D33F06AE}"/>
              </a:ext>
            </a:extLst>
          </p:cNvPr>
          <p:cNvSpPr>
            <a:spLocks noGrp="1"/>
          </p:cNvSpPr>
          <p:nvPr>
            <p:ph type="title"/>
          </p:nvPr>
        </p:nvSpPr>
        <p:spPr>
          <a:xfrm>
            <a:off x="838200" y="365125"/>
            <a:ext cx="10515600" cy="57975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1B5198E-A445-4610-9B82-280E02197886}"/>
              </a:ext>
            </a:extLst>
          </p:cNvPr>
          <p:cNvSpPr>
            <a:spLocks noGrp="1"/>
          </p:cNvSpPr>
          <p:nvPr>
            <p:ph type="body" idx="1"/>
          </p:nvPr>
        </p:nvSpPr>
        <p:spPr>
          <a:xfrm>
            <a:off x="838200" y="1173480"/>
            <a:ext cx="10515600" cy="5003483"/>
          </a:xfrm>
          <a:prstGeom prst="rect">
            <a:avLst/>
          </a:prstGeom>
        </p:spPr>
        <p:txBody>
          <a:bodyPr vert="horz" lIns="91440" tIns="45720" rIns="91440" bIns="45720" rtlCol="0">
            <a:normAutofit/>
          </a:bodyPr>
          <a:lstStyle/>
          <a:p>
            <a:pPr lvl="0"/>
            <a:r>
              <a:rPr lang="zh-CN" altLang="en-US" dirty="0"/>
              <a:t>编辑母版文本</a:t>
            </a:r>
            <a:r>
              <a:rPr lang="zh-CN" altLang="en-US" dirty="0" smtClean="0"/>
              <a:t>样式</a:t>
            </a:r>
            <a:endParaRPr lang="zh-CN" altLang="en-US" dirty="0"/>
          </a:p>
        </p:txBody>
      </p:sp>
    </p:spTree>
    <p:extLst>
      <p:ext uri="{BB962C8B-B14F-4D97-AF65-F5344CB8AC3E}">
        <p14:creationId xmlns:p14="http://schemas.microsoft.com/office/powerpoint/2010/main" val="1770506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649279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E5CE8D-7F95-4FC2-86B6-5E48D33F06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1B5198E-A445-4610-9B82-280E021978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98797F9-4871-4758-909F-E1A36E3706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69AD0D-20BC-4FF7-BE38-28DACCA91AFF}"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5" name="页脚占位符 4">
            <a:extLst>
              <a:ext uri="{FF2B5EF4-FFF2-40B4-BE49-F238E27FC236}">
                <a16:creationId xmlns:a16="http://schemas.microsoft.com/office/drawing/2014/main" id="{EB6F6ED6-28DA-43F6-A380-58B8EE36E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a:extLst>
              <a:ext uri="{FF2B5EF4-FFF2-40B4-BE49-F238E27FC236}">
                <a16:creationId xmlns:a16="http://schemas.microsoft.com/office/drawing/2014/main" id="{683E986C-DC57-4392-A093-3B59727259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514C5-98AC-418F-89D2-9FFD3E11A745}"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432001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E5CE8D-7F95-4FC2-86B6-5E48D33F06AE}"/>
              </a:ext>
            </a:extLst>
          </p:cNvPr>
          <p:cNvSpPr>
            <a:spLocks noGrp="1"/>
          </p:cNvSpPr>
          <p:nvPr>
            <p:ph type="title"/>
          </p:nvPr>
        </p:nvSpPr>
        <p:spPr>
          <a:xfrm>
            <a:off x="838200" y="365125"/>
            <a:ext cx="10515600" cy="57975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1B5198E-A445-4610-9B82-280E02197886}"/>
              </a:ext>
            </a:extLst>
          </p:cNvPr>
          <p:cNvSpPr>
            <a:spLocks noGrp="1"/>
          </p:cNvSpPr>
          <p:nvPr>
            <p:ph type="body" idx="1"/>
          </p:nvPr>
        </p:nvSpPr>
        <p:spPr>
          <a:xfrm>
            <a:off x="838200" y="1173480"/>
            <a:ext cx="10515600" cy="5003483"/>
          </a:xfrm>
          <a:prstGeom prst="rect">
            <a:avLst/>
          </a:prstGeom>
        </p:spPr>
        <p:txBody>
          <a:bodyPr vert="horz" lIns="91440" tIns="45720" rIns="91440" bIns="45720" rtlCol="0">
            <a:normAutofit/>
          </a:bodyPr>
          <a:lstStyle/>
          <a:p>
            <a:pPr lvl="0"/>
            <a:r>
              <a:rPr lang="zh-CN" altLang="en-US" dirty="0"/>
              <a:t>编辑母版文本</a:t>
            </a:r>
            <a:r>
              <a:rPr lang="zh-CN" altLang="en-US" dirty="0" smtClean="0"/>
              <a:t>样式</a:t>
            </a:r>
            <a:endParaRPr lang="zh-CN" altLang="en-US" dirty="0"/>
          </a:p>
        </p:txBody>
      </p:sp>
    </p:spTree>
    <p:extLst>
      <p:ext uri="{BB962C8B-B14F-4D97-AF65-F5344CB8AC3E}">
        <p14:creationId xmlns:p14="http://schemas.microsoft.com/office/powerpoint/2010/main" val="374168841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17AAA-538B-487A-83EC-419570946F47}" type="datetimeFigureOut">
              <a:rPr lang="zh-CN" altLang="en-US" smtClean="0">
                <a:solidFill>
                  <a:prstClr val="black">
                    <a:tint val="75000"/>
                  </a:prstClr>
                </a:solidFill>
              </a:rPr>
              <a:pPr/>
              <a:t>2018/5/30</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9300F-C25D-4396-9932-A6B144F866B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8701662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E5CE8D-7F95-4FC2-86B6-5E48D33F06AE}"/>
              </a:ext>
            </a:extLst>
          </p:cNvPr>
          <p:cNvSpPr>
            <a:spLocks noGrp="1"/>
          </p:cNvSpPr>
          <p:nvPr>
            <p:ph type="title"/>
          </p:nvPr>
        </p:nvSpPr>
        <p:spPr>
          <a:xfrm>
            <a:off x="838200" y="365125"/>
            <a:ext cx="10515600" cy="579755"/>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1B5198E-A445-4610-9B82-280E02197886}"/>
              </a:ext>
            </a:extLst>
          </p:cNvPr>
          <p:cNvSpPr>
            <a:spLocks noGrp="1"/>
          </p:cNvSpPr>
          <p:nvPr>
            <p:ph type="body" idx="1"/>
          </p:nvPr>
        </p:nvSpPr>
        <p:spPr>
          <a:xfrm>
            <a:off x="838200" y="1173480"/>
            <a:ext cx="10515600" cy="5003483"/>
          </a:xfrm>
          <a:prstGeom prst="rect">
            <a:avLst/>
          </a:prstGeom>
        </p:spPr>
        <p:txBody>
          <a:bodyPr vert="horz" lIns="91440" tIns="45720" rIns="91440" bIns="45720" rtlCol="0">
            <a:normAutofit/>
          </a:bodyPr>
          <a:lstStyle/>
          <a:p>
            <a:pPr lvl="0"/>
            <a:r>
              <a:rPr lang="zh-CN" altLang="en-US" dirty="0"/>
              <a:t>编辑母版文本</a:t>
            </a:r>
            <a:r>
              <a:rPr lang="zh-CN" altLang="en-US" dirty="0" smtClean="0"/>
              <a:t>样式</a:t>
            </a:r>
            <a:endParaRPr lang="zh-CN" altLang="en-US" dirty="0"/>
          </a:p>
        </p:txBody>
      </p:sp>
    </p:spTree>
    <p:extLst>
      <p:ext uri="{BB962C8B-B14F-4D97-AF65-F5344CB8AC3E}">
        <p14:creationId xmlns:p14="http://schemas.microsoft.com/office/powerpoint/2010/main" val="215812866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9.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9.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9.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9.xml"/><Relationship Id="rId6" Type="http://schemas.openxmlformats.org/officeDocument/2006/relationships/image" Target="../media/image7.tiff"/><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9.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69.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7A15177-57F4-44E4-B755-122644BF8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22982"/>
            <a:ext cx="12192000" cy="1935018"/>
          </a:xfrm>
          <a:prstGeom prst="rect">
            <a:avLst/>
          </a:prstGeom>
        </p:spPr>
      </p:pic>
      <p:pic>
        <p:nvPicPr>
          <p:cNvPr id="7" name="图片 6">
            <a:extLst>
              <a:ext uri="{FF2B5EF4-FFF2-40B4-BE49-F238E27FC236}">
                <a16:creationId xmlns:a16="http://schemas.microsoft.com/office/drawing/2014/main" id="{76FF15D6-F4BD-4456-B573-E9C2F75137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73" y="4477974"/>
            <a:ext cx="12192000" cy="445008"/>
          </a:xfrm>
          <a:prstGeom prst="rect">
            <a:avLst/>
          </a:prstGeom>
        </p:spPr>
      </p:pic>
      <p:pic>
        <p:nvPicPr>
          <p:cNvPr id="8" name="图片 7">
            <a:extLst>
              <a:ext uri="{FF2B5EF4-FFF2-40B4-BE49-F238E27FC236}">
                <a16:creationId xmlns:a16="http://schemas.microsoft.com/office/drawing/2014/main" id="{E20C0697-15F7-4AEF-9982-700F8C9F0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73" y="1615814"/>
            <a:ext cx="4580543" cy="2862160"/>
          </a:xfrm>
          <a:prstGeom prst="rect">
            <a:avLst/>
          </a:prstGeom>
        </p:spPr>
      </p:pic>
      <p:sp>
        <p:nvSpPr>
          <p:cNvPr id="12" name="文本框 6">
            <a:extLst>
              <a:ext uri="{FF2B5EF4-FFF2-40B4-BE49-F238E27FC236}">
                <a16:creationId xmlns:a16="http://schemas.microsoft.com/office/drawing/2014/main" id="{DFC68A12-FC5A-46BC-8248-0CF4C82581DA}"/>
              </a:ext>
            </a:extLst>
          </p:cNvPr>
          <p:cNvSpPr txBox="1"/>
          <p:nvPr/>
        </p:nvSpPr>
        <p:spPr>
          <a:xfrm>
            <a:off x="4816999" y="1791610"/>
            <a:ext cx="7375001" cy="707886"/>
          </a:xfrm>
          <a:prstGeom prst="rect">
            <a:avLst/>
          </a:prstGeom>
          <a:noFill/>
        </p:spPr>
        <p:txBody>
          <a:bodyPr wrap="square" rtlCol="0">
            <a:spAutoFit/>
          </a:bodyPr>
          <a:lstStyle/>
          <a:p>
            <a:r>
              <a:rPr lang="zh-CN" altLang="en-US" sz="4000" dirty="0" smtClean="0">
                <a:solidFill>
                  <a:srgbClr val="DA3C49"/>
                </a:solidFill>
                <a:latin typeface="微软雅黑"/>
              </a:rPr>
              <a:t>数据结构</a:t>
            </a:r>
            <a:r>
              <a:rPr lang="en-US" altLang="zh-CN" sz="4000" dirty="0">
                <a:solidFill>
                  <a:srgbClr val="DA3C49"/>
                </a:solidFill>
                <a:latin typeface="微软雅黑"/>
              </a:rPr>
              <a:t>——</a:t>
            </a:r>
            <a:r>
              <a:rPr lang="en-US" altLang="zh-CN" sz="4000" dirty="0" smtClean="0">
                <a:solidFill>
                  <a:srgbClr val="DA3C49"/>
                </a:solidFill>
                <a:latin typeface="微软雅黑"/>
              </a:rPr>
              <a:t>C</a:t>
            </a:r>
            <a:r>
              <a:rPr lang="zh-CN" altLang="en-US" sz="4000" dirty="0">
                <a:solidFill>
                  <a:srgbClr val="DA3C49"/>
                </a:solidFill>
                <a:latin typeface="微软雅黑"/>
              </a:rPr>
              <a:t>语言</a:t>
            </a:r>
            <a:r>
              <a:rPr lang="zh-CN" altLang="en-US" sz="4000" dirty="0" smtClean="0">
                <a:solidFill>
                  <a:srgbClr val="DA3C49"/>
                </a:solidFill>
                <a:latin typeface="微软雅黑"/>
              </a:rPr>
              <a:t>描述</a:t>
            </a:r>
            <a:r>
              <a:rPr lang="zh-CN" altLang="en-US" sz="2800" dirty="0">
                <a:solidFill>
                  <a:prstClr val="black">
                    <a:lumMod val="95000"/>
                    <a:lumOff val="5000"/>
                  </a:prstClr>
                </a:solidFill>
                <a:latin typeface="微软雅黑"/>
              </a:rPr>
              <a:t>（慕课版</a:t>
            </a:r>
            <a:r>
              <a:rPr lang="zh-CN" altLang="en-US" sz="2800" dirty="0" smtClean="0">
                <a:solidFill>
                  <a:prstClr val="black">
                    <a:lumMod val="95000"/>
                    <a:lumOff val="5000"/>
                  </a:prstClr>
                </a:solidFill>
                <a:latin typeface="微软雅黑"/>
              </a:rPr>
              <a:t>）</a:t>
            </a:r>
            <a:endParaRPr lang="zh-CN" altLang="en-US" sz="4000" dirty="0">
              <a:solidFill>
                <a:prstClr val="black">
                  <a:lumMod val="95000"/>
                  <a:lumOff val="5000"/>
                </a:prstClr>
              </a:solidFill>
              <a:latin typeface="微软雅黑"/>
            </a:endParaRPr>
          </a:p>
        </p:txBody>
      </p:sp>
      <p:sp>
        <p:nvSpPr>
          <p:cNvPr id="16" name="文本框 8">
            <a:extLst>
              <a:ext uri="{FF2B5EF4-FFF2-40B4-BE49-F238E27FC236}">
                <a16:creationId xmlns:a16="http://schemas.microsoft.com/office/drawing/2014/main" id="{F0CB5C24-75F1-426D-87DF-343E070481DF}"/>
              </a:ext>
            </a:extLst>
          </p:cNvPr>
          <p:cNvSpPr txBox="1"/>
          <p:nvPr/>
        </p:nvSpPr>
        <p:spPr>
          <a:xfrm>
            <a:off x="4934022" y="2670850"/>
            <a:ext cx="1387891" cy="1323439"/>
          </a:xfrm>
          <a:prstGeom prst="rect">
            <a:avLst/>
          </a:prstGeom>
          <a:noFill/>
        </p:spPr>
        <p:txBody>
          <a:bodyPr wrap="square" rtlCol="0">
            <a:spAutoFit/>
          </a:bodyPr>
          <a:lstStyle/>
          <a:p>
            <a:r>
              <a:rPr lang="en-US" altLang="zh-CN" sz="8000" dirty="0" smtClean="0">
                <a:solidFill>
                  <a:srgbClr val="303689"/>
                </a:solidFill>
              </a:rPr>
              <a:t>05</a:t>
            </a:r>
            <a:endParaRPr lang="zh-CN" altLang="en-US" sz="8000" dirty="0">
              <a:solidFill>
                <a:srgbClr val="303689"/>
              </a:solidFill>
            </a:endParaRPr>
          </a:p>
        </p:txBody>
      </p:sp>
      <p:sp>
        <p:nvSpPr>
          <p:cNvPr id="17" name="文本框 9">
            <a:extLst>
              <a:ext uri="{FF2B5EF4-FFF2-40B4-BE49-F238E27FC236}">
                <a16:creationId xmlns:a16="http://schemas.microsoft.com/office/drawing/2014/main" id="{FE159559-7E72-48F4-B73A-BC69958911E6}"/>
              </a:ext>
            </a:extLst>
          </p:cNvPr>
          <p:cNvSpPr txBox="1"/>
          <p:nvPr/>
        </p:nvSpPr>
        <p:spPr>
          <a:xfrm>
            <a:off x="6321914" y="3044329"/>
            <a:ext cx="4693920" cy="707886"/>
          </a:xfrm>
          <a:prstGeom prst="rect">
            <a:avLst/>
          </a:prstGeom>
          <a:noFill/>
        </p:spPr>
        <p:txBody>
          <a:bodyPr wrap="square" rtlCol="0">
            <a:spAutoFit/>
          </a:bodyPr>
          <a:lstStyle/>
          <a:p>
            <a:r>
              <a:rPr lang="en-US" altLang="zh-CN" sz="4000" dirty="0">
                <a:solidFill>
                  <a:prstClr val="black"/>
                </a:solidFill>
              </a:rPr>
              <a:t>prim</a:t>
            </a:r>
            <a:r>
              <a:rPr lang="zh-CN" altLang="en-US" sz="4000" dirty="0">
                <a:solidFill>
                  <a:prstClr val="black"/>
                </a:solidFill>
              </a:rPr>
              <a:t>算法</a:t>
            </a:r>
          </a:p>
        </p:txBody>
      </p:sp>
      <p:sp>
        <p:nvSpPr>
          <p:cNvPr id="18" name="文本框 10">
            <a:extLst>
              <a:ext uri="{FF2B5EF4-FFF2-40B4-BE49-F238E27FC236}">
                <a16:creationId xmlns:a16="http://schemas.microsoft.com/office/drawing/2014/main" id="{306A7427-0FB6-48A1-B5A8-E2ED4BF47138}"/>
              </a:ext>
            </a:extLst>
          </p:cNvPr>
          <p:cNvSpPr txBox="1"/>
          <p:nvPr/>
        </p:nvSpPr>
        <p:spPr>
          <a:xfrm>
            <a:off x="5045664" y="3855789"/>
            <a:ext cx="5123572" cy="400110"/>
          </a:xfrm>
          <a:prstGeom prst="rect">
            <a:avLst/>
          </a:prstGeom>
          <a:noFill/>
        </p:spPr>
        <p:txBody>
          <a:bodyPr wrap="square" rtlCol="0">
            <a:spAutoFit/>
          </a:bodyPr>
          <a:lstStyle/>
          <a:p>
            <a:r>
              <a:rPr lang="zh-CN" altLang="en-US" sz="2000" dirty="0" smtClean="0">
                <a:solidFill>
                  <a:prstClr val="black"/>
                </a:solidFill>
              </a:rPr>
              <a:t>编著：张</a:t>
            </a:r>
            <a:r>
              <a:rPr lang="zh-CN" altLang="en-US" sz="2000" dirty="0">
                <a:solidFill>
                  <a:prstClr val="black"/>
                </a:solidFill>
              </a:rPr>
              <a:t>同珍 </a:t>
            </a:r>
            <a:r>
              <a:rPr lang="en-US" altLang="zh-CN" sz="2000" dirty="0" smtClean="0">
                <a:solidFill>
                  <a:prstClr val="black"/>
                </a:solidFill>
              </a:rPr>
              <a:t>&amp;  </a:t>
            </a:r>
            <a:r>
              <a:rPr lang="zh-CN" altLang="en-US" sz="2000" dirty="0" smtClean="0">
                <a:solidFill>
                  <a:prstClr val="black"/>
                </a:solidFill>
              </a:rPr>
              <a:t>学校</a:t>
            </a:r>
            <a:r>
              <a:rPr lang="zh-CN" altLang="en-US" sz="2000" dirty="0">
                <a:solidFill>
                  <a:prstClr val="black"/>
                </a:solidFill>
              </a:rPr>
              <a:t>： 上海交通大学</a:t>
            </a:r>
          </a:p>
        </p:txBody>
      </p:sp>
    </p:spTree>
    <p:extLst>
      <p:ext uri="{BB962C8B-B14F-4D97-AF65-F5344CB8AC3E}">
        <p14:creationId xmlns:p14="http://schemas.microsoft.com/office/powerpoint/2010/main" val="493725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par>
                          <p:cTn id="16" fill="hold">
                            <p:stCondLst>
                              <p:cond delay="1500"/>
                            </p:stCondLst>
                            <p:childTnLst>
                              <p:par>
                                <p:cTn id="17" presetID="10" presetClass="entr" presetSubtype="0" fill="hold" grpId="1" nodeType="afterEffect">
                                  <p:stCondLst>
                                    <p:cond delay="0"/>
                                  </p:stCondLst>
                                  <p:iterate type="lt">
                                    <p:tmPct val="0"/>
                                  </p:iterate>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34" presetClass="emph" presetSubtype="0" fill="hold" grpId="0" nodeType="afterEffect">
                                  <p:stCondLst>
                                    <p:cond delay="0"/>
                                  </p:stCondLst>
                                  <p:iterate type="lt">
                                    <p:tmPct val="10000"/>
                                  </p:iterate>
                                  <p:childTnLst>
                                    <p:animMotion origin="layout" path="M -6.25E-7 4.07407E-6 L 0.0125 -0.12477 " pathEditMode="relative" rAng="0" ptsTypes="AA">
                                      <p:cBhvr>
                                        <p:cTn id="22" dur="250" accel="50000" decel="50000" autoRev="1" fill="hold">
                                          <p:stCondLst>
                                            <p:cond delay="0"/>
                                          </p:stCondLst>
                                        </p:cTn>
                                        <p:tgtEl>
                                          <p:spTgt spid="12"/>
                                        </p:tgtEl>
                                        <p:attrNameLst>
                                          <p:attrName>ppt_x</p:attrName>
                                          <p:attrName>ppt_y</p:attrName>
                                        </p:attrNameLst>
                                      </p:cBhvr>
                                      <p:rCtr x="625" y="-6250"/>
                                    </p:animMotion>
                                    <p:animRot by="1500000">
                                      <p:cBhvr>
                                        <p:cTn id="23" dur="125" fill="hold">
                                          <p:stCondLst>
                                            <p:cond delay="0"/>
                                          </p:stCondLst>
                                        </p:cTn>
                                        <p:tgtEl>
                                          <p:spTgt spid="12"/>
                                        </p:tgtEl>
                                        <p:attrNameLst>
                                          <p:attrName>r</p:attrName>
                                        </p:attrNameLst>
                                      </p:cBhvr>
                                    </p:animRot>
                                    <p:animRot by="-1500000">
                                      <p:cBhvr>
                                        <p:cTn id="24" dur="125" fill="hold">
                                          <p:stCondLst>
                                            <p:cond delay="125"/>
                                          </p:stCondLst>
                                        </p:cTn>
                                        <p:tgtEl>
                                          <p:spTgt spid="12"/>
                                        </p:tgtEl>
                                        <p:attrNameLst>
                                          <p:attrName>r</p:attrName>
                                        </p:attrNameLst>
                                      </p:cBhvr>
                                    </p:animRot>
                                    <p:animRot by="-1500000">
                                      <p:cBhvr>
                                        <p:cTn id="25" dur="125" fill="hold">
                                          <p:stCondLst>
                                            <p:cond delay="250"/>
                                          </p:stCondLst>
                                        </p:cTn>
                                        <p:tgtEl>
                                          <p:spTgt spid="12"/>
                                        </p:tgtEl>
                                        <p:attrNameLst>
                                          <p:attrName>r</p:attrName>
                                        </p:attrNameLst>
                                      </p:cBhvr>
                                    </p:animRot>
                                    <p:animRot by="1500000">
                                      <p:cBhvr>
                                        <p:cTn id="26" dur="125" fill="hold">
                                          <p:stCondLst>
                                            <p:cond delay="375"/>
                                          </p:stCondLst>
                                        </p:cTn>
                                        <p:tgtEl>
                                          <p:spTgt spid="12"/>
                                        </p:tgtEl>
                                        <p:attrNameLst>
                                          <p:attrName>r</p:attrName>
                                        </p:attrNameLst>
                                      </p:cBhvr>
                                    </p:animRot>
                                  </p:childTnLst>
                                </p:cTn>
                              </p:par>
                            </p:childTnLst>
                          </p:cTn>
                        </p:par>
                        <p:par>
                          <p:cTn id="27" fill="hold">
                            <p:stCondLst>
                              <p:cond delay="3250"/>
                            </p:stCondLst>
                            <p:childTnLst>
                              <p:par>
                                <p:cTn id="28" presetID="53" presetClass="entr" presetSubtype="16"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500" fill="hold"/>
                                        <p:tgtEl>
                                          <p:spTgt spid="16"/>
                                        </p:tgtEl>
                                        <p:attrNameLst>
                                          <p:attrName>ppt_w</p:attrName>
                                        </p:attrNameLst>
                                      </p:cBhvr>
                                      <p:tavLst>
                                        <p:tav tm="0">
                                          <p:val>
                                            <p:fltVal val="0"/>
                                          </p:val>
                                        </p:tav>
                                        <p:tav tm="100000">
                                          <p:val>
                                            <p:strVal val="#ppt_w"/>
                                          </p:val>
                                        </p:tav>
                                      </p:tavLst>
                                    </p:anim>
                                    <p:anim calcmode="lin" valueType="num">
                                      <p:cBhvr>
                                        <p:cTn id="31" dur="500" fill="hold"/>
                                        <p:tgtEl>
                                          <p:spTgt spid="16"/>
                                        </p:tgtEl>
                                        <p:attrNameLst>
                                          <p:attrName>ppt_h</p:attrName>
                                        </p:attrNameLst>
                                      </p:cBhvr>
                                      <p:tavLst>
                                        <p:tav tm="0">
                                          <p:val>
                                            <p:fltVal val="0"/>
                                          </p:val>
                                        </p:tav>
                                        <p:tav tm="100000">
                                          <p:val>
                                            <p:strVal val="#ppt_h"/>
                                          </p:val>
                                        </p:tav>
                                      </p:tavLst>
                                    </p:anim>
                                    <p:animEffect transition="in" filter="fade">
                                      <p:cBhvr>
                                        <p:cTn id="32" dur="500"/>
                                        <p:tgtEl>
                                          <p:spTgt spid="16"/>
                                        </p:tgtEl>
                                      </p:cBhvr>
                                    </p:animEffect>
                                  </p:childTnLst>
                                </p:cTn>
                              </p:par>
                            </p:childTnLst>
                          </p:cTn>
                        </p:par>
                        <p:par>
                          <p:cTn id="33" fill="hold">
                            <p:stCondLst>
                              <p:cond delay="3750"/>
                            </p:stCondLst>
                            <p:childTnLst>
                              <p:par>
                                <p:cTn id="34" presetID="14" presetClass="entr" presetSubtype="10" fill="hold" nodeType="afterEffect">
                                  <p:stCondLst>
                                    <p:cond delay="0"/>
                                  </p:stCondLst>
                                  <p:childTnLst>
                                    <p:set>
                                      <p:cBhvr>
                                        <p:cTn id="35"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36" dur="500"/>
                                        <p:tgtEl>
                                          <p:spTgt spid="17">
                                            <p:txEl>
                                              <p:pRg st="0" end="0"/>
                                            </p:txEl>
                                          </p:spTgt>
                                        </p:tgtEl>
                                      </p:cBhvr>
                                    </p:animEffect>
                                  </p:childTnLst>
                                </p:cTn>
                              </p:par>
                            </p:childTnLst>
                          </p:cTn>
                        </p:par>
                        <p:par>
                          <p:cTn id="37" fill="hold">
                            <p:stCondLst>
                              <p:cond delay="4250"/>
                            </p:stCondLst>
                            <p:childTnLst>
                              <p:par>
                                <p:cTn id="38" presetID="14" presetClass="entr" presetSubtype="10"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randombar(horizontal)">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6"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副标题 2"/>
          <p:cNvSpPr txBox="1">
            <a:spLocks/>
          </p:cNvSpPr>
          <p:nvPr/>
        </p:nvSpPr>
        <p:spPr>
          <a:xfrm>
            <a:off x="398875" y="1215724"/>
            <a:ext cx="9151406" cy="5642275"/>
          </a:xfrm>
          <a:prstGeom prst="rect">
            <a:avLst/>
          </a:prstGeom>
        </p:spPr>
        <p:txBody>
          <a:bodyPr vert="horz" lIns="91440" tIns="45720" rIns="91440" bIns="45720" rtlCol="0">
            <a:noAutofit/>
          </a:bodyPr>
          <a:lstStyle>
            <a:lvl1pPr marL="0" indent="0" algn="l"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5000"/>
              </a:lnSpc>
            </a:pPr>
            <a:r>
              <a:rPr lang="en-US" altLang="zh-CN" sz="2000" dirty="0">
                <a:solidFill>
                  <a:schemeClr val="tx1">
                    <a:lumMod val="95000"/>
                    <a:lumOff val="5000"/>
                  </a:schemeClr>
                </a:solidFill>
              </a:rPr>
              <a:t>while (</a:t>
            </a:r>
            <a:r>
              <a:rPr lang="en-US" altLang="zh-CN" sz="2000" dirty="0" err="1">
                <a:solidFill>
                  <a:schemeClr val="tx1">
                    <a:lumMod val="95000"/>
                    <a:lumOff val="5000"/>
                  </a:schemeClr>
                </a:solidFill>
              </a:rPr>
              <a:t>cnt</a:t>
            </a:r>
            <a:r>
              <a:rPr lang="en-US" altLang="zh-CN" sz="2000" dirty="0">
                <a:solidFill>
                  <a:schemeClr val="tx1">
                    <a:lumMod val="95000"/>
                    <a:lumOff val="5000"/>
                  </a:schemeClr>
                </a:solidFill>
              </a:rPr>
              <a:t>&lt;g-&gt;verts</a:t>
            </a:r>
            <a:r>
              <a:rPr lang="en-US" altLang="zh-CN" sz="2000" dirty="0" smtClean="0">
                <a:solidFill>
                  <a:schemeClr val="tx1">
                    <a:lumMod val="95000"/>
                    <a:lumOff val="5000"/>
                  </a:schemeClr>
                </a:solidFill>
              </a:rPr>
              <a:t>) {</a:t>
            </a:r>
            <a:endParaRPr lang="en-US" altLang="zh-CN" sz="2000" dirty="0">
              <a:solidFill>
                <a:schemeClr val="tx1">
                  <a:lumMod val="95000"/>
                  <a:lumOff val="5000"/>
                </a:schemeClr>
              </a:solidFill>
            </a:endParaRPr>
          </a:p>
          <a:p>
            <a:pPr>
              <a:lnSpc>
                <a:spcPct val="145000"/>
              </a:lnSpc>
            </a:pPr>
            <a:r>
              <a:rPr lang="en-US" altLang="zh-CN" sz="2000" dirty="0">
                <a:solidFill>
                  <a:schemeClr val="tx1">
                    <a:lumMod val="95000"/>
                    <a:lumOff val="5000"/>
                  </a:schemeClr>
                </a:solidFill>
              </a:rPr>
              <a:t>        </a:t>
            </a:r>
            <a:r>
              <a:rPr lang="en-US" altLang="zh-CN" sz="2000" dirty="0">
                <a:solidFill>
                  <a:srgbClr val="0070C0"/>
                </a:solidFill>
              </a:rPr>
              <a:t>//</a:t>
            </a:r>
            <a:r>
              <a:rPr lang="zh-CN" altLang="en-US" sz="2000" dirty="0">
                <a:solidFill>
                  <a:srgbClr val="0070C0"/>
                </a:solidFill>
              </a:rPr>
              <a:t>根据</a:t>
            </a:r>
            <a:r>
              <a:rPr lang="en-US" altLang="zh-CN" sz="2000" dirty="0">
                <a:solidFill>
                  <a:srgbClr val="0070C0"/>
                </a:solidFill>
              </a:rPr>
              <a:t>min</a:t>
            </a:r>
            <a:r>
              <a:rPr lang="zh-CN" altLang="en-US" sz="2000" dirty="0">
                <a:solidFill>
                  <a:srgbClr val="0070C0"/>
                </a:solidFill>
              </a:rPr>
              <a:t>顶点发出的边，判断是否修正相邻顶点的最短距离</a:t>
            </a:r>
          </a:p>
          <a:p>
            <a:pPr>
              <a:lnSpc>
                <a:spcPct val="145000"/>
              </a:lnSpc>
            </a:pPr>
            <a:r>
              <a:rPr lang="zh-CN" altLang="en-US" sz="2000" dirty="0">
                <a:solidFill>
                  <a:schemeClr val="tx1">
                    <a:lumMod val="95000"/>
                    <a:lumOff val="5000"/>
                  </a:schemeClr>
                </a:solidFill>
              </a:rPr>
              <a:t>        </a:t>
            </a:r>
            <a:r>
              <a:rPr lang="en-US" altLang="zh-CN" sz="2000" dirty="0">
                <a:solidFill>
                  <a:schemeClr val="tx1">
                    <a:lumMod val="95000"/>
                    <a:lumOff val="5000"/>
                  </a:schemeClr>
                </a:solidFill>
              </a:rPr>
              <a:t>for (j=0; j&lt;g-&gt;verts; j</a:t>
            </a:r>
            <a:r>
              <a:rPr lang="en-US" altLang="zh-CN" sz="2000" dirty="0" smtClean="0">
                <a:solidFill>
                  <a:schemeClr val="tx1">
                    <a:lumMod val="95000"/>
                    <a:lumOff val="5000"/>
                  </a:schemeClr>
                </a:solidFill>
              </a:rPr>
              <a:t>++) {</a:t>
            </a:r>
            <a:endParaRPr lang="en-US" altLang="zh-CN" sz="2000" dirty="0">
              <a:solidFill>
                <a:schemeClr val="tx1">
                  <a:lumMod val="95000"/>
                  <a:lumOff val="5000"/>
                </a:schemeClr>
              </a:solidFill>
            </a:endParaRPr>
          </a:p>
          <a:p>
            <a:pPr>
              <a:lnSpc>
                <a:spcPct val="145000"/>
              </a:lnSpc>
            </a:pPr>
            <a:r>
              <a:rPr lang="en-US" altLang="zh-CN" sz="2000" dirty="0">
                <a:solidFill>
                  <a:schemeClr val="tx1">
                    <a:lumMod val="95000"/>
                    <a:lumOff val="5000"/>
                  </a:schemeClr>
                </a:solidFill>
              </a:rPr>
              <a:t>            if (g-&gt;</a:t>
            </a:r>
            <a:r>
              <a:rPr lang="en-US" altLang="zh-CN" sz="2000" dirty="0" err="1">
                <a:solidFill>
                  <a:schemeClr val="tx1">
                    <a:lumMod val="95000"/>
                    <a:lumOff val="5000"/>
                  </a:schemeClr>
                </a:solidFill>
              </a:rPr>
              <a:t>edgeMatrix</a:t>
            </a:r>
            <a:r>
              <a:rPr lang="en-US" altLang="zh-CN" sz="2000" dirty="0">
                <a:solidFill>
                  <a:schemeClr val="tx1">
                    <a:lumMod val="95000"/>
                    <a:lumOff val="5000"/>
                  </a:schemeClr>
                </a:solidFill>
              </a:rPr>
              <a:t>[min][j]==0) //</a:t>
            </a:r>
            <a:r>
              <a:rPr lang="zh-CN" altLang="en-US" sz="2000" dirty="0">
                <a:solidFill>
                  <a:schemeClr val="tx1">
                    <a:lumMod val="95000"/>
                    <a:lumOff val="5000"/>
                  </a:schemeClr>
                </a:solidFill>
              </a:rPr>
              <a:t>对角线元素</a:t>
            </a:r>
          </a:p>
          <a:p>
            <a:pPr>
              <a:lnSpc>
                <a:spcPct val="145000"/>
              </a:lnSpc>
            </a:pPr>
            <a:r>
              <a:rPr lang="zh-CN" altLang="en-US" sz="2000" dirty="0">
                <a:solidFill>
                  <a:schemeClr val="tx1">
                    <a:lumMod val="95000"/>
                    <a:lumOff val="5000"/>
                  </a:schemeClr>
                </a:solidFill>
              </a:rPr>
              <a:t>                </a:t>
            </a:r>
            <a:r>
              <a:rPr lang="en-US" altLang="zh-CN" sz="2000" dirty="0">
                <a:solidFill>
                  <a:schemeClr val="tx1">
                    <a:lumMod val="95000"/>
                    <a:lumOff val="5000"/>
                  </a:schemeClr>
                </a:solidFill>
              </a:rPr>
              <a:t>continue;</a:t>
            </a:r>
          </a:p>
          <a:p>
            <a:pPr>
              <a:lnSpc>
                <a:spcPct val="145000"/>
              </a:lnSpc>
            </a:pPr>
            <a:r>
              <a:rPr lang="en-US" altLang="zh-CN" sz="2000" dirty="0">
                <a:solidFill>
                  <a:schemeClr val="tx1">
                    <a:lumMod val="95000"/>
                    <a:lumOff val="5000"/>
                  </a:schemeClr>
                </a:solidFill>
              </a:rPr>
              <a:t>            if (primList[j].flag==1) //</a:t>
            </a:r>
            <a:r>
              <a:rPr lang="zh-CN" altLang="en-US" sz="2000" dirty="0">
                <a:solidFill>
                  <a:schemeClr val="tx1">
                    <a:lumMod val="95000"/>
                    <a:lumOff val="5000"/>
                  </a:schemeClr>
                </a:solidFill>
              </a:rPr>
              <a:t>已经加入集合</a:t>
            </a:r>
            <a:r>
              <a:rPr lang="en-US" altLang="zh-CN" sz="2000" dirty="0">
                <a:solidFill>
                  <a:schemeClr val="tx1">
                    <a:lumMod val="95000"/>
                    <a:lumOff val="5000"/>
                  </a:schemeClr>
                </a:solidFill>
              </a:rPr>
              <a:t>U</a:t>
            </a:r>
          </a:p>
          <a:p>
            <a:pPr>
              <a:lnSpc>
                <a:spcPct val="145000"/>
              </a:lnSpc>
            </a:pPr>
            <a:r>
              <a:rPr lang="en-US" altLang="zh-CN" sz="2000" dirty="0">
                <a:solidFill>
                  <a:schemeClr val="tx1">
                    <a:lumMod val="95000"/>
                    <a:lumOff val="5000"/>
                  </a:schemeClr>
                </a:solidFill>
              </a:rPr>
              <a:t>                continue;</a:t>
            </a:r>
          </a:p>
          <a:p>
            <a:pPr>
              <a:lnSpc>
                <a:spcPct val="145000"/>
              </a:lnSpc>
            </a:pPr>
            <a:r>
              <a:rPr lang="en-US" altLang="zh-CN" sz="2000" dirty="0">
                <a:solidFill>
                  <a:schemeClr val="tx1">
                    <a:lumMod val="95000"/>
                    <a:lumOff val="5000"/>
                  </a:schemeClr>
                </a:solidFill>
              </a:rPr>
              <a:t>            if (g-&gt;</a:t>
            </a:r>
            <a:r>
              <a:rPr lang="en-US" altLang="zh-CN" sz="2000" dirty="0" err="1">
                <a:solidFill>
                  <a:schemeClr val="tx1">
                    <a:lumMod val="95000"/>
                    <a:lumOff val="5000"/>
                  </a:schemeClr>
                </a:solidFill>
              </a:rPr>
              <a:t>edgeMatrix</a:t>
            </a:r>
            <a:r>
              <a:rPr lang="en-US" altLang="zh-CN" sz="2000" dirty="0">
                <a:solidFill>
                  <a:schemeClr val="tx1">
                    <a:lumMod val="95000"/>
                    <a:lumOff val="5000"/>
                  </a:schemeClr>
                </a:solidFill>
              </a:rPr>
              <a:t>[min][j]&lt;primList[j].</a:t>
            </a:r>
            <a:r>
              <a:rPr lang="en-US" altLang="zh-CN" sz="2000" dirty="0" err="1">
                <a:solidFill>
                  <a:schemeClr val="tx1">
                    <a:lumMod val="95000"/>
                    <a:lumOff val="5000"/>
                  </a:schemeClr>
                </a:solidFill>
              </a:rPr>
              <a:t>dist</a:t>
            </a:r>
            <a:r>
              <a:rPr lang="en-US" altLang="zh-CN" sz="2000" dirty="0" smtClean="0">
                <a:solidFill>
                  <a:schemeClr val="tx1">
                    <a:lumMod val="95000"/>
                    <a:lumOff val="5000"/>
                  </a:schemeClr>
                </a:solidFill>
              </a:rPr>
              <a:t>) </a:t>
            </a:r>
            <a:r>
              <a:rPr lang="en-US" altLang="zh-CN" sz="2000" dirty="0">
                <a:solidFill>
                  <a:schemeClr val="tx1">
                    <a:lumMod val="95000"/>
                    <a:lumOff val="5000"/>
                  </a:schemeClr>
                </a:solidFill>
              </a:rPr>
              <a:t>{</a:t>
            </a:r>
          </a:p>
          <a:p>
            <a:pPr>
              <a:lnSpc>
                <a:spcPct val="145000"/>
              </a:lnSpc>
            </a:pPr>
            <a:r>
              <a:rPr lang="en-US" altLang="zh-CN" sz="2000" dirty="0">
                <a:solidFill>
                  <a:schemeClr val="tx1">
                    <a:lumMod val="95000"/>
                    <a:lumOff val="5000"/>
                  </a:schemeClr>
                </a:solidFill>
              </a:rPr>
              <a:t>                primList[j].dist = g-&gt;</a:t>
            </a:r>
            <a:r>
              <a:rPr lang="en-US" altLang="zh-CN" sz="2000" dirty="0" err="1">
                <a:solidFill>
                  <a:schemeClr val="tx1">
                    <a:lumMod val="95000"/>
                    <a:lumOff val="5000"/>
                  </a:schemeClr>
                </a:solidFill>
              </a:rPr>
              <a:t>edgeMatrix</a:t>
            </a:r>
            <a:r>
              <a:rPr lang="en-US" altLang="zh-CN" sz="2000" dirty="0">
                <a:solidFill>
                  <a:schemeClr val="tx1">
                    <a:lumMod val="95000"/>
                    <a:lumOff val="5000"/>
                  </a:schemeClr>
                </a:solidFill>
              </a:rPr>
              <a:t>[min][j];</a:t>
            </a:r>
          </a:p>
          <a:p>
            <a:pPr>
              <a:lnSpc>
                <a:spcPct val="145000"/>
              </a:lnSpc>
            </a:pPr>
            <a:r>
              <a:rPr lang="en-US" altLang="zh-CN" sz="2000" dirty="0">
                <a:solidFill>
                  <a:schemeClr val="tx1">
                    <a:lumMod val="95000"/>
                    <a:lumOff val="5000"/>
                  </a:schemeClr>
                </a:solidFill>
              </a:rPr>
              <a:t>                primList[j].source = min;</a:t>
            </a:r>
          </a:p>
          <a:p>
            <a:pPr>
              <a:lnSpc>
                <a:spcPct val="145000"/>
              </a:lnSpc>
            </a:pPr>
            <a:r>
              <a:rPr lang="en-US" altLang="zh-CN" sz="2000" dirty="0">
                <a:solidFill>
                  <a:schemeClr val="tx1">
                    <a:lumMod val="95000"/>
                    <a:lumOff val="5000"/>
                  </a:schemeClr>
                </a:solidFill>
              </a:rPr>
              <a:t>            }</a:t>
            </a:r>
          </a:p>
          <a:p>
            <a:pPr>
              <a:lnSpc>
                <a:spcPct val="145000"/>
              </a:lnSpc>
            </a:pPr>
            <a:r>
              <a:rPr lang="en-US" altLang="zh-CN" sz="2000" dirty="0">
                <a:solidFill>
                  <a:schemeClr val="tx1">
                    <a:lumMod val="95000"/>
                    <a:lumOff val="5000"/>
                  </a:schemeClr>
                </a:solidFill>
              </a:rPr>
              <a:t>        }</a:t>
            </a:r>
          </a:p>
        </p:txBody>
      </p:sp>
      <p:sp>
        <p:nvSpPr>
          <p:cNvPr id="3" name="矩形 2"/>
          <p:cNvSpPr/>
          <p:nvPr/>
        </p:nvSpPr>
        <p:spPr>
          <a:xfrm>
            <a:off x="191068" y="313899"/>
            <a:ext cx="9198591" cy="6196084"/>
          </a:xfrm>
          <a:prstGeom prst="rect">
            <a:avLst/>
          </a:prstGeom>
          <a:noFill/>
          <a:ln w="28575">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千图PPT彼岸天：ID 8661124库_组合 29">
            <a:extLst>
              <a:ext uri="{FF2B5EF4-FFF2-40B4-BE49-F238E27FC236}">
                <a16:creationId xmlns:a16="http://schemas.microsoft.com/office/drawing/2014/main" id="{E3CE7D37-938B-4408-8A16-F544C38C65DE}"/>
              </a:ext>
            </a:extLst>
          </p:cNvPr>
          <p:cNvGrpSpPr/>
          <p:nvPr>
            <p:custDataLst>
              <p:tags r:id="rId1"/>
            </p:custDataLst>
          </p:nvPr>
        </p:nvGrpSpPr>
        <p:grpSpPr>
          <a:xfrm>
            <a:off x="8906766" y="3043451"/>
            <a:ext cx="2690961" cy="3814549"/>
            <a:chOff x="4143697" y="1490074"/>
            <a:chExt cx="3786785" cy="5367926"/>
          </a:xfrm>
        </p:grpSpPr>
        <p:grpSp>
          <p:nvGrpSpPr>
            <p:cNvPr id="12" name="组合 11">
              <a:extLst>
                <a:ext uri="{FF2B5EF4-FFF2-40B4-BE49-F238E27FC236}">
                  <a16:creationId xmlns:a16="http://schemas.microsoft.com/office/drawing/2014/main" id="{47CC7941-6B66-4FCF-8BE6-7E6220EE1874}"/>
                </a:ext>
              </a:extLst>
            </p:cNvPr>
            <p:cNvGrpSpPr/>
            <p:nvPr/>
          </p:nvGrpSpPr>
          <p:grpSpPr>
            <a:xfrm>
              <a:off x="5455672" y="2619375"/>
              <a:ext cx="1267558" cy="4238625"/>
              <a:chOff x="5455672" y="2619375"/>
              <a:chExt cx="1267558" cy="4238625"/>
            </a:xfrm>
          </p:grpSpPr>
          <p:sp>
            <p:nvSpPr>
              <p:cNvPr id="29" name="等腰三角形 28">
                <a:extLst>
                  <a:ext uri="{FF2B5EF4-FFF2-40B4-BE49-F238E27FC236}">
                    <a16:creationId xmlns:a16="http://schemas.microsoft.com/office/drawing/2014/main" id="{F2770205-B40E-44CF-A741-CD0944BC8F42}"/>
                  </a:ext>
                </a:extLst>
              </p:cNvPr>
              <p:cNvSpPr/>
              <p:nvPr/>
            </p:nvSpPr>
            <p:spPr>
              <a:xfrm>
                <a:off x="5676900" y="2619375"/>
                <a:ext cx="838200" cy="4238625"/>
              </a:xfrm>
              <a:prstGeom prst="triangl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等腰三角形 29">
                <a:extLst>
                  <a:ext uri="{FF2B5EF4-FFF2-40B4-BE49-F238E27FC236}">
                    <a16:creationId xmlns:a16="http://schemas.microsoft.com/office/drawing/2014/main" id="{93FC3571-667A-4F00-B1DD-BA9E4F895714}"/>
                  </a:ext>
                </a:extLst>
              </p:cNvPr>
              <p:cNvSpPr/>
              <p:nvPr/>
            </p:nvSpPr>
            <p:spPr>
              <a:xfrm rot="19398918" flipH="1">
                <a:off x="5455672" y="5623648"/>
                <a:ext cx="238688" cy="847141"/>
              </a:xfrm>
              <a:prstGeom prst="triangl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等腰三角形 30">
                <a:extLst>
                  <a:ext uri="{FF2B5EF4-FFF2-40B4-BE49-F238E27FC236}">
                    <a16:creationId xmlns:a16="http://schemas.microsoft.com/office/drawing/2014/main" id="{EA073082-7DB2-4031-8D38-FD88248F19F8}"/>
                  </a:ext>
                </a:extLst>
              </p:cNvPr>
              <p:cNvSpPr/>
              <p:nvPr/>
            </p:nvSpPr>
            <p:spPr>
              <a:xfrm rot="2398410" flipH="1">
                <a:off x="6290935" y="3368440"/>
                <a:ext cx="239629" cy="876101"/>
              </a:xfrm>
              <a:prstGeom prst="triangl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等腰三角形 31">
                <a:extLst>
                  <a:ext uri="{FF2B5EF4-FFF2-40B4-BE49-F238E27FC236}">
                    <a16:creationId xmlns:a16="http://schemas.microsoft.com/office/drawing/2014/main" id="{C5322103-BE21-4EB0-95CE-5E1DCAA72920}"/>
                  </a:ext>
                </a:extLst>
              </p:cNvPr>
              <p:cNvSpPr/>
              <p:nvPr/>
            </p:nvSpPr>
            <p:spPr>
              <a:xfrm rot="2619467" flipH="1">
                <a:off x="6484542" y="4962728"/>
                <a:ext cx="238688" cy="904473"/>
              </a:xfrm>
              <a:prstGeom prst="triangl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3" name="椭圆 12">
              <a:extLst>
                <a:ext uri="{FF2B5EF4-FFF2-40B4-BE49-F238E27FC236}">
                  <a16:creationId xmlns:a16="http://schemas.microsoft.com/office/drawing/2014/main" id="{71D8DCC2-F711-46D0-9D4D-8ABB7B53130D}"/>
                </a:ext>
              </a:extLst>
            </p:cNvPr>
            <p:cNvSpPr/>
            <p:nvPr/>
          </p:nvSpPr>
          <p:spPr>
            <a:xfrm>
              <a:off x="6314531" y="3065104"/>
              <a:ext cx="873396" cy="873396"/>
            </a:xfrm>
            <a:prstGeom prst="ellipse">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椭圆 13">
              <a:extLst>
                <a:ext uri="{FF2B5EF4-FFF2-40B4-BE49-F238E27FC236}">
                  <a16:creationId xmlns:a16="http://schemas.microsoft.com/office/drawing/2014/main" id="{98BF44A3-E941-4176-9A37-32E4272B83DC}"/>
                </a:ext>
              </a:extLst>
            </p:cNvPr>
            <p:cNvSpPr/>
            <p:nvPr/>
          </p:nvSpPr>
          <p:spPr>
            <a:xfrm>
              <a:off x="4782143" y="5236954"/>
              <a:ext cx="877790" cy="877790"/>
            </a:xfrm>
            <a:prstGeom prst="ellipse">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5" name="组合 14">
              <a:extLst>
                <a:ext uri="{FF2B5EF4-FFF2-40B4-BE49-F238E27FC236}">
                  <a16:creationId xmlns:a16="http://schemas.microsoft.com/office/drawing/2014/main" id="{8676029F-9181-47C9-BDC5-DC1435C5BEDE}"/>
                </a:ext>
              </a:extLst>
            </p:cNvPr>
            <p:cNvGrpSpPr/>
            <p:nvPr/>
          </p:nvGrpSpPr>
          <p:grpSpPr>
            <a:xfrm>
              <a:off x="6437562" y="4331616"/>
              <a:ext cx="1492920" cy="1492920"/>
              <a:chOff x="6437562" y="4331616"/>
              <a:chExt cx="1492920" cy="1492920"/>
            </a:xfrm>
          </p:grpSpPr>
          <p:sp>
            <p:nvSpPr>
              <p:cNvPr id="27" name="椭圆 26">
                <a:extLst>
                  <a:ext uri="{FF2B5EF4-FFF2-40B4-BE49-F238E27FC236}">
                    <a16:creationId xmlns:a16="http://schemas.microsoft.com/office/drawing/2014/main" id="{E17BCF41-55BB-41CD-892F-4497816572F8}"/>
                  </a:ext>
                </a:extLst>
              </p:cNvPr>
              <p:cNvSpPr/>
              <p:nvPr/>
            </p:nvSpPr>
            <p:spPr>
              <a:xfrm>
                <a:off x="6437562" y="4331616"/>
                <a:ext cx="1492920" cy="1492920"/>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任意多边形: 形状 17" title="rJ6JfFNieuj79RlItJXO">
                <a:extLst>
                  <a:ext uri="{FF2B5EF4-FFF2-40B4-BE49-F238E27FC236}">
                    <a16:creationId xmlns:a16="http://schemas.microsoft.com/office/drawing/2014/main" id="{011D9C86-9407-44F8-ABB3-1AEB8D639657}"/>
                  </a:ext>
                </a:extLst>
              </p:cNvPr>
              <p:cNvSpPr>
                <a:spLocks/>
              </p:cNvSpPr>
              <p:nvPr/>
            </p:nvSpPr>
            <p:spPr bwMode="auto">
              <a:xfrm>
                <a:off x="6976503" y="4692381"/>
                <a:ext cx="516292" cy="691637"/>
              </a:xfrm>
              <a:custGeom>
                <a:avLst/>
                <a:gdLst>
                  <a:gd name="connsiteX0" fmla="*/ 127000 w 252413"/>
                  <a:gd name="connsiteY0" fmla="*/ 292100 h 338138"/>
                  <a:gd name="connsiteX1" fmla="*/ 111125 w 252413"/>
                  <a:gd name="connsiteY1" fmla="*/ 307975 h 338138"/>
                  <a:gd name="connsiteX2" fmla="*/ 127000 w 252413"/>
                  <a:gd name="connsiteY2" fmla="*/ 323850 h 338138"/>
                  <a:gd name="connsiteX3" fmla="*/ 142875 w 252413"/>
                  <a:gd name="connsiteY3" fmla="*/ 307975 h 338138"/>
                  <a:gd name="connsiteX4" fmla="*/ 127000 w 252413"/>
                  <a:gd name="connsiteY4" fmla="*/ 292100 h 338138"/>
                  <a:gd name="connsiteX5" fmla="*/ 60637 w 252413"/>
                  <a:gd name="connsiteY5" fmla="*/ 241300 h 338138"/>
                  <a:gd name="connsiteX6" fmla="*/ 123259 w 252413"/>
                  <a:gd name="connsiteY6" fmla="*/ 241300 h 338138"/>
                  <a:gd name="connsiteX7" fmla="*/ 128588 w 252413"/>
                  <a:gd name="connsiteY7" fmla="*/ 248356 h 338138"/>
                  <a:gd name="connsiteX8" fmla="*/ 123259 w 252413"/>
                  <a:gd name="connsiteY8" fmla="*/ 254000 h 338138"/>
                  <a:gd name="connsiteX9" fmla="*/ 60637 w 252413"/>
                  <a:gd name="connsiteY9" fmla="*/ 254000 h 338138"/>
                  <a:gd name="connsiteX10" fmla="*/ 53975 w 252413"/>
                  <a:gd name="connsiteY10" fmla="*/ 248356 h 338138"/>
                  <a:gd name="connsiteX11" fmla="*/ 60637 w 252413"/>
                  <a:gd name="connsiteY11" fmla="*/ 241300 h 338138"/>
                  <a:gd name="connsiteX12" fmla="*/ 60637 w 252413"/>
                  <a:gd name="connsiteY12" fmla="*/ 219075 h 338138"/>
                  <a:gd name="connsiteX13" fmla="*/ 123259 w 252413"/>
                  <a:gd name="connsiteY13" fmla="*/ 219075 h 338138"/>
                  <a:gd name="connsiteX14" fmla="*/ 128588 w 252413"/>
                  <a:gd name="connsiteY14" fmla="*/ 224720 h 338138"/>
                  <a:gd name="connsiteX15" fmla="*/ 123259 w 252413"/>
                  <a:gd name="connsiteY15" fmla="*/ 231775 h 338138"/>
                  <a:gd name="connsiteX16" fmla="*/ 60637 w 252413"/>
                  <a:gd name="connsiteY16" fmla="*/ 231775 h 338138"/>
                  <a:gd name="connsiteX17" fmla="*/ 53975 w 252413"/>
                  <a:gd name="connsiteY17" fmla="*/ 224720 h 338138"/>
                  <a:gd name="connsiteX18" fmla="*/ 60637 w 252413"/>
                  <a:gd name="connsiteY18" fmla="*/ 219075 h 338138"/>
                  <a:gd name="connsiteX19" fmla="*/ 60637 w 252413"/>
                  <a:gd name="connsiteY19" fmla="*/ 196850 h 338138"/>
                  <a:gd name="connsiteX20" fmla="*/ 123259 w 252413"/>
                  <a:gd name="connsiteY20" fmla="*/ 196850 h 338138"/>
                  <a:gd name="connsiteX21" fmla="*/ 128588 w 252413"/>
                  <a:gd name="connsiteY21" fmla="*/ 202407 h 338138"/>
                  <a:gd name="connsiteX22" fmla="*/ 123259 w 252413"/>
                  <a:gd name="connsiteY22" fmla="*/ 207963 h 338138"/>
                  <a:gd name="connsiteX23" fmla="*/ 60637 w 252413"/>
                  <a:gd name="connsiteY23" fmla="*/ 207963 h 338138"/>
                  <a:gd name="connsiteX24" fmla="*/ 53975 w 252413"/>
                  <a:gd name="connsiteY24" fmla="*/ 202407 h 338138"/>
                  <a:gd name="connsiteX25" fmla="*/ 60637 w 252413"/>
                  <a:gd name="connsiteY25" fmla="*/ 196850 h 338138"/>
                  <a:gd name="connsiteX26" fmla="*/ 60637 w 252413"/>
                  <a:gd name="connsiteY26" fmla="*/ 174625 h 338138"/>
                  <a:gd name="connsiteX27" fmla="*/ 123259 w 252413"/>
                  <a:gd name="connsiteY27" fmla="*/ 174625 h 338138"/>
                  <a:gd name="connsiteX28" fmla="*/ 128588 w 252413"/>
                  <a:gd name="connsiteY28" fmla="*/ 180182 h 338138"/>
                  <a:gd name="connsiteX29" fmla="*/ 123259 w 252413"/>
                  <a:gd name="connsiteY29" fmla="*/ 185738 h 338138"/>
                  <a:gd name="connsiteX30" fmla="*/ 60637 w 252413"/>
                  <a:gd name="connsiteY30" fmla="*/ 185738 h 338138"/>
                  <a:gd name="connsiteX31" fmla="*/ 53975 w 252413"/>
                  <a:gd name="connsiteY31" fmla="*/ 180182 h 338138"/>
                  <a:gd name="connsiteX32" fmla="*/ 60637 w 252413"/>
                  <a:gd name="connsiteY32" fmla="*/ 174625 h 338138"/>
                  <a:gd name="connsiteX33" fmla="*/ 149784 w 252413"/>
                  <a:gd name="connsiteY33" fmla="*/ 155575 h 338138"/>
                  <a:gd name="connsiteX34" fmla="*/ 188356 w 252413"/>
                  <a:gd name="connsiteY34" fmla="*/ 155575 h 338138"/>
                  <a:gd name="connsiteX35" fmla="*/ 193676 w 252413"/>
                  <a:gd name="connsiteY35" fmla="*/ 160852 h 338138"/>
                  <a:gd name="connsiteX36" fmla="*/ 193676 w 252413"/>
                  <a:gd name="connsiteY36" fmla="*/ 242642 h 338138"/>
                  <a:gd name="connsiteX37" fmla="*/ 188356 w 252413"/>
                  <a:gd name="connsiteY37" fmla="*/ 249238 h 338138"/>
                  <a:gd name="connsiteX38" fmla="*/ 149784 w 252413"/>
                  <a:gd name="connsiteY38" fmla="*/ 249238 h 338138"/>
                  <a:gd name="connsiteX39" fmla="*/ 144463 w 252413"/>
                  <a:gd name="connsiteY39" fmla="*/ 242642 h 338138"/>
                  <a:gd name="connsiteX40" fmla="*/ 144463 w 252413"/>
                  <a:gd name="connsiteY40" fmla="*/ 160852 h 338138"/>
                  <a:gd name="connsiteX41" fmla="*/ 149784 w 252413"/>
                  <a:gd name="connsiteY41" fmla="*/ 155575 h 338138"/>
                  <a:gd name="connsiteX42" fmla="*/ 60637 w 252413"/>
                  <a:gd name="connsiteY42" fmla="*/ 150813 h 338138"/>
                  <a:gd name="connsiteX43" fmla="*/ 123259 w 252413"/>
                  <a:gd name="connsiteY43" fmla="*/ 150813 h 338138"/>
                  <a:gd name="connsiteX44" fmla="*/ 128588 w 252413"/>
                  <a:gd name="connsiteY44" fmla="*/ 156987 h 338138"/>
                  <a:gd name="connsiteX45" fmla="*/ 123259 w 252413"/>
                  <a:gd name="connsiteY45" fmla="*/ 161926 h 338138"/>
                  <a:gd name="connsiteX46" fmla="*/ 60637 w 252413"/>
                  <a:gd name="connsiteY46" fmla="*/ 161926 h 338138"/>
                  <a:gd name="connsiteX47" fmla="*/ 53975 w 252413"/>
                  <a:gd name="connsiteY47" fmla="*/ 156987 h 338138"/>
                  <a:gd name="connsiteX48" fmla="*/ 60637 w 252413"/>
                  <a:gd name="connsiteY48" fmla="*/ 150813 h 338138"/>
                  <a:gd name="connsiteX49" fmla="*/ 59267 w 252413"/>
                  <a:gd name="connsiteY49" fmla="*/ 128588 h 338138"/>
                  <a:gd name="connsiteX50" fmla="*/ 191559 w 252413"/>
                  <a:gd name="connsiteY50" fmla="*/ 128588 h 338138"/>
                  <a:gd name="connsiteX51" fmla="*/ 196850 w 252413"/>
                  <a:gd name="connsiteY51" fmla="*/ 133527 h 338138"/>
                  <a:gd name="connsiteX52" fmla="*/ 191559 w 252413"/>
                  <a:gd name="connsiteY52" fmla="*/ 139701 h 338138"/>
                  <a:gd name="connsiteX53" fmla="*/ 59267 w 252413"/>
                  <a:gd name="connsiteY53" fmla="*/ 139701 h 338138"/>
                  <a:gd name="connsiteX54" fmla="*/ 53975 w 252413"/>
                  <a:gd name="connsiteY54" fmla="*/ 133527 h 338138"/>
                  <a:gd name="connsiteX55" fmla="*/ 59267 w 252413"/>
                  <a:gd name="connsiteY55" fmla="*/ 128588 h 338138"/>
                  <a:gd name="connsiteX56" fmla="*/ 127568 w 252413"/>
                  <a:gd name="connsiteY56" fmla="*/ 106363 h 338138"/>
                  <a:gd name="connsiteX57" fmla="*/ 191522 w 252413"/>
                  <a:gd name="connsiteY57" fmla="*/ 106363 h 338138"/>
                  <a:gd name="connsiteX58" fmla="*/ 196851 w 252413"/>
                  <a:gd name="connsiteY58" fmla="*/ 111125 h 338138"/>
                  <a:gd name="connsiteX59" fmla="*/ 191522 w 252413"/>
                  <a:gd name="connsiteY59" fmla="*/ 115888 h 338138"/>
                  <a:gd name="connsiteX60" fmla="*/ 127568 w 252413"/>
                  <a:gd name="connsiteY60" fmla="*/ 115888 h 338138"/>
                  <a:gd name="connsiteX61" fmla="*/ 122238 w 252413"/>
                  <a:gd name="connsiteY61" fmla="*/ 111125 h 338138"/>
                  <a:gd name="connsiteX62" fmla="*/ 127568 w 252413"/>
                  <a:gd name="connsiteY62" fmla="*/ 106363 h 338138"/>
                  <a:gd name="connsiteX63" fmla="*/ 127568 w 252413"/>
                  <a:gd name="connsiteY63" fmla="*/ 84138 h 338138"/>
                  <a:gd name="connsiteX64" fmla="*/ 191522 w 252413"/>
                  <a:gd name="connsiteY64" fmla="*/ 84138 h 338138"/>
                  <a:gd name="connsiteX65" fmla="*/ 196851 w 252413"/>
                  <a:gd name="connsiteY65" fmla="*/ 88900 h 338138"/>
                  <a:gd name="connsiteX66" fmla="*/ 191522 w 252413"/>
                  <a:gd name="connsiteY66" fmla="*/ 93663 h 338138"/>
                  <a:gd name="connsiteX67" fmla="*/ 127568 w 252413"/>
                  <a:gd name="connsiteY67" fmla="*/ 93663 h 338138"/>
                  <a:gd name="connsiteX68" fmla="*/ 122238 w 252413"/>
                  <a:gd name="connsiteY68" fmla="*/ 88900 h 338138"/>
                  <a:gd name="connsiteX69" fmla="*/ 127568 w 252413"/>
                  <a:gd name="connsiteY69" fmla="*/ 84138 h 338138"/>
                  <a:gd name="connsiteX70" fmla="*/ 64136 w 252413"/>
                  <a:gd name="connsiteY70" fmla="*/ 65088 h 338138"/>
                  <a:gd name="connsiteX71" fmla="*/ 107316 w 252413"/>
                  <a:gd name="connsiteY71" fmla="*/ 65088 h 338138"/>
                  <a:gd name="connsiteX72" fmla="*/ 112713 w 252413"/>
                  <a:gd name="connsiteY72" fmla="*/ 71702 h 338138"/>
                  <a:gd name="connsiteX73" fmla="*/ 112713 w 252413"/>
                  <a:gd name="connsiteY73" fmla="*/ 106098 h 338138"/>
                  <a:gd name="connsiteX74" fmla="*/ 107316 w 252413"/>
                  <a:gd name="connsiteY74" fmla="*/ 112713 h 338138"/>
                  <a:gd name="connsiteX75" fmla="*/ 64136 w 252413"/>
                  <a:gd name="connsiteY75" fmla="*/ 112713 h 338138"/>
                  <a:gd name="connsiteX76" fmla="*/ 58738 w 252413"/>
                  <a:gd name="connsiteY76" fmla="*/ 106098 h 338138"/>
                  <a:gd name="connsiteX77" fmla="*/ 58738 w 252413"/>
                  <a:gd name="connsiteY77" fmla="*/ 71702 h 338138"/>
                  <a:gd name="connsiteX78" fmla="*/ 64136 w 252413"/>
                  <a:gd name="connsiteY78" fmla="*/ 65088 h 338138"/>
                  <a:gd name="connsiteX79" fmla="*/ 127568 w 252413"/>
                  <a:gd name="connsiteY79" fmla="*/ 60325 h 338138"/>
                  <a:gd name="connsiteX80" fmla="*/ 191522 w 252413"/>
                  <a:gd name="connsiteY80" fmla="*/ 60325 h 338138"/>
                  <a:gd name="connsiteX81" fmla="*/ 196851 w 252413"/>
                  <a:gd name="connsiteY81" fmla="*/ 66499 h 338138"/>
                  <a:gd name="connsiteX82" fmla="*/ 191522 w 252413"/>
                  <a:gd name="connsiteY82" fmla="*/ 71438 h 338138"/>
                  <a:gd name="connsiteX83" fmla="*/ 127568 w 252413"/>
                  <a:gd name="connsiteY83" fmla="*/ 71438 h 338138"/>
                  <a:gd name="connsiteX84" fmla="*/ 122238 w 252413"/>
                  <a:gd name="connsiteY84" fmla="*/ 66499 h 338138"/>
                  <a:gd name="connsiteX85" fmla="*/ 127568 w 252413"/>
                  <a:gd name="connsiteY85" fmla="*/ 60325 h 338138"/>
                  <a:gd name="connsiteX86" fmla="*/ 42572 w 252413"/>
                  <a:gd name="connsiteY86" fmla="*/ 34925 h 338138"/>
                  <a:gd name="connsiteX87" fmla="*/ 33338 w 252413"/>
                  <a:gd name="connsiteY87" fmla="*/ 44126 h 338138"/>
                  <a:gd name="connsiteX88" fmla="*/ 33338 w 252413"/>
                  <a:gd name="connsiteY88" fmla="*/ 279400 h 338138"/>
                  <a:gd name="connsiteX89" fmla="*/ 220663 w 252413"/>
                  <a:gd name="connsiteY89" fmla="*/ 279400 h 338138"/>
                  <a:gd name="connsiteX90" fmla="*/ 220663 w 252413"/>
                  <a:gd name="connsiteY90" fmla="*/ 44126 h 338138"/>
                  <a:gd name="connsiteX91" fmla="*/ 211429 w 252413"/>
                  <a:gd name="connsiteY91" fmla="*/ 34925 h 338138"/>
                  <a:gd name="connsiteX92" fmla="*/ 42572 w 252413"/>
                  <a:gd name="connsiteY92" fmla="*/ 34925 h 338138"/>
                  <a:gd name="connsiteX93" fmla="*/ 42069 w 252413"/>
                  <a:gd name="connsiteY93" fmla="*/ 0 h 338138"/>
                  <a:gd name="connsiteX94" fmla="*/ 210344 w 252413"/>
                  <a:gd name="connsiteY94" fmla="*/ 0 h 338138"/>
                  <a:gd name="connsiteX95" fmla="*/ 252413 w 252413"/>
                  <a:gd name="connsiteY95" fmla="*/ 43588 h 338138"/>
                  <a:gd name="connsiteX96" fmla="*/ 252413 w 252413"/>
                  <a:gd name="connsiteY96" fmla="*/ 294550 h 338138"/>
                  <a:gd name="connsiteX97" fmla="*/ 210344 w 252413"/>
                  <a:gd name="connsiteY97" fmla="*/ 338138 h 338138"/>
                  <a:gd name="connsiteX98" fmla="*/ 42069 w 252413"/>
                  <a:gd name="connsiteY98" fmla="*/ 338138 h 338138"/>
                  <a:gd name="connsiteX99" fmla="*/ 0 w 252413"/>
                  <a:gd name="connsiteY99" fmla="*/ 294550 h 338138"/>
                  <a:gd name="connsiteX100" fmla="*/ 0 w 252413"/>
                  <a:gd name="connsiteY100" fmla="*/ 43588 h 338138"/>
                  <a:gd name="connsiteX101" fmla="*/ 42069 w 252413"/>
                  <a:gd name="connsiteY101"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52413" h="338138">
                    <a:moveTo>
                      <a:pt x="127000" y="292100"/>
                    </a:moveTo>
                    <a:cubicBezTo>
                      <a:pt x="118232" y="292100"/>
                      <a:pt x="111125" y="299207"/>
                      <a:pt x="111125" y="307975"/>
                    </a:cubicBezTo>
                    <a:cubicBezTo>
                      <a:pt x="111125" y="316743"/>
                      <a:pt x="118232" y="323850"/>
                      <a:pt x="127000" y="323850"/>
                    </a:cubicBezTo>
                    <a:cubicBezTo>
                      <a:pt x="135768" y="323850"/>
                      <a:pt x="142875" y="316743"/>
                      <a:pt x="142875" y="307975"/>
                    </a:cubicBezTo>
                    <a:cubicBezTo>
                      <a:pt x="142875" y="299207"/>
                      <a:pt x="135768" y="292100"/>
                      <a:pt x="127000" y="292100"/>
                    </a:cubicBezTo>
                    <a:close/>
                    <a:moveTo>
                      <a:pt x="60637" y="241300"/>
                    </a:moveTo>
                    <a:cubicBezTo>
                      <a:pt x="60637" y="241300"/>
                      <a:pt x="60637" y="241300"/>
                      <a:pt x="123259" y="241300"/>
                    </a:cubicBezTo>
                    <a:cubicBezTo>
                      <a:pt x="127256" y="241300"/>
                      <a:pt x="128588" y="244122"/>
                      <a:pt x="128588" y="248356"/>
                    </a:cubicBezTo>
                    <a:cubicBezTo>
                      <a:pt x="128588" y="251178"/>
                      <a:pt x="127256" y="254000"/>
                      <a:pt x="123259" y="254000"/>
                    </a:cubicBezTo>
                    <a:cubicBezTo>
                      <a:pt x="123259" y="254000"/>
                      <a:pt x="123259" y="254000"/>
                      <a:pt x="60637" y="254000"/>
                    </a:cubicBezTo>
                    <a:cubicBezTo>
                      <a:pt x="56640" y="254000"/>
                      <a:pt x="53975" y="251178"/>
                      <a:pt x="53975" y="248356"/>
                    </a:cubicBezTo>
                    <a:cubicBezTo>
                      <a:pt x="53975" y="244122"/>
                      <a:pt x="56640" y="241300"/>
                      <a:pt x="60637" y="241300"/>
                    </a:cubicBezTo>
                    <a:close/>
                    <a:moveTo>
                      <a:pt x="60637" y="219075"/>
                    </a:moveTo>
                    <a:cubicBezTo>
                      <a:pt x="60637" y="219075"/>
                      <a:pt x="60637" y="219075"/>
                      <a:pt x="123259" y="219075"/>
                    </a:cubicBezTo>
                    <a:cubicBezTo>
                      <a:pt x="127256" y="219075"/>
                      <a:pt x="128588" y="221897"/>
                      <a:pt x="128588" y="224720"/>
                    </a:cubicBezTo>
                    <a:cubicBezTo>
                      <a:pt x="128588" y="228953"/>
                      <a:pt x="127256" y="231775"/>
                      <a:pt x="123259" y="231775"/>
                    </a:cubicBezTo>
                    <a:cubicBezTo>
                      <a:pt x="123259" y="231775"/>
                      <a:pt x="123259" y="231775"/>
                      <a:pt x="60637" y="231775"/>
                    </a:cubicBezTo>
                    <a:cubicBezTo>
                      <a:pt x="56640" y="231775"/>
                      <a:pt x="53975" y="228953"/>
                      <a:pt x="53975" y="224720"/>
                    </a:cubicBezTo>
                    <a:cubicBezTo>
                      <a:pt x="53975" y="221897"/>
                      <a:pt x="56640" y="219075"/>
                      <a:pt x="60637" y="219075"/>
                    </a:cubicBezTo>
                    <a:close/>
                    <a:moveTo>
                      <a:pt x="60637" y="196850"/>
                    </a:moveTo>
                    <a:cubicBezTo>
                      <a:pt x="60637" y="196850"/>
                      <a:pt x="60637" y="196850"/>
                      <a:pt x="123259" y="196850"/>
                    </a:cubicBezTo>
                    <a:cubicBezTo>
                      <a:pt x="127256" y="196850"/>
                      <a:pt x="128588" y="199628"/>
                      <a:pt x="128588" y="202407"/>
                    </a:cubicBezTo>
                    <a:cubicBezTo>
                      <a:pt x="128588" y="206574"/>
                      <a:pt x="127256" y="207963"/>
                      <a:pt x="123259" y="207963"/>
                    </a:cubicBezTo>
                    <a:cubicBezTo>
                      <a:pt x="123259" y="207963"/>
                      <a:pt x="123259" y="207963"/>
                      <a:pt x="60637" y="207963"/>
                    </a:cubicBezTo>
                    <a:cubicBezTo>
                      <a:pt x="56640" y="207963"/>
                      <a:pt x="53975" y="206574"/>
                      <a:pt x="53975" y="202407"/>
                    </a:cubicBezTo>
                    <a:cubicBezTo>
                      <a:pt x="53975" y="199628"/>
                      <a:pt x="56640" y="196850"/>
                      <a:pt x="60637" y="196850"/>
                    </a:cubicBezTo>
                    <a:close/>
                    <a:moveTo>
                      <a:pt x="60637" y="174625"/>
                    </a:moveTo>
                    <a:cubicBezTo>
                      <a:pt x="60637" y="174625"/>
                      <a:pt x="60637" y="174625"/>
                      <a:pt x="123259" y="174625"/>
                    </a:cubicBezTo>
                    <a:cubicBezTo>
                      <a:pt x="127256" y="174625"/>
                      <a:pt x="128588" y="177403"/>
                      <a:pt x="128588" y="180182"/>
                    </a:cubicBezTo>
                    <a:cubicBezTo>
                      <a:pt x="128588" y="182960"/>
                      <a:pt x="127256" y="185738"/>
                      <a:pt x="123259" y="185738"/>
                    </a:cubicBezTo>
                    <a:cubicBezTo>
                      <a:pt x="123259" y="185738"/>
                      <a:pt x="123259" y="185738"/>
                      <a:pt x="60637" y="185738"/>
                    </a:cubicBezTo>
                    <a:cubicBezTo>
                      <a:pt x="56640" y="185738"/>
                      <a:pt x="53975" y="182960"/>
                      <a:pt x="53975" y="180182"/>
                    </a:cubicBezTo>
                    <a:cubicBezTo>
                      <a:pt x="53975" y="177403"/>
                      <a:pt x="56640" y="174625"/>
                      <a:pt x="60637" y="174625"/>
                    </a:cubicBezTo>
                    <a:close/>
                    <a:moveTo>
                      <a:pt x="149784" y="155575"/>
                    </a:moveTo>
                    <a:cubicBezTo>
                      <a:pt x="149784" y="155575"/>
                      <a:pt x="149784" y="155575"/>
                      <a:pt x="188356" y="155575"/>
                    </a:cubicBezTo>
                    <a:cubicBezTo>
                      <a:pt x="191016" y="155575"/>
                      <a:pt x="193676" y="158214"/>
                      <a:pt x="193676" y="160852"/>
                    </a:cubicBezTo>
                    <a:cubicBezTo>
                      <a:pt x="193676" y="160852"/>
                      <a:pt x="193676" y="160852"/>
                      <a:pt x="193676" y="242642"/>
                    </a:cubicBezTo>
                    <a:cubicBezTo>
                      <a:pt x="193676" y="246600"/>
                      <a:pt x="191016" y="249238"/>
                      <a:pt x="188356" y="249238"/>
                    </a:cubicBezTo>
                    <a:cubicBezTo>
                      <a:pt x="188356" y="249238"/>
                      <a:pt x="188356" y="249238"/>
                      <a:pt x="149784" y="249238"/>
                    </a:cubicBezTo>
                    <a:cubicBezTo>
                      <a:pt x="147123" y="249238"/>
                      <a:pt x="144463" y="246600"/>
                      <a:pt x="144463" y="242642"/>
                    </a:cubicBezTo>
                    <a:cubicBezTo>
                      <a:pt x="144463" y="242642"/>
                      <a:pt x="144463" y="242642"/>
                      <a:pt x="144463" y="160852"/>
                    </a:cubicBezTo>
                    <a:cubicBezTo>
                      <a:pt x="144463" y="158214"/>
                      <a:pt x="147123" y="155575"/>
                      <a:pt x="149784" y="155575"/>
                    </a:cubicBezTo>
                    <a:close/>
                    <a:moveTo>
                      <a:pt x="60637" y="150813"/>
                    </a:moveTo>
                    <a:cubicBezTo>
                      <a:pt x="60637" y="150813"/>
                      <a:pt x="60637" y="150813"/>
                      <a:pt x="123259" y="150813"/>
                    </a:cubicBezTo>
                    <a:cubicBezTo>
                      <a:pt x="127256" y="150813"/>
                      <a:pt x="128588" y="153283"/>
                      <a:pt x="128588" y="156987"/>
                    </a:cubicBezTo>
                    <a:cubicBezTo>
                      <a:pt x="128588" y="159457"/>
                      <a:pt x="127256" y="161926"/>
                      <a:pt x="123259" y="161926"/>
                    </a:cubicBezTo>
                    <a:cubicBezTo>
                      <a:pt x="123259" y="161926"/>
                      <a:pt x="123259" y="161926"/>
                      <a:pt x="60637" y="161926"/>
                    </a:cubicBezTo>
                    <a:cubicBezTo>
                      <a:pt x="56640" y="161926"/>
                      <a:pt x="53975" y="159457"/>
                      <a:pt x="53975" y="156987"/>
                    </a:cubicBezTo>
                    <a:cubicBezTo>
                      <a:pt x="53975" y="153283"/>
                      <a:pt x="56640" y="150813"/>
                      <a:pt x="60637" y="150813"/>
                    </a:cubicBezTo>
                    <a:close/>
                    <a:moveTo>
                      <a:pt x="59267" y="128588"/>
                    </a:moveTo>
                    <a:cubicBezTo>
                      <a:pt x="59267" y="128588"/>
                      <a:pt x="59267" y="128588"/>
                      <a:pt x="191559" y="128588"/>
                    </a:cubicBezTo>
                    <a:cubicBezTo>
                      <a:pt x="194204" y="128588"/>
                      <a:pt x="196850" y="131058"/>
                      <a:pt x="196850" y="133527"/>
                    </a:cubicBezTo>
                    <a:cubicBezTo>
                      <a:pt x="196850" y="137232"/>
                      <a:pt x="194204" y="139701"/>
                      <a:pt x="191559" y="139701"/>
                    </a:cubicBezTo>
                    <a:cubicBezTo>
                      <a:pt x="191559" y="139701"/>
                      <a:pt x="191559" y="139701"/>
                      <a:pt x="59267" y="139701"/>
                    </a:cubicBezTo>
                    <a:cubicBezTo>
                      <a:pt x="56621" y="139701"/>
                      <a:pt x="53975" y="137232"/>
                      <a:pt x="53975" y="133527"/>
                    </a:cubicBezTo>
                    <a:cubicBezTo>
                      <a:pt x="53975" y="131058"/>
                      <a:pt x="56621" y="128588"/>
                      <a:pt x="59267" y="128588"/>
                    </a:cubicBezTo>
                    <a:close/>
                    <a:moveTo>
                      <a:pt x="127568" y="106363"/>
                    </a:moveTo>
                    <a:cubicBezTo>
                      <a:pt x="127568" y="106363"/>
                      <a:pt x="127568" y="106363"/>
                      <a:pt x="191522" y="106363"/>
                    </a:cubicBezTo>
                    <a:cubicBezTo>
                      <a:pt x="194186" y="106363"/>
                      <a:pt x="196851" y="108744"/>
                      <a:pt x="196851" y="111125"/>
                    </a:cubicBezTo>
                    <a:cubicBezTo>
                      <a:pt x="196851" y="114697"/>
                      <a:pt x="194186" y="115888"/>
                      <a:pt x="191522" y="115888"/>
                    </a:cubicBezTo>
                    <a:cubicBezTo>
                      <a:pt x="191522" y="115888"/>
                      <a:pt x="191522" y="115888"/>
                      <a:pt x="127568" y="115888"/>
                    </a:cubicBezTo>
                    <a:cubicBezTo>
                      <a:pt x="124903" y="115888"/>
                      <a:pt x="122238" y="114697"/>
                      <a:pt x="122238" y="111125"/>
                    </a:cubicBezTo>
                    <a:cubicBezTo>
                      <a:pt x="122238" y="108744"/>
                      <a:pt x="124903" y="106363"/>
                      <a:pt x="127568" y="106363"/>
                    </a:cubicBezTo>
                    <a:close/>
                    <a:moveTo>
                      <a:pt x="127568" y="84138"/>
                    </a:moveTo>
                    <a:cubicBezTo>
                      <a:pt x="127568" y="84138"/>
                      <a:pt x="127568" y="84138"/>
                      <a:pt x="191522" y="84138"/>
                    </a:cubicBezTo>
                    <a:cubicBezTo>
                      <a:pt x="194186" y="84138"/>
                      <a:pt x="196851" y="86519"/>
                      <a:pt x="196851" y="88900"/>
                    </a:cubicBezTo>
                    <a:cubicBezTo>
                      <a:pt x="196851" y="91282"/>
                      <a:pt x="194186" y="93663"/>
                      <a:pt x="191522" y="93663"/>
                    </a:cubicBezTo>
                    <a:cubicBezTo>
                      <a:pt x="191522" y="93663"/>
                      <a:pt x="191522" y="93663"/>
                      <a:pt x="127568" y="93663"/>
                    </a:cubicBezTo>
                    <a:cubicBezTo>
                      <a:pt x="124903" y="93663"/>
                      <a:pt x="122238" y="91282"/>
                      <a:pt x="122238" y="88900"/>
                    </a:cubicBezTo>
                    <a:cubicBezTo>
                      <a:pt x="122238" y="86519"/>
                      <a:pt x="124903" y="84138"/>
                      <a:pt x="127568" y="84138"/>
                    </a:cubicBezTo>
                    <a:close/>
                    <a:moveTo>
                      <a:pt x="64136" y="65088"/>
                    </a:moveTo>
                    <a:cubicBezTo>
                      <a:pt x="64136" y="65088"/>
                      <a:pt x="64136" y="65088"/>
                      <a:pt x="107316" y="65088"/>
                    </a:cubicBezTo>
                    <a:cubicBezTo>
                      <a:pt x="110014" y="65088"/>
                      <a:pt x="112713" y="67734"/>
                      <a:pt x="112713" y="71702"/>
                    </a:cubicBezTo>
                    <a:cubicBezTo>
                      <a:pt x="112713" y="71702"/>
                      <a:pt x="112713" y="71702"/>
                      <a:pt x="112713" y="106098"/>
                    </a:cubicBezTo>
                    <a:cubicBezTo>
                      <a:pt x="112713" y="110067"/>
                      <a:pt x="110014" y="112713"/>
                      <a:pt x="107316" y="112713"/>
                    </a:cubicBezTo>
                    <a:cubicBezTo>
                      <a:pt x="107316" y="112713"/>
                      <a:pt x="107316" y="112713"/>
                      <a:pt x="64136" y="112713"/>
                    </a:cubicBezTo>
                    <a:cubicBezTo>
                      <a:pt x="61437" y="112713"/>
                      <a:pt x="58738" y="110067"/>
                      <a:pt x="58738" y="106098"/>
                    </a:cubicBezTo>
                    <a:cubicBezTo>
                      <a:pt x="58738" y="106098"/>
                      <a:pt x="58738" y="106098"/>
                      <a:pt x="58738" y="71702"/>
                    </a:cubicBezTo>
                    <a:cubicBezTo>
                      <a:pt x="58738" y="67734"/>
                      <a:pt x="61437" y="65088"/>
                      <a:pt x="64136" y="65088"/>
                    </a:cubicBezTo>
                    <a:close/>
                    <a:moveTo>
                      <a:pt x="127568" y="60325"/>
                    </a:moveTo>
                    <a:cubicBezTo>
                      <a:pt x="127568" y="60325"/>
                      <a:pt x="127568" y="60325"/>
                      <a:pt x="191522" y="60325"/>
                    </a:cubicBezTo>
                    <a:cubicBezTo>
                      <a:pt x="194186" y="60325"/>
                      <a:pt x="196851" y="62794"/>
                      <a:pt x="196851" y="66499"/>
                    </a:cubicBezTo>
                    <a:cubicBezTo>
                      <a:pt x="196851" y="68968"/>
                      <a:pt x="194186" y="71438"/>
                      <a:pt x="191522" y="71438"/>
                    </a:cubicBezTo>
                    <a:cubicBezTo>
                      <a:pt x="191522" y="71438"/>
                      <a:pt x="191522" y="71438"/>
                      <a:pt x="127568" y="71438"/>
                    </a:cubicBezTo>
                    <a:cubicBezTo>
                      <a:pt x="124903" y="71438"/>
                      <a:pt x="122238" y="68968"/>
                      <a:pt x="122238" y="66499"/>
                    </a:cubicBezTo>
                    <a:cubicBezTo>
                      <a:pt x="122238" y="62794"/>
                      <a:pt x="124903" y="60325"/>
                      <a:pt x="127568" y="60325"/>
                    </a:cubicBezTo>
                    <a:close/>
                    <a:moveTo>
                      <a:pt x="42572" y="34925"/>
                    </a:moveTo>
                    <a:cubicBezTo>
                      <a:pt x="37295" y="34925"/>
                      <a:pt x="33338" y="38868"/>
                      <a:pt x="33338" y="44126"/>
                    </a:cubicBezTo>
                    <a:lnTo>
                      <a:pt x="33338" y="279400"/>
                    </a:lnTo>
                    <a:cubicBezTo>
                      <a:pt x="33338" y="279400"/>
                      <a:pt x="33338" y="279400"/>
                      <a:pt x="220663" y="279400"/>
                    </a:cubicBezTo>
                    <a:cubicBezTo>
                      <a:pt x="220663" y="279400"/>
                      <a:pt x="220663" y="279400"/>
                      <a:pt x="220663" y="44126"/>
                    </a:cubicBezTo>
                    <a:cubicBezTo>
                      <a:pt x="220663" y="38868"/>
                      <a:pt x="216706" y="34925"/>
                      <a:pt x="211429" y="34925"/>
                    </a:cubicBezTo>
                    <a:cubicBezTo>
                      <a:pt x="211429" y="34925"/>
                      <a:pt x="211429" y="34925"/>
                      <a:pt x="42572" y="34925"/>
                    </a:cubicBezTo>
                    <a:close/>
                    <a:moveTo>
                      <a:pt x="42069" y="0"/>
                    </a:moveTo>
                    <a:cubicBezTo>
                      <a:pt x="42069" y="0"/>
                      <a:pt x="42069" y="0"/>
                      <a:pt x="210344" y="0"/>
                    </a:cubicBezTo>
                    <a:cubicBezTo>
                      <a:pt x="234008" y="0"/>
                      <a:pt x="252413" y="19813"/>
                      <a:pt x="252413" y="43588"/>
                    </a:cubicBezTo>
                    <a:cubicBezTo>
                      <a:pt x="252413" y="43588"/>
                      <a:pt x="252413" y="43588"/>
                      <a:pt x="252413" y="294550"/>
                    </a:cubicBezTo>
                    <a:cubicBezTo>
                      <a:pt x="252413" y="318325"/>
                      <a:pt x="234008" y="338138"/>
                      <a:pt x="210344" y="338138"/>
                    </a:cubicBezTo>
                    <a:cubicBezTo>
                      <a:pt x="210344" y="338138"/>
                      <a:pt x="210344" y="338138"/>
                      <a:pt x="42069" y="338138"/>
                    </a:cubicBezTo>
                    <a:cubicBezTo>
                      <a:pt x="18405" y="338138"/>
                      <a:pt x="0" y="318325"/>
                      <a:pt x="0" y="294550"/>
                    </a:cubicBezTo>
                    <a:cubicBezTo>
                      <a:pt x="0" y="294550"/>
                      <a:pt x="0" y="294550"/>
                      <a:pt x="0" y="43588"/>
                    </a:cubicBezTo>
                    <a:cubicBezTo>
                      <a:pt x="0" y="19813"/>
                      <a:pt x="18405" y="0"/>
                      <a:pt x="42069" y="0"/>
                    </a:cubicBezTo>
                    <a:close/>
                  </a:path>
                </a:pathLst>
              </a:custGeom>
              <a:solidFill>
                <a:schemeClr val="bg1"/>
              </a:solidFill>
              <a:ln>
                <a:noFill/>
              </a:ln>
              <a:extLst/>
            </p:spPr>
            <p:txBody>
              <a:bodyPr anchor="ctr"/>
              <a:lstStyle/>
              <a:p>
                <a:pPr algn="ctr"/>
                <a:endParaRPr/>
              </a:p>
            </p:txBody>
          </p:sp>
        </p:grpSp>
        <p:grpSp>
          <p:nvGrpSpPr>
            <p:cNvPr id="16" name="组合 15">
              <a:extLst>
                <a:ext uri="{FF2B5EF4-FFF2-40B4-BE49-F238E27FC236}">
                  <a16:creationId xmlns:a16="http://schemas.microsoft.com/office/drawing/2014/main" id="{B5C9EFF8-4F98-4DBE-8C82-FABB659B8DEE}"/>
                </a:ext>
              </a:extLst>
            </p:cNvPr>
            <p:cNvGrpSpPr/>
            <p:nvPr/>
          </p:nvGrpSpPr>
          <p:grpSpPr>
            <a:xfrm>
              <a:off x="5276850" y="1490074"/>
              <a:ext cx="1638300" cy="1638300"/>
              <a:chOff x="5276850" y="1490074"/>
              <a:chExt cx="1638300" cy="1638300"/>
            </a:xfrm>
          </p:grpSpPr>
          <p:sp>
            <p:nvSpPr>
              <p:cNvPr id="22" name="椭圆 21">
                <a:extLst>
                  <a:ext uri="{FF2B5EF4-FFF2-40B4-BE49-F238E27FC236}">
                    <a16:creationId xmlns:a16="http://schemas.microsoft.com/office/drawing/2014/main" id="{F973087A-6C10-4480-BE72-E2A42083D751}"/>
                  </a:ext>
                </a:extLst>
              </p:cNvPr>
              <p:cNvSpPr/>
              <p:nvPr/>
            </p:nvSpPr>
            <p:spPr>
              <a:xfrm>
                <a:off x="5276850" y="1490074"/>
                <a:ext cx="1638300" cy="1638300"/>
              </a:xfrm>
              <a:prstGeom prst="ellipse">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任意多边形: 形状 18" title="xKpUrv6ycS">
                <a:extLst>
                  <a:ext uri="{FF2B5EF4-FFF2-40B4-BE49-F238E27FC236}">
                    <a16:creationId xmlns:a16="http://schemas.microsoft.com/office/drawing/2014/main" id="{682F9C10-84A2-4820-A853-8445CB2BD3A3}"/>
                  </a:ext>
                </a:extLst>
              </p:cNvPr>
              <p:cNvSpPr>
                <a:spLocks noChangeAspect="1"/>
              </p:cNvSpPr>
              <p:nvPr/>
            </p:nvSpPr>
            <p:spPr bwMode="auto">
              <a:xfrm>
                <a:off x="5833803" y="1935670"/>
                <a:ext cx="547229" cy="686402"/>
              </a:xfrm>
              <a:custGeom>
                <a:avLst/>
                <a:gdLst>
                  <a:gd name="connsiteX0" fmla="*/ 79065 w 268312"/>
                  <a:gd name="connsiteY0" fmla="*/ 303213 h 336550"/>
                  <a:gd name="connsiteX1" fmla="*/ 69850 w 268312"/>
                  <a:gd name="connsiteY1" fmla="*/ 311945 h 336550"/>
                  <a:gd name="connsiteX2" fmla="*/ 79065 w 268312"/>
                  <a:gd name="connsiteY2" fmla="*/ 320676 h 336550"/>
                  <a:gd name="connsiteX3" fmla="*/ 114610 w 268312"/>
                  <a:gd name="connsiteY3" fmla="*/ 320676 h 336550"/>
                  <a:gd name="connsiteX4" fmla="*/ 123825 w 268312"/>
                  <a:gd name="connsiteY4" fmla="*/ 311945 h 336550"/>
                  <a:gd name="connsiteX5" fmla="*/ 114610 w 268312"/>
                  <a:gd name="connsiteY5" fmla="*/ 303213 h 336550"/>
                  <a:gd name="connsiteX6" fmla="*/ 79065 w 268312"/>
                  <a:gd name="connsiteY6" fmla="*/ 303213 h 336550"/>
                  <a:gd name="connsiteX7" fmla="*/ 184235 w 268312"/>
                  <a:gd name="connsiteY7" fmla="*/ 119063 h 336550"/>
                  <a:gd name="connsiteX8" fmla="*/ 181644 w 268312"/>
                  <a:gd name="connsiteY8" fmla="*/ 121725 h 336550"/>
                  <a:gd name="connsiteX9" fmla="*/ 181644 w 268312"/>
                  <a:gd name="connsiteY9" fmla="*/ 125717 h 336550"/>
                  <a:gd name="connsiteX10" fmla="*/ 177759 w 268312"/>
                  <a:gd name="connsiteY10" fmla="*/ 131039 h 336550"/>
                  <a:gd name="connsiteX11" fmla="*/ 164808 w 268312"/>
                  <a:gd name="connsiteY11" fmla="*/ 148339 h 336550"/>
                  <a:gd name="connsiteX12" fmla="*/ 175169 w 268312"/>
                  <a:gd name="connsiteY12" fmla="*/ 165638 h 336550"/>
                  <a:gd name="connsiteX13" fmla="*/ 186825 w 268312"/>
                  <a:gd name="connsiteY13" fmla="*/ 170961 h 336550"/>
                  <a:gd name="connsiteX14" fmla="*/ 192005 w 268312"/>
                  <a:gd name="connsiteY14" fmla="*/ 173622 h 336550"/>
                  <a:gd name="connsiteX15" fmla="*/ 190710 w 268312"/>
                  <a:gd name="connsiteY15" fmla="*/ 185598 h 336550"/>
                  <a:gd name="connsiteX16" fmla="*/ 181644 w 268312"/>
                  <a:gd name="connsiteY16" fmla="*/ 186929 h 336550"/>
                  <a:gd name="connsiteX17" fmla="*/ 169989 w 268312"/>
                  <a:gd name="connsiteY17" fmla="*/ 182937 h 336550"/>
                  <a:gd name="connsiteX18" fmla="*/ 166103 w 268312"/>
                  <a:gd name="connsiteY18" fmla="*/ 184268 h 336550"/>
                  <a:gd name="connsiteX19" fmla="*/ 164808 w 268312"/>
                  <a:gd name="connsiteY19" fmla="*/ 190921 h 336550"/>
                  <a:gd name="connsiteX20" fmla="*/ 166103 w 268312"/>
                  <a:gd name="connsiteY20" fmla="*/ 196244 h 336550"/>
                  <a:gd name="connsiteX21" fmla="*/ 177759 w 268312"/>
                  <a:gd name="connsiteY21" fmla="*/ 198905 h 336550"/>
                  <a:gd name="connsiteX22" fmla="*/ 180349 w 268312"/>
                  <a:gd name="connsiteY22" fmla="*/ 202898 h 336550"/>
                  <a:gd name="connsiteX23" fmla="*/ 180349 w 268312"/>
                  <a:gd name="connsiteY23" fmla="*/ 206890 h 336550"/>
                  <a:gd name="connsiteX24" fmla="*/ 182939 w 268312"/>
                  <a:gd name="connsiteY24" fmla="*/ 209551 h 336550"/>
                  <a:gd name="connsiteX25" fmla="*/ 189415 w 268312"/>
                  <a:gd name="connsiteY25" fmla="*/ 209551 h 336550"/>
                  <a:gd name="connsiteX26" fmla="*/ 192005 w 268312"/>
                  <a:gd name="connsiteY26" fmla="*/ 206890 h 336550"/>
                  <a:gd name="connsiteX27" fmla="*/ 192005 w 268312"/>
                  <a:gd name="connsiteY27" fmla="*/ 201567 h 336550"/>
                  <a:gd name="connsiteX28" fmla="*/ 194595 w 268312"/>
                  <a:gd name="connsiteY28" fmla="*/ 197575 h 336550"/>
                  <a:gd name="connsiteX29" fmla="*/ 204956 w 268312"/>
                  <a:gd name="connsiteY29" fmla="*/ 190921 h 336550"/>
                  <a:gd name="connsiteX30" fmla="*/ 199775 w 268312"/>
                  <a:gd name="connsiteY30" fmla="*/ 160315 h 336550"/>
                  <a:gd name="connsiteX31" fmla="*/ 188120 w 268312"/>
                  <a:gd name="connsiteY31" fmla="*/ 154992 h 336550"/>
                  <a:gd name="connsiteX32" fmla="*/ 182939 w 268312"/>
                  <a:gd name="connsiteY32" fmla="*/ 152331 h 336550"/>
                  <a:gd name="connsiteX33" fmla="*/ 184235 w 268312"/>
                  <a:gd name="connsiteY33" fmla="*/ 141685 h 336550"/>
                  <a:gd name="connsiteX34" fmla="*/ 188120 w 268312"/>
                  <a:gd name="connsiteY34" fmla="*/ 141685 h 336550"/>
                  <a:gd name="connsiteX35" fmla="*/ 201071 w 268312"/>
                  <a:gd name="connsiteY35" fmla="*/ 144347 h 336550"/>
                  <a:gd name="connsiteX36" fmla="*/ 204956 w 268312"/>
                  <a:gd name="connsiteY36" fmla="*/ 143016 h 336550"/>
                  <a:gd name="connsiteX37" fmla="*/ 207546 w 268312"/>
                  <a:gd name="connsiteY37" fmla="*/ 135032 h 336550"/>
                  <a:gd name="connsiteX38" fmla="*/ 204956 w 268312"/>
                  <a:gd name="connsiteY38" fmla="*/ 132370 h 336550"/>
                  <a:gd name="connsiteX39" fmla="*/ 197185 w 268312"/>
                  <a:gd name="connsiteY39" fmla="*/ 129709 h 336550"/>
                  <a:gd name="connsiteX40" fmla="*/ 193300 w 268312"/>
                  <a:gd name="connsiteY40" fmla="*/ 124386 h 336550"/>
                  <a:gd name="connsiteX41" fmla="*/ 186825 w 268312"/>
                  <a:gd name="connsiteY41" fmla="*/ 119063 h 336550"/>
                  <a:gd name="connsiteX42" fmla="*/ 184235 w 268312"/>
                  <a:gd name="connsiteY42" fmla="*/ 119063 h 336550"/>
                  <a:gd name="connsiteX43" fmla="*/ 187192 w 268312"/>
                  <a:gd name="connsiteY43" fmla="*/ 84090 h 336550"/>
                  <a:gd name="connsiteX44" fmla="*/ 244570 w 268312"/>
                  <a:gd name="connsiteY44" fmla="*/ 107760 h 336550"/>
                  <a:gd name="connsiteX45" fmla="*/ 244570 w 268312"/>
                  <a:gd name="connsiteY45" fmla="*/ 222168 h 336550"/>
                  <a:gd name="connsiteX46" fmla="*/ 145642 w 268312"/>
                  <a:gd name="connsiteY46" fmla="*/ 234003 h 336550"/>
                  <a:gd name="connsiteX47" fmla="*/ 111347 w 268312"/>
                  <a:gd name="connsiteY47" fmla="*/ 243208 h 336550"/>
                  <a:gd name="connsiteX48" fmla="*/ 110028 w 268312"/>
                  <a:gd name="connsiteY48" fmla="*/ 237948 h 336550"/>
                  <a:gd name="connsiteX49" fmla="*/ 127175 w 268312"/>
                  <a:gd name="connsiteY49" fmla="*/ 218223 h 336550"/>
                  <a:gd name="connsiteX50" fmla="*/ 125856 w 268312"/>
                  <a:gd name="connsiteY50" fmla="*/ 218223 h 336550"/>
                  <a:gd name="connsiteX51" fmla="*/ 129813 w 268312"/>
                  <a:gd name="connsiteY51" fmla="*/ 107760 h 336550"/>
                  <a:gd name="connsiteX52" fmla="*/ 187192 w 268312"/>
                  <a:gd name="connsiteY52" fmla="*/ 84090 h 336550"/>
                  <a:gd name="connsiteX53" fmla="*/ 36992 w 268312"/>
                  <a:gd name="connsiteY53" fmla="*/ 0 h 336550"/>
                  <a:gd name="connsiteX54" fmla="*/ 161179 w 268312"/>
                  <a:gd name="connsiteY54" fmla="*/ 0 h 336550"/>
                  <a:gd name="connsiteX55" fmla="*/ 196850 w 268312"/>
                  <a:gd name="connsiteY55" fmla="*/ 36810 h 336550"/>
                  <a:gd name="connsiteX56" fmla="*/ 196850 w 268312"/>
                  <a:gd name="connsiteY56" fmla="*/ 67047 h 336550"/>
                  <a:gd name="connsiteX57" fmla="*/ 187602 w 268312"/>
                  <a:gd name="connsiteY57" fmla="*/ 67047 h 336550"/>
                  <a:gd name="connsiteX58" fmla="*/ 178354 w 268312"/>
                  <a:gd name="connsiteY58" fmla="*/ 67047 h 336550"/>
                  <a:gd name="connsiteX59" fmla="*/ 178354 w 268312"/>
                  <a:gd name="connsiteY59" fmla="*/ 60474 h 336550"/>
                  <a:gd name="connsiteX60" fmla="*/ 178354 w 268312"/>
                  <a:gd name="connsiteY60" fmla="*/ 59159 h 336550"/>
                  <a:gd name="connsiteX61" fmla="*/ 169106 w 268312"/>
                  <a:gd name="connsiteY61" fmla="*/ 48642 h 336550"/>
                  <a:gd name="connsiteX62" fmla="*/ 29065 w 268312"/>
                  <a:gd name="connsiteY62" fmla="*/ 48642 h 336550"/>
                  <a:gd name="connsiteX63" fmla="*/ 19817 w 268312"/>
                  <a:gd name="connsiteY63" fmla="*/ 59159 h 336550"/>
                  <a:gd name="connsiteX64" fmla="*/ 19817 w 268312"/>
                  <a:gd name="connsiteY64" fmla="*/ 278706 h 336550"/>
                  <a:gd name="connsiteX65" fmla="*/ 29065 w 268312"/>
                  <a:gd name="connsiteY65" fmla="*/ 287908 h 336550"/>
                  <a:gd name="connsiteX66" fmla="*/ 169106 w 268312"/>
                  <a:gd name="connsiteY66" fmla="*/ 287908 h 336550"/>
                  <a:gd name="connsiteX67" fmla="*/ 178354 w 268312"/>
                  <a:gd name="connsiteY67" fmla="*/ 278706 h 336550"/>
                  <a:gd name="connsiteX68" fmla="*/ 178354 w 268312"/>
                  <a:gd name="connsiteY68" fmla="*/ 261615 h 336550"/>
                  <a:gd name="connsiteX69" fmla="*/ 187602 w 268312"/>
                  <a:gd name="connsiteY69" fmla="*/ 262930 h 336550"/>
                  <a:gd name="connsiteX70" fmla="*/ 196850 w 268312"/>
                  <a:gd name="connsiteY70" fmla="*/ 261615 h 336550"/>
                  <a:gd name="connsiteX71" fmla="*/ 196850 w 268312"/>
                  <a:gd name="connsiteY71" fmla="*/ 299740 h 336550"/>
                  <a:gd name="connsiteX72" fmla="*/ 161179 w 268312"/>
                  <a:gd name="connsiteY72" fmla="*/ 336550 h 336550"/>
                  <a:gd name="connsiteX73" fmla="*/ 36992 w 268312"/>
                  <a:gd name="connsiteY73" fmla="*/ 336550 h 336550"/>
                  <a:gd name="connsiteX74" fmla="*/ 0 w 268312"/>
                  <a:gd name="connsiteY74" fmla="*/ 299740 h 336550"/>
                  <a:gd name="connsiteX75" fmla="*/ 0 w 268312"/>
                  <a:gd name="connsiteY75" fmla="*/ 36810 h 336550"/>
                  <a:gd name="connsiteX76" fmla="*/ 36992 w 268312"/>
                  <a:gd name="connsiteY76"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68312" h="336550">
                    <a:moveTo>
                      <a:pt x="79065" y="303213"/>
                    </a:moveTo>
                    <a:cubicBezTo>
                      <a:pt x="73799" y="303213"/>
                      <a:pt x="69850" y="306955"/>
                      <a:pt x="69850" y="311945"/>
                    </a:cubicBezTo>
                    <a:cubicBezTo>
                      <a:pt x="69850" y="316934"/>
                      <a:pt x="73799" y="320676"/>
                      <a:pt x="79065" y="320676"/>
                    </a:cubicBezTo>
                    <a:cubicBezTo>
                      <a:pt x="79065" y="320676"/>
                      <a:pt x="79065" y="320676"/>
                      <a:pt x="114610" y="320676"/>
                    </a:cubicBezTo>
                    <a:cubicBezTo>
                      <a:pt x="119875" y="320676"/>
                      <a:pt x="123825" y="316934"/>
                      <a:pt x="123825" y="311945"/>
                    </a:cubicBezTo>
                    <a:cubicBezTo>
                      <a:pt x="123825" y="306955"/>
                      <a:pt x="119875" y="303213"/>
                      <a:pt x="114610" y="303213"/>
                    </a:cubicBezTo>
                    <a:cubicBezTo>
                      <a:pt x="114610" y="303213"/>
                      <a:pt x="114610" y="303213"/>
                      <a:pt x="79065" y="303213"/>
                    </a:cubicBezTo>
                    <a:close/>
                    <a:moveTo>
                      <a:pt x="184235" y="119063"/>
                    </a:moveTo>
                    <a:cubicBezTo>
                      <a:pt x="181644" y="119063"/>
                      <a:pt x="181644" y="119063"/>
                      <a:pt x="181644" y="121725"/>
                    </a:cubicBezTo>
                    <a:cubicBezTo>
                      <a:pt x="181644" y="121725"/>
                      <a:pt x="181644" y="121725"/>
                      <a:pt x="181644" y="125717"/>
                    </a:cubicBezTo>
                    <a:cubicBezTo>
                      <a:pt x="181644" y="129709"/>
                      <a:pt x="181644" y="129709"/>
                      <a:pt x="177759" y="131039"/>
                    </a:cubicBezTo>
                    <a:cubicBezTo>
                      <a:pt x="169989" y="133701"/>
                      <a:pt x="164808" y="139024"/>
                      <a:pt x="164808" y="148339"/>
                    </a:cubicBezTo>
                    <a:cubicBezTo>
                      <a:pt x="164808" y="156323"/>
                      <a:pt x="168694" y="161646"/>
                      <a:pt x="175169" y="165638"/>
                    </a:cubicBezTo>
                    <a:cubicBezTo>
                      <a:pt x="179054" y="168299"/>
                      <a:pt x="182939" y="169630"/>
                      <a:pt x="186825" y="170961"/>
                    </a:cubicBezTo>
                    <a:cubicBezTo>
                      <a:pt x="188120" y="172291"/>
                      <a:pt x="190710" y="172291"/>
                      <a:pt x="192005" y="173622"/>
                    </a:cubicBezTo>
                    <a:cubicBezTo>
                      <a:pt x="195890" y="177614"/>
                      <a:pt x="194595" y="182937"/>
                      <a:pt x="190710" y="185598"/>
                    </a:cubicBezTo>
                    <a:cubicBezTo>
                      <a:pt x="188120" y="186929"/>
                      <a:pt x="184235" y="186929"/>
                      <a:pt x="181644" y="186929"/>
                    </a:cubicBezTo>
                    <a:cubicBezTo>
                      <a:pt x="177759" y="185598"/>
                      <a:pt x="173874" y="184268"/>
                      <a:pt x="169989" y="182937"/>
                    </a:cubicBezTo>
                    <a:cubicBezTo>
                      <a:pt x="167398" y="181606"/>
                      <a:pt x="167398" y="181606"/>
                      <a:pt x="166103" y="184268"/>
                    </a:cubicBezTo>
                    <a:cubicBezTo>
                      <a:pt x="166103" y="186929"/>
                      <a:pt x="164808" y="188260"/>
                      <a:pt x="164808" y="190921"/>
                    </a:cubicBezTo>
                    <a:cubicBezTo>
                      <a:pt x="163513" y="193583"/>
                      <a:pt x="163513" y="194913"/>
                      <a:pt x="166103" y="196244"/>
                    </a:cubicBezTo>
                    <a:cubicBezTo>
                      <a:pt x="169989" y="197575"/>
                      <a:pt x="173874" y="198905"/>
                      <a:pt x="177759" y="198905"/>
                    </a:cubicBezTo>
                    <a:cubicBezTo>
                      <a:pt x="180349" y="198905"/>
                      <a:pt x="180349" y="198905"/>
                      <a:pt x="180349" y="202898"/>
                    </a:cubicBezTo>
                    <a:cubicBezTo>
                      <a:pt x="180349" y="204228"/>
                      <a:pt x="180349" y="205559"/>
                      <a:pt x="180349" y="206890"/>
                    </a:cubicBezTo>
                    <a:cubicBezTo>
                      <a:pt x="180349" y="208220"/>
                      <a:pt x="181644" y="209551"/>
                      <a:pt x="182939" y="209551"/>
                    </a:cubicBezTo>
                    <a:cubicBezTo>
                      <a:pt x="185530" y="209551"/>
                      <a:pt x="188120" y="209551"/>
                      <a:pt x="189415" y="209551"/>
                    </a:cubicBezTo>
                    <a:cubicBezTo>
                      <a:pt x="190710" y="209551"/>
                      <a:pt x="192005" y="208220"/>
                      <a:pt x="192005" y="206890"/>
                    </a:cubicBezTo>
                    <a:cubicBezTo>
                      <a:pt x="192005" y="205559"/>
                      <a:pt x="192005" y="202898"/>
                      <a:pt x="192005" y="201567"/>
                    </a:cubicBezTo>
                    <a:cubicBezTo>
                      <a:pt x="192005" y="198905"/>
                      <a:pt x="193300" y="198905"/>
                      <a:pt x="194595" y="197575"/>
                    </a:cubicBezTo>
                    <a:cubicBezTo>
                      <a:pt x="198480" y="196244"/>
                      <a:pt x="202366" y="193583"/>
                      <a:pt x="204956" y="190921"/>
                    </a:cubicBezTo>
                    <a:cubicBezTo>
                      <a:pt x="212726" y="180276"/>
                      <a:pt x="210136" y="166969"/>
                      <a:pt x="199775" y="160315"/>
                    </a:cubicBezTo>
                    <a:cubicBezTo>
                      <a:pt x="195890" y="157654"/>
                      <a:pt x="192005" y="156323"/>
                      <a:pt x="188120" y="154992"/>
                    </a:cubicBezTo>
                    <a:cubicBezTo>
                      <a:pt x="186825" y="153661"/>
                      <a:pt x="184235" y="153661"/>
                      <a:pt x="182939" y="152331"/>
                    </a:cubicBezTo>
                    <a:cubicBezTo>
                      <a:pt x="179054" y="148339"/>
                      <a:pt x="180349" y="144347"/>
                      <a:pt x="184235" y="141685"/>
                    </a:cubicBezTo>
                    <a:cubicBezTo>
                      <a:pt x="185530" y="141685"/>
                      <a:pt x="186825" y="141685"/>
                      <a:pt x="188120" y="141685"/>
                    </a:cubicBezTo>
                    <a:cubicBezTo>
                      <a:pt x="192005" y="141685"/>
                      <a:pt x="197185" y="141685"/>
                      <a:pt x="201071" y="144347"/>
                    </a:cubicBezTo>
                    <a:cubicBezTo>
                      <a:pt x="203661" y="145677"/>
                      <a:pt x="203661" y="145677"/>
                      <a:pt x="204956" y="143016"/>
                    </a:cubicBezTo>
                    <a:cubicBezTo>
                      <a:pt x="204956" y="140354"/>
                      <a:pt x="206251" y="137693"/>
                      <a:pt x="207546" y="135032"/>
                    </a:cubicBezTo>
                    <a:cubicBezTo>
                      <a:pt x="207546" y="133701"/>
                      <a:pt x="206251" y="132370"/>
                      <a:pt x="204956" y="132370"/>
                    </a:cubicBezTo>
                    <a:cubicBezTo>
                      <a:pt x="202366" y="131039"/>
                      <a:pt x="199775" y="129709"/>
                      <a:pt x="197185" y="129709"/>
                    </a:cubicBezTo>
                    <a:cubicBezTo>
                      <a:pt x="193300" y="128378"/>
                      <a:pt x="193300" y="128378"/>
                      <a:pt x="193300" y="124386"/>
                    </a:cubicBezTo>
                    <a:cubicBezTo>
                      <a:pt x="193300" y="119063"/>
                      <a:pt x="193300" y="119063"/>
                      <a:pt x="186825" y="119063"/>
                    </a:cubicBezTo>
                    <a:cubicBezTo>
                      <a:pt x="186825" y="119063"/>
                      <a:pt x="186825" y="119063"/>
                      <a:pt x="184235" y="119063"/>
                    </a:cubicBezTo>
                    <a:close/>
                    <a:moveTo>
                      <a:pt x="187192" y="84090"/>
                    </a:moveTo>
                    <a:cubicBezTo>
                      <a:pt x="207967" y="84090"/>
                      <a:pt x="228741" y="91980"/>
                      <a:pt x="244570" y="107760"/>
                    </a:cubicBezTo>
                    <a:cubicBezTo>
                      <a:pt x="276226" y="139321"/>
                      <a:pt x="276226" y="190607"/>
                      <a:pt x="244570" y="222168"/>
                    </a:cubicBezTo>
                    <a:cubicBezTo>
                      <a:pt x="216870" y="248468"/>
                      <a:pt x="177299" y="252413"/>
                      <a:pt x="145642" y="234003"/>
                    </a:cubicBezTo>
                    <a:cubicBezTo>
                      <a:pt x="132452" y="243208"/>
                      <a:pt x="120580" y="244523"/>
                      <a:pt x="111347" y="243208"/>
                    </a:cubicBezTo>
                    <a:cubicBezTo>
                      <a:pt x="107390" y="243208"/>
                      <a:pt x="107390" y="239263"/>
                      <a:pt x="110028" y="237948"/>
                    </a:cubicBezTo>
                    <a:cubicBezTo>
                      <a:pt x="117942" y="234003"/>
                      <a:pt x="123218" y="224798"/>
                      <a:pt x="127175" y="218223"/>
                    </a:cubicBezTo>
                    <a:cubicBezTo>
                      <a:pt x="127175" y="218223"/>
                      <a:pt x="127175" y="218223"/>
                      <a:pt x="125856" y="218223"/>
                    </a:cubicBezTo>
                    <a:cubicBezTo>
                      <a:pt x="96838" y="186662"/>
                      <a:pt x="98157" y="138006"/>
                      <a:pt x="129813" y="107760"/>
                    </a:cubicBezTo>
                    <a:cubicBezTo>
                      <a:pt x="145642" y="91980"/>
                      <a:pt x="166417" y="84090"/>
                      <a:pt x="187192" y="84090"/>
                    </a:cubicBezTo>
                    <a:close/>
                    <a:moveTo>
                      <a:pt x="36992" y="0"/>
                    </a:moveTo>
                    <a:cubicBezTo>
                      <a:pt x="36992" y="0"/>
                      <a:pt x="36992" y="0"/>
                      <a:pt x="161179" y="0"/>
                    </a:cubicBezTo>
                    <a:cubicBezTo>
                      <a:pt x="180997" y="0"/>
                      <a:pt x="196850" y="15776"/>
                      <a:pt x="196850" y="36810"/>
                    </a:cubicBezTo>
                    <a:cubicBezTo>
                      <a:pt x="196850" y="36810"/>
                      <a:pt x="196850" y="36810"/>
                      <a:pt x="196850" y="67047"/>
                    </a:cubicBezTo>
                    <a:cubicBezTo>
                      <a:pt x="194208" y="67047"/>
                      <a:pt x="191566" y="67047"/>
                      <a:pt x="187602" y="67047"/>
                    </a:cubicBezTo>
                    <a:cubicBezTo>
                      <a:pt x="184960" y="67047"/>
                      <a:pt x="180997" y="67047"/>
                      <a:pt x="178354" y="67047"/>
                    </a:cubicBezTo>
                    <a:cubicBezTo>
                      <a:pt x="178354" y="67047"/>
                      <a:pt x="178354" y="67047"/>
                      <a:pt x="178354" y="60474"/>
                    </a:cubicBezTo>
                    <a:cubicBezTo>
                      <a:pt x="178354" y="60474"/>
                      <a:pt x="178354" y="60474"/>
                      <a:pt x="178354" y="59159"/>
                    </a:cubicBezTo>
                    <a:cubicBezTo>
                      <a:pt x="178354" y="53900"/>
                      <a:pt x="174391" y="48642"/>
                      <a:pt x="169106" y="48642"/>
                    </a:cubicBezTo>
                    <a:cubicBezTo>
                      <a:pt x="169106" y="48642"/>
                      <a:pt x="169106" y="48642"/>
                      <a:pt x="29065" y="48642"/>
                    </a:cubicBezTo>
                    <a:cubicBezTo>
                      <a:pt x="23780" y="48642"/>
                      <a:pt x="19817" y="53900"/>
                      <a:pt x="19817" y="59159"/>
                    </a:cubicBezTo>
                    <a:cubicBezTo>
                      <a:pt x="19817" y="59159"/>
                      <a:pt x="19817" y="59159"/>
                      <a:pt x="19817" y="278706"/>
                    </a:cubicBezTo>
                    <a:cubicBezTo>
                      <a:pt x="19817" y="283964"/>
                      <a:pt x="23780" y="287908"/>
                      <a:pt x="29065" y="287908"/>
                    </a:cubicBezTo>
                    <a:cubicBezTo>
                      <a:pt x="29065" y="287908"/>
                      <a:pt x="29065" y="287908"/>
                      <a:pt x="169106" y="287908"/>
                    </a:cubicBezTo>
                    <a:cubicBezTo>
                      <a:pt x="174391" y="287908"/>
                      <a:pt x="178354" y="282650"/>
                      <a:pt x="178354" y="278706"/>
                    </a:cubicBezTo>
                    <a:cubicBezTo>
                      <a:pt x="178354" y="278706"/>
                      <a:pt x="178354" y="278706"/>
                      <a:pt x="178354" y="261615"/>
                    </a:cubicBezTo>
                    <a:cubicBezTo>
                      <a:pt x="180997" y="261615"/>
                      <a:pt x="184960" y="262930"/>
                      <a:pt x="187602" y="262930"/>
                    </a:cubicBezTo>
                    <a:cubicBezTo>
                      <a:pt x="191566" y="262930"/>
                      <a:pt x="194208" y="261615"/>
                      <a:pt x="196850" y="261615"/>
                    </a:cubicBezTo>
                    <a:cubicBezTo>
                      <a:pt x="196850" y="261615"/>
                      <a:pt x="196850" y="261615"/>
                      <a:pt x="196850" y="299740"/>
                    </a:cubicBezTo>
                    <a:cubicBezTo>
                      <a:pt x="196850" y="320774"/>
                      <a:pt x="180997" y="336550"/>
                      <a:pt x="161179" y="336550"/>
                    </a:cubicBezTo>
                    <a:cubicBezTo>
                      <a:pt x="161179" y="336550"/>
                      <a:pt x="161179" y="336550"/>
                      <a:pt x="36992" y="336550"/>
                    </a:cubicBezTo>
                    <a:cubicBezTo>
                      <a:pt x="17175" y="336550"/>
                      <a:pt x="0" y="320774"/>
                      <a:pt x="0" y="299740"/>
                    </a:cubicBezTo>
                    <a:cubicBezTo>
                      <a:pt x="0" y="299740"/>
                      <a:pt x="0" y="299740"/>
                      <a:pt x="0" y="36810"/>
                    </a:cubicBezTo>
                    <a:cubicBezTo>
                      <a:pt x="0" y="15776"/>
                      <a:pt x="17175" y="0"/>
                      <a:pt x="36992" y="0"/>
                    </a:cubicBezTo>
                    <a:close/>
                  </a:path>
                </a:pathLst>
              </a:custGeom>
              <a:solidFill>
                <a:schemeClr val="bg1"/>
              </a:solidFill>
              <a:ln>
                <a:noFill/>
              </a:ln>
              <a:extLst/>
            </p:spPr>
            <p:txBody>
              <a:bodyPr anchor="ctr"/>
              <a:lstStyle/>
              <a:p>
                <a:pPr algn="ctr"/>
                <a:endParaRPr/>
              </a:p>
            </p:txBody>
          </p:sp>
        </p:grpSp>
        <p:grpSp>
          <p:nvGrpSpPr>
            <p:cNvPr id="17" name="组合 16">
              <a:extLst>
                <a:ext uri="{FF2B5EF4-FFF2-40B4-BE49-F238E27FC236}">
                  <a16:creationId xmlns:a16="http://schemas.microsoft.com/office/drawing/2014/main" id="{413980D9-9AEB-4472-9841-2419EA307EED}"/>
                </a:ext>
              </a:extLst>
            </p:cNvPr>
            <p:cNvGrpSpPr/>
            <p:nvPr/>
          </p:nvGrpSpPr>
          <p:grpSpPr>
            <a:xfrm>
              <a:off x="4143697" y="2973566"/>
              <a:ext cx="1909148" cy="1657686"/>
              <a:chOff x="4143697" y="2973566"/>
              <a:chExt cx="1909148" cy="1657686"/>
            </a:xfrm>
          </p:grpSpPr>
          <p:sp>
            <p:nvSpPr>
              <p:cNvPr id="18" name="等腰三角形 17">
                <a:extLst>
                  <a:ext uri="{FF2B5EF4-FFF2-40B4-BE49-F238E27FC236}">
                    <a16:creationId xmlns:a16="http://schemas.microsoft.com/office/drawing/2014/main" id="{5966E34E-B110-4794-9193-3ADCA5A49820}"/>
                  </a:ext>
                </a:extLst>
              </p:cNvPr>
              <p:cNvSpPr/>
              <p:nvPr/>
            </p:nvSpPr>
            <p:spPr>
              <a:xfrm rot="18459578" flipH="1">
                <a:off x="5509931" y="3854413"/>
                <a:ext cx="238688" cy="847141"/>
              </a:xfrm>
              <a:prstGeom prst="triangl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椭圆 18">
                <a:extLst>
                  <a:ext uri="{FF2B5EF4-FFF2-40B4-BE49-F238E27FC236}">
                    <a16:creationId xmlns:a16="http://schemas.microsoft.com/office/drawing/2014/main" id="{1574ACCF-D25C-4725-A8A1-FAC4736EB4C8}"/>
                  </a:ext>
                </a:extLst>
              </p:cNvPr>
              <p:cNvSpPr/>
              <p:nvPr/>
            </p:nvSpPr>
            <p:spPr>
              <a:xfrm>
                <a:off x="4143697" y="2973566"/>
                <a:ext cx="1657686" cy="1657686"/>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任意多边形: 形状 19" title="DN0G3AjvxA">
                <a:extLst>
                  <a:ext uri="{FF2B5EF4-FFF2-40B4-BE49-F238E27FC236}">
                    <a16:creationId xmlns:a16="http://schemas.microsoft.com/office/drawing/2014/main" id="{D785FE99-0842-49F8-BBE5-EEFD3D608BF1}"/>
                  </a:ext>
                </a:extLst>
              </p:cNvPr>
              <p:cNvSpPr>
                <a:spLocks/>
              </p:cNvSpPr>
              <p:nvPr/>
            </p:nvSpPr>
            <p:spPr bwMode="auto">
              <a:xfrm>
                <a:off x="4648106" y="3512564"/>
                <a:ext cx="673606" cy="569245"/>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anchor="ctr"/>
              <a:lstStyle/>
              <a:p>
                <a:pPr algn="ctr"/>
                <a:endParaRPr/>
              </a:p>
            </p:txBody>
          </p:sp>
        </p:grpSp>
      </p:grpSp>
      <p:pic>
        <p:nvPicPr>
          <p:cNvPr id="33" name="图片 32">
            <a:extLst>
              <a:ext uri="{FF2B5EF4-FFF2-40B4-BE49-F238E27FC236}">
                <a16:creationId xmlns:a16="http://schemas.microsoft.com/office/drawing/2014/main" id="{76FF15D6-F4BD-4456-B573-E9C2F7513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3" y="444454"/>
            <a:ext cx="12192000" cy="640716"/>
          </a:xfrm>
          <a:prstGeom prst="rect">
            <a:avLst/>
          </a:prstGeom>
        </p:spPr>
      </p:pic>
      <p:sp>
        <p:nvSpPr>
          <p:cNvPr id="34" name="矩形 33"/>
          <p:cNvSpPr/>
          <p:nvPr/>
        </p:nvSpPr>
        <p:spPr>
          <a:xfrm>
            <a:off x="1005878" y="533979"/>
            <a:ext cx="1723549" cy="461665"/>
          </a:xfrm>
          <a:prstGeom prst="rect">
            <a:avLst/>
          </a:prstGeom>
        </p:spPr>
        <p:txBody>
          <a:bodyPr wrap="none">
            <a:spAutoFit/>
          </a:bodyPr>
          <a:lstStyle/>
          <a:p>
            <a:r>
              <a:rPr lang="zh-CN" altLang="en-US" sz="2400" dirty="0">
                <a:solidFill>
                  <a:prstClr val="white"/>
                </a:solidFill>
                <a:latin typeface="微软雅黑"/>
              </a:rPr>
              <a:t>算法实现：</a:t>
            </a:r>
            <a:endParaRPr lang="en-US" altLang="zh-CN" sz="2400" dirty="0">
              <a:solidFill>
                <a:prstClr val="white"/>
              </a:solidFill>
              <a:latin typeface="微软雅黑"/>
            </a:endParaRPr>
          </a:p>
        </p:txBody>
      </p:sp>
    </p:spTree>
    <p:extLst>
      <p:ext uri="{BB962C8B-B14F-4D97-AF65-F5344CB8AC3E}">
        <p14:creationId xmlns:p14="http://schemas.microsoft.com/office/powerpoint/2010/main" val="2134121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副标题 2"/>
          <p:cNvSpPr txBox="1">
            <a:spLocks/>
          </p:cNvSpPr>
          <p:nvPr/>
        </p:nvSpPr>
        <p:spPr>
          <a:xfrm>
            <a:off x="758990" y="1286997"/>
            <a:ext cx="6711609" cy="5117911"/>
          </a:xfrm>
          <a:prstGeom prst="rect">
            <a:avLst/>
          </a:prstGeom>
        </p:spPr>
        <p:txBody>
          <a:bodyPr vert="horz" lIns="91440" tIns="45720" rIns="91440" bIns="45720" rtlCol="0">
            <a:noAutofit/>
          </a:bodyPr>
          <a:lstStyle>
            <a:lvl1pPr marL="0" indent="0" algn="l"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5000"/>
              </a:lnSpc>
            </a:pPr>
            <a:r>
              <a:rPr lang="en-US" altLang="zh-CN" dirty="0">
                <a:solidFill>
                  <a:srgbClr val="C00000"/>
                </a:solidFill>
              </a:rPr>
              <a:t>//</a:t>
            </a:r>
            <a:r>
              <a:rPr lang="zh-CN" altLang="en-US" dirty="0">
                <a:solidFill>
                  <a:srgbClr val="C00000"/>
                </a:solidFill>
              </a:rPr>
              <a:t>搜索当前离集合</a:t>
            </a:r>
            <a:r>
              <a:rPr lang="en-US" altLang="zh-CN" dirty="0">
                <a:solidFill>
                  <a:srgbClr val="C00000"/>
                </a:solidFill>
              </a:rPr>
              <a:t>U</a:t>
            </a:r>
            <a:r>
              <a:rPr lang="zh-CN" altLang="en-US" dirty="0">
                <a:solidFill>
                  <a:srgbClr val="C00000"/>
                </a:solidFill>
              </a:rPr>
              <a:t>最近的顶点</a:t>
            </a:r>
          </a:p>
          <a:p>
            <a:pPr>
              <a:lnSpc>
                <a:spcPct val="145000"/>
              </a:lnSpc>
            </a:pPr>
            <a:r>
              <a:rPr lang="zh-CN" altLang="en-US" dirty="0">
                <a:solidFill>
                  <a:schemeClr val="tx1">
                    <a:lumMod val="95000"/>
                    <a:lumOff val="5000"/>
                  </a:schemeClr>
                </a:solidFill>
              </a:rPr>
              <a:t>        </a:t>
            </a:r>
            <a:r>
              <a:rPr lang="en-US" altLang="zh-CN" dirty="0">
                <a:solidFill>
                  <a:schemeClr val="tx1">
                    <a:lumMod val="95000"/>
                    <a:lumOff val="5000"/>
                  </a:schemeClr>
                </a:solidFill>
              </a:rPr>
              <a:t>min = -1;</a:t>
            </a:r>
          </a:p>
          <a:p>
            <a:pPr>
              <a:lnSpc>
                <a:spcPct val="145000"/>
              </a:lnSpc>
            </a:pPr>
            <a:r>
              <a:rPr lang="en-US" altLang="zh-CN" dirty="0">
                <a:solidFill>
                  <a:schemeClr val="tx1">
                    <a:lumMod val="95000"/>
                    <a:lumOff val="5000"/>
                  </a:schemeClr>
                </a:solidFill>
              </a:rPr>
              <a:t>        dist = MAXNUM;</a:t>
            </a:r>
          </a:p>
          <a:p>
            <a:pPr>
              <a:lnSpc>
                <a:spcPct val="145000"/>
              </a:lnSpc>
            </a:pPr>
            <a:r>
              <a:rPr lang="en-US" altLang="zh-CN" dirty="0">
                <a:solidFill>
                  <a:schemeClr val="tx1">
                    <a:lumMod val="95000"/>
                    <a:lumOff val="5000"/>
                  </a:schemeClr>
                </a:solidFill>
              </a:rPr>
              <a:t>        for (</a:t>
            </a:r>
            <a:r>
              <a:rPr lang="en-US" altLang="zh-CN" dirty="0" err="1">
                <a:solidFill>
                  <a:schemeClr val="tx1">
                    <a:lumMod val="95000"/>
                    <a:lumOff val="5000"/>
                  </a:schemeClr>
                </a:solidFill>
              </a:rPr>
              <a:t>i</a:t>
            </a:r>
            <a:r>
              <a:rPr lang="en-US" altLang="zh-CN" dirty="0">
                <a:solidFill>
                  <a:schemeClr val="tx1">
                    <a:lumMod val="95000"/>
                    <a:lumOff val="5000"/>
                  </a:schemeClr>
                </a:solidFill>
              </a:rPr>
              <a:t>=0; </a:t>
            </a:r>
            <a:r>
              <a:rPr lang="en-US" altLang="zh-CN" dirty="0" err="1">
                <a:solidFill>
                  <a:schemeClr val="tx1">
                    <a:lumMod val="95000"/>
                    <a:lumOff val="5000"/>
                  </a:schemeClr>
                </a:solidFill>
              </a:rPr>
              <a:t>i</a:t>
            </a:r>
            <a:r>
              <a:rPr lang="en-US" altLang="zh-CN" dirty="0">
                <a:solidFill>
                  <a:schemeClr val="tx1">
                    <a:lumMod val="95000"/>
                    <a:lumOff val="5000"/>
                  </a:schemeClr>
                </a:solidFill>
              </a:rPr>
              <a:t>&lt;g-&gt;verts; </a:t>
            </a:r>
            <a:r>
              <a:rPr lang="en-US" altLang="zh-CN" dirty="0" err="1">
                <a:solidFill>
                  <a:schemeClr val="tx1">
                    <a:lumMod val="95000"/>
                    <a:lumOff val="5000"/>
                  </a:schemeClr>
                </a:solidFill>
              </a:rPr>
              <a:t>i</a:t>
            </a:r>
            <a:r>
              <a:rPr lang="en-US" altLang="zh-CN" dirty="0" smtClean="0">
                <a:solidFill>
                  <a:schemeClr val="tx1">
                    <a:lumMod val="95000"/>
                    <a:lumOff val="5000"/>
                  </a:schemeClr>
                </a:solidFill>
              </a:rPr>
              <a:t>++) {</a:t>
            </a:r>
            <a:endParaRPr lang="en-US" altLang="zh-CN" dirty="0">
              <a:solidFill>
                <a:schemeClr val="tx1">
                  <a:lumMod val="95000"/>
                  <a:lumOff val="5000"/>
                </a:schemeClr>
              </a:solidFill>
            </a:endParaRPr>
          </a:p>
          <a:p>
            <a:pPr>
              <a:lnSpc>
                <a:spcPct val="145000"/>
              </a:lnSpc>
            </a:pPr>
            <a:r>
              <a:rPr lang="en-US" altLang="zh-CN" dirty="0">
                <a:solidFill>
                  <a:schemeClr val="tx1">
                    <a:lumMod val="95000"/>
                    <a:lumOff val="5000"/>
                  </a:schemeClr>
                </a:solidFill>
              </a:rPr>
              <a:t>            if (primList[</a:t>
            </a:r>
            <a:r>
              <a:rPr lang="en-US" altLang="zh-CN" dirty="0" err="1">
                <a:solidFill>
                  <a:schemeClr val="tx1">
                    <a:lumMod val="95000"/>
                    <a:lumOff val="5000"/>
                  </a:schemeClr>
                </a:solidFill>
              </a:rPr>
              <a:t>i</a:t>
            </a:r>
            <a:r>
              <a:rPr lang="en-US" altLang="zh-CN" dirty="0">
                <a:solidFill>
                  <a:schemeClr val="tx1">
                    <a:lumMod val="95000"/>
                    <a:lumOff val="5000"/>
                  </a:schemeClr>
                </a:solidFill>
              </a:rPr>
              <a:t>].flag == 1) continue;</a:t>
            </a:r>
          </a:p>
          <a:p>
            <a:pPr>
              <a:lnSpc>
                <a:spcPct val="145000"/>
              </a:lnSpc>
            </a:pPr>
            <a:r>
              <a:rPr lang="en-US" altLang="zh-CN" dirty="0">
                <a:solidFill>
                  <a:schemeClr val="tx1">
                    <a:lumMod val="95000"/>
                    <a:lumOff val="5000"/>
                  </a:schemeClr>
                </a:solidFill>
              </a:rPr>
              <a:t>            if (primList[</a:t>
            </a:r>
            <a:r>
              <a:rPr lang="en-US" altLang="zh-CN" dirty="0" err="1">
                <a:solidFill>
                  <a:schemeClr val="tx1">
                    <a:lumMod val="95000"/>
                    <a:lumOff val="5000"/>
                  </a:schemeClr>
                </a:solidFill>
              </a:rPr>
              <a:t>i</a:t>
            </a:r>
            <a:r>
              <a:rPr lang="en-US" altLang="zh-CN" dirty="0">
                <a:solidFill>
                  <a:schemeClr val="tx1">
                    <a:lumMod val="95000"/>
                    <a:lumOff val="5000"/>
                  </a:schemeClr>
                </a:solidFill>
              </a:rPr>
              <a:t>].dist &lt; </a:t>
            </a:r>
            <a:r>
              <a:rPr lang="en-US" altLang="zh-CN" dirty="0" err="1">
                <a:solidFill>
                  <a:schemeClr val="tx1">
                    <a:lumMod val="95000"/>
                    <a:lumOff val="5000"/>
                  </a:schemeClr>
                </a:solidFill>
              </a:rPr>
              <a:t>dist</a:t>
            </a:r>
            <a:r>
              <a:rPr lang="en-US" altLang="zh-CN" dirty="0" smtClean="0">
                <a:solidFill>
                  <a:schemeClr val="tx1">
                    <a:lumMod val="95000"/>
                    <a:lumOff val="5000"/>
                  </a:schemeClr>
                </a:solidFill>
              </a:rPr>
              <a:t>) </a:t>
            </a:r>
            <a:r>
              <a:rPr lang="en-US" altLang="zh-CN" dirty="0">
                <a:solidFill>
                  <a:schemeClr val="tx1">
                    <a:lumMod val="95000"/>
                    <a:lumOff val="5000"/>
                  </a:schemeClr>
                </a:solidFill>
              </a:rPr>
              <a:t>{</a:t>
            </a:r>
          </a:p>
          <a:p>
            <a:pPr>
              <a:lnSpc>
                <a:spcPct val="145000"/>
              </a:lnSpc>
            </a:pPr>
            <a:r>
              <a:rPr lang="en-US" altLang="zh-CN" dirty="0">
                <a:solidFill>
                  <a:schemeClr val="tx1">
                    <a:lumMod val="95000"/>
                    <a:lumOff val="5000"/>
                  </a:schemeClr>
                </a:solidFill>
              </a:rPr>
              <a:t>                min = </a:t>
            </a:r>
            <a:r>
              <a:rPr lang="en-US" altLang="zh-CN" dirty="0" err="1">
                <a:solidFill>
                  <a:schemeClr val="tx1">
                    <a:lumMod val="95000"/>
                    <a:lumOff val="5000"/>
                  </a:schemeClr>
                </a:solidFill>
              </a:rPr>
              <a:t>i</a:t>
            </a:r>
            <a:r>
              <a:rPr lang="en-US" altLang="zh-CN" dirty="0">
                <a:solidFill>
                  <a:schemeClr val="tx1">
                    <a:lumMod val="95000"/>
                    <a:lumOff val="5000"/>
                  </a:schemeClr>
                </a:solidFill>
              </a:rPr>
              <a:t>; dist = primList[</a:t>
            </a:r>
            <a:r>
              <a:rPr lang="en-US" altLang="zh-CN" dirty="0" err="1">
                <a:solidFill>
                  <a:schemeClr val="tx1">
                    <a:lumMod val="95000"/>
                    <a:lumOff val="5000"/>
                  </a:schemeClr>
                </a:solidFill>
              </a:rPr>
              <a:t>i</a:t>
            </a:r>
            <a:r>
              <a:rPr lang="en-US" altLang="zh-CN" dirty="0">
                <a:solidFill>
                  <a:schemeClr val="tx1">
                    <a:lumMod val="95000"/>
                    <a:lumOff val="5000"/>
                  </a:schemeClr>
                </a:solidFill>
              </a:rPr>
              <a:t>].dist;</a:t>
            </a:r>
          </a:p>
          <a:p>
            <a:pPr>
              <a:lnSpc>
                <a:spcPct val="145000"/>
              </a:lnSpc>
            </a:pPr>
            <a:r>
              <a:rPr lang="en-US" altLang="zh-CN" dirty="0">
                <a:solidFill>
                  <a:schemeClr val="tx1">
                    <a:lumMod val="95000"/>
                    <a:lumOff val="5000"/>
                  </a:schemeClr>
                </a:solidFill>
              </a:rPr>
              <a:t>            }</a:t>
            </a:r>
          </a:p>
          <a:p>
            <a:pPr>
              <a:lnSpc>
                <a:spcPct val="145000"/>
              </a:lnSpc>
            </a:pPr>
            <a:r>
              <a:rPr lang="en-US" altLang="zh-CN" dirty="0">
                <a:solidFill>
                  <a:schemeClr val="tx1">
                    <a:lumMod val="95000"/>
                    <a:lumOff val="5000"/>
                  </a:schemeClr>
                </a:solidFill>
              </a:rPr>
              <a:t>        }</a:t>
            </a:r>
          </a:p>
        </p:txBody>
      </p:sp>
      <p:grpSp>
        <p:nvGrpSpPr>
          <p:cNvPr id="13" name="千图PPT彼岸天：ID 8661124库_组合 29">
            <a:extLst>
              <a:ext uri="{FF2B5EF4-FFF2-40B4-BE49-F238E27FC236}">
                <a16:creationId xmlns:a16="http://schemas.microsoft.com/office/drawing/2014/main" id="{E3CE7D37-938B-4408-8A16-F544C38C65DE}"/>
              </a:ext>
            </a:extLst>
          </p:cNvPr>
          <p:cNvGrpSpPr/>
          <p:nvPr>
            <p:custDataLst>
              <p:tags r:id="rId1"/>
            </p:custDataLst>
          </p:nvPr>
        </p:nvGrpSpPr>
        <p:grpSpPr>
          <a:xfrm>
            <a:off x="8906766" y="3043451"/>
            <a:ext cx="2690961" cy="3814549"/>
            <a:chOff x="4143697" y="1490074"/>
            <a:chExt cx="3786785" cy="5367926"/>
          </a:xfrm>
        </p:grpSpPr>
        <p:grpSp>
          <p:nvGrpSpPr>
            <p:cNvPr id="14" name="组合 13">
              <a:extLst>
                <a:ext uri="{FF2B5EF4-FFF2-40B4-BE49-F238E27FC236}">
                  <a16:creationId xmlns:a16="http://schemas.microsoft.com/office/drawing/2014/main" id="{47CC7941-6B66-4FCF-8BE6-7E6220EE1874}"/>
                </a:ext>
              </a:extLst>
            </p:cNvPr>
            <p:cNvGrpSpPr/>
            <p:nvPr/>
          </p:nvGrpSpPr>
          <p:grpSpPr>
            <a:xfrm>
              <a:off x="5455672" y="2619375"/>
              <a:ext cx="1267558" cy="4238625"/>
              <a:chOff x="5455672" y="2619375"/>
              <a:chExt cx="1267558" cy="4238625"/>
            </a:xfrm>
          </p:grpSpPr>
          <p:sp>
            <p:nvSpPr>
              <p:cNvPr id="36" name="等腰三角形 35">
                <a:extLst>
                  <a:ext uri="{FF2B5EF4-FFF2-40B4-BE49-F238E27FC236}">
                    <a16:creationId xmlns:a16="http://schemas.microsoft.com/office/drawing/2014/main" id="{F2770205-B40E-44CF-A741-CD0944BC8F42}"/>
                  </a:ext>
                </a:extLst>
              </p:cNvPr>
              <p:cNvSpPr/>
              <p:nvPr/>
            </p:nvSpPr>
            <p:spPr>
              <a:xfrm>
                <a:off x="5676900" y="2619375"/>
                <a:ext cx="838200" cy="4238625"/>
              </a:xfrm>
              <a:prstGeom prst="triangl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7" name="等腰三角形 36">
                <a:extLst>
                  <a:ext uri="{FF2B5EF4-FFF2-40B4-BE49-F238E27FC236}">
                    <a16:creationId xmlns:a16="http://schemas.microsoft.com/office/drawing/2014/main" id="{93FC3571-667A-4F00-B1DD-BA9E4F895714}"/>
                  </a:ext>
                </a:extLst>
              </p:cNvPr>
              <p:cNvSpPr/>
              <p:nvPr/>
            </p:nvSpPr>
            <p:spPr>
              <a:xfrm rot="19398918" flipH="1">
                <a:off x="5455672" y="5623648"/>
                <a:ext cx="238688" cy="847141"/>
              </a:xfrm>
              <a:prstGeom prst="triangl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等腰三角形 37">
                <a:extLst>
                  <a:ext uri="{FF2B5EF4-FFF2-40B4-BE49-F238E27FC236}">
                    <a16:creationId xmlns:a16="http://schemas.microsoft.com/office/drawing/2014/main" id="{EA073082-7DB2-4031-8D38-FD88248F19F8}"/>
                  </a:ext>
                </a:extLst>
              </p:cNvPr>
              <p:cNvSpPr/>
              <p:nvPr/>
            </p:nvSpPr>
            <p:spPr>
              <a:xfrm rot="2398410" flipH="1">
                <a:off x="6290935" y="3368440"/>
                <a:ext cx="239629" cy="876101"/>
              </a:xfrm>
              <a:prstGeom prst="triangl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9" name="等腰三角形 38">
                <a:extLst>
                  <a:ext uri="{FF2B5EF4-FFF2-40B4-BE49-F238E27FC236}">
                    <a16:creationId xmlns:a16="http://schemas.microsoft.com/office/drawing/2014/main" id="{C5322103-BE21-4EB0-95CE-5E1DCAA72920}"/>
                  </a:ext>
                </a:extLst>
              </p:cNvPr>
              <p:cNvSpPr/>
              <p:nvPr/>
            </p:nvSpPr>
            <p:spPr>
              <a:xfrm rot="2619467" flipH="1">
                <a:off x="6484542" y="4962728"/>
                <a:ext cx="238688" cy="904473"/>
              </a:xfrm>
              <a:prstGeom prst="triangl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5" name="椭圆 14">
              <a:extLst>
                <a:ext uri="{FF2B5EF4-FFF2-40B4-BE49-F238E27FC236}">
                  <a16:creationId xmlns:a16="http://schemas.microsoft.com/office/drawing/2014/main" id="{71D8DCC2-F711-46D0-9D4D-8ABB7B53130D}"/>
                </a:ext>
              </a:extLst>
            </p:cNvPr>
            <p:cNvSpPr/>
            <p:nvPr/>
          </p:nvSpPr>
          <p:spPr>
            <a:xfrm>
              <a:off x="6314531" y="3065104"/>
              <a:ext cx="873396" cy="873396"/>
            </a:xfrm>
            <a:prstGeom prst="ellipse">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椭圆 15">
              <a:extLst>
                <a:ext uri="{FF2B5EF4-FFF2-40B4-BE49-F238E27FC236}">
                  <a16:creationId xmlns:a16="http://schemas.microsoft.com/office/drawing/2014/main" id="{98BF44A3-E941-4176-9A37-32E4272B83DC}"/>
                </a:ext>
              </a:extLst>
            </p:cNvPr>
            <p:cNvSpPr/>
            <p:nvPr/>
          </p:nvSpPr>
          <p:spPr>
            <a:xfrm>
              <a:off x="4782143" y="5236954"/>
              <a:ext cx="877790" cy="877790"/>
            </a:xfrm>
            <a:prstGeom prst="ellipse">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1" name="组合 20">
              <a:extLst>
                <a:ext uri="{FF2B5EF4-FFF2-40B4-BE49-F238E27FC236}">
                  <a16:creationId xmlns:a16="http://schemas.microsoft.com/office/drawing/2014/main" id="{8676029F-9181-47C9-BDC5-DC1435C5BEDE}"/>
                </a:ext>
              </a:extLst>
            </p:cNvPr>
            <p:cNvGrpSpPr/>
            <p:nvPr/>
          </p:nvGrpSpPr>
          <p:grpSpPr>
            <a:xfrm>
              <a:off x="6437562" y="4331616"/>
              <a:ext cx="1492920" cy="1492920"/>
              <a:chOff x="6437562" y="4331616"/>
              <a:chExt cx="1492920" cy="1492920"/>
            </a:xfrm>
          </p:grpSpPr>
          <p:sp>
            <p:nvSpPr>
              <p:cNvPr id="34" name="椭圆 33">
                <a:extLst>
                  <a:ext uri="{FF2B5EF4-FFF2-40B4-BE49-F238E27FC236}">
                    <a16:creationId xmlns:a16="http://schemas.microsoft.com/office/drawing/2014/main" id="{E17BCF41-55BB-41CD-892F-4497816572F8}"/>
                  </a:ext>
                </a:extLst>
              </p:cNvPr>
              <p:cNvSpPr/>
              <p:nvPr/>
            </p:nvSpPr>
            <p:spPr>
              <a:xfrm>
                <a:off x="6437562" y="4331616"/>
                <a:ext cx="1492920" cy="1492920"/>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任意多边形: 形状 17" title="rJ6JfFNieuj79RlItJXO">
                <a:extLst>
                  <a:ext uri="{FF2B5EF4-FFF2-40B4-BE49-F238E27FC236}">
                    <a16:creationId xmlns:a16="http://schemas.microsoft.com/office/drawing/2014/main" id="{011D9C86-9407-44F8-ABB3-1AEB8D639657}"/>
                  </a:ext>
                </a:extLst>
              </p:cNvPr>
              <p:cNvSpPr>
                <a:spLocks/>
              </p:cNvSpPr>
              <p:nvPr/>
            </p:nvSpPr>
            <p:spPr bwMode="auto">
              <a:xfrm>
                <a:off x="6976503" y="4692381"/>
                <a:ext cx="516292" cy="691637"/>
              </a:xfrm>
              <a:custGeom>
                <a:avLst/>
                <a:gdLst>
                  <a:gd name="connsiteX0" fmla="*/ 127000 w 252413"/>
                  <a:gd name="connsiteY0" fmla="*/ 292100 h 338138"/>
                  <a:gd name="connsiteX1" fmla="*/ 111125 w 252413"/>
                  <a:gd name="connsiteY1" fmla="*/ 307975 h 338138"/>
                  <a:gd name="connsiteX2" fmla="*/ 127000 w 252413"/>
                  <a:gd name="connsiteY2" fmla="*/ 323850 h 338138"/>
                  <a:gd name="connsiteX3" fmla="*/ 142875 w 252413"/>
                  <a:gd name="connsiteY3" fmla="*/ 307975 h 338138"/>
                  <a:gd name="connsiteX4" fmla="*/ 127000 w 252413"/>
                  <a:gd name="connsiteY4" fmla="*/ 292100 h 338138"/>
                  <a:gd name="connsiteX5" fmla="*/ 60637 w 252413"/>
                  <a:gd name="connsiteY5" fmla="*/ 241300 h 338138"/>
                  <a:gd name="connsiteX6" fmla="*/ 123259 w 252413"/>
                  <a:gd name="connsiteY6" fmla="*/ 241300 h 338138"/>
                  <a:gd name="connsiteX7" fmla="*/ 128588 w 252413"/>
                  <a:gd name="connsiteY7" fmla="*/ 248356 h 338138"/>
                  <a:gd name="connsiteX8" fmla="*/ 123259 w 252413"/>
                  <a:gd name="connsiteY8" fmla="*/ 254000 h 338138"/>
                  <a:gd name="connsiteX9" fmla="*/ 60637 w 252413"/>
                  <a:gd name="connsiteY9" fmla="*/ 254000 h 338138"/>
                  <a:gd name="connsiteX10" fmla="*/ 53975 w 252413"/>
                  <a:gd name="connsiteY10" fmla="*/ 248356 h 338138"/>
                  <a:gd name="connsiteX11" fmla="*/ 60637 w 252413"/>
                  <a:gd name="connsiteY11" fmla="*/ 241300 h 338138"/>
                  <a:gd name="connsiteX12" fmla="*/ 60637 w 252413"/>
                  <a:gd name="connsiteY12" fmla="*/ 219075 h 338138"/>
                  <a:gd name="connsiteX13" fmla="*/ 123259 w 252413"/>
                  <a:gd name="connsiteY13" fmla="*/ 219075 h 338138"/>
                  <a:gd name="connsiteX14" fmla="*/ 128588 w 252413"/>
                  <a:gd name="connsiteY14" fmla="*/ 224720 h 338138"/>
                  <a:gd name="connsiteX15" fmla="*/ 123259 w 252413"/>
                  <a:gd name="connsiteY15" fmla="*/ 231775 h 338138"/>
                  <a:gd name="connsiteX16" fmla="*/ 60637 w 252413"/>
                  <a:gd name="connsiteY16" fmla="*/ 231775 h 338138"/>
                  <a:gd name="connsiteX17" fmla="*/ 53975 w 252413"/>
                  <a:gd name="connsiteY17" fmla="*/ 224720 h 338138"/>
                  <a:gd name="connsiteX18" fmla="*/ 60637 w 252413"/>
                  <a:gd name="connsiteY18" fmla="*/ 219075 h 338138"/>
                  <a:gd name="connsiteX19" fmla="*/ 60637 w 252413"/>
                  <a:gd name="connsiteY19" fmla="*/ 196850 h 338138"/>
                  <a:gd name="connsiteX20" fmla="*/ 123259 w 252413"/>
                  <a:gd name="connsiteY20" fmla="*/ 196850 h 338138"/>
                  <a:gd name="connsiteX21" fmla="*/ 128588 w 252413"/>
                  <a:gd name="connsiteY21" fmla="*/ 202407 h 338138"/>
                  <a:gd name="connsiteX22" fmla="*/ 123259 w 252413"/>
                  <a:gd name="connsiteY22" fmla="*/ 207963 h 338138"/>
                  <a:gd name="connsiteX23" fmla="*/ 60637 w 252413"/>
                  <a:gd name="connsiteY23" fmla="*/ 207963 h 338138"/>
                  <a:gd name="connsiteX24" fmla="*/ 53975 w 252413"/>
                  <a:gd name="connsiteY24" fmla="*/ 202407 h 338138"/>
                  <a:gd name="connsiteX25" fmla="*/ 60637 w 252413"/>
                  <a:gd name="connsiteY25" fmla="*/ 196850 h 338138"/>
                  <a:gd name="connsiteX26" fmla="*/ 60637 w 252413"/>
                  <a:gd name="connsiteY26" fmla="*/ 174625 h 338138"/>
                  <a:gd name="connsiteX27" fmla="*/ 123259 w 252413"/>
                  <a:gd name="connsiteY27" fmla="*/ 174625 h 338138"/>
                  <a:gd name="connsiteX28" fmla="*/ 128588 w 252413"/>
                  <a:gd name="connsiteY28" fmla="*/ 180182 h 338138"/>
                  <a:gd name="connsiteX29" fmla="*/ 123259 w 252413"/>
                  <a:gd name="connsiteY29" fmla="*/ 185738 h 338138"/>
                  <a:gd name="connsiteX30" fmla="*/ 60637 w 252413"/>
                  <a:gd name="connsiteY30" fmla="*/ 185738 h 338138"/>
                  <a:gd name="connsiteX31" fmla="*/ 53975 w 252413"/>
                  <a:gd name="connsiteY31" fmla="*/ 180182 h 338138"/>
                  <a:gd name="connsiteX32" fmla="*/ 60637 w 252413"/>
                  <a:gd name="connsiteY32" fmla="*/ 174625 h 338138"/>
                  <a:gd name="connsiteX33" fmla="*/ 149784 w 252413"/>
                  <a:gd name="connsiteY33" fmla="*/ 155575 h 338138"/>
                  <a:gd name="connsiteX34" fmla="*/ 188356 w 252413"/>
                  <a:gd name="connsiteY34" fmla="*/ 155575 h 338138"/>
                  <a:gd name="connsiteX35" fmla="*/ 193676 w 252413"/>
                  <a:gd name="connsiteY35" fmla="*/ 160852 h 338138"/>
                  <a:gd name="connsiteX36" fmla="*/ 193676 w 252413"/>
                  <a:gd name="connsiteY36" fmla="*/ 242642 h 338138"/>
                  <a:gd name="connsiteX37" fmla="*/ 188356 w 252413"/>
                  <a:gd name="connsiteY37" fmla="*/ 249238 h 338138"/>
                  <a:gd name="connsiteX38" fmla="*/ 149784 w 252413"/>
                  <a:gd name="connsiteY38" fmla="*/ 249238 h 338138"/>
                  <a:gd name="connsiteX39" fmla="*/ 144463 w 252413"/>
                  <a:gd name="connsiteY39" fmla="*/ 242642 h 338138"/>
                  <a:gd name="connsiteX40" fmla="*/ 144463 w 252413"/>
                  <a:gd name="connsiteY40" fmla="*/ 160852 h 338138"/>
                  <a:gd name="connsiteX41" fmla="*/ 149784 w 252413"/>
                  <a:gd name="connsiteY41" fmla="*/ 155575 h 338138"/>
                  <a:gd name="connsiteX42" fmla="*/ 60637 w 252413"/>
                  <a:gd name="connsiteY42" fmla="*/ 150813 h 338138"/>
                  <a:gd name="connsiteX43" fmla="*/ 123259 w 252413"/>
                  <a:gd name="connsiteY43" fmla="*/ 150813 h 338138"/>
                  <a:gd name="connsiteX44" fmla="*/ 128588 w 252413"/>
                  <a:gd name="connsiteY44" fmla="*/ 156987 h 338138"/>
                  <a:gd name="connsiteX45" fmla="*/ 123259 w 252413"/>
                  <a:gd name="connsiteY45" fmla="*/ 161926 h 338138"/>
                  <a:gd name="connsiteX46" fmla="*/ 60637 w 252413"/>
                  <a:gd name="connsiteY46" fmla="*/ 161926 h 338138"/>
                  <a:gd name="connsiteX47" fmla="*/ 53975 w 252413"/>
                  <a:gd name="connsiteY47" fmla="*/ 156987 h 338138"/>
                  <a:gd name="connsiteX48" fmla="*/ 60637 w 252413"/>
                  <a:gd name="connsiteY48" fmla="*/ 150813 h 338138"/>
                  <a:gd name="connsiteX49" fmla="*/ 59267 w 252413"/>
                  <a:gd name="connsiteY49" fmla="*/ 128588 h 338138"/>
                  <a:gd name="connsiteX50" fmla="*/ 191559 w 252413"/>
                  <a:gd name="connsiteY50" fmla="*/ 128588 h 338138"/>
                  <a:gd name="connsiteX51" fmla="*/ 196850 w 252413"/>
                  <a:gd name="connsiteY51" fmla="*/ 133527 h 338138"/>
                  <a:gd name="connsiteX52" fmla="*/ 191559 w 252413"/>
                  <a:gd name="connsiteY52" fmla="*/ 139701 h 338138"/>
                  <a:gd name="connsiteX53" fmla="*/ 59267 w 252413"/>
                  <a:gd name="connsiteY53" fmla="*/ 139701 h 338138"/>
                  <a:gd name="connsiteX54" fmla="*/ 53975 w 252413"/>
                  <a:gd name="connsiteY54" fmla="*/ 133527 h 338138"/>
                  <a:gd name="connsiteX55" fmla="*/ 59267 w 252413"/>
                  <a:gd name="connsiteY55" fmla="*/ 128588 h 338138"/>
                  <a:gd name="connsiteX56" fmla="*/ 127568 w 252413"/>
                  <a:gd name="connsiteY56" fmla="*/ 106363 h 338138"/>
                  <a:gd name="connsiteX57" fmla="*/ 191522 w 252413"/>
                  <a:gd name="connsiteY57" fmla="*/ 106363 h 338138"/>
                  <a:gd name="connsiteX58" fmla="*/ 196851 w 252413"/>
                  <a:gd name="connsiteY58" fmla="*/ 111125 h 338138"/>
                  <a:gd name="connsiteX59" fmla="*/ 191522 w 252413"/>
                  <a:gd name="connsiteY59" fmla="*/ 115888 h 338138"/>
                  <a:gd name="connsiteX60" fmla="*/ 127568 w 252413"/>
                  <a:gd name="connsiteY60" fmla="*/ 115888 h 338138"/>
                  <a:gd name="connsiteX61" fmla="*/ 122238 w 252413"/>
                  <a:gd name="connsiteY61" fmla="*/ 111125 h 338138"/>
                  <a:gd name="connsiteX62" fmla="*/ 127568 w 252413"/>
                  <a:gd name="connsiteY62" fmla="*/ 106363 h 338138"/>
                  <a:gd name="connsiteX63" fmla="*/ 127568 w 252413"/>
                  <a:gd name="connsiteY63" fmla="*/ 84138 h 338138"/>
                  <a:gd name="connsiteX64" fmla="*/ 191522 w 252413"/>
                  <a:gd name="connsiteY64" fmla="*/ 84138 h 338138"/>
                  <a:gd name="connsiteX65" fmla="*/ 196851 w 252413"/>
                  <a:gd name="connsiteY65" fmla="*/ 88900 h 338138"/>
                  <a:gd name="connsiteX66" fmla="*/ 191522 w 252413"/>
                  <a:gd name="connsiteY66" fmla="*/ 93663 h 338138"/>
                  <a:gd name="connsiteX67" fmla="*/ 127568 w 252413"/>
                  <a:gd name="connsiteY67" fmla="*/ 93663 h 338138"/>
                  <a:gd name="connsiteX68" fmla="*/ 122238 w 252413"/>
                  <a:gd name="connsiteY68" fmla="*/ 88900 h 338138"/>
                  <a:gd name="connsiteX69" fmla="*/ 127568 w 252413"/>
                  <a:gd name="connsiteY69" fmla="*/ 84138 h 338138"/>
                  <a:gd name="connsiteX70" fmla="*/ 64136 w 252413"/>
                  <a:gd name="connsiteY70" fmla="*/ 65088 h 338138"/>
                  <a:gd name="connsiteX71" fmla="*/ 107316 w 252413"/>
                  <a:gd name="connsiteY71" fmla="*/ 65088 h 338138"/>
                  <a:gd name="connsiteX72" fmla="*/ 112713 w 252413"/>
                  <a:gd name="connsiteY72" fmla="*/ 71702 h 338138"/>
                  <a:gd name="connsiteX73" fmla="*/ 112713 w 252413"/>
                  <a:gd name="connsiteY73" fmla="*/ 106098 h 338138"/>
                  <a:gd name="connsiteX74" fmla="*/ 107316 w 252413"/>
                  <a:gd name="connsiteY74" fmla="*/ 112713 h 338138"/>
                  <a:gd name="connsiteX75" fmla="*/ 64136 w 252413"/>
                  <a:gd name="connsiteY75" fmla="*/ 112713 h 338138"/>
                  <a:gd name="connsiteX76" fmla="*/ 58738 w 252413"/>
                  <a:gd name="connsiteY76" fmla="*/ 106098 h 338138"/>
                  <a:gd name="connsiteX77" fmla="*/ 58738 w 252413"/>
                  <a:gd name="connsiteY77" fmla="*/ 71702 h 338138"/>
                  <a:gd name="connsiteX78" fmla="*/ 64136 w 252413"/>
                  <a:gd name="connsiteY78" fmla="*/ 65088 h 338138"/>
                  <a:gd name="connsiteX79" fmla="*/ 127568 w 252413"/>
                  <a:gd name="connsiteY79" fmla="*/ 60325 h 338138"/>
                  <a:gd name="connsiteX80" fmla="*/ 191522 w 252413"/>
                  <a:gd name="connsiteY80" fmla="*/ 60325 h 338138"/>
                  <a:gd name="connsiteX81" fmla="*/ 196851 w 252413"/>
                  <a:gd name="connsiteY81" fmla="*/ 66499 h 338138"/>
                  <a:gd name="connsiteX82" fmla="*/ 191522 w 252413"/>
                  <a:gd name="connsiteY82" fmla="*/ 71438 h 338138"/>
                  <a:gd name="connsiteX83" fmla="*/ 127568 w 252413"/>
                  <a:gd name="connsiteY83" fmla="*/ 71438 h 338138"/>
                  <a:gd name="connsiteX84" fmla="*/ 122238 w 252413"/>
                  <a:gd name="connsiteY84" fmla="*/ 66499 h 338138"/>
                  <a:gd name="connsiteX85" fmla="*/ 127568 w 252413"/>
                  <a:gd name="connsiteY85" fmla="*/ 60325 h 338138"/>
                  <a:gd name="connsiteX86" fmla="*/ 42572 w 252413"/>
                  <a:gd name="connsiteY86" fmla="*/ 34925 h 338138"/>
                  <a:gd name="connsiteX87" fmla="*/ 33338 w 252413"/>
                  <a:gd name="connsiteY87" fmla="*/ 44126 h 338138"/>
                  <a:gd name="connsiteX88" fmla="*/ 33338 w 252413"/>
                  <a:gd name="connsiteY88" fmla="*/ 279400 h 338138"/>
                  <a:gd name="connsiteX89" fmla="*/ 220663 w 252413"/>
                  <a:gd name="connsiteY89" fmla="*/ 279400 h 338138"/>
                  <a:gd name="connsiteX90" fmla="*/ 220663 w 252413"/>
                  <a:gd name="connsiteY90" fmla="*/ 44126 h 338138"/>
                  <a:gd name="connsiteX91" fmla="*/ 211429 w 252413"/>
                  <a:gd name="connsiteY91" fmla="*/ 34925 h 338138"/>
                  <a:gd name="connsiteX92" fmla="*/ 42572 w 252413"/>
                  <a:gd name="connsiteY92" fmla="*/ 34925 h 338138"/>
                  <a:gd name="connsiteX93" fmla="*/ 42069 w 252413"/>
                  <a:gd name="connsiteY93" fmla="*/ 0 h 338138"/>
                  <a:gd name="connsiteX94" fmla="*/ 210344 w 252413"/>
                  <a:gd name="connsiteY94" fmla="*/ 0 h 338138"/>
                  <a:gd name="connsiteX95" fmla="*/ 252413 w 252413"/>
                  <a:gd name="connsiteY95" fmla="*/ 43588 h 338138"/>
                  <a:gd name="connsiteX96" fmla="*/ 252413 w 252413"/>
                  <a:gd name="connsiteY96" fmla="*/ 294550 h 338138"/>
                  <a:gd name="connsiteX97" fmla="*/ 210344 w 252413"/>
                  <a:gd name="connsiteY97" fmla="*/ 338138 h 338138"/>
                  <a:gd name="connsiteX98" fmla="*/ 42069 w 252413"/>
                  <a:gd name="connsiteY98" fmla="*/ 338138 h 338138"/>
                  <a:gd name="connsiteX99" fmla="*/ 0 w 252413"/>
                  <a:gd name="connsiteY99" fmla="*/ 294550 h 338138"/>
                  <a:gd name="connsiteX100" fmla="*/ 0 w 252413"/>
                  <a:gd name="connsiteY100" fmla="*/ 43588 h 338138"/>
                  <a:gd name="connsiteX101" fmla="*/ 42069 w 252413"/>
                  <a:gd name="connsiteY101"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52413" h="338138">
                    <a:moveTo>
                      <a:pt x="127000" y="292100"/>
                    </a:moveTo>
                    <a:cubicBezTo>
                      <a:pt x="118232" y="292100"/>
                      <a:pt x="111125" y="299207"/>
                      <a:pt x="111125" y="307975"/>
                    </a:cubicBezTo>
                    <a:cubicBezTo>
                      <a:pt x="111125" y="316743"/>
                      <a:pt x="118232" y="323850"/>
                      <a:pt x="127000" y="323850"/>
                    </a:cubicBezTo>
                    <a:cubicBezTo>
                      <a:pt x="135768" y="323850"/>
                      <a:pt x="142875" y="316743"/>
                      <a:pt x="142875" y="307975"/>
                    </a:cubicBezTo>
                    <a:cubicBezTo>
                      <a:pt x="142875" y="299207"/>
                      <a:pt x="135768" y="292100"/>
                      <a:pt x="127000" y="292100"/>
                    </a:cubicBezTo>
                    <a:close/>
                    <a:moveTo>
                      <a:pt x="60637" y="241300"/>
                    </a:moveTo>
                    <a:cubicBezTo>
                      <a:pt x="60637" y="241300"/>
                      <a:pt x="60637" y="241300"/>
                      <a:pt x="123259" y="241300"/>
                    </a:cubicBezTo>
                    <a:cubicBezTo>
                      <a:pt x="127256" y="241300"/>
                      <a:pt x="128588" y="244122"/>
                      <a:pt x="128588" y="248356"/>
                    </a:cubicBezTo>
                    <a:cubicBezTo>
                      <a:pt x="128588" y="251178"/>
                      <a:pt x="127256" y="254000"/>
                      <a:pt x="123259" y="254000"/>
                    </a:cubicBezTo>
                    <a:cubicBezTo>
                      <a:pt x="123259" y="254000"/>
                      <a:pt x="123259" y="254000"/>
                      <a:pt x="60637" y="254000"/>
                    </a:cubicBezTo>
                    <a:cubicBezTo>
                      <a:pt x="56640" y="254000"/>
                      <a:pt x="53975" y="251178"/>
                      <a:pt x="53975" y="248356"/>
                    </a:cubicBezTo>
                    <a:cubicBezTo>
                      <a:pt x="53975" y="244122"/>
                      <a:pt x="56640" y="241300"/>
                      <a:pt x="60637" y="241300"/>
                    </a:cubicBezTo>
                    <a:close/>
                    <a:moveTo>
                      <a:pt x="60637" y="219075"/>
                    </a:moveTo>
                    <a:cubicBezTo>
                      <a:pt x="60637" y="219075"/>
                      <a:pt x="60637" y="219075"/>
                      <a:pt x="123259" y="219075"/>
                    </a:cubicBezTo>
                    <a:cubicBezTo>
                      <a:pt x="127256" y="219075"/>
                      <a:pt x="128588" y="221897"/>
                      <a:pt x="128588" y="224720"/>
                    </a:cubicBezTo>
                    <a:cubicBezTo>
                      <a:pt x="128588" y="228953"/>
                      <a:pt x="127256" y="231775"/>
                      <a:pt x="123259" y="231775"/>
                    </a:cubicBezTo>
                    <a:cubicBezTo>
                      <a:pt x="123259" y="231775"/>
                      <a:pt x="123259" y="231775"/>
                      <a:pt x="60637" y="231775"/>
                    </a:cubicBezTo>
                    <a:cubicBezTo>
                      <a:pt x="56640" y="231775"/>
                      <a:pt x="53975" y="228953"/>
                      <a:pt x="53975" y="224720"/>
                    </a:cubicBezTo>
                    <a:cubicBezTo>
                      <a:pt x="53975" y="221897"/>
                      <a:pt x="56640" y="219075"/>
                      <a:pt x="60637" y="219075"/>
                    </a:cubicBezTo>
                    <a:close/>
                    <a:moveTo>
                      <a:pt x="60637" y="196850"/>
                    </a:moveTo>
                    <a:cubicBezTo>
                      <a:pt x="60637" y="196850"/>
                      <a:pt x="60637" y="196850"/>
                      <a:pt x="123259" y="196850"/>
                    </a:cubicBezTo>
                    <a:cubicBezTo>
                      <a:pt x="127256" y="196850"/>
                      <a:pt x="128588" y="199628"/>
                      <a:pt x="128588" y="202407"/>
                    </a:cubicBezTo>
                    <a:cubicBezTo>
                      <a:pt x="128588" y="206574"/>
                      <a:pt x="127256" y="207963"/>
                      <a:pt x="123259" y="207963"/>
                    </a:cubicBezTo>
                    <a:cubicBezTo>
                      <a:pt x="123259" y="207963"/>
                      <a:pt x="123259" y="207963"/>
                      <a:pt x="60637" y="207963"/>
                    </a:cubicBezTo>
                    <a:cubicBezTo>
                      <a:pt x="56640" y="207963"/>
                      <a:pt x="53975" y="206574"/>
                      <a:pt x="53975" y="202407"/>
                    </a:cubicBezTo>
                    <a:cubicBezTo>
                      <a:pt x="53975" y="199628"/>
                      <a:pt x="56640" y="196850"/>
                      <a:pt x="60637" y="196850"/>
                    </a:cubicBezTo>
                    <a:close/>
                    <a:moveTo>
                      <a:pt x="60637" y="174625"/>
                    </a:moveTo>
                    <a:cubicBezTo>
                      <a:pt x="60637" y="174625"/>
                      <a:pt x="60637" y="174625"/>
                      <a:pt x="123259" y="174625"/>
                    </a:cubicBezTo>
                    <a:cubicBezTo>
                      <a:pt x="127256" y="174625"/>
                      <a:pt x="128588" y="177403"/>
                      <a:pt x="128588" y="180182"/>
                    </a:cubicBezTo>
                    <a:cubicBezTo>
                      <a:pt x="128588" y="182960"/>
                      <a:pt x="127256" y="185738"/>
                      <a:pt x="123259" y="185738"/>
                    </a:cubicBezTo>
                    <a:cubicBezTo>
                      <a:pt x="123259" y="185738"/>
                      <a:pt x="123259" y="185738"/>
                      <a:pt x="60637" y="185738"/>
                    </a:cubicBezTo>
                    <a:cubicBezTo>
                      <a:pt x="56640" y="185738"/>
                      <a:pt x="53975" y="182960"/>
                      <a:pt x="53975" y="180182"/>
                    </a:cubicBezTo>
                    <a:cubicBezTo>
                      <a:pt x="53975" y="177403"/>
                      <a:pt x="56640" y="174625"/>
                      <a:pt x="60637" y="174625"/>
                    </a:cubicBezTo>
                    <a:close/>
                    <a:moveTo>
                      <a:pt x="149784" y="155575"/>
                    </a:moveTo>
                    <a:cubicBezTo>
                      <a:pt x="149784" y="155575"/>
                      <a:pt x="149784" y="155575"/>
                      <a:pt x="188356" y="155575"/>
                    </a:cubicBezTo>
                    <a:cubicBezTo>
                      <a:pt x="191016" y="155575"/>
                      <a:pt x="193676" y="158214"/>
                      <a:pt x="193676" y="160852"/>
                    </a:cubicBezTo>
                    <a:cubicBezTo>
                      <a:pt x="193676" y="160852"/>
                      <a:pt x="193676" y="160852"/>
                      <a:pt x="193676" y="242642"/>
                    </a:cubicBezTo>
                    <a:cubicBezTo>
                      <a:pt x="193676" y="246600"/>
                      <a:pt x="191016" y="249238"/>
                      <a:pt x="188356" y="249238"/>
                    </a:cubicBezTo>
                    <a:cubicBezTo>
                      <a:pt x="188356" y="249238"/>
                      <a:pt x="188356" y="249238"/>
                      <a:pt x="149784" y="249238"/>
                    </a:cubicBezTo>
                    <a:cubicBezTo>
                      <a:pt x="147123" y="249238"/>
                      <a:pt x="144463" y="246600"/>
                      <a:pt x="144463" y="242642"/>
                    </a:cubicBezTo>
                    <a:cubicBezTo>
                      <a:pt x="144463" y="242642"/>
                      <a:pt x="144463" y="242642"/>
                      <a:pt x="144463" y="160852"/>
                    </a:cubicBezTo>
                    <a:cubicBezTo>
                      <a:pt x="144463" y="158214"/>
                      <a:pt x="147123" y="155575"/>
                      <a:pt x="149784" y="155575"/>
                    </a:cubicBezTo>
                    <a:close/>
                    <a:moveTo>
                      <a:pt x="60637" y="150813"/>
                    </a:moveTo>
                    <a:cubicBezTo>
                      <a:pt x="60637" y="150813"/>
                      <a:pt x="60637" y="150813"/>
                      <a:pt x="123259" y="150813"/>
                    </a:cubicBezTo>
                    <a:cubicBezTo>
                      <a:pt x="127256" y="150813"/>
                      <a:pt x="128588" y="153283"/>
                      <a:pt x="128588" y="156987"/>
                    </a:cubicBezTo>
                    <a:cubicBezTo>
                      <a:pt x="128588" y="159457"/>
                      <a:pt x="127256" y="161926"/>
                      <a:pt x="123259" y="161926"/>
                    </a:cubicBezTo>
                    <a:cubicBezTo>
                      <a:pt x="123259" y="161926"/>
                      <a:pt x="123259" y="161926"/>
                      <a:pt x="60637" y="161926"/>
                    </a:cubicBezTo>
                    <a:cubicBezTo>
                      <a:pt x="56640" y="161926"/>
                      <a:pt x="53975" y="159457"/>
                      <a:pt x="53975" y="156987"/>
                    </a:cubicBezTo>
                    <a:cubicBezTo>
                      <a:pt x="53975" y="153283"/>
                      <a:pt x="56640" y="150813"/>
                      <a:pt x="60637" y="150813"/>
                    </a:cubicBezTo>
                    <a:close/>
                    <a:moveTo>
                      <a:pt x="59267" y="128588"/>
                    </a:moveTo>
                    <a:cubicBezTo>
                      <a:pt x="59267" y="128588"/>
                      <a:pt x="59267" y="128588"/>
                      <a:pt x="191559" y="128588"/>
                    </a:cubicBezTo>
                    <a:cubicBezTo>
                      <a:pt x="194204" y="128588"/>
                      <a:pt x="196850" y="131058"/>
                      <a:pt x="196850" y="133527"/>
                    </a:cubicBezTo>
                    <a:cubicBezTo>
                      <a:pt x="196850" y="137232"/>
                      <a:pt x="194204" y="139701"/>
                      <a:pt x="191559" y="139701"/>
                    </a:cubicBezTo>
                    <a:cubicBezTo>
                      <a:pt x="191559" y="139701"/>
                      <a:pt x="191559" y="139701"/>
                      <a:pt x="59267" y="139701"/>
                    </a:cubicBezTo>
                    <a:cubicBezTo>
                      <a:pt x="56621" y="139701"/>
                      <a:pt x="53975" y="137232"/>
                      <a:pt x="53975" y="133527"/>
                    </a:cubicBezTo>
                    <a:cubicBezTo>
                      <a:pt x="53975" y="131058"/>
                      <a:pt x="56621" y="128588"/>
                      <a:pt x="59267" y="128588"/>
                    </a:cubicBezTo>
                    <a:close/>
                    <a:moveTo>
                      <a:pt x="127568" y="106363"/>
                    </a:moveTo>
                    <a:cubicBezTo>
                      <a:pt x="127568" y="106363"/>
                      <a:pt x="127568" y="106363"/>
                      <a:pt x="191522" y="106363"/>
                    </a:cubicBezTo>
                    <a:cubicBezTo>
                      <a:pt x="194186" y="106363"/>
                      <a:pt x="196851" y="108744"/>
                      <a:pt x="196851" y="111125"/>
                    </a:cubicBezTo>
                    <a:cubicBezTo>
                      <a:pt x="196851" y="114697"/>
                      <a:pt x="194186" y="115888"/>
                      <a:pt x="191522" y="115888"/>
                    </a:cubicBezTo>
                    <a:cubicBezTo>
                      <a:pt x="191522" y="115888"/>
                      <a:pt x="191522" y="115888"/>
                      <a:pt x="127568" y="115888"/>
                    </a:cubicBezTo>
                    <a:cubicBezTo>
                      <a:pt x="124903" y="115888"/>
                      <a:pt x="122238" y="114697"/>
                      <a:pt x="122238" y="111125"/>
                    </a:cubicBezTo>
                    <a:cubicBezTo>
                      <a:pt x="122238" y="108744"/>
                      <a:pt x="124903" y="106363"/>
                      <a:pt x="127568" y="106363"/>
                    </a:cubicBezTo>
                    <a:close/>
                    <a:moveTo>
                      <a:pt x="127568" y="84138"/>
                    </a:moveTo>
                    <a:cubicBezTo>
                      <a:pt x="127568" y="84138"/>
                      <a:pt x="127568" y="84138"/>
                      <a:pt x="191522" y="84138"/>
                    </a:cubicBezTo>
                    <a:cubicBezTo>
                      <a:pt x="194186" y="84138"/>
                      <a:pt x="196851" y="86519"/>
                      <a:pt x="196851" y="88900"/>
                    </a:cubicBezTo>
                    <a:cubicBezTo>
                      <a:pt x="196851" y="91282"/>
                      <a:pt x="194186" y="93663"/>
                      <a:pt x="191522" y="93663"/>
                    </a:cubicBezTo>
                    <a:cubicBezTo>
                      <a:pt x="191522" y="93663"/>
                      <a:pt x="191522" y="93663"/>
                      <a:pt x="127568" y="93663"/>
                    </a:cubicBezTo>
                    <a:cubicBezTo>
                      <a:pt x="124903" y="93663"/>
                      <a:pt x="122238" y="91282"/>
                      <a:pt x="122238" y="88900"/>
                    </a:cubicBezTo>
                    <a:cubicBezTo>
                      <a:pt x="122238" y="86519"/>
                      <a:pt x="124903" y="84138"/>
                      <a:pt x="127568" y="84138"/>
                    </a:cubicBezTo>
                    <a:close/>
                    <a:moveTo>
                      <a:pt x="64136" y="65088"/>
                    </a:moveTo>
                    <a:cubicBezTo>
                      <a:pt x="64136" y="65088"/>
                      <a:pt x="64136" y="65088"/>
                      <a:pt x="107316" y="65088"/>
                    </a:cubicBezTo>
                    <a:cubicBezTo>
                      <a:pt x="110014" y="65088"/>
                      <a:pt x="112713" y="67734"/>
                      <a:pt x="112713" y="71702"/>
                    </a:cubicBezTo>
                    <a:cubicBezTo>
                      <a:pt x="112713" y="71702"/>
                      <a:pt x="112713" y="71702"/>
                      <a:pt x="112713" y="106098"/>
                    </a:cubicBezTo>
                    <a:cubicBezTo>
                      <a:pt x="112713" y="110067"/>
                      <a:pt x="110014" y="112713"/>
                      <a:pt x="107316" y="112713"/>
                    </a:cubicBezTo>
                    <a:cubicBezTo>
                      <a:pt x="107316" y="112713"/>
                      <a:pt x="107316" y="112713"/>
                      <a:pt x="64136" y="112713"/>
                    </a:cubicBezTo>
                    <a:cubicBezTo>
                      <a:pt x="61437" y="112713"/>
                      <a:pt x="58738" y="110067"/>
                      <a:pt x="58738" y="106098"/>
                    </a:cubicBezTo>
                    <a:cubicBezTo>
                      <a:pt x="58738" y="106098"/>
                      <a:pt x="58738" y="106098"/>
                      <a:pt x="58738" y="71702"/>
                    </a:cubicBezTo>
                    <a:cubicBezTo>
                      <a:pt x="58738" y="67734"/>
                      <a:pt x="61437" y="65088"/>
                      <a:pt x="64136" y="65088"/>
                    </a:cubicBezTo>
                    <a:close/>
                    <a:moveTo>
                      <a:pt x="127568" y="60325"/>
                    </a:moveTo>
                    <a:cubicBezTo>
                      <a:pt x="127568" y="60325"/>
                      <a:pt x="127568" y="60325"/>
                      <a:pt x="191522" y="60325"/>
                    </a:cubicBezTo>
                    <a:cubicBezTo>
                      <a:pt x="194186" y="60325"/>
                      <a:pt x="196851" y="62794"/>
                      <a:pt x="196851" y="66499"/>
                    </a:cubicBezTo>
                    <a:cubicBezTo>
                      <a:pt x="196851" y="68968"/>
                      <a:pt x="194186" y="71438"/>
                      <a:pt x="191522" y="71438"/>
                    </a:cubicBezTo>
                    <a:cubicBezTo>
                      <a:pt x="191522" y="71438"/>
                      <a:pt x="191522" y="71438"/>
                      <a:pt x="127568" y="71438"/>
                    </a:cubicBezTo>
                    <a:cubicBezTo>
                      <a:pt x="124903" y="71438"/>
                      <a:pt x="122238" y="68968"/>
                      <a:pt x="122238" y="66499"/>
                    </a:cubicBezTo>
                    <a:cubicBezTo>
                      <a:pt x="122238" y="62794"/>
                      <a:pt x="124903" y="60325"/>
                      <a:pt x="127568" y="60325"/>
                    </a:cubicBezTo>
                    <a:close/>
                    <a:moveTo>
                      <a:pt x="42572" y="34925"/>
                    </a:moveTo>
                    <a:cubicBezTo>
                      <a:pt x="37295" y="34925"/>
                      <a:pt x="33338" y="38868"/>
                      <a:pt x="33338" y="44126"/>
                    </a:cubicBezTo>
                    <a:lnTo>
                      <a:pt x="33338" y="279400"/>
                    </a:lnTo>
                    <a:cubicBezTo>
                      <a:pt x="33338" y="279400"/>
                      <a:pt x="33338" y="279400"/>
                      <a:pt x="220663" y="279400"/>
                    </a:cubicBezTo>
                    <a:cubicBezTo>
                      <a:pt x="220663" y="279400"/>
                      <a:pt x="220663" y="279400"/>
                      <a:pt x="220663" y="44126"/>
                    </a:cubicBezTo>
                    <a:cubicBezTo>
                      <a:pt x="220663" y="38868"/>
                      <a:pt x="216706" y="34925"/>
                      <a:pt x="211429" y="34925"/>
                    </a:cubicBezTo>
                    <a:cubicBezTo>
                      <a:pt x="211429" y="34925"/>
                      <a:pt x="211429" y="34925"/>
                      <a:pt x="42572" y="34925"/>
                    </a:cubicBezTo>
                    <a:close/>
                    <a:moveTo>
                      <a:pt x="42069" y="0"/>
                    </a:moveTo>
                    <a:cubicBezTo>
                      <a:pt x="42069" y="0"/>
                      <a:pt x="42069" y="0"/>
                      <a:pt x="210344" y="0"/>
                    </a:cubicBezTo>
                    <a:cubicBezTo>
                      <a:pt x="234008" y="0"/>
                      <a:pt x="252413" y="19813"/>
                      <a:pt x="252413" y="43588"/>
                    </a:cubicBezTo>
                    <a:cubicBezTo>
                      <a:pt x="252413" y="43588"/>
                      <a:pt x="252413" y="43588"/>
                      <a:pt x="252413" y="294550"/>
                    </a:cubicBezTo>
                    <a:cubicBezTo>
                      <a:pt x="252413" y="318325"/>
                      <a:pt x="234008" y="338138"/>
                      <a:pt x="210344" y="338138"/>
                    </a:cubicBezTo>
                    <a:cubicBezTo>
                      <a:pt x="210344" y="338138"/>
                      <a:pt x="210344" y="338138"/>
                      <a:pt x="42069" y="338138"/>
                    </a:cubicBezTo>
                    <a:cubicBezTo>
                      <a:pt x="18405" y="338138"/>
                      <a:pt x="0" y="318325"/>
                      <a:pt x="0" y="294550"/>
                    </a:cubicBezTo>
                    <a:cubicBezTo>
                      <a:pt x="0" y="294550"/>
                      <a:pt x="0" y="294550"/>
                      <a:pt x="0" y="43588"/>
                    </a:cubicBezTo>
                    <a:cubicBezTo>
                      <a:pt x="0" y="19813"/>
                      <a:pt x="18405" y="0"/>
                      <a:pt x="42069" y="0"/>
                    </a:cubicBezTo>
                    <a:close/>
                  </a:path>
                </a:pathLst>
              </a:custGeom>
              <a:solidFill>
                <a:schemeClr val="bg1"/>
              </a:solidFill>
              <a:ln>
                <a:noFill/>
              </a:ln>
              <a:extLst/>
            </p:spPr>
            <p:txBody>
              <a:bodyPr anchor="ctr"/>
              <a:lstStyle/>
              <a:p>
                <a:pPr algn="ctr"/>
                <a:endParaRPr/>
              </a:p>
            </p:txBody>
          </p:sp>
        </p:grpSp>
        <p:grpSp>
          <p:nvGrpSpPr>
            <p:cNvPr id="23" name="组合 22">
              <a:extLst>
                <a:ext uri="{FF2B5EF4-FFF2-40B4-BE49-F238E27FC236}">
                  <a16:creationId xmlns:a16="http://schemas.microsoft.com/office/drawing/2014/main" id="{B5C9EFF8-4F98-4DBE-8C82-FABB659B8DEE}"/>
                </a:ext>
              </a:extLst>
            </p:cNvPr>
            <p:cNvGrpSpPr/>
            <p:nvPr/>
          </p:nvGrpSpPr>
          <p:grpSpPr>
            <a:xfrm>
              <a:off x="5276850" y="1490074"/>
              <a:ext cx="1638300" cy="1638300"/>
              <a:chOff x="5276850" y="1490074"/>
              <a:chExt cx="1638300" cy="1638300"/>
            </a:xfrm>
          </p:grpSpPr>
          <p:sp>
            <p:nvSpPr>
              <p:cNvPr id="32" name="椭圆 31">
                <a:extLst>
                  <a:ext uri="{FF2B5EF4-FFF2-40B4-BE49-F238E27FC236}">
                    <a16:creationId xmlns:a16="http://schemas.microsoft.com/office/drawing/2014/main" id="{F973087A-6C10-4480-BE72-E2A42083D751}"/>
                  </a:ext>
                </a:extLst>
              </p:cNvPr>
              <p:cNvSpPr/>
              <p:nvPr/>
            </p:nvSpPr>
            <p:spPr>
              <a:xfrm>
                <a:off x="5276850" y="1490074"/>
                <a:ext cx="1638300" cy="1638300"/>
              </a:xfrm>
              <a:prstGeom prst="ellipse">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任意多边形: 形状 18" title="xKpUrv6ycS">
                <a:extLst>
                  <a:ext uri="{FF2B5EF4-FFF2-40B4-BE49-F238E27FC236}">
                    <a16:creationId xmlns:a16="http://schemas.microsoft.com/office/drawing/2014/main" id="{682F9C10-84A2-4820-A853-8445CB2BD3A3}"/>
                  </a:ext>
                </a:extLst>
              </p:cNvPr>
              <p:cNvSpPr>
                <a:spLocks noChangeAspect="1"/>
              </p:cNvSpPr>
              <p:nvPr/>
            </p:nvSpPr>
            <p:spPr bwMode="auto">
              <a:xfrm>
                <a:off x="5833803" y="1935670"/>
                <a:ext cx="547229" cy="686402"/>
              </a:xfrm>
              <a:custGeom>
                <a:avLst/>
                <a:gdLst>
                  <a:gd name="connsiteX0" fmla="*/ 79065 w 268312"/>
                  <a:gd name="connsiteY0" fmla="*/ 303213 h 336550"/>
                  <a:gd name="connsiteX1" fmla="*/ 69850 w 268312"/>
                  <a:gd name="connsiteY1" fmla="*/ 311945 h 336550"/>
                  <a:gd name="connsiteX2" fmla="*/ 79065 w 268312"/>
                  <a:gd name="connsiteY2" fmla="*/ 320676 h 336550"/>
                  <a:gd name="connsiteX3" fmla="*/ 114610 w 268312"/>
                  <a:gd name="connsiteY3" fmla="*/ 320676 h 336550"/>
                  <a:gd name="connsiteX4" fmla="*/ 123825 w 268312"/>
                  <a:gd name="connsiteY4" fmla="*/ 311945 h 336550"/>
                  <a:gd name="connsiteX5" fmla="*/ 114610 w 268312"/>
                  <a:gd name="connsiteY5" fmla="*/ 303213 h 336550"/>
                  <a:gd name="connsiteX6" fmla="*/ 79065 w 268312"/>
                  <a:gd name="connsiteY6" fmla="*/ 303213 h 336550"/>
                  <a:gd name="connsiteX7" fmla="*/ 184235 w 268312"/>
                  <a:gd name="connsiteY7" fmla="*/ 119063 h 336550"/>
                  <a:gd name="connsiteX8" fmla="*/ 181644 w 268312"/>
                  <a:gd name="connsiteY8" fmla="*/ 121725 h 336550"/>
                  <a:gd name="connsiteX9" fmla="*/ 181644 w 268312"/>
                  <a:gd name="connsiteY9" fmla="*/ 125717 h 336550"/>
                  <a:gd name="connsiteX10" fmla="*/ 177759 w 268312"/>
                  <a:gd name="connsiteY10" fmla="*/ 131039 h 336550"/>
                  <a:gd name="connsiteX11" fmla="*/ 164808 w 268312"/>
                  <a:gd name="connsiteY11" fmla="*/ 148339 h 336550"/>
                  <a:gd name="connsiteX12" fmla="*/ 175169 w 268312"/>
                  <a:gd name="connsiteY12" fmla="*/ 165638 h 336550"/>
                  <a:gd name="connsiteX13" fmla="*/ 186825 w 268312"/>
                  <a:gd name="connsiteY13" fmla="*/ 170961 h 336550"/>
                  <a:gd name="connsiteX14" fmla="*/ 192005 w 268312"/>
                  <a:gd name="connsiteY14" fmla="*/ 173622 h 336550"/>
                  <a:gd name="connsiteX15" fmla="*/ 190710 w 268312"/>
                  <a:gd name="connsiteY15" fmla="*/ 185598 h 336550"/>
                  <a:gd name="connsiteX16" fmla="*/ 181644 w 268312"/>
                  <a:gd name="connsiteY16" fmla="*/ 186929 h 336550"/>
                  <a:gd name="connsiteX17" fmla="*/ 169989 w 268312"/>
                  <a:gd name="connsiteY17" fmla="*/ 182937 h 336550"/>
                  <a:gd name="connsiteX18" fmla="*/ 166103 w 268312"/>
                  <a:gd name="connsiteY18" fmla="*/ 184268 h 336550"/>
                  <a:gd name="connsiteX19" fmla="*/ 164808 w 268312"/>
                  <a:gd name="connsiteY19" fmla="*/ 190921 h 336550"/>
                  <a:gd name="connsiteX20" fmla="*/ 166103 w 268312"/>
                  <a:gd name="connsiteY20" fmla="*/ 196244 h 336550"/>
                  <a:gd name="connsiteX21" fmla="*/ 177759 w 268312"/>
                  <a:gd name="connsiteY21" fmla="*/ 198905 h 336550"/>
                  <a:gd name="connsiteX22" fmla="*/ 180349 w 268312"/>
                  <a:gd name="connsiteY22" fmla="*/ 202898 h 336550"/>
                  <a:gd name="connsiteX23" fmla="*/ 180349 w 268312"/>
                  <a:gd name="connsiteY23" fmla="*/ 206890 h 336550"/>
                  <a:gd name="connsiteX24" fmla="*/ 182939 w 268312"/>
                  <a:gd name="connsiteY24" fmla="*/ 209551 h 336550"/>
                  <a:gd name="connsiteX25" fmla="*/ 189415 w 268312"/>
                  <a:gd name="connsiteY25" fmla="*/ 209551 h 336550"/>
                  <a:gd name="connsiteX26" fmla="*/ 192005 w 268312"/>
                  <a:gd name="connsiteY26" fmla="*/ 206890 h 336550"/>
                  <a:gd name="connsiteX27" fmla="*/ 192005 w 268312"/>
                  <a:gd name="connsiteY27" fmla="*/ 201567 h 336550"/>
                  <a:gd name="connsiteX28" fmla="*/ 194595 w 268312"/>
                  <a:gd name="connsiteY28" fmla="*/ 197575 h 336550"/>
                  <a:gd name="connsiteX29" fmla="*/ 204956 w 268312"/>
                  <a:gd name="connsiteY29" fmla="*/ 190921 h 336550"/>
                  <a:gd name="connsiteX30" fmla="*/ 199775 w 268312"/>
                  <a:gd name="connsiteY30" fmla="*/ 160315 h 336550"/>
                  <a:gd name="connsiteX31" fmla="*/ 188120 w 268312"/>
                  <a:gd name="connsiteY31" fmla="*/ 154992 h 336550"/>
                  <a:gd name="connsiteX32" fmla="*/ 182939 w 268312"/>
                  <a:gd name="connsiteY32" fmla="*/ 152331 h 336550"/>
                  <a:gd name="connsiteX33" fmla="*/ 184235 w 268312"/>
                  <a:gd name="connsiteY33" fmla="*/ 141685 h 336550"/>
                  <a:gd name="connsiteX34" fmla="*/ 188120 w 268312"/>
                  <a:gd name="connsiteY34" fmla="*/ 141685 h 336550"/>
                  <a:gd name="connsiteX35" fmla="*/ 201071 w 268312"/>
                  <a:gd name="connsiteY35" fmla="*/ 144347 h 336550"/>
                  <a:gd name="connsiteX36" fmla="*/ 204956 w 268312"/>
                  <a:gd name="connsiteY36" fmla="*/ 143016 h 336550"/>
                  <a:gd name="connsiteX37" fmla="*/ 207546 w 268312"/>
                  <a:gd name="connsiteY37" fmla="*/ 135032 h 336550"/>
                  <a:gd name="connsiteX38" fmla="*/ 204956 w 268312"/>
                  <a:gd name="connsiteY38" fmla="*/ 132370 h 336550"/>
                  <a:gd name="connsiteX39" fmla="*/ 197185 w 268312"/>
                  <a:gd name="connsiteY39" fmla="*/ 129709 h 336550"/>
                  <a:gd name="connsiteX40" fmla="*/ 193300 w 268312"/>
                  <a:gd name="connsiteY40" fmla="*/ 124386 h 336550"/>
                  <a:gd name="connsiteX41" fmla="*/ 186825 w 268312"/>
                  <a:gd name="connsiteY41" fmla="*/ 119063 h 336550"/>
                  <a:gd name="connsiteX42" fmla="*/ 184235 w 268312"/>
                  <a:gd name="connsiteY42" fmla="*/ 119063 h 336550"/>
                  <a:gd name="connsiteX43" fmla="*/ 187192 w 268312"/>
                  <a:gd name="connsiteY43" fmla="*/ 84090 h 336550"/>
                  <a:gd name="connsiteX44" fmla="*/ 244570 w 268312"/>
                  <a:gd name="connsiteY44" fmla="*/ 107760 h 336550"/>
                  <a:gd name="connsiteX45" fmla="*/ 244570 w 268312"/>
                  <a:gd name="connsiteY45" fmla="*/ 222168 h 336550"/>
                  <a:gd name="connsiteX46" fmla="*/ 145642 w 268312"/>
                  <a:gd name="connsiteY46" fmla="*/ 234003 h 336550"/>
                  <a:gd name="connsiteX47" fmla="*/ 111347 w 268312"/>
                  <a:gd name="connsiteY47" fmla="*/ 243208 h 336550"/>
                  <a:gd name="connsiteX48" fmla="*/ 110028 w 268312"/>
                  <a:gd name="connsiteY48" fmla="*/ 237948 h 336550"/>
                  <a:gd name="connsiteX49" fmla="*/ 127175 w 268312"/>
                  <a:gd name="connsiteY49" fmla="*/ 218223 h 336550"/>
                  <a:gd name="connsiteX50" fmla="*/ 125856 w 268312"/>
                  <a:gd name="connsiteY50" fmla="*/ 218223 h 336550"/>
                  <a:gd name="connsiteX51" fmla="*/ 129813 w 268312"/>
                  <a:gd name="connsiteY51" fmla="*/ 107760 h 336550"/>
                  <a:gd name="connsiteX52" fmla="*/ 187192 w 268312"/>
                  <a:gd name="connsiteY52" fmla="*/ 84090 h 336550"/>
                  <a:gd name="connsiteX53" fmla="*/ 36992 w 268312"/>
                  <a:gd name="connsiteY53" fmla="*/ 0 h 336550"/>
                  <a:gd name="connsiteX54" fmla="*/ 161179 w 268312"/>
                  <a:gd name="connsiteY54" fmla="*/ 0 h 336550"/>
                  <a:gd name="connsiteX55" fmla="*/ 196850 w 268312"/>
                  <a:gd name="connsiteY55" fmla="*/ 36810 h 336550"/>
                  <a:gd name="connsiteX56" fmla="*/ 196850 w 268312"/>
                  <a:gd name="connsiteY56" fmla="*/ 67047 h 336550"/>
                  <a:gd name="connsiteX57" fmla="*/ 187602 w 268312"/>
                  <a:gd name="connsiteY57" fmla="*/ 67047 h 336550"/>
                  <a:gd name="connsiteX58" fmla="*/ 178354 w 268312"/>
                  <a:gd name="connsiteY58" fmla="*/ 67047 h 336550"/>
                  <a:gd name="connsiteX59" fmla="*/ 178354 w 268312"/>
                  <a:gd name="connsiteY59" fmla="*/ 60474 h 336550"/>
                  <a:gd name="connsiteX60" fmla="*/ 178354 w 268312"/>
                  <a:gd name="connsiteY60" fmla="*/ 59159 h 336550"/>
                  <a:gd name="connsiteX61" fmla="*/ 169106 w 268312"/>
                  <a:gd name="connsiteY61" fmla="*/ 48642 h 336550"/>
                  <a:gd name="connsiteX62" fmla="*/ 29065 w 268312"/>
                  <a:gd name="connsiteY62" fmla="*/ 48642 h 336550"/>
                  <a:gd name="connsiteX63" fmla="*/ 19817 w 268312"/>
                  <a:gd name="connsiteY63" fmla="*/ 59159 h 336550"/>
                  <a:gd name="connsiteX64" fmla="*/ 19817 w 268312"/>
                  <a:gd name="connsiteY64" fmla="*/ 278706 h 336550"/>
                  <a:gd name="connsiteX65" fmla="*/ 29065 w 268312"/>
                  <a:gd name="connsiteY65" fmla="*/ 287908 h 336550"/>
                  <a:gd name="connsiteX66" fmla="*/ 169106 w 268312"/>
                  <a:gd name="connsiteY66" fmla="*/ 287908 h 336550"/>
                  <a:gd name="connsiteX67" fmla="*/ 178354 w 268312"/>
                  <a:gd name="connsiteY67" fmla="*/ 278706 h 336550"/>
                  <a:gd name="connsiteX68" fmla="*/ 178354 w 268312"/>
                  <a:gd name="connsiteY68" fmla="*/ 261615 h 336550"/>
                  <a:gd name="connsiteX69" fmla="*/ 187602 w 268312"/>
                  <a:gd name="connsiteY69" fmla="*/ 262930 h 336550"/>
                  <a:gd name="connsiteX70" fmla="*/ 196850 w 268312"/>
                  <a:gd name="connsiteY70" fmla="*/ 261615 h 336550"/>
                  <a:gd name="connsiteX71" fmla="*/ 196850 w 268312"/>
                  <a:gd name="connsiteY71" fmla="*/ 299740 h 336550"/>
                  <a:gd name="connsiteX72" fmla="*/ 161179 w 268312"/>
                  <a:gd name="connsiteY72" fmla="*/ 336550 h 336550"/>
                  <a:gd name="connsiteX73" fmla="*/ 36992 w 268312"/>
                  <a:gd name="connsiteY73" fmla="*/ 336550 h 336550"/>
                  <a:gd name="connsiteX74" fmla="*/ 0 w 268312"/>
                  <a:gd name="connsiteY74" fmla="*/ 299740 h 336550"/>
                  <a:gd name="connsiteX75" fmla="*/ 0 w 268312"/>
                  <a:gd name="connsiteY75" fmla="*/ 36810 h 336550"/>
                  <a:gd name="connsiteX76" fmla="*/ 36992 w 268312"/>
                  <a:gd name="connsiteY76"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68312" h="336550">
                    <a:moveTo>
                      <a:pt x="79065" y="303213"/>
                    </a:moveTo>
                    <a:cubicBezTo>
                      <a:pt x="73799" y="303213"/>
                      <a:pt x="69850" y="306955"/>
                      <a:pt x="69850" y="311945"/>
                    </a:cubicBezTo>
                    <a:cubicBezTo>
                      <a:pt x="69850" y="316934"/>
                      <a:pt x="73799" y="320676"/>
                      <a:pt x="79065" y="320676"/>
                    </a:cubicBezTo>
                    <a:cubicBezTo>
                      <a:pt x="79065" y="320676"/>
                      <a:pt x="79065" y="320676"/>
                      <a:pt x="114610" y="320676"/>
                    </a:cubicBezTo>
                    <a:cubicBezTo>
                      <a:pt x="119875" y="320676"/>
                      <a:pt x="123825" y="316934"/>
                      <a:pt x="123825" y="311945"/>
                    </a:cubicBezTo>
                    <a:cubicBezTo>
                      <a:pt x="123825" y="306955"/>
                      <a:pt x="119875" y="303213"/>
                      <a:pt x="114610" y="303213"/>
                    </a:cubicBezTo>
                    <a:cubicBezTo>
                      <a:pt x="114610" y="303213"/>
                      <a:pt x="114610" y="303213"/>
                      <a:pt x="79065" y="303213"/>
                    </a:cubicBezTo>
                    <a:close/>
                    <a:moveTo>
                      <a:pt x="184235" y="119063"/>
                    </a:moveTo>
                    <a:cubicBezTo>
                      <a:pt x="181644" y="119063"/>
                      <a:pt x="181644" y="119063"/>
                      <a:pt x="181644" y="121725"/>
                    </a:cubicBezTo>
                    <a:cubicBezTo>
                      <a:pt x="181644" y="121725"/>
                      <a:pt x="181644" y="121725"/>
                      <a:pt x="181644" y="125717"/>
                    </a:cubicBezTo>
                    <a:cubicBezTo>
                      <a:pt x="181644" y="129709"/>
                      <a:pt x="181644" y="129709"/>
                      <a:pt x="177759" y="131039"/>
                    </a:cubicBezTo>
                    <a:cubicBezTo>
                      <a:pt x="169989" y="133701"/>
                      <a:pt x="164808" y="139024"/>
                      <a:pt x="164808" y="148339"/>
                    </a:cubicBezTo>
                    <a:cubicBezTo>
                      <a:pt x="164808" y="156323"/>
                      <a:pt x="168694" y="161646"/>
                      <a:pt x="175169" y="165638"/>
                    </a:cubicBezTo>
                    <a:cubicBezTo>
                      <a:pt x="179054" y="168299"/>
                      <a:pt x="182939" y="169630"/>
                      <a:pt x="186825" y="170961"/>
                    </a:cubicBezTo>
                    <a:cubicBezTo>
                      <a:pt x="188120" y="172291"/>
                      <a:pt x="190710" y="172291"/>
                      <a:pt x="192005" y="173622"/>
                    </a:cubicBezTo>
                    <a:cubicBezTo>
                      <a:pt x="195890" y="177614"/>
                      <a:pt x="194595" y="182937"/>
                      <a:pt x="190710" y="185598"/>
                    </a:cubicBezTo>
                    <a:cubicBezTo>
                      <a:pt x="188120" y="186929"/>
                      <a:pt x="184235" y="186929"/>
                      <a:pt x="181644" y="186929"/>
                    </a:cubicBezTo>
                    <a:cubicBezTo>
                      <a:pt x="177759" y="185598"/>
                      <a:pt x="173874" y="184268"/>
                      <a:pt x="169989" y="182937"/>
                    </a:cubicBezTo>
                    <a:cubicBezTo>
                      <a:pt x="167398" y="181606"/>
                      <a:pt x="167398" y="181606"/>
                      <a:pt x="166103" y="184268"/>
                    </a:cubicBezTo>
                    <a:cubicBezTo>
                      <a:pt x="166103" y="186929"/>
                      <a:pt x="164808" y="188260"/>
                      <a:pt x="164808" y="190921"/>
                    </a:cubicBezTo>
                    <a:cubicBezTo>
                      <a:pt x="163513" y="193583"/>
                      <a:pt x="163513" y="194913"/>
                      <a:pt x="166103" y="196244"/>
                    </a:cubicBezTo>
                    <a:cubicBezTo>
                      <a:pt x="169989" y="197575"/>
                      <a:pt x="173874" y="198905"/>
                      <a:pt x="177759" y="198905"/>
                    </a:cubicBezTo>
                    <a:cubicBezTo>
                      <a:pt x="180349" y="198905"/>
                      <a:pt x="180349" y="198905"/>
                      <a:pt x="180349" y="202898"/>
                    </a:cubicBezTo>
                    <a:cubicBezTo>
                      <a:pt x="180349" y="204228"/>
                      <a:pt x="180349" y="205559"/>
                      <a:pt x="180349" y="206890"/>
                    </a:cubicBezTo>
                    <a:cubicBezTo>
                      <a:pt x="180349" y="208220"/>
                      <a:pt x="181644" y="209551"/>
                      <a:pt x="182939" y="209551"/>
                    </a:cubicBezTo>
                    <a:cubicBezTo>
                      <a:pt x="185530" y="209551"/>
                      <a:pt x="188120" y="209551"/>
                      <a:pt x="189415" y="209551"/>
                    </a:cubicBezTo>
                    <a:cubicBezTo>
                      <a:pt x="190710" y="209551"/>
                      <a:pt x="192005" y="208220"/>
                      <a:pt x="192005" y="206890"/>
                    </a:cubicBezTo>
                    <a:cubicBezTo>
                      <a:pt x="192005" y="205559"/>
                      <a:pt x="192005" y="202898"/>
                      <a:pt x="192005" y="201567"/>
                    </a:cubicBezTo>
                    <a:cubicBezTo>
                      <a:pt x="192005" y="198905"/>
                      <a:pt x="193300" y="198905"/>
                      <a:pt x="194595" y="197575"/>
                    </a:cubicBezTo>
                    <a:cubicBezTo>
                      <a:pt x="198480" y="196244"/>
                      <a:pt x="202366" y="193583"/>
                      <a:pt x="204956" y="190921"/>
                    </a:cubicBezTo>
                    <a:cubicBezTo>
                      <a:pt x="212726" y="180276"/>
                      <a:pt x="210136" y="166969"/>
                      <a:pt x="199775" y="160315"/>
                    </a:cubicBezTo>
                    <a:cubicBezTo>
                      <a:pt x="195890" y="157654"/>
                      <a:pt x="192005" y="156323"/>
                      <a:pt x="188120" y="154992"/>
                    </a:cubicBezTo>
                    <a:cubicBezTo>
                      <a:pt x="186825" y="153661"/>
                      <a:pt x="184235" y="153661"/>
                      <a:pt x="182939" y="152331"/>
                    </a:cubicBezTo>
                    <a:cubicBezTo>
                      <a:pt x="179054" y="148339"/>
                      <a:pt x="180349" y="144347"/>
                      <a:pt x="184235" y="141685"/>
                    </a:cubicBezTo>
                    <a:cubicBezTo>
                      <a:pt x="185530" y="141685"/>
                      <a:pt x="186825" y="141685"/>
                      <a:pt x="188120" y="141685"/>
                    </a:cubicBezTo>
                    <a:cubicBezTo>
                      <a:pt x="192005" y="141685"/>
                      <a:pt x="197185" y="141685"/>
                      <a:pt x="201071" y="144347"/>
                    </a:cubicBezTo>
                    <a:cubicBezTo>
                      <a:pt x="203661" y="145677"/>
                      <a:pt x="203661" y="145677"/>
                      <a:pt x="204956" y="143016"/>
                    </a:cubicBezTo>
                    <a:cubicBezTo>
                      <a:pt x="204956" y="140354"/>
                      <a:pt x="206251" y="137693"/>
                      <a:pt x="207546" y="135032"/>
                    </a:cubicBezTo>
                    <a:cubicBezTo>
                      <a:pt x="207546" y="133701"/>
                      <a:pt x="206251" y="132370"/>
                      <a:pt x="204956" y="132370"/>
                    </a:cubicBezTo>
                    <a:cubicBezTo>
                      <a:pt x="202366" y="131039"/>
                      <a:pt x="199775" y="129709"/>
                      <a:pt x="197185" y="129709"/>
                    </a:cubicBezTo>
                    <a:cubicBezTo>
                      <a:pt x="193300" y="128378"/>
                      <a:pt x="193300" y="128378"/>
                      <a:pt x="193300" y="124386"/>
                    </a:cubicBezTo>
                    <a:cubicBezTo>
                      <a:pt x="193300" y="119063"/>
                      <a:pt x="193300" y="119063"/>
                      <a:pt x="186825" y="119063"/>
                    </a:cubicBezTo>
                    <a:cubicBezTo>
                      <a:pt x="186825" y="119063"/>
                      <a:pt x="186825" y="119063"/>
                      <a:pt x="184235" y="119063"/>
                    </a:cubicBezTo>
                    <a:close/>
                    <a:moveTo>
                      <a:pt x="187192" y="84090"/>
                    </a:moveTo>
                    <a:cubicBezTo>
                      <a:pt x="207967" y="84090"/>
                      <a:pt x="228741" y="91980"/>
                      <a:pt x="244570" y="107760"/>
                    </a:cubicBezTo>
                    <a:cubicBezTo>
                      <a:pt x="276226" y="139321"/>
                      <a:pt x="276226" y="190607"/>
                      <a:pt x="244570" y="222168"/>
                    </a:cubicBezTo>
                    <a:cubicBezTo>
                      <a:pt x="216870" y="248468"/>
                      <a:pt x="177299" y="252413"/>
                      <a:pt x="145642" y="234003"/>
                    </a:cubicBezTo>
                    <a:cubicBezTo>
                      <a:pt x="132452" y="243208"/>
                      <a:pt x="120580" y="244523"/>
                      <a:pt x="111347" y="243208"/>
                    </a:cubicBezTo>
                    <a:cubicBezTo>
                      <a:pt x="107390" y="243208"/>
                      <a:pt x="107390" y="239263"/>
                      <a:pt x="110028" y="237948"/>
                    </a:cubicBezTo>
                    <a:cubicBezTo>
                      <a:pt x="117942" y="234003"/>
                      <a:pt x="123218" y="224798"/>
                      <a:pt x="127175" y="218223"/>
                    </a:cubicBezTo>
                    <a:cubicBezTo>
                      <a:pt x="127175" y="218223"/>
                      <a:pt x="127175" y="218223"/>
                      <a:pt x="125856" y="218223"/>
                    </a:cubicBezTo>
                    <a:cubicBezTo>
                      <a:pt x="96838" y="186662"/>
                      <a:pt x="98157" y="138006"/>
                      <a:pt x="129813" y="107760"/>
                    </a:cubicBezTo>
                    <a:cubicBezTo>
                      <a:pt x="145642" y="91980"/>
                      <a:pt x="166417" y="84090"/>
                      <a:pt x="187192" y="84090"/>
                    </a:cubicBezTo>
                    <a:close/>
                    <a:moveTo>
                      <a:pt x="36992" y="0"/>
                    </a:moveTo>
                    <a:cubicBezTo>
                      <a:pt x="36992" y="0"/>
                      <a:pt x="36992" y="0"/>
                      <a:pt x="161179" y="0"/>
                    </a:cubicBezTo>
                    <a:cubicBezTo>
                      <a:pt x="180997" y="0"/>
                      <a:pt x="196850" y="15776"/>
                      <a:pt x="196850" y="36810"/>
                    </a:cubicBezTo>
                    <a:cubicBezTo>
                      <a:pt x="196850" y="36810"/>
                      <a:pt x="196850" y="36810"/>
                      <a:pt x="196850" y="67047"/>
                    </a:cubicBezTo>
                    <a:cubicBezTo>
                      <a:pt x="194208" y="67047"/>
                      <a:pt x="191566" y="67047"/>
                      <a:pt x="187602" y="67047"/>
                    </a:cubicBezTo>
                    <a:cubicBezTo>
                      <a:pt x="184960" y="67047"/>
                      <a:pt x="180997" y="67047"/>
                      <a:pt x="178354" y="67047"/>
                    </a:cubicBezTo>
                    <a:cubicBezTo>
                      <a:pt x="178354" y="67047"/>
                      <a:pt x="178354" y="67047"/>
                      <a:pt x="178354" y="60474"/>
                    </a:cubicBezTo>
                    <a:cubicBezTo>
                      <a:pt x="178354" y="60474"/>
                      <a:pt x="178354" y="60474"/>
                      <a:pt x="178354" y="59159"/>
                    </a:cubicBezTo>
                    <a:cubicBezTo>
                      <a:pt x="178354" y="53900"/>
                      <a:pt x="174391" y="48642"/>
                      <a:pt x="169106" y="48642"/>
                    </a:cubicBezTo>
                    <a:cubicBezTo>
                      <a:pt x="169106" y="48642"/>
                      <a:pt x="169106" y="48642"/>
                      <a:pt x="29065" y="48642"/>
                    </a:cubicBezTo>
                    <a:cubicBezTo>
                      <a:pt x="23780" y="48642"/>
                      <a:pt x="19817" y="53900"/>
                      <a:pt x="19817" y="59159"/>
                    </a:cubicBezTo>
                    <a:cubicBezTo>
                      <a:pt x="19817" y="59159"/>
                      <a:pt x="19817" y="59159"/>
                      <a:pt x="19817" y="278706"/>
                    </a:cubicBezTo>
                    <a:cubicBezTo>
                      <a:pt x="19817" y="283964"/>
                      <a:pt x="23780" y="287908"/>
                      <a:pt x="29065" y="287908"/>
                    </a:cubicBezTo>
                    <a:cubicBezTo>
                      <a:pt x="29065" y="287908"/>
                      <a:pt x="29065" y="287908"/>
                      <a:pt x="169106" y="287908"/>
                    </a:cubicBezTo>
                    <a:cubicBezTo>
                      <a:pt x="174391" y="287908"/>
                      <a:pt x="178354" y="282650"/>
                      <a:pt x="178354" y="278706"/>
                    </a:cubicBezTo>
                    <a:cubicBezTo>
                      <a:pt x="178354" y="278706"/>
                      <a:pt x="178354" y="278706"/>
                      <a:pt x="178354" y="261615"/>
                    </a:cubicBezTo>
                    <a:cubicBezTo>
                      <a:pt x="180997" y="261615"/>
                      <a:pt x="184960" y="262930"/>
                      <a:pt x="187602" y="262930"/>
                    </a:cubicBezTo>
                    <a:cubicBezTo>
                      <a:pt x="191566" y="262930"/>
                      <a:pt x="194208" y="261615"/>
                      <a:pt x="196850" y="261615"/>
                    </a:cubicBezTo>
                    <a:cubicBezTo>
                      <a:pt x="196850" y="261615"/>
                      <a:pt x="196850" y="261615"/>
                      <a:pt x="196850" y="299740"/>
                    </a:cubicBezTo>
                    <a:cubicBezTo>
                      <a:pt x="196850" y="320774"/>
                      <a:pt x="180997" y="336550"/>
                      <a:pt x="161179" y="336550"/>
                    </a:cubicBezTo>
                    <a:cubicBezTo>
                      <a:pt x="161179" y="336550"/>
                      <a:pt x="161179" y="336550"/>
                      <a:pt x="36992" y="336550"/>
                    </a:cubicBezTo>
                    <a:cubicBezTo>
                      <a:pt x="17175" y="336550"/>
                      <a:pt x="0" y="320774"/>
                      <a:pt x="0" y="299740"/>
                    </a:cubicBezTo>
                    <a:cubicBezTo>
                      <a:pt x="0" y="299740"/>
                      <a:pt x="0" y="299740"/>
                      <a:pt x="0" y="36810"/>
                    </a:cubicBezTo>
                    <a:cubicBezTo>
                      <a:pt x="0" y="15776"/>
                      <a:pt x="17175" y="0"/>
                      <a:pt x="36992" y="0"/>
                    </a:cubicBezTo>
                    <a:close/>
                  </a:path>
                </a:pathLst>
              </a:custGeom>
              <a:solidFill>
                <a:schemeClr val="bg1"/>
              </a:solidFill>
              <a:ln>
                <a:noFill/>
              </a:ln>
              <a:extLst/>
            </p:spPr>
            <p:txBody>
              <a:bodyPr anchor="ctr"/>
              <a:lstStyle/>
              <a:p>
                <a:pPr algn="ctr"/>
                <a:endParaRPr/>
              </a:p>
            </p:txBody>
          </p:sp>
        </p:grpSp>
        <p:grpSp>
          <p:nvGrpSpPr>
            <p:cNvPr id="24" name="组合 23">
              <a:extLst>
                <a:ext uri="{FF2B5EF4-FFF2-40B4-BE49-F238E27FC236}">
                  <a16:creationId xmlns:a16="http://schemas.microsoft.com/office/drawing/2014/main" id="{413980D9-9AEB-4472-9841-2419EA307EED}"/>
                </a:ext>
              </a:extLst>
            </p:cNvPr>
            <p:cNvGrpSpPr/>
            <p:nvPr/>
          </p:nvGrpSpPr>
          <p:grpSpPr>
            <a:xfrm>
              <a:off x="4143697" y="2973566"/>
              <a:ext cx="1909148" cy="1657686"/>
              <a:chOff x="4143697" y="2973566"/>
              <a:chExt cx="1909148" cy="1657686"/>
            </a:xfrm>
          </p:grpSpPr>
          <p:sp>
            <p:nvSpPr>
              <p:cNvPr id="25" name="等腰三角形 24">
                <a:extLst>
                  <a:ext uri="{FF2B5EF4-FFF2-40B4-BE49-F238E27FC236}">
                    <a16:creationId xmlns:a16="http://schemas.microsoft.com/office/drawing/2014/main" id="{5966E34E-B110-4794-9193-3ADCA5A49820}"/>
                  </a:ext>
                </a:extLst>
              </p:cNvPr>
              <p:cNvSpPr/>
              <p:nvPr/>
            </p:nvSpPr>
            <p:spPr>
              <a:xfrm rot="18459578" flipH="1">
                <a:off x="5509931" y="3854413"/>
                <a:ext cx="238688" cy="847141"/>
              </a:xfrm>
              <a:prstGeom prst="triangl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椭圆 29">
                <a:extLst>
                  <a:ext uri="{FF2B5EF4-FFF2-40B4-BE49-F238E27FC236}">
                    <a16:creationId xmlns:a16="http://schemas.microsoft.com/office/drawing/2014/main" id="{1574ACCF-D25C-4725-A8A1-FAC4736EB4C8}"/>
                  </a:ext>
                </a:extLst>
              </p:cNvPr>
              <p:cNvSpPr/>
              <p:nvPr/>
            </p:nvSpPr>
            <p:spPr>
              <a:xfrm>
                <a:off x="4143697" y="2973566"/>
                <a:ext cx="1657686" cy="1657686"/>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1" name="任意多边形: 形状 19" title="DN0G3AjvxA">
                <a:extLst>
                  <a:ext uri="{FF2B5EF4-FFF2-40B4-BE49-F238E27FC236}">
                    <a16:creationId xmlns:a16="http://schemas.microsoft.com/office/drawing/2014/main" id="{D785FE99-0842-49F8-BBE5-EEFD3D608BF1}"/>
                  </a:ext>
                </a:extLst>
              </p:cNvPr>
              <p:cNvSpPr>
                <a:spLocks/>
              </p:cNvSpPr>
              <p:nvPr/>
            </p:nvSpPr>
            <p:spPr bwMode="auto">
              <a:xfrm>
                <a:off x="4648106" y="3512564"/>
                <a:ext cx="673606" cy="569245"/>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anchor="ctr"/>
              <a:lstStyle/>
              <a:p>
                <a:pPr algn="ctr"/>
                <a:endParaRPr/>
              </a:p>
            </p:txBody>
          </p:sp>
        </p:grpSp>
      </p:grpSp>
      <p:pic>
        <p:nvPicPr>
          <p:cNvPr id="40" name="图片 39">
            <a:extLst>
              <a:ext uri="{FF2B5EF4-FFF2-40B4-BE49-F238E27FC236}">
                <a16:creationId xmlns:a16="http://schemas.microsoft.com/office/drawing/2014/main" id="{76FF15D6-F4BD-4456-B573-E9C2F7513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3" y="444454"/>
            <a:ext cx="12192000" cy="640716"/>
          </a:xfrm>
          <a:prstGeom prst="rect">
            <a:avLst/>
          </a:prstGeom>
        </p:spPr>
      </p:pic>
      <p:sp>
        <p:nvSpPr>
          <p:cNvPr id="41" name="矩形 40"/>
          <p:cNvSpPr/>
          <p:nvPr/>
        </p:nvSpPr>
        <p:spPr>
          <a:xfrm>
            <a:off x="1005878" y="533979"/>
            <a:ext cx="1723549" cy="461665"/>
          </a:xfrm>
          <a:prstGeom prst="rect">
            <a:avLst/>
          </a:prstGeom>
        </p:spPr>
        <p:txBody>
          <a:bodyPr wrap="none">
            <a:spAutoFit/>
          </a:bodyPr>
          <a:lstStyle/>
          <a:p>
            <a:r>
              <a:rPr lang="zh-CN" altLang="en-US" sz="2400" dirty="0">
                <a:solidFill>
                  <a:prstClr val="white"/>
                </a:solidFill>
                <a:latin typeface="微软雅黑"/>
              </a:rPr>
              <a:t>算法实现：</a:t>
            </a:r>
            <a:endParaRPr lang="en-US" altLang="zh-CN" sz="2400" dirty="0">
              <a:solidFill>
                <a:prstClr val="white"/>
              </a:solidFill>
              <a:latin typeface="微软雅黑"/>
            </a:endParaRPr>
          </a:p>
        </p:txBody>
      </p:sp>
    </p:spTree>
    <p:extLst>
      <p:ext uri="{BB962C8B-B14F-4D97-AF65-F5344CB8AC3E}">
        <p14:creationId xmlns:p14="http://schemas.microsoft.com/office/powerpoint/2010/main" val="7220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副标题 2"/>
          <p:cNvSpPr txBox="1">
            <a:spLocks/>
          </p:cNvSpPr>
          <p:nvPr/>
        </p:nvSpPr>
        <p:spPr>
          <a:xfrm>
            <a:off x="398875" y="95537"/>
            <a:ext cx="11136284" cy="3193353"/>
          </a:xfrm>
          <a:prstGeom prst="rect">
            <a:avLst/>
          </a:prstGeom>
        </p:spPr>
        <p:txBody>
          <a:bodyPr vert="horz" lIns="91440" tIns="45720" rIns="91440" bIns="45720" rtlCol="0">
            <a:noAutofit/>
          </a:bodyPr>
          <a:lstStyle>
            <a:lvl1pPr marL="0" indent="0" algn="l"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45000"/>
              </a:lnSpc>
            </a:pPr>
            <a:r>
              <a:rPr lang="en-US" altLang="zh-CN" sz="2000" dirty="0" smtClean="0">
                <a:solidFill>
                  <a:srgbClr val="C00000"/>
                </a:solidFill>
              </a:rPr>
              <a:t>         //</a:t>
            </a:r>
            <a:r>
              <a:rPr lang="zh-CN" altLang="en-US" sz="2000" dirty="0">
                <a:solidFill>
                  <a:srgbClr val="C00000"/>
                </a:solidFill>
              </a:rPr>
              <a:t>此时</a:t>
            </a:r>
            <a:r>
              <a:rPr lang="en-US" altLang="zh-CN" sz="2000" dirty="0">
                <a:solidFill>
                  <a:srgbClr val="C00000"/>
                </a:solidFill>
              </a:rPr>
              <a:t>min</a:t>
            </a:r>
            <a:r>
              <a:rPr lang="zh-CN" altLang="en-US" sz="2000" dirty="0">
                <a:solidFill>
                  <a:srgbClr val="C00000"/>
                </a:solidFill>
              </a:rPr>
              <a:t>一定为某个顶点的下标，如果仍然为</a:t>
            </a:r>
            <a:r>
              <a:rPr lang="en-US" altLang="zh-CN" sz="2000" dirty="0">
                <a:solidFill>
                  <a:srgbClr val="C00000"/>
                </a:solidFill>
              </a:rPr>
              <a:t>-1</a:t>
            </a:r>
            <a:r>
              <a:rPr lang="zh-CN" altLang="en-US" sz="2000" dirty="0">
                <a:solidFill>
                  <a:srgbClr val="C00000"/>
                </a:solidFill>
              </a:rPr>
              <a:t>表示该无相图不连通</a:t>
            </a:r>
          </a:p>
          <a:p>
            <a:pPr>
              <a:lnSpc>
                <a:spcPct val="145000"/>
              </a:lnSpc>
            </a:pPr>
            <a:r>
              <a:rPr lang="zh-CN" altLang="en-US" sz="2000" dirty="0">
                <a:solidFill>
                  <a:srgbClr val="C00000"/>
                </a:solidFill>
              </a:rPr>
              <a:t>        </a:t>
            </a:r>
            <a:r>
              <a:rPr lang="en-US" altLang="zh-CN" sz="2000" dirty="0">
                <a:solidFill>
                  <a:srgbClr val="C00000"/>
                </a:solidFill>
              </a:rPr>
              <a:t>//</a:t>
            </a:r>
            <a:r>
              <a:rPr lang="zh-CN" altLang="en-US" sz="2000" dirty="0">
                <a:solidFill>
                  <a:srgbClr val="C00000"/>
                </a:solidFill>
              </a:rPr>
              <a:t>将顶点</a:t>
            </a:r>
            <a:r>
              <a:rPr lang="en-US" altLang="zh-CN" sz="2000" dirty="0">
                <a:solidFill>
                  <a:srgbClr val="C00000"/>
                </a:solidFill>
              </a:rPr>
              <a:t>min</a:t>
            </a:r>
            <a:r>
              <a:rPr lang="zh-CN" altLang="en-US" sz="2000" dirty="0">
                <a:solidFill>
                  <a:srgbClr val="C00000"/>
                </a:solidFill>
              </a:rPr>
              <a:t>加入结合</a:t>
            </a:r>
            <a:r>
              <a:rPr lang="en-US" altLang="zh-CN" sz="2000" dirty="0">
                <a:solidFill>
                  <a:srgbClr val="C00000"/>
                </a:solidFill>
              </a:rPr>
              <a:t>U</a:t>
            </a:r>
          </a:p>
          <a:p>
            <a:pPr>
              <a:lnSpc>
                <a:spcPct val="145000"/>
              </a:lnSpc>
            </a:pPr>
            <a:r>
              <a:rPr lang="en-US" altLang="zh-CN" sz="2000" dirty="0">
                <a:solidFill>
                  <a:schemeClr val="tx1">
                    <a:lumMod val="95000"/>
                    <a:lumOff val="5000"/>
                  </a:schemeClr>
                </a:solidFill>
              </a:rPr>
              <a:t>        </a:t>
            </a:r>
            <a:r>
              <a:rPr lang="en-US" altLang="zh-CN" sz="2000" dirty="0" err="1">
                <a:solidFill>
                  <a:schemeClr val="tx1">
                    <a:lumMod val="95000"/>
                    <a:lumOff val="5000"/>
                  </a:schemeClr>
                </a:solidFill>
              </a:rPr>
              <a:t>cnt</a:t>
            </a:r>
            <a:r>
              <a:rPr lang="en-US" altLang="zh-CN" sz="2000" dirty="0">
                <a:solidFill>
                  <a:schemeClr val="tx1">
                    <a:lumMod val="95000"/>
                    <a:lumOff val="5000"/>
                  </a:schemeClr>
                </a:solidFill>
              </a:rPr>
              <a:t>++;</a:t>
            </a:r>
          </a:p>
          <a:p>
            <a:pPr>
              <a:lnSpc>
                <a:spcPct val="145000"/>
              </a:lnSpc>
            </a:pPr>
            <a:r>
              <a:rPr lang="en-US" altLang="zh-CN" sz="2000" dirty="0">
                <a:solidFill>
                  <a:schemeClr val="tx1">
                    <a:lumMod val="95000"/>
                    <a:lumOff val="5000"/>
                  </a:schemeClr>
                </a:solidFill>
              </a:rPr>
              <a:t>        primList[min].flag = 1</a:t>
            </a:r>
            <a:r>
              <a:rPr lang="en-US" altLang="zh-CN" sz="2000" dirty="0" smtClean="0">
                <a:solidFill>
                  <a:schemeClr val="tx1">
                    <a:lumMod val="95000"/>
                    <a:lumOff val="5000"/>
                  </a:schemeClr>
                </a:solidFill>
              </a:rPr>
              <a:t>;</a:t>
            </a:r>
          </a:p>
          <a:p>
            <a:pPr>
              <a:lnSpc>
                <a:spcPct val="145000"/>
              </a:lnSpc>
            </a:pPr>
            <a:r>
              <a:rPr lang="en-US" altLang="zh-CN" sz="2000" dirty="0" smtClean="0">
                <a:solidFill>
                  <a:schemeClr val="tx1">
                    <a:lumMod val="95000"/>
                    <a:lumOff val="5000"/>
                  </a:schemeClr>
                </a:solidFill>
              </a:rPr>
              <a:t>        </a:t>
            </a:r>
            <a:r>
              <a:rPr lang="en-US" altLang="zh-CN" sz="2000" dirty="0" err="1" smtClean="0">
                <a:solidFill>
                  <a:schemeClr val="tx1">
                    <a:lumMod val="95000"/>
                    <a:lumOff val="5000"/>
                  </a:schemeClr>
                </a:solidFill>
              </a:rPr>
              <a:t>printf</a:t>
            </a:r>
            <a:r>
              <a:rPr lang="en-US" altLang="zh-CN" sz="2000" dirty="0">
                <a:solidFill>
                  <a:schemeClr val="tx1">
                    <a:lumMod val="95000"/>
                    <a:lumOff val="5000"/>
                  </a:schemeClr>
                </a:solidFill>
              </a:rPr>
              <a:t>("(%d, %d), </a:t>
            </a:r>
            <a:r>
              <a:rPr lang="en-US" altLang="zh-CN" sz="2000" dirty="0" err="1">
                <a:solidFill>
                  <a:schemeClr val="tx1">
                    <a:lumMod val="95000"/>
                    <a:lumOff val="5000"/>
                  </a:schemeClr>
                </a:solidFill>
              </a:rPr>
              <a:t>dist</a:t>
            </a:r>
            <a:r>
              <a:rPr lang="en-US" altLang="zh-CN" sz="2000" dirty="0">
                <a:solidFill>
                  <a:schemeClr val="tx1">
                    <a:lumMod val="95000"/>
                    <a:lumOff val="5000"/>
                  </a:schemeClr>
                </a:solidFill>
              </a:rPr>
              <a:t>: %d\n", </a:t>
            </a:r>
            <a:r>
              <a:rPr lang="en-US" altLang="zh-CN" sz="2000" dirty="0" err="1">
                <a:solidFill>
                  <a:schemeClr val="tx1">
                    <a:lumMod val="95000"/>
                    <a:lumOff val="5000"/>
                  </a:schemeClr>
                </a:solidFill>
              </a:rPr>
              <a:t>primList</a:t>
            </a:r>
            <a:r>
              <a:rPr lang="en-US" altLang="zh-CN" sz="2000" dirty="0">
                <a:solidFill>
                  <a:schemeClr val="tx1">
                    <a:lumMod val="95000"/>
                    <a:lumOff val="5000"/>
                  </a:schemeClr>
                </a:solidFill>
              </a:rPr>
              <a:t>[</a:t>
            </a:r>
            <a:r>
              <a:rPr lang="en-US" altLang="zh-CN" sz="2000" dirty="0" err="1">
                <a:solidFill>
                  <a:schemeClr val="tx1">
                    <a:lumMod val="95000"/>
                    <a:lumOff val="5000"/>
                  </a:schemeClr>
                </a:solidFill>
              </a:rPr>
              <a:t>i</a:t>
            </a:r>
            <a:r>
              <a:rPr lang="en-US" altLang="zh-CN" sz="2000" dirty="0">
                <a:solidFill>
                  <a:schemeClr val="tx1">
                    <a:lumMod val="95000"/>
                    <a:lumOff val="5000"/>
                  </a:schemeClr>
                </a:solidFill>
              </a:rPr>
              <a:t>].source, </a:t>
            </a:r>
            <a:r>
              <a:rPr lang="en-US" altLang="zh-CN" sz="2000" dirty="0" err="1">
                <a:solidFill>
                  <a:schemeClr val="tx1">
                    <a:lumMod val="95000"/>
                    <a:lumOff val="5000"/>
                  </a:schemeClr>
                </a:solidFill>
              </a:rPr>
              <a:t>i</a:t>
            </a:r>
            <a:r>
              <a:rPr lang="en-US" altLang="zh-CN" sz="2000" dirty="0">
                <a:solidFill>
                  <a:schemeClr val="tx1">
                    <a:lumMod val="95000"/>
                    <a:lumOff val="5000"/>
                  </a:schemeClr>
                </a:solidFill>
              </a:rPr>
              <a:t>, </a:t>
            </a:r>
            <a:r>
              <a:rPr lang="en-US" altLang="zh-CN" sz="2000" dirty="0" err="1">
                <a:solidFill>
                  <a:schemeClr val="tx1">
                    <a:lumMod val="95000"/>
                    <a:lumOff val="5000"/>
                  </a:schemeClr>
                </a:solidFill>
              </a:rPr>
              <a:t>primList</a:t>
            </a:r>
            <a:r>
              <a:rPr lang="en-US" altLang="zh-CN" sz="2000" dirty="0">
                <a:solidFill>
                  <a:schemeClr val="tx1">
                    <a:lumMod val="95000"/>
                    <a:lumOff val="5000"/>
                  </a:schemeClr>
                </a:solidFill>
              </a:rPr>
              <a:t>[</a:t>
            </a:r>
            <a:r>
              <a:rPr lang="en-US" altLang="zh-CN" sz="2000" dirty="0" err="1">
                <a:solidFill>
                  <a:schemeClr val="tx1">
                    <a:lumMod val="95000"/>
                    <a:lumOff val="5000"/>
                  </a:schemeClr>
                </a:solidFill>
              </a:rPr>
              <a:t>i</a:t>
            </a:r>
            <a:r>
              <a:rPr lang="en-US" altLang="zh-CN" sz="2000" dirty="0">
                <a:solidFill>
                  <a:schemeClr val="tx1">
                    <a:lumMod val="95000"/>
                    <a:lumOff val="5000"/>
                  </a:schemeClr>
                </a:solidFill>
              </a:rPr>
              <a:t>].</a:t>
            </a:r>
            <a:r>
              <a:rPr lang="en-US" altLang="zh-CN" sz="2000" dirty="0" err="1">
                <a:solidFill>
                  <a:schemeClr val="tx1">
                    <a:lumMod val="95000"/>
                    <a:lumOff val="5000"/>
                  </a:schemeClr>
                </a:solidFill>
              </a:rPr>
              <a:t>dist</a:t>
            </a:r>
            <a:r>
              <a:rPr lang="en-US" altLang="zh-CN" sz="2000" dirty="0">
                <a:solidFill>
                  <a:schemeClr val="tx1">
                    <a:lumMod val="95000"/>
                    <a:lumOff val="5000"/>
                  </a:schemeClr>
                </a:solidFill>
              </a:rPr>
              <a:t>); </a:t>
            </a:r>
            <a:endParaRPr lang="en-US" altLang="zh-CN" sz="2000" dirty="0" smtClean="0">
              <a:solidFill>
                <a:schemeClr val="tx1">
                  <a:lumMod val="95000"/>
                  <a:lumOff val="5000"/>
                </a:schemeClr>
              </a:solidFill>
            </a:endParaRPr>
          </a:p>
          <a:p>
            <a:pPr>
              <a:lnSpc>
                <a:spcPct val="145000"/>
              </a:lnSpc>
            </a:pPr>
            <a:r>
              <a:rPr lang="en-US" altLang="zh-CN" sz="2000" dirty="0" smtClean="0">
                <a:solidFill>
                  <a:schemeClr val="tx1">
                    <a:lumMod val="95000"/>
                    <a:lumOff val="5000"/>
                  </a:schemeClr>
                </a:solidFill>
              </a:rPr>
              <a:t>    </a:t>
            </a:r>
            <a:r>
              <a:rPr lang="en-US" altLang="zh-CN" sz="2000" dirty="0">
                <a:solidFill>
                  <a:schemeClr val="tx1">
                    <a:lumMod val="95000"/>
                    <a:lumOff val="5000"/>
                  </a:schemeClr>
                </a:solidFill>
              </a:rPr>
              <a:t>}</a:t>
            </a:r>
          </a:p>
          <a:p>
            <a:pPr>
              <a:lnSpc>
                <a:spcPct val="145000"/>
              </a:lnSpc>
            </a:pPr>
            <a:r>
              <a:rPr lang="en-US" altLang="zh-CN" sz="2000" dirty="0" smtClean="0">
                <a:solidFill>
                  <a:schemeClr val="tx1">
                    <a:lumMod val="95000"/>
                    <a:lumOff val="5000"/>
                  </a:schemeClr>
                </a:solidFill>
              </a:rPr>
              <a:t>}</a:t>
            </a:r>
            <a:endParaRPr lang="en-US" altLang="zh-CN" sz="2000" dirty="0">
              <a:solidFill>
                <a:schemeClr val="tx1">
                  <a:lumMod val="95000"/>
                  <a:lumOff val="5000"/>
                </a:schemeClr>
              </a:solidFill>
            </a:endParaRPr>
          </a:p>
        </p:txBody>
      </p:sp>
      <p:sp>
        <p:nvSpPr>
          <p:cNvPr id="31" name="矩形 30"/>
          <p:cNvSpPr/>
          <p:nvPr/>
        </p:nvSpPr>
        <p:spPr>
          <a:xfrm>
            <a:off x="0" y="3380019"/>
            <a:ext cx="12192000" cy="287285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副标题 2"/>
          <p:cNvSpPr txBox="1">
            <a:spLocks/>
          </p:cNvSpPr>
          <p:nvPr/>
        </p:nvSpPr>
        <p:spPr>
          <a:xfrm>
            <a:off x="2499087" y="3655991"/>
            <a:ext cx="6629401" cy="664669"/>
          </a:xfrm>
          <a:prstGeom prst="rect">
            <a:avLst/>
          </a:prstGeom>
        </p:spPr>
        <p:txBody>
          <a:bodyPr vert="horz" lIns="91440" tIns="45720" rIns="91440" bIns="45720" rtlCol="0">
            <a:normAutofit/>
          </a:bodyPr>
          <a:lstStyle>
            <a:lvl1pPr marL="0" indent="0" algn="l"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800" dirty="0">
                <a:solidFill>
                  <a:schemeClr val="bg1"/>
                </a:solidFill>
                <a:latin typeface="+mj-ea"/>
                <a:ea typeface="+mj-ea"/>
              </a:rPr>
              <a:t>算法分析：</a:t>
            </a:r>
          </a:p>
        </p:txBody>
      </p:sp>
      <mc:AlternateContent xmlns:mc="http://schemas.openxmlformats.org/markup-compatibility/2006" xmlns:a14="http://schemas.microsoft.com/office/drawing/2010/main">
        <mc:Choice Requires="a14">
          <p:sp>
            <p:nvSpPr>
              <p:cNvPr id="33" name="副标题 2"/>
              <p:cNvSpPr txBox="1">
                <a:spLocks/>
              </p:cNvSpPr>
              <p:nvPr/>
            </p:nvSpPr>
            <p:spPr>
              <a:xfrm>
                <a:off x="2529839" y="4406713"/>
                <a:ext cx="9662161" cy="1820009"/>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dirty="0">
                    <a:solidFill>
                      <a:prstClr val="white"/>
                    </a:solidFill>
                  </a:rPr>
                  <a:t>程序使用了邻接矩阵存储图，程序中外循环次数为顶点个数</a:t>
                </a:r>
                <a:r>
                  <a:rPr lang="en-US" altLang="zh-CN" dirty="0">
                    <a:solidFill>
                      <a:prstClr val="white"/>
                    </a:solidFill>
                  </a:rPr>
                  <a:t>n</a:t>
                </a:r>
                <a:r>
                  <a:rPr lang="zh-CN" altLang="en-US" dirty="0">
                    <a:solidFill>
                      <a:prstClr val="white"/>
                    </a:solidFill>
                  </a:rPr>
                  <a:t>，循环体内修正相邻顶点的最短距离和找最近顶点都是遍历了整个一行，时间消耗是</a:t>
                </a:r>
                <a:r>
                  <a:rPr lang="en-US" altLang="zh-CN" dirty="0" err="1">
                    <a:solidFill>
                      <a:prstClr val="white"/>
                    </a:solidFill>
                  </a:rPr>
                  <a:t>n+n</a:t>
                </a:r>
                <a:r>
                  <a:rPr lang="en-US" altLang="zh-CN" dirty="0">
                    <a:solidFill>
                      <a:prstClr val="white"/>
                    </a:solidFill>
                  </a:rPr>
                  <a:t>=2n</a:t>
                </a:r>
                <a:r>
                  <a:rPr lang="zh-CN" altLang="en-US" dirty="0">
                    <a:solidFill>
                      <a:prstClr val="white"/>
                    </a:solidFill>
                  </a:rPr>
                  <a:t>，故其时间复杂度为</a:t>
                </a:r>
                <a:r>
                  <a:rPr lang="en-US" altLang="zh-CN" dirty="0">
                    <a:solidFill>
                      <a:prstClr val="white"/>
                    </a:solidFill>
                  </a:rPr>
                  <a:t>O(</a:t>
                </a:r>
                <a:r>
                  <a:rPr lang="zh-CN" altLang="en-US" dirty="0">
                    <a:solidFill>
                      <a:prstClr val="white"/>
                    </a:solidFill>
                  </a:rPr>
                  <a:t>𝑛</a:t>
                </a:r>
                <a:r>
                  <a:rPr lang="en-US" altLang="zh-CN" dirty="0">
                    <a:solidFill>
                      <a:prstClr val="white"/>
                    </a:solidFill>
                  </a:rPr>
                  <a:t>^2 )</a:t>
                </a:r>
                <a:r>
                  <a:rPr lang="zh-CN" altLang="en-US" dirty="0">
                    <a:solidFill>
                      <a:prstClr val="white"/>
                    </a:solidFill>
                  </a:rPr>
                  <a:t>。</a:t>
                </a:r>
              </a:p>
              <a:p>
                <a:pPr algn="l"/>
                <a:r>
                  <a:rPr lang="zh-CN" altLang="en-US" dirty="0">
                    <a:solidFill>
                      <a:prstClr val="white"/>
                    </a:solidFill>
                  </a:rPr>
                  <a:t>改进的一个思路是：使用一个具有</a:t>
                </a:r>
                <a:r>
                  <a:rPr lang="en-US" altLang="zh-CN" dirty="0">
                    <a:solidFill>
                      <a:prstClr val="white"/>
                    </a:solidFill>
                  </a:rPr>
                  <a:t>n</a:t>
                </a:r>
                <a:r>
                  <a:rPr lang="zh-CN" altLang="en-US" dirty="0">
                    <a:solidFill>
                      <a:prstClr val="white"/>
                    </a:solidFill>
                  </a:rPr>
                  <a:t>个元素的最小化堆，建堆的时间为</a:t>
                </a:r>
                <a:r>
                  <a:rPr lang="en-US" altLang="zh-CN" dirty="0">
                    <a:solidFill>
                      <a:prstClr val="white"/>
                    </a:solidFill>
                  </a:rPr>
                  <a:t>n</a:t>
                </a:r>
                <a:r>
                  <a:rPr lang="zh-CN" altLang="en-US" dirty="0">
                    <a:solidFill>
                      <a:prstClr val="white"/>
                    </a:solidFill>
                  </a:rPr>
                  <a:t>，每次挑选最小值的时间为</a:t>
                </a:r>
                <a:r>
                  <a:rPr lang="en-US" altLang="zh-CN" dirty="0">
                    <a:solidFill>
                      <a:prstClr val="white"/>
                    </a:solidFill>
                  </a:rPr>
                  <a:t>O(</a:t>
                </a:r>
                <a14:m>
                  <m:oMath xmlns:m="http://schemas.openxmlformats.org/officeDocument/2006/math">
                    <m:func>
                      <m:funcPr>
                        <m:ctrlPr>
                          <a:rPr lang="zh-CN" altLang="zh-CN" i="1">
                            <a:solidFill>
                              <a:prstClr val="white"/>
                            </a:solidFill>
                            <a:latin typeface="Cambria Math" panose="02040503050406030204" pitchFamily="18" charset="0"/>
                          </a:rPr>
                        </m:ctrlPr>
                      </m:funcPr>
                      <m:fName>
                        <m:sSub>
                          <m:sSubPr>
                            <m:ctrlPr>
                              <a:rPr lang="zh-CN" altLang="zh-CN" i="1">
                                <a:solidFill>
                                  <a:prstClr val="white"/>
                                </a:solidFill>
                                <a:latin typeface="Cambria Math" panose="02040503050406030204" pitchFamily="18" charset="0"/>
                              </a:rPr>
                            </m:ctrlPr>
                          </m:sSubPr>
                          <m:e>
                            <m:r>
                              <a:rPr lang="en-US" altLang="zh-CN">
                                <a:solidFill>
                                  <a:prstClr val="white"/>
                                </a:solidFill>
                                <a:latin typeface="Cambria Math" panose="02040503050406030204" pitchFamily="18" charset="0"/>
                              </a:rPr>
                              <m:t>𝑙𝑜𝑔</m:t>
                            </m:r>
                          </m:e>
                          <m:sub>
                            <m:r>
                              <a:rPr lang="en-US" altLang="zh-CN">
                                <a:solidFill>
                                  <a:prstClr val="white"/>
                                </a:solidFill>
                                <a:latin typeface="Cambria Math" panose="02040503050406030204" pitchFamily="18" charset="0"/>
                              </a:rPr>
                              <m:t>2</m:t>
                            </m:r>
                          </m:sub>
                        </m:sSub>
                      </m:fName>
                      <m:e>
                        <m:r>
                          <a:rPr lang="en-US" altLang="zh-CN">
                            <a:solidFill>
                              <a:prstClr val="white"/>
                            </a:solidFill>
                            <a:latin typeface="Cambria Math" panose="02040503050406030204" pitchFamily="18" charset="0"/>
                          </a:rPr>
                          <m:t>𝑒</m:t>
                        </m:r>
                      </m:e>
                    </m:func>
                  </m:oMath>
                </a14:m>
                <a:r>
                  <a:rPr lang="zh-CN" altLang="en-US" dirty="0">
                    <a:solidFill>
                      <a:prstClr val="white"/>
                    </a:solidFill>
                  </a:rPr>
                  <a:t> </a:t>
                </a:r>
                <a:r>
                  <a:rPr lang="en-US" altLang="zh-CN" dirty="0">
                    <a:solidFill>
                      <a:prstClr val="white"/>
                    </a:solidFill>
                  </a:rPr>
                  <a:t>)</a:t>
                </a:r>
                <a:r>
                  <a:rPr lang="zh-CN" altLang="en-US" dirty="0">
                    <a:solidFill>
                      <a:prstClr val="white"/>
                    </a:solidFill>
                  </a:rPr>
                  <a:t>，这样有望达到</a:t>
                </a:r>
                <a:r>
                  <a:rPr lang="en-US" altLang="zh-CN" dirty="0">
                    <a:solidFill>
                      <a:prstClr val="white"/>
                    </a:solidFill>
                  </a:rPr>
                  <a:t>O(</a:t>
                </a:r>
                <a:r>
                  <a:rPr lang="zh-CN" altLang="en-US" dirty="0">
                    <a:solidFill>
                      <a:prstClr val="white"/>
                    </a:solidFill>
                  </a:rPr>
                  <a:t>𝑛 </a:t>
                </a:r>
                <a14:m>
                  <m:oMath xmlns:m="http://schemas.openxmlformats.org/officeDocument/2006/math">
                    <m:func>
                      <m:funcPr>
                        <m:ctrlPr>
                          <a:rPr lang="zh-CN" altLang="zh-CN" i="1">
                            <a:solidFill>
                              <a:prstClr val="white"/>
                            </a:solidFill>
                            <a:latin typeface="Cambria Math" panose="02040503050406030204" pitchFamily="18" charset="0"/>
                          </a:rPr>
                        </m:ctrlPr>
                      </m:funcPr>
                      <m:fName>
                        <m:sSub>
                          <m:sSubPr>
                            <m:ctrlPr>
                              <a:rPr lang="zh-CN" altLang="zh-CN" i="1">
                                <a:solidFill>
                                  <a:prstClr val="white"/>
                                </a:solidFill>
                                <a:latin typeface="Cambria Math" panose="02040503050406030204" pitchFamily="18" charset="0"/>
                              </a:rPr>
                            </m:ctrlPr>
                          </m:sSubPr>
                          <m:e>
                            <m:r>
                              <a:rPr lang="en-US" altLang="zh-CN">
                                <a:solidFill>
                                  <a:prstClr val="white"/>
                                </a:solidFill>
                                <a:latin typeface="Cambria Math" panose="02040503050406030204" pitchFamily="18" charset="0"/>
                              </a:rPr>
                              <m:t>𝑙𝑜𝑔</m:t>
                            </m:r>
                          </m:e>
                          <m:sub>
                            <m:r>
                              <a:rPr lang="en-US" altLang="zh-CN">
                                <a:solidFill>
                                  <a:prstClr val="white"/>
                                </a:solidFill>
                                <a:latin typeface="Cambria Math" panose="02040503050406030204" pitchFamily="18" charset="0"/>
                              </a:rPr>
                              <m:t>2</m:t>
                            </m:r>
                          </m:sub>
                        </m:sSub>
                      </m:fName>
                      <m:e>
                        <m:r>
                          <a:rPr lang="en-US" altLang="zh-CN">
                            <a:solidFill>
                              <a:prstClr val="white"/>
                            </a:solidFill>
                            <a:latin typeface="Cambria Math" panose="02040503050406030204" pitchFamily="18" charset="0"/>
                          </a:rPr>
                          <m:t>𝑒</m:t>
                        </m:r>
                      </m:e>
                    </m:func>
                  </m:oMath>
                </a14:m>
                <a:r>
                  <a:rPr lang="en-US" altLang="zh-CN" dirty="0">
                    <a:solidFill>
                      <a:prstClr val="white"/>
                    </a:solidFill>
                  </a:rPr>
                  <a:t>)</a:t>
                </a:r>
                <a:r>
                  <a:rPr lang="zh-CN" altLang="en-US" dirty="0">
                    <a:solidFill>
                      <a:prstClr val="white"/>
                    </a:solidFill>
                  </a:rPr>
                  <a:t>。</a:t>
                </a:r>
              </a:p>
            </p:txBody>
          </p:sp>
        </mc:Choice>
        <mc:Fallback xmlns="">
          <p:sp>
            <p:nvSpPr>
              <p:cNvPr id="33" name="副标题 2"/>
              <p:cNvSpPr txBox="1">
                <a:spLocks noRot="1" noChangeAspect="1" noMove="1" noResize="1" noEditPoints="1" noAdjustHandles="1" noChangeArrowheads="1" noChangeShapeType="1" noTextEdit="1"/>
              </p:cNvSpPr>
              <p:nvPr/>
            </p:nvSpPr>
            <p:spPr>
              <a:xfrm>
                <a:off x="2529839" y="4406713"/>
                <a:ext cx="9662161" cy="1820009"/>
              </a:xfrm>
              <a:prstGeom prst="rect">
                <a:avLst/>
              </a:prstGeom>
              <a:blipFill>
                <a:blip r:embed="rId2"/>
                <a:stretch>
                  <a:fillRect l="-631" t="-1678" r="-315" b="-2013"/>
                </a:stretch>
              </a:blipFill>
            </p:spPr>
            <p:txBody>
              <a:bodyPr/>
              <a:lstStyle/>
              <a:p>
                <a:r>
                  <a:rPr lang="zh-CN" altLang="en-US">
                    <a:noFill/>
                  </a:rPr>
                  <a:t> </a:t>
                </a:r>
              </a:p>
            </p:txBody>
          </p:sp>
        </mc:Fallback>
      </mc:AlternateContent>
      <p:grpSp>
        <p:nvGrpSpPr>
          <p:cNvPr id="34" name="组合 33"/>
          <p:cNvGrpSpPr/>
          <p:nvPr/>
        </p:nvGrpSpPr>
        <p:grpSpPr>
          <a:xfrm>
            <a:off x="225073" y="4087440"/>
            <a:ext cx="2084330" cy="2593136"/>
            <a:chOff x="265588" y="164532"/>
            <a:chExt cx="1557660" cy="1937901"/>
          </a:xfrm>
        </p:grpSpPr>
        <p:sp>
          <p:nvSpPr>
            <p:cNvPr id="35" name="Freeform 8">
              <a:extLst>
                <a:ext uri="{FF2B5EF4-FFF2-40B4-BE49-F238E27FC236}">
                  <a16:creationId xmlns:a16="http://schemas.microsoft.com/office/drawing/2014/main" id="{49B7AA1A-DF2E-4999-A071-2E7ED87752A7}"/>
                </a:ext>
              </a:extLst>
            </p:cNvPr>
            <p:cNvSpPr>
              <a:spLocks/>
            </p:cNvSpPr>
            <p:nvPr/>
          </p:nvSpPr>
          <p:spPr bwMode="auto">
            <a:xfrm flipH="1">
              <a:off x="265588" y="164532"/>
              <a:ext cx="1557660" cy="1937901"/>
            </a:xfrm>
            <a:custGeom>
              <a:avLst/>
              <a:gdLst>
                <a:gd name="T0" fmla="*/ 144 w 367"/>
                <a:gd name="T1" fmla="*/ 0 h 351"/>
                <a:gd name="T2" fmla="*/ 0 w 367"/>
                <a:gd name="T3" fmla="*/ 143 h 351"/>
                <a:gd name="T4" fmla="*/ 0 w 367"/>
                <a:gd name="T5" fmla="*/ 351 h 351"/>
                <a:gd name="T6" fmla="*/ 72 w 367"/>
                <a:gd name="T7" fmla="*/ 279 h 351"/>
                <a:gd name="T8" fmla="*/ 224 w 367"/>
                <a:gd name="T9" fmla="*/ 279 h 351"/>
                <a:gd name="T10" fmla="*/ 367 w 367"/>
                <a:gd name="T11" fmla="*/ 136 h 351"/>
                <a:gd name="T12" fmla="*/ 367 w 367"/>
                <a:gd name="T13" fmla="*/ 0 h 351"/>
                <a:gd name="T14" fmla="*/ 144 w 367"/>
                <a:gd name="T15" fmla="*/ 0 h 3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7" h="351">
                  <a:moveTo>
                    <a:pt x="144" y="0"/>
                  </a:moveTo>
                  <a:cubicBezTo>
                    <a:pt x="65" y="0"/>
                    <a:pt x="0" y="65"/>
                    <a:pt x="0" y="143"/>
                  </a:cubicBezTo>
                  <a:cubicBezTo>
                    <a:pt x="0" y="351"/>
                    <a:pt x="0" y="351"/>
                    <a:pt x="0" y="351"/>
                  </a:cubicBezTo>
                  <a:cubicBezTo>
                    <a:pt x="0" y="311"/>
                    <a:pt x="32" y="279"/>
                    <a:pt x="72" y="279"/>
                  </a:cubicBezTo>
                  <a:cubicBezTo>
                    <a:pt x="224" y="279"/>
                    <a:pt x="224" y="279"/>
                    <a:pt x="224" y="279"/>
                  </a:cubicBezTo>
                  <a:cubicBezTo>
                    <a:pt x="303" y="279"/>
                    <a:pt x="367" y="215"/>
                    <a:pt x="367" y="136"/>
                  </a:cubicBezTo>
                  <a:cubicBezTo>
                    <a:pt x="367" y="0"/>
                    <a:pt x="367" y="0"/>
                    <a:pt x="367" y="0"/>
                  </a:cubicBezTo>
                  <a:lnTo>
                    <a:pt x="144" y="0"/>
                  </a:lnTo>
                  <a:close/>
                </a:path>
              </a:pathLst>
            </a:custGeom>
            <a:solidFill>
              <a:srgbClr val="DA3C49"/>
            </a:solidFill>
            <a:ln w="6032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black">
                    <a:lumMod val="75000"/>
                    <a:lumOff val="25000"/>
                  </a:prstClr>
                </a:solidFill>
              </a:endParaRPr>
            </a:p>
          </p:txBody>
        </p:sp>
        <p:grpSp>
          <p:nvGrpSpPr>
            <p:cNvPr id="36" name="组合 35">
              <a:extLst>
                <a:ext uri="{FF2B5EF4-FFF2-40B4-BE49-F238E27FC236}">
                  <a16:creationId xmlns:a16="http://schemas.microsoft.com/office/drawing/2014/main" id="{48324E15-8515-4E82-BC70-1CDD1FF961AA}"/>
                </a:ext>
              </a:extLst>
            </p:cNvPr>
            <p:cNvGrpSpPr/>
            <p:nvPr/>
          </p:nvGrpSpPr>
          <p:grpSpPr>
            <a:xfrm>
              <a:off x="818718" y="711529"/>
              <a:ext cx="455074" cy="457036"/>
              <a:chOff x="2649649" y="3455891"/>
              <a:chExt cx="506532" cy="508715"/>
            </a:xfrm>
            <a:solidFill>
              <a:schemeClr val="bg1"/>
            </a:solidFill>
            <a:effectLst/>
          </p:grpSpPr>
          <p:sp>
            <p:nvSpPr>
              <p:cNvPr id="37" name="Freeform 58">
                <a:extLst>
                  <a:ext uri="{FF2B5EF4-FFF2-40B4-BE49-F238E27FC236}">
                    <a16:creationId xmlns:a16="http://schemas.microsoft.com/office/drawing/2014/main" id="{7A7246F2-7348-4125-95D3-0E2FB37DDAD1}"/>
                  </a:ext>
                </a:extLst>
              </p:cNvPr>
              <p:cNvSpPr>
                <a:spLocks/>
              </p:cNvSpPr>
              <p:nvPr/>
            </p:nvSpPr>
            <p:spPr bwMode="auto">
              <a:xfrm>
                <a:off x="2795934" y="3455891"/>
                <a:ext cx="211785" cy="316583"/>
              </a:xfrm>
              <a:custGeom>
                <a:avLst/>
                <a:gdLst>
                  <a:gd name="T0" fmla="*/ 68 w 97"/>
                  <a:gd name="T1" fmla="*/ 87 h 145"/>
                  <a:gd name="T2" fmla="*/ 68 w 97"/>
                  <a:gd name="T3" fmla="*/ 0 h 145"/>
                  <a:gd name="T4" fmla="*/ 29 w 97"/>
                  <a:gd name="T5" fmla="*/ 0 h 145"/>
                  <a:gd name="T6" fmla="*/ 29 w 97"/>
                  <a:gd name="T7" fmla="*/ 87 h 145"/>
                  <a:gd name="T8" fmla="*/ 0 w 97"/>
                  <a:gd name="T9" fmla="*/ 87 h 145"/>
                  <a:gd name="T10" fmla="*/ 49 w 97"/>
                  <a:gd name="T11" fmla="*/ 145 h 145"/>
                  <a:gd name="T12" fmla="*/ 97 w 97"/>
                  <a:gd name="T13" fmla="*/ 87 h 145"/>
                  <a:gd name="T14" fmla="*/ 68 w 97"/>
                  <a:gd name="T15" fmla="*/ 87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45">
                    <a:moveTo>
                      <a:pt x="68" y="87"/>
                    </a:moveTo>
                    <a:lnTo>
                      <a:pt x="68" y="0"/>
                    </a:lnTo>
                    <a:lnTo>
                      <a:pt x="29" y="0"/>
                    </a:lnTo>
                    <a:lnTo>
                      <a:pt x="29" y="87"/>
                    </a:lnTo>
                    <a:lnTo>
                      <a:pt x="0" y="87"/>
                    </a:lnTo>
                    <a:lnTo>
                      <a:pt x="49" y="145"/>
                    </a:lnTo>
                    <a:lnTo>
                      <a:pt x="97" y="87"/>
                    </a:lnTo>
                    <a:lnTo>
                      <a:pt x="68"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lumMod val="75000"/>
                      <a:lumOff val="25000"/>
                    </a:prstClr>
                  </a:solidFill>
                </a:endParaRPr>
              </a:p>
            </p:txBody>
          </p:sp>
          <p:sp>
            <p:nvSpPr>
              <p:cNvPr id="38" name="Freeform 59">
                <a:extLst>
                  <a:ext uri="{FF2B5EF4-FFF2-40B4-BE49-F238E27FC236}">
                    <a16:creationId xmlns:a16="http://schemas.microsoft.com/office/drawing/2014/main" id="{0E0617AB-D977-4D42-A2A4-84A3C8E300C8}"/>
                  </a:ext>
                </a:extLst>
              </p:cNvPr>
              <p:cNvSpPr>
                <a:spLocks/>
              </p:cNvSpPr>
              <p:nvPr/>
            </p:nvSpPr>
            <p:spPr bwMode="auto">
              <a:xfrm>
                <a:off x="2649649" y="3499557"/>
                <a:ext cx="506532" cy="465049"/>
              </a:xfrm>
              <a:custGeom>
                <a:avLst/>
                <a:gdLst>
                  <a:gd name="T0" fmla="*/ 180 w 232"/>
                  <a:gd name="T1" fmla="*/ 0 h 213"/>
                  <a:gd name="T2" fmla="*/ 155 w 232"/>
                  <a:gd name="T3" fmla="*/ 0 h 213"/>
                  <a:gd name="T4" fmla="*/ 155 w 232"/>
                  <a:gd name="T5" fmla="*/ 19 h 213"/>
                  <a:gd name="T6" fmla="*/ 168 w 232"/>
                  <a:gd name="T7" fmla="*/ 19 h 213"/>
                  <a:gd name="T8" fmla="*/ 211 w 232"/>
                  <a:gd name="T9" fmla="*/ 116 h 213"/>
                  <a:gd name="T10" fmla="*/ 159 w 232"/>
                  <a:gd name="T11" fmla="*/ 116 h 213"/>
                  <a:gd name="T12" fmla="*/ 140 w 232"/>
                  <a:gd name="T13" fmla="*/ 145 h 213"/>
                  <a:gd name="T14" fmla="*/ 92 w 232"/>
                  <a:gd name="T15" fmla="*/ 145 h 213"/>
                  <a:gd name="T16" fmla="*/ 72 w 232"/>
                  <a:gd name="T17" fmla="*/ 116 h 213"/>
                  <a:gd name="T18" fmla="*/ 21 w 232"/>
                  <a:gd name="T19" fmla="*/ 116 h 213"/>
                  <a:gd name="T20" fmla="*/ 64 w 232"/>
                  <a:gd name="T21" fmla="*/ 19 h 213"/>
                  <a:gd name="T22" fmla="*/ 77 w 232"/>
                  <a:gd name="T23" fmla="*/ 19 h 213"/>
                  <a:gd name="T24" fmla="*/ 77 w 232"/>
                  <a:gd name="T25" fmla="*/ 0 h 213"/>
                  <a:gd name="T26" fmla="*/ 51 w 232"/>
                  <a:gd name="T27" fmla="*/ 0 h 213"/>
                  <a:gd name="T28" fmla="*/ 0 w 232"/>
                  <a:gd name="T29" fmla="*/ 114 h 213"/>
                  <a:gd name="T30" fmla="*/ 0 w 232"/>
                  <a:gd name="T31" fmla="*/ 213 h 213"/>
                  <a:gd name="T32" fmla="*/ 232 w 232"/>
                  <a:gd name="T33" fmla="*/ 213 h 213"/>
                  <a:gd name="T34" fmla="*/ 232 w 232"/>
                  <a:gd name="T35" fmla="*/ 114 h 213"/>
                  <a:gd name="T36" fmla="*/ 180 w 232"/>
                  <a:gd name="T37"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213">
                    <a:moveTo>
                      <a:pt x="180" y="0"/>
                    </a:moveTo>
                    <a:lnTo>
                      <a:pt x="155" y="0"/>
                    </a:lnTo>
                    <a:lnTo>
                      <a:pt x="155" y="19"/>
                    </a:lnTo>
                    <a:lnTo>
                      <a:pt x="168" y="19"/>
                    </a:lnTo>
                    <a:lnTo>
                      <a:pt x="211" y="116"/>
                    </a:lnTo>
                    <a:lnTo>
                      <a:pt x="159" y="116"/>
                    </a:lnTo>
                    <a:lnTo>
                      <a:pt x="140" y="145"/>
                    </a:lnTo>
                    <a:lnTo>
                      <a:pt x="92" y="145"/>
                    </a:lnTo>
                    <a:lnTo>
                      <a:pt x="72" y="116"/>
                    </a:lnTo>
                    <a:lnTo>
                      <a:pt x="21" y="116"/>
                    </a:lnTo>
                    <a:lnTo>
                      <a:pt x="64" y="19"/>
                    </a:lnTo>
                    <a:lnTo>
                      <a:pt x="77" y="19"/>
                    </a:lnTo>
                    <a:lnTo>
                      <a:pt x="77" y="0"/>
                    </a:lnTo>
                    <a:lnTo>
                      <a:pt x="51" y="0"/>
                    </a:lnTo>
                    <a:lnTo>
                      <a:pt x="0" y="114"/>
                    </a:lnTo>
                    <a:lnTo>
                      <a:pt x="0" y="213"/>
                    </a:lnTo>
                    <a:lnTo>
                      <a:pt x="232" y="213"/>
                    </a:lnTo>
                    <a:lnTo>
                      <a:pt x="232" y="114"/>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lumMod val="75000"/>
                      <a:lumOff val="25000"/>
                    </a:prstClr>
                  </a:solidFill>
                </a:endParaRPr>
              </a:p>
            </p:txBody>
          </p:sp>
        </p:grpSp>
      </p:grpSp>
      <p:cxnSp>
        <p:nvCxnSpPr>
          <p:cNvPr id="39" name="直接连接符 38"/>
          <p:cNvCxnSpPr/>
          <p:nvPr/>
        </p:nvCxnSpPr>
        <p:spPr>
          <a:xfrm>
            <a:off x="2579052" y="4360549"/>
            <a:ext cx="9265921"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110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7A15177-57F4-44E4-B755-122644BF8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87342"/>
            <a:ext cx="12192000" cy="1070657"/>
          </a:xfrm>
          <a:prstGeom prst="rect">
            <a:avLst/>
          </a:prstGeom>
        </p:spPr>
      </p:pic>
      <p:pic>
        <p:nvPicPr>
          <p:cNvPr id="7" name="图片 6">
            <a:extLst>
              <a:ext uri="{FF2B5EF4-FFF2-40B4-BE49-F238E27FC236}">
                <a16:creationId xmlns:a16="http://schemas.microsoft.com/office/drawing/2014/main" id="{76FF15D6-F4BD-4456-B573-E9C2F75137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73" y="5342334"/>
            <a:ext cx="12192000" cy="445008"/>
          </a:xfrm>
          <a:prstGeom prst="rect">
            <a:avLst/>
          </a:prstGeom>
        </p:spPr>
      </p:pic>
      <p:pic>
        <p:nvPicPr>
          <p:cNvPr id="8" name="图片 7">
            <a:extLst>
              <a:ext uri="{FF2B5EF4-FFF2-40B4-BE49-F238E27FC236}">
                <a16:creationId xmlns:a16="http://schemas.microsoft.com/office/drawing/2014/main" id="{E20C0697-15F7-4AEF-9982-700F8C9F0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8220" y="1861555"/>
            <a:ext cx="5497877" cy="3435358"/>
          </a:xfrm>
          <a:prstGeom prst="rect">
            <a:avLst/>
          </a:prstGeom>
        </p:spPr>
      </p:pic>
      <p:sp>
        <p:nvSpPr>
          <p:cNvPr id="12" name="文本框 6">
            <a:extLst>
              <a:ext uri="{FF2B5EF4-FFF2-40B4-BE49-F238E27FC236}">
                <a16:creationId xmlns:a16="http://schemas.microsoft.com/office/drawing/2014/main" id="{DFC68A12-FC5A-46BC-8248-0CF4C82581DA}"/>
              </a:ext>
            </a:extLst>
          </p:cNvPr>
          <p:cNvSpPr txBox="1"/>
          <p:nvPr/>
        </p:nvSpPr>
        <p:spPr>
          <a:xfrm>
            <a:off x="569090" y="2393035"/>
            <a:ext cx="5299275" cy="1015663"/>
          </a:xfrm>
          <a:prstGeom prst="rect">
            <a:avLst/>
          </a:prstGeom>
          <a:noFill/>
        </p:spPr>
        <p:txBody>
          <a:bodyPr wrap="square" rtlCol="0">
            <a:spAutoFit/>
          </a:bodyPr>
          <a:lstStyle/>
          <a:p>
            <a:pPr algn="dist"/>
            <a:r>
              <a:rPr lang="zh-CN" altLang="en-US" sz="6000" dirty="0" smtClean="0">
                <a:solidFill>
                  <a:srgbClr val="DA3C49"/>
                </a:solidFill>
                <a:latin typeface="+mj-ea"/>
                <a:ea typeface="+mj-ea"/>
              </a:rPr>
              <a:t>谢谢观看</a:t>
            </a:r>
            <a:endParaRPr lang="zh-CN" altLang="en-US" sz="6000" dirty="0">
              <a:solidFill>
                <a:srgbClr val="DA3C49"/>
              </a:solidFill>
              <a:latin typeface="+mj-ea"/>
              <a:ea typeface="+mj-ea"/>
            </a:endParaRPr>
          </a:p>
        </p:txBody>
      </p:sp>
      <p:sp>
        <p:nvSpPr>
          <p:cNvPr id="17" name="文本框 9">
            <a:extLst>
              <a:ext uri="{FF2B5EF4-FFF2-40B4-BE49-F238E27FC236}">
                <a16:creationId xmlns:a16="http://schemas.microsoft.com/office/drawing/2014/main" id="{FE159559-7E72-48F4-B73A-BC69958911E6}"/>
              </a:ext>
            </a:extLst>
          </p:cNvPr>
          <p:cNvSpPr txBox="1"/>
          <p:nvPr/>
        </p:nvSpPr>
        <p:spPr>
          <a:xfrm>
            <a:off x="871767" y="3726302"/>
            <a:ext cx="4693920" cy="461665"/>
          </a:xfrm>
          <a:prstGeom prst="rect">
            <a:avLst/>
          </a:prstGeom>
          <a:noFill/>
        </p:spPr>
        <p:txBody>
          <a:bodyPr wrap="square" rtlCol="0">
            <a:spAutoFit/>
          </a:bodyPr>
          <a:lstStyle/>
          <a:p>
            <a:r>
              <a:rPr lang="zh-CN" altLang="en-US" sz="2400" dirty="0"/>
              <a:t>数据结构</a:t>
            </a:r>
            <a:r>
              <a:rPr lang="en-US" altLang="zh-CN" sz="2400" dirty="0"/>
              <a:t>——C</a:t>
            </a:r>
            <a:r>
              <a:rPr lang="zh-CN" altLang="en-US" sz="2400" dirty="0"/>
              <a:t>语言描述（慕课版）</a:t>
            </a:r>
          </a:p>
        </p:txBody>
      </p:sp>
      <p:pic>
        <p:nvPicPr>
          <p:cNvPr id="9" name="图片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84583" y="4524575"/>
            <a:ext cx="1638605" cy="341071"/>
          </a:xfrm>
          <a:prstGeom prst="rect">
            <a:avLst/>
          </a:prstGeom>
        </p:spPr>
      </p:pic>
    </p:spTree>
    <p:extLst>
      <p:ext uri="{BB962C8B-B14F-4D97-AF65-F5344CB8AC3E}">
        <p14:creationId xmlns:p14="http://schemas.microsoft.com/office/powerpoint/2010/main" val="2505283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down)">
                                      <p:cBhvr>
                                        <p:cTn id="11" dur="500"/>
                                        <p:tgtEl>
                                          <p:spTgt spid="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par>
                          <p:cTn id="16" fill="hold">
                            <p:stCondLst>
                              <p:cond delay="1500"/>
                            </p:stCondLst>
                            <p:childTnLst>
                              <p:par>
                                <p:cTn id="17" presetID="10" presetClass="entr" presetSubtype="0" fill="hold" grpId="1" nodeType="afterEffect">
                                  <p:stCondLst>
                                    <p:cond delay="0"/>
                                  </p:stCondLst>
                                  <p:iterate type="lt">
                                    <p:tmPct val="0"/>
                                  </p:iterate>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34" presetClass="emph" presetSubtype="0" fill="hold" grpId="0" nodeType="afterEffect">
                                  <p:stCondLst>
                                    <p:cond delay="0"/>
                                  </p:stCondLst>
                                  <p:iterate type="lt">
                                    <p:tmPct val="10000"/>
                                  </p:iterate>
                                  <p:childTnLst>
                                    <p:animMotion origin="layout" path="M -6.25E-7 4.07407E-6 L 0.0125 -0.12477 " pathEditMode="relative" rAng="0" ptsTypes="AA">
                                      <p:cBhvr>
                                        <p:cTn id="22" dur="250" accel="50000" decel="50000" autoRev="1" fill="hold">
                                          <p:stCondLst>
                                            <p:cond delay="0"/>
                                          </p:stCondLst>
                                        </p:cTn>
                                        <p:tgtEl>
                                          <p:spTgt spid="12"/>
                                        </p:tgtEl>
                                        <p:attrNameLst>
                                          <p:attrName>ppt_x</p:attrName>
                                          <p:attrName>ppt_y</p:attrName>
                                        </p:attrNameLst>
                                      </p:cBhvr>
                                      <p:rCtr x="625" y="-6250"/>
                                    </p:animMotion>
                                    <p:animRot by="1500000">
                                      <p:cBhvr>
                                        <p:cTn id="23" dur="125" fill="hold">
                                          <p:stCondLst>
                                            <p:cond delay="0"/>
                                          </p:stCondLst>
                                        </p:cTn>
                                        <p:tgtEl>
                                          <p:spTgt spid="12"/>
                                        </p:tgtEl>
                                        <p:attrNameLst>
                                          <p:attrName>r</p:attrName>
                                        </p:attrNameLst>
                                      </p:cBhvr>
                                    </p:animRot>
                                    <p:animRot by="-1500000">
                                      <p:cBhvr>
                                        <p:cTn id="24" dur="125" fill="hold">
                                          <p:stCondLst>
                                            <p:cond delay="125"/>
                                          </p:stCondLst>
                                        </p:cTn>
                                        <p:tgtEl>
                                          <p:spTgt spid="12"/>
                                        </p:tgtEl>
                                        <p:attrNameLst>
                                          <p:attrName>r</p:attrName>
                                        </p:attrNameLst>
                                      </p:cBhvr>
                                    </p:animRot>
                                    <p:animRot by="-1500000">
                                      <p:cBhvr>
                                        <p:cTn id="25" dur="125" fill="hold">
                                          <p:stCondLst>
                                            <p:cond delay="250"/>
                                          </p:stCondLst>
                                        </p:cTn>
                                        <p:tgtEl>
                                          <p:spTgt spid="12"/>
                                        </p:tgtEl>
                                        <p:attrNameLst>
                                          <p:attrName>r</p:attrName>
                                        </p:attrNameLst>
                                      </p:cBhvr>
                                    </p:animRot>
                                    <p:animRot by="1500000">
                                      <p:cBhvr>
                                        <p:cTn id="26" dur="125" fill="hold">
                                          <p:stCondLst>
                                            <p:cond delay="375"/>
                                          </p:stCondLst>
                                        </p:cTn>
                                        <p:tgtEl>
                                          <p:spTgt spid="12"/>
                                        </p:tgtEl>
                                        <p:attrNameLst>
                                          <p:attrName>r</p:attrName>
                                        </p:attrNameLst>
                                      </p:cBhvr>
                                    </p:animRot>
                                  </p:childTnLst>
                                </p:cTn>
                              </p:par>
                            </p:childTnLst>
                          </p:cTn>
                        </p:par>
                        <p:par>
                          <p:cTn id="27" fill="hold">
                            <p:stCondLst>
                              <p:cond delay="2650"/>
                            </p:stCondLst>
                            <p:childTnLst>
                              <p:par>
                                <p:cTn id="28" presetID="14" presetClass="entr" presetSubtype="10" fill="hold" nodeType="after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30" dur="500"/>
                                        <p:tgtEl>
                                          <p:spTgt spid="17">
                                            <p:txEl>
                                              <p:pRg st="0" end="0"/>
                                            </p:txEl>
                                          </p:spTgt>
                                        </p:tgtEl>
                                      </p:cBhvr>
                                    </p:animEffect>
                                  </p:childTnLst>
                                </p:cTn>
                              </p:par>
                            </p:childTnLst>
                          </p:cTn>
                        </p:par>
                        <p:par>
                          <p:cTn id="31" fill="hold">
                            <p:stCondLst>
                              <p:cond delay="3150"/>
                            </p:stCondLst>
                            <p:childTnLst>
                              <p:par>
                                <p:cTn id="32" presetID="14" presetClass="entr" presetSubtype="1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6FF15D6-F4BD-4456-B573-E9C2F7513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3" y="444454"/>
            <a:ext cx="12192000" cy="640716"/>
          </a:xfrm>
          <a:prstGeom prst="rect">
            <a:avLst/>
          </a:prstGeom>
        </p:spPr>
      </p:pic>
      <p:sp>
        <p:nvSpPr>
          <p:cNvPr id="4" name="副标题 2"/>
          <p:cNvSpPr txBox="1">
            <a:spLocks/>
          </p:cNvSpPr>
          <p:nvPr/>
        </p:nvSpPr>
        <p:spPr>
          <a:xfrm>
            <a:off x="638441" y="569788"/>
            <a:ext cx="9144000" cy="4462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prstClr val="white"/>
                </a:solidFill>
                <a:latin typeface="微软雅黑"/>
              </a:rPr>
              <a:t>最小代价生成树</a:t>
            </a:r>
            <a:endParaRPr lang="en-US" altLang="zh-CN" sz="2400" dirty="0" smtClean="0">
              <a:solidFill>
                <a:prstClr val="white"/>
              </a:solidFill>
              <a:latin typeface="微软雅黑"/>
            </a:endParaRPr>
          </a:p>
        </p:txBody>
      </p:sp>
      <p:sp>
        <p:nvSpPr>
          <p:cNvPr id="40" name="矩形 39"/>
          <p:cNvSpPr/>
          <p:nvPr/>
        </p:nvSpPr>
        <p:spPr>
          <a:xfrm>
            <a:off x="638441" y="1323916"/>
            <a:ext cx="10232849" cy="461665"/>
          </a:xfrm>
          <a:prstGeom prst="rect">
            <a:avLst/>
          </a:prstGeom>
        </p:spPr>
        <p:txBody>
          <a:bodyPr wrap="square">
            <a:spAutoFit/>
          </a:bodyPr>
          <a:lstStyle/>
          <a:p>
            <a:r>
              <a:rPr lang="zh-CN" altLang="en-US" sz="2400" dirty="0">
                <a:solidFill>
                  <a:srgbClr val="C00000"/>
                </a:solidFill>
              </a:rPr>
              <a:t>当一个无向图中每条边有一个权值（如：长度、代价等），通常称为网络。</a:t>
            </a:r>
          </a:p>
        </p:txBody>
      </p:sp>
      <p:cxnSp>
        <p:nvCxnSpPr>
          <p:cNvPr id="41" name="直接连接符 40"/>
          <p:cNvCxnSpPr/>
          <p:nvPr/>
        </p:nvCxnSpPr>
        <p:spPr>
          <a:xfrm>
            <a:off x="730100" y="1881612"/>
            <a:ext cx="10032009" cy="0"/>
          </a:xfrm>
          <a:prstGeom prst="line">
            <a:avLst/>
          </a:prstGeom>
          <a:ln w="12700">
            <a:solidFill>
              <a:srgbClr val="D54745"/>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638441" y="1977644"/>
            <a:ext cx="10232849" cy="461665"/>
          </a:xfrm>
          <a:prstGeom prst="rect">
            <a:avLst/>
          </a:prstGeom>
        </p:spPr>
        <p:txBody>
          <a:bodyPr wrap="square">
            <a:spAutoFit/>
          </a:bodyPr>
          <a:lstStyle/>
          <a:p>
            <a:r>
              <a:rPr lang="zh-CN" altLang="en-US" sz="2400" dirty="0">
                <a:solidFill>
                  <a:prstClr val="black"/>
                </a:solidFill>
              </a:rPr>
              <a:t>如果这个无向图是连通的，且其子图满足以下</a:t>
            </a:r>
            <a:r>
              <a:rPr lang="en-US" altLang="zh-CN" sz="2400" dirty="0">
                <a:solidFill>
                  <a:prstClr val="black"/>
                </a:solidFill>
              </a:rPr>
              <a:t>4</a:t>
            </a:r>
            <a:r>
              <a:rPr lang="zh-CN" altLang="en-US" sz="2400" dirty="0">
                <a:solidFill>
                  <a:prstClr val="black"/>
                </a:solidFill>
              </a:rPr>
              <a:t>个条件：</a:t>
            </a:r>
          </a:p>
        </p:txBody>
      </p:sp>
      <p:grpSp>
        <p:nvGrpSpPr>
          <p:cNvPr id="2" name="组合 1"/>
          <p:cNvGrpSpPr/>
          <p:nvPr/>
        </p:nvGrpSpPr>
        <p:grpSpPr>
          <a:xfrm>
            <a:off x="488090" y="2755196"/>
            <a:ext cx="11273386" cy="3331648"/>
            <a:chOff x="488090" y="2755196"/>
            <a:chExt cx="11273386" cy="3331648"/>
          </a:xfrm>
        </p:grpSpPr>
        <p:grpSp>
          <p:nvGrpSpPr>
            <p:cNvPr id="22" name="千图PPT彼岸天：ID 8661124库_组合 2">
              <a:extLst>
                <a:ext uri="{FF2B5EF4-FFF2-40B4-BE49-F238E27FC236}">
                  <a16:creationId xmlns:a16="http://schemas.microsoft.com/office/drawing/2014/main" id="{3334E29E-7C29-47B2-AC34-B5D9745E1566}"/>
                </a:ext>
              </a:extLst>
            </p:cNvPr>
            <p:cNvGrpSpPr/>
            <p:nvPr>
              <p:custDataLst>
                <p:tags r:id="rId1"/>
              </p:custDataLst>
            </p:nvPr>
          </p:nvGrpSpPr>
          <p:grpSpPr>
            <a:xfrm>
              <a:off x="2941947" y="2846138"/>
              <a:ext cx="5581658" cy="2988821"/>
              <a:chOff x="3315530" y="2013310"/>
              <a:chExt cx="5581658" cy="2988821"/>
            </a:xfrm>
          </p:grpSpPr>
          <p:grpSp>
            <p:nvGrpSpPr>
              <p:cNvPr id="23" name="Group 25">
                <a:extLst>
                  <a:ext uri="{FF2B5EF4-FFF2-40B4-BE49-F238E27FC236}">
                    <a16:creationId xmlns:a16="http://schemas.microsoft.com/office/drawing/2014/main" id="{0C60B199-449B-4A71-BC93-40689199D218}"/>
                  </a:ext>
                </a:extLst>
              </p:cNvPr>
              <p:cNvGrpSpPr/>
              <p:nvPr/>
            </p:nvGrpSpPr>
            <p:grpSpPr>
              <a:xfrm flipH="1">
                <a:off x="4128963" y="2257607"/>
                <a:ext cx="1114990" cy="2373161"/>
                <a:chOff x="5181600" y="2106930"/>
                <a:chExt cx="791210" cy="1684020"/>
              </a:xfrm>
              <a:solidFill>
                <a:schemeClr val="tx1">
                  <a:lumMod val="50000"/>
                  <a:lumOff val="50000"/>
                </a:schemeClr>
              </a:solidFill>
            </p:grpSpPr>
            <p:sp>
              <p:nvSpPr>
                <p:cNvPr id="54" name="Rectangle 26">
                  <a:extLst>
                    <a:ext uri="{FF2B5EF4-FFF2-40B4-BE49-F238E27FC236}">
                      <a16:creationId xmlns:a16="http://schemas.microsoft.com/office/drawing/2014/main" id="{A07FD6C6-028F-4E66-A7EF-099B0F6E3120}"/>
                    </a:ext>
                  </a:extLst>
                </p:cNvPr>
                <p:cNvSpPr/>
                <p:nvPr/>
              </p:nvSpPr>
              <p:spPr bwMode="auto">
                <a:xfrm>
                  <a:off x="5181600" y="2915602"/>
                  <a:ext cx="365760" cy="66675"/>
                </a:xfrm>
                <a:prstGeom prst="rect">
                  <a:avLst/>
                </a:prstGeom>
                <a:grpFill/>
                <a:ln w="19050">
                  <a:noFill/>
                  <a:round/>
                  <a:headEnd/>
                  <a:tailEnd/>
                </a:ln>
              </p:spPr>
              <p:txBody>
                <a:bodyPr anchor="ctr"/>
                <a:lstStyle/>
                <a:p>
                  <a:pPr algn="ctr"/>
                  <a:endParaRPr/>
                </a:p>
              </p:txBody>
            </p:sp>
            <p:sp>
              <p:nvSpPr>
                <p:cNvPr id="55" name="Arrow: U-Turn 27">
                  <a:extLst>
                    <a:ext uri="{FF2B5EF4-FFF2-40B4-BE49-F238E27FC236}">
                      <a16:creationId xmlns:a16="http://schemas.microsoft.com/office/drawing/2014/main" id="{8C427D2E-3C0F-47F1-AA2C-6346A45DC166}"/>
                    </a:ext>
                  </a:extLst>
                </p:cNvPr>
                <p:cNvSpPr/>
                <p:nvPr/>
              </p:nvSpPr>
              <p:spPr bwMode="auto">
                <a:xfrm rot="16200000">
                  <a:off x="4902200" y="2720340"/>
                  <a:ext cx="1684020" cy="457200"/>
                </a:xfrm>
                <a:prstGeom prst="uturnArrow">
                  <a:avLst>
                    <a:gd name="adj1" fmla="val 11666"/>
                    <a:gd name="adj2" fmla="val 25000"/>
                    <a:gd name="adj3" fmla="val 0"/>
                    <a:gd name="adj4" fmla="val 85000"/>
                    <a:gd name="adj5" fmla="val 100000"/>
                  </a:avLst>
                </a:prstGeom>
                <a:grpFill/>
                <a:ln w="19050">
                  <a:noFill/>
                  <a:round/>
                  <a:headEnd/>
                  <a:tailEnd/>
                </a:ln>
              </p:spPr>
              <p:txBody>
                <a:bodyPr anchor="ctr"/>
                <a:lstStyle/>
                <a:p>
                  <a:pPr algn="ctr"/>
                  <a:endParaRPr/>
                </a:p>
              </p:txBody>
            </p:sp>
          </p:grpSp>
          <p:sp>
            <p:nvSpPr>
              <p:cNvPr id="24" name="Oval 28">
                <a:extLst>
                  <a:ext uri="{FF2B5EF4-FFF2-40B4-BE49-F238E27FC236}">
                    <a16:creationId xmlns:a16="http://schemas.microsoft.com/office/drawing/2014/main" id="{AD996567-F0BF-4977-8B36-465AE9FE2F96}"/>
                  </a:ext>
                </a:extLst>
              </p:cNvPr>
              <p:cNvSpPr/>
              <p:nvPr/>
            </p:nvSpPr>
            <p:spPr bwMode="auto">
              <a:xfrm flipH="1">
                <a:off x="3315530" y="2013310"/>
                <a:ext cx="818794" cy="818794"/>
              </a:xfrm>
              <a:prstGeom prst="ellipse">
                <a:avLst/>
              </a:prstGeom>
              <a:noFill/>
              <a:ln w="28575">
                <a:solidFill>
                  <a:schemeClr val="accent2"/>
                </a:solidFill>
                <a:round/>
                <a:headEnd/>
                <a:tailEnd/>
              </a:ln>
            </p:spPr>
            <p:txBody>
              <a:bodyPr anchor="ctr"/>
              <a:lstStyle/>
              <a:p>
                <a:pPr algn="ctr"/>
                <a:endParaRPr/>
              </a:p>
            </p:txBody>
          </p:sp>
          <p:sp>
            <p:nvSpPr>
              <p:cNvPr id="25" name="Oval 29">
                <a:extLst>
                  <a:ext uri="{FF2B5EF4-FFF2-40B4-BE49-F238E27FC236}">
                    <a16:creationId xmlns:a16="http://schemas.microsoft.com/office/drawing/2014/main" id="{14EF8FE7-D5AA-4C3D-825D-11FDB22FE81F}"/>
                  </a:ext>
                </a:extLst>
              </p:cNvPr>
              <p:cNvSpPr/>
              <p:nvPr/>
            </p:nvSpPr>
            <p:spPr bwMode="auto">
              <a:xfrm flipH="1">
                <a:off x="3315530" y="4183337"/>
                <a:ext cx="818794" cy="818794"/>
              </a:xfrm>
              <a:prstGeom prst="ellipse">
                <a:avLst/>
              </a:prstGeom>
              <a:noFill/>
              <a:ln w="28575">
                <a:solidFill>
                  <a:schemeClr val="accent1"/>
                </a:solidFill>
                <a:round/>
                <a:headEnd/>
                <a:tailEnd/>
              </a:ln>
            </p:spPr>
            <p:txBody>
              <a:bodyPr anchor="ctr"/>
              <a:lstStyle/>
              <a:p>
                <a:pPr algn="ctr"/>
                <a:endParaRPr/>
              </a:p>
            </p:txBody>
          </p:sp>
          <p:grpSp>
            <p:nvGrpSpPr>
              <p:cNvPr id="31" name="Group 30">
                <a:extLst>
                  <a:ext uri="{FF2B5EF4-FFF2-40B4-BE49-F238E27FC236}">
                    <a16:creationId xmlns:a16="http://schemas.microsoft.com/office/drawing/2014/main" id="{5EC372B9-A458-4E8D-AFDA-E4E0FB2D653C}"/>
                  </a:ext>
                </a:extLst>
              </p:cNvPr>
              <p:cNvGrpSpPr/>
              <p:nvPr/>
            </p:nvGrpSpPr>
            <p:grpSpPr>
              <a:xfrm>
                <a:off x="6968765" y="2257607"/>
                <a:ext cx="1114990" cy="2373161"/>
                <a:chOff x="5181600" y="2106930"/>
                <a:chExt cx="791210" cy="1684020"/>
              </a:xfrm>
              <a:solidFill>
                <a:schemeClr val="tx1">
                  <a:lumMod val="50000"/>
                  <a:lumOff val="50000"/>
                </a:schemeClr>
              </a:solidFill>
            </p:grpSpPr>
            <p:sp>
              <p:nvSpPr>
                <p:cNvPr id="52" name="Rectangle 31">
                  <a:extLst>
                    <a:ext uri="{FF2B5EF4-FFF2-40B4-BE49-F238E27FC236}">
                      <a16:creationId xmlns:a16="http://schemas.microsoft.com/office/drawing/2014/main" id="{3A6B688C-BB94-4A8D-BB87-C7D37A66C247}"/>
                    </a:ext>
                  </a:extLst>
                </p:cNvPr>
                <p:cNvSpPr/>
                <p:nvPr/>
              </p:nvSpPr>
              <p:spPr bwMode="auto">
                <a:xfrm>
                  <a:off x="5181600" y="2915602"/>
                  <a:ext cx="365760" cy="66675"/>
                </a:xfrm>
                <a:prstGeom prst="rect">
                  <a:avLst/>
                </a:prstGeom>
                <a:grpFill/>
                <a:ln w="19050">
                  <a:noFill/>
                  <a:round/>
                  <a:headEnd/>
                  <a:tailEnd/>
                </a:ln>
              </p:spPr>
              <p:txBody>
                <a:bodyPr anchor="ctr"/>
                <a:lstStyle/>
                <a:p>
                  <a:pPr algn="ctr"/>
                  <a:endParaRPr/>
                </a:p>
              </p:txBody>
            </p:sp>
            <p:sp>
              <p:nvSpPr>
                <p:cNvPr id="53" name="Arrow: U-Turn 32">
                  <a:extLst>
                    <a:ext uri="{FF2B5EF4-FFF2-40B4-BE49-F238E27FC236}">
                      <a16:creationId xmlns:a16="http://schemas.microsoft.com/office/drawing/2014/main" id="{4394222A-78BF-4079-9C8B-61EE99A94DF0}"/>
                    </a:ext>
                  </a:extLst>
                </p:cNvPr>
                <p:cNvSpPr/>
                <p:nvPr/>
              </p:nvSpPr>
              <p:spPr bwMode="auto">
                <a:xfrm rot="16200000">
                  <a:off x="4902200" y="2720340"/>
                  <a:ext cx="1684020" cy="457200"/>
                </a:xfrm>
                <a:prstGeom prst="uturnArrow">
                  <a:avLst>
                    <a:gd name="adj1" fmla="val 11666"/>
                    <a:gd name="adj2" fmla="val 25000"/>
                    <a:gd name="adj3" fmla="val 0"/>
                    <a:gd name="adj4" fmla="val 85000"/>
                    <a:gd name="adj5" fmla="val 100000"/>
                  </a:avLst>
                </a:prstGeom>
                <a:grpFill/>
                <a:ln w="19050">
                  <a:noFill/>
                  <a:round/>
                  <a:headEnd/>
                  <a:tailEnd/>
                </a:ln>
              </p:spPr>
              <p:txBody>
                <a:bodyPr anchor="ctr"/>
                <a:lstStyle/>
                <a:p>
                  <a:pPr algn="ctr"/>
                  <a:endParaRPr/>
                </a:p>
              </p:txBody>
            </p:sp>
          </p:grpSp>
          <p:grpSp>
            <p:nvGrpSpPr>
              <p:cNvPr id="32" name="Group 33">
                <a:extLst>
                  <a:ext uri="{FF2B5EF4-FFF2-40B4-BE49-F238E27FC236}">
                    <a16:creationId xmlns:a16="http://schemas.microsoft.com/office/drawing/2014/main" id="{729425AD-B215-4E50-8045-057ED89D25E8}"/>
                  </a:ext>
                </a:extLst>
              </p:cNvPr>
              <p:cNvGrpSpPr/>
              <p:nvPr/>
            </p:nvGrpSpPr>
            <p:grpSpPr>
              <a:xfrm>
                <a:off x="5239772" y="2574248"/>
                <a:ext cx="1739875" cy="1739875"/>
                <a:chOff x="3954683" y="2331622"/>
                <a:chExt cx="1234634" cy="1234634"/>
              </a:xfrm>
            </p:grpSpPr>
            <p:grpSp>
              <p:nvGrpSpPr>
                <p:cNvPr id="46" name="Group 34">
                  <a:extLst>
                    <a:ext uri="{FF2B5EF4-FFF2-40B4-BE49-F238E27FC236}">
                      <a16:creationId xmlns:a16="http://schemas.microsoft.com/office/drawing/2014/main" id="{7DE8E775-6CA3-49C2-8A06-515FD98153DB}"/>
                    </a:ext>
                  </a:extLst>
                </p:cNvPr>
                <p:cNvGrpSpPr/>
                <p:nvPr/>
              </p:nvGrpSpPr>
              <p:grpSpPr>
                <a:xfrm>
                  <a:off x="3954683" y="2331622"/>
                  <a:ext cx="1234634" cy="1234634"/>
                  <a:chOff x="3954683" y="2331622"/>
                  <a:chExt cx="1234634" cy="1234634"/>
                </a:xfrm>
              </p:grpSpPr>
              <p:sp>
                <p:nvSpPr>
                  <p:cNvPr id="50" name="Oval 38">
                    <a:extLst>
                      <a:ext uri="{FF2B5EF4-FFF2-40B4-BE49-F238E27FC236}">
                        <a16:creationId xmlns:a16="http://schemas.microsoft.com/office/drawing/2014/main" id="{8E9D0D79-E7EB-49DE-9C22-00A2C883B028}"/>
                      </a:ext>
                    </a:extLst>
                  </p:cNvPr>
                  <p:cNvSpPr/>
                  <p:nvPr/>
                </p:nvSpPr>
                <p:spPr bwMode="auto">
                  <a:xfrm>
                    <a:off x="3954683" y="2331622"/>
                    <a:ext cx="1234634" cy="1234634"/>
                  </a:xfrm>
                  <a:prstGeom prst="ellipse">
                    <a:avLst/>
                  </a:prstGeom>
                  <a:solidFill>
                    <a:schemeClr val="accent1"/>
                  </a:solidFill>
                  <a:ln w="19050">
                    <a:noFill/>
                    <a:round/>
                    <a:headEnd/>
                    <a:tailEnd/>
                  </a:ln>
                </p:spPr>
                <p:txBody>
                  <a:bodyPr anchor="ctr"/>
                  <a:lstStyle/>
                  <a:p>
                    <a:pPr algn="ctr"/>
                    <a:endParaRPr/>
                  </a:p>
                </p:txBody>
              </p:sp>
              <p:sp>
                <p:nvSpPr>
                  <p:cNvPr id="51" name="Oval 39">
                    <a:extLst>
                      <a:ext uri="{FF2B5EF4-FFF2-40B4-BE49-F238E27FC236}">
                        <a16:creationId xmlns:a16="http://schemas.microsoft.com/office/drawing/2014/main" id="{5674BF04-0195-4881-A25C-FF97BD9B3571}"/>
                      </a:ext>
                    </a:extLst>
                  </p:cNvPr>
                  <p:cNvSpPr/>
                  <p:nvPr/>
                </p:nvSpPr>
                <p:spPr bwMode="auto">
                  <a:xfrm>
                    <a:off x="4088033" y="2464972"/>
                    <a:ext cx="967934" cy="967934"/>
                  </a:xfrm>
                  <a:prstGeom prst="ellipse">
                    <a:avLst/>
                  </a:prstGeom>
                  <a:solidFill>
                    <a:schemeClr val="bg1"/>
                  </a:solidFill>
                  <a:ln w="19050">
                    <a:noFill/>
                    <a:round/>
                    <a:headEnd/>
                    <a:tailEnd/>
                  </a:ln>
                </p:spPr>
                <p:txBody>
                  <a:bodyPr anchor="ctr"/>
                  <a:lstStyle/>
                  <a:p>
                    <a:pPr algn="ctr"/>
                    <a:endParaRPr/>
                  </a:p>
                </p:txBody>
              </p:sp>
            </p:grpSp>
            <p:grpSp>
              <p:nvGrpSpPr>
                <p:cNvPr id="47" name="Group 35">
                  <a:extLst>
                    <a:ext uri="{FF2B5EF4-FFF2-40B4-BE49-F238E27FC236}">
                      <a16:creationId xmlns:a16="http://schemas.microsoft.com/office/drawing/2014/main" id="{DFB7D3B6-4F3A-4CEB-91CA-05650BE801AD}"/>
                    </a:ext>
                  </a:extLst>
                </p:cNvPr>
                <p:cNvGrpSpPr/>
                <p:nvPr/>
              </p:nvGrpSpPr>
              <p:grpSpPr>
                <a:xfrm>
                  <a:off x="4229985" y="2701992"/>
                  <a:ext cx="595106" cy="493903"/>
                  <a:chOff x="3763990" y="2135187"/>
                  <a:chExt cx="233363" cy="193676"/>
                </a:xfrm>
                <a:solidFill>
                  <a:schemeClr val="tx1">
                    <a:lumMod val="75000"/>
                    <a:lumOff val="25000"/>
                  </a:schemeClr>
                </a:solidFill>
              </p:grpSpPr>
              <p:sp>
                <p:nvSpPr>
                  <p:cNvPr id="48" name="Freeform: Shape 36">
                    <a:extLst>
                      <a:ext uri="{FF2B5EF4-FFF2-40B4-BE49-F238E27FC236}">
                        <a16:creationId xmlns:a16="http://schemas.microsoft.com/office/drawing/2014/main" id="{0643BF87-FEA6-407B-85A4-5E45896CBF73}"/>
                      </a:ext>
                    </a:extLst>
                  </p:cNvPr>
                  <p:cNvSpPr>
                    <a:spLocks/>
                  </p:cNvSpPr>
                  <p:nvPr/>
                </p:nvSpPr>
                <p:spPr bwMode="auto">
                  <a:xfrm>
                    <a:off x="3773515" y="2187575"/>
                    <a:ext cx="223838" cy="141288"/>
                  </a:xfrm>
                  <a:custGeom>
                    <a:avLst/>
                    <a:gdLst/>
                    <a:ahLst/>
                    <a:cxnLst>
                      <a:cxn ang="0">
                        <a:pos x="141" y="0"/>
                      </a:cxn>
                      <a:cxn ang="0">
                        <a:pos x="100" y="42"/>
                      </a:cxn>
                      <a:cxn ang="0">
                        <a:pos x="46" y="35"/>
                      </a:cxn>
                      <a:cxn ang="0">
                        <a:pos x="0" y="89"/>
                      </a:cxn>
                      <a:cxn ang="0">
                        <a:pos x="141" y="89"/>
                      </a:cxn>
                      <a:cxn ang="0">
                        <a:pos x="141" y="0"/>
                      </a:cxn>
                    </a:cxnLst>
                    <a:rect l="0" t="0" r="r" b="b"/>
                    <a:pathLst>
                      <a:path w="141" h="89">
                        <a:moveTo>
                          <a:pt x="141" y="0"/>
                        </a:moveTo>
                        <a:lnTo>
                          <a:pt x="100" y="42"/>
                        </a:lnTo>
                        <a:lnTo>
                          <a:pt x="46" y="35"/>
                        </a:lnTo>
                        <a:lnTo>
                          <a:pt x="0" y="89"/>
                        </a:lnTo>
                        <a:lnTo>
                          <a:pt x="141" y="89"/>
                        </a:lnTo>
                        <a:lnTo>
                          <a:pt x="141" y="0"/>
                        </a:lnTo>
                        <a:close/>
                      </a:path>
                    </a:pathLst>
                  </a:custGeom>
                  <a:solidFill>
                    <a:schemeClr val="accent1"/>
                  </a:solidFill>
                  <a:ln w="9525">
                    <a:noFill/>
                    <a:round/>
                    <a:headEnd/>
                    <a:tailEnd/>
                  </a:ln>
                </p:spPr>
                <p:txBody>
                  <a:bodyPr anchor="ctr"/>
                  <a:lstStyle/>
                  <a:p>
                    <a:pPr algn="ctr"/>
                    <a:endParaRPr/>
                  </a:p>
                </p:txBody>
              </p:sp>
              <p:sp>
                <p:nvSpPr>
                  <p:cNvPr id="49" name="Freeform: Shape 37">
                    <a:extLst>
                      <a:ext uri="{FF2B5EF4-FFF2-40B4-BE49-F238E27FC236}">
                        <a16:creationId xmlns:a16="http://schemas.microsoft.com/office/drawing/2014/main" id="{A3D3E5B3-167E-489C-BD5C-08C021D5713B}"/>
                      </a:ext>
                    </a:extLst>
                  </p:cNvPr>
                  <p:cNvSpPr>
                    <a:spLocks/>
                  </p:cNvSpPr>
                  <p:nvPr/>
                </p:nvSpPr>
                <p:spPr bwMode="auto">
                  <a:xfrm>
                    <a:off x="3763990" y="2135187"/>
                    <a:ext cx="233363" cy="193675"/>
                  </a:xfrm>
                  <a:custGeom>
                    <a:avLst/>
                    <a:gdLst/>
                    <a:ahLst/>
                    <a:cxnLst>
                      <a:cxn ang="0">
                        <a:pos x="147" y="0"/>
                      </a:cxn>
                      <a:cxn ang="0">
                        <a:pos x="118" y="1"/>
                      </a:cxn>
                      <a:cxn ang="0">
                        <a:pos x="127" y="10"/>
                      </a:cxn>
                      <a:cxn ang="0">
                        <a:pos x="97" y="49"/>
                      </a:cxn>
                      <a:cxn ang="0">
                        <a:pos x="43" y="38"/>
                      </a:cxn>
                      <a:cxn ang="0">
                        <a:pos x="0" y="122"/>
                      </a:cxn>
                      <a:cxn ang="0">
                        <a:pos x="50" y="59"/>
                      </a:cxn>
                      <a:cxn ang="0">
                        <a:pos x="103" y="66"/>
                      </a:cxn>
                      <a:cxn ang="0">
                        <a:pos x="140" y="22"/>
                      </a:cxn>
                      <a:cxn ang="0">
                        <a:pos x="147" y="29"/>
                      </a:cxn>
                      <a:cxn ang="0">
                        <a:pos x="147" y="0"/>
                      </a:cxn>
                    </a:cxnLst>
                    <a:rect l="0" t="0" r="r" b="b"/>
                    <a:pathLst>
                      <a:path w="147" h="122">
                        <a:moveTo>
                          <a:pt x="147" y="0"/>
                        </a:moveTo>
                        <a:lnTo>
                          <a:pt x="118" y="1"/>
                        </a:lnTo>
                        <a:lnTo>
                          <a:pt x="127" y="10"/>
                        </a:lnTo>
                        <a:lnTo>
                          <a:pt x="97" y="49"/>
                        </a:lnTo>
                        <a:lnTo>
                          <a:pt x="43" y="38"/>
                        </a:lnTo>
                        <a:lnTo>
                          <a:pt x="0" y="122"/>
                        </a:lnTo>
                        <a:lnTo>
                          <a:pt x="50" y="59"/>
                        </a:lnTo>
                        <a:lnTo>
                          <a:pt x="103" y="66"/>
                        </a:lnTo>
                        <a:lnTo>
                          <a:pt x="140" y="22"/>
                        </a:lnTo>
                        <a:lnTo>
                          <a:pt x="147" y="29"/>
                        </a:lnTo>
                        <a:lnTo>
                          <a:pt x="147" y="0"/>
                        </a:lnTo>
                        <a:close/>
                      </a:path>
                    </a:pathLst>
                  </a:custGeom>
                  <a:solidFill>
                    <a:schemeClr val="accent1"/>
                  </a:solidFill>
                  <a:ln w="9525">
                    <a:noFill/>
                    <a:round/>
                    <a:headEnd/>
                    <a:tailEnd/>
                  </a:ln>
                </p:spPr>
                <p:txBody>
                  <a:bodyPr anchor="ctr"/>
                  <a:lstStyle/>
                  <a:p>
                    <a:pPr algn="ctr"/>
                    <a:endParaRPr/>
                  </a:p>
                </p:txBody>
              </p:sp>
            </p:grpSp>
          </p:grpSp>
          <p:sp>
            <p:nvSpPr>
              <p:cNvPr id="33" name="Oval 40">
                <a:extLst>
                  <a:ext uri="{FF2B5EF4-FFF2-40B4-BE49-F238E27FC236}">
                    <a16:creationId xmlns:a16="http://schemas.microsoft.com/office/drawing/2014/main" id="{C5890A73-BB40-4026-9C6C-9A79111060BC}"/>
                  </a:ext>
                </a:extLst>
              </p:cNvPr>
              <p:cNvSpPr/>
              <p:nvPr/>
            </p:nvSpPr>
            <p:spPr bwMode="auto">
              <a:xfrm>
                <a:off x="8078394" y="2013310"/>
                <a:ext cx="818794" cy="818794"/>
              </a:xfrm>
              <a:prstGeom prst="ellipse">
                <a:avLst/>
              </a:prstGeom>
              <a:noFill/>
              <a:ln w="28575">
                <a:solidFill>
                  <a:schemeClr val="accent3"/>
                </a:solidFill>
                <a:round/>
                <a:headEnd/>
                <a:tailEnd/>
              </a:ln>
            </p:spPr>
            <p:txBody>
              <a:bodyPr anchor="ctr"/>
              <a:lstStyle/>
              <a:p>
                <a:pPr algn="ctr"/>
                <a:endParaRPr/>
              </a:p>
            </p:txBody>
          </p:sp>
          <p:sp>
            <p:nvSpPr>
              <p:cNvPr id="34" name="Oval 41">
                <a:extLst>
                  <a:ext uri="{FF2B5EF4-FFF2-40B4-BE49-F238E27FC236}">
                    <a16:creationId xmlns:a16="http://schemas.microsoft.com/office/drawing/2014/main" id="{F0877B24-FCC8-4C9B-AD2F-835536D5D75F}"/>
                  </a:ext>
                </a:extLst>
              </p:cNvPr>
              <p:cNvSpPr/>
              <p:nvPr/>
            </p:nvSpPr>
            <p:spPr bwMode="auto">
              <a:xfrm>
                <a:off x="8078394" y="4183337"/>
                <a:ext cx="818794" cy="818794"/>
              </a:xfrm>
              <a:prstGeom prst="ellipse">
                <a:avLst/>
              </a:prstGeom>
              <a:noFill/>
              <a:ln w="28575">
                <a:solidFill>
                  <a:schemeClr val="accent4"/>
                </a:solidFill>
                <a:round/>
                <a:headEnd/>
                <a:tailEnd/>
              </a:ln>
            </p:spPr>
            <p:txBody>
              <a:bodyPr anchor="ctr"/>
              <a:lstStyle/>
              <a:p>
                <a:pPr algn="ctr"/>
                <a:endParaRPr/>
              </a:p>
            </p:txBody>
          </p:sp>
          <p:grpSp>
            <p:nvGrpSpPr>
              <p:cNvPr id="35" name="Group 54">
                <a:extLst>
                  <a:ext uri="{FF2B5EF4-FFF2-40B4-BE49-F238E27FC236}">
                    <a16:creationId xmlns:a16="http://schemas.microsoft.com/office/drawing/2014/main" id="{4BC6B3E1-2C0B-46CC-A14E-FD4EC095A915}"/>
                  </a:ext>
                </a:extLst>
              </p:cNvPr>
              <p:cNvGrpSpPr/>
              <p:nvPr/>
            </p:nvGrpSpPr>
            <p:grpSpPr>
              <a:xfrm>
                <a:off x="3574060" y="4376400"/>
                <a:ext cx="315362" cy="435391"/>
                <a:chOff x="5011738" y="2427288"/>
                <a:chExt cx="212725" cy="293688"/>
              </a:xfrm>
              <a:solidFill>
                <a:schemeClr val="accent1"/>
              </a:solidFill>
            </p:grpSpPr>
            <p:sp>
              <p:nvSpPr>
                <p:cNvPr id="44" name="Freeform: Shape 55">
                  <a:extLst>
                    <a:ext uri="{FF2B5EF4-FFF2-40B4-BE49-F238E27FC236}">
                      <a16:creationId xmlns:a16="http://schemas.microsoft.com/office/drawing/2014/main" id="{4D195C0A-C68D-49E3-B123-7399B47F163C}"/>
                    </a:ext>
                  </a:extLst>
                </p:cNvPr>
                <p:cNvSpPr>
                  <a:spLocks/>
                </p:cNvSpPr>
                <p:nvPr/>
              </p:nvSpPr>
              <p:spPr bwMode="auto">
                <a:xfrm>
                  <a:off x="5011738" y="2427288"/>
                  <a:ext cx="212725" cy="293688"/>
                </a:xfrm>
                <a:custGeom>
                  <a:avLst/>
                  <a:gdLst/>
                  <a:ahLst/>
                  <a:cxnLst>
                    <a:cxn ang="0">
                      <a:pos x="78" y="11"/>
                    </a:cxn>
                    <a:cxn ang="0">
                      <a:pos x="84" y="11"/>
                    </a:cxn>
                    <a:cxn ang="0">
                      <a:pos x="84" y="0"/>
                    </a:cxn>
                    <a:cxn ang="0">
                      <a:pos x="0" y="0"/>
                    </a:cxn>
                    <a:cxn ang="0">
                      <a:pos x="0" y="11"/>
                    </a:cxn>
                    <a:cxn ang="0">
                      <a:pos x="7" y="11"/>
                    </a:cxn>
                    <a:cxn ang="0">
                      <a:pos x="30" y="52"/>
                    </a:cxn>
                    <a:cxn ang="0">
                      <a:pos x="30" y="64"/>
                    </a:cxn>
                    <a:cxn ang="0">
                      <a:pos x="8" y="105"/>
                    </a:cxn>
                    <a:cxn ang="0">
                      <a:pos x="0" y="105"/>
                    </a:cxn>
                    <a:cxn ang="0">
                      <a:pos x="0" y="116"/>
                    </a:cxn>
                    <a:cxn ang="0">
                      <a:pos x="84" y="116"/>
                    </a:cxn>
                    <a:cxn ang="0">
                      <a:pos x="84" y="105"/>
                    </a:cxn>
                    <a:cxn ang="0">
                      <a:pos x="78" y="105"/>
                    </a:cxn>
                    <a:cxn ang="0">
                      <a:pos x="55" y="64"/>
                    </a:cxn>
                    <a:cxn ang="0">
                      <a:pos x="55" y="52"/>
                    </a:cxn>
                    <a:cxn ang="0">
                      <a:pos x="78" y="11"/>
                    </a:cxn>
                    <a:cxn ang="0">
                      <a:pos x="52" y="69"/>
                    </a:cxn>
                    <a:cxn ang="0">
                      <a:pos x="72" y="105"/>
                    </a:cxn>
                    <a:cxn ang="0">
                      <a:pos x="67" y="105"/>
                    </a:cxn>
                    <a:cxn ang="0">
                      <a:pos x="56" y="93"/>
                    </a:cxn>
                    <a:cxn ang="0">
                      <a:pos x="43" y="77"/>
                    </a:cxn>
                    <a:cxn ang="0">
                      <a:pos x="30" y="93"/>
                    </a:cxn>
                    <a:cxn ang="0">
                      <a:pos x="20" y="105"/>
                    </a:cxn>
                    <a:cxn ang="0">
                      <a:pos x="13" y="105"/>
                    </a:cxn>
                    <a:cxn ang="0">
                      <a:pos x="34" y="69"/>
                    </a:cxn>
                    <a:cxn ang="0">
                      <a:pos x="36" y="69"/>
                    </a:cxn>
                    <a:cxn ang="0">
                      <a:pos x="36" y="48"/>
                    </a:cxn>
                    <a:cxn ang="0">
                      <a:pos x="34" y="47"/>
                    </a:cxn>
                    <a:cxn ang="0">
                      <a:pos x="13" y="11"/>
                    </a:cxn>
                    <a:cxn ang="0">
                      <a:pos x="72" y="11"/>
                    </a:cxn>
                    <a:cxn ang="0">
                      <a:pos x="52" y="47"/>
                    </a:cxn>
                    <a:cxn ang="0">
                      <a:pos x="49" y="48"/>
                    </a:cxn>
                    <a:cxn ang="0">
                      <a:pos x="49" y="69"/>
                    </a:cxn>
                    <a:cxn ang="0">
                      <a:pos x="52" y="69"/>
                    </a:cxn>
                  </a:cxnLst>
                  <a:rect l="0" t="0" r="r" b="b"/>
                  <a:pathLst>
                    <a:path w="84" h="116">
                      <a:moveTo>
                        <a:pt x="78" y="11"/>
                      </a:moveTo>
                      <a:cubicBezTo>
                        <a:pt x="84" y="11"/>
                        <a:pt x="84" y="11"/>
                        <a:pt x="84" y="11"/>
                      </a:cubicBezTo>
                      <a:cubicBezTo>
                        <a:pt x="84" y="0"/>
                        <a:pt x="84" y="0"/>
                        <a:pt x="84" y="0"/>
                      </a:cubicBezTo>
                      <a:cubicBezTo>
                        <a:pt x="0" y="0"/>
                        <a:pt x="0" y="0"/>
                        <a:pt x="0" y="0"/>
                      </a:cubicBezTo>
                      <a:cubicBezTo>
                        <a:pt x="0" y="11"/>
                        <a:pt x="0" y="11"/>
                        <a:pt x="0" y="11"/>
                      </a:cubicBezTo>
                      <a:cubicBezTo>
                        <a:pt x="7" y="11"/>
                        <a:pt x="7" y="11"/>
                        <a:pt x="7" y="11"/>
                      </a:cubicBezTo>
                      <a:cubicBezTo>
                        <a:pt x="8" y="33"/>
                        <a:pt x="16" y="48"/>
                        <a:pt x="30" y="52"/>
                      </a:cubicBezTo>
                      <a:cubicBezTo>
                        <a:pt x="30" y="64"/>
                        <a:pt x="30" y="64"/>
                        <a:pt x="30" y="64"/>
                      </a:cubicBezTo>
                      <a:cubicBezTo>
                        <a:pt x="17" y="69"/>
                        <a:pt x="9" y="83"/>
                        <a:pt x="8" y="105"/>
                      </a:cubicBezTo>
                      <a:cubicBezTo>
                        <a:pt x="0" y="105"/>
                        <a:pt x="0" y="105"/>
                        <a:pt x="0" y="105"/>
                      </a:cubicBezTo>
                      <a:cubicBezTo>
                        <a:pt x="0" y="116"/>
                        <a:pt x="0" y="116"/>
                        <a:pt x="0" y="116"/>
                      </a:cubicBezTo>
                      <a:cubicBezTo>
                        <a:pt x="84" y="116"/>
                        <a:pt x="84" y="116"/>
                        <a:pt x="84" y="116"/>
                      </a:cubicBezTo>
                      <a:cubicBezTo>
                        <a:pt x="84" y="105"/>
                        <a:pt x="84" y="105"/>
                        <a:pt x="84" y="105"/>
                      </a:cubicBezTo>
                      <a:cubicBezTo>
                        <a:pt x="78" y="105"/>
                        <a:pt x="78" y="105"/>
                        <a:pt x="78" y="105"/>
                      </a:cubicBezTo>
                      <a:cubicBezTo>
                        <a:pt x="77" y="83"/>
                        <a:pt x="69" y="69"/>
                        <a:pt x="55" y="64"/>
                      </a:cubicBezTo>
                      <a:cubicBezTo>
                        <a:pt x="55" y="52"/>
                        <a:pt x="55" y="52"/>
                        <a:pt x="55" y="52"/>
                      </a:cubicBezTo>
                      <a:cubicBezTo>
                        <a:pt x="69" y="48"/>
                        <a:pt x="77" y="33"/>
                        <a:pt x="78" y="11"/>
                      </a:cubicBezTo>
                      <a:close/>
                      <a:moveTo>
                        <a:pt x="52" y="69"/>
                      </a:moveTo>
                      <a:cubicBezTo>
                        <a:pt x="67" y="73"/>
                        <a:pt x="72" y="90"/>
                        <a:pt x="72" y="105"/>
                      </a:cubicBezTo>
                      <a:cubicBezTo>
                        <a:pt x="67" y="105"/>
                        <a:pt x="67" y="105"/>
                        <a:pt x="67" y="105"/>
                      </a:cubicBezTo>
                      <a:cubicBezTo>
                        <a:pt x="56" y="93"/>
                        <a:pt x="56" y="93"/>
                        <a:pt x="56" y="93"/>
                      </a:cubicBezTo>
                      <a:cubicBezTo>
                        <a:pt x="43" y="77"/>
                        <a:pt x="43" y="77"/>
                        <a:pt x="43" y="77"/>
                      </a:cubicBezTo>
                      <a:cubicBezTo>
                        <a:pt x="30" y="93"/>
                        <a:pt x="30" y="93"/>
                        <a:pt x="30" y="93"/>
                      </a:cubicBezTo>
                      <a:cubicBezTo>
                        <a:pt x="20" y="105"/>
                        <a:pt x="20" y="105"/>
                        <a:pt x="20" y="105"/>
                      </a:cubicBezTo>
                      <a:cubicBezTo>
                        <a:pt x="13" y="105"/>
                        <a:pt x="13" y="105"/>
                        <a:pt x="13" y="105"/>
                      </a:cubicBezTo>
                      <a:cubicBezTo>
                        <a:pt x="14" y="90"/>
                        <a:pt x="18" y="73"/>
                        <a:pt x="34" y="69"/>
                      </a:cubicBezTo>
                      <a:cubicBezTo>
                        <a:pt x="36" y="69"/>
                        <a:pt x="36" y="69"/>
                        <a:pt x="36" y="69"/>
                      </a:cubicBezTo>
                      <a:cubicBezTo>
                        <a:pt x="36" y="48"/>
                        <a:pt x="36" y="48"/>
                        <a:pt x="36" y="48"/>
                      </a:cubicBezTo>
                      <a:cubicBezTo>
                        <a:pt x="34" y="47"/>
                        <a:pt x="34" y="47"/>
                        <a:pt x="34" y="47"/>
                      </a:cubicBezTo>
                      <a:cubicBezTo>
                        <a:pt x="18" y="43"/>
                        <a:pt x="14" y="27"/>
                        <a:pt x="13" y="11"/>
                      </a:cubicBezTo>
                      <a:cubicBezTo>
                        <a:pt x="72" y="11"/>
                        <a:pt x="72" y="11"/>
                        <a:pt x="72" y="11"/>
                      </a:cubicBezTo>
                      <a:cubicBezTo>
                        <a:pt x="72" y="27"/>
                        <a:pt x="67" y="43"/>
                        <a:pt x="52" y="47"/>
                      </a:cubicBezTo>
                      <a:cubicBezTo>
                        <a:pt x="49" y="48"/>
                        <a:pt x="49" y="48"/>
                        <a:pt x="49" y="48"/>
                      </a:cubicBezTo>
                      <a:cubicBezTo>
                        <a:pt x="49" y="69"/>
                        <a:pt x="49" y="69"/>
                        <a:pt x="49" y="69"/>
                      </a:cubicBezTo>
                      <a:lnTo>
                        <a:pt x="52" y="69"/>
                      </a:lnTo>
                      <a:close/>
                    </a:path>
                  </a:pathLst>
                </a:custGeom>
                <a:grpFill/>
                <a:ln w="9525">
                  <a:noFill/>
                  <a:round/>
                  <a:headEnd/>
                  <a:tailEnd/>
                </a:ln>
              </p:spPr>
              <p:txBody>
                <a:bodyPr anchor="ctr"/>
                <a:lstStyle/>
                <a:p>
                  <a:pPr algn="ctr"/>
                  <a:endParaRPr/>
                </a:p>
              </p:txBody>
            </p:sp>
            <p:sp>
              <p:nvSpPr>
                <p:cNvPr id="45" name="Freeform: Shape 56">
                  <a:extLst>
                    <a:ext uri="{FF2B5EF4-FFF2-40B4-BE49-F238E27FC236}">
                      <a16:creationId xmlns:a16="http://schemas.microsoft.com/office/drawing/2014/main" id="{12A04497-623B-40DE-9AED-155D0904AB9F}"/>
                    </a:ext>
                  </a:extLst>
                </p:cNvPr>
                <p:cNvSpPr>
                  <a:spLocks/>
                </p:cNvSpPr>
                <p:nvPr/>
              </p:nvSpPr>
              <p:spPr bwMode="auto">
                <a:xfrm>
                  <a:off x="5092701" y="2516188"/>
                  <a:ext cx="60325" cy="34925"/>
                </a:xfrm>
                <a:custGeom>
                  <a:avLst/>
                  <a:gdLst/>
                  <a:ahLst/>
                  <a:cxnLst>
                    <a:cxn ang="0">
                      <a:pos x="38" y="0"/>
                    </a:cxn>
                    <a:cxn ang="0">
                      <a:pos x="0" y="0"/>
                    </a:cxn>
                    <a:cxn ang="0">
                      <a:pos x="9" y="11"/>
                    </a:cxn>
                    <a:cxn ang="0">
                      <a:pos x="19" y="22"/>
                    </a:cxn>
                    <a:cxn ang="0">
                      <a:pos x="29" y="11"/>
                    </a:cxn>
                    <a:cxn ang="0">
                      <a:pos x="38" y="0"/>
                    </a:cxn>
                  </a:cxnLst>
                  <a:rect l="0" t="0" r="r" b="b"/>
                  <a:pathLst>
                    <a:path w="38" h="22">
                      <a:moveTo>
                        <a:pt x="38" y="0"/>
                      </a:moveTo>
                      <a:lnTo>
                        <a:pt x="0" y="0"/>
                      </a:lnTo>
                      <a:lnTo>
                        <a:pt x="9" y="11"/>
                      </a:lnTo>
                      <a:lnTo>
                        <a:pt x="19" y="22"/>
                      </a:lnTo>
                      <a:lnTo>
                        <a:pt x="29" y="11"/>
                      </a:lnTo>
                      <a:lnTo>
                        <a:pt x="38" y="0"/>
                      </a:lnTo>
                      <a:close/>
                    </a:path>
                  </a:pathLst>
                </a:custGeom>
                <a:grpFill/>
                <a:ln w="9525">
                  <a:noFill/>
                  <a:round/>
                  <a:headEnd/>
                  <a:tailEnd/>
                </a:ln>
              </p:spPr>
              <p:txBody>
                <a:bodyPr anchor="ctr"/>
                <a:lstStyle/>
                <a:p>
                  <a:pPr algn="ctr"/>
                  <a:endParaRPr/>
                </a:p>
              </p:txBody>
            </p:sp>
          </p:grpSp>
          <p:sp>
            <p:nvSpPr>
              <p:cNvPr id="36" name="Freeform: Shape 57">
                <a:extLst>
                  <a:ext uri="{FF2B5EF4-FFF2-40B4-BE49-F238E27FC236}">
                    <a16:creationId xmlns:a16="http://schemas.microsoft.com/office/drawing/2014/main" id="{723055C7-0FC8-437B-BF2F-06FE4AB0AEAA}"/>
                  </a:ext>
                </a:extLst>
              </p:cNvPr>
              <p:cNvSpPr>
                <a:spLocks/>
              </p:cNvSpPr>
              <p:nvPr/>
            </p:nvSpPr>
            <p:spPr bwMode="auto">
              <a:xfrm>
                <a:off x="8264782" y="4340872"/>
                <a:ext cx="451865" cy="513228"/>
              </a:xfrm>
              <a:custGeom>
                <a:avLst/>
                <a:gdLst/>
                <a:ahLst/>
                <a:cxnLst>
                  <a:cxn ang="0">
                    <a:pos x="87" y="109"/>
                  </a:cxn>
                  <a:cxn ang="0">
                    <a:pos x="82" y="109"/>
                  </a:cxn>
                  <a:cxn ang="0">
                    <a:pos x="102" y="73"/>
                  </a:cxn>
                  <a:cxn ang="0">
                    <a:pos x="69" y="31"/>
                  </a:cxn>
                  <a:cxn ang="0">
                    <a:pos x="77" y="15"/>
                  </a:cxn>
                  <a:cxn ang="0">
                    <a:pos x="76" y="10"/>
                  </a:cxn>
                  <a:cxn ang="0">
                    <a:pos x="56" y="1"/>
                  </a:cxn>
                  <a:cxn ang="0">
                    <a:pos x="53" y="0"/>
                  </a:cxn>
                  <a:cxn ang="0">
                    <a:pos x="51" y="2"/>
                  </a:cxn>
                  <a:cxn ang="0">
                    <a:pos x="28" y="46"/>
                  </a:cxn>
                  <a:cxn ang="0">
                    <a:pos x="31" y="57"/>
                  </a:cxn>
                  <a:cxn ang="0">
                    <a:pos x="28" y="63"/>
                  </a:cxn>
                  <a:cxn ang="0">
                    <a:pos x="41" y="69"/>
                  </a:cxn>
                  <a:cxn ang="0">
                    <a:pos x="44" y="63"/>
                  </a:cxn>
                  <a:cxn ang="0">
                    <a:pos x="44" y="63"/>
                  </a:cxn>
                  <a:cxn ang="0">
                    <a:pos x="54" y="59"/>
                  </a:cxn>
                  <a:cxn ang="0">
                    <a:pos x="62" y="44"/>
                  </a:cxn>
                  <a:cxn ang="0">
                    <a:pos x="87" y="73"/>
                  </a:cxn>
                  <a:cxn ang="0">
                    <a:pos x="58" y="102"/>
                  </a:cxn>
                  <a:cxn ang="0">
                    <a:pos x="37" y="95"/>
                  </a:cxn>
                  <a:cxn ang="0">
                    <a:pos x="37" y="91"/>
                  </a:cxn>
                  <a:cxn ang="0">
                    <a:pos x="40" y="87"/>
                  </a:cxn>
                  <a:cxn ang="0">
                    <a:pos x="58" y="87"/>
                  </a:cxn>
                  <a:cxn ang="0">
                    <a:pos x="58" y="80"/>
                  </a:cxn>
                  <a:cxn ang="0">
                    <a:pos x="30" y="80"/>
                  </a:cxn>
                  <a:cxn ang="0">
                    <a:pos x="16" y="80"/>
                  </a:cxn>
                  <a:cxn ang="0">
                    <a:pos x="0" y="80"/>
                  </a:cxn>
                  <a:cxn ang="0">
                    <a:pos x="0" y="87"/>
                  </a:cxn>
                  <a:cxn ang="0">
                    <a:pos x="17" y="87"/>
                  </a:cxn>
                  <a:cxn ang="0">
                    <a:pos x="18" y="87"/>
                  </a:cxn>
                  <a:cxn ang="0">
                    <a:pos x="22" y="91"/>
                  </a:cxn>
                  <a:cxn ang="0">
                    <a:pos x="22" y="95"/>
                  </a:cxn>
                  <a:cxn ang="0">
                    <a:pos x="22" y="109"/>
                  </a:cxn>
                  <a:cxn ang="0">
                    <a:pos x="8" y="116"/>
                  </a:cxn>
                  <a:cxn ang="0">
                    <a:pos x="102" y="116"/>
                  </a:cxn>
                  <a:cxn ang="0">
                    <a:pos x="87" y="109"/>
                  </a:cxn>
                  <a:cxn ang="0">
                    <a:pos x="62" y="10"/>
                  </a:cxn>
                  <a:cxn ang="0">
                    <a:pos x="60" y="12"/>
                  </a:cxn>
                  <a:cxn ang="0">
                    <a:pos x="43" y="44"/>
                  </a:cxn>
                  <a:cxn ang="0">
                    <a:pos x="37" y="41"/>
                  </a:cxn>
                  <a:cxn ang="0">
                    <a:pos x="37" y="39"/>
                  </a:cxn>
                  <a:cxn ang="0">
                    <a:pos x="53" y="10"/>
                  </a:cxn>
                  <a:cxn ang="0">
                    <a:pos x="55" y="8"/>
                  </a:cxn>
                  <a:cxn ang="0">
                    <a:pos x="58" y="8"/>
                  </a:cxn>
                  <a:cxn ang="0">
                    <a:pos x="62" y="10"/>
                  </a:cxn>
                  <a:cxn ang="0">
                    <a:pos x="62" y="10"/>
                  </a:cxn>
                </a:cxnLst>
                <a:rect l="0" t="0" r="r" b="b"/>
                <a:pathLst>
                  <a:path w="102" h="116">
                    <a:moveTo>
                      <a:pt x="87" y="109"/>
                    </a:moveTo>
                    <a:cubicBezTo>
                      <a:pt x="82" y="109"/>
                      <a:pt x="82" y="109"/>
                      <a:pt x="82" y="109"/>
                    </a:cubicBezTo>
                    <a:cubicBezTo>
                      <a:pt x="94" y="101"/>
                      <a:pt x="102" y="88"/>
                      <a:pt x="102" y="73"/>
                    </a:cubicBezTo>
                    <a:cubicBezTo>
                      <a:pt x="102" y="52"/>
                      <a:pt x="88" y="35"/>
                      <a:pt x="69" y="31"/>
                    </a:cubicBezTo>
                    <a:cubicBezTo>
                      <a:pt x="77" y="15"/>
                      <a:pt x="77" y="15"/>
                      <a:pt x="77" y="15"/>
                    </a:cubicBezTo>
                    <a:cubicBezTo>
                      <a:pt x="78" y="13"/>
                      <a:pt x="77" y="11"/>
                      <a:pt x="76" y="10"/>
                    </a:cubicBezTo>
                    <a:cubicBezTo>
                      <a:pt x="56" y="1"/>
                      <a:pt x="56" y="1"/>
                      <a:pt x="56" y="1"/>
                    </a:cubicBezTo>
                    <a:cubicBezTo>
                      <a:pt x="55" y="0"/>
                      <a:pt x="54" y="0"/>
                      <a:pt x="53" y="0"/>
                    </a:cubicBezTo>
                    <a:cubicBezTo>
                      <a:pt x="52" y="1"/>
                      <a:pt x="52" y="2"/>
                      <a:pt x="51" y="2"/>
                    </a:cubicBezTo>
                    <a:cubicBezTo>
                      <a:pt x="28" y="46"/>
                      <a:pt x="28" y="46"/>
                      <a:pt x="28" y="46"/>
                    </a:cubicBezTo>
                    <a:cubicBezTo>
                      <a:pt x="26" y="50"/>
                      <a:pt x="28" y="55"/>
                      <a:pt x="31" y="57"/>
                    </a:cubicBezTo>
                    <a:cubicBezTo>
                      <a:pt x="28" y="63"/>
                      <a:pt x="28" y="63"/>
                      <a:pt x="28" y="63"/>
                    </a:cubicBezTo>
                    <a:cubicBezTo>
                      <a:pt x="41" y="69"/>
                      <a:pt x="41" y="69"/>
                      <a:pt x="41" y="69"/>
                    </a:cubicBezTo>
                    <a:cubicBezTo>
                      <a:pt x="44" y="63"/>
                      <a:pt x="44" y="63"/>
                      <a:pt x="44" y="63"/>
                    </a:cubicBezTo>
                    <a:cubicBezTo>
                      <a:pt x="44" y="63"/>
                      <a:pt x="44" y="63"/>
                      <a:pt x="44" y="63"/>
                    </a:cubicBezTo>
                    <a:cubicBezTo>
                      <a:pt x="48" y="65"/>
                      <a:pt x="52" y="63"/>
                      <a:pt x="54" y="59"/>
                    </a:cubicBezTo>
                    <a:cubicBezTo>
                      <a:pt x="62" y="44"/>
                      <a:pt x="62" y="44"/>
                      <a:pt x="62" y="44"/>
                    </a:cubicBezTo>
                    <a:cubicBezTo>
                      <a:pt x="76" y="46"/>
                      <a:pt x="87" y="58"/>
                      <a:pt x="87" y="73"/>
                    </a:cubicBezTo>
                    <a:cubicBezTo>
                      <a:pt x="87" y="89"/>
                      <a:pt x="74" y="102"/>
                      <a:pt x="58" y="102"/>
                    </a:cubicBezTo>
                    <a:cubicBezTo>
                      <a:pt x="51" y="102"/>
                      <a:pt x="42" y="99"/>
                      <a:pt x="37" y="95"/>
                    </a:cubicBezTo>
                    <a:cubicBezTo>
                      <a:pt x="37" y="91"/>
                      <a:pt x="37" y="91"/>
                      <a:pt x="37" y="91"/>
                    </a:cubicBezTo>
                    <a:cubicBezTo>
                      <a:pt x="37" y="89"/>
                      <a:pt x="38" y="87"/>
                      <a:pt x="40" y="87"/>
                    </a:cubicBezTo>
                    <a:cubicBezTo>
                      <a:pt x="58" y="87"/>
                      <a:pt x="58" y="87"/>
                      <a:pt x="58" y="87"/>
                    </a:cubicBezTo>
                    <a:cubicBezTo>
                      <a:pt x="58" y="80"/>
                      <a:pt x="58" y="80"/>
                      <a:pt x="58" y="80"/>
                    </a:cubicBezTo>
                    <a:cubicBezTo>
                      <a:pt x="30" y="80"/>
                      <a:pt x="30" y="80"/>
                      <a:pt x="30" y="80"/>
                    </a:cubicBezTo>
                    <a:cubicBezTo>
                      <a:pt x="16" y="80"/>
                      <a:pt x="16" y="80"/>
                      <a:pt x="16" y="80"/>
                    </a:cubicBezTo>
                    <a:cubicBezTo>
                      <a:pt x="0" y="80"/>
                      <a:pt x="0" y="80"/>
                      <a:pt x="0" y="80"/>
                    </a:cubicBezTo>
                    <a:cubicBezTo>
                      <a:pt x="0" y="87"/>
                      <a:pt x="0" y="87"/>
                      <a:pt x="0" y="87"/>
                    </a:cubicBezTo>
                    <a:cubicBezTo>
                      <a:pt x="17" y="87"/>
                      <a:pt x="17" y="87"/>
                      <a:pt x="17" y="87"/>
                    </a:cubicBezTo>
                    <a:cubicBezTo>
                      <a:pt x="18" y="87"/>
                      <a:pt x="18" y="87"/>
                      <a:pt x="18" y="87"/>
                    </a:cubicBezTo>
                    <a:cubicBezTo>
                      <a:pt x="20" y="87"/>
                      <a:pt x="22" y="89"/>
                      <a:pt x="22" y="91"/>
                    </a:cubicBezTo>
                    <a:cubicBezTo>
                      <a:pt x="22" y="95"/>
                      <a:pt x="22" y="95"/>
                      <a:pt x="22" y="95"/>
                    </a:cubicBezTo>
                    <a:cubicBezTo>
                      <a:pt x="22" y="109"/>
                      <a:pt x="22" y="109"/>
                      <a:pt x="22" y="109"/>
                    </a:cubicBezTo>
                    <a:cubicBezTo>
                      <a:pt x="14" y="109"/>
                      <a:pt x="8" y="108"/>
                      <a:pt x="8" y="116"/>
                    </a:cubicBezTo>
                    <a:cubicBezTo>
                      <a:pt x="102" y="116"/>
                      <a:pt x="102" y="116"/>
                      <a:pt x="102" y="116"/>
                    </a:cubicBezTo>
                    <a:cubicBezTo>
                      <a:pt x="102" y="108"/>
                      <a:pt x="95" y="109"/>
                      <a:pt x="87" y="109"/>
                    </a:cubicBezTo>
                    <a:close/>
                    <a:moveTo>
                      <a:pt x="62" y="10"/>
                    </a:moveTo>
                    <a:cubicBezTo>
                      <a:pt x="61" y="10"/>
                      <a:pt x="60" y="11"/>
                      <a:pt x="60" y="12"/>
                    </a:cubicBezTo>
                    <a:cubicBezTo>
                      <a:pt x="43" y="44"/>
                      <a:pt x="43" y="44"/>
                      <a:pt x="43" y="44"/>
                    </a:cubicBezTo>
                    <a:cubicBezTo>
                      <a:pt x="37" y="41"/>
                      <a:pt x="37" y="41"/>
                      <a:pt x="37" y="41"/>
                    </a:cubicBezTo>
                    <a:cubicBezTo>
                      <a:pt x="37" y="40"/>
                      <a:pt x="37" y="40"/>
                      <a:pt x="37" y="39"/>
                    </a:cubicBezTo>
                    <a:cubicBezTo>
                      <a:pt x="53" y="10"/>
                      <a:pt x="53" y="10"/>
                      <a:pt x="53" y="10"/>
                    </a:cubicBezTo>
                    <a:cubicBezTo>
                      <a:pt x="53" y="9"/>
                      <a:pt x="54" y="8"/>
                      <a:pt x="55" y="8"/>
                    </a:cubicBezTo>
                    <a:cubicBezTo>
                      <a:pt x="56" y="7"/>
                      <a:pt x="57" y="7"/>
                      <a:pt x="58" y="8"/>
                    </a:cubicBezTo>
                    <a:cubicBezTo>
                      <a:pt x="62" y="10"/>
                      <a:pt x="62" y="10"/>
                      <a:pt x="62" y="10"/>
                    </a:cubicBezTo>
                    <a:cubicBezTo>
                      <a:pt x="62" y="10"/>
                      <a:pt x="62" y="10"/>
                      <a:pt x="62" y="10"/>
                    </a:cubicBezTo>
                    <a:close/>
                  </a:path>
                </a:pathLst>
              </a:custGeom>
              <a:solidFill>
                <a:schemeClr val="accent4"/>
              </a:solidFill>
              <a:ln w="9525">
                <a:noFill/>
                <a:round/>
                <a:headEnd/>
                <a:tailEnd/>
              </a:ln>
            </p:spPr>
            <p:txBody>
              <a:bodyPr anchor="ctr"/>
              <a:lstStyle/>
              <a:p>
                <a:pPr algn="ctr"/>
                <a:endParaRPr/>
              </a:p>
            </p:txBody>
          </p:sp>
          <p:sp>
            <p:nvSpPr>
              <p:cNvPr id="37" name="Freeform: Shape 58">
                <a:extLst>
                  <a:ext uri="{FF2B5EF4-FFF2-40B4-BE49-F238E27FC236}">
                    <a16:creationId xmlns:a16="http://schemas.microsoft.com/office/drawing/2014/main" id="{C38ED5EC-81C7-4B9A-B9B1-144872E4F73B}"/>
                  </a:ext>
                </a:extLst>
              </p:cNvPr>
              <p:cNvSpPr>
                <a:spLocks/>
              </p:cNvSpPr>
              <p:nvPr/>
            </p:nvSpPr>
            <p:spPr bwMode="auto">
              <a:xfrm>
                <a:off x="3527873" y="2228228"/>
                <a:ext cx="407150" cy="433037"/>
              </a:xfrm>
              <a:custGeom>
                <a:avLst/>
                <a:gdLst/>
                <a:ahLst/>
                <a:cxnLst>
                  <a:cxn ang="0">
                    <a:pos x="102" y="0"/>
                  </a:cxn>
                  <a:cxn ang="0">
                    <a:pos x="15" y="0"/>
                  </a:cxn>
                  <a:cxn ang="0">
                    <a:pos x="7" y="7"/>
                  </a:cxn>
                  <a:cxn ang="0">
                    <a:pos x="7" y="22"/>
                  </a:cxn>
                  <a:cxn ang="0">
                    <a:pos x="18" y="22"/>
                  </a:cxn>
                  <a:cxn ang="0">
                    <a:pos x="22" y="26"/>
                  </a:cxn>
                  <a:cxn ang="0">
                    <a:pos x="18" y="29"/>
                  </a:cxn>
                  <a:cxn ang="0">
                    <a:pos x="4" y="29"/>
                  </a:cxn>
                  <a:cxn ang="0">
                    <a:pos x="0" y="33"/>
                  </a:cxn>
                  <a:cxn ang="0">
                    <a:pos x="4" y="36"/>
                  </a:cxn>
                  <a:cxn ang="0">
                    <a:pos x="7" y="36"/>
                  </a:cxn>
                  <a:cxn ang="0">
                    <a:pos x="7" y="51"/>
                  </a:cxn>
                  <a:cxn ang="0">
                    <a:pos x="18" y="51"/>
                  </a:cxn>
                  <a:cxn ang="0">
                    <a:pos x="22" y="55"/>
                  </a:cxn>
                  <a:cxn ang="0">
                    <a:pos x="18" y="58"/>
                  </a:cxn>
                  <a:cxn ang="0">
                    <a:pos x="4" y="58"/>
                  </a:cxn>
                  <a:cxn ang="0">
                    <a:pos x="0" y="62"/>
                  </a:cxn>
                  <a:cxn ang="0">
                    <a:pos x="4" y="66"/>
                  </a:cxn>
                  <a:cxn ang="0">
                    <a:pos x="7" y="66"/>
                  </a:cxn>
                  <a:cxn ang="0">
                    <a:pos x="7" y="80"/>
                  </a:cxn>
                  <a:cxn ang="0">
                    <a:pos x="18" y="80"/>
                  </a:cxn>
                  <a:cxn ang="0">
                    <a:pos x="22" y="84"/>
                  </a:cxn>
                  <a:cxn ang="0">
                    <a:pos x="18" y="87"/>
                  </a:cxn>
                  <a:cxn ang="0">
                    <a:pos x="4" y="87"/>
                  </a:cxn>
                  <a:cxn ang="0">
                    <a:pos x="0" y="91"/>
                  </a:cxn>
                  <a:cxn ang="0">
                    <a:pos x="4" y="95"/>
                  </a:cxn>
                  <a:cxn ang="0">
                    <a:pos x="7" y="95"/>
                  </a:cxn>
                  <a:cxn ang="0">
                    <a:pos x="7" y="109"/>
                  </a:cxn>
                  <a:cxn ang="0">
                    <a:pos x="15" y="116"/>
                  </a:cxn>
                  <a:cxn ang="0">
                    <a:pos x="102" y="116"/>
                  </a:cxn>
                  <a:cxn ang="0">
                    <a:pos x="109" y="109"/>
                  </a:cxn>
                  <a:cxn ang="0">
                    <a:pos x="109" y="7"/>
                  </a:cxn>
                  <a:cxn ang="0">
                    <a:pos x="102" y="0"/>
                  </a:cxn>
                  <a:cxn ang="0">
                    <a:pos x="87" y="51"/>
                  </a:cxn>
                  <a:cxn ang="0">
                    <a:pos x="44" y="51"/>
                  </a:cxn>
                  <a:cxn ang="0">
                    <a:pos x="44" y="22"/>
                  </a:cxn>
                  <a:cxn ang="0">
                    <a:pos x="87" y="22"/>
                  </a:cxn>
                  <a:cxn ang="0">
                    <a:pos x="87" y="51"/>
                  </a:cxn>
                </a:cxnLst>
                <a:rect l="0" t="0" r="r" b="b"/>
                <a:pathLst>
                  <a:path w="109" h="116">
                    <a:moveTo>
                      <a:pt x="102" y="0"/>
                    </a:moveTo>
                    <a:cubicBezTo>
                      <a:pt x="15" y="0"/>
                      <a:pt x="15" y="0"/>
                      <a:pt x="15" y="0"/>
                    </a:cubicBezTo>
                    <a:cubicBezTo>
                      <a:pt x="11" y="0"/>
                      <a:pt x="7" y="3"/>
                      <a:pt x="7" y="7"/>
                    </a:cubicBezTo>
                    <a:cubicBezTo>
                      <a:pt x="7" y="22"/>
                      <a:pt x="7" y="22"/>
                      <a:pt x="7" y="22"/>
                    </a:cubicBezTo>
                    <a:cubicBezTo>
                      <a:pt x="18" y="22"/>
                      <a:pt x="18" y="22"/>
                      <a:pt x="18" y="22"/>
                    </a:cubicBezTo>
                    <a:cubicBezTo>
                      <a:pt x="20" y="22"/>
                      <a:pt x="22" y="24"/>
                      <a:pt x="22" y="26"/>
                    </a:cubicBezTo>
                    <a:cubicBezTo>
                      <a:pt x="22" y="28"/>
                      <a:pt x="20" y="29"/>
                      <a:pt x="18" y="29"/>
                    </a:cubicBezTo>
                    <a:cubicBezTo>
                      <a:pt x="4" y="29"/>
                      <a:pt x="4" y="29"/>
                      <a:pt x="4" y="29"/>
                    </a:cubicBezTo>
                    <a:cubicBezTo>
                      <a:pt x="2" y="29"/>
                      <a:pt x="0" y="31"/>
                      <a:pt x="0" y="33"/>
                    </a:cubicBezTo>
                    <a:cubicBezTo>
                      <a:pt x="0" y="35"/>
                      <a:pt x="2" y="36"/>
                      <a:pt x="4" y="36"/>
                    </a:cubicBezTo>
                    <a:cubicBezTo>
                      <a:pt x="7" y="36"/>
                      <a:pt x="7" y="36"/>
                      <a:pt x="7" y="36"/>
                    </a:cubicBezTo>
                    <a:cubicBezTo>
                      <a:pt x="7" y="51"/>
                      <a:pt x="7" y="51"/>
                      <a:pt x="7" y="51"/>
                    </a:cubicBezTo>
                    <a:cubicBezTo>
                      <a:pt x="18" y="51"/>
                      <a:pt x="18" y="51"/>
                      <a:pt x="18" y="51"/>
                    </a:cubicBezTo>
                    <a:cubicBezTo>
                      <a:pt x="20" y="51"/>
                      <a:pt x="22" y="53"/>
                      <a:pt x="22" y="55"/>
                    </a:cubicBezTo>
                    <a:cubicBezTo>
                      <a:pt x="22" y="57"/>
                      <a:pt x="20" y="58"/>
                      <a:pt x="18" y="58"/>
                    </a:cubicBezTo>
                    <a:cubicBezTo>
                      <a:pt x="4" y="58"/>
                      <a:pt x="4" y="58"/>
                      <a:pt x="4" y="58"/>
                    </a:cubicBezTo>
                    <a:cubicBezTo>
                      <a:pt x="2" y="58"/>
                      <a:pt x="0" y="60"/>
                      <a:pt x="0" y="62"/>
                    </a:cubicBezTo>
                    <a:cubicBezTo>
                      <a:pt x="0" y="64"/>
                      <a:pt x="2" y="66"/>
                      <a:pt x="4" y="66"/>
                    </a:cubicBezTo>
                    <a:cubicBezTo>
                      <a:pt x="7" y="66"/>
                      <a:pt x="7" y="66"/>
                      <a:pt x="7" y="66"/>
                    </a:cubicBezTo>
                    <a:cubicBezTo>
                      <a:pt x="7" y="80"/>
                      <a:pt x="7" y="80"/>
                      <a:pt x="7" y="80"/>
                    </a:cubicBezTo>
                    <a:cubicBezTo>
                      <a:pt x="18" y="80"/>
                      <a:pt x="18" y="80"/>
                      <a:pt x="18" y="80"/>
                    </a:cubicBezTo>
                    <a:cubicBezTo>
                      <a:pt x="20" y="80"/>
                      <a:pt x="22" y="82"/>
                      <a:pt x="22" y="84"/>
                    </a:cubicBezTo>
                    <a:cubicBezTo>
                      <a:pt x="22" y="86"/>
                      <a:pt x="20" y="87"/>
                      <a:pt x="18" y="87"/>
                    </a:cubicBezTo>
                    <a:cubicBezTo>
                      <a:pt x="4" y="87"/>
                      <a:pt x="4" y="87"/>
                      <a:pt x="4" y="87"/>
                    </a:cubicBezTo>
                    <a:cubicBezTo>
                      <a:pt x="2" y="87"/>
                      <a:pt x="0" y="89"/>
                      <a:pt x="0" y="91"/>
                    </a:cubicBezTo>
                    <a:cubicBezTo>
                      <a:pt x="0" y="93"/>
                      <a:pt x="2" y="95"/>
                      <a:pt x="4" y="95"/>
                    </a:cubicBezTo>
                    <a:cubicBezTo>
                      <a:pt x="7" y="95"/>
                      <a:pt x="7" y="95"/>
                      <a:pt x="7" y="95"/>
                    </a:cubicBezTo>
                    <a:cubicBezTo>
                      <a:pt x="7" y="109"/>
                      <a:pt x="7" y="109"/>
                      <a:pt x="7" y="109"/>
                    </a:cubicBezTo>
                    <a:cubicBezTo>
                      <a:pt x="7" y="113"/>
                      <a:pt x="11" y="116"/>
                      <a:pt x="15" y="116"/>
                    </a:cubicBezTo>
                    <a:cubicBezTo>
                      <a:pt x="102" y="116"/>
                      <a:pt x="102" y="116"/>
                      <a:pt x="102" y="116"/>
                    </a:cubicBezTo>
                    <a:cubicBezTo>
                      <a:pt x="106" y="116"/>
                      <a:pt x="109" y="113"/>
                      <a:pt x="109" y="109"/>
                    </a:cubicBezTo>
                    <a:cubicBezTo>
                      <a:pt x="109" y="7"/>
                      <a:pt x="109" y="7"/>
                      <a:pt x="109" y="7"/>
                    </a:cubicBezTo>
                    <a:cubicBezTo>
                      <a:pt x="109" y="3"/>
                      <a:pt x="106" y="0"/>
                      <a:pt x="102" y="0"/>
                    </a:cubicBezTo>
                    <a:close/>
                    <a:moveTo>
                      <a:pt x="87" y="51"/>
                    </a:moveTo>
                    <a:cubicBezTo>
                      <a:pt x="44" y="51"/>
                      <a:pt x="44" y="51"/>
                      <a:pt x="44" y="51"/>
                    </a:cubicBezTo>
                    <a:cubicBezTo>
                      <a:pt x="44" y="22"/>
                      <a:pt x="44" y="22"/>
                      <a:pt x="44" y="22"/>
                    </a:cubicBezTo>
                    <a:cubicBezTo>
                      <a:pt x="87" y="22"/>
                      <a:pt x="87" y="22"/>
                      <a:pt x="87" y="22"/>
                    </a:cubicBezTo>
                    <a:lnTo>
                      <a:pt x="87" y="51"/>
                    </a:lnTo>
                    <a:close/>
                  </a:path>
                </a:pathLst>
              </a:custGeom>
              <a:solidFill>
                <a:schemeClr val="accent2"/>
              </a:solidFill>
              <a:ln w="9525">
                <a:noFill/>
                <a:round/>
                <a:headEnd/>
                <a:tailEnd/>
              </a:ln>
            </p:spPr>
            <p:txBody>
              <a:bodyPr anchor="ctr"/>
              <a:lstStyle/>
              <a:p>
                <a:pPr algn="ctr"/>
                <a:endParaRPr/>
              </a:p>
            </p:txBody>
          </p:sp>
          <p:grpSp>
            <p:nvGrpSpPr>
              <p:cNvPr id="38" name="Group 59">
                <a:extLst>
                  <a:ext uri="{FF2B5EF4-FFF2-40B4-BE49-F238E27FC236}">
                    <a16:creationId xmlns:a16="http://schemas.microsoft.com/office/drawing/2014/main" id="{EFB89603-0556-4FF5-9612-D32B1DB7E835}"/>
                  </a:ext>
                </a:extLst>
              </p:cNvPr>
              <p:cNvGrpSpPr/>
              <p:nvPr/>
            </p:nvGrpSpPr>
            <p:grpSpPr>
              <a:xfrm>
                <a:off x="8252686" y="2184254"/>
                <a:ext cx="480106" cy="482713"/>
                <a:chOff x="4427538" y="2427288"/>
                <a:chExt cx="292101" cy="293688"/>
              </a:xfrm>
              <a:solidFill>
                <a:schemeClr val="accent3"/>
              </a:solidFill>
            </p:grpSpPr>
            <p:sp>
              <p:nvSpPr>
                <p:cNvPr id="42" name="Freeform: Shape 60">
                  <a:extLst>
                    <a:ext uri="{FF2B5EF4-FFF2-40B4-BE49-F238E27FC236}">
                      <a16:creationId xmlns:a16="http://schemas.microsoft.com/office/drawing/2014/main" id="{66C0B4E6-D18E-492D-8431-196F1AEFE5E6}"/>
                    </a:ext>
                  </a:extLst>
                </p:cNvPr>
                <p:cNvSpPr>
                  <a:spLocks/>
                </p:cNvSpPr>
                <p:nvPr/>
              </p:nvSpPr>
              <p:spPr bwMode="auto">
                <a:xfrm>
                  <a:off x="4427538" y="2519363"/>
                  <a:ext cx="201613" cy="201613"/>
                </a:xfrm>
                <a:custGeom>
                  <a:avLst/>
                  <a:gdLst/>
                  <a:ahLst/>
                  <a:cxnLst>
                    <a:cxn ang="0">
                      <a:pos x="75" y="32"/>
                    </a:cxn>
                    <a:cxn ang="0">
                      <a:pos x="64" y="32"/>
                    </a:cxn>
                    <a:cxn ang="0">
                      <a:pos x="61" y="26"/>
                    </a:cxn>
                    <a:cxn ang="0">
                      <a:pos x="69" y="19"/>
                    </a:cxn>
                    <a:cxn ang="0">
                      <a:pos x="69" y="13"/>
                    </a:cxn>
                    <a:cxn ang="0">
                      <a:pos x="66" y="10"/>
                    </a:cxn>
                    <a:cxn ang="0">
                      <a:pos x="59" y="10"/>
                    </a:cxn>
                    <a:cxn ang="0">
                      <a:pos x="52" y="17"/>
                    </a:cxn>
                    <a:cxn ang="0">
                      <a:pos x="45" y="14"/>
                    </a:cxn>
                    <a:cxn ang="0">
                      <a:pos x="45" y="5"/>
                    </a:cxn>
                    <a:cxn ang="0">
                      <a:pos x="41" y="0"/>
                    </a:cxn>
                    <a:cxn ang="0">
                      <a:pos x="37" y="0"/>
                    </a:cxn>
                    <a:cxn ang="0">
                      <a:pos x="32" y="5"/>
                    </a:cxn>
                    <a:cxn ang="0">
                      <a:pos x="32" y="14"/>
                    </a:cxn>
                    <a:cxn ang="0">
                      <a:pos x="25" y="17"/>
                    </a:cxn>
                    <a:cxn ang="0">
                      <a:pos x="19" y="11"/>
                    </a:cxn>
                    <a:cxn ang="0">
                      <a:pos x="12" y="11"/>
                    </a:cxn>
                    <a:cxn ang="0">
                      <a:pos x="9" y="14"/>
                    </a:cxn>
                    <a:cxn ang="0">
                      <a:pos x="9" y="21"/>
                    </a:cxn>
                    <a:cxn ang="0">
                      <a:pos x="16" y="27"/>
                    </a:cxn>
                    <a:cxn ang="0">
                      <a:pos x="13" y="35"/>
                    </a:cxn>
                    <a:cxn ang="0">
                      <a:pos x="4" y="35"/>
                    </a:cxn>
                    <a:cxn ang="0">
                      <a:pos x="0" y="39"/>
                    </a:cxn>
                    <a:cxn ang="0">
                      <a:pos x="0" y="44"/>
                    </a:cxn>
                    <a:cxn ang="0">
                      <a:pos x="4" y="48"/>
                    </a:cxn>
                    <a:cxn ang="0">
                      <a:pos x="13" y="48"/>
                    </a:cxn>
                    <a:cxn ang="0">
                      <a:pos x="17" y="55"/>
                    </a:cxn>
                    <a:cxn ang="0">
                      <a:pos x="11" y="61"/>
                    </a:cxn>
                    <a:cxn ang="0">
                      <a:pos x="11" y="68"/>
                    </a:cxn>
                    <a:cxn ang="0">
                      <a:pos x="14" y="71"/>
                    </a:cxn>
                    <a:cxn ang="0">
                      <a:pos x="20" y="71"/>
                    </a:cxn>
                    <a:cxn ang="0">
                      <a:pos x="27" y="64"/>
                    </a:cxn>
                    <a:cxn ang="0">
                      <a:pos x="34" y="66"/>
                    </a:cxn>
                    <a:cxn ang="0">
                      <a:pos x="34" y="76"/>
                    </a:cxn>
                    <a:cxn ang="0">
                      <a:pos x="39" y="80"/>
                    </a:cxn>
                    <a:cxn ang="0">
                      <a:pos x="43" y="80"/>
                    </a:cxn>
                    <a:cxn ang="0">
                      <a:pos x="48" y="76"/>
                    </a:cxn>
                    <a:cxn ang="0">
                      <a:pos x="48" y="65"/>
                    </a:cxn>
                    <a:cxn ang="0">
                      <a:pos x="54" y="62"/>
                    </a:cxn>
                    <a:cxn ang="0">
                      <a:pos x="61" y="69"/>
                    </a:cxn>
                    <a:cxn ang="0">
                      <a:pos x="67" y="69"/>
                    </a:cxn>
                    <a:cxn ang="0">
                      <a:pos x="70" y="66"/>
                    </a:cxn>
                    <a:cxn ang="0">
                      <a:pos x="70" y="60"/>
                    </a:cxn>
                    <a:cxn ang="0">
                      <a:pos x="63" y="52"/>
                    </a:cxn>
                    <a:cxn ang="0">
                      <a:pos x="65" y="46"/>
                    </a:cxn>
                    <a:cxn ang="0">
                      <a:pos x="75" y="46"/>
                    </a:cxn>
                    <a:cxn ang="0">
                      <a:pos x="80" y="41"/>
                    </a:cxn>
                    <a:cxn ang="0">
                      <a:pos x="80" y="37"/>
                    </a:cxn>
                    <a:cxn ang="0">
                      <a:pos x="75" y="32"/>
                    </a:cxn>
                    <a:cxn ang="0">
                      <a:pos x="39" y="51"/>
                    </a:cxn>
                    <a:cxn ang="0">
                      <a:pos x="28" y="40"/>
                    </a:cxn>
                    <a:cxn ang="0">
                      <a:pos x="39" y="29"/>
                    </a:cxn>
                    <a:cxn ang="0">
                      <a:pos x="50" y="40"/>
                    </a:cxn>
                    <a:cxn ang="0">
                      <a:pos x="39" y="51"/>
                    </a:cxn>
                  </a:cxnLst>
                  <a:rect l="0" t="0" r="r" b="b"/>
                  <a:pathLst>
                    <a:path w="80" h="80">
                      <a:moveTo>
                        <a:pt x="75" y="32"/>
                      </a:moveTo>
                      <a:cubicBezTo>
                        <a:pt x="64" y="32"/>
                        <a:pt x="64" y="32"/>
                        <a:pt x="64" y="32"/>
                      </a:cubicBezTo>
                      <a:cubicBezTo>
                        <a:pt x="64" y="30"/>
                        <a:pt x="63" y="28"/>
                        <a:pt x="61" y="26"/>
                      </a:cubicBezTo>
                      <a:cubicBezTo>
                        <a:pt x="69" y="19"/>
                        <a:pt x="69" y="19"/>
                        <a:pt x="69" y="19"/>
                      </a:cubicBezTo>
                      <a:cubicBezTo>
                        <a:pt x="71" y="17"/>
                        <a:pt x="71" y="14"/>
                        <a:pt x="69" y="13"/>
                      </a:cubicBezTo>
                      <a:cubicBezTo>
                        <a:pt x="66" y="10"/>
                        <a:pt x="66" y="10"/>
                        <a:pt x="66" y="10"/>
                      </a:cubicBezTo>
                      <a:cubicBezTo>
                        <a:pt x="64" y="8"/>
                        <a:pt x="61" y="8"/>
                        <a:pt x="59" y="10"/>
                      </a:cubicBezTo>
                      <a:cubicBezTo>
                        <a:pt x="52" y="17"/>
                        <a:pt x="52" y="17"/>
                        <a:pt x="52" y="17"/>
                      </a:cubicBezTo>
                      <a:cubicBezTo>
                        <a:pt x="50" y="16"/>
                        <a:pt x="48" y="15"/>
                        <a:pt x="45" y="14"/>
                      </a:cubicBezTo>
                      <a:cubicBezTo>
                        <a:pt x="45" y="5"/>
                        <a:pt x="45" y="5"/>
                        <a:pt x="45" y="5"/>
                      </a:cubicBezTo>
                      <a:cubicBezTo>
                        <a:pt x="45" y="2"/>
                        <a:pt x="43" y="0"/>
                        <a:pt x="41" y="0"/>
                      </a:cubicBezTo>
                      <a:cubicBezTo>
                        <a:pt x="37" y="0"/>
                        <a:pt x="37" y="0"/>
                        <a:pt x="37" y="0"/>
                      </a:cubicBezTo>
                      <a:cubicBezTo>
                        <a:pt x="34" y="0"/>
                        <a:pt x="32" y="2"/>
                        <a:pt x="32" y="5"/>
                      </a:cubicBezTo>
                      <a:cubicBezTo>
                        <a:pt x="32" y="14"/>
                        <a:pt x="32" y="14"/>
                        <a:pt x="32" y="14"/>
                      </a:cubicBezTo>
                      <a:cubicBezTo>
                        <a:pt x="30" y="15"/>
                        <a:pt x="27" y="16"/>
                        <a:pt x="25" y="17"/>
                      </a:cubicBezTo>
                      <a:cubicBezTo>
                        <a:pt x="19" y="11"/>
                        <a:pt x="19" y="11"/>
                        <a:pt x="19" y="11"/>
                      </a:cubicBezTo>
                      <a:cubicBezTo>
                        <a:pt x="17" y="9"/>
                        <a:pt x="14" y="9"/>
                        <a:pt x="12" y="11"/>
                      </a:cubicBezTo>
                      <a:cubicBezTo>
                        <a:pt x="9" y="14"/>
                        <a:pt x="9" y="14"/>
                        <a:pt x="9" y="14"/>
                      </a:cubicBezTo>
                      <a:cubicBezTo>
                        <a:pt x="8" y="16"/>
                        <a:pt x="8" y="19"/>
                        <a:pt x="9" y="21"/>
                      </a:cubicBezTo>
                      <a:cubicBezTo>
                        <a:pt x="16" y="27"/>
                        <a:pt x="16" y="27"/>
                        <a:pt x="16" y="27"/>
                      </a:cubicBezTo>
                      <a:cubicBezTo>
                        <a:pt x="14" y="29"/>
                        <a:pt x="13" y="32"/>
                        <a:pt x="13" y="35"/>
                      </a:cubicBezTo>
                      <a:cubicBezTo>
                        <a:pt x="4" y="35"/>
                        <a:pt x="4" y="35"/>
                        <a:pt x="4" y="35"/>
                      </a:cubicBezTo>
                      <a:cubicBezTo>
                        <a:pt x="2" y="35"/>
                        <a:pt x="0" y="37"/>
                        <a:pt x="0" y="39"/>
                      </a:cubicBezTo>
                      <a:cubicBezTo>
                        <a:pt x="0" y="44"/>
                        <a:pt x="0" y="44"/>
                        <a:pt x="0" y="44"/>
                      </a:cubicBezTo>
                      <a:cubicBezTo>
                        <a:pt x="0" y="46"/>
                        <a:pt x="2" y="48"/>
                        <a:pt x="4" y="48"/>
                      </a:cubicBezTo>
                      <a:cubicBezTo>
                        <a:pt x="13" y="48"/>
                        <a:pt x="13" y="48"/>
                        <a:pt x="13" y="48"/>
                      </a:cubicBezTo>
                      <a:cubicBezTo>
                        <a:pt x="14" y="51"/>
                        <a:pt x="15" y="53"/>
                        <a:pt x="17" y="55"/>
                      </a:cubicBezTo>
                      <a:cubicBezTo>
                        <a:pt x="11" y="61"/>
                        <a:pt x="11" y="61"/>
                        <a:pt x="11" y="61"/>
                      </a:cubicBezTo>
                      <a:cubicBezTo>
                        <a:pt x="9" y="63"/>
                        <a:pt x="9" y="66"/>
                        <a:pt x="11" y="68"/>
                      </a:cubicBezTo>
                      <a:cubicBezTo>
                        <a:pt x="14" y="71"/>
                        <a:pt x="14" y="71"/>
                        <a:pt x="14" y="71"/>
                      </a:cubicBezTo>
                      <a:cubicBezTo>
                        <a:pt x="16" y="72"/>
                        <a:pt x="19" y="72"/>
                        <a:pt x="20" y="71"/>
                      </a:cubicBezTo>
                      <a:cubicBezTo>
                        <a:pt x="27" y="64"/>
                        <a:pt x="27" y="64"/>
                        <a:pt x="27" y="64"/>
                      </a:cubicBezTo>
                      <a:cubicBezTo>
                        <a:pt x="29" y="65"/>
                        <a:pt x="32" y="66"/>
                        <a:pt x="34" y="66"/>
                      </a:cubicBezTo>
                      <a:cubicBezTo>
                        <a:pt x="34" y="76"/>
                        <a:pt x="34" y="76"/>
                        <a:pt x="34" y="76"/>
                      </a:cubicBezTo>
                      <a:cubicBezTo>
                        <a:pt x="34" y="78"/>
                        <a:pt x="36" y="80"/>
                        <a:pt x="39" y="80"/>
                      </a:cubicBezTo>
                      <a:cubicBezTo>
                        <a:pt x="43" y="80"/>
                        <a:pt x="43" y="80"/>
                        <a:pt x="43" y="80"/>
                      </a:cubicBezTo>
                      <a:cubicBezTo>
                        <a:pt x="46" y="80"/>
                        <a:pt x="48" y="78"/>
                        <a:pt x="48" y="76"/>
                      </a:cubicBezTo>
                      <a:cubicBezTo>
                        <a:pt x="48" y="65"/>
                        <a:pt x="48" y="65"/>
                        <a:pt x="48" y="65"/>
                      </a:cubicBezTo>
                      <a:cubicBezTo>
                        <a:pt x="50" y="64"/>
                        <a:pt x="52" y="63"/>
                        <a:pt x="54" y="62"/>
                      </a:cubicBezTo>
                      <a:cubicBezTo>
                        <a:pt x="61" y="69"/>
                        <a:pt x="61" y="69"/>
                        <a:pt x="61" y="69"/>
                      </a:cubicBezTo>
                      <a:cubicBezTo>
                        <a:pt x="63" y="71"/>
                        <a:pt x="66" y="71"/>
                        <a:pt x="67" y="69"/>
                      </a:cubicBezTo>
                      <a:cubicBezTo>
                        <a:pt x="70" y="66"/>
                        <a:pt x="70" y="66"/>
                        <a:pt x="70" y="66"/>
                      </a:cubicBezTo>
                      <a:cubicBezTo>
                        <a:pt x="72" y="64"/>
                        <a:pt x="72" y="62"/>
                        <a:pt x="70" y="60"/>
                      </a:cubicBezTo>
                      <a:cubicBezTo>
                        <a:pt x="63" y="52"/>
                        <a:pt x="63" y="52"/>
                        <a:pt x="63" y="52"/>
                      </a:cubicBezTo>
                      <a:cubicBezTo>
                        <a:pt x="64" y="50"/>
                        <a:pt x="64" y="48"/>
                        <a:pt x="65" y="46"/>
                      </a:cubicBezTo>
                      <a:cubicBezTo>
                        <a:pt x="75" y="46"/>
                        <a:pt x="75" y="46"/>
                        <a:pt x="75" y="46"/>
                      </a:cubicBezTo>
                      <a:cubicBezTo>
                        <a:pt x="78" y="46"/>
                        <a:pt x="80" y="44"/>
                        <a:pt x="80" y="41"/>
                      </a:cubicBezTo>
                      <a:cubicBezTo>
                        <a:pt x="80" y="37"/>
                        <a:pt x="80" y="37"/>
                        <a:pt x="80" y="37"/>
                      </a:cubicBezTo>
                      <a:cubicBezTo>
                        <a:pt x="80" y="34"/>
                        <a:pt x="78" y="32"/>
                        <a:pt x="75" y="32"/>
                      </a:cubicBezTo>
                      <a:close/>
                      <a:moveTo>
                        <a:pt x="39" y="51"/>
                      </a:moveTo>
                      <a:cubicBezTo>
                        <a:pt x="33" y="51"/>
                        <a:pt x="28" y="46"/>
                        <a:pt x="28" y="40"/>
                      </a:cubicBezTo>
                      <a:cubicBezTo>
                        <a:pt x="28" y="34"/>
                        <a:pt x="33" y="29"/>
                        <a:pt x="39" y="29"/>
                      </a:cubicBezTo>
                      <a:cubicBezTo>
                        <a:pt x="45" y="29"/>
                        <a:pt x="50" y="34"/>
                        <a:pt x="50" y="40"/>
                      </a:cubicBezTo>
                      <a:cubicBezTo>
                        <a:pt x="50" y="46"/>
                        <a:pt x="45" y="51"/>
                        <a:pt x="39" y="51"/>
                      </a:cubicBezTo>
                      <a:close/>
                    </a:path>
                  </a:pathLst>
                </a:custGeom>
                <a:grpFill/>
                <a:ln w="9525">
                  <a:noFill/>
                  <a:round/>
                  <a:headEnd/>
                  <a:tailEnd/>
                </a:ln>
              </p:spPr>
              <p:txBody>
                <a:bodyPr anchor="ctr"/>
                <a:lstStyle/>
                <a:p>
                  <a:pPr algn="ctr"/>
                  <a:endParaRPr/>
                </a:p>
              </p:txBody>
            </p:sp>
            <p:sp>
              <p:nvSpPr>
                <p:cNvPr id="43" name="Freeform: Shape 61">
                  <a:extLst>
                    <a:ext uri="{FF2B5EF4-FFF2-40B4-BE49-F238E27FC236}">
                      <a16:creationId xmlns:a16="http://schemas.microsoft.com/office/drawing/2014/main" id="{32C12E24-9CD2-4B72-931D-0044A101F739}"/>
                    </a:ext>
                  </a:extLst>
                </p:cNvPr>
                <p:cNvSpPr>
                  <a:spLocks/>
                </p:cNvSpPr>
                <p:nvPr/>
              </p:nvSpPr>
              <p:spPr bwMode="auto">
                <a:xfrm>
                  <a:off x="4591051" y="2427288"/>
                  <a:ext cx="128588" cy="128588"/>
                </a:xfrm>
                <a:custGeom>
                  <a:avLst/>
                  <a:gdLst/>
                  <a:ahLst/>
                  <a:cxnLst>
                    <a:cxn ang="0">
                      <a:pos x="48" y="20"/>
                    </a:cxn>
                    <a:cxn ang="0">
                      <a:pos x="41" y="20"/>
                    </a:cxn>
                    <a:cxn ang="0">
                      <a:pos x="39" y="17"/>
                    </a:cxn>
                    <a:cxn ang="0">
                      <a:pos x="44" y="12"/>
                    </a:cxn>
                    <a:cxn ang="0">
                      <a:pos x="44" y="8"/>
                    </a:cxn>
                    <a:cxn ang="0">
                      <a:pos x="42" y="6"/>
                    </a:cxn>
                    <a:cxn ang="0">
                      <a:pos x="38" y="6"/>
                    </a:cxn>
                    <a:cxn ang="0">
                      <a:pos x="33" y="11"/>
                    </a:cxn>
                    <a:cxn ang="0">
                      <a:pos x="29" y="9"/>
                    </a:cxn>
                    <a:cxn ang="0">
                      <a:pos x="29" y="3"/>
                    </a:cxn>
                    <a:cxn ang="0">
                      <a:pos x="26" y="0"/>
                    </a:cxn>
                    <a:cxn ang="0">
                      <a:pos x="24" y="0"/>
                    </a:cxn>
                    <a:cxn ang="0">
                      <a:pos x="21" y="3"/>
                    </a:cxn>
                    <a:cxn ang="0">
                      <a:pos x="21" y="9"/>
                    </a:cxn>
                    <a:cxn ang="0">
                      <a:pos x="16" y="11"/>
                    </a:cxn>
                    <a:cxn ang="0">
                      <a:pos x="12" y="7"/>
                    </a:cxn>
                    <a:cxn ang="0">
                      <a:pos x="8" y="7"/>
                    </a:cxn>
                    <a:cxn ang="0">
                      <a:pos x="6" y="9"/>
                    </a:cxn>
                    <a:cxn ang="0">
                      <a:pos x="6" y="13"/>
                    </a:cxn>
                    <a:cxn ang="0">
                      <a:pos x="10" y="17"/>
                    </a:cxn>
                    <a:cxn ang="0">
                      <a:pos x="8" y="22"/>
                    </a:cxn>
                    <a:cxn ang="0">
                      <a:pos x="3" y="22"/>
                    </a:cxn>
                    <a:cxn ang="0">
                      <a:pos x="0" y="25"/>
                    </a:cxn>
                    <a:cxn ang="0">
                      <a:pos x="0" y="27"/>
                    </a:cxn>
                    <a:cxn ang="0">
                      <a:pos x="3" y="30"/>
                    </a:cxn>
                    <a:cxn ang="0">
                      <a:pos x="9" y="30"/>
                    </a:cxn>
                    <a:cxn ang="0">
                      <a:pos x="11" y="35"/>
                    </a:cxn>
                    <a:cxn ang="0">
                      <a:pos x="7" y="39"/>
                    </a:cxn>
                    <a:cxn ang="0">
                      <a:pos x="7" y="43"/>
                    </a:cxn>
                    <a:cxn ang="0">
                      <a:pos x="9" y="45"/>
                    </a:cxn>
                    <a:cxn ang="0">
                      <a:pos x="13" y="45"/>
                    </a:cxn>
                    <a:cxn ang="0">
                      <a:pos x="17" y="41"/>
                    </a:cxn>
                    <a:cxn ang="0">
                      <a:pos x="22" y="42"/>
                    </a:cxn>
                    <a:cxn ang="0">
                      <a:pos x="22" y="48"/>
                    </a:cxn>
                    <a:cxn ang="0">
                      <a:pos x="25" y="51"/>
                    </a:cxn>
                    <a:cxn ang="0">
                      <a:pos x="28" y="51"/>
                    </a:cxn>
                    <a:cxn ang="0">
                      <a:pos x="31" y="48"/>
                    </a:cxn>
                    <a:cxn ang="0">
                      <a:pos x="31" y="41"/>
                    </a:cxn>
                    <a:cxn ang="0">
                      <a:pos x="35" y="39"/>
                    </a:cxn>
                    <a:cxn ang="0">
                      <a:pos x="39" y="44"/>
                    </a:cxn>
                    <a:cxn ang="0">
                      <a:pos x="43" y="44"/>
                    </a:cxn>
                    <a:cxn ang="0">
                      <a:pos x="45" y="42"/>
                    </a:cxn>
                    <a:cxn ang="0">
                      <a:pos x="45" y="38"/>
                    </a:cxn>
                    <a:cxn ang="0">
                      <a:pos x="40" y="33"/>
                    </a:cxn>
                    <a:cxn ang="0">
                      <a:pos x="42" y="29"/>
                    </a:cxn>
                    <a:cxn ang="0">
                      <a:pos x="48" y="29"/>
                    </a:cxn>
                    <a:cxn ang="0">
                      <a:pos x="51" y="26"/>
                    </a:cxn>
                    <a:cxn ang="0">
                      <a:pos x="51" y="23"/>
                    </a:cxn>
                    <a:cxn ang="0">
                      <a:pos x="48" y="20"/>
                    </a:cxn>
                    <a:cxn ang="0">
                      <a:pos x="25" y="32"/>
                    </a:cxn>
                    <a:cxn ang="0">
                      <a:pos x="18" y="25"/>
                    </a:cxn>
                    <a:cxn ang="0">
                      <a:pos x="25" y="18"/>
                    </a:cxn>
                    <a:cxn ang="0">
                      <a:pos x="32" y="25"/>
                    </a:cxn>
                    <a:cxn ang="0">
                      <a:pos x="25" y="32"/>
                    </a:cxn>
                  </a:cxnLst>
                  <a:rect l="0" t="0" r="r" b="b"/>
                  <a:pathLst>
                    <a:path w="51" h="51">
                      <a:moveTo>
                        <a:pt x="48" y="20"/>
                      </a:moveTo>
                      <a:cubicBezTo>
                        <a:pt x="41" y="20"/>
                        <a:pt x="41" y="20"/>
                        <a:pt x="41" y="20"/>
                      </a:cubicBezTo>
                      <a:cubicBezTo>
                        <a:pt x="41" y="19"/>
                        <a:pt x="40" y="18"/>
                        <a:pt x="39" y="17"/>
                      </a:cubicBezTo>
                      <a:cubicBezTo>
                        <a:pt x="44" y="12"/>
                        <a:pt x="44" y="12"/>
                        <a:pt x="44" y="12"/>
                      </a:cubicBezTo>
                      <a:cubicBezTo>
                        <a:pt x="45" y="11"/>
                        <a:pt x="45" y="9"/>
                        <a:pt x="44" y="8"/>
                      </a:cubicBezTo>
                      <a:cubicBezTo>
                        <a:pt x="42" y="6"/>
                        <a:pt x="42" y="6"/>
                        <a:pt x="42" y="6"/>
                      </a:cubicBezTo>
                      <a:cubicBezTo>
                        <a:pt x="41" y="5"/>
                        <a:pt x="39" y="5"/>
                        <a:pt x="38" y="6"/>
                      </a:cubicBezTo>
                      <a:cubicBezTo>
                        <a:pt x="33" y="11"/>
                        <a:pt x="33" y="11"/>
                        <a:pt x="33" y="11"/>
                      </a:cubicBezTo>
                      <a:cubicBezTo>
                        <a:pt x="32" y="10"/>
                        <a:pt x="31" y="9"/>
                        <a:pt x="29" y="9"/>
                      </a:cubicBezTo>
                      <a:cubicBezTo>
                        <a:pt x="29" y="3"/>
                        <a:pt x="29" y="3"/>
                        <a:pt x="29" y="3"/>
                      </a:cubicBezTo>
                      <a:cubicBezTo>
                        <a:pt x="29" y="1"/>
                        <a:pt x="28" y="0"/>
                        <a:pt x="26" y="0"/>
                      </a:cubicBezTo>
                      <a:cubicBezTo>
                        <a:pt x="24" y="0"/>
                        <a:pt x="24" y="0"/>
                        <a:pt x="24" y="0"/>
                      </a:cubicBezTo>
                      <a:cubicBezTo>
                        <a:pt x="22" y="0"/>
                        <a:pt x="21" y="1"/>
                        <a:pt x="21" y="3"/>
                      </a:cubicBezTo>
                      <a:cubicBezTo>
                        <a:pt x="21" y="9"/>
                        <a:pt x="21" y="9"/>
                        <a:pt x="21" y="9"/>
                      </a:cubicBezTo>
                      <a:cubicBezTo>
                        <a:pt x="19" y="9"/>
                        <a:pt x="18" y="10"/>
                        <a:pt x="16" y="11"/>
                      </a:cubicBezTo>
                      <a:cubicBezTo>
                        <a:pt x="12" y="7"/>
                        <a:pt x="12" y="7"/>
                        <a:pt x="12" y="7"/>
                      </a:cubicBezTo>
                      <a:cubicBezTo>
                        <a:pt x="11" y="6"/>
                        <a:pt x="9" y="6"/>
                        <a:pt x="8" y="7"/>
                      </a:cubicBezTo>
                      <a:cubicBezTo>
                        <a:pt x="6" y="9"/>
                        <a:pt x="6" y="9"/>
                        <a:pt x="6" y="9"/>
                      </a:cubicBezTo>
                      <a:cubicBezTo>
                        <a:pt x="5" y="10"/>
                        <a:pt x="5" y="12"/>
                        <a:pt x="6" y="13"/>
                      </a:cubicBezTo>
                      <a:cubicBezTo>
                        <a:pt x="10" y="17"/>
                        <a:pt x="10" y="17"/>
                        <a:pt x="10" y="17"/>
                      </a:cubicBezTo>
                      <a:cubicBezTo>
                        <a:pt x="9" y="18"/>
                        <a:pt x="9" y="20"/>
                        <a:pt x="8" y="22"/>
                      </a:cubicBezTo>
                      <a:cubicBezTo>
                        <a:pt x="3" y="22"/>
                        <a:pt x="3" y="22"/>
                        <a:pt x="3" y="22"/>
                      </a:cubicBezTo>
                      <a:cubicBezTo>
                        <a:pt x="2" y="22"/>
                        <a:pt x="0" y="23"/>
                        <a:pt x="0" y="25"/>
                      </a:cubicBezTo>
                      <a:cubicBezTo>
                        <a:pt x="0" y="27"/>
                        <a:pt x="0" y="27"/>
                        <a:pt x="0" y="27"/>
                      </a:cubicBezTo>
                      <a:cubicBezTo>
                        <a:pt x="0" y="29"/>
                        <a:pt x="2" y="30"/>
                        <a:pt x="3" y="30"/>
                      </a:cubicBezTo>
                      <a:cubicBezTo>
                        <a:pt x="9" y="30"/>
                        <a:pt x="9" y="30"/>
                        <a:pt x="9" y="30"/>
                      </a:cubicBezTo>
                      <a:cubicBezTo>
                        <a:pt x="9" y="32"/>
                        <a:pt x="10" y="34"/>
                        <a:pt x="11" y="35"/>
                      </a:cubicBezTo>
                      <a:cubicBezTo>
                        <a:pt x="7" y="39"/>
                        <a:pt x="7" y="39"/>
                        <a:pt x="7" y="39"/>
                      </a:cubicBezTo>
                      <a:cubicBezTo>
                        <a:pt x="6" y="40"/>
                        <a:pt x="6" y="42"/>
                        <a:pt x="7" y="43"/>
                      </a:cubicBezTo>
                      <a:cubicBezTo>
                        <a:pt x="9" y="45"/>
                        <a:pt x="9" y="45"/>
                        <a:pt x="9" y="45"/>
                      </a:cubicBezTo>
                      <a:cubicBezTo>
                        <a:pt x="10" y="46"/>
                        <a:pt x="12" y="46"/>
                        <a:pt x="13" y="45"/>
                      </a:cubicBezTo>
                      <a:cubicBezTo>
                        <a:pt x="17" y="41"/>
                        <a:pt x="17" y="41"/>
                        <a:pt x="17" y="41"/>
                      </a:cubicBezTo>
                      <a:cubicBezTo>
                        <a:pt x="19" y="41"/>
                        <a:pt x="20" y="42"/>
                        <a:pt x="22" y="42"/>
                      </a:cubicBezTo>
                      <a:cubicBezTo>
                        <a:pt x="22" y="48"/>
                        <a:pt x="22" y="48"/>
                        <a:pt x="22" y="48"/>
                      </a:cubicBezTo>
                      <a:cubicBezTo>
                        <a:pt x="22" y="49"/>
                        <a:pt x="23" y="51"/>
                        <a:pt x="25" y="51"/>
                      </a:cubicBezTo>
                      <a:cubicBezTo>
                        <a:pt x="28" y="51"/>
                        <a:pt x="28" y="51"/>
                        <a:pt x="28" y="51"/>
                      </a:cubicBezTo>
                      <a:cubicBezTo>
                        <a:pt x="29" y="51"/>
                        <a:pt x="31" y="49"/>
                        <a:pt x="31" y="48"/>
                      </a:cubicBezTo>
                      <a:cubicBezTo>
                        <a:pt x="31" y="41"/>
                        <a:pt x="31" y="41"/>
                        <a:pt x="31" y="41"/>
                      </a:cubicBezTo>
                      <a:cubicBezTo>
                        <a:pt x="32" y="41"/>
                        <a:pt x="33" y="40"/>
                        <a:pt x="35" y="39"/>
                      </a:cubicBezTo>
                      <a:cubicBezTo>
                        <a:pt x="39" y="44"/>
                        <a:pt x="39" y="44"/>
                        <a:pt x="39" y="44"/>
                      </a:cubicBezTo>
                      <a:cubicBezTo>
                        <a:pt x="40" y="45"/>
                        <a:pt x="42" y="45"/>
                        <a:pt x="43" y="44"/>
                      </a:cubicBezTo>
                      <a:cubicBezTo>
                        <a:pt x="45" y="42"/>
                        <a:pt x="45" y="42"/>
                        <a:pt x="45" y="42"/>
                      </a:cubicBezTo>
                      <a:cubicBezTo>
                        <a:pt x="46" y="41"/>
                        <a:pt x="46" y="39"/>
                        <a:pt x="45" y="38"/>
                      </a:cubicBezTo>
                      <a:cubicBezTo>
                        <a:pt x="40" y="33"/>
                        <a:pt x="40" y="33"/>
                        <a:pt x="40" y="33"/>
                      </a:cubicBezTo>
                      <a:cubicBezTo>
                        <a:pt x="41" y="32"/>
                        <a:pt x="41" y="30"/>
                        <a:pt x="42" y="29"/>
                      </a:cubicBezTo>
                      <a:cubicBezTo>
                        <a:pt x="48" y="29"/>
                        <a:pt x="48" y="29"/>
                        <a:pt x="48" y="29"/>
                      </a:cubicBezTo>
                      <a:cubicBezTo>
                        <a:pt x="50" y="29"/>
                        <a:pt x="51" y="28"/>
                        <a:pt x="51" y="26"/>
                      </a:cubicBezTo>
                      <a:cubicBezTo>
                        <a:pt x="51" y="23"/>
                        <a:pt x="51" y="23"/>
                        <a:pt x="51" y="23"/>
                      </a:cubicBezTo>
                      <a:cubicBezTo>
                        <a:pt x="51" y="22"/>
                        <a:pt x="50" y="20"/>
                        <a:pt x="48" y="20"/>
                      </a:cubicBezTo>
                      <a:close/>
                      <a:moveTo>
                        <a:pt x="25" y="32"/>
                      </a:moveTo>
                      <a:cubicBezTo>
                        <a:pt x="21" y="32"/>
                        <a:pt x="18" y="29"/>
                        <a:pt x="18" y="25"/>
                      </a:cubicBezTo>
                      <a:cubicBezTo>
                        <a:pt x="18" y="21"/>
                        <a:pt x="21" y="18"/>
                        <a:pt x="25" y="18"/>
                      </a:cubicBezTo>
                      <a:cubicBezTo>
                        <a:pt x="29" y="18"/>
                        <a:pt x="32" y="21"/>
                        <a:pt x="32" y="25"/>
                      </a:cubicBezTo>
                      <a:cubicBezTo>
                        <a:pt x="32" y="29"/>
                        <a:pt x="29" y="32"/>
                        <a:pt x="25" y="32"/>
                      </a:cubicBezTo>
                      <a:close/>
                    </a:path>
                  </a:pathLst>
                </a:custGeom>
                <a:grpFill/>
                <a:ln w="9525">
                  <a:noFill/>
                  <a:round/>
                  <a:headEnd/>
                  <a:tailEnd/>
                </a:ln>
              </p:spPr>
              <p:txBody>
                <a:bodyPr anchor="ctr"/>
                <a:lstStyle/>
                <a:p>
                  <a:pPr algn="ctr"/>
                  <a:endParaRPr/>
                </a:p>
              </p:txBody>
            </p:sp>
          </p:grpSp>
        </p:grpSp>
        <p:sp>
          <p:nvSpPr>
            <p:cNvPr id="64" name="矩形 63"/>
            <p:cNvSpPr/>
            <p:nvPr/>
          </p:nvSpPr>
          <p:spPr>
            <a:xfrm>
              <a:off x="488090" y="2755196"/>
              <a:ext cx="2348441" cy="826445"/>
            </a:xfrm>
            <a:prstGeom prst="rect">
              <a:avLst/>
            </a:prstGeom>
          </p:spPr>
          <p:txBody>
            <a:bodyPr wrap="square">
              <a:spAutoFit/>
            </a:bodyPr>
            <a:lstStyle/>
            <a:p>
              <a:pPr>
                <a:lnSpc>
                  <a:spcPct val="125000"/>
                </a:lnSpc>
              </a:pPr>
              <a:r>
                <a:rPr lang="zh-CN" altLang="en-US" sz="2000" dirty="0">
                  <a:solidFill>
                    <a:prstClr val="black"/>
                  </a:solidFill>
                </a:rPr>
                <a:t>包含原来网络中的所有</a:t>
              </a:r>
              <a:r>
                <a:rPr lang="zh-CN" altLang="en-US" sz="2000" dirty="0" smtClean="0">
                  <a:solidFill>
                    <a:prstClr val="black"/>
                  </a:solidFill>
                </a:rPr>
                <a:t>顶点。</a:t>
              </a:r>
              <a:endParaRPr lang="zh-CN" altLang="en-US" sz="2000" dirty="0">
                <a:solidFill>
                  <a:prstClr val="black"/>
                </a:solidFill>
              </a:endParaRPr>
            </a:p>
          </p:txBody>
        </p:sp>
        <p:sp>
          <p:nvSpPr>
            <p:cNvPr id="65" name="矩形 64"/>
            <p:cNvSpPr/>
            <p:nvPr/>
          </p:nvSpPr>
          <p:spPr>
            <a:xfrm>
              <a:off x="8802256" y="3023508"/>
              <a:ext cx="2348441" cy="441724"/>
            </a:xfrm>
            <a:prstGeom prst="rect">
              <a:avLst/>
            </a:prstGeom>
          </p:spPr>
          <p:txBody>
            <a:bodyPr wrap="square">
              <a:spAutoFit/>
            </a:bodyPr>
            <a:lstStyle/>
            <a:p>
              <a:pPr>
                <a:lnSpc>
                  <a:spcPct val="125000"/>
                </a:lnSpc>
              </a:pPr>
              <a:r>
                <a:rPr lang="zh-CN" altLang="en-US" sz="2000" dirty="0">
                  <a:solidFill>
                    <a:prstClr val="black"/>
                  </a:solidFill>
                </a:rPr>
                <a:t>该子图是连通的</a:t>
              </a:r>
            </a:p>
          </p:txBody>
        </p:sp>
        <p:sp>
          <p:nvSpPr>
            <p:cNvPr id="66" name="矩形 65"/>
            <p:cNvSpPr/>
            <p:nvPr/>
          </p:nvSpPr>
          <p:spPr>
            <a:xfrm>
              <a:off x="534378" y="5050373"/>
              <a:ext cx="2348441" cy="826445"/>
            </a:xfrm>
            <a:prstGeom prst="rect">
              <a:avLst/>
            </a:prstGeom>
          </p:spPr>
          <p:txBody>
            <a:bodyPr wrap="square">
              <a:spAutoFit/>
            </a:bodyPr>
            <a:lstStyle/>
            <a:p>
              <a:pPr>
                <a:lnSpc>
                  <a:spcPct val="125000"/>
                </a:lnSpc>
              </a:pPr>
              <a:r>
                <a:rPr lang="zh-CN" altLang="en-US" sz="2000" dirty="0">
                  <a:solidFill>
                    <a:prstClr val="black"/>
                  </a:solidFill>
                </a:rPr>
                <a:t>包含原来网络中的部分边</a:t>
              </a:r>
            </a:p>
          </p:txBody>
        </p:sp>
        <p:sp>
          <p:nvSpPr>
            <p:cNvPr id="67" name="矩形 66"/>
            <p:cNvSpPr/>
            <p:nvPr/>
          </p:nvSpPr>
          <p:spPr>
            <a:xfrm>
              <a:off x="8736978" y="4840349"/>
              <a:ext cx="3024498" cy="1246495"/>
            </a:xfrm>
            <a:prstGeom prst="rect">
              <a:avLst/>
            </a:prstGeom>
          </p:spPr>
          <p:txBody>
            <a:bodyPr wrap="square">
              <a:spAutoFit/>
            </a:bodyPr>
            <a:lstStyle/>
            <a:p>
              <a:pPr>
                <a:lnSpc>
                  <a:spcPct val="125000"/>
                </a:lnSpc>
              </a:pPr>
              <a:r>
                <a:rPr lang="zh-CN" altLang="en-US" sz="2000" dirty="0">
                  <a:solidFill>
                    <a:prstClr val="black"/>
                  </a:solidFill>
                </a:rPr>
                <a:t>在同时满足</a:t>
              </a:r>
              <a:r>
                <a:rPr lang="en-US" altLang="zh-CN" sz="2000" dirty="0">
                  <a:solidFill>
                    <a:prstClr val="black"/>
                  </a:solidFill>
                </a:rPr>
                <a:t>1</a:t>
              </a:r>
              <a:r>
                <a:rPr lang="zh-CN" altLang="en-US" sz="2000" dirty="0">
                  <a:solidFill>
                    <a:prstClr val="black"/>
                  </a:solidFill>
                </a:rPr>
                <a:t>）、</a:t>
              </a:r>
              <a:r>
                <a:rPr lang="en-US" altLang="zh-CN" sz="2000" dirty="0">
                  <a:solidFill>
                    <a:prstClr val="black"/>
                  </a:solidFill>
                </a:rPr>
                <a:t>2</a:t>
              </a:r>
              <a:r>
                <a:rPr lang="zh-CN" altLang="en-US" sz="2000" dirty="0">
                  <a:solidFill>
                    <a:prstClr val="black"/>
                  </a:solidFill>
                </a:rPr>
                <a:t>）、</a:t>
              </a:r>
              <a:r>
                <a:rPr lang="en-US" altLang="zh-CN" sz="2000" dirty="0">
                  <a:solidFill>
                    <a:prstClr val="black"/>
                  </a:solidFill>
                </a:rPr>
                <a:t>3)</a:t>
              </a:r>
              <a:r>
                <a:rPr lang="zh-CN" altLang="en-US" sz="2000" dirty="0">
                  <a:solidFill>
                    <a:prstClr val="black"/>
                  </a:solidFill>
                </a:rPr>
                <a:t>条件的所有子图中该子图所有边的权值之和最小</a:t>
              </a:r>
            </a:p>
          </p:txBody>
        </p:sp>
      </p:grpSp>
      <p:sp>
        <p:nvSpPr>
          <p:cNvPr id="68" name="矩形 67"/>
          <p:cNvSpPr/>
          <p:nvPr/>
        </p:nvSpPr>
        <p:spPr>
          <a:xfrm>
            <a:off x="638441" y="6244379"/>
            <a:ext cx="10065441" cy="553998"/>
          </a:xfrm>
          <a:prstGeom prst="rect">
            <a:avLst/>
          </a:prstGeom>
        </p:spPr>
        <p:txBody>
          <a:bodyPr wrap="square">
            <a:spAutoFit/>
          </a:bodyPr>
          <a:lstStyle/>
          <a:p>
            <a:pPr>
              <a:lnSpc>
                <a:spcPct val="125000"/>
              </a:lnSpc>
            </a:pPr>
            <a:r>
              <a:rPr lang="zh-CN" altLang="en-US" sz="2400" b="1" dirty="0">
                <a:solidFill>
                  <a:prstClr val="black"/>
                </a:solidFill>
              </a:rPr>
              <a:t>该子图就称为该图的最小代价生成树</a:t>
            </a:r>
            <a:r>
              <a:rPr lang="en-US" altLang="zh-CN" sz="2400" b="1" dirty="0">
                <a:solidFill>
                  <a:prstClr val="black"/>
                </a:solidFill>
              </a:rPr>
              <a:t>( Minimum Cost Spanning Tree)</a:t>
            </a:r>
            <a:r>
              <a:rPr lang="zh-CN" altLang="en-US" sz="2400" b="1" dirty="0">
                <a:solidFill>
                  <a:prstClr val="black"/>
                </a:solidFill>
              </a:rPr>
              <a:t>。</a:t>
            </a:r>
          </a:p>
        </p:txBody>
      </p:sp>
    </p:spTree>
    <p:extLst>
      <p:ext uri="{BB962C8B-B14F-4D97-AF65-F5344CB8AC3E}">
        <p14:creationId xmlns:p14="http://schemas.microsoft.com/office/powerpoint/2010/main" val="2083134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4872249"/>
            <a:ext cx="12192000" cy="150807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矩形 1"/>
          <p:cNvSpPr/>
          <p:nvPr/>
        </p:nvSpPr>
        <p:spPr>
          <a:xfrm>
            <a:off x="1090735" y="5112255"/>
            <a:ext cx="10468917" cy="973472"/>
          </a:xfrm>
          <a:prstGeom prst="rect">
            <a:avLst/>
          </a:prstGeom>
        </p:spPr>
        <p:txBody>
          <a:bodyPr wrap="square">
            <a:spAutoFit/>
          </a:bodyPr>
          <a:lstStyle/>
          <a:p>
            <a:pPr algn="just">
              <a:lnSpc>
                <a:spcPct val="125000"/>
              </a:lnSpc>
            </a:pPr>
            <a:r>
              <a:rPr lang="zh-CN" altLang="en-US" sz="2400" dirty="0">
                <a:solidFill>
                  <a:prstClr val="white"/>
                </a:solidFill>
              </a:rPr>
              <a:t>一个无向连通图有</a:t>
            </a:r>
            <a:r>
              <a:rPr lang="en-US" altLang="zh-CN" sz="2400" dirty="0">
                <a:solidFill>
                  <a:prstClr val="white"/>
                </a:solidFill>
              </a:rPr>
              <a:t>n</a:t>
            </a:r>
            <a:r>
              <a:rPr lang="zh-CN" altLang="en-US" sz="2400" dirty="0">
                <a:solidFill>
                  <a:prstClr val="white"/>
                </a:solidFill>
              </a:rPr>
              <a:t>个顶点，则边数最多达</a:t>
            </a:r>
            <a:r>
              <a:rPr lang="en-US" altLang="zh-CN" sz="2400" dirty="0">
                <a:solidFill>
                  <a:prstClr val="white"/>
                </a:solidFill>
              </a:rPr>
              <a:t>n(n-1)/2</a:t>
            </a:r>
            <a:r>
              <a:rPr lang="zh-CN" altLang="en-US" sz="2400" dirty="0">
                <a:solidFill>
                  <a:prstClr val="white"/>
                </a:solidFill>
              </a:rPr>
              <a:t>，最少有</a:t>
            </a:r>
            <a:r>
              <a:rPr lang="en-US" altLang="zh-CN" sz="2400" dirty="0">
                <a:solidFill>
                  <a:prstClr val="white"/>
                </a:solidFill>
              </a:rPr>
              <a:t>n-1</a:t>
            </a:r>
            <a:r>
              <a:rPr lang="zh-CN" altLang="en-US" sz="2400" dirty="0">
                <a:solidFill>
                  <a:prstClr val="white"/>
                </a:solidFill>
              </a:rPr>
              <a:t>。</a:t>
            </a:r>
          </a:p>
          <a:p>
            <a:pPr algn="just">
              <a:lnSpc>
                <a:spcPct val="125000"/>
              </a:lnSpc>
            </a:pPr>
            <a:r>
              <a:rPr lang="zh-CN" altLang="en-US" sz="2400" dirty="0">
                <a:solidFill>
                  <a:prstClr val="white"/>
                </a:solidFill>
              </a:rPr>
              <a:t>生成树中就含有</a:t>
            </a:r>
            <a:r>
              <a:rPr lang="en-US" altLang="zh-CN" sz="2400" dirty="0">
                <a:solidFill>
                  <a:prstClr val="white"/>
                </a:solidFill>
              </a:rPr>
              <a:t>n</a:t>
            </a:r>
            <a:r>
              <a:rPr lang="zh-CN" altLang="en-US" sz="2400" dirty="0">
                <a:solidFill>
                  <a:prstClr val="white"/>
                </a:solidFill>
              </a:rPr>
              <a:t>个顶点和</a:t>
            </a:r>
            <a:r>
              <a:rPr lang="en-US" altLang="zh-CN" sz="2400" dirty="0">
                <a:solidFill>
                  <a:prstClr val="white"/>
                </a:solidFill>
              </a:rPr>
              <a:t>n-1</a:t>
            </a:r>
            <a:r>
              <a:rPr lang="zh-CN" altLang="en-US" sz="2400" dirty="0">
                <a:solidFill>
                  <a:prstClr val="white"/>
                </a:solidFill>
              </a:rPr>
              <a:t>条边。</a:t>
            </a: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683490" y="775394"/>
            <a:ext cx="9016355" cy="3449664"/>
          </a:xfrm>
          <a:prstGeom prst="rect">
            <a:avLst/>
          </a:prstGeom>
          <a:noFill/>
          <a:ln>
            <a:noFill/>
          </a:ln>
        </p:spPr>
      </p:pic>
      <p:sp>
        <p:nvSpPr>
          <p:cNvPr id="9" name="矩形 8"/>
          <p:cNvSpPr/>
          <p:nvPr/>
        </p:nvSpPr>
        <p:spPr>
          <a:xfrm>
            <a:off x="0" y="4544705"/>
            <a:ext cx="12192000" cy="232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6455388"/>
            <a:ext cx="12192000" cy="232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777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83254" y="2453356"/>
            <a:ext cx="2292159" cy="2418992"/>
            <a:chOff x="3034884" y="3326813"/>
            <a:chExt cx="2292159" cy="2418992"/>
          </a:xfrm>
        </p:grpSpPr>
        <p:grpSp>
          <p:nvGrpSpPr>
            <p:cNvPr id="18" name="Group 74">
              <a:extLst>
                <a:ext uri="{FF2B5EF4-FFF2-40B4-BE49-F238E27FC236}">
                  <a16:creationId xmlns:a16="http://schemas.microsoft.com/office/drawing/2014/main" id="{305BB88F-DA56-4B47-AA26-AEA765731A37}"/>
                </a:ext>
              </a:extLst>
            </p:cNvPr>
            <p:cNvGrpSpPr/>
            <p:nvPr/>
          </p:nvGrpSpPr>
          <p:grpSpPr>
            <a:xfrm rot="342038" flipH="1">
              <a:off x="3043038" y="3326813"/>
              <a:ext cx="2170871" cy="2170868"/>
              <a:chOff x="953424" y="1486519"/>
              <a:chExt cx="2228412" cy="2228408"/>
            </a:xfrm>
            <a:solidFill>
              <a:schemeClr val="accent2"/>
            </a:solidFill>
          </p:grpSpPr>
          <p:sp>
            <p:nvSpPr>
              <p:cNvPr id="28" name="Freeform: Shape 75">
                <a:extLst>
                  <a:ext uri="{FF2B5EF4-FFF2-40B4-BE49-F238E27FC236}">
                    <a16:creationId xmlns:a16="http://schemas.microsoft.com/office/drawing/2014/main" id="{D8B1BFAD-DC38-43C1-9C89-F89D5F2CA3C3}"/>
                  </a:ext>
                </a:extLst>
              </p:cNvPr>
              <p:cNvSpPr/>
              <p:nvPr/>
            </p:nvSpPr>
            <p:spPr>
              <a:xfrm>
                <a:off x="953424" y="1486519"/>
                <a:ext cx="2228412" cy="2228408"/>
              </a:xfrm>
              <a:custGeom>
                <a:avLst/>
                <a:gdLst>
                  <a:gd name="connsiteX0" fmla="*/ 1124074 w 1583637"/>
                  <a:gd name="connsiteY0" fmla="*/ 252493 h 1583637"/>
                  <a:gd name="connsiteX1" fmla="*/ 1247256 w 1583637"/>
                  <a:gd name="connsiteY1" fmla="*/ 149126 h 1583637"/>
                  <a:gd name="connsiteX2" fmla="*/ 1345663 w 1583637"/>
                  <a:gd name="connsiteY2" fmla="*/ 231701 h 1583637"/>
                  <a:gd name="connsiteX3" fmla="*/ 1265256 w 1583637"/>
                  <a:gd name="connsiteY3" fmla="*/ 370961 h 1583637"/>
                  <a:gd name="connsiteX4" fmla="*/ 1393012 w 1583637"/>
                  <a:gd name="connsiteY4" fmla="*/ 592241 h 1583637"/>
                  <a:gd name="connsiteX5" fmla="*/ 1553818 w 1583637"/>
                  <a:gd name="connsiteY5" fmla="*/ 592237 h 1583637"/>
                  <a:gd name="connsiteX6" fmla="*/ 1576125 w 1583637"/>
                  <a:gd name="connsiteY6" fmla="*/ 718748 h 1583637"/>
                  <a:gd name="connsiteX7" fmla="*/ 1425015 w 1583637"/>
                  <a:gd name="connsiteY7" fmla="*/ 773743 h 1583637"/>
                  <a:gd name="connsiteX8" fmla="*/ 1380646 w 1583637"/>
                  <a:gd name="connsiteY8" fmla="*/ 1025372 h 1583637"/>
                  <a:gd name="connsiteX9" fmla="*/ 1503833 w 1583637"/>
                  <a:gd name="connsiteY9" fmla="*/ 1128733 h 1583637"/>
                  <a:gd name="connsiteX10" fmla="*/ 1439602 w 1583637"/>
                  <a:gd name="connsiteY10" fmla="*/ 1239984 h 1583637"/>
                  <a:gd name="connsiteX11" fmla="*/ 1288495 w 1583637"/>
                  <a:gd name="connsiteY11" fmla="*/ 1184982 h 1583637"/>
                  <a:gd name="connsiteX12" fmla="*/ 1092761 w 1583637"/>
                  <a:gd name="connsiteY12" fmla="*/ 1349222 h 1583637"/>
                  <a:gd name="connsiteX13" fmla="*/ 1120689 w 1583637"/>
                  <a:gd name="connsiteY13" fmla="*/ 1507584 h 1583637"/>
                  <a:gd name="connsiteX14" fmla="*/ 999974 w 1583637"/>
                  <a:gd name="connsiteY14" fmla="*/ 1551521 h 1583637"/>
                  <a:gd name="connsiteX15" fmla="*/ 919574 w 1583637"/>
                  <a:gd name="connsiteY15" fmla="*/ 1412257 h 1583637"/>
                  <a:gd name="connsiteX16" fmla="*/ 664062 w 1583637"/>
                  <a:gd name="connsiteY16" fmla="*/ 1412257 h 1583637"/>
                  <a:gd name="connsiteX17" fmla="*/ 583663 w 1583637"/>
                  <a:gd name="connsiteY17" fmla="*/ 1551521 h 1583637"/>
                  <a:gd name="connsiteX18" fmla="*/ 462948 w 1583637"/>
                  <a:gd name="connsiteY18" fmla="*/ 1507584 h 1583637"/>
                  <a:gd name="connsiteX19" fmla="*/ 490876 w 1583637"/>
                  <a:gd name="connsiteY19" fmla="*/ 1349222 h 1583637"/>
                  <a:gd name="connsiteX20" fmla="*/ 295142 w 1583637"/>
                  <a:gd name="connsiteY20" fmla="*/ 1184981 h 1583637"/>
                  <a:gd name="connsiteX21" fmla="*/ 144035 w 1583637"/>
                  <a:gd name="connsiteY21" fmla="*/ 1239984 h 1583637"/>
                  <a:gd name="connsiteX22" fmla="*/ 79804 w 1583637"/>
                  <a:gd name="connsiteY22" fmla="*/ 1128733 h 1583637"/>
                  <a:gd name="connsiteX23" fmla="*/ 202991 w 1583637"/>
                  <a:gd name="connsiteY23" fmla="*/ 1025372 h 1583637"/>
                  <a:gd name="connsiteX24" fmla="*/ 158622 w 1583637"/>
                  <a:gd name="connsiteY24" fmla="*/ 773743 h 1583637"/>
                  <a:gd name="connsiteX25" fmla="*/ 7512 w 1583637"/>
                  <a:gd name="connsiteY25" fmla="*/ 718748 h 1583637"/>
                  <a:gd name="connsiteX26" fmla="*/ 29819 w 1583637"/>
                  <a:gd name="connsiteY26" fmla="*/ 592237 h 1583637"/>
                  <a:gd name="connsiteX27" fmla="*/ 190625 w 1583637"/>
                  <a:gd name="connsiteY27" fmla="*/ 592241 h 1583637"/>
                  <a:gd name="connsiteX28" fmla="*/ 318381 w 1583637"/>
                  <a:gd name="connsiteY28" fmla="*/ 370961 h 1583637"/>
                  <a:gd name="connsiteX29" fmla="*/ 237974 w 1583637"/>
                  <a:gd name="connsiteY29" fmla="*/ 231701 h 1583637"/>
                  <a:gd name="connsiteX30" fmla="*/ 336381 w 1583637"/>
                  <a:gd name="connsiteY30" fmla="*/ 149126 h 1583637"/>
                  <a:gd name="connsiteX31" fmla="*/ 459563 w 1583637"/>
                  <a:gd name="connsiteY31" fmla="*/ 252493 h 1583637"/>
                  <a:gd name="connsiteX32" fmla="*/ 699666 w 1583637"/>
                  <a:gd name="connsiteY32" fmla="*/ 165103 h 1583637"/>
                  <a:gd name="connsiteX33" fmla="*/ 727586 w 1583637"/>
                  <a:gd name="connsiteY33" fmla="*/ 6739 h 1583637"/>
                  <a:gd name="connsiteX34" fmla="*/ 856051 w 1583637"/>
                  <a:gd name="connsiteY34" fmla="*/ 6739 h 1583637"/>
                  <a:gd name="connsiteX35" fmla="*/ 883970 w 1583637"/>
                  <a:gd name="connsiteY35" fmla="*/ 165102 h 1583637"/>
                  <a:gd name="connsiteX36" fmla="*/ 1124073 w 1583637"/>
                  <a:gd name="connsiteY36" fmla="*/ 252493 h 1583637"/>
                  <a:gd name="connsiteX37" fmla="*/ 1124074 w 1583637"/>
                  <a:gd name="connsiteY37" fmla="*/ 252493 h 1583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583637" h="1583637">
                    <a:moveTo>
                      <a:pt x="1124074" y="252493"/>
                    </a:moveTo>
                    <a:lnTo>
                      <a:pt x="1247256" y="149126"/>
                    </a:lnTo>
                    <a:lnTo>
                      <a:pt x="1345663" y="231701"/>
                    </a:lnTo>
                    <a:lnTo>
                      <a:pt x="1265256" y="370961"/>
                    </a:lnTo>
                    <a:cubicBezTo>
                      <a:pt x="1322430" y="435278"/>
                      <a:pt x="1365899" y="510569"/>
                      <a:pt x="1393012" y="592241"/>
                    </a:cubicBezTo>
                    <a:lnTo>
                      <a:pt x="1553818" y="592237"/>
                    </a:lnTo>
                    <a:lnTo>
                      <a:pt x="1576125" y="718748"/>
                    </a:lnTo>
                    <a:lnTo>
                      <a:pt x="1425015" y="773743"/>
                    </a:lnTo>
                    <a:cubicBezTo>
                      <a:pt x="1427471" y="859762"/>
                      <a:pt x="1412374" y="945380"/>
                      <a:pt x="1380646" y="1025372"/>
                    </a:cubicBezTo>
                    <a:lnTo>
                      <a:pt x="1503833" y="1128733"/>
                    </a:lnTo>
                    <a:lnTo>
                      <a:pt x="1439602" y="1239984"/>
                    </a:lnTo>
                    <a:lnTo>
                      <a:pt x="1288495" y="1184982"/>
                    </a:lnTo>
                    <a:cubicBezTo>
                      <a:pt x="1235084" y="1252456"/>
                      <a:pt x="1168484" y="1308339"/>
                      <a:pt x="1092761" y="1349222"/>
                    </a:cubicBezTo>
                    <a:lnTo>
                      <a:pt x="1120689" y="1507584"/>
                    </a:lnTo>
                    <a:lnTo>
                      <a:pt x="999974" y="1551521"/>
                    </a:lnTo>
                    <a:lnTo>
                      <a:pt x="919574" y="1412257"/>
                    </a:lnTo>
                    <a:cubicBezTo>
                      <a:pt x="835287" y="1429613"/>
                      <a:pt x="748348" y="1429613"/>
                      <a:pt x="664062" y="1412257"/>
                    </a:cubicBezTo>
                    <a:lnTo>
                      <a:pt x="583663" y="1551521"/>
                    </a:lnTo>
                    <a:lnTo>
                      <a:pt x="462948" y="1507584"/>
                    </a:lnTo>
                    <a:lnTo>
                      <a:pt x="490876" y="1349222"/>
                    </a:lnTo>
                    <a:cubicBezTo>
                      <a:pt x="415153" y="1308339"/>
                      <a:pt x="348553" y="1252455"/>
                      <a:pt x="295142" y="1184981"/>
                    </a:cubicBezTo>
                    <a:lnTo>
                      <a:pt x="144035" y="1239984"/>
                    </a:lnTo>
                    <a:lnTo>
                      <a:pt x="79804" y="1128733"/>
                    </a:lnTo>
                    <a:lnTo>
                      <a:pt x="202991" y="1025372"/>
                    </a:lnTo>
                    <a:cubicBezTo>
                      <a:pt x="171263" y="945380"/>
                      <a:pt x="156166" y="859762"/>
                      <a:pt x="158622" y="773743"/>
                    </a:cubicBezTo>
                    <a:lnTo>
                      <a:pt x="7512" y="718748"/>
                    </a:lnTo>
                    <a:lnTo>
                      <a:pt x="29819" y="592237"/>
                    </a:lnTo>
                    <a:lnTo>
                      <a:pt x="190625" y="592241"/>
                    </a:lnTo>
                    <a:cubicBezTo>
                      <a:pt x="217738" y="510569"/>
                      <a:pt x="261208" y="435277"/>
                      <a:pt x="318381" y="370961"/>
                    </a:cubicBezTo>
                    <a:lnTo>
                      <a:pt x="237974" y="231701"/>
                    </a:lnTo>
                    <a:lnTo>
                      <a:pt x="336381" y="149126"/>
                    </a:lnTo>
                    <a:lnTo>
                      <a:pt x="459563" y="252493"/>
                    </a:lnTo>
                    <a:cubicBezTo>
                      <a:pt x="532831" y="207356"/>
                      <a:pt x="614527" y="177621"/>
                      <a:pt x="699666" y="165103"/>
                    </a:cubicBezTo>
                    <a:lnTo>
                      <a:pt x="727586" y="6739"/>
                    </a:lnTo>
                    <a:lnTo>
                      <a:pt x="856051" y="6739"/>
                    </a:lnTo>
                    <a:lnTo>
                      <a:pt x="883970" y="165102"/>
                    </a:lnTo>
                    <a:cubicBezTo>
                      <a:pt x="969110" y="177621"/>
                      <a:pt x="1050806" y="207356"/>
                      <a:pt x="1124073" y="252493"/>
                    </a:cubicBezTo>
                    <a:lnTo>
                      <a:pt x="1124074" y="252493"/>
                    </a:ln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a:endParaRPr>
                  <a:solidFill>
                    <a:prstClr val="white"/>
                  </a:solidFill>
                </a:endParaRPr>
              </a:p>
            </p:txBody>
          </p:sp>
          <p:sp>
            <p:nvSpPr>
              <p:cNvPr id="29" name="Oval 76">
                <a:extLst>
                  <a:ext uri="{FF2B5EF4-FFF2-40B4-BE49-F238E27FC236}">
                    <a16:creationId xmlns:a16="http://schemas.microsoft.com/office/drawing/2014/main" id="{603EAA01-BA84-4179-97A7-3FC4CEC21578}"/>
                  </a:ext>
                </a:extLst>
              </p:cNvPr>
              <p:cNvSpPr/>
              <p:nvPr/>
            </p:nvSpPr>
            <p:spPr>
              <a:xfrm>
                <a:off x="1376346" y="1909439"/>
                <a:ext cx="1382568" cy="1382568"/>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prstClr val="white"/>
                  </a:solidFill>
                </a:endParaRPr>
              </a:p>
            </p:txBody>
          </p:sp>
        </p:grpSp>
        <p:sp>
          <p:nvSpPr>
            <p:cNvPr id="21" name="Arc 81">
              <a:extLst>
                <a:ext uri="{FF2B5EF4-FFF2-40B4-BE49-F238E27FC236}">
                  <a16:creationId xmlns:a16="http://schemas.microsoft.com/office/drawing/2014/main" id="{5FEE844E-701F-4BB6-ACA5-3486D61D4327}"/>
                </a:ext>
              </a:extLst>
            </p:cNvPr>
            <p:cNvSpPr/>
            <p:nvPr/>
          </p:nvSpPr>
          <p:spPr>
            <a:xfrm flipV="1">
              <a:off x="3034884" y="3453646"/>
              <a:ext cx="2292159" cy="2292159"/>
            </a:xfrm>
            <a:prstGeom prst="arc">
              <a:avLst>
                <a:gd name="adj1" fmla="val 13730012"/>
                <a:gd name="adj2" fmla="val 256323"/>
              </a:avLst>
            </a:prstGeom>
            <a:ln w="28575" cap="rnd">
              <a:solidFill>
                <a:schemeClr val="accent2"/>
              </a:solidFill>
              <a:prstDash val="sysDot"/>
              <a:headEnd type="none" w="med" len="med"/>
              <a:tailEnd type="triangle" w="lg" len="med"/>
            </a:ln>
          </p:spPr>
          <p:style>
            <a:lnRef idx="1">
              <a:schemeClr val="accent1"/>
            </a:lnRef>
            <a:fillRef idx="0">
              <a:schemeClr val="accent1"/>
            </a:fillRef>
            <a:effectRef idx="0">
              <a:schemeClr val="accent1"/>
            </a:effectRef>
            <a:fontRef idx="minor">
              <a:schemeClr val="tx1"/>
            </a:fontRef>
          </p:style>
          <p:txBody>
            <a:bodyPr anchor="ctr"/>
            <a:lstStyle/>
            <a:p>
              <a:pPr algn="ctr"/>
              <a:endParaRPr>
                <a:solidFill>
                  <a:prstClr val="black"/>
                </a:solidFill>
              </a:endParaRPr>
            </a:p>
          </p:txBody>
        </p:sp>
        <p:sp>
          <p:nvSpPr>
            <p:cNvPr id="23" name="Freeform: Shape 101">
              <a:extLst>
                <a:ext uri="{FF2B5EF4-FFF2-40B4-BE49-F238E27FC236}">
                  <a16:creationId xmlns:a16="http://schemas.microsoft.com/office/drawing/2014/main" id="{E59F6E1D-5F58-4492-A6B0-C26E4153D448}"/>
                </a:ext>
              </a:extLst>
            </p:cNvPr>
            <p:cNvSpPr>
              <a:spLocks/>
            </p:cNvSpPr>
            <p:nvPr/>
          </p:nvSpPr>
          <p:spPr bwMode="auto">
            <a:xfrm>
              <a:off x="3804967" y="4052290"/>
              <a:ext cx="647012" cy="719916"/>
            </a:xfrm>
            <a:custGeom>
              <a:avLst/>
              <a:gdLst/>
              <a:ahLst/>
              <a:cxnLst>
                <a:cxn ang="0">
                  <a:pos x="45" y="81"/>
                </a:cxn>
                <a:cxn ang="0">
                  <a:pos x="52" y="71"/>
                </a:cxn>
                <a:cxn ang="0">
                  <a:pos x="51" y="66"/>
                </a:cxn>
                <a:cxn ang="0">
                  <a:pos x="40" y="55"/>
                </a:cxn>
                <a:cxn ang="0">
                  <a:pos x="35" y="54"/>
                </a:cxn>
                <a:cxn ang="0">
                  <a:pos x="28" y="59"/>
                </a:cxn>
                <a:cxn ang="0">
                  <a:pos x="16" y="31"/>
                </a:cxn>
                <a:cxn ang="0">
                  <a:pos x="24" y="27"/>
                </a:cxn>
                <a:cxn ang="0">
                  <a:pos x="25" y="22"/>
                </a:cxn>
                <a:cxn ang="0">
                  <a:pos x="21" y="6"/>
                </a:cxn>
                <a:cxn ang="0">
                  <a:pos x="17" y="3"/>
                </a:cxn>
                <a:cxn ang="0">
                  <a:pos x="5" y="4"/>
                </a:cxn>
                <a:cxn ang="0">
                  <a:pos x="0" y="9"/>
                </a:cxn>
                <a:cxn ang="0">
                  <a:pos x="39" y="83"/>
                </a:cxn>
                <a:cxn ang="0">
                  <a:pos x="45" y="81"/>
                </a:cxn>
                <a:cxn ang="0">
                  <a:pos x="41" y="47"/>
                </a:cxn>
                <a:cxn ang="0">
                  <a:pos x="29" y="47"/>
                </a:cxn>
                <a:cxn ang="0">
                  <a:pos x="30" y="44"/>
                </a:cxn>
                <a:cxn ang="0">
                  <a:pos x="37" y="33"/>
                </a:cxn>
                <a:cxn ang="0">
                  <a:pos x="38" y="28"/>
                </a:cxn>
                <a:cxn ang="0">
                  <a:pos x="37" y="26"/>
                </a:cxn>
                <a:cxn ang="0">
                  <a:pos x="36" y="27"/>
                </a:cxn>
                <a:cxn ang="0">
                  <a:pos x="36" y="31"/>
                </a:cxn>
                <a:cxn ang="0">
                  <a:pos x="31" y="31"/>
                </a:cxn>
                <a:cxn ang="0">
                  <a:pos x="31" y="27"/>
                </a:cxn>
                <a:cxn ang="0">
                  <a:pos x="38" y="23"/>
                </a:cxn>
                <a:cxn ang="0">
                  <a:pos x="43" y="24"/>
                </a:cxn>
                <a:cxn ang="0">
                  <a:pos x="43" y="30"/>
                </a:cxn>
                <a:cxn ang="0">
                  <a:pos x="42" y="32"/>
                </a:cxn>
                <a:cxn ang="0">
                  <a:pos x="35" y="44"/>
                </a:cxn>
                <a:cxn ang="0">
                  <a:pos x="42" y="44"/>
                </a:cxn>
                <a:cxn ang="0">
                  <a:pos x="41" y="47"/>
                </a:cxn>
                <a:cxn ang="0">
                  <a:pos x="57" y="44"/>
                </a:cxn>
                <a:cxn ang="0">
                  <a:pos x="54" y="44"/>
                </a:cxn>
                <a:cxn ang="0">
                  <a:pos x="54" y="47"/>
                </a:cxn>
                <a:cxn ang="0">
                  <a:pos x="49" y="47"/>
                </a:cxn>
                <a:cxn ang="0">
                  <a:pos x="49" y="44"/>
                </a:cxn>
                <a:cxn ang="0">
                  <a:pos x="42" y="44"/>
                </a:cxn>
                <a:cxn ang="0">
                  <a:pos x="43" y="40"/>
                </a:cxn>
                <a:cxn ang="0">
                  <a:pos x="50" y="23"/>
                </a:cxn>
                <a:cxn ang="0">
                  <a:pos x="57" y="23"/>
                </a:cxn>
                <a:cxn ang="0">
                  <a:pos x="55" y="40"/>
                </a:cxn>
                <a:cxn ang="0">
                  <a:pos x="57" y="40"/>
                </a:cxn>
                <a:cxn ang="0">
                  <a:pos x="57" y="44"/>
                </a:cxn>
                <a:cxn ang="0">
                  <a:pos x="50" y="40"/>
                </a:cxn>
                <a:cxn ang="0">
                  <a:pos x="47" y="40"/>
                </a:cxn>
                <a:cxn ang="0">
                  <a:pos x="51" y="31"/>
                </a:cxn>
                <a:cxn ang="0">
                  <a:pos x="50" y="40"/>
                </a:cxn>
                <a:cxn ang="0">
                  <a:pos x="39" y="0"/>
                </a:cxn>
                <a:cxn ang="0">
                  <a:pos x="65" y="10"/>
                </a:cxn>
                <a:cxn ang="0">
                  <a:pos x="76" y="36"/>
                </a:cxn>
                <a:cxn ang="0">
                  <a:pos x="65" y="62"/>
                </a:cxn>
                <a:cxn ang="0">
                  <a:pos x="59" y="67"/>
                </a:cxn>
                <a:cxn ang="0">
                  <a:pos x="57" y="65"/>
                </a:cxn>
                <a:cxn ang="0">
                  <a:pos x="53" y="61"/>
                </a:cxn>
                <a:cxn ang="0">
                  <a:pos x="59" y="56"/>
                </a:cxn>
                <a:cxn ang="0">
                  <a:pos x="68" y="36"/>
                </a:cxn>
                <a:cxn ang="0">
                  <a:pos x="59" y="16"/>
                </a:cxn>
                <a:cxn ang="0">
                  <a:pos x="39" y="8"/>
                </a:cxn>
                <a:cxn ang="0">
                  <a:pos x="29" y="10"/>
                </a:cxn>
                <a:cxn ang="0">
                  <a:pos x="27" y="5"/>
                </a:cxn>
                <a:cxn ang="0">
                  <a:pos x="26" y="2"/>
                </a:cxn>
                <a:cxn ang="0">
                  <a:pos x="39" y="0"/>
                </a:cxn>
              </a:cxnLst>
              <a:rect l="0" t="0" r="r" b="b"/>
              <a:pathLst>
                <a:path w="76" h="85">
                  <a:moveTo>
                    <a:pt x="45" y="81"/>
                  </a:moveTo>
                  <a:cubicBezTo>
                    <a:pt x="47" y="78"/>
                    <a:pt x="50" y="75"/>
                    <a:pt x="52" y="71"/>
                  </a:cubicBezTo>
                  <a:cubicBezTo>
                    <a:pt x="53" y="70"/>
                    <a:pt x="53" y="68"/>
                    <a:pt x="51" y="66"/>
                  </a:cubicBezTo>
                  <a:cubicBezTo>
                    <a:pt x="47" y="63"/>
                    <a:pt x="43" y="59"/>
                    <a:pt x="40" y="55"/>
                  </a:cubicBezTo>
                  <a:cubicBezTo>
                    <a:pt x="38" y="54"/>
                    <a:pt x="36" y="53"/>
                    <a:pt x="35" y="54"/>
                  </a:cubicBezTo>
                  <a:cubicBezTo>
                    <a:pt x="32" y="56"/>
                    <a:pt x="30" y="57"/>
                    <a:pt x="28" y="59"/>
                  </a:cubicBezTo>
                  <a:cubicBezTo>
                    <a:pt x="20" y="46"/>
                    <a:pt x="18" y="40"/>
                    <a:pt x="16" y="31"/>
                  </a:cubicBezTo>
                  <a:cubicBezTo>
                    <a:pt x="19" y="29"/>
                    <a:pt x="21" y="28"/>
                    <a:pt x="24" y="27"/>
                  </a:cubicBezTo>
                  <a:cubicBezTo>
                    <a:pt x="25" y="26"/>
                    <a:pt x="26" y="24"/>
                    <a:pt x="25" y="22"/>
                  </a:cubicBezTo>
                  <a:cubicBezTo>
                    <a:pt x="24" y="17"/>
                    <a:pt x="22" y="12"/>
                    <a:pt x="21" y="6"/>
                  </a:cubicBezTo>
                  <a:cubicBezTo>
                    <a:pt x="20" y="4"/>
                    <a:pt x="19" y="3"/>
                    <a:pt x="17" y="3"/>
                  </a:cubicBezTo>
                  <a:cubicBezTo>
                    <a:pt x="13" y="4"/>
                    <a:pt x="9" y="4"/>
                    <a:pt x="5" y="4"/>
                  </a:cubicBezTo>
                  <a:cubicBezTo>
                    <a:pt x="1" y="5"/>
                    <a:pt x="0" y="6"/>
                    <a:pt x="0" y="9"/>
                  </a:cubicBezTo>
                  <a:cubicBezTo>
                    <a:pt x="2" y="40"/>
                    <a:pt x="14" y="69"/>
                    <a:pt x="39" y="83"/>
                  </a:cubicBezTo>
                  <a:cubicBezTo>
                    <a:pt x="42" y="85"/>
                    <a:pt x="43" y="85"/>
                    <a:pt x="45" y="81"/>
                  </a:cubicBezTo>
                  <a:close/>
                  <a:moveTo>
                    <a:pt x="41" y="47"/>
                  </a:moveTo>
                  <a:cubicBezTo>
                    <a:pt x="29" y="47"/>
                    <a:pt x="29" y="47"/>
                    <a:pt x="29" y="47"/>
                  </a:cubicBezTo>
                  <a:cubicBezTo>
                    <a:pt x="30" y="44"/>
                    <a:pt x="30" y="44"/>
                    <a:pt x="30" y="44"/>
                  </a:cubicBezTo>
                  <a:cubicBezTo>
                    <a:pt x="37" y="33"/>
                    <a:pt x="37" y="33"/>
                    <a:pt x="37" y="33"/>
                  </a:cubicBezTo>
                  <a:cubicBezTo>
                    <a:pt x="38" y="32"/>
                    <a:pt x="38" y="30"/>
                    <a:pt x="38" y="28"/>
                  </a:cubicBezTo>
                  <a:cubicBezTo>
                    <a:pt x="38" y="27"/>
                    <a:pt x="38" y="26"/>
                    <a:pt x="37" y="26"/>
                  </a:cubicBezTo>
                  <a:cubicBezTo>
                    <a:pt x="37" y="26"/>
                    <a:pt x="36" y="27"/>
                    <a:pt x="36" y="27"/>
                  </a:cubicBezTo>
                  <a:cubicBezTo>
                    <a:pt x="36" y="31"/>
                    <a:pt x="36" y="31"/>
                    <a:pt x="36" y="31"/>
                  </a:cubicBezTo>
                  <a:cubicBezTo>
                    <a:pt x="31" y="31"/>
                    <a:pt x="31" y="31"/>
                    <a:pt x="31" y="31"/>
                  </a:cubicBezTo>
                  <a:cubicBezTo>
                    <a:pt x="31" y="27"/>
                    <a:pt x="31" y="27"/>
                    <a:pt x="31" y="27"/>
                  </a:cubicBezTo>
                  <a:cubicBezTo>
                    <a:pt x="32" y="24"/>
                    <a:pt x="34" y="23"/>
                    <a:pt x="38" y="23"/>
                  </a:cubicBezTo>
                  <a:cubicBezTo>
                    <a:pt x="40" y="23"/>
                    <a:pt x="42" y="23"/>
                    <a:pt x="43" y="24"/>
                  </a:cubicBezTo>
                  <a:cubicBezTo>
                    <a:pt x="43" y="26"/>
                    <a:pt x="43" y="27"/>
                    <a:pt x="43" y="30"/>
                  </a:cubicBezTo>
                  <a:cubicBezTo>
                    <a:pt x="43" y="31"/>
                    <a:pt x="43" y="32"/>
                    <a:pt x="42" y="32"/>
                  </a:cubicBezTo>
                  <a:cubicBezTo>
                    <a:pt x="35" y="44"/>
                    <a:pt x="35" y="44"/>
                    <a:pt x="35" y="44"/>
                  </a:cubicBezTo>
                  <a:cubicBezTo>
                    <a:pt x="42" y="44"/>
                    <a:pt x="42" y="44"/>
                    <a:pt x="42" y="44"/>
                  </a:cubicBezTo>
                  <a:cubicBezTo>
                    <a:pt x="41" y="47"/>
                    <a:pt x="41" y="47"/>
                    <a:pt x="41" y="47"/>
                  </a:cubicBezTo>
                  <a:close/>
                  <a:moveTo>
                    <a:pt x="57" y="44"/>
                  </a:moveTo>
                  <a:cubicBezTo>
                    <a:pt x="54" y="44"/>
                    <a:pt x="54" y="44"/>
                    <a:pt x="54" y="44"/>
                  </a:cubicBezTo>
                  <a:cubicBezTo>
                    <a:pt x="54" y="47"/>
                    <a:pt x="54" y="47"/>
                    <a:pt x="54" y="47"/>
                  </a:cubicBezTo>
                  <a:cubicBezTo>
                    <a:pt x="49" y="47"/>
                    <a:pt x="49" y="47"/>
                    <a:pt x="49" y="47"/>
                  </a:cubicBezTo>
                  <a:cubicBezTo>
                    <a:pt x="49" y="44"/>
                    <a:pt x="49" y="44"/>
                    <a:pt x="49" y="44"/>
                  </a:cubicBezTo>
                  <a:cubicBezTo>
                    <a:pt x="42" y="44"/>
                    <a:pt x="42" y="44"/>
                    <a:pt x="42" y="44"/>
                  </a:cubicBezTo>
                  <a:cubicBezTo>
                    <a:pt x="43" y="40"/>
                    <a:pt x="43" y="40"/>
                    <a:pt x="43" y="40"/>
                  </a:cubicBezTo>
                  <a:cubicBezTo>
                    <a:pt x="50" y="23"/>
                    <a:pt x="50" y="23"/>
                    <a:pt x="50" y="23"/>
                  </a:cubicBezTo>
                  <a:cubicBezTo>
                    <a:pt x="57" y="23"/>
                    <a:pt x="57" y="23"/>
                    <a:pt x="57" y="23"/>
                  </a:cubicBezTo>
                  <a:cubicBezTo>
                    <a:pt x="55" y="40"/>
                    <a:pt x="55" y="40"/>
                    <a:pt x="55" y="40"/>
                  </a:cubicBezTo>
                  <a:cubicBezTo>
                    <a:pt x="57" y="40"/>
                    <a:pt x="57" y="40"/>
                    <a:pt x="57" y="40"/>
                  </a:cubicBezTo>
                  <a:cubicBezTo>
                    <a:pt x="57" y="44"/>
                    <a:pt x="57" y="44"/>
                    <a:pt x="57" y="44"/>
                  </a:cubicBezTo>
                  <a:close/>
                  <a:moveTo>
                    <a:pt x="50" y="40"/>
                  </a:moveTo>
                  <a:cubicBezTo>
                    <a:pt x="47" y="40"/>
                    <a:pt x="47" y="40"/>
                    <a:pt x="47" y="40"/>
                  </a:cubicBezTo>
                  <a:cubicBezTo>
                    <a:pt x="51" y="31"/>
                    <a:pt x="51" y="31"/>
                    <a:pt x="51" y="31"/>
                  </a:cubicBezTo>
                  <a:cubicBezTo>
                    <a:pt x="50" y="40"/>
                    <a:pt x="50" y="40"/>
                    <a:pt x="50" y="40"/>
                  </a:cubicBezTo>
                  <a:close/>
                  <a:moveTo>
                    <a:pt x="39" y="0"/>
                  </a:moveTo>
                  <a:cubicBezTo>
                    <a:pt x="49" y="0"/>
                    <a:pt x="59" y="4"/>
                    <a:pt x="65" y="10"/>
                  </a:cubicBezTo>
                  <a:cubicBezTo>
                    <a:pt x="72" y="17"/>
                    <a:pt x="76" y="26"/>
                    <a:pt x="76" y="36"/>
                  </a:cubicBezTo>
                  <a:cubicBezTo>
                    <a:pt x="76" y="46"/>
                    <a:pt x="72" y="56"/>
                    <a:pt x="65" y="62"/>
                  </a:cubicBezTo>
                  <a:cubicBezTo>
                    <a:pt x="63" y="64"/>
                    <a:pt x="61" y="66"/>
                    <a:pt x="59" y="67"/>
                  </a:cubicBezTo>
                  <a:cubicBezTo>
                    <a:pt x="59" y="66"/>
                    <a:pt x="58" y="66"/>
                    <a:pt x="57" y="65"/>
                  </a:cubicBezTo>
                  <a:cubicBezTo>
                    <a:pt x="53" y="61"/>
                    <a:pt x="53" y="61"/>
                    <a:pt x="53" y="61"/>
                  </a:cubicBezTo>
                  <a:cubicBezTo>
                    <a:pt x="56" y="60"/>
                    <a:pt x="58" y="58"/>
                    <a:pt x="59" y="56"/>
                  </a:cubicBezTo>
                  <a:cubicBezTo>
                    <a:pt x="64" y="51"/>
                    <a:pt x="68" y="44"/>
                    <a:pt x="68" y="36"/>
                  </a:cubicBezTo>
                  <a:cubicBezTo>
                    <a:pt x="68" y="28"/>
                    <a:pt x="64" y="21"/>
                    <a:pt x="59" y="16"/>
                  </a:cubicBezTo>
                  <a:cubicBezTo>
                    <a:pt x="54" y="11"/>
                    <a:pt x="47" y="8"/>
                    <a:pt x="39" y="8"/>
                  </a:cubicBezTo>
                  <a:cubicBezTo>
                    <a:pt x="36" y="8"/>
                    <a:pt x="32" y="9"/>
                    <a:pt x="29" y="10"/>
                  </a:cubicBezTo>
                  <a:cubicBezTo>
                    <a:pt x="27" y="5"/>
                    <a:pt x="27" y="5"/>
                    <a:pt x="27" y="5"/>
                  </a:cubicBezTo>
                  <a:cubicBezTo>
                    <a:pt x="27" y="4"/>
                    <a:pt x="26" y="3"/>
                    <a:pt x="26" y="2"/>
                  </a:cubicBezTo>
                  <a:cubicBezTo>
                    <a:pt x="30" y="1"/>
                    <a:pt x="34" y="0"/>
                    <a:pt x="39" y="0"/>
                  </a:cubicBezTo>
                  <a:close/>
                </a:path>
              </a:pathLst>
            </a:custGeom>
            <a:solidFill>
              <a:schemeClr val="bg1"/>
            </a:solidFill>
            <a:ln w="9525">
              <a:noFill/>
              <a:round/>
              <a:headEnd/>
              <a:tailEnd/>
            </a:ln>
          </p:spPr>
          <p:txBody>
            <a:bodyPr anchor="ctr"/>
            <a:lstStyle/>
            <a:p>
              <a:pPr algn="ctr"/>
              <a:endParaRPr>
                <a:solidFill>
                  <a:prstClr val="black"/>
                </a:solidFill>
              </a:endParaRPr>
            </a:p>
          </p:txBody>
        </p:sp>
      </p:grpSp>
      <p:sp>
        <p:nvSpPr>
          <p:cNvPr id="24" name="Freeform: Shape 102">
            <a:extLst>
              <a:ext uri="{FF2B5EF4-FFF2-40B4-BE49-F238E27FC236}">
                <a16:creationId xmlns:a16="http://schemas.microsoft.com/office/drawing/2014/main" id="{DCFDA666-1EA5-4EDF-9549-00115C8DF505}"/>
              </a:ext>
            </a:extLst>
          </p:cNvPr>
          <p:cNvSpPr>
            <a:spLocks/>
          </p:cNvSpPr>
          <p:nvPr/>
        </p:nvSpPr>
        <p:spPr bwMode="auto">
          <a:xfrm>
            <a:off x="4960839" y="2557392"/>
            <a:ext cx="750886" cy="702440"/>
          </a:xfrm>
          <a:custGeom>
            <a:avLst/>
            <a:gdLst/>
            <a:ahLst/>
            <a:cxnLst>
              <a:cxn ang="0">
                <a:pos x="53" y="33"/>
              </a:cxn>
              <a:cxn ang="0">
                <a:pos x="56" y="16"/>
              </a:cxn>
              <a:cxn ang="0">
                <a:pos x="83" y="16"/>
              </a:cxn>
              <a:cxn ang="0">
                <a:pos x="62" y="23"/>
              </a:cxn>
              <a:cxn ang="0">
                <a:pos x="59" y="60"/>
              </a:cxn>
              <a:cxn ang="0">
                <a:pos x="59" y="75"/>
              </a:cxn>
              <a:cxn ang="0">
                <a:pos x="44" y="75"/>
              </a:cxn>
              <a:cxn ang="0">
                <a:pos x="21" y="69"/>
              </a:cxn>
              <a:cxn ang="0">
                <a:pos x="11" y="78"/>
              </a:cxn>
              <a:cxn ang="0">
                <a:pos x="0" y="67"/>
              </a:cxn>
              <a:cxn ang="0">
                <a:pos x="7" y="57"/>
              </a:cxn>
              <a:cxn ang="0">
                <a:pos x="52" y="11"/>
              </a:cxn>
              <a:cxn ang="0">
                <a:pos x="26" y="0"/>
              </a:cxn>
              <a:cxn ang="0">
                <a:pos x="25" y="0"/>
              </a:cxn>
              <a:cxn ang="0">
                <a:pos x="21" y="3"/>
              </a:cxn>
              <a:cxn ang="0">
                <a:pos x="12" y="30"/>
              </a:cxn>
              <a:cxn ang="0">
                <a:pos x="50" y="18"/>
              </a:cxn>
              <a:cxn ang="0">
                <a:pos x="51" y="16"/>
              </a:cxn>
              <a:cxn ang="0">
                <a:pos x="32" y="12"/>
              </a:cxn>
              <a:cxn ang="0">
                <a:pos x="24" y="20"/>
              </a:cxn>
              <a:cxn ang="0">
                <a:pos x="23" y="9"/>
              </a:cxn>
              <a:cxn ang="0">
                <a:pos x="24" y="7"/>
              </a:cxn>
              <a:cxn ang="0">
                <a:pos x="23" y="4"/>
              </a:cxn>
              <a:cxn ang="0">
                <a:pos x="25" y="2"/>
              </a:cxn>
              <a:cxn ang="0">
                <a:pos x="25" y="6"/>
              </a:cxn>
              <a:cxn ang="0">
                <a:pos x="49" y="13"/>
              </a:cxn>
              <a:cxn ang="0">
                <a:pos x="25" y="6"/>
              </a:cxn>
              <a:cxn ang="0">
                <a:pos x="49" y="12"/>
              </a:cxn>
              <a:cxn ang="0">
                <a:pos x="25" y="5"/>
              </a:cxn>
              <a:cxn ang="0">
                <a:pos x="26" y="4"/>
              </a:cxn>
              <a:cxn ang="0">
                <a:pos x="49" y="12"/>
              </a:cxn>
              <a:cxn ang="0">
                <a:pos x="26" y="4"/>
              </a:cxn>
              <a:cxn ang="0">
                <a:pos x="16" y="52"/>
              </a:cxn>
              <a:cxn ang="0">
                <a:pos x="46" y="49"/>
              </a:cxn>
              <a:cxn ang="0">
                <a:pos x="14" y="40"/>
              </a:cxn>
              <a:cxn ang="0">
                <a:pos x="47" y="43"/>
              </a:cxn>
              <a:cxn ang="0">
                <a:pos x="14" y="40"/>
              </a:cxn>
              <a:cxn ang="0">
                <a:pos x="11" y="62"/>
              </a:cxn>
              <a:cxn ang="0">
                <a:pos x="6" y="67"/>
              </a:cxn>
              <a:cxn ang="0">
                <a:pos x="11" y="72"/>
              </a:cxn>
              <a:cxn ang="0">
                <a:pos x="16" y="67"/>
              </a:cxn>
              <a:cxn ang="0">
                <a:pos x="55" y="64"/>
              </a:cxn>
              <a:cxn ang="0">
                <a:pos x="48" y="64"/>
              </a:cxn>
              <a:cxn ang="0">
                <a:pos x="48" y="71"/>
              </a:cxn>
              <a:cxn ang="0">
                <a:pos x="55" y="71"/>
              </a:cxn>
              <a:cxn ang="0">
                <a:pos x="55" y="64"/>
              </a:cxn>
            </a:cxnLst>
            <a:rect l="0" t="0" r="r" b="b"/>
            <a:pathLst>
              <a:path w="83" h="78">
                <a:moveTo>
                  <a:pt x="2" y="33"/>
                </a:moveTo>
                <a:cubicBezTo>
                  <a:pt x="53" y="33"/>
                  <a:pt x="53" y="33"/>
                  <a:pt x="53" y="33"/>
                </a:cubicBezTo>
                <a:cubicBezTo>
                  <a:pt x="55" y="19"/>
                  <a:pt x="55" y="19"/>
                  <a:pt x="55" y="19"/>
                </a:cubicBezTo>
                <a:cubicBezTo>
                  <a:pt x="56" y="16"/>
                  <a:pt x="56" y="16"/>
                  <a:pt x="56" y="16"/>
                </a:cubicBezTo>
                <a:cubicBezTo>
                  <a:pt x="59" y="16"/>
                  <a:pt x="59" y="16"/>
                  <a:pt x="59" y="16"/>
                </a:cubicBezTo>
                <a:cubicBezTo>
                  <a:pt x="83" y="16"/>
                  <a:pt x="83" y="16"/>
                  <a:pt x="83" y="16"/>
                </a:cubicBezTo>
                <a:cubicBezTo>
                  <a:pt x="83" y="23"/>
                  <a:pt x="83" y="23"/>
                  <a:pt x="83" y="23"/>
                </a:cubicBezTo>
                <a:cubicBezTo>
                  <a:pt x="62" y="23"/>
                  <a:pt x="62" y="23"/>
                  <a:pt x="62" y="23"/>
                </a:cubicBezTo>
                <a:cubicBezTo>
                  <a:pt x="56" y="58"/>
                  <a:pt x="56" y="58"/>
                  <a:pt x="56" y="58"/>
                </a:cubicBezTo>
                <a:cubicBezTo>
                  <a:pt x="57" y="58"/>
                  <a:pt x="58" y="59"/>
                  <a:pt x="59" y="60"/>
                </a:cubicBezTo>
                <a:cubicBezTo>
                  <a:pt x="61" y="62"/>
                  <a:pt x="62" y="64"/>
                  <a:pt x="62" y="67"/>
                </a:cubicBezTo>
                <a:cubicBezTo>
                  <a:pt x="62" y="70"/>
                  <a:pt x="61" y="73"/>
                  <a:pt x="59" y="75"/>
                </a:cubicBezTo>
                <a:cubicBezTo>
                  <a:pt x="57" y="77"/>
                  <a:pt x="55" y="78"/>
                  <a:pt x="52" y="78"/>
                </a:cubicBezTo>
                <a:cubicBezTo>
                  <a:pt x="49" y="78"/>
                  <a:pt x="46" y="77"/>
                  <a:pt x="44" y="75"/>
                </a:cubicBezTo>
                <a:cubicBezTo>
                  <a:pt x="43" y="73"/>
                  <a:pt x="42" y="71"/>
                  <a:pt x="41" y="69"/>
                </a:cubicBezTo>
                <a:cubicBezTo>
                  <a:pt x="21" y="69"/>
                  <a:pt x="21" y="69"/>
                  <a:pt x="21" y="69"/>
                </a:cubicBezTo>
                <a:cubicBezTo>
                  <a:pt x="21" y="71"/>
                  <a:pt x="20" y="73"/>
                  <a:pt x="18" y="75"/>
                </a:cubicBezTo>
                <a:cubicBezTo>
                  <a:pt x="17" y="77"/>
                  <a:pt x="14" y="78"/>
                  <a:pt x="11" y="78"/>
                </a:cubicBezTo>
                <a:cubicBezTo>
                  <a:pt x="8" y="78"/>
                  <a:pt x="5" y="77"/>
                  <a:pt x="4" y="75"/>
                </a:cubicBezTo>
                <a:cubicBezTo>
                  <a:pt x="2" y="73"/>
                  <a:pt x="0" y="70"/>
                  <a:pt x="0" y="67"/>
                </a:cubicBezTo>
                <a:cubicBezTo>
                  <a:pt x="0" y="64"/>
                  <a:pt x="2" y="62"/>
                  <a:pt x="4" y="60"/>
                </a:cubicBezTo>
                <a:cubicBezTo>
                  <a:pt x="4" y="59"/>
                  <a:pt x="6" y="58"/>
                  <a:pt x="7" y="57"/>
                </a:cubicBezTo>
                <a:cubicBezTo>
                  <a:pt x="2" y="33"/>
                  <a:pt x="2" y="33"/>
                  <a:pt x="2" y="33"/>
                </a:cubicBezTo>
                <a:close/>
                <a:moveTo>
                  <a:pt x="52" y="11"/>
                </a:moveTo>
                <a:cubicBezTo>
                  <a:pt x="53" y="8"/>
                  <a:pt x="53" y="8"/>
                  <a:pt x="53" y="8"/>
                </a:cubicBezTo>
                <a:cubicBezTo>
                  <a:pt x="26" y="0"/>
                  <a:pt x="26" y="0"/>
                  <a:pt x="26" y="0"/>
                </a:cubicBezTo>
                <a:cubicBezTo>
                  <a:pt x="25" y="0"/>
                  <a:pt x="25" y="0"/>
                  <a:pt x="25" y="0"/>
                </a:cubicBezTo>
                <a:cubicBezTo>
                  <a:pt x="25" y="0"/>
                  <a:pt x="25" y="0"/>
                  <a:pt x="25" y="0"/>
                </a:cubicBezTo>
                <a:cubicBezTo>
                  <a:pt x="24" y="0"/>
                  <a:pt x="23" y="1"/>
                  <a:pt x="22" y="1"/>
                </a:cubicBezTo>
                <a:cubicBezTo>
                  <a:pt x="21" y="2"/>
                  <a:pt x="21" y="3"/>
                  <a:pt x="21" y="3"/>
                </a:cubicBezTo>
                <a:cubicBezTo>
                  <a:pt x="20" y="4"/>
                  <a:pt x="20" y="4"/>
                  <a:pt x="20" y="4"/>
                </a:cubicBezTo>
                <a:cubicBezTo>
                  <a:pt x="12" y="30"/>
                  <a:pt x="12" y="30"/>
                  <a:pt x="12" y="30"/>
                </a:cubicBezTo>
                <a:cubicBezTo>
                  <a:pt x="46" y="30"/>
                  <a:pt x="46" y="30"/>
                  <a:pt x="46" y="30"/>
                </a:cubicBezTo>
                <a:cubicBezTo>
                  <a:pt x="50" y="18"/>
                  <a:pt x="50" y="18"/>
                  <a:pt x="50" y="18"/>
                </a:cubicBezTo>
                <a:cubicBezTo>
                  <a:pt x="50" y="17"/>
                  <a:pt x="50" y="17"/>
                  <a:pt x="50" y="17"/>
                </a:cubicBezTo>
                <a:cubicBezTo>
                  <a:pt x="51" y="16"/>
                  <a:pt x="51" y="16"/>
                  <a:pt x="51" y="16"/>
                </a:cubicBezTo>
                <a:cubicBezTo>
                  <a:pt x="34" y="10"/>
                  <a:pt x="34" y="10"/>
                  <a:pt x="34" y="10"/>
                </a:cubicBezTo>
                <a:cubicBezTo>
                  <a:pt x="32" y="12"/>
                  <a:pt x="32" y="12"/>
                  <a:pt x="32" y="12"/>
                </a:cubicBezTo>
                <a:cubicBezTo>
                  <a:pt x="28" y="24"/>
                  <a:pt x="28" y="24"/>
                  <a:pt x="28" y="24"/>
                </a:cubicBezTo>
                <a:cubicBezTo>
                  <a:pt x="24" y="20"/>
                  <a:pt x="24" y="20"/>
                  <a:pt x="24" y="20"/>
                </a:cubicBezTo>
                <a:cubicBezTo>
                  <a:pt x="19" y="22"/>
                  <a:pt x="19" y="22"/>
                  <a:pt x="19" y="22"/>
                </a:cubicBezTo>
                <a:cubicBezTo>
                  <a:pt x="23" y="9"/>
                  <a:pt x="23" y="9"/>
                  <a:pt x="23" y="9"/>
                </a:cubicBezTo>
                <a:cubicBezTo>
                  <a:pt x="23" y="9"/>
                  <a:pt x="25" y="8"/>
                  <a:pt x="25" y="8"/>
                </a:cubicBezTo>
                <a:cubicBezTo>
                  <a:pt x="24" y="7"/>
                  <a:pt x="24" y="7"/>
                  <a:pt x="24" y="7"/>
                </a:cubicBezTo>
                <a:cubicBezTo>
                  <a:pt x="23" y="7"/>
                  <a:pt x="23" y="6"/>
                  <a:pt x="23" y="6"/>
                </a:cubicBezTo>
                <a:cubicBezTo>
                  <a:pt x="23" y="5"/>
                  <a:pt x="23" y="5"/>
                  <a:pt x="23" y="4"/>
                </a:cubicBezTo>
                <a:cubicBezTo>
                  <a:pt x="23" y="4"/>
                  <a:pt x="23" y="3"/>
                  <a:pt x="24" y="3"/>
                </a:cubicBezTo>
                <a:cubicBezTo>
                  <a:pt x="24" y="3"/>
                  <a:pt x="25" y="3"/>
                  <a:pt x="25" y="2"/>
                </a:cubicBezTo>
                <a:cubicBezTo>
                  <a:pt x="52" y="11"/>
                  <a:pt x="52" y="11"/>
                  <a:pt x="52" y="11"/>
                </a:cubicBezTo>
                <a:close/>
                <a:moveTo>
                  <a:pt x="25" y="6"/>
                </a:moveTo>
                <a:cubicBezTo>
                  <a:pt x="25" y="6"/>
                  <a:pt x="25" y="6"/>
                  <a:pt x="25" y="6"/>
                </a:cubicBezTo>
                <a:cubicBezTo>
                  <a:pt x="49" y="13"/>
                  <a:pt x="49" y="13"/>
                  <a:pt x="49" y="13"/>
                </a:cubicBezTo>
                <a:cubicBezTo>
                  <a:pt x="49" y="14"/>
                  <a:pt x="49" y="14"/>
                  <a:pt x="49" y="14"/>
                </a:cubicBezTo>
                <a:cubicBezTo>
                  <a:pt x="25" y="6"/>
                  <a:pt x="25" y="6"/>
                  <a:pt x="25" y="6"/>
                </a:cubicBezTo>
                <a:close/>
                <a:moveTo>
                  <a:pt x="25" y="5"/>
                </a:moveTo>
                <a:cubicBezTo>
                  <a:pt x="49" y="12"/>
                  <a:pt x="49" y="12"/>
                  <a:pt x="49" y="12"/>
                </a:cubicBezTo>
                <a:cubicBezTo>
                  <a:pt x="49" y="13"/>
                  <a:pt x="49" y="13"/>
                  <a:pt x="49" y="13"/>
                </a:cubicBezTo>
                <a:cubicBezTo>
                  <a:pt x="25" y="5"/>
                  <a:pt x="25" y="5"/>
                  <a:pt x="25" y="5"/>
                </a:cubicBezTo>
                <a:cubicBezTo>
                  <a:pt x="25" y="5"/>
                  <a:pt x="25" y="5"/>
                  <a:pt x="25" y="5"/>
                </a:cubicBezTo>
                <a:close/>
                <a:moveTo>
                  <a:pt x="26" y="4"/>
                </a:moveTo>
                <a:cubicBezTo>
                  <a:pt x="50" y="11"/>
                  <a:pt x="50" y="11"/>
                  <a:pt x="50" y="11"/>
                </a:cubicBezTo>
                <a:cubicBezTo>
                  <a:pt x="49" y="12"/>
                  <a:pt x="49" y="12"/>
                  <a:pt x="49" y="12"/>
                </a:cubicBezTo>
                <a:cubicBezTo>
                  <a:pt x="25" y="4"/>
                  <a:pt x="25" y="4"/>
                  <a:pt x="25" y="4"/>
                </a:cubicBezTo>
                <a:cubicBezTo>
                  <a:pt x="26" y="4"/>
                  <a:pt x="26" y="4"/>
                  <a:pt x="26" y="4"/>
                </a:cubicBezTo>
                <a:close/>
                <a:moveTo>
                  <a:pt x="15" y="49"/>
                </a:moveTo>
                <a:cubicBezTo>
                  <a:pt x="16" y="52"/>
                  <a:pt x="16" y="52"/>
                  <a:pt x="16" y="52"/>
                </a:cubicBezTo>
                <a:cubicBezTo>
                  <a:pt x="46" y="52"/>
                  <a:pt x="46" y="52"/>
                  <a:pt x="46" y="52"/>
                </a:cubicBezTo>
                <a:cubicBezTo>
                  <a:pt x="46" y="49"/>
                  <a:pt x="46" y="49"/>
                  <a:pt x="46" y="49"/>
                </a:cubicBezTo>
                <a:cubicBezTo>
                  <a:pt x="15" y="49"/>
                  <a:pt x="15" y="49"/>
                  <a:pt x="15" y="49"/>
                </a:cubicBezTo>
                <a:close/>
                <a:moveTo>
                  <a:pt x="14" y="40"/>
                </a:moveTo>
                <a:cubicBezTo>
                  <a:pt x="15" y="43"/>
                  <a:pt x="15" y="43"/>
                  <a:pt x="15" y="43"/>
                </a:cubicBezTo>
                <a:cubicBezTo>
                  <a:pt x="47" y="43"/>
                  <a:pt x="47" y="43"/>
                  <a:pt x="47" y="43"/>
                </a:cubicBezTo>
                <a:cubicBezTo>
                  <a:pt x="47" y="40"/>
                  <a:pt x="47" y="40"/>
                  <a:pt x="47" y="40"/>
                </a:cubicBezTo>
                <a:cubicBezTo>
                  <a:pt x="14" y="40"/>
                  <a:pt x="14" y="40"/>
                  <a:pt x="14" y="40"/>
                </a:cubicBezTo>
                <a:close/>
                <a:moveTo>
                  <a:pt x="14" y="64"/>
                </a:moveTo>
                <a:cubicBezTo>
                  <a:pt x="14" y="63"/>
                  <a:pt x="12" y="62"/>
                  <a:pt x="11" y="62"/>
                </a:cubicBezTo>
                <a:cubicBezTo>
                  <a:pt x="10" y="62"/>
                  <a:pt x="8" y="63"/>
                  <a:pt x="8" y="64"/>
                </a:cubicBezTo>
                <a:cubicBezTo>
                  <a:pt x="7" y="65"/>
                  <a:pt x="6" y="66"/>
                  <a:pt x="6" y="67"/>
                </a:cubicBezTo>
                <a:cubicBezTo>
                  <a:pt x="6" y="69"/>
                  <a:pt x="7" y="70"/>
                  <a:pt x="8" y="71"/>
                </a:cubicBezTo>
                <a:cubicBezTo>
                  <a:pt x="8" y="71"/>
                  <a:pt x="10" y="72"/>
                  <a:pt x="11" y="72"/>
                </a:cubicBezTo>
                <a:cubicBezTo>
                  <a:pt x="12" y="72"/>
                  <a:pt x="14" y="71"/>
                  <a:pt x="14" y="71"/>
                </a:cubicBezTo>
                <a:cubicBezTo>
                  <a:pt x="15" y="70"/>
                  <a:pt x="16" y="69"/>
                  <a:pt x="16" y="67"/>
                </a:cubicBezTo>
                <a:cubicBezTo>
                  <a:pt x="16" y="66"/>
                  <a:pt x="15" y="65"/>
                  <a:pt x="14" y="64"/>
                </a:cubicBezTo>
                <a:close/>
                <a:moveTo>
                  <a:pt x="55" y="64"/>
                </a:moveTo>
                <a:cubicBezTo>
                  <a:pt x="54" y="63"/>
                  <a:pt x="53" y="62"/>
                  <a:pt x="52" y="62"/>
                </a:cubicBezTo>
                <a:cubicBezTo>
                  <a:pt x="50" y="62"/>
                  <a:pt x="49" y="63"/>
                  <a:pt x="48" y="64"/>
                </a:cubicBezTo>
                <a:cubicBezTo>
                  <a:pt x="47" y="65"/>
                  <a:pt x="47" y="66"/>
                  <a:pt x="47" y="67"/>
                </a:cubicBezTo>
                <a:cubicBezTo>
                  <a:pt x="47" y="69"/>
                  <a:pt x="47" y="70"/>
                  <a:pt x="48" y="71"/>
                </a:cubicBezTo>
                <a:cubicBezTo>
                  <a:pt x="49" y="71"/>
                  <a:pt x="50" y="72"/>
                  <a:pt x="52" y="72"/>
                </a:cubicBezTo>
                <a:cubicBezTo>
                  <a:pt x="53" y="72"/>
                  <a:pt x="54" y="71"/>
                  <a:pt x="55" y="71"/>
                </a:cubicBezTo>
                <a:cubicBezTo>
                  <a:pt x="56" y="70"/>
                  <a:pt x="56" y="69"/>
                  <a:pt x="56" y="67"/>
                </a:cubicBezTo>
                <a:cubicBezTo>
                  <a:pt x="56" y="66"/>
                  <a:pt x="56" y="65"/>
                  <a:pt x="55" y="64"/>
                </a:cubicBezTo>
                <a:close/>
              </a:path>
            </a:pathLst>
          </a:custGeom>
          <a:solidFill>
            <a:schemeClr val="bg1"/>
          </a:solidFill>
          <a:ln w="9525">
            <a:noFill/>
            <a:round/>
            <a:headEnd/>
            <a:tailEnd/>
          </a:ln>
        </p:spPr>
        <p:txBody>
          <a:bodyPr anchor="ctr"/>
          <a:lstStyle/>
          <a:p>
            <a:pPr algn="ctr"/>
            <a:endParaRPr>
              <a:solidFill>
                <a:prstClr val="black"/>
              </a:solidFill>
            </a:endParaRPr>
          </a:p>
        </p:txBody>
      </p:sp>
      <p:sp>
        <p:nvSpPr>
          <p:cNvPr id="38" name="副标题 2"/>
          <p:cNvSpPr txBox="1">
            <a:spLocks/>
          </p:cNvSpPr>
          <p:nvPr/>
        </p:nvSpPr>
        <p:spPr>
          <a:xfrm>
            <a:off x="441125" y="333659"/>
            <a:ext cx="10333704" cy="679425"/>
          </a:xfrm>
          <a:prstGeom prst="rect">
            <a:avLst/>
          </a:prstGeom>
        </p:spPr>
        <p:txBody>
          <a:bodyPr vert="horz" lIns="91440" tIns="45720" rIns="91440" bIns="45720" rtlCol="0">
            <a:normAutofit lnSpcReduction="10000"/>
          </a:bodyPr>
          <a:lstStyle>
            <a:lvl1pPr marL="0" indent="0" algn="l"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dirty="0">
                <a:solidFill>
                  <a:srgbClr val="303689"/>
                </a:solidFill>
                <a:latin typeface="+mj-ea"/>
                <a:ea typeface="+mj-ea"/>
              </a:rPr>
              <a:t>普里姆</a:t>
            </a:r>
            <a:r>
              <a:rPr lang="en-US" altLang="zh-CN" sz="3200" dirty="0">
                <a:solidFill>
                  <a:srgbClr val="303689"/>
                </a:solidFill>
                <a:latin typeface="+mj-ea"/>
                <a:ea typeface="+mj-ea"/>
              </a:rPr>
              <a:t>(Prim)</a:t>
            </a:r>
            <a:r>
              <a:rPr lang="zh-CN" altLang="en-US" sz="3200" dirty="0" smtClean="0">
                <a:solidFill>
                  <a:srgbClr val="303689"/>
                </a:solidFill>
                <a:latin typeface="+mj-ea"/>
                <a:ea typeface="+mj-ea"/>
              </a:rPr>
              <a:t>算法：</a:t>
            </a:r>
            <a:endParaRPr lang="en-US" altLang="zh-CN" sz="3200" dirty="0" smtClean="0">
              <a:solidFill>
                <a:srgbClr val="303689"/>
              </a:solidFill>
              <a:latin typeface="+mj-ea"/>
              <a:ea typeface="+mj-ea"/>
            </a:endParaRPr>
          </a:p>
        </p:txBody>
      </p:sp>
      <p:sp>
        <p:nvSpPr>
          <p:cNvPr id="39" name="副标题 2"/>
          <p:cNvSpPr txBox="1">
            <a:spLocks/>
          </p:cNvSpPr>
          <p:nvPr/>
        </p:nvSpPr>
        <p:spPr>
          <a:xfrm>
            <a:off x="4010515" y="2350906"/>
            <a:ext cx="7330775" cy="2767790"/>
          </a:xfrm>
          <a:prstGeom prst="rect">
            <a:avLst/>
          </a:prstGeom>
        </p:spPr>
        <p:txBody>
          <a:bodyPr vert="horz" lIns="91440" tIns="45720" rIns="91440" bIns="45720" rtlCol="0">
            <a:normAutofit/>
          </a:bodyPr>
          <a:lstStyle>
            <a:lvl1pPr marL="0" indent="0" algn="l"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对一个无向连通图</a:t>
            </a:r>
            <a:r>
              <a:rPr lang="en-US" altLang="zh-CN" dirty="0"/>
              <a:t>G = { V, E }</a:t>
            </a:r>
            <a:r>
              <a:rPr lang="zh-CN" altLang="en-US" dirty="0"/>
              <a:t>，用</a:t>
            </a:r>
            <a:r>
              <a:rPr lang="en-US" altLang="zh-CN" dirty="0"/>
              <a:t>W</a:t>
            </a:r>
            <a:r>
              <a:rPr lang="zh-CN" altLang="en-US" dirty="0"/>
              <a:t>表示顶点集合、</a:t>
            </a:r>
            <a:r>
              <a:rPr lang="en-US" altLang="zh-CN" dirty="0"/>
              <a:t>U</a:t>
            </a:r>
            <a:r>
              <a:rPr lang="zh-CN" altLang="en-US" dirty="0"/>
              <a:t>表示最小生成树中顶点集合、</a:t>
            </a:r>
            <a:r>
              <a:rPr lang="en-US" altLang="zh-CN" dirty="0"/>
              <a:t>T</a:t>
            </a:r>
            <a:r>
              <a:rPr lang="zh-CN" altLang="en-US" dirty="0"/>
              <a:t>表示最小生成树中边集合、数组</a:t>
            </a:r>
            <a:r>
              <a:rPr lang="en-US" altLang="zh-CN" dirty="0"/>
              <a:t>tag[j]</a:t>
            </a:r>
            <a:r>
              <a:rPr lang="zh-CN" altLang="en-US" dirty="0"/>
              <a:t>表示顶点</a:t>
            </a:r>
            <a:r>
              <a:rPr lang="en-US" altLang="zh-CN" dirty="0"/>
              <a:t>j</a:t>
            </a:r>
            <a:r>
              <a:rPr lang="zh-CN" altLang="en-US" dirty="0" smtClean="0"/>
              <a:t>到</a:t>
            </a:r>
            <a:r>
              <a:rPr lang="en-US" altLang="zh-CN" dirty="0" smtClean="0"/>
              <a:t>U</a:t>
            </a:r>
            <a:r>
              <a:rPr lang="zh-CN" altLang="en-US" dirty="0" smtClean="0"/>
              <a:t>集合</a:t>
            </a:r>
            <a:r>
              <a:rPr lang="zh-CN" altLang="en-US" dirty="0"/>
              <a:t>的最短距离、数组</a:t>
            </a:r>
            <a:r>
              <a:rPr lang="en-US" altLang="zh-CN" dirty="0" err="1"/>
              <a:t>ver</a:t>
            </a:r>
            <a:r>
              <a:rPr lang="en-US" altLang="zh-CN" dirty="0"/>
              <a:t>[j]</a:t>
            </a:r>
            <a:r>
              <a:rPr lang="zh-CN" altLang="en-US" dirty="0"/>
              <a:t>记录了一个顶点的地址，这个顶点含义是：如果</a:t>
            </a:r>
            <a:r>
              <a:rPr lang="en-US" altLang="zh-CN" dirty="0"/>
              <a:t>tag[j]</a:t>
            </a:r>
            <a:r>
              <a:rPr lang="zh-CN" altLang="en-US" dirty="0"/>
              <a:t>的当前值是由边（</a:t>
            </a:r>
            <a:r>
              <a:rPr lang="en-US" altLang="zh-CN" dirty="0" err="1"/>
              <a:t>i</a:t>
            </a:r>
            <a:r>
              <a:rPr lang="zh-CN" altLang="en-US" dirty="0"/>
              <a:t>，</a:t>
            </a:r>
            <a:r>
              <a:rPr lang="en-US" altLang="zh-CN" dirty="0"/>
              <a:t>j</a:t>
            </a:r>
            <a:r>
              <a:rPr lang="zh-CN" altLang="en-US" dirty="0"/>
              <a:t>）刷新造成的，则</a:t>
            </a:r>
            <a:r>
              <a:rPr lang="en-US" altLang="zh-CN" dirty="0" err="1"/>
              <a:t>ver</a:t>
            </a:r>
            <a:r>
              <a:rPr lang="en-US" altLang="zh-CN" dirty="0"/>
              <a:t>[j]=</a:t>
            </a:r>
            <a:r>
              <a:rPr lang="en-US" altLang="zh-CN" dirty="0" err="1"/>
              <a:t>i</a:t>
            </a:r>
            <a:r>
              <a:rPr lang="zh-CN" altLang="en-US" dirty="0"/>
              <a:t>。</a:t>
            </a:r>
          </a:p>
        </p:txBody>
      </p:sp>
    </p:spTree>
    <p:extLst>
      <p:ext uri="{BB962C8B-B14F-4D97-AF65-F5344CB8AC3E}">
        <p14:creationId xmlns:p14="http://schemas.microsoft.com/office/powerpoint/2010/main" val="398916890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图片 57">
            <a:extLst>
              <a:ext uri="{FF2B5EF4-FFF2-40B4-BE49-F238E27FC236}">
                <a16:creationId xmlns:a16="http://schemas.microsoft.com/office/drawing/2014/main" id="{76FF15D6-F4BD-4456-B573-E9C2F7513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3" y="444454"/>
            <a:ext cx="12192000" cy="640716"/>
          </a:xfrm>
          <a:prstGeom prst="rect">
            <a:avLst/>
          </a:prstGeom>
        </p:spPr>
      </p:pic>
      <p:sp>
        <p:nvSpPr>
          <p:cNvPr id="29" name="矩形 28"/>
          <p:cNvSpPr/>
          <p:nvPr/>
        </p:nvSpPr>
        <p:spPr>
          <a:xfrm>
            <a:off x="1005878" y="533979"/>
            <a:ext cx="2646878" cy="461665"/>
          </a:xfrm>
          <a:prstGeom prst="rect">
            <a:avLst/>
          </a:prstGeom>
        </p:spPr>
        <p:txBody>
          <a:bodyPr wrap="none">
            <a:spAutoFit/>
          </a:bodyPr>
          <a:lstStyle/>
          <a:p>
            <a:r>
              <a:rPr lang="zh-CN" altLang="en-US" sz="2400" dirty="0">
                <a:solidFill>
                  <a:prstClr val="white"/>
                </a:solidFill>
                <a:latin typeface="微软雅黑"/>
              </a:rPr>
              <a:t>普里姆算法步骤：</a:t>
            </a:r>
            <a:endParaRPr lang="en-US" altLang="zh-CN" sz="2400" dirty="0">
              <a:solidFill>
                <a:prstClr val="white"/>
              </a:solidFill>
              <a:latin typeface="微软雅黑"/>
            </a:endParaRPr>
          </a:p>
        </p:txBody>
      </p:sp>
      <p:grpSp>
        <p:nvGrpSpPr>
          <p:cNvPr id="73" name="组合 72"/>
          <p:cNvGrpSpPr/>
          <p:nvPr/>
        </p:nvGrpSpPr>
        <p:grpSpPr>
          <a:xfrm>
            <a:off x="1514521" y="2373466"/>
            <a:ext cx="9952628" cy="631762"/>
            <a:chOff x="1514521" y="2332522"/>
            <a:chExt cx="9952628" cy="631762"/>
          </a:xfrm>
        </p:grpSpPr>
        <p:grpSp>
          <p:nvGrpSpPr>
            <p:cNvPr id="36" name="组合 35"/>
            <p:cNvGrpSpPr/>
            <p:nvPr/>
          </p:nvGrpSpPr>
          <p:grpSpPr>
            <a:xfrm>
              <a:off x="1514521" y="2332522"/>
              <a:ext cx="579307" cy="631762"/>
              <a:chOff x="6242320" y="2373233"/>
              <a:chExt cx="579005" cy="631762"/>
            </a:xfrm>
          </p:grpSpPr>
          <p:sp>
            <p:nvSpPr>
              <p:cNvPr id="37" name="TextBox 6"/>
              <p:cNvSpPr txBox="1"/>
              <p:nvPr/>
            </p:nvSpPr>
            <p:spPr>
              <a:xfrm>
                <a:off x="6327224" y="2373233"/>
                <a:ext cx="448425" cy="492443"/>
              </a:xfrm>
              <a:prstGeom prst="rect">
                <a:avLst/>
              </a:prstGeom>
              <a:noFill/>
            </p:spPr>
            <p:txBody>
              <a:bodyPr vert="horz" wrap="square" lIns="0" tIns="0" rIns="0" bIns="0" rtlCol="0" anchor="ctr">
                <a:spAutoFit/>
              </a:bodyPr>
              <a:lstStyle/>
              <a:p>
                <a:r>
                  <a:rPr lang="en-US" altLang="zh-CN" sz="3200" dirty="0">
                    <a:solidFill>
                      <a:srgbClr val="DA3C49"/>
                    </a:solidFill>
                    <a:latin typeface="Impact" pitchFamily="34" charset="0"/>
                  </a:rPr>
                  <a:t>02</a:t>
                </a:r>
                <a:endParaRPr lang="zh-CN" altLang="en-US" sz="3200" dirty="0">
                  <a:solidFill>
                    <a:srgbClr val="DA3C49"/>
                  </a:solidFill>
                  <a:latin typeface="微软雅黑" pitchFamily="34" charset="-122"/>
                </a:endParaRPr>
              </a:p>
            </p:txBody>
          </p:sp>
          <p:sp>
            <p:nvSpPr>
              <p:cNvPr id="38" name="文本框 23"/>
              <p:cNvSpPr txBox="1"/>
              <p:nvPr/>
            </p:nvSpPr>
            <p:spPr>
              <a:xfrm>
                <a:off x="6242320" y="2789551"/>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57" name="副标题 2"/>
            <p:cNvSpPr txBox="1">
              <a:spLocks/>
            </p:cNvSpPr>
            <p:nvPr/>
          </p:nvSpPr>
          <p:spPr>
            <a:xfrm>
              <a:off x="2323149" y="2438894"/>
              <a:ext cx="9144000" cy="454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prstClr val="black"/>
                  </a:solidFill>
                </a:rPr>
                <a:t>在</a:t>
              </a:r>
              <a:r>
                <a:rPr lang="en-US" altLang="zh-CN" sz="2400" dirty="0">
                  <a:solidFill>
                    <a:prstClr val="black"/>
                  </a:solidFill>
                </a:rPr>
                <a:t>W</a:t>
              </a:r>
              <a:r>
                <a:rPr lang="zh-CN" altLang="en-US" sz="2400" dirty="0">
                  <a:solidFill>
                    <a:prstClr val="black"/>
                  </a:solidFill>
                </a:rPr>
                <a:t>中任选一个顶点</a:t>
              </a:r>
              <a:r>
                <a:rPr lang="en-US" altLang="zh-CN" sz="2400" dirty="0">
                  <a:solidFill>
                    <a:prstClr val="black"/>
                  </a:solidFill>
                </a:rPr>
                <a:t>u</a:t>
              </a:r>
              <a:r>
                <a:rPr lang="zh-CN" altLang="en-US" sz="2400" dirty="0">
                  <a:solidFill>
                    <a:prstClr val="black"/>
                  </a:solidFill>
                </a:rPr>
                <a:t>，将其移入集合</a:t>
              </a:r>
              <a:r>
                <a:rPr lang="en-US" altLang="zh-CN" sz="2400" dirty="0">
                  <a:solidFill>
                    <a:prstClr val="black"/>
                  </a:solidFill>
                </a:rPr>
                <a:t>U</a:t>
              </a:r>
              <a:r>
                <a:rPr lang="zh-CN" altLang="en-US" sz="2400" dirty="0">
                  <a:solidFill>
                    <a:prstClr val="black"/>
                  </a:solidFill>
                </a:rPr>
                <a:t>。</a:t>
              </a:r>
            </a:p>
          </p:txBody>
        </p:sp>
        <p:cxnSp>
          <p:nvCxnSpPr>
            <p:cNvPr id="62" name="直接连接符 61"/>
            <p:cNvCxnSpPr/>
            <p:nvPr/>
          </p:nvCxnSpPr>
          <p:spPr>
            <a:xfrm>
              <a:off x="2323149" y="2870651"/>
              <a:ext cx="9144000" cy="0"/>
            </a:xfrm>
            <a:prstGeom prst="line">
              <a:avLst/>
            </a:prstGeom>
            <a:ln w="12700">
              <a:solidFill>
                <a:srgbClr val="303689"/>
              </a:solidFill>
            </a:ln>
          </p:spPr>
          <p:style>
            <a:lnRef idx="1">
              <a:schemeClr val="accent1"/>
            </a:lnRef>
            <a:fillRef idx="0">
              <a:schemeClr val="accent1"/>
            </a:fillRef>
            <a:effectRef idx="0">
              <a:schemeClr val="accent1"/>
            </a:effectRef>
            <a:fontRef idx="minor">
              <a:schemeClr val="tx1"/>
            </a:fontRef>
          </p:style>
        </p:cxnSp>
      </p:grpSp>
      <p:grpSp>
        <p:nvGrpSpPr>
          <p:cNvPr id="74" name="组合 73"/>
          <p:cNvGrpSpPr/>
          <p:nvPr/>
        </p:nvGrpSpPr>
        <p:grpSpPr>
          <a:xfrm>
            <a:off x="1514521" y="3186655"/>
            <a:ext cx="9952628" cy="650974"/>
            <a:chOff x="1514521" y="3145711"/>
            <a:chExt cx="9952628" cy="650974"/>
          </a:xfrm>
        </p:grpSpPr>
        <p:grpSp>
          <p:nvGrpSpPr>
            <p:cNvPr id="39" name="组合 38"/>
            <p:cNvGrpSpPr/>
            <p:nvPr/>
          </p:nvGrpSpPr>
          <p:grpSpPr>
            <a:xfrm>
              <a:off x="1514521" y="3145711"/>
              <a:ext cx="579307" cy="620494"/>
              <a:chOff x="6242320" y="3640739"/>
              <a:chExt cx="579005" cy="620494"/>
            </a:xfrm>
          </p:grpSpPr>
          <p:sp>
            <p:nvSpPr>
              <p:cNvPr id="40" name="TextBox 6"/>
              <p:cNvSpPr txBox="1"/>
              <p:nvPr/>
            </p:nvSpPr>
            <p:spPr>
              <a:xfrm>
                <a:off x="6327224" y="3640739"/>
                <a:ext cx="448425" cy="492443"/>
              </a:xfrm>
              <a:prstGeom prst="rect">
                <a:avLst/>
              </a:prstGeom>
              <a:noFill/>
            </p:spPr>
            <p:txBody>
              <a:bodyPr vert="horz" wrap="square" lIns="0" tIns="0" rIns="0" bIns="0" rtlCol="0" anchor="ctr">
                <a:spAutoFit/>
              </a:bodyPr>
              <a:lstStyle/>
              <a:p>
                <a:r>
                  <a:rPr lang="en-US" altLang="zh-CN" sz="3200" dirty="0">
                    <a:solidFill>
                      <a:srgbClr val="DA3C49"/>
                    </a:solidFill>
                    <a:latin typeface="Impact" pitchFamily="34" charset="0"/>
                  </a:rPr>
                  <a:t>03</a:t>
                </a:r>
                <a:endParaRPr lang="zh-CN" altLang="en-US" sz="3200" dirty="0">
                  <a:solidFill>
                    <a:srgbClr val="DA3C49"/>
                  </a:solidFill>
                  <a:latin typeface="微软雅黑" pitchFamily="34" charset="-122"/>
                </a:endParaRPr>
              </a:p>
            </p:txBody>
          </p:sp>
          <p:sp>
            <p:nvSpPr>
              <p:cNvPr id="41" name="文本框 24"/>
              <p:cNvSpPr txBox="1"/>
              <p:nvPr/>
            </p:nvSpPr>
            <p:spPr>
              <a:xfrm>
                <a:off x="6242320" y="4045789"/>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51" name="副标题 2"/>
            <p:cNvSpPr txBox="1">
              <a:spLocks/>
            </p:cNvSpPr>
            <p:nvPr/>
          </p:nvSpPr>
          <p:spPr>
            <a:xfrm>
              <a:off x="2323149" y="3234825"/>
              <a:ext cx="9144000" cy="5618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solidFill>
                    <a:prstClr val="black"/>
                  </a:solidFill>
                </a:rPr>
                <a:t>然后循环做如下操作：</a:t>
              </a:r>
            </a:p>
          </p:txBody>
        </p:sp>
        <p:cxnSp>
          <p:nvCxnSpPr>
            <p:cNvPr id="63" name="直接连接符 62"/>
            <p:cNvCxnSpPr/>
            <p:nvPr/>
          </p:nvCxnSpPr>
          <p:spPr>
            <a:xfrm>
              <a:off x="2323149" y="3651691"/>
              <a:ext cx="9144000" cy="0"/>
            </a:xfrm>
            <a:prstGeom prst="line">
              <a:avLst/>
            </a:prstGeom>
            <a:ln w="12700">
              <a:solidFill>
                <a:srgbClr val="303689"/>
              </a:solidFill>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1514521" y="5642422"/>
            <a:ext cx="9952628" cy="946403"/>
            <a:chOff x="1514521" y="3868212"/>
            <a:chExt cx="9952628" cy="946403"/>
          </a:xfrm>
        </p:grpSpPr>
        <p:grpSp>
          <p:nvGrpSpPr>
            <p:cNvPr id="42" name="组合 41"/>
            <p:cNvGrpSpPr/>
            <p:nvPr/>
          </p:nvGrpSpPr>
          <p:grpSpPr>
            <a:xfrm>
              <a:off x="1514521" y="3947632"/>
              <a:ext cx="579307" cy="609226"/>
              <a:chOff x="6250444" y="4908245"/>
              <a:chExt cx="579005" cy="609226"/>
            </a:xfrm>
          </p:grpSpPr>
          <p:sp>
            <p:nvSpPr>
              <p:cNvPr id="43" name="TextBox 6"/>
              <p:cNvSpPr txBox="1"/>
              <p:nvPr/>
            </p:nvSpPr>
            <p:spPr>
              <a:xfrm>
                <a:off x="6327224" y="4908245"/>
                <a:ext cx="448425" cy="492443"/>
              </a:xfrm>
              <a:prstGeom prst="rect">
                <a:avLst/>
              </a:prstGeom>
              <a:noFill/>
            </p:spPr>
            <p:txBody>
              <a:bodyPr vert="horz" wrap="square" lIns="0" tIns="0" rIns="0" bIns="0" rtlCol="0" anchor="ctr">
                <a:spAutoFit/>
              </a:bodyPr>
              <a:lstStyle/>
              <a:p>
                <a:r>
                  <a:rPr lang="en-US" altLang="zh-CN" sz="3200" dirty="0">
                    <a:solidFill>
                      <a:srgbClr val="DA3C49"/>
                    </a:solidFill>
                    <a:latin typeface="Impact" pitchFamily="34" charset="0"/>
                  </a:rPr>
                  <a:t>04</a:t>
                </a:r>
                <a:endParaRPr lang="zh-CN" altLang="en-US" sz="3200" dirty="0">
                  <a:solidFill>
                    <a:srgbClr val="DA3C49"/>
                  </a:solidFill>
                  <a:latin typeface="微软雅黑" pitchFamily="34" charset="-122"/>
                </a:endParaRPr>
              </a:p>
            </p:txBody>
          </p:sp>
          <p:sp>
            <p:nvSpPr>
              <p:cNvPr id="44"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52" name="副标题 2"/>
            <p:cNvSpPr txBox="1">
              <a:spLocks/>
            </p:cNvSpPr>
            <p:nvPr/>
          </p:nvSpPr>
          <p:spPr>
            <a:xfrm>
              <a:off x="2323149" y="3868212"/>
              <a:ext cx="9144000" cy="9464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solidFill>
                    <a:prstClr val="black"/>
                  </a:solidFill>
                </a:rPr>
                <a:t>继续下一轮循环，直到</a:t>
              </a:r>
              <a:r>
                <a:rPr lang="en-US" altLang="zh-CN" sz="2400" dirty="0">
                  <a:solidFill>
                    <a:prstClr val="black"/>
                  </a:solidFill>
                </a:rPr>
                <a:t>U</a:t>
              </a:r>
              <a:r>
                <a:rPr lang="zh-CN" altLang="en-US" sz="2400" dirty="0">
                  <a:solidFill>
                    <a:prstClr val="black"/>
                  </a:solidFill>
                </a:rPr>
                <a:t>集合中包含了所有顶点，循环结束。此时</a:t>
              </a:r>
              <a:r>
                <a:rPr lang="en-US" altLang="zh-CN" sz="2400" dirty="0">
                  <a:solidFill>
                    <a:prstClr val="black"/>
                  </a:solidFill>
                </a:rPr>
                <a:t>T</a:t>
              </a:r>
              <a:r>
                <a:rPr lang="zh-CN" altLang="en-US" sz="2400" dirty="0">
                  <a:solidFill>
                    <a:prstClr val="black"/>
                  </a:solidFill>
                </a:rPr>
                <a:t>集合便包含了最小生成树中所有的边。</a:t>
              </a:r>
            </a:p>
          </p:txBody>
        </p:sp>
        <p:cxnSp>
          <p:nvCxnSpPr>
            <p:cNvPr id="64" name="直接连接符 63"/>
            <p:cNvCxnSpPr/>
            <p:nvPr/>
          </p:nvCxnSpPr>
          <p:spPr>
            <a:xfrm>
              <a:off x="2323149" y="4748667"/>
              <a:ext cx="9144000" cy="0"/>
            </a:xfrm>
            <a:prstGeom prst="line">
              <a:avLst/>
            </a:prstGeom>
            <a:ln w="12700">
              <a:solidFill>
                <a:srgbClr val="303689"/>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1547908" y="1375708"/>
            <a:ext cx="9952628" cy="946403"/>
            <a:chOff x="1514521" y="3868212"/>
            <a:chExt cx="9952628" cy="946403"/>
          </a:xfrm>
        </p:grpSpPr>
        <p:grpSp>
          <p:nvGrpSpPr>
            <p:cNvPr id="56" name="组合 55"/>
            <p:cNvGrpSpPr/>
            <p:nvPr/>
          </p:nvGrpSpPr>
          <p:grpSpPr>
            <a:xfrm>
              <a:off x="1514521" y="3947632"/>
              <a:ext cx="579307" cy="609226"/>
              <a:chOff x="6250444" y="4908245"/>
              <a:chExt cx="579005" cy="609226"/>
            </a:xfrm>
          </p:grpSpPr>
          <p:sp>
            <p:nvSpPr>
              <p:cNvPr id="61" name="TextBox 6"/>
              <p:cNvSpPr txBox="1"/>
              <p:nvPr/>
            </p:nvSpPr>
            <p:spPr>
              <a:xfrm>
                <a:off x="6327224" y="4908245"/>
                <a:ext cx="448425" cy="492443"/>
              </a:xfrm>
              <a:prstGeom prst="rect">
                <a:avLst/>
              </a:prstGeom>
              <a:noFill/>
            </p:spPr>
            <p:txBody>
              <a:bodyPr vert="horz" wrap="square" lIns="0" tIns="0" rIns="0" bIns="0" rtlCol="0" anchor="ctr">
                <a:spAutoFit/>
              </a:bodyPr>
              <a:lstStyle/>
              <a:p>
                <a:r>
                  <a:rPr lang="en-US" altLang="zh-CN" sz="3200" dirty="0" smtClean="0">
                    <a:solidFill>
                      <a:srgbClr val="DA3C49"/>
                    </a:solidFill>
                    <a:latin typeface="Impact" pitchFamily="34" charset="0"/>
                  </a:rPr>
                  <a:t>01</a:t>
                </a:r>
                <a:endParaRPr lang="zh-CN" altLang="en-US" sz="3200" dirty="0">
                  <a:solidFill>
                    <a:srgbClr val="DA3C49"/>
                  </a:solidFill>
                  <a:latin typeface="微软雅黑" pitchFamily="34" charset="-122"/>
                </a:endParaRPr>
              </a:p>
            </p:txBody>
          </p:sp>
          <p:sp>
            <p:nvSpPr>
              <p:cNvPr id="67" name="文本框 25"/>
              <p:cNvSpPr txBox="1"/>
              <p:nvPr/>
            </p:nvSpPr>
            <p:spPr>
              <a:xfrm>
                <a:off x="6250444" y="5302027"/>
                <a:ext cx="579005" cy="215444"/>
              </a:xfrm>
              <a:prstGeom prst="rect">
                <a:avLst/>
              </a:prstGeom>
              <a:noFill/>
            </p:spPr>
            <p:txBody>
              <a:bodyPr wrap="none" rtlCol="0">
                <a:spAutoFit/>
              </a:bodyPr>
              <a:lstStyle/>
              <a:p>
                <a:r>
                  <a:rPr lang="en-US" altLang="zh-CN" sz="800" b="1" dirty="0">
                    <a:solidFill>
                      <a:srgbClr val="818181"/>
                    </a:solidFill>
                    <a:latin typeface="Leelawadee" panose="020B0502040204020203" pitchFamily="34" charset="-34"/>
                    <a:cs typeface="Leelawadee" panose="020B0502040204020203" pitchFamily="34" charset="-34"/>
                  </a:rPr>
                  <a:t>OPTION</a:t>
                </a:r>
                <a:endParaRPr lang="zh-CN" altLang="en-US" sz="800" b="1" dirty="0">
                  <a:solidFill>
                    <a:srgbClr val="818181"/>
                  </a:solidFill>
                  <a:latin typeface="Leelawadee" panose="020B0502040204020203" pitchFamily="34" charset="-34"/>
                  <a:cs typeface="Leelawadee" panose="020B0502040204020203" pitchFamily="34" charset="-34"/>
                </a:endParaRPr>
              </a:p>
            </p:txBody>
          </p:sp>
        </p:grpSp>
        <p:sp>
          <p:nvSpPr>
            <p:cNvPr id="59" name="副标题 2"/>
            <p:cNvSpPr txBox="1">
              <a:spLocks/>
            </p:cNvSpPr>
            <p:nvPr/>
          </p:nvSpPr>
          <p:spPr>
            <a:xfrm>
              <a:off x="2323149" y="3868212"/>
              <a:ext cx="9144000" cy="94640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zh-CN" altLang="en-US" sz="2400" dirty="0">
                  <a:solidFill>
                    <a:prstClr val="black"/>
                  </a:solidFill>
                </a:rPr>
                <a:t>初始时，</a:t>
              </a:r>
              <a:r>
                <a:rPr lang="en-US" altLang="zh-CN" sz="2400" dirty="0">
                  <a:solidFill>
                    <a:prstClr val="black"/>
                  </a:solidFill>
                </a:rPr>
                <a:t>W=V</a:t>
              </a:r>
              <a:r>
                <a:rPr lang="zh-CN" altLang="en-US" sz="2400" dirty="0">
                  <a:solidFill>
                    <a:prstClr val="black"/>
                  </a:solidFill>
                </a:rPr>
                <a:t>包含所有顶点、</a:t>
              </a:r>
              <a:r>
                <a:rPr lang="en-US" altLang="zh-CN" sz="2400" dirty="0">
                  <a:solidFill>
                    <a:prstClr val="black"/>
                  </a:solidFill>
                </a:rPr>
                <a:t>U</a:t>
              </a:r>
              <a:r>
                <a:rPr lang="zh-CN" altLang="en-US" sz="2400" dirty="0">
                  <a:solidFill>
                    <a:prstClr val="black"/>
                  </a:solidFill>
                </a:rPr>
                <a:t>和</a:t>
              </a:r>
              <a:r>
                <a:rPr lang="en-US" altLang="zh-CN" sz="2400" dirty="0">
                  <a:solidFill>
                    <a:prstClr val="black"/>
                  </a:solidFill>
                </a:rPr>
                <a:t>T</a:t>
              </a:r>
              <a:r>
                <a:rPr lang="zh-CN" altLang="en-US" sz="2400" dirty="0">
                  <a:solidFill>
                    <a:prstClr val="black"/>
                  </a:solidFill>
                </a:rPr>
                <a:t>为空，数组</a:t>
              </a:r>
              <a:r>
                <a:rPr lang="en-US" altLang="zh-CN" sz="2400" dirty="0">
                  <a:solidFill>
                    <a:prstClr val="black"/>
                  </a:solidFill>
                </a:rPr>
                <a:t>tag</a:t>
              </a:r>
              <a:r>
                <a:rPr lang="zh-CN" altLang="en-US" sz="2400" dirty="0">
                  <a:solidFill>
                    <a:prstClr val="black"/>
                  </a:solidFill>
                </a:rPr>
                <a:t>全部赋为无穷大，数组</a:t>
              </a:r>
              <a:r>
                <a:rPr lang="en-US" altLang="zh-CN" sz="2400" dirty="0" err="1">
                  <a:solidFill>
                    <a:prstClr val="black"/>
                  </a:solidFill>
                </a:rPr>
                <a:t>ver</a:t>
              </a:r>
              <a:r>
                <a:rPr lang="zh-CN" altLang="en-US" sz="2400" dirty="0">
                  <a:solidFill>
                    <a:prstClr val="black"/>
                  </a:solidFill>
                </a:rPr>
                <a:t>全部赋值为</a:t>
              </a:r>
              <a:r>
                <a:rPr lang="en-US" altLang="zh-CN" sz="2400" dirty="0">
                  <a:solidFill>
                    <a:prstClr val="black"/>
                  </a:solidFill>
                </a:rPr>
                <a:t>-1</a:t>
              </a:r>
              <a:r>
                <a:rPr lang="zh-CN" altLang="en-US" sz="2400" dirty="0">
                  <a:solidFill>
                    <a:prstClr val="black"/>
                  </a:solidFill>
                </a:rPr>
                <a:t>。</a:t>
              </a:r>
            </a:p>
          </p:txBody>
        </p:sp>
        <p:cxnSp>
          <p:nvCxnSpPr>
            <p:cNvPr id="60" name="直接连接符 59"/>
            <p:cNvCxnSpPr/>
            <p:nvPr/>
          </p:nvCxnSpPr>
          <p:spPr>
            <a:xfrm>
              <a:off x="2323149" y="4735019"/>
              <a:ext cx="9144000" cy="0"/>
            </a:xfrm>
            <a:prstGeom prst="line">
              <a:avLst/>
            </a:prstGeom>
            <a:ln w="12700">
              <a:solidFill>
                <a:srgbClr val="303689"/>
              </a:solidFill>
            </a:ln>
          </p:spPr>
          <p:style>
            <a:lnRef idx="1">
              <a:schemeClr val="accent1"/>
            </a:lnRef>
            <a:fillRef idx="0">
              <a:schemeClr val="accent1"/>
            </a:fillRef>
            <a:effectRef idx="0">
              <a:schemeClr val="accent1"/>
            </a:effectRef>
            <a:fontRef idx="minor">
              <a:schemeClr val="tx1"/>
            </a:fontRef>
          </p:style>
        </p:cxnSp>
      </p:grpSp>
      <p:sp>
        <p:nvSpPr>
          <p:cNvPr id="79" name="Freeform 34">
            <a:extLst>
              <a:ext uri="{FF2B5EF4-FFF2-40B4-BE49-F238E27FC236}">
                <a16:creationId xmlns:a16="http://schemas.microsoft.com/office/drawing/2014/main" id="{867CE3DF-9BD8-4875-A238-9B1CEC961FEE}"/>
              </a:ext>
            </a:extLst>
          </p:cNvPr>
          <p:cNvSpPr>
            <a:spLocks noEditPoints="1"/>
          </p:cNvSpPr>
          <p:nvPr/>
        </p:nvSpPr>
        <p:spPr bwMode="auto">
          <a:xfrm>
            <a:off x="2569220" y="4518573"/>
            <a:ext cx="401970" cy="365956"/>
          </a:xfrm>
          <a:custGeom>
            <a:avLst/>
            <a:gdLst>
              <a:gd name="T0" fmla="*/ 23 w 124"/>
              <a:gd name="T1" fmla="*/ 38 h 113"/>
              <a:gd name="T2" fmla="*/ 0 w 124"/>
              <a:gd name="T3" fmla="*/ 66 h 113"/>
              <a:gd name="T4" fmla="*/ 47 w 124"/>
              <a:gd name="T5" fmla="*/ 98 h 113"/>
              <a:gd name="T6" fmla="*/ 61 w 124"/>
              <a:gd name="T7" fmla="*/ 96 h 113"/>
              <a:gd name="T8" fmla="*/ 78 w 124"/>
              <a:gd name="T9" fmla="*/ 113 h 113"/>
              <a:gd name="T10" fmla="*/ 74 w 124"/>
              <a:gd name="T11" fmla="*/ 92 h 113"/>
              <a:gd name="T12" fmla="*/ 93 w 124"/>
              <a:gd name="T13" fmla="*/ 71 h 113"/>
              <a:gd name="T14" fmla="*/ 74 w 124"/>
              <a:gd name="T15" fmla="*/ 74 h 113"/>
              <a:gd name="T16" fmla="*/ 61 w 124"/>
              <a:gd name="T17" fmla="*/ 73 h 113"/>
              <a:gd name="T18" fmla="*/ 43 w 124"/>
              <a:gd name="T19" fmla="*/ 85 h 113"/>
              <a:gd name="T20" fmla="*/ 43 w 124"/>
              <a:gd name="T21" fmla="*/ 66 h 113"/>
              <a:gd name="T22" fmla="*/ 23 w 124"/>
              <a:gd name="T23" fmla="*/ 38 h 113"/>
              <a:gd name="T24" fmla="*/ 77 w 124"/>
              <a:gd name="T25" fmla="*/ 0 h 113"/>
              <a:gd name="T26" fmla="*/ 30 w 124"/>
              <a:gd name="T27" fmla="*/ 33 h 113"/>
              <a:gd name="T28" fmla="*/ 50 w 124"/>
              <a:gd name="T29" fmla="*/ 59 h 113"/>
              <a:gd name="T30" fmla="*/ 50 w 124"/>
              <a:gd name="T31" fmla="*/ 72 h 113"/>
              <a:gd name="T32" fmla="*/ 63 w 124"/>
              <a:gd name="T33" fmla="*/ 64 h 113"/>
              <a:gd name="T34" fmla="*/ 77 w 124"/>
              <a:gd name="T35" fmla="*/ 65 h 113"/>
              <a:gd name="T36" fmla="*/ 124 w 124"/>
              <a:gd name="T37" fmla="*/ 33 h 113"/>
              <a:gd name="T38" fmla="*/ 77 w 124"/>
              <a:gd name="T39"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4" h="113">
                <a:moveTo>
                  <a:pt x="23" y="38"/>
                </a:moveTo>
                <a:cubicBezTo>
                  <a:pt x="9" y="43"/>
                  <a:pt x="0" y="54"/>
                  <a:pt x="0" y="66"/>
                </a:cubicBezTo>
                <a:cubicBezTo>
                  <a:pt x="0" y="83"/>
                  <a:pt x="21" y="98"/>
                  <a:pt x="47" y="98"/>
                </a:cubicBezTo>
                <a:cubicBezTo>
                  <a:pt x="52" y="98"/>
                  <a:pt x="57" y="97"/>
                  <a:pt x="61" y="96"/>
                </a:cubicBezTo>
                <a:cubicBezTo>
                  <a:pt x="78" y="113"/>
                  <a:pt x="78" y="113"/>
                  <a:pt x="78" y="113"/>
                </a:cubicBezTo>
                <a:cubicBezTo>
                  <a:pt x="74" y="92"/>
                  <a:pt x="74" y="92"/>
                  <a:pt x="74" y="92"/>
                </a:cubicBezTo>
                <a:cubicBezTo>
                  <a:pt x="84" y="87"/>
                  <a:pt x="91" y="80"/>
                  <a:pt x="93" y="71"/>
                </a:cubicBezTo>
                <a:cubicBezTo>
                  <a:pt x="87" y="73"/>
                  <a:pt x="81" y="74"/>
                  <a:pt x="74" y="74"/>
                </a:cubicBezTo>
                <a:cubicBezTo>
                  <a:pt x="70" y="74"/>
                  <a:pt x="65" y="74"/>
                  <a:pt x="61" y="73"/>
                </a:cubicBezTo>
                <a:cubicBezTo>
                  <a:pt x="59" y="74"/>
                  <a:pt x="43" y="85"/>
                  <a:pt x="43" y="85"/>
                </a:cubicBezTo>
                <a:cubicBezTo>
                  <a:pt x="43" y="85"/>
                  <a:pt x="43" y="70"/>
                  <a:pt x="43" y="66"/>
                </a:cubicBezTo>
                <a:cubicBezTo>
                  <a:pt x="31" y="60"/>
                  <a:pt x="23" y="49"/>
                  <a:pt x="23" y="38"/>
                </a:cubicBezTo>
                <a:moveTo>
                  <a:pt x="77" y="0"/>
                </a:moveTo>
                <a:cubicBezTo>
                  <a:pt x="51" y="0"/>
                  <a:pt x="30" y="15"/>
                  <a:pt x="30" y="33"/>
                </a:cubicBezTo>
                <a:cubicBezTo>
                  <a:pt x="30" y="44"/>
                  <a:pt x="38" y="53"/>
                  <a:pt x="50" y="59"/>
                </a:cubicBezTo>
                <a:cubicBezTo>
                  <a:pt x="50" y="72"/>
                  <a:pt x="50" y="72"/>
                  <a:pt x="50" y="72"/>
                </a:cubicBezTo>
                <a:cubicBezTo>
                  <a:pt x="63" y="64"/>
                  <a:pt x="63" y="64"/>
                  <a:pt x="63" y="64"/>
                </a:cubicBezTo>
                <a:cubicBezTo>
                  <a:pt x="67" y="65"/>
                  <a:pt x="72" y="65"/>
                  <a:pt x="77" y="65"/>
                </a:cubicBezTo>
                <a:cubicBezTo>
                  <a:pt x="103" y="65"/>
                  <a:pt x="124" y="51"/>
                  <a:pt x="124" y="33"/>
                </a:cubicBezTo>
                <a:cubicBezTo>
                  <a:pt x="124" y="15"/>
                  <a:pt x="103" y="0"/>
                  <a:pt x="7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81" name="副标题 2"/>
          <p:cNvSpPr txBox="1">
            <a:spLocks/>
          </p:cNvSpPr>
          <p:nvPr/>
        </p:nvSpPr>
        <p:spPr>
          <a:xfrm>
            <a:off x="2323149" y="3990735"/>
            <a:ext cx="5336275" cy="150669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5000"/>
              </a:lnSpc>
              <a:buNone/>
            </a:pPr>
            <a:r>
              <a:rPr lang="en-US" altLang="zh-CN" sz="2400" dirty="0" smtClean="0">
                <a:solidFill>
                  <a:schemeClr val="accent1"/>
                </a:solidFill>
              </a:rPr>
              <a:t>A:</a:t>
            </a:r>
            <a:r>
              <a:rPr lang="zh-CN" altLang="en-US" sz="2400" dirty="0" smtClean="0">
                <a:solidFill>
                  <a:schemeClr val="accent1"/>
                </a:solidFill>
              </a:rPr>
              <a:t>检查</a:t>
            </a:r>
            <a:r>
              <a:rPr lang="en-US" altLang="zh-CN" sz="2400" dirty="0">
                <a:solidFill>
                  <a:schemeClr val="accent1"/>
                </a:solidFill>
              </a:rPr>
              <a:t>u</a:t>
            </a:r>
            <a:r>
              <a:rPr lang="zh-CN" altLang="en-US" sz="2400" dirty="0">
                <a:solidFill>
                  <a:schemeClr val="accent1"/>
                </a:solidFill>
              </a:rPr>
              <a:t>的所有仍在</a:t>
            </a:r>
            <a:r>
              <a:rPr lang="en-US" altLang="zh-CN" sz="2400" dirty="0">
                <a:solidFill>
                  <a:schemeClr val="accent1"/>
                </a:solidFill>
              </a:rPr>
              <a:t>W</a:t>
            </a:r>
            <a:r>
              <a:rPr lang="zh-CN" altLang="en-US" sz="2400" dirty="0">
                <a:solidFill>
                  <a:schemeClr val="accent1"/>
                </a:solidFill>
              </a:rPr>
              <a:t>中的相邻顶点</a:t>
            </a:r>
            <a:r>
              <a:rPr lang="en-US" altLang="zh-CN" sz="2400" dirty="0">
                <a:solidFill>
                  <a:schemeClr val="accent1"/>
                </a:solidFill>
              </a:rPr>
              <a:t>v</a:t>
            </a:r>
            <a:r>
              <a:rPr lang="zh-CN" altLang="en-US" sz="2400" dirty="0">
                <a:solidFill>
                  <a:schemeClr val="accent1"/>
                </a:solidFill>
              </a:rPr>
              <a:t>，如果边（</a:t>
            </a:r>
            <a:r>
              <a:rPr lang="en-US" altLang="zh-CN" sz="2400" dirty="0">
                <a:solidFill>
                  <a:schemeClr val="accent1"/>
                </a:solidFill>
              </a:rPr>
              <a:t>u</a:t>
            </a:r>
            <a:r>
              <a:rPr lang="zh-CN" altLang="en-US" sz="2400" dirty="0">
                <a:solidFill>
                  <a:schemeClr val="accent1"/>
                </a:solidFill>
              </a:rPr>
              <a:t>，</a:t>
            </a:r>
            <a:r>
              <a:rPr lang="en-US" altLang="zh-CN" sz="2400" dirty="0">
                <a:solidFill>
                  <a:schemeClr val="accent1"/>
                </a:solidFill>
              </a:rPr>
              <a:t>v</a:t>
            </a:r>
            <a:r>
              <a:rPr lang="zh-CN" altLang="en-US" sz="2400" dirty="0">
                <a:solidFill>
                  <a:schemeClr val="accent1"/>
                </a:solidFill>
              </a:rPr>
              <a:t>）的权值小于顶点</a:t>
            </a:r>
            <a:r>
              <a:rPr lang="en-US" altLang="zh-CN" sz="2400" dirty="0">
                <a:solidFill>
                  <a:schemeClr val="accent1"/>
                </a:solidFill>
              </a:rPr>
              <a:t>v</a:t>
            </a:r>
            <a:r>
              <a:rPr lang="zh-CN" altLang="en-US" sz="2400" dirty="0">
                <a:solidFill>
                  <a:schemeClr val="accent1"/>
                </a:solidFill>
              </a:rPr>
              <a:t>上的最短距离</a:t>
            </a:r>
            <a:r>
              <a:rPr lang="en-US" altLang="zh-CN" sz="2400" dirty="0">
                <a:solidFill>
                  <a:schemeClr val="accent1"/>
                </a:solidFill>
              </a:rPr>
              <a:t>tag[v]</a:t>
            </a:r>
            <a:r>
              <a:rPr lang="zh-CN" altLang="en-US" sz="2400" dirty="0">
                <a:solidFill>
                  <a:schemeClr val="accent1"/>
                </a:solidFill>
              </a:rPr>
              <a:t>，用边的权重刷新</a:t>
            </a:r>
            <a:r>
              <a:rPr lang="en-US" altLang="zh-CN" sz="2400" dirty="0">
                <a:solidFill>
                  <a:schemeClr val="accent1"/>
                </a:solidFill>
              </a:rPr>
              <a:t>tag[v]</a:t>
            </a:r>
            <a:r>
              <a:rPr lang="zh-CN" altLang="en-US" sz="2400" dirty="0">
                <a:solidFill>
                  <a:schemeClr val="accent1"/>
                </a:solidFill>
              </a:rPr>
              <a:t>的值并记录</a:t>
            </a:r>
            <a:r>
              <a:rPr lang="en-US" altLang="zh-CN" sz="2400" dirty="0" err="1">
                <a:solidFill>
                  <a:schemeClr val="accent1"/>
                </a:solidFill>
              </a:rPr>
              <a:t>ver</a:t>
            </a:r>
            <a:r>
              <a:rPr lang="en-US" altLang="zh-CN" sz="2400" dirty="0">
                <a:solidFill>
                  <a:schemeClr val="accent1"/>
                </a:solidFill>
              </a:rPr>
              <a:t>[v]=u</a:t>
            </a:r>
            <a:endParaRPr lang="zh-CN" altLang="en-US" sz="2400" dirty="0">
              <a:solidFill>
                <a:schemeClr val="accent1"/>
              </a:solidFill>
            </a:endParaRPr>
          </a:p>
        </p:txBody>
      </p:sp>
      <p:sp>
        <p:nvSpPr>
          <p:cNvPr id="82" name="副标题 2"/>
          <p:cNvSpPr txBox="1">
            <a:spLocks/>
          </p:cNvSpPr>
          <p:nvPr/>
        </p:nvSpPr>
        <p:spPr>
          <a:xfrm>
            <a:off x="8267230" y="3990736"/>
            <a:ext cx="3472622" cy="15066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5000"/>
              </a:lnSpc>
              <a:buNone/>
            </a:pPr>
            <a:r>
              <a:rPr lang="en-US" altLang="zh-CN" sz="2000" dirty="0" smtClean="0">
                <a:solidFill>
                  <a:schemeClr val="accent1"/>
                </a:solidFill>
              </a:rPr>
              <a:t>B:</a:t>
            </a:r>
            <a:r>
              <a:rPr lang="zh-CN" altLang="en-US" sz="2000" dirty="0" smtClean="0">
                <a:solidFill>
                  <a:schemeClr val="accent1"/>
                </a:solidFill>
              </a:rPr>
              <a:t>在</a:t>
            </a:r>
            <a:r>
              <a:rPr lang="zh-CN" altLang="en-US" sz="2000" dirty="0">
                <a:solidFill>
                  <a:schemeClr val="accent1"/>
                </a:solidFill>
              </a:rPr>
              <a:t>集合</a:t>
            </a:r>
            <a:r>
              <a:rPr lang="en-US" altLang="zh-CN" sz="2000" dirty="0">
                <a:solidFill>
                  <a:schemeClr val="accent1"/>
                </a:solidFill>
              </a:rPr>
              <a:t>W</a:t>
            </a:r>
            <a:r>
              <a:rPr lang="zh-CN" altLang="en-US" sz="2000" dirty="0">
                <a:solidFill>
                  <a:schemeClr val="accent1"/>
                </a:solidFill>
              </a:rPr>
              <a:t>中选择</a:t>
            </a:r>
            <a:r>
              <a:rPr lang="en-US" altLang="zh-CN" sz="2000" dirty="0">
                <a:solidFill>
                  <a:schemeClr val="accent1"/>
                </a:solidFill>
              </a:rPr>
              <a:t>tag</a:t>
            </a:r>
            <a:r>
              <a:rPr lang="zh-CN" altLang="en-US" sz="2000" dirty="0">
                <a:solidFill>
                  <a:schemeClr val="accent1"/>
                </a:solidFill>
              </a:rPr>
              <a:t>值最小的顶点</a:t>
            </a:r>
            <a:r>
              <a:rPr lang="en-US" altLang="zh-CN" sz="2000" dirty="0">
                <a:solidFill>
                  <a:schemeClr val="accent1"/>
                </a:solidFill>
              </a:rPr>
              <a:t>u</a:t>
            </a:r>
            <a:r>
              <a:rPr lang="zh-CN" altLang="en-US" sz="2000" dirty="0">
                <a:solidFill>
                  <a:schemeClr val="accent1"/>
                </a:solidFill>
              </a:rPr>
              <a:t>，将其移入集合</a:t>
            </a:r>
            <a:r>
              <a:rPr lang="en-US" altLang="zh-CN" sz="2000" dirty="0">
                <a:solidFill>
                  <a:schemeClr val="accent1"/>
                </a:solidFill>
              </a:rPr>
              <a:t>U</a:t>
            </a:r>
            <a:r>
              <a:rPr lang="zh-CN" altLang="en-US" sz="2000" dirty="0">
                <a:solidFill>
                  <a:schemeClr val="accent1"/>
                </a:solidFill>
              </a:rPr>
              <a:t>，并将边</a:t>
            </a:r>
            <a:r>
              <a:rPr lang="en-US" altLang="zh-CN" sz="2000" dirty="0">
                <a:solidFill>
                  <a:schemeClr val="accent1"/>
                </a:solidFill>
              </a:rPr>
              <a:t>(</a:t>
            </a:r>
            <a:r>
              <a:rPr lang="en-US" altLang="zh-CN" sz="2000" dirty="0" err="1">
                <a:solidFill>
                  <a:schemeClr val="accent1"/>
                </a:solidFill>
              </a:rPr>
              <a:t>ver</a:t>
            </a:r>
            <a:r>
              <a:rPr lang="en-US" altLang="zh-CN" sz="2000" dirty="0">
                <a:solidFill>
                  <a:schemeClr val="accent1"/>
                </a:solidFill>
              </a:rPr>
              <a:t>[u],u)</a:t>
            </a:r>
            <a:r>
              <a:rPr lang="zh-CN" altLang="en-US" sz="2000" dirty="0">
                <a:solidFill>
                  <a:schemeClr val="accent1"/>
                </a:solidFill>
              </a:rPr>
              <a:t>并入集合</a:t>
            </a:r>
            <a:r>
              <a:rPr lang="en-US" altLang="zh-CN" sz="2000" dirty="0">
                <a:solidFill>
                  <a:schemeClr val="accent1"/>
                </a:solidFill>
              </a:rPr>
              <a:t>T</a:t>
            </a:r>
            <a:r>
              <a:rPr lang="zh-CN" altLang="en-US" sz="2000" dirty="0">
                <a:solidFill>
                  <a:schemeClr val="accent1"/>
                </a:solidFill>
              </a:rPr>
              <a:t>；</a:t>
            </a:r>
          </a:p>
        </p:txBody>
      </p:sp>
    </p:spTree>
    <p:extLst>
      <p:ext uri="{BB962C8B-B14F-4D97-AF65-F5344CB8AC3E}">
        <p14:creationId xmlns:p14="http://schemas.microsoft.com/office/powerpoint/2010/main" val="6879494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1673" y="1073917"/>
            <a:ext cx="12203673" cy="5784082"/>
            <a:chOff x="-11673" y="1073917"/>
            <a:chExt cx="12203673" cy="5784082"/>
          </a:xfrm>
        </p:grpSpPr>
        <p:pic>
          <p:nvPicPr>
            <p:cNvPr id="4" name="图片 3"/>
            <p:cNvPicPr/>
            <p:nvPr/>
          </p:nvPicPr>
          <p:blipFill rotWithShape="1">
            <a:blip r:embed="rId2">
              <a:extLst>
                <a:ext uri="{28A0092B-C50C-407E-A947-70E740481C1C}">
                  <a14:useLocalDpi xmlns:a14="http://schemas.microsoft.com/office/drawing/2010/main" val="0"/>
                </a:ext>
              </a:extLst>
            </a:blip>
            <a:srcRect l="66214"/>
            <a:stretch/>
          </p:blipFill>
          <p:spPr bwMode="auto">
            <a:xfrm>
              <a:off x="8861770" y="1073917"/>
              <a:ext cx="2838734" cy="4158123"/>
            </a:xfrm>
            <a:prstGeom prst="rect">
              <a:avLst/>
            </a:prstGeom>
            <a:noFill/>
            <a:ln>
              <a:noFill/>
            </a:ln>
          </p:spPr>
        </p:pic>
        <p:grpSp>
          <p:nvGrpSpPr>
            <p:cNvPr id="8" name="组合 7"/>
            <p:cNvGrpSpPr/>
            <p:nvPr/>
          </p:nvGrpSpPr>
          <p:grpSpPr>
            <a:xfrm>
              <a:off x="4926840" y="1073917"/>
              <a:ext cx="2797790" cy="4158123"/>
              <a:chOff x="5732060" y="1269934"/>
              <a:chExt cx="2797790" cy="4158123"/>
            </a:xfrm>
          </p:grpSpPr>
          <p:pic>
            <p:nvPicPr>
              <p:cNvPr id="3" name="图片 2"/>
              <p:cNvPicPr/>
              <p:nvPr/>
            </p:nvPicPr>
            <p:blipFill rotWithShape="1">
              <a:blip r:embed="rId2">
                <a:extLst>
                  <a:ext uri="{28A0092B-C50C-407E-A947-70E740481C1C}">
                    <a14:useLocalDpi xmlns:a14="http://schemas.microsoft.com/office/drawing/2010/main" val="0"/>
                  </a:ext>
                </a:extLst>
              </a:blip>
              <a:srcRect l="33403" r="33623"/>
              <a:stretch/>
            </p:blipFill>
            <p:spPr bwMode="auto">
              <a:xfrm>
                <a:off x="5759355" y="1269934"/>
                <a:ext cx="2770495" cy="4158123"/>
              </a:xfrm>
              <a:prstGeom prst="rect">
                <a:avLst/>
              </a:prstGeom>
              <a:noFill/>
              <a:ln>
                <a:noFill/>
              </a:ln>
            </p:spPr>
          </p:pic>
          <p:sp>
            <p:nvSpPr>
              <p:cNvPr id="2" name="矩形 1"/>
              <p:cNvSpPr/>
              <p:nvPr/>
            </p:nvSpPr>
            <p:spPr>
              <a:xfrm>
                <a:off x="5732060" y="1692322"/>
                <a:ext cx="177421" cy="36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873974" y="1073918"/>
              <a:ext cx="2943021" cy="4158123"/>
              <a:chOff x="1656275" y="1319577"/>
              <a:chExt cx="2943021" cy="4158123"/>
            </a:xfrm>
          </p:grpSpPr>
          <p:pic>
            <p:nvPicPr>
              <p:cNvPr id="6" name="图片 5"/>
              <p:cNvPicPr/>
              <p:nvPr/>
            </p:nvPicPr>
            <p:blipFill rotWithShape="1">
              <a:blip r:embed="rId2">
                <a:extLst>
                  <a:ext uri="{28A0092B-C50C-407E-A947-70E740481C1C}">
                    <a14:useLocalDpi xmlns:a14="http://schemas.microsoft.com/office/drawing/2010/main" val="0"/>
                  </a:ext>
                </a:extLst>
              </a:blip>
              <a:srcRect r="64973"/>
              <a:stretch/>
            </p:blipFill>
            <p:spPr bwMode="auto">
              <a:xfrm>
                <a:off x="1656275" y="1319577"/>
                <a:ext cx="2943021" cy="4158123"/>
              </a:xfrm>
              <a:prstGeom prst="rect">
                <a:avLst/>
              </a:prstGeom>
              <a:noFill/>
              <a:ln>
                <a:noFill/>
              </a:ln>
            </p:spPr>
          </p:pic>
          <p:sp>
            <p:nvSpPr>
              <p:cNvPr id="7" name="矩形 6"/>
              <p:cNvSpPr/>
              <p:nvPr/>
            </p:nvSpPr>
            <p:spPr>
              <a:xfrm>
                <a:off x="4421875" y="4694830"/>
                <a:ext cx="177421" cy="36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Freeform 36">
              <a:extLst>
                <a:ext uri="{FF2B5EF4-FFF2-40B4-BE49-F238E27FC236}">
                  <a16:creationId xmlns:a16="http://schemas.microsoft.com/office/drawing/2014/main" id="{052AB901-290E-4822-9B00-420173A1AE78}"/>
                </a:ext>
              </a:extLst>
            </p:cNvPr>
            <p:cNvSpPr>
              <a:spLocks noEditPoints="1"/>
            </p:cNvSpPr>
            <p:nvPr/>
          </p:nvSpPr>
          <p:spPr bwMode="auto">
            <a:xfrm>
              <a:off x="2010656" y="3687726"/>
              <a:ext cx="339748" cy="342792"/>
            </a:xfrm>
            <a:custGeom>
              <a:avLst/>
              <a:gdLst>
                <a:gd name="T0" fmla="*/ 67 w 120"/>
                <a:gd name="T1" fmla="*/ 53 h 121"/>
                <a:gd name="T2" fmla="*/ 67 w 120"/>
                <a:gd name="T3" fmla="*/ 26 h 121"/>
                <a:gd name="T4" fmla="*/ 53 w 120"/>
                <a:gd name="T5" fmla="*/ 26 h 121"/>
                <a:gd name="T6" fmla="*/ 53 w 120"/>
                <a:gd name="T7" fmla="*/ 53 h 121"/>
                <a:gd name="T8" fmla="*/ 27 w 120"/>
                <a:gd name="T9" fmla="*/ 53 h 121"/>
                <a:gd name="T10" fmla="*/ 27 w 120"/>
                <a:gd name="T11" fmla="*/ 68 h 121"/>
                <a:gd name="T12" fmla="*/ 53 w 120"/>
                <a:gd name="T13" fmla="*/ 68 h 121"/>
                <a:gd name="T14" fmla="*/ 53 w 120"/>
                <a:gd name="T15" fmla="*/ 94 h 121"/>
                <a:gd name="T16" fmla="*/ 67 w 120"/>
                <a:gd name="T17" fmla="*/ 94 h 121"/>
                <a:gd name="T18" fmla="*/ 67 w 120"/>
                <a:gd name="T19" fmla="*/ 68 h 121"/>
                <a:gd name="T20" fmla="*/ 93 w 120"/>
                <a:gd name="T21" fmla="*/ 68 h 121"/>
                <a:gd name="T22" fmla="*/ 93 w 120"/>
                <a:gd name="T23" fmla="*/ 53 h 121"/>
                <a:gd name="T24" fmla="*/ 67 w 120"/>
                <a:gd name="T25" fmla="*/ 53 h 121"/>
                <a:gd name="T26" fmla="*/ 60 w 120"/>
                <a:gd name="T27" fmla="*/ 0 h 121"/>
                <a:gd name="T28" fmla="*/ 0 w 120"/>
                <a:gd name="T29" fmla="*/ 61 h 121"/>
                <a:gd name="T30" fmla="*/ 60 w 120"/>
                <a:gd name="T31" fmla="*/ 121 h 121"/>
                <a:gd name="T32" fmla="*/ 120 w 120"/>
                <a:gd name="T33" fmla="*/ 61 h 121"/>
                <a:gd name="T34" fmla="*/ 60 w 120"/>
                <a:gd name="T35" fmla="*/ 0 h 121"/>
                <a:gd name="T36" fmla="*/ 60 w 120"/>
                <a:gd name="T37" fmla="*/ 107 h 121"/>
                <a:gd name="T38" fmla="*/ 13 w 120"/>
                <a:gd name="T39" fmla="*/ 61 h 121"/>
                <a:gd name="T40" fmla="*/ 60 w 120"/>
                <a:gd name="T41" fmla="*/ 14 h 121"/>
                <a:gd name="T42" fmla="*/ 107 w 120"/>
                <a:gd name="T43" fmla="*/ 61 h 121"/>
                <a:gd name="T44" fmla="*/ 60 w 120"/>
                <a:gd name="T45" fmla="*/ 10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21">
                  <a:moveTo>
                    <a:pt x="67" y="53"/>
                  </a:moveTo>
                  <a:cubicBezTo>
                    <a:pt x="67" y="26"/>
                    <a:pt x="67" y="26"/>
                    <a:pt x="67" y="26"/>
                  </a:cubicBezTo>
                  <a:cubicBezTo>
                    <a:pt x="53" y="26"/>
                    <a:pt x="53" y="26"/>
                    <a:pt x="53" y="26"/>
                  </a:cubicBezTo>
                  <a:cubicBezTo>
                    <a:pt x="53" y="53"/>
                    <a:pt x="53" y="53"/>
                    <a:pt x="53" y="53"/>
                  </a:cubicBezTo>
                  <a:cubicBezTo>
                    <a:pt x="27" y="53"/>
                    <a:pt x="27" y="53"/>
                    <a:pt x="27" y="53"/>
                  </a:cubicBezTo>
                  <a:cubicBezTo>
                    <a:pt x="27" y="68"/>
                    <a:pt x="27" y="68"/>
                    <a:pt x="27" y="68"/>
                  </a:cubicBezTo>
                  <a:cubicBezTo>
                    <a:pt x="53" y="68"/>
                    <a:pt x="53" y="68"/>
                    <a:pt x="53" y="68"/>
                  </a:cubicBezTo>
                  <a:cubicBezTo>
                    <a:pt x="53" y="94"/>
                    <a:pt x="53" y="94"/>
                    <a:pt x="53" y="94"/>
                  </a:cubicBezTo>
                  <a:cubicBezTo>
                    <a:pt x="67" y="94"/>
                    <a:pt x="67" y="94"/>
                    <a:pt x="67" y="94"/>
                  </a:cubicBezTo>
                  <a:cubicBezTo>
                    <a:pt x="67" y="68"/>
                    <a:pt x="67" y="68"/>
                    <a:pt x="67" y="68"/>
                  </a:cubicBezTo>
                  <a:cubicBezTo>
                    <a:pt x="93" y="68"/>
                    <a:pt x="93" y="68"/>
                    <a:pt x="93" y="68"/>
                  </a:cubicBezTo>
                  <a:cubicBezTo>
                    <a:pt x="93" y="53"/>
                    <a:pt x="93" y="53"/>
                    <a:pt x="93" y="53"/>
                  </a:cubicBezTo>
                  <a:lnTo>
                    <a:pt x="67" y="53"/>
                  </a:lnTo>
                  <a:close/>
                  <a:moveTo>
                    <a:pt x="60" y="0"/>
                  </a:moveTo>
                  <a:cubicBezTo>
                    <a:pt x="27" y="0"/>
                    <a:pt x="0" y="27"/>
                    <a:pt x="0" y="61"/>
                  </a:cubicBezTo>
                  <a:cubicBezTo>
                    <a:pt x="0" y="94"/>
                    <a:pt x="27" y="121"/>
                    <a:pt x="60" y="121"/>
                  </a:cubicBezTo>
                  <a:cubicBezTo>
                    <a:pt x="93" y="121"/>
                    <a:pt x="120" y="94"/>
                    <a:pt x="120" y="61"/>
                  </a:cubicBezTo>
                  <a:cubicBezTo>
                    <a:pt x="120" y="27"/>
                    <a:pt x="93" y="0"/>
                    <a:pt x="60" y="0"/>
                  </a:cubicBezTo>
                  <a:close/>
                  <a:moveTo>
                    <a:pt x="60" y="107"/>
                  </a:moveTo>
                  <a:cubicBezTo>
                    <a:pt x="34" y="107"/>
                    <a:pt x="13" y="86"/>
                    <a:pt x="13" y="61"/>
                  </a:cubicBezTo>
                  <a:cubicBezTo>
                    <a:pt x="13" y="35"/>
                    <a:pt x="34" y="14"/>
                    <a:pt x="60" y="14"/>
                  </a:cubicBezTo>
                  <a:cubicBezTo>
                    <a:pt x="86" y="14"/>
                    <a:pt x="107" y="35"/>
                    <a:pt x="107" y="61"/>
                  </a:cubicBezTo>
                  <a:cubicBezTo>
                    <a:pt x="107" y="86"/>
                    <a:pt x="86" y="107"/>
                    <a:pt x="60" y="10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pic>
          <p:nvPicPr>
            <p:cNvPr id="21" name="图片 20">
              <a:extLst>
                <a:ext uri="{FF2B5EF4-FFF2-40B4-BE49-F238E27FC236}">
                  <a16:creationId xmlns:a16="http://schemas.microsoft.com/office/drawing/2014/main" id="{F7A15177-57F4-44E4-B755-122644BF8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100548"/>
              <a:ext cx="12192000" cy="757451"/>
            </a:xfrm>
            <a:prstGeom prst="rect">
              <a:avLst/>
            </a:prstGeom>
          </p:spPr>
        </p:pic>
        <p:pic>
          <p:nvPicPr>
            <p:cNvPr id="22" name="图片 21">
              <a:extLst>
                <a:ext uri="{FF2B5EF4-FFF2-40B4-BE49-F238E27FC236}">
                  <a16:creationId xmlns:a16="http://schemas.microsoft.com/office/drawing/2014/main" id="{76FF15D6-F4BD-4456-B573-E9C2F75137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73" y="5651678"/>
              <a:ext cx="12192000" cy="445008"/>
            </a:xfrm>
            <a:prstGeom prst="rect">
              <a:avLst/>
            </a:prstGeom>
          </p:spPr>
        </p:pic>
      </p:grpSp>
    </p:spTree>
    <p:extLst>
      <p:ext uri="{BB962C8B-B14F-4D97-AF65-F5344CB8AC3E}">
        <p14:creationId xmlns:p14="http://schemas.microsoft.com/office/powerpoint/2010/main" val="192729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5914577"/>
            <a:ext cx="12192000" cy="94845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矩形 7"/>
          <p:cNvSpPr/>
          <p:nvPr/>
        </p:nvSpPr>
        <p:spPr>
          <a:xfrm>
            <a:off x="-17236" y="133018"/>
            <a:ext cx="12192000" cy="535761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 name="矩形 8"/>
          <p:cNvSpPr/>
          <p:nvPr/>
        </p:nvSpPr>
        <p:spPr>
          <a:xfrm>
            <a:off x="-17236" y="5655763"/>
            <a:ext cx="12209236" cy="93679"/>
          </a:xfrm>
          <a:prstGeom prst="rect">
            <a:avLst/>
          </a:prstGeom>
          <a:solidFill>
            <a:srgbClr val="3036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0" name="图片 9"/>
          <p:cNvPicPr/>
          <p:nvPr/>
        </p:nvPicPr>
        <p:blipFill>
          <a:blip r:embed="rId2">
            <a:extLst>
              <a:ext uri="{28A0092B-C50C-407E-A947-70E740481C1C}">
                <a14:useLocalDpi xmlns:a14="http://schemas.microsoft.com/office/drawing/2010/main" val="0"/>
              </a:ext>
            </a:extLst>
          </a:blip>
          <a:srcRect/>
          <a:stretch>
            <a:fillRect/>
          </a:stretch>
        </p:blipFill>
        <p:spPr bwMode="auto">
          <a:xfrm>
            <a:off x="1641419" y="582589"/>
            <a:ext cx="8874690" cy="4458468"/>
          </a:xfrm>
          <a:prstGeom prst="snip2DiagRect">
            <a:avLst/>
          </a:prstGeom>
          <a:solidFill>
            <a:srgbClr val="FFFFFF">
              <a:shade val="85000"/>
            </a:srgbClr>
          </a:solidFill>
          <a:ln w="88900" cap="sq">
            <a:solidFill>
              <a:srgbClr val="FFFFFF"/>
            </a:solidFill>
            <a:miter lim="800000"/>
          </a:ln>
          <a:effectLst/>
          <a:scene3d>
            <a:camera prst="orthographicFront"/>
            <a:lightRig rig="twoPt" dir="t">
              <a:rot lat="0" lon="0" rev="7200000"/>
            </a:lightRig>
          </a:scene3d>
          <a:sp3d>
            <a:bevelT w="25400" h="19050"/>
            <a:contourClr>
              <a:srgbClr val="FFFFFF"/>
            </a:contourClr>
          </a:sp3d>
        </p:spPr>
      </p:pic>
      <p:sp>
        <p:nvSpPr>
          <p:cNvPr id="11" name="副标题 2"/>
          <p:cNvSpPr txBox="1">
            <a:spLocks/>
          </p:cNvSpPr>
          <p:nvPr/>
        </p:nvSpPr>
        <p:spPr>
          <a:xfrm>
            <a:off x="118280" y="6056146"/>
            <a:ext cx="11955439" cy="665317"/>
          </a:xfrm>
          <a:prstGeom prst="rect">
            <a:avLst/>
          </a:prstGeom>
        </p:spPr>
        <p:txBody>
          <a:bodyPr vert="horz" lIns="91440" tIns="45720" rIns="91440" bIns="45720" rtlCol="0">
            <a:normAutofit/>
          </a:bodyPr>
          <a:lstStyle>
            <a:lvl1pPr marL="0" indent="0" algn="l"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chemeClr val="bg1"/>
                </a:solidFill>
              </a:rPr>
              <a:t>普里姆算法采用着眼顶点、逐次选择具有最短距离的顶点的原则来构建最小代价生成树。</a:t>
            </a:r>
          </a:p>
        </p:txBody>
      </p:sp>
    </p:spTree>
    <p:extLst>
      <p:ext uri="{BB962C8B-B14F-4D97-AF65-F5344CB8AC3E}">
        <p14:creationId xmlns:p14="http://schemas.microsoft.com/office/powerpoint/2010/main" val="27413599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图片 57">
            <a:extLst>
              <a:ext uri="{FF2B5EF4-FFF2-40B4-BE49-F238E27FC236}">
                <a16:creationId xmlns:a16="http://schemas.microsoft.com/office/drawing/2014/main" id="{76FF15D6-F4BD-4456-B573-E9C2F7513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3" y="444454"/>
            <a:ext cx="12192000" cy="640716"/>
          </a:xfrm>
          <a:prstGeom prst="rect">
            <a:avLst/>
          </a:prstGeom>
        </p:spPr>
      </p:pic>
      <p:sp>
        <p:nvSpPr>
          <p:cNvPr id="29" name="矩形 28"/>
          <p:cNvSpPr/>
          <p:nvPr/>
        </p:nvSpPr>
        <p:spPr>
          <a:xfrm>
            <a:off x="1005878" y="533979"/>
            <a:ext cx="1723549" cy="461665"/>
          </a:xfrm>
          <a:prstGeom prst="rect">
            <a:avLst/>
          </a:prstGeom>
        </p:spPr>
        <p:txBody>
          <a:bodyPr wrap="none">
            <a:spAutoFit/>
          </a:bodyPr>
          <a:lstStyle/>
          <a:p>
            <a:r>
              <a:rPr lang="zh-CN" altLang="en-US" sz="2400" dirty="0">
                <a:solidFill>
                  <a:prstClr val="white"/>
                </a:solidFill>
                <a:latin typeface="微软雅黑"/>
              </a:rPr>
              <a:t>算法实现：</a:t>
            </a:r>
            <a:endParaRPr lang="en-US" altLang="zh-CN" sz="2400" dirty="0">
              <a:solidFill>
                <a:prstClr val="white"/>
              </a:solidFill>
              <a:latin typeface="微软雅黑"/>
            </a:endParaRPr>
          </a:p>
        </p:txBody>
      </p:sp>
      <p:sp>
        <p:nvSpPr>
          <p:cNvPr id="53" name="副标题 2"/>
          <p:cNvSpPr txBox="1">
            <a:spLocks/>
          </p:cNvSpPr>
          <p:nvPr/>
        </p:nvSpPr>
        <p:spPr>
          <a:xfrm>
            <a:off x="1010164" y="1307234"/>
            <a:ext cx="6086388" cy="5395255"/>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smtClean="0"/>
              <a:t>typedef </a:t>
            </a:r>
            <a:r>
              <a:rPr lang="en-US" altLang="zh-CN" sz="2800" dirty="0" err="1" smtClean="0"/>
              <a:t>struct</a:t>
            </a:r>
            <a:endParaRPr lang="zh-CN" altLang="zh-CN" sz="2800" dirty="0" smtClean="0"/>
          </a:p>
          <a:p>
            <a:r>
              <a:rPr lang="en-US" altLang="zh-CN" sz="2800" dirty="0" smtClean="0"/>
              <a:t>{</a:t>
            </a:r>
            <a:endParaRPr lang="zh-CN" altLang="zh-CN" sz="2800" dirty="0" smtClean="0"/>
          </a:p>
          <a:p>
            <a:r>
              <a:rPr lang="en-US" altLang="zh-CN" sz="2800" dirty="0" smtClean="0"/>
              <a:t>    int source; //</a:t>
            </a:r>
            <a:r>
              <a:rPr lang="zh-CN" altLang="zh-CN" sz="2800" dirty="0" smtClean="0"/>
              <a:t>离集合</a:t>
            </a:r>
            <a:r>
              <a:rPr lang="en-US" altLang="zh-CN" sz="2800" dirty="0" smtClean="0"/>
              <a:t>U</a:t>
            </a:r>
            <a:r>
              <a:rPr lang="zh-CN" altLang="zh-CN" sz="2800" dirty="0" smtClean="0"/>
              <a:t>最短时的联系点</a:t>
            </a:r>
          </a:p>
          <a:p>
            <a:r>
              <a:rPr lang="en-US" altLang="zh-CN" sz="2800" dirty="0" smtClean="0"/>
              <a:t>    </a:t>
            </a:r>
            <a:r>
              <a:rPr lang="en-US" altLang="zh-CN" sz="2800" dirty="0" err="1" smtClean="0"/>
              <a:t>edgeType</a:t>
            </a:r>
            <a:r>
              <a:rPr lang="en-US" altLang="zh-CN" sz="2800" dirty="0" smtClean="0"/>
              <a:t> dist; //</a:t>
            </a:r>
            <a:r>
              <a:rPr lang="zh-CN" altLang="zh-CN" sz="2800" dirty="0" smtClean="0"/>
              <a:t>目前离集合</a:t>
            </a:r>
            <a:r>
              <a:rPr lang="en-US" altLang="zh-CN" sz="2800" dirty="0" smtClean="0"/>
              <a:t>U</a:t>
            </a:r>
            <a:r>
              <a:rPr lang="zh-CN" altLang="zh-CN" sz="2800" dirty="0" smtClean="0"/>
              <a:t>的最短距离</a:t>
            </a:r>
          </a:p>
          <a:p>
            <a:r>
              <a:rPr lang="en-US" altLang="zh-CN" sz="2800" dirty="0" smtClean="0"/>
              <a:t>    int flag; //</a:t>
            </a:r>
            <a:r>
              <a:rPr lang="zh-CN" altLang="zh-CN" sz="2800" dirty="0" smtClean="0"/>
              <a:t>顶点是否已经在</a:t>
            </a:r>
            <a:r>
              <a:rPr lang="en-US" altLang="zh-CN" sz="2800" dirty="0" smtClean="0"/>
              <a:t>U</a:t>
            </a:r>
            <a:r>
              <a:rPr lang="zh-CN" altLang="zh-CN" sz="2800" dirty="0" smtClean="0"/>
              <a:t>中的标志</a:t>
            </a:r>
          </a:p>
          <a:p>
            <a:r>
              <a:rPr lang="en-US" altLang="zh-CN" sz="2800" dirty="0" smtClean="0"/>
              <a:t>}</a:t>
            </a:r>
            <a:r>
              <a:rPr lang="en-US" altLang="zh-CN" sz="2800" dirty="0" err="1" smtClean="0"/>
              <a:t>primNode</a:t>
            </a:r>
            <a:r>
              <a:rPr lang="en-US" altLang="zh-CN" sz="2800" dirty="0" smtClean="0"/>
              <a:t>;</a:t>
            </a:r>
            <a:endParaRPr lang="zh-CN" altLang="zh-CN" sz="2800" dirty="0" smtClean="0"/>
          </a:p>
          <a:p>
            <a:r>
              <a:rPr lang="en-US" altLang="zh-CN" sz="2800" dirty="0" smtClean="0"/>
              <a:t> </a:t>
            </a:r>
            <a:endParaRPr lang="zh-CN" altLang="zh-CN" sz="2800" dirty="0" smtClean="0"/>
          </a:p>
          <a:p>
            <a:r>
              <a:rPr lang="en-US" altLang="zh-CN" sz="2800" dirty="0" smtClean="0"/>
              <a:t>void Prim(Graph *g)</a:t>
            </a:r>
            <a:endParaRPr lang="zh-CN" altLang="zh-CN" sz="2800" dirty="0" smtClean="0"/>
          </a:p>
          <a:p>
            <a:r>
              <a:rPr lang="en-US" altLang="zh-CN" sz="2800" dirty="0" smtClean="0"/>
              <a:t>{</a:t>
            </a:r>
            <a:endParaRPr lang="zh-CN" altLang="zh-CN" sz="2800" dirty="0" smtClean="0"/>
          </a:p>
          <a:p>
            <a:r>
              <a:rPr lang="en-US" altLang="zh-CN" sz="2800" dirty="0" smtClean="0"/>
              <a:t>    </a:t>
            </a:r>
            <a:r>
              <a:rPr lang="en-US" altLang="zh-CN" sz="2800" dirty="0" err="1" smtClean="0"/>
              <a:t>primNode</a:t>
            </a:r>
            <a:r>
              <a:rPr lang="en-US" altLang="zh-CN" sz="2800" dirty="0" smtClean="0"/>
              <a:t> *primList;</a:t>
            </a:r>
            <a:endParaRPr lang="zh-CN" altLang="zh-CN" sz="2800" dirty="0" smtClean="0"/>
          </a:p>
          <a:p>
            <a:r>
              <a:rPr lang="en-US" altLang="zh-CN" sz="2800" dirty="0" smtClean="0"/>
              <a:t>    int </a:t>
            </a:r>
            <a:r>
              <a:rPr lang="en-US" altLang="zh-CN" sz="2800" dirty="0" err="1" smtClean="0"/>
              <a:t>i</a:t>
            </a:r>
            <a:r>
              <a:rPr lang="en-US" altLang="zh-CN" sz="2800" dirty="0" smtClean="0"/>
              <a:t>, j;</a:t>
            </a:r>
            <a:endParaRPr lang="zh-CN" altLang="zh-CN" sz="2800" dirty="0" smtClean="0"/>
          </a:p>
          <a:p>
            <a:r>
              <a:rPr lang="en-US" altLang="zh-CN" sz="2800" dirty="0" smtClean="0"/>
              <a:t>    int </a:t>
            </a:r>
            <a:r>
              <a:rPr lang="en-US" altLang="zh-CN" sz="2800" dirty="0" err="1" smtClean="0"/>
              <a:t>cnt</a:t>
            </a:r>
            <a:r>
              <a:rPr lang="en-US" altLang="zh-CN" sz="2800" dirty="0" smtClean="0"/>
              <a:t>; //</a:t>
            </a:r>
            <a:r>
              <a:rPr lang="zh-CN" altLang="zh-CN" sz="2800" dirty="0" smtClean="0"/>
              <a:t>记录集合</a:t>
            </a:r>
            <a:r>
              <a:rPr lang="en-US" altLang="zh-CN" sz="2800" dirty="0" smtClean="0"/>
              <a:t>U</a:t>
            </a:r>
            <a:r>
              <a:rPr lang="zh-CN" altLang="zh-CN" sz="2800" dirty="0" smtClean="0"/>
              <a:t>中顶点的个数</a:t>
            </a:r>
          </a:p>
          <a:p>
            <a:r>
              <a:rPr lang="en-US" altLang="zh-CN" sz="2800" dirty="0" smtClean="0"/>
              <a:t>    int min; //</a:t>
            </a:r>
            <a:r>
              <a:rPr lang="zh-CN" altLang="zh-CN" sz="2800" dirty="0" smtClean="0"/>
              <a:t>选出的当前离集合最短的顶点</a:t>
            </a:r>
          </a:p>
          <a:p>
            <a:r>
              <a:rPr lang="en-US" altLang="zh-CN" sz="2800" dirty="0" smtClean="0"/>
              <a:t>    int source, dist;</a:t>
            </a:r>
            <a:endParaRPr lang="zh-CN" altLang="zh-CN" sz="2800" dirty="0"/>
          </a:p>
        </p:txBody>
      </p:sp>
      <p:grpSp>
        <p:nvGrpSpPr>
          <p:cNvPr id="56" name="千图PPT彼岸天：ID 8661124库_组合 29">
            <a:extLst>
              <a:ext uri="{FF2B5EF4-FFF2-40B4-BE49-F238E27FC236}">
                <a16:creationId xmlns:a16="http://schemas.microsoft.com/office/drawing/2014/main" id="{E3CE7D37-938B-4408-8A16-F544C38C65DE}"/>
              </a:ext>
            </a:extLst>
          </p:cNvPr>
          <p:cNvGrpSpPr/>
          <p:nvPr>
            <p:custDataLst>
              <p:tags r:id="rId1"/>
            </p:custDataLst>
          </p:nvPr>
        </p:nvGrpSpPr>
        <p:grpSpPr>
          <a:xfrm>
            <a:off x="8906766" y="3043451"/>
            <a:ext cx="2690961" cy="3814549"/>
            <a:chOff x="4143697" y="1490074"/>
            <a:chExt cx="3786785" cy="5367926"/>
          </a:xfrm>
        </p:grpSpPr>
        <p:grpSp>
          <p:nvGrpSpPr>
            <p:cNvPr id="59" name="组合 58">
              <a:extLst>
                <a:ext uri="{FF2B5EF4-FFF2-40B4-BE49-F238E27FC236}">
                  <a16:creationId xmlns:a16="http://schemas.microsoft.com/office/drawing/2014/main" id="{47CC7941-6B66-4FCF-8BE6-7E6220EE1874}"/>
                </a:ext>
              </a:extLst>
            </p:cNvPr>
            <p:cNvGrpSpPr/>
            <p:nvPr/>
          </p:nvGrpSpPr>
          <p:grpSpPr>
            <a:xfrm>
              <a:off x="5455672" y="2619375"/>
              <a:ext cx="1267558" cy="4238625"/>
              <a:chOff x="5455672" y="2619375"/>
              <a:chExt cx="1267558" cy="4238625"/>
            </a:xfrm>
          </p:grpSpPr>
          <p:sp>
            <p:nvSpPr>
              <p:cNvPr id="87" name="等腰三角形 86">
                <a:extLst>
                  <a:ext uri="{FF2B5EF4-FFF2-40B4-BE49-F238E27FC236}">
                    <a16:creationId xmlns:a16="http://schemas.microsoft.com/office/drawing/2014/main" id="{F2770205-B40E-44CF-A741-CD0944BC8F42}"/>
                  </a:ext>
                </a:extLst>
              </p:cNvPr>
              <p:cNvSpPr/>
              <p:nvPr/>
            </p:nvSpPr>
            <p:spPr>
              <a:xfrm>
                <a:off x="5676900" y="2619375"/>
                <a:ext cx="838200" cy="4238625"/>
              </a:xfrm>
              <a:prstGeom prst="triangl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8" name="等腰三角形 87">
                <a:extLst>
                  <a:ext uri="{FF2B5EF4-FFF2-40B4-BE49-F238E27FC236}">
                    <a16:creationId xmlns:a16="http://schemas.microsoft.com/office/drawing/2014/main" id="{93FC3571-667A-4F00-B1DD-BA9E4F895714}"/>
                  </a:ext>
                </a:extLst>
              </p:cNvPr>
              <p:cNvSpPr/>
              <p:nvPr/>
            </p:nvSpPr>
            <p:spPr>
              <a:xfrm rot="19398918" flipH="1">
                <a:off x="5455672" y="5623648"/>
                <a:ext cx="238688" cy="847141"/>
              </a:xfrm>
              <a:prstGeom prst="triangl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9" name="等腰三角形 88">
                <a:extLst>
                  <a:ext uri="{FF2B5EF4-FFF2-40B4-BE49-F238E27FC236}">
                    <a16:creationId xmlns:a16="http://schemas.microsoft.com/office/drawing/2014/main" id="{EA073082-7DB2-4031-8D38-FD88248F19F8}"/>
                  </a:ext>
                </a:extLst>
              </p:cNvPr>
              <p:cNvSpPr/>
              <p:nvPr/>
            </p:nvSpPr>
            <p:spPr>
              <a:xfrm rot="2398410" flipH="1">
                <a:off x="6290935" y="3368440"/>
                <a:ext cx="239629" cy="876101"/>
              </a:xfrm>
              <a:prstGeom prst="triangl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90" name="等腰三角形 89">
                <a:extLst>
                  <a:ext uri="{FF2B5EF4-FFF2-40B4-BE49-F238E27FC236}">
                    <a16:creationId xmlns:a16="http://schemas.microsoft.com/office/drawing/2014/main" id="{C5322103-BE21-4EB0-95CE-5E1DCAA72920}"/>
                  </a:ext>
                </a:extLst>
              </p:cNvPr>
              <p:cNvSpPr/>
              <p:nvPr/>
            </p:nvSpPr>
            <p:spPr>
              <a:xfrm rot="2619467" flipH="1">
                <a:off x="6484542" y="4962728"/>
                <a:ext cx="238688" cy="904473"/>
              </a:xfrm>
              <a:prstGeom prst="triangl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60" name="椭圆 59">
              <a:extLst>
                <a:ext uri="{FF2B5EF4-FFF2-40B4-BE49-F238E27FC236}">
                  <a16:creationId xmlns:a16="http://schemas.microsoft.com/office/drawing/2014/main" id="{71D8DCC2-F711-46D0-9D4D-8ABB7B53130D}"/>
                </a:ext>
              </a:extLst>
            </p:cNvPr>
            <p:cNvSpPr/>
            <p:nvPr/>
          </p:nvSpPr>
          <p:spPr>
            <a:xfrm>
              <a:off x="6314531" y="3065104"/>
              <a:ext cx="873396" cy="873396"/>
            </a:xfrm>
            <a:prstGeom prst="ellipse">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61" name="椭圆 60">
              <a:extLst>
                <a:ext uri="{FF2B5EF4-FFF2-40B4-BE49-F238E27FC236}">
                  <a16:creationId xmlns:a16="http://schemas.microsoft.com/office/drawing/2014/main" id="{98BF44A3-E941-4176-9A37-32E4272B83DC}"/>
                </a:ext>
              </a:extLst>
            </p:cNvPr>
            <p:cNvSpPr/>
            <p:nvPr/>
          </p:nvSpPr>
          <p:spPr>
            <a:xfrm>
              <a:off x="4782143" y="5236954"/>
              <a:ext cx="877790" cy="877790"/>
            </a:xfrm>
            <a:prstGeom prst="ellipse">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67" name="组合 66">
              <a:extLst>
                <a:ext uri="{FF2B5EF4-FFF2-40B4-BE49-F238E27FC236}">
                  <a16:creationId xmlns:a16="http://schemas.microsoft.com/office/drawing/2014/main" id="{8676029F-9181-47C9-BDC5-DC1435C5BEDE}"/>
                </a:ext>
              </a:extLst>
            </p:cNvPr>
            <p:cNvGrpSpPr/>
            <p:nvPr/>
          </p:nvGrpSpPr>
          <p:grpSpPr>
            <a:xfrm>
              <a:off x="6437562" y="4331616"/>
              <a:ext cx="1492920" cy="1492920"/>
              <a:chOff x="6437562" y="4331616"/>
              <a:chExt cx="1492920" cy="1492920"/>
            </a:xfrm>
          </p:grpSpPr>
          <p:sp>
            <p:nvSpPr>
              <p:cNvPr id="85" name="椭圆 84">
                <a:extLst>
                  <a:ext uri="{FF2B5EF4-FFF2-40B4-BE49-F238E27FC236}">
                    <a16:creationId xmlns:a16="http://schemas.microsoft.com/office/drawing/2014/main" id="{E17BCF41-55BB-41CD-892F-4497816572F8}"/>
                  </a:ext>
                </a:extLst>
              </p:cNvPr>
              <p:cNvSpPr/>
              <p:nvPr/>
            </p:nvSpPr>
            <p:spPr>
              <a:xfrm>
                <a:off x="6437562" y="4331616"/>
                <a:ext cx="1492920" cy="1492920"/>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6" name="任意多边形: 形状 17" title="rJ6JfFNieuj79RlItJXO">
                <a:extLst>
                  <a:ext uri="{FF2B5EF4-FFF2-40B4-BE49-F238E27FC236}">
                    <a16:creationId xmlns:a16="http://schemas.microsoft.com/office/drawing/2014/main" id="{011D9C86-9407-44F8-ABB3-1AEB8D639657}"/>
                  </a:ext>
                </a:extLst>
              </p:cNvPr>
              <p:cNvSpPr>
                <a:spLocks/>
              </p:cNvSpPr>
              <p:nvPr/>
            </p:nvSpPr>
            <p:spPr bwMode="auto">
              <a:xfrm>
                <a:off x="6976503" y="4692381"/>
                <a:ext cx="516292" cy="691637"/>
              </a:xfrm>
              <a:custGeom>
                <a:avLst/>
                <a:gdLst>
                  <a:gd name="connsiteX0" fmla="*/ 127000 w 252413"/>
                  <a:gd name="connsiteY0" fmla="*/ 292100 h 338138"/>
                  <a:gd name="connsiteX1" fmla="*/ 111125 w 252413"/>
                  <a:gd name="connsiteY1" fmla="*/ 307975 h 338138"/>
                  <a:gd name="connsiteX2" fmla="*/ 127000 w 252413"/>
                  <a:gd name="connsiteY2" fmla="*/ 323850 h 338138"/>
                  <a:gd name="connsiteX3" fmla="*/ 142875 w 252413"/>
                  <a:gd name="connsiteY3" fmla="*/ 307975 h 338138"/>
                  <a:gd name="connsiteX4" fmla="*/ 127000 w 252413"/>
                  <a:gd name="connsiteY4" fmla="*/ 292100 h 338138"/>
                  <a:gd name="connsiteX5" fmla="*/ 60637 w 252413"/>
                  <a:gd name="connsiteY5" fmla="*/ 241300 h 338138"/>
                  <a:gd name="connsiteX6" fmla="*/ 123259 w 252413"/>
                  <a:gd name="connsiteY6" fmla="*/ 241300 h 338138"/>
                  <a:gd name="connsiteX7" fmla="*/ 128588 w 252413"/>
                  <a:gd name="connsiteY7" fmla="*/ 248356 h 338138"/>
                  <a:gd name="connsiteX8" fmla="*/ 123259 w 252413"/>
                  <a:gd name="connsiteY8" fmla="*/ 254000 h 338138"/>
                  <a:gd name="connsiteX9" fmla="*/ 60637 w 252413"/>
                  <a:gd name="connsiteY9" fmla="*/ 254000 h 338138"/>
                  <a:gd name="connsiteX10" fmla="*/ 53975 w 252413"/>
                  <a:gd name="connsiteY10" fmla="*/ 248356 h 338138"/>
                  <a:gd name="connsiteX11" fmla="*/ 60637 w 252413"/>
                  <a:gd name="connsiteY11" fmla="*/ 241300 h 338138"/>
                  <a:gd name="connsiteX12" fmla="*/ 60637 w 252413"/>
                  <a:gd name="connsiteY12" fmla="*/ 219075 h 338138"/>
                  <a:gd name="connsiteX13" fmla="*/ 123259 w 252413"/>
                  <a:gd name="connsiteY13" fmla="*/ 219075 h 338138"/>
                  <a:gd name="connsiteX14" fmla="*/ 128588 w 252413"/>
                  <a:gd name="connsiteY14" fmla="*/ 224720 h 338138"/>
                  <a:gd name="connsiteX15" fmla="*/ 123259 w 252413"/>
                  <a:gd name="connsiteY15" fmla="*/ 231775 h 338138"/>
                  <a:gd name="connsiteX16" fmla="*/ 60637 w 252413"/>
                  <a:gd name="connsiteY16" fmla="*/ 231775 h 338138"/>
                  <a:gd name="connsiteX17" fmla="*/ 53975 w 252413"/>
                  <a:gd name="connsiteY17" fmla="*/ 224720 h 338138"/>
                  <a:gd name="connsiteX18" fmla="*/ 60637 w 252413"/>
                  <a:gd name="connsiteY18" fmla="*/ 219075 h 338138"/>
                  <a:gd name="connsiteX19" fmla="*/ 60637 w 252413"/>
                  <a:gd name="connsiteY19" fmla="*/ 196850 h 338138"/>
                  <a:gd name="connsiteX20" fmla="*/ 123259 w 252413"/>
                  <a:gd name="connsiteY20" fmla="*/ 196850 h 338138"/>
                  <a:gd name="connsiteX21" fmla="*/ 128588 w 252413"/>
                  <a:gd name="connsiteY21" fmla="*/ 202407 h 338138"/>
                  <a:gd name="connsiteX22" fmla="*/ 123259 w 252413"/>
                  <a:gd name="connsiteY22" fmla="*/ 207963 h 338138"/>
                  <a:gd name="connsiteX23" fmla="*/ 60637 w 252413"/>
                  <a:gd name="connsiteY23" fmla="*/ 207963 h 338138"/>
                  <a:gd name="connsiteX24" fmla="*/ 53975 w 252413"/>
                  <a:gd name="connsiteY24" fmla="*/ 202407 h 338138"/>
                  <a:gd name="connsiteX25" fmla="*/ 60637 w 252413"/>
                  <a:gd name="connsiteY25" fmla="*/ 196850 h 338138"/>
                  <a:gd name="connsiteX26" fmla="*/ 60637 w 252413"/>
                  <a:gd name="connsiteY26" fmla="*/ 174625 h 338138"/>
                  <a:gd name="connsiteX27" fmla="*/ 123259 w 252413"/>
                  <a:gd name="connsiteY27" fmla="*/ 174625 h 338138"/>
                  <a:gd name="connsiteX28" fmla="*/ 128588 w 252413"/>
                  <a:gd name="connsiteY28" fmla="*/ 180182 h 338138"/>
                  <a:gd name="connsiteX29" fmla="*/ 123259 w 252413"/>
                  <a:gd name="connsiteY29" fmla="*/ 185738 h 338138"/>
                  <a:gd name="connsiteX30" fmla="*/ 60637 w 252413"/>
                  <a:gd name="connsiteY30" fmla="*/ 185738 h 338138"/>
                  <a:gd name="connsiteX31" fmla="*/ 53975 w 252413"/>
                  <a:gd name="connsiteY31" fmla="*/ 180182 h 338138"/>
                  <a:gd name="connsiteX32" fmla="*/ 60637 w 252413"/>
                  <a:gd name="connsiteY32" fmla="*/ 174625 h 338138"/>
                  <a:gd name="connsiteX33" fmla="*/ 149784 w 252413"/>
                  <a:gd name="connsiteY33" fmla="*/ 155575 h 338138"/>
                  <a:gd name="connsiteX34" fmla="*/ 188356 w 252413"/>
                  <a:gd name="connsiteY34" fmla="*/ 155575 h 338138"/>
                  <a:gd name="connsiteX35" fmla="*/ 193676 w 252413"/>
                  <a:gd name="connsiteY35" fmla="*/ 160852 h 338138"/>
                  <a:gd name="connsiteX36" fmla="*/ 193676 w 252413"/>
                  <a:gd name="connsiteY36" fmla="*/ 242642 h 338138"/>
                  <a:gd name="connsiteX37" fmla="*/ 188356 w 252413"/>
                  <a:gd name="connsiteY37" fmla="*/ 249238 h 338138"/>
                  <a:gd name="connsiteX38" fmla="*/ 149784 w 252413"/>
                  <a:gd name="connsiteY38" fmla="*/ 249238 h 338138"/>
                  <a:gd name="connsiteX39" fmla="*/ 144463 w 252413"/>
                  <a:gd name="connsiteY39" fmla="*/ 242642 h 338138"/>
                  <a:gd name="connsiteX40" fmla="*/ 144463 w 252413"/>
                  <a:gd name="connsiteY40" fmla="*/ 160852 h 338138"/>
                  <a:gd name="connsiteX41" fmla="*/ 149784 w 252413"/>
                  <a:gd name="connsiteY41" fmla="*/ 155575 h 338138"/>
                  <a:gd name="connsiteX42" fmla="*/ 60637 w 252413"/>
                  <a:gd name="connsiteY42" fmla="*/ 150813 h 338138"/>
                  <a:gd name="connsiteX43" fmla="*/ 123259 w 252413"/>
                  <a:gd name="connsiteY43" fmla="*/ 150813 h 338138"/>
                  <a:gd name="connsiteX44" fmla="*/ 128588 w 252413"/>
                  <a:gd name="connsiteY44" fmla="*/ 156987 h 338138"/>
                  <a:gd name="connsiteX45" fmla="*/ 123259 w 252413"/>
                  <a:gd name="connsiteY45" fmla="*/ 161926 h 338138"/>
                  <a:gd name="connsiteX46" fmla="*/ 60637 w 252413"/>
                  <a:gd name="connsiteY46" fmla="*/ 161926 h 338138"/>
                  <a:gd name="connsiteX47" fmla="*/ 53975 w 252413"/>
                  <a:gd name="connsiteY47" fmla="*/ 156987 h 338138"/>
                  <a:gd name="connsiteX48" fmla="*/ 60637 w 252413"/>
                  <a:gd name="connsiteY48" fmla="*/ 150813 h 338138"/>
                  <a:gd name="connsiteX49" fmla="*/ 59267 w 252413"/>
                  <a:gd name="connsiteY49" fmla="*/ 128588 h 338138"/>
                  <a:gd name="connsiteX50" fmla="*/ 191559 w 252413"/>
                  <a:gd name="connsiteY50" fmla="*/ 128588 h 338138"/>
                  <a:gd name="connsiteX51" fmla="*/ 196850 w 252413"/>
                  <a:gd name="connsiteY51" fmla="*/ 133527 h 338138"/>
                  <a:gd name="connsiteX52" fmla="*/ 191559 w 252413"/>
                  <a:gd name="connsiteY52" fmla="*/ 139701 h 338138"/>
                  <a:gd name="connsiteX53" fmla="*/ 59267 w 252413"/>
                  <a:gd name="connsiteY53" fmla="*/ 139701 h 338138"/>
                  <a:gd name="connsiteX54" fmla="*/ 53975 w 252413"/>
                  <a:gd name="connsiteY54" fmla="*/ 133527 h 338138"/>
                  <a:gd name="connsiteX55" fmla="*/ 59267 w 252413"/>
                  <a:gd name="connsiteY55" fmla="*/ 128588 h 338138"/>
                  <a:gd name="connsiteX56" fmla="*/ 127568 w 252413"/>
                  <a:gd name="connsiteY56" fmla="*/ 106363 h 338138"/>
                  <a:gd name="connsiteX57" fmla="*/ 191522 w 252413"/>
                  <a:gd name="connsiteY57" fmla="*/ 106363 h 338138"/>
                  <a:gd name="connsiteX58" fmla="*/ 196851 w 252413"/>
                  <a:gd name="connsiteY58" fmla="*/ 111125 h 338138"/>
                  <a:gd name="connsiteX59" fmla="*/ 191522 w 252413"/>
                  <a:gd name="connsiteY59" fmla="*/ 115888 h 338138"/>
                  <a:gd name="connsiteX60" fmla="*/ 127568 w 252413"/>
                  <a:gd name="connsiteY60" fmla="*/ 115888 h 338138"/>
                  <a:gd name="connsiteX61" fmla="*/ 122238 w 252413"/>
                  <a:gd name="connsiteY61" fmla="*/ 111125 h 338138"/>
                  <a:gd name="connsiteX62" fmla="*/ 127568 w 252413"/>
                  <a:gd name="connsiteY62" fmla="*/ 106363 h 338138"/>
                  <a:gd name="connsiteX63" fmla="*/ 127568 w 252413"/>
                  <a:gd name="connsiteY63" fmla="*/ 84138 h 338138"/>
                  <a:gd name="connsiteX64" fmla="*/ 191522 w 252413"/>
                  <a:gd name="connsiteY64" fmla="*/ 84138 h 338138"/>
                  <a:gd name="connsiteX65" fmla="*/ 196851 w 252413"/>
                  <a:gd name="connsiteY65" fmla="*/ 88900 h 338138"/>
                  <a:gd name="connsiteX66" fmla="*/ 191522 w 252413"/>
                  <a:gd name="connsiteY66" fmla="*/ 93663 h 338138"/>
                  <a:gd name="connsiteX67" fmla="*/ 127568 w 252413"/>
                  <a:gd name="connsiteY67" fmla="*/ 93663 h 338138"/>
                  <a:gd name="connsiteX68" fmla="*/ 122238 w 252413"/>
                  <a:gd name="connsiteY68" fmla="*/ 88900 h 338138"/>
                  <a:gd name="connsiteX69" fmla="*/ 127568 w 252413"/>
                  <a:gd name="connsiteY69" fmla="*/ 84138 h 338138"/>
                  <a:gd name="connsiteX70" fmla="*/ 64136 w 252413"/>
                  <a:gd name="connsiteY70" fmla="*/ 65088 h 338138"/>
                  <a:gd name="connsiteX71" fmla="*/ 107316 w 252413"/>
                  <a:gd name="connsiteY71" fmla="*/ 65088 h 338138"/>
                  <a:gd name="connsiteX72" fmla="*/ 112713 w 252413"/>
                  <a:gd name="connsiteY72" fmla="*/ 71702 h 338138"/>
                  <a:gd name="connsiteX73" fmla="*/ 112713 w 252413"/>
                  <a:gd name="connsiteY73" fmla="*/ 106098 h 338138"/>
                  <a:gd name="connsiteX74" fmla="*/ 107316 w 252413"/>
                  <a:gd name="connsiteY74" fmla="*/ 112713 h 338138"/>
                  <a:gd name="connsiteX75" fmla="*/ 64136 w 252413"/>
                  <a:gd name="connsiteY75" fmla="*/ 112713 h 338138"/>
                  <a:gd name="connsiteX76" fmla="*/ 58738 w 252413"/>
                  <a:gd name="connsiteY76" fmla="*/ 106098 h 338138"/>
                  <a:gd name="connsiteX77" fmla="*/ 58738 w 252413"/>
                  <a:gd name="connsiteY77" fmla="*/ 71702 h 338138"/>
                  <a:gd name="connsiteX78" fmla="*/ 64136 w 252413"/>
                  <a:gd name="connsiteY78" fmla="*/ 65088 h 338138"/>
                  <a:gd name="connsiteX79" fmla="*/ 127568 w 252413"/>
                  <a:gd name="connsiteY79" fmla="*/ 60325 h 338138"/>
                  <a:gd name="connsiteX80" fmla="*/ 191522 w 252413"/>
                  <a:gd name="connsiteY80" fmla="*/ 60325 h 338138"/>
                  <a:gd name="connsiteX81" fmla="*/ 196851 w 252413"/>
                  <a:gd name="connsiteY81" fmla="*/ 66499 h 338138"/>
                  <a:gd name="connsiteX82" fmla="*/ 191522 w 252413"/>
                  <a:gd name="connsiteY82" fmla="*/ 71438 h 338138"/>
                  <a:gd name="connsiteX83" fmla="*/ 127568 w 252413"/>
                  <a:gd name="connsiteY83" fmla="*/ 71438 h 338138"/>
                  <a:gd name="connsiteX84" fmla="*/ 122238 w 252413"/>
                  <a:gd name="connsiteY84" fmla="*/ 66499 h 338138"/>
                  <a:gd name="connsiteX85" fmla="*/ 127568 w 252413"/>
                  <a:gd name="connsiteY85" fmla="*/ 60325 h 338138"/>
                  <a:gd name="connsiteX86" fmla="*/ 42572 w 252413"/>
                  <a:gd name="connsiteY86" fmla="*/ 34925 h 338138"/>
                  <a:gd name="connsiteX87" fmla="*/ 33338 w 252413"/>
                  <a:gd name="connsiteY87" fmla="*/ 44126 h 338138"/>
                  <a:gd name="connsiteX88" fmla="*/ 33338 w 252413"/>
                  <a:gd name="connsiteY88" fmla="*/ 279400 h 338138"/>
                  <a:gd name="connsiteX89" fmla="*/ 220663 w 252413"/>
                  <a:gd name="connsiteY89" fmla="*/ 279400 h 338138"/>
                  <a:gd name="connsiteX90" fmla="*/ 220663 w 252413"/>
                  <a:gd name="connsiteY90" fmla="*/ 44126 h 338138"/>
                  <a:gd name="connsiteX91" fmla="*/ 211429 w 252413"/>
                  <a:gd name="connsiteY91" fmla="*/ 34925 h 338138"/>
                  <a:gd name="connsiteX92" fmla="*/ 42572 w 252413"/>
                  <a:gd name="connsiteY92" fmla="*/ 34925 h 338138"/>
                  <a:gd name="connsiteX93" fmla="*/ 42069 w 252413"/>
                  <a:gd name="connsiteY93" fmla="*/ 0 h 338138"/>
                  <a:gd name="connsiteX94" fmla="*/ 210344 w 252413"/>
                  <a:gd name="connsiteY94" fmla="*/ 0 h 338138"/>
                  <a:gd name="connsiteX95" fmla="*/ 252413 w 252413"/>
                  <a:gd name="connsiteY95" fmla="*/ 43588 h 338138"/>
                  <a:gd name="connsiteX96" fmla="*/ 252413 w 252413"/>
                  <a:gd name="connsiteY96" fmla="*/ 294550 h 338138"/>
                  <a:gd name="connsiteX97" fmla="*/ 210344 w 252413"/>
                  <a:gd name="connsiteY97" fmla="*/ 338138 h 338138"/>
                  <a:gd name="connsiteX98" fmla="*/ 42069 w 252413"/>
                  <a:gd name="connsiteY98" fmla="*/ 338138 h 338138"/>
                  <a:gd name="connsiteX99" fmla="*/ 0 w 252413"/>
                  <a:gd name="connsiteY99" fmla="*/ 294550 h 338138"/>
                  <a:gd name="connsiteX100" fmla="*/ 0 w 252413"/>
                  <a:gd name="connsiteY100" fmla="*/ 43588 h 338138"/>
                  <a:gd name="connsiteX101" fmla="*/ 42069 w 252413"/>
                  <a:gd name="connsiteY101"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52413" h="338138">
                    <a:moveTo>
                      <a:pt x="127000" y="292100"/>
                    </a:moveTo>
                    <a:cubicBezTo>
                      <a:pt x="118232" y="292100"/>
                      <a:pt x="111125" y="299207"/>
                      <a:pt x="111125" y="307975"/>
                    </a:cubicBezTo>
                    <a:cubicBezTo>
                      <a:pt x="111125" y="316743"/>
                      <a:pt x="118232" y="323850"/>
                      <a:pt x="127000" y="323850"/>
                    </a:cubicBezTo>
                    <a:cubicBezTo>
                      <a:pt x="135768" y="323850"/>
                      <a:pt x="142875" y="316743"/>
                      <a:pt x="142875" y="307975"/>
                    </a:cubicBezTo>
                    <a:cubicBezTo>
                      <a:pt x="142875" y="299207"/>
                      <a:pt x="135768" y="292100"/>
                      <a:pt x="127000" y="292100"/>
                    </a:cubicBezTo>
                    <a:close/>
                    <a:moveTo>
                      <a:pt x="60637" y="241300"/>
                    </a:moveTo>
                    <a:cubicBezTo>
                      <a:pt x="60637" y="241300"/>
                      <a:pt x="60637" y="241300"/>
                      <a:pt x="123259" y="241300"/>
                    </a:cubicBezTo>
                    <a:cubicBezTo>
                      <a:pt x="127256" y="241300"/>
                      <a:pt x="128588" y="244122"/>
                      <a:pt x="128588" y="248356"/>
                    </a:cubicBezTo>
                    <a:cubicBezTo>
                      <a:pt x="128588" y="251178"/>
                      <a:pt x="127256" y="254000"/>
                      <a:pt x="123259" y="254000"/>
                    </a:cubicBezTo>
                    <a:cubicBezTo>
                      <a:pt x="123259" y="254000"/>
                      <a:pt x="123259" y="254000"/>
                      <a:pt x="60637" y="254000"/>
                    </a:cubicBezTo>
                    <a:cubicBezTo>
                      <a:pt x="56640" y="254000"/>
                      <a:pt x="53975" y="251178"/>
                      <a:pt x="53975" y="248356"/>
                    </a:cubicBezTo>
                    <a:cubicBezTo>
                      <a:pt x="53975" y="244122"/>
                      <a:pt x="56640" y="241300"/>
                      <a:pt x="60637" y="241300"/>
                    </a:cubicBezTo>
                    <a:close/>
                    <a:moveTo>
                      <a:pt x="60637" y="219075"/>
                    </a:moveTo>
                    <a:cubicBezTo>
                      <a:pt x="60637" y="219075"/>
                      <a:pt x="60637" y="219075"/>
                      <a:pt x="123259" y="219075"/>
                    </a:cubicBezTo>
                    <a:cubicBezTo>
                      <a:pt x="127256" y="219075"/>
                      <a:pt x="128588" y="221897"/>
                      <a:pt x="128588" y="224720"/>
                    </a:cubicBezTo>
                    <a:cubicBezTo>
                      <a:pt x="128588" y="228953"/>
                      <a:pt x="127256" y="231775"/>
                      <a:pt x="123259" y="231775"/>
                    </a:cubicBezTo>
                    <a:cubicBezTo>
                      <a:pt x="123259" y="231775"/>
                      <a:pt x="123259" y="231775"/>
                      <a:pt x="60637" y="231775"/>
                    </a:cubicBezTo>
                    <a:cubicBezTo>
                      <a:pt x="56640" y="231775"/>
                      <a:pt x="53975" y="228953"/>
                      <a:pt x="53975" y="224720"/>
                    </a:cubicBezTo>
                    <a:cubicBezTo>
                      <a:pt x="53975" y="221897"/>
                      <a:pt x="56640" y="219075"/>
                      <a:pt x="60637" y="219075"/>
                    </a:cubicBezTo>
                    <a:close/>
                    <a:moveTo>
                      <a:pt x="60637" y="196850"/>
                    </a:moveTo>
                    <a:cubicBezTo>
                      <a:pt x="60637" y="196850"/>
                      <a:pt x="60637" y="196850"/>
                      <a:pt x="123259" y="196850"/>
                    </a:cubicBezTo>
                    <a:cubicBezTo>
                      <a:pt x="127256" y="196850"/>
                      <a:pt x="128588" y="199628"/>
                      <a:pt x="128588" y="202407"/>
                    </a:cubicBezTo>
                    <a:cubicBezTo>
                      <a:pt x="128588" y="206574"/>
                      <a:pt x="127256" y="207963"/>
                      <a:pt x="123259" y="207963"/>
                    </a:cubicBezTo>
                    <a:cubicBezTo>
                      <a:pt x="123259" y="207963"/>
                      <a:pt x="123259" y="207963"/>
                      <a:pt x="60637" y="207963"/>
                    </a:cubicBezTo>
                    <a:cubicBezTo>
                      <a:pt x="56640" y="207963"/>
                      <a:pt x="53975" y="206574"/>
                      <a:pt x="53975" y="202407"/>
                    </a:cubicBezTo>
                    <a:cubicBezTo>
                      <a:pt x="53975" y="199628"/>
                      <a:pt x="56640" y="196850"/>
                      <a:pt x="60637" y="196850"/>
                    </a:cubicBezTo>
                    <a:close/>
                    <a:moveTo>
                      <a:pt x="60637" y="174625"/>
                    </a:moveTo>
                    <a:cubicBezTo>
                      <a:pt x="60637" y="174625"/>
                      <a:pt x="60637" y="174625"/>
                      <a:pt x="123259" y="174625"/>
                    </a:cubicBezTo>
                    <a:cubicBezTo>
                      <a:pt x="127256" y="174625"/>
                      <a:pt x="128588" y="177403"/>
                      <a:pt x="128588" y="180182"/>
                    </a:cubicBezTo>
                    <a:cubicBezTo>
                      <a:pt x="128588" y="182960"/>
                      <a:pt x="127256" y="185738"/>
                      <a:pt x="123259" y="185738"/>
                    </a:cubicBezTo>
                    <a:cubicBezTo>
                      <a:pt x="123259" y="185738"/>
                      <a:pt x="123259" y="185738"/>
                      <a:pt x="60637" y="185738"/>
                    </a:cubicBezTo>
                    <a:cubicBezTo>
                      <a:pt x="56640" y="185738"/>
                      <a:pt x="53975" y="182960"/>
                      <a:pt x="53975" y="180182"/>
                    </a:cubicBezTo>
                    <a:cubicBezTo>
                      <a:pt x="53975" y="177403"/>
                      <a:pt x="56640" y="174625"/>
                      <a:pt x="60637" y="174625"/>
                    </a:cubicBezTo>
                    <a:close/>
                    <a:moveTo>
                      <a:pt x="149784" y="155575"/>
                    </a:moveTo>
                    <a:cubicBezTo>
                      <a:pt x="149784" y="155575"/>
                      <a:pt x="149784" y="155575"/>
                      <a:pt x="188356" y="155575"/>
                    </a:cubicBezTo>
                    <a:cubicBezTo>
                      <a:pt x="191016" y="155575"/>
                      <a:pt x="193676" y="158214"/>
                      <a:pt x="193676" y="160852"/>
                    </a:cubicBezTo>
                    <a:cubicBezTo>
                      <a:pt x="193676" y="160852"/>
                      <a:pt x="193676" y="160852"/>
                      <a:pt x="193676" y="242642"/>
                    </a:cubicBezTo>
                    <a:cubicBezTo>
                      <a:pt x="193676" y="246600"/>
                      <a:pt x="191016" y="249238"/>
                      <a:pt x="188356" y="249238"/>
                    </a:cubicBezTo>
                    <a:cubicBezTo>
                      <a:pt x="188356" y="249238"/>
                      <a:pt x="188356" y="249238"/>
                      <a:pt x="149784" y="249238"/>
                    </a:cubicBezTo>
                    <a:cubicBezTo>
                      <a:pt x="147123" y="249238"/>
                      <a:pt x="144463" y="246600"/>
                      <a:pt x="144463" y="242642"/>
                    </a:cubicBezTo>
                    <a:cubicBezTo>
                      <a:pt x="144463" y="242642"/>
                      <a:pt x="144463" y="242642"/>
                      <a:pt x="144463" y="160852"/>
                    </a:cubicBezTo>
                    <a:cubicBezTo>
                      <a:pt x="144463" y="158214"/>
                      <a:pt x="147123" y="155575"/>
                      <a:pt x="149784" y="155575"/>
                    </a:cubicBezTo>
                    <a:close/>
                    <a:moveTo>
                      <a:pt x="60637" y="150813"/>
                    </a:moveTo>
                    <a:cubicBezTo>
                      <a:pt x="60637" y="150813"/>
                      <a:pt x="60637" y="150813"/>
                      <a:pt x="123259" y="150813"/>
                    </a:cubicBezTo>
                    <a:cubicBezTo>
                      <a:pt x="127256" y="150813"/>
                      <a:pt x="128588" y="153283"/>
                      <a:pt x="128588" y="156987"/>
                    </a:cubicBezTo>
                    <a:cubicBezTo>
                      <a:pt x="128588" y="159457"/>
                      <a:pt x="127256" y="161926"/>
                      <a:pt x="123259" y="161926"/>
                    </a:cubicBezTo>
                    <a:cubicBezTo>
                      <a:pt x="123259" y="161926"/>
                      <a:pt x="123259" y="161926"/>
                      <a:pt x="60637" y="161926"/>
                    </a:cubicBezTo>
                    <a:cubicBezTo>
                      <a:pt x="56640" y="161926"/>
                      <a:pt x="53975" y="159457"/>
                      <a:pt x="53975" y="156987"/>
                    </a:cubicBezTo>
                    <a:cubicBezTo>
                      <a:pt x="53975" y="153283"/>
                      <a:pt x="56640" y="150813"/>
                      <a:pt x="60637" y="150813"/>
                    </a:cubicBezTo>
                    <a:close/>
                    <a:moveTo>
                      <a:pt x="59267" y="128588"/>
                    </a:moveTo>
                    <a:cubicBezTo>
                      <a:pt x="59267" y="128588"/>
                      <a:pt x="59267" y="128588"/>
                      <a:pt x="191559" y="128588"/>
                    </a:cubicBezTo>
                    <a:cubicBezTo>
                      <a:pt x="194204" y="128588"/>
                      <a:pt x="196850" y="131058"/>
                      <a:pt x="196850" y="133527"/>
                    </a:cubicBezTo>
                    <a:cubicBezTo>
                      <a:pt x="196850" y="137232"/>
                      <a:pt x="194204" y="139701"/>
                      <a:pt x="191559" y="139701"/>
                    </a:cubicBezTo>
                    <a:cubicBezTo>
                      <a:pt x="191559" y="139701"/>
                      <a:pt x="191559" y="139701"/>
                      <a:pt x="59267" y="139701"/>
                    </a:cubicBezTo>
                    <a:cubicBezTo>
                      <a:pt x="56621" y="139701"/>
                      <a:pt x="53975" y="137232"/>
                      <a:pt x="53975" y="133527"/>
                    </a:cubicBezTo>
                    <a:cubicBezTo>
                      <a:pt x="53975" y="131058"/>
                      <a:pt x="56621" y="128588"/>
                      <a:pt x="59267" y="128588"/>
                    </a:cubicBezTo>
                    <a:close/>
                    <a:moveTo>
                      <a:pt x="127568" y="106363"/>
                    </a:moveTo>
                    <a:cubicBezTo>
                      <a:pt x="127568" y="106363"/>
                      <a:pt x="127568" y="106363"/>
                      <a:pt x="191522" y="106363"/>
                    </a:cubicBezTo>
                    <a:cubicBezTo>
                      <a:pt x="194186" y="106363"/>
                      <a:pt x="196851" y="108744"/>
                      <a:pt x="196851" y="111125"/>
                    </a:cubicBezTo>
                    <a:cubicBezTo>
                      <a:pt x="196851" y="114697"/>
                      <a:pt x="194186" y="115888"/>
                      <a:pt x="191522" y="115888"/>
                    </a:cubicBezTo>
                    <a:cubicBezTo>
                      <a:pt x="191522" y="115888"/>
                      <a:pt x="191522" y="115888"/>
                      <a:pt x="127568" y="115888"/>
                    </a:cubicBezTo>
                    <a:cubicBezTo>
                      <a:pt x="124903" y="115888"/>
                      <a:pt x="122238" y="114697"/>
                      <a:pt x="122238" y="111125"/>
                    </a:cubicBezTo>
                    <a:cubicBezTo>
                      <a:pt x="122238" y="108744"/>
                      <a:pt x="124903" y="106363"/>
                      <a:pt x="127568" y="106363"/>
                    </a:cubicBezTo>
                    <a:close/>
                    <a:moveTo>
                      <a:pt x="127568" y="84138"/>
                    </a:moveTo>
                    <a:cubicBezTo>
                      <a:pt x="127568" y="84138"/>
                      <a:pt x="127568" y="84138"/>
                      <a:pt x="191522" y="84138"/>
                    </a:cubicBezTo>
                    <a:cubicBezTo>
                      <a:pt x="194186" y="84138"/>
                      <a:pt x="196851" y="86519"/>
                      <a:pt x="196851" y="88900"/>
                    </a:cubicBezTo>
                    <a:cubicBezTo>
                      <a:pt x="196851" y="91282"/>
                      <a:pt x="194186" y="93663"/>
                      <a:pt x="191522" y="93663"/>
                    </a:cubicBezTo>
                    <a:cubicBezTo>
                      <a:pt x="191522" y="93663"/>
                      <a:pt x="191522" y="93663"/>
                      <a:pt x="127568" y="93663"/>
                    </a:cubicBezTo>
                    <a:cubicBezTo>
                      <a:pt x="124903" y="93663"/>
                      <a:pt x="122238" y="91282"/>
                      <a:pt x="122238" y="88900"/>
                    </a:cubicBezTo>
                    <a:cubicBezTo>
                      <a:pt x="122238" y="86519"/>
                      <a:pt x="124903" y="84138"/>
                      <a:pt x="127568" y="84138"/>
                    </a:cubicBezTo>
                    <a:close/>
                    <a:moveTo>
                      <a:pt x="64136" y="65088"/>
                    </a:moveTo>
                    <a:cubicBezTo>
                      <a:pt x="64136" y="65088"/>
                      <a:pt x="64136" y="65088"/>
                      <a:pt x="107316" y="65088"/>
                    </a:cubicBezTo>
                    <a:cubicBezTo>
                      <a:pt x="110014" y="65088"/>
                      <a:pt x="112713" y="67734"/>
                      <a:pt x="112713" y="71702"/>
                    </a:cubicBezTo>
                    <a:cubicBezTo>
                      <a:pt x="112713" y="71702"/>
                      <a:pt x="112713" y="71702"/>
                      <a:pt x="112713" y="106098"/>
                    </a:cubicBezTo>
                    <a:cubicBezTo>
                      <a:pt x="112713" y="110067"/>
                      <a:pt x="110014" y="112713"/>
                      <a:pt x="107316" y="112713"/>
                    </a:cubicBezTo>
                    <a:cubicBezTo>
                      <a:pt x="107316" y="112713"/>
                      <a:pt x="107316" y="112713"/>
                      <a:pt x="64136" y="112713"/>
                    </a:cubicBezTo>
                    <a:cubicBezTo>
                      <a:pt x="61437" y="112713"/>
                      <a:pt x="58738" y="110067"/>
                      <a:pt x="58738" y="106098"/>
                    </a:cubicBezTo>
                    <a:cubicBezTo>
                      <a:pt x="58738" y="106098"/>
                      <a:pt x="58738" y="106098"/>
                      <a:pt x="58738" y="71702"/>
                    </a:cubicBezTo>
                    <a:cubicBezTo>
                      <a:pt x="58738" y="67734"/>
                      <a:pt x="61437" y="65088"/>
                      <a:pt x="64136" y="65088"/>
                    </a:cubicBezTo>
                    <a:close/>
                    <a:moveTo>
                      <a:pt x="127568" y="60325"/>
                    </a:moveTo>
                    <a:cubicBezTo>
                      <a:pt x="127568" y="60325"/>
                      <a:pt x="127568" y="60325"/>
                      <a:pt x="191522" y="60325"/>
                    </a:cubicBezTo>
                    <a:cubicBezTo>
                      <a:pt x="194186" y="60325"/>
                      <a:pt x="196851" y="62794"/>
                      <a:pt x="196851" y="66499"/>
                    </a:cubicBezTo>
                    <a:cubicBezTo>
                      <a:pt x="196851" y="68968"/>
                      <a:pt x="194186" y="71438"/>
                      <a:pt x="191522" y="71438"/>
                    </a:cubicBezTo>
                    <a:cubicBezTo>
                      <a:pt x="191522" y="71438"/>
                      <a:pt x="191522" y="71438"/>
                      <a:pt x="127568" y="71438"/>
                    </a:cubicBezTo>
                    <a:cubicBezTo>
                      <a:pt x="124903" y="71438"/>
                      <a:pt x="122238" y="68968"/>
                      <a:pt x="122238" y="66499"/>
                    </a:cubicBezTo>
                    <a:cubicBezTo>
                      <a:pt x="122238" y="62794"/>
                      <a:pt x="124903" y="60325"/>
                      <a:pt x="127568" y="60325"/>
                    </a:cubicBezTo>
                    <a:close/>
                    <a:moveTo>
                      <a:pt x="42572" y="34925"/>
                    </a:moveTo>
                    <a:cubicBezTo>
                      <a:pt x="37295" y="34925"/>
                      <a:pt x="33338" y="38868"/>
                      <a:pt x="33338" y="44126"/>
                    </a:cubicBezTo>
                    <a:lnTo>
                      <a:pt x="33338" y="279400"/>
                    </a:lnTo>
                    <a:cubicBezTo>
                      <a:pt x="33338" y="279400"/>
                      <a:pt x="33338" y="279400"/>
                      <a:pt x="220663" y="279400"/>
                    </a:cubicBezTo>
                    <a:cubicBezTo>
                      <a:pt x="220663" y="279400"/>
                      <a:pt x="220663" y="279400"/>
                      <a:pt x="220663" y="44126"/>
                    </a:cubicBezTo>
                    <a:cubicBezTo>
                      <a:pt x="220663" y="38868"/>
                      <a:pt x="216706" y="34925"/>
                      <a:pt x="211429" y="34925"/>
                    </a:cubicBezTo>
                    <a:cubicBezTo>
                      <a:pt x="211429" y="34925"/>
                      <a:pt x="211429" y="34925"/>
                      <a:pt x="42572" y="34925"/>
                    </a:cubicBezTo>
                    <a:close/>
                    <a:moveTo>
                      <a:pt x="42069" y="0"/>
                    </a:moveTo>
                    <a:cubicBezTo>
                      <a:pt x="42069" y="0"/>
                      <a:pt x="42069" y="0"/>
                      <a:pt x="210344" y="0"/>
                    </a:cubicBezTo>
                    <a:cubicBezTo>
                      <a:pt x="234008" y="0"/>
                      <a:pt x="252413" y="19813"/>
                      <a:pt x="252413" y="43588"/>
                    </a:cubicBezTo>
                    <a:cubicBezTo>
                      <a:pt x="252413" y="43588"/>
                      <a:pt x="252413" y="43588"/>
                      <a:pt x="252413" y="294550"/>
                    </a:cubicBezTo>
                    <a:cubicBezTo>
                      <a:pt x="252413" y="318325"/>
                      <a:pt x="234008" y="338138"/>
                      <a:pt x="210344" y="338138"/>
                    </a:cubicBezTo>
                    <a:cubicBezTo>
                      <a:pt x="210344" y="338138"/>
                      <a:pt x="210344" y="338138"/>
                      <a:pt x="42069" y="338138"/>
                    </a:cubicBezTo>
                    <a:cubicBezTo>
                      <a:pt x="18405" y="338138"/>
                      <a:pt x="0" y="318325"/>
                      <a:pt x="0" y="294550"/>
                    </a:cubicBezTo>
                    <a:cubicBezTo>
                      <a:pt x="0" y="294550"/>
                      <a:pt x="0" y="294550"/>
                      <a:pt x="0" y="43588"/>
                    </a:cubicBezTo>
                    <a:cubicBezTo>
                      <a:pt x="0" y="19813"/>
                      <a:pt x="18405" y="0"/>
                      <a:pt x="42069" y="0"/>
                    </a:cubicBezTo>
                    <a:close/>
                  </a:path>
                </a:pathLst>
              </a:custGeom>
              <a:solidFill>
                <a:schemeClr val="bg1"/>
              </a:solidFill>
              <a:ln>
                <a:noFill/>
              </a:ln>
              <a:extLst/>
            </p:spPr>
            <p:txBody>
              <a:bodyPr anchor="ctr"/>
              <a:lstStyle/>
              <a:p>
                <a:pPr algn="ctr"/>
                <a:endParaRPr/>
              </a:p>
            </p:txBody>
          </p:sp>
        </p:grpSp>
        <p:grpSp>
          <p:nvGrpSpPr>
            <p:cNvPr id="78" name="组合 77">
              <a:extLst>
                <a:ext uri="{FF2B5EF4-FFF2-40B4-BE49-F238E27FC236}">
                  <a16:creationId xmlns:a16="http://schemas.microsoft.com/office/drawing/2014/main" id="{B5C9EFF8-4F98-4DBE-8C82-FABB659B8DEE}"/>
                </a:ext>
              </a:extLst>
            </p:cNvPr>
            <p:cNvGrpSpPr/>
            <p:nvPr/>
          </p:nvGrpSpPr>
          <p:grpSpPr>
            <a:xfrm>
              <a:off x="5276850" y="1490074"/>
              <a:ext cx="1638300" cy="1638300"/>
              <a:chOff x="5276850" y="1490074"/>
              <a:chExt cx="1638300" cy="1638300"/>
            </a:xfrm>
          </p:grpSpPr>
          <p:sp>
            <p:nvSpPr>
              <p:cNvPr id="83" name="椭圆 82">
                <a:extLst>
                  <a:ext uri="{FF2B5EF4-FFF2-40B4-BE49-F238E27FC236}">
                    <a16:creationId xmlns:a16="http://schemas.microsoft.com/office/drawing/2014/main" id="{F973087A-6C10-4480-BE72-E2A42083D751}"/>
                  </a:ext>
                </a:extLst>
              </p:cNvPr>
              <p:cNvSpPr/>
              <p:nvPr/>
            </p:nvSpPr>
            <p:spPr>
              <a:xfrm>
                <a:off x="5276850" y="1490074"/>
                <a:ext cx="1638300" cy="1638300"/>
              </a:xfrm>
              <a:prstGeom prst="ellipse">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4" name="任意多边形: 形状 18" title="xKpUrv6ycS">
                <a:extLst>
                  <a:ext uri="{FF2B5EF4-FFF2-40B4-BE49-F238E27FC236}">
                    <a16:creationId xmlns:a16="http://schemas.microsoft.com/office/drawing/2014/main" id="{682F9C10-84A2-4820-A853-8445CB2BD3A3}"/>
                  </a:ext>
                </a:extLst>
              </p:cNvPr>
              <p:cNvSpPr>
                <a:spLocks noChangeAspect="1"/>
              </p:cNvSpPr>
              <p:nvPr/>
            </p:nvSpPr>
            <p:spPr bwMode="auto">
              <a:xfrm>
                <a:off x="5833803" y="1935670"/>
                <a:ext cx="547229" cy="686402"/>
              </a:xfrm>
              <a:custGeom>
                <a:avLst/>
                <a:gdLst>
                  <a:gd name="connsiteX0" fmla="*/ 79065 w 268312"/>
                  <a:gd name="connsiteY0" fmla="*/ 303213 h 336550"/>
                  <a:gd name="connsiteX1" fmla="*/ 69850 w 268312"/>
                  <a:gd name="connsiteY1" fmla="*/ 311945 h 336550"/>
                  <a:gd name="connsiteX2" fmla="*/ 79065 w 268312"/>
                  <a:gd name="connsiteY2" fmla="*/ 320676 h 336550"/>
                  <a:gd name="connsiteX3" fmla="*/ 114610 w 268312"/>
                  <a:gd name="connsiteY3" fmla="*/ 320676 h 336550"/>
                  <a:gd name="connsiteX4" fmla="*/ 123825 w 268312"/>
                  <a:gd name="connsiteY4" fmla="*/ 311945 h 336550"/>
                  <a:gd name="connsiteX5" fmla="*/ 114610 w 268312"/>
                  <a:gd name="connsiteY5" fmla="*/ 303213 h 336550"/>
                  <a:gd name="connsiteX6" fmla="*/ 79065 w 268312"/>
                  <a:gd name="connsiteY6" fmla="*/ 303213 h 336550"/>
                  <a:gd name="connsiteX7" fmla="*/ 184235 w 268312"/>
                  <a:gd name="connsiteY7" fmla="*/ 119063 h 336550"/>
                  <a:gd name="connsiteX8" fmla="*/ 181644 w 268312"/>
                  <a:gd name="connsiteY8" fmla="*/ 121725 h 336550"/>
                  <a:gd name="connsiteX9" fmla="*/ 181644 w 268312"/>
                  <a:gd name="connsiteY9" fmla="*/ 125717 h 336550"/>
                  <a:gd name="connsiteX10" fmla="*/ 177759 w 268312"/>
                  <a:gd name="connsiteY10" fmla="*/ 131039 h 336550"/>
                  <a:gd name="connsiteX11" fmla="*/ 164808 w 268312"/>
                  <a:gd name="connsiteY11" fmla="*/ 148339 h 336550"/>
                  <a:gd name="connsiteX12" fmla="*/ 175169 w 268312"/>
                  <a:gd name="connsiteY12" fmla="*/ 165638 h 336550"/>
                  <a:gd name="connsiteX13" fmla="*/ 186825 w 268312"/>
                  <a:gd name="connsiteY13" fmla="*/ 170961 h 336550"/>
                  <a:gd name="connsiteX14" fmla="*/ 192005 w 268312"/>
                  <a:gd name="connsiteY14" fmla="*/ 173622 h 336550"/>
                  <a:gd name="connsiteX15" fmla="*/ 190710 w 268312"/>
                  <a:gd name="connsiteY15" fmla="*/ 185598 h 336550"/>
                  <a:gd name="connsiteX16" fmla="*/ 181644 w 268312"/>
                  <a:gd name="connsiteY16" fmla="*/ 186929 h 336550"/>
                  <a:gd name="connsiteX17" fmla="*/ 169989 w 268312"/>
                  <a:gd name="connsiteY17" fmla="*/ 182937 h 336550"/>
                  <a:gd name="connsiteX18" fmla="*/ 166103 w 268312"/>
                  <a:gd name="connsiteY18" fmla="*/ 184268 h 336550"/>
                  <a:gd name="connsiteX19" fmla="*/ 164808 w 268312"/>
                  <a:gd name="connsiteY19" fmla="*/ 190921 h 336550"/>
                  <a:gd name="connsiteX20" fmla="*/ 166103 w 268312"/>
                  <a:gd name="connsiteY20" fmla="*/ 196244 h 336550"/>
                  <a:gd name="connsiteX21" fmla="*/ 177759 w 268312"/>
                  <a:gd name="connsiteY21" fmla="*/ 198905 h 336550"/>
                  <a:gd name="connsiteX22" fmla="*/ 180349 w 268312"/>
                  <a:gd name="connsiteY22" fmla="*/ 202898 h 336550"/>
                  <a:gd name="connsiteX23" fmla="*/ 180349 w 268312"/>
                  <a:gd name="connsiteY23" fmla="*/ 206890 h 336550"/>
                  <a:gd name="connsiteX24" fmla="*/ 182939 w 268312"/>
                  <a:gd name="connsiteY24" fmla="*/ 209551 h 336550"/>
                  <a:gd name="connsiteX25" fmla="*/ 189415 w 268312"/>
                  <a:gd name="connsiteY25" fmla="*/ 209551 h 336550"/>
                  <a:gd name="connsiteX26" fmla="*/ 192005 w 268312"/>
                  <a:gd name="connsiteY26" fmla="*/ 206890 h 336550"/>
                  <a:gd name="connsiteX27" fmla="*/ 192005 w 268312"/>
                  <a:gd name="connsiteY27" fmla="*/ 201567 h 336550"/>
                  <a:gd name="connsiteX28" fmla="*/ 194595 w 268312"/>
                  <a:gd name="connsiteY28" fmla="*/ 197575 h 336550"/>
                  <a:gd name="connsiteX29" fmla="*/ 204956 w 268312"/>
                  <a:gd name="connsiteY29" fmla="*/ 190921 h 336550"/>
                  <a:gd name="connsiteX30" fmla="*/ 199775 w 268312"/>
                  <a:gd name="connsiteY30" fmla="*/ 160315 h 336550"/>
                  <a:gd name="connsiteX31" fmla="*/ 188120 w 268312"/>
                  <a:gd name="connsiteY31" fmla="*/ 154992 h 336550"/>
                  <a:gd name="connsiteX32" fmla="*/ 182939 w 268312"/>
                  <a:gd name="connsiteY32" fmla="*/ 152331 h 336550"/>
                  <a:gd name="connsiteX33" fmla="*/ 184235 w 268312"/>
                  <a:gd name="connsiteY33" fmla="*/ 141685 h 336550"/>
                  <a:gd name="connsiteX34" fmla="*/ 188120 w 268312"/>
                  <a:gd name="connsiteY34" fmla="*/ 141685 h 336550"/>
                  <a:gd name="connsiteX35" fmla="*/ 201071 w 268312"/>
                  <a:gd name="connsiteY35" fmla="*/ 144347 h 336550"/>
                  <a:gd name="connsiteX36" fmla="*/ 204956 w 268312"/>
                  <a:gd name="connsiteY36" fmla="*/ 143016 h 336550"/>
                  <a:gd name="connsiteX37" fmla="*/ 207546 w 268312"/>
                  <a:gd name="connsiteY37" fmla="*/ 135032 h 336550"/>
                  <a:gd name="connsiteX38" fmla="*/ 204956 w 268312"/>
                  <a:gd name="connsiteY38" fmla="*/ 132370 h 336550"/>
                  <a:gd name="connsiteX39" fmla="*/ 197185 w 268312"/>
                  <a:gd name="connsiteY39" fmla="*/ 129709 h 336550"/>
                  <a:gd name="connsiteX40" fmla="*/ 193300 w 268312"/>
                  <a:gd name="connsiteY40" fmla="*/ 124386 h 336550"/>
                  <a:gd name="connsiteX41" fmla="*/ 186825 w 268312"/>
                  <a:gd name="connsiteY41" fmla="*/ 119063 h 336550"/>
                  <a:gd name="connsiteX42" fmla="*/ 184235 w 268312"/>
                  <a:gd name="connsiteY42" fmla="*/ 119063 h 336550"/>
                  <a:gd name="connsiteX43" fmla="*/ 187192 w 268312"/>
                  <a:gd name="connsiteY43" fmla="*/ 84090 h 336550"/>
                  <a:gd name="connsiteX44" fmla="*/ 244570 w 268312"/>
                  <a:gd name="connsiteY44" fmla="*/ 107760 h 336550"/>
                  <a:gd name="connsiteX45" fmla="*/ 244570 w 268312"/>
                  <a:gd name="connsiteY45" fmla="*/ 222168 h 336550"/>
                  <a:gd name="connsiteX46" fmla="*/ 145642 w 268312"/>
                  <a:gd name="connsiteY46" fmla="*/ 234003 h 336550"/>
                  <a:gd name="connsiteX47" fmla="*/ 111347 w 268312"/>
                  <a:gd name="connsiteY47" fmla="*/ 243208 h 336550"/>
                  <a:gd name="connsiteX48" fmla="*/ 110028 w 268312"/>
                  <a:gd name="connsiteY48" fmla="*/ 237948 h 336550"/>
                  <a:gd name="connsiteX49" fmla="*/ 127175 w 268312"/>
                  <a:gd name="connsiteY49" fmla="*/ 218223 h 336550"/>
                  <a:gd name="connsiteX50" fmla="*/ 125856 w 268312"/>
                  <a:gd name="connsiteY50" fmla="*/ 218223 h 336550"/>
                  <a:gd name="connsiteX51" fmla="*/ 129813 w 268312"/>
                  <a:gd name="connsiteY51" fmla="*/ 107760 h 336550"/>
                  <a:gd name="connsiteX52" fmla="*/ 187192 w 268312"/>
                  <a:gd name="connsiteY52" fmla="*/ 84090 h 336550"/>
                  <a:gd name="connsiteX53" fmla="*/ 36992 w 268312"/>
                  <a:gd name="connsiteY53" fmla="*/ 0 h 336550"/>
                  <a:gd name="connsiteX54" fmla="*/ 161179 w 268312"/>
                  <a:gd name="connsiteY54" fmla="*/ 0 h 336550"/>
                  <a:gd name="connsiteX55" fmla="*/ 196850 w 268312"/>
                  <a:gd name="connsiteY55" fmla="*/ 36810 h 336550"/>
                  <a:gd name="connsiteX56" fmla="*/ 196850 w 268312"/>
                  <a:gd name="connsiteY56" fmla="*/ 67047 h 336550"/>
                  <a:gd name="connsiteX57" fmla="*/ 187602 w 268312"/>
                  <a:gd name="connsiteY57" fmla="*/ 67047 h 336550"/>
                  <a:gd name="connsiteX58" fmla="*/ 178354 w 268312"/>
                  <a:gd name="connsiteY58" fmla="*/ 67047 h 336550"/>
                  <a:gd name="connsiteX59" fmla="*/ 178354 w 268312"/>
                  <a:gd name="connsiteY59" fmla="*/ 60474 h 336550"/>
                  <a:gd name="connsiteX60" fmla="*/ 178354 w 268312"/>
                  <a:gd name="connsiteY60" fmla="*/ 59159 h 336550"/>
                  <a:gd name="connsiteX61" fmla="*/ 169106 w 268312"/>
                  <a:gd name="connsiteY61" fmla="*/ 48642 h 336550"/>
                  <a:gd name="connsiteX62" fmla="*/ 29065 w 268312"/>
                  <a:gd name="connsiteY62" fmla="*/ 48642 h 336550"/>
                  <a:gd name="connsiteX63" fmla="*/ 19817 w 268312"/>
                  <a:gd name="connsiteY63" fmla="*/ 59159 h 336550"/>
                  <a:gd name="connsiteX64" fmla="*/ 19817 w 268312"/>
                  <a:gd name="connsiteY64" fmla="*/ 278706 h 336550"/>
                  <a:gd name="connsiteX65" fmla="*/ 29065 w 268312"/>
                  <a:gd name="connsiteY65" fmla="*/ 287908 h 336550"/>
                  <a:gd name="connsiteX66" fmla="*/ 169106 w 268312"/>
                  <a:gd name="connsiteY66" fmla="*/ 287908 h 336550"/>
                  <a:gd name="connsiteX67" fmla="*/ 178354 w 268312"/>
                  <a:gd name="connsiteY67" fmla="*/ 278706 h 336550"/>
                  <a:gd name="connsiteX68" fmla="*/ 178354 w 268312"/>
                  <a:gd name="connsiteY68" fmla="*/ 261615 h 336550"/>
                  <a:gd name="connsiteX69" fmla="*/ 187602 w 268312"/>
                  <a:gd name="connsiteY69" fmla="*/ 262930 h 336550"/>
                  <a:gd name="connsiteX70" fmla="*/ 196850 w 268312"/>
                  <a:gd name="connsiteY70" fmla="*/ 261615 h 336550"/>
                  <a:gd name="connsiteX71" fmla="*/ 196850 w 268312"/>
                  <a:gd name="connsiteY71" fmla="*/ 299740 h 336550"/>
                  <a:gd name="connsiteX72" fmla="*/ 161179 w 268312"/>
                  <a:gd name="connsiteY72" fmla="*/ 336550 h 336550"/>
                  <a:gd name="connsiteX73" fmla="*/ 36992 w 268312"/>
                  <a:gd name="connsiteY73" fmla="*/ 336550 h 336550"/>
                  <a:gd name="connsiteX74" fmla="*/ 0 w 268312"/>
                  <a:gd name="connsiteY74" fmla="*/ 299740 h 336550"/>
                  <a:gd name="connsiteX75" fmla="*/ 0 w 268312"/>
                  <a:gd name="connsiteY75" fmla="*/ 36810 h 336550"/>
                  <a:gd name="connsiteX76" fmla="*/ 36992 w 268312"/>
                  <a:gd name="connsiteY76"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68312" h="336550">
                    <a:moveTo>
                      <a:pt x="79065" y="303213"/>
                    </a:moveTo>
                    <a:cubicBezTo>
                      <a:pt x="73799" y="303213"/>
                      <a:pt x="69850" y="306955"/>
                      <a:pt x="69850" y="311945"/>
                    </a:cubicBezTo>
                    <a:cubicBezTo>
                      <a:pt x="69850" y="316934"/>
                      <a:pt x="73799" y="320676"/>
                      <a:pt x="79065" y="320676"/>
                    </a:cubicBezTo>
                    <a:cubicBezTo>
                      <a:pt x="79065" y="320676"/>
                      <a:pt x="79065" y="320676"/>
                      <a:pt x="114610" y="320676"/>
                    </a:cubicBezTo>
                    <a:cubicBezTo>
                      <a:pt x="119875" y="320676"/>
                      <a:pt x="123825" y="316934"/>
                      <a:pt x="123825" y="311945"/>
                    </a:cubicBezTo>
                    <a:cubicBezTo>
                      <a:pt x="123825" y="306955"/>
                      <a:pt x="119875" y="303213"/>
                      <a:pt x="114610" y="303213"/>
                    </a:cubicBezTo>
                    <a:cubicBezTo>
                      <a:pt x="114610" y="303213"/>
                      <a:pt x="114610" y="303213"/>
                      <a:pt x="79065" y="303213"/>
                    </a:cubicBezTo>
                    <a:close/>
                    <a:moveTo>
                      <a:pt x="184235" y="119063"/>
                    </a:moveTo>
                    <a:cubicBezTo>
                      <a:pt x="181644" y="119063"/>
                      <a:pt x="181644" y="119063"/>
                      <a:pt x="181644" y="121725"/>
                    </a:cubicBezTo>
                    <a:cubicBezTo>
                      <a:pt x="181644" y="121725"/>
                      <a:pt x="181644" y="121725"/>
                      <a:pt x="181644" y="125717"/>
                    </a:cubicBezTo>
                    <a:cubicBezTo>
                      <a:pt x="181644" y="129709"/>
                      <a:pt x="181644" y="129709"/>
                      <a:pt x="177759" y="131039"/>
                    </a:cubicBezTo>
                    <a:cubicBezTo>
                      <a:pt x="169989" y="133701"/>
                      <a:pt x="164808" y="139024"/>
                      <a:pt x="164808" y="148339"/>
                    </a:cubicBezTo>
                    <a:cubicBezTo>
                      <a:pt x="164808" y="156323"/>
                      <a:pt x="168694" y="161646"/>
                      <a:pt x="175169" y="165638"/>
                    </a:cubicBezTo>
                    <a:cubicBezTo>
                      <a:pt x="179054" y="168299"/>
                      <a:pt x="182939" y="169630"/>
                      <a:pt x="186825" y="170961"/>
                    </a:cubicBezTo>
                    <a:cubicBezTo>
                      <a:pt x="188120" y="172291"/>
                      <a:pt x="190710" y="172291"/>
                      <a:pt x="192005" y="173622"/>
                    </a:cubicBezTo>
                    <a:cubicBezTo>
                      <a:pt x="195890" y="177614"/>
                      <a:pt x="194595" y="182937"/>
                      <a:pt x="190710" y="185598"/>
                    </a:cubicBezTo>
                    <a:cubicBezTo>
                      <a:pt x="188120" y="186929"/>
                      <a:pt x="184235" y="186929"/>
                      <a:pt x="181644" y="186929"/>
                    </a:cubicBezTo>
                    <a:cubicBezTo>
                      <a:pt x="177759" y="185598"/>
                      <a:pt x="173874" y="184268"/>
                      <a:pt x="169989" y="182937"/>
                    </a:cubicBezTo>
                    <a:cubicBezTo>
                      <a:pt x="167398" y="181606"/>
                      <a:pt x="167398" y="181606"/>
                      <a:pt x="166103" y="184268"/>
                    </a:cubicBezTo>
                    <a:cubicBezTo>
                      <a:pt x="166103" y="186929"/>
                      <a:pt x="164808" y="188260"/>
                      <a:pt x="164808" y="190921"/>
                    </a:cubicBezTo>
                    <a:cubicBezTo>
                      <a:pt x="163513" y="193583"/>
                      <a:pt x="163513" y="194913"/>
                      <a:pt x="166103" y="196244"/>
                    </a:cubicBezTo>
                    <a:cubicBezTo>
                      <a:pt x="169989" y="197575"/>
                      <a:pt x="173874" y="198905"/>
                      <a:pt x="177759" y="198905"/>
                    </a:cubicBezTo>
                    <a:cubicBezTo>
                      <a:pt x="180349" y="198905"/>
                      <a:pt x="180349" y="198905"/>
                      <a:pt x="180349" y="202898"/>
                    </a:cubicBezTo>
                    <a:cubicBezTo>
                      <a:pt x="180349" y="204228"/>
                      <a:pt x="180349" y="205559"/>
                      <a:pt x="180349" y="206890"/>
                    </a:cubicBezTo>
                    <a:cubicBezTo>
                      <a:pt x="180349" y="208220"/>
                      <a:pt x="181644" y="209551"/>
                      <a:pt x="182939" y="209551"/>
                    </a:cubicBezTo>
                    <a:cubicBezTo>
                      <a:pt x="185530" y="209551"/>
                      <a:pt x="188120" y="209551"/>
                      <a:pt x="189415" y="209551"/>
                    </a:cubicBezTo>
                    <a:cubicBezTo>
                      <a:pt x="190710" y="209551"/>
                      <a:pt x="192005" y="208220"/>
                      <a:pt x="192005" y="206890"/>
                    </a:cubicBezTo>
                    <a:cubicBezTo>
                      <a:pt x="192005" y="205559"/>
                      <a:pt x="192005" y="202898"/>
                      <a:pt x="192005" y="201567"/>
                    </a:cubicBezTo>
                    <a:cubicBezTo>
                      <a:pt x="192005" y="198905"/>
                      <a:pt x="193300" y="198905"/>
                      <a:pt x="194595" y="197575"/>
                    </a:cubicBezTo>
                    <a:cubicBezTo>
                      <a:pt x="198480" y="196244"/>
                      <a:pt x="202366" y="193583"/>
                      <a:pt x="204956" y="190921"/>
                    </a:cubicBezTo>
                    <a:cubicBezTo>
                      <a:pt x="212726" y="180276"/>
                      <a:pt x="210136" y="166969"/>
                      <a:pt x="199775" y="160315"/>
                    </a:cubicBezTo>
                    <a:cubicBezTo>
                      <a:pt x="195890" y="157654"/>
                      <a:pt x="192005" y="156323"/>
                      <a:pt x="188120" y="154992"/>
                    </a:cubicBezTo>
                    <a:cubicBezTo>
                      <a:pt x="186825" y="153661"/>
                      <a:pt x="184235" y="153661"/>
                      <a:pt x="182939" y="152331"/>
                    </a:cubicBezTo>
                    <a:cubicBezTo>
                      <a:pt x="179054" y="148339"/>
                      <a:pt x="180349" y="144347"/>
                      <a:pt x="184235" y="141685"/>
                    </a:cubicBezTo>
                    <a:cubicBezTo>
                      <a:pt x="185530" y="141685"/>
                      <a:pt x="186825" y="141685"/>
                      <a:pt x="188120" y="141685"/>
                    </a:cubicBezTo>
                    <a:cubicBezTo>
                      <a:pt x="192005" y="141685"/>
                      <a:pt x="197185" y="141685"/>
                      <a:pt x="201071" y="144347"/>
                    </a:cubicBezTo>
                    <a:cubicBezTo>
                      <a:pt x="203661" y="145677"/>
                      <a:pt x="203661" y="145677"/>
                      <a:pt x="204956" y="143016"/>
                    </a:cubicBezTo>
                    <a:cubicBezTo>
                      <a:pt x="204956" y="140354"/>
                      <a:pt x="206251" y="137693"/>
                      <a:pt x="207546" y="135032"/>
                    </a:cubicBezTo>
                    <a:cubicBezTo>
                      <a:pt x="207546" y="133701"/>
                      <a:pt x="206251" y="132370"/>
                      <a:pt x="204956" y="132370"/>
                    </a:cubicBezTo>
                    <a:cubicBezTo>
                      <a:pt x="202366" y="131039"/>
                      <a:pt x="199775" y="129709"/>
                      <a:pt x="197185" y="129709"/>
                    </a:cubicBezTo>
                    <a:cubicBezTo>
                      <a:pt x="193300" y="128378"/>
                      <a:pt x="193300" y="128378"/>
                      <a:pt x="193300" y="124386"/>
                    </a:cubicBezTo>
                    <a:cubicBezTo>
                      <a:pt x="193300" y="119063"/>
                      <a:pt x="193300" y="119063"/>
                      <a:pt x="186825" y="119063"/>
                    </a:cubicBezTo>
                    <a:cubicBezTo>
                      <a:pt x="186825" y="119063"/>
                      <a:pt x="186825" y="119063"/>
                      <a:pt x="184235" y="119063"/>
                    </a:cubicBezTo>
                    <a:close/>
                    <a:moveTo>
                      <a:pt x="187192" y="84090"/>
                    </a:moveTo>
                    <a:cubicBezTo>
                      <a:pt x="207967" y="84090"/>
                      <a:pt x="228741" y="91980"/>
                      <a:pt x="244570" y="107760"/>
                    </a:cubicBezTo>
                    <a:cubicBezTo>
                      <a:pt x="276226" y="139321"/>
                      <a:pt x="276226" y="190607"/>
                      <a:pt x="244570" y="222168"/>
                    </a:cubicBezTo>
                    <a:cubicBezTo>
                      <a:pt x="216870" y="248468"/>
                      <a:pt x="177299" y="252413"/>
                      <a:pt x="145642" y="234003"/>
                    </a:cubicBezTo>
                    <a:cubicBezTo>
                      <a:pt x="132452" y="243208"/>
                      <a:pt x="120580" y="244523"/>
                      <a:pt x="111347" y="243208"/>
                    </a:cubicBezTo>
                    <a:cubicBezTo>
                      <a:pt x="107390" y="243208"/>
                      <a:pt x="107390" y="239263"/>
                      <a:pt x="110028" y="237948"/>
                    </a:cubicBezTo>
                    <a:cubicBezTo>
                      <a:pt x="117942" y="234003"/>
                      <a:pt x="123218" y="224798"/>
                      <a:pt x="127175" y="218223"/>
                    </a:cubicBezTo>
                    <a:cubicBezTo>
                      <a:pt x="127175" y="218223"/>
                      <a:pt x="127175" y="218223"/>
                      <a:pt x="125856" y="218223"/>
                    </a:cubicBezTo>
                    <a:cubicBezTo>
                      <a:pt x="96838" y="186662"/>
                      <a:pt x="98157" y="138006"/>
                      <a:pt x="129813" y="107760"/>
                    </a:cubicBezTo>
                    <a:cubicBezTo>
                      <a:pt x="145642" y="91980"/>
                      <a:pt x="166417" y="84090"/>
                      <a:pt x="187192" y="84090"/>
                    </a:cubicBezTo>
                    <a:close/>
                    <a:moveTo>
                      <a:pt x="36992" y="0"/>
                    </a:moveTo>
                    <a:cubicBezTo>
                      <a:pt x="36992" y="0"/>
                      <a:pt x="36992" y="0"/>
                      <a:pt x="161179" y="0"/>
                    </a:cubicBezTo>
                    <a:cubicBezTo>
                      <a:pt x="180997" y="0"/>
                      <a:pt x="196850" y="15776"/>
                      <a:pt x="196850" y="36810"/>
                    </a:cubicBezTo>
                    <a:cubicBezTo>
                      <a:pt x="196850" y="36810"/>
                      <a:pt x="196850" y="36810"/>
                      <a:pt x="196850" y="67047"/>
                    </a:cubicBezTo>
                    <a:cubicBezTo>
                      <a:pt x="194208" y="67047"/>
                      <a:pt x="191566" y="67047"/>
                      <a:pt x="187602" y="67047"/>
                    </a:cubicBezTo>
                    <a:cubicBezTo>
                      <a:pt x="184960" y="67047"/>
                      <a:pt x="180997" y="67047"/>
                      <a:pt x="178354" y="67047"/>
                    </a:cubicBezTo>
                    <a:cubicBezTo>
                      <a:pt x="178354" y="67047"/>
                      <a:pt x="178354" y="67047"/>
                      <a:pt x="178354" y="60474"/>
                    </a:cubicBezTo>
                    <a:cubicBezTo>
                      <a:pt x="178354" y="60474"/>
                      <a:pt x="178354" y="60474"/>
                      <a:pt x="178354" y="59159"/>
                    </a:cubicBezTo>
                    <a:cubicBezTo>
                      <a:pt x="178354" y="53900"/>
                      <a:pt x="174391" y="48642"/>
                      <a:pt x="169106" y="48642"/>
                    </a:cubicBezTo>
                    <a:cubicBezTo>
                      <a:pt x="169106" y="48642"/>
                      <a:pt x="169106" y="48642"/>
                      <a:pt x="29065" y="48642"/>
                    </a:cubicBezTo>
                    <a:cubicBezTo>
                      <a:pt x="23780" y="48642"/>
                      <a:pt x="19817" y="53900"/>
                      <a:pt x="19817" y="59159"/>
                    </a:cubicBezTo>
                    <a:cubicBezTo>
                      <a:pt x="19817" y="59159"/>
                      <a:pt x="19817" y="59159"/>
                      <a:pt x="19817" y="278706"/>
                    </a:cubicBezTo>
                    <a:cubicBezTo>
                      <a:pt x="19817" y="283964"/>
                      <a:pt x="23780" y="287908"/>
                      <a:pt x="29065" y="287908"/>
                    </a:cubicBezTo>
                    <a:cubicBezTo>
                      <a:pt x="29065" y="287908"/>
                      <a:pt x="29065" y="287908"/>
                      <a:pt x="169106" y="287908"/>
                    </a:cubicBezTo>
                    <a:cubicBezTo>
                      <a:pt x="174391" y="287908"/>
                      <a:pt x="178354" y="282650"/>
                      <a:pt x="178354" y="278706"/>
                    </a:cubicBezTo>
                    <a:cubicBezTo>
                      <a:pt x="178354" y="278706"/>
                      <a:pt x="178354" y="278706"/>
                      <a:pt x="178354" y="261615"/>
                    </a:cubicBezTo>
                    <a:cubicBezTo>
                      <a:pt x="180997" y="261615"/>
                      <a:pt x="184960" y="262930"/>
                      <a:pt x="187602" y="262930"/>
                    </a:cubicBezTo>
                    <a:cubicBezTo>
                      <a:pt x="191566" y="262930"/>
                      <a:pt x="194208" y="261615"/>
                      <a:pt x="196850" y="261615"/>
                    </a:cubicBezTo>
                    <a:cubicBezTo>
                      <a:pt x="196850" y="261615"/>
                      <a:pt x="196850" y="261615"/>
                      <a:pt x="196850" y="299740"/>
                    </a:cubicBezTo>
                    <a:cubicBezTo>
                      <a:pt x="196850" y="320774"/>
                      <a:pt x="180997" y="336550"/>
                      <a:pt x="161179" y="336550"/>
                    </a:cubicBezTo>
                    <a:cubicBezTo>
                      <a:pt x="161179" y="336550"/>
                      <a:pt x="161179" y="336550"/>
                      <a:pt x="36992" y="336550"/>
                    </a:cubicBezTo>
                    <a:cubicBezTo>
                      <a:pt x="17175" y="336550"/>
                      <a:pt x="0" y="320774"/>
                      <a:pt x="0" y="299740"/>
                    </a:cubicBezTo>
                    <a:cubicBezTo>
                      <a:pt x="0" y="299740"/>
                      <a:pt x="0" y="299740"/>
                      <a:pt x="0" y="36810"/>
                    </a:cubicBezTo>
                    <a:cubicBezTo>
                      <a:pt x="0" y="15776"/>
                      <a:pt x="17175" y="0"/>
                      <a:pt x="36992" y="0"/>
                    </a:cubicBezTo>
                    <a:close/>
                  </a:path>
                </a:pathLst>
              </a:custGeom>
              <a:solidFill>
                <a:schemeClr val="bg1"/>
              </a:solidFill>
              <a:ln>
                <a:noFill/>
              </a:ln>
              <a:extLst/>
            </p:spPr>
            <p:txBody>
              <a:bodyPr anchor="ctr"/>
              <a:lstStyle/>
              <a:p>
                <a:pPr algn="ctr"/>
                <a:endParaRPr/>
              </a:p>
            </p:txBody>
          </p:sp>
        </p:grpSp>
        <p:grpSp>
          <p:nvGrpSpPr>
            <p:cNvPr id="79" name="组合 78">
              <a:extLst>
                <a:ext uri="{FF2B5EF4-FFF2-40B4-BE49-F238E27FC236}">
                  <a16:creationId xmlns:a16="http://schemas.microsoft.com/office/drawing/2014/main" id="{413980D9-9AEB-4472-9841-2419EA307EED}"/>
                </a:ext>
              </a:extLst>
            </p:cNvPr>
            <p:cNvGrpSpPr/>
            <p:nvPr/>
          </p:nvGrpSpPr>
          <p:grpSpPr>
            <a:xfrm>
              <a:off x="4143697" y="2973566"/>
              <a:ext cx="1909148" cy="1657686"/>
              <a:chOff x="4143697" y="2973566"/>
              <a:chExt cx="1909148" cy="1657686"/>
            </a:xfrm>
          </p:grpSpPr>
          <p:sp>
            <p:nvSpPr>
              <p:cNvPr id="80" name="等腰三角形 79">
                <a:extLst>
                  <a:ext uri="{FF2B5EF4-FFF2-40B4-BE49-F238E27FC236}">
                    <a16:creationId xmlns:a16="http://schemas.microsoft.com/office/drawing/2014/main" id="{5966E34E-B110-4794-9193-3ADCA5A49820}"/>
                  </a:ext>
                </a:extLst>
              </p:cNvPr>
              <p:cNvSpPr/>
              <p:nvPr/>
            </p:nvSpPr>
            <p:spPr>
              <a:xfrm rot="18459578" flipH="1">
                <a:off x="5509931" y="3854413"/>
                <a:ext cx="238688" cy="847141"/>
              </a:xfrm>
              <a:prstGeom prst="triangl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1" name="椭圆 80">
                <a:extLst>
                  <a:ext uri="{FF2B5EF4-FFF2-40B4-BE49-F238E27FC236}">
                    <a16:creationId xmlns:a16="http://schemas.microsoft.com/office/drawing/2014/main" id="{1574ACCF-D25C-4725-A8A1-FAC4736EB4C8}"/>
                  </a:ext>
                </a:extLst>
              </p:cNvPr>
              <p:cNvSpPr/>
              <p:nvPr/>
            </p:nvSpPr>
            <p:spPr>
              <a:xfrm>
                <a:off x="4143697" y="2973566"/>
                <a:ext cx="1657686" cy="1657686"/>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2" name="任意多边形: 形状 19" title="DN0G3AjvxA">
                <a:extLst>
                  <a:ext uri="{FF2B5EF4-FFF2-40B4-BE49-F238E27FC236}">
                    <a16:creationId xmlns:a16="http://schemas.microsoft.com/office/drawing/2014/main" id="{D785FE99-0842-49F8-BBE5-EEFD3D608BF1}"/>
                  </a:ext>
                </a:extLst>
              </p:cNvPr>
              <p:cNvSpPr>
                <a:spLocks/>
              </p:cNvSpPr>
              <p:nvPr/>
            </p:nvSpPr>
            <p:spPr bwMode="auto">
              <a:xfrm>
                <a:off x="4648106" y="3512564"/>
                <a:ext cx="673606" cy="569245"/>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anchor="ctr"/>
              <a:lstStyle/>
              <a:p>
                <a:pPr algn="ctr"/>
                <a:endParaRPr/>
              </a:p>
            </p:txBody>
          </p:sp>
        </p:grpSp>
      </p:grpSp>
    </p:spTree>
    <p:extLst>
      <p:ext uri="{BB962C8B-B14F-4D97-AF65-F5344CB8AC3E}">
        <p14:creationId xmlns:p14="http://schemas.microsoft.com/office/powerpoint/2010/main" val="2282991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副标题 2"/>
          <p:cNvSpPr txBox="1">
            <a:spLocks/>
          </p:cNvSpPr>
          <p:nvPr/>
        </p:nvSpPr>
        <p:spPr>
          <a:xfrm>
            <a:off x="992230" y="1320880"/>
            <a:ext cx="7568721" cy="5311930"/>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30000"/>
              </a:lnSpc>
              <a:spcBef>
                <a:spcPts val="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smtClean="0">
                <a:solidFill>
                  <a:schemeClr val="tx1">
                    <a:lumMod val="95000"/>
                    <a:lumOff val="5000"/>
                  </a:schemeClr>
                </a:solidFill>
              </a:rPr>
              <a:t>    </a:t>
            </a:r>
            <a:r>
              <a:rPr lang="en-US" altLang="zh-CN" sz="2800" dirty="0" err="1" smtClean="0">
                <a:solidFill>
                  <a:schemeClr val="tx1">
                    <a:lumMod val="95000"/>
                    <a:lumOff val="5000"/>
                  </a:schemeClr>
                </a:solidFill>
              </a:rPr>
              <a:t>primList</a:t>
            </a:r>
            <a:r>
              <a:rPr lang="en-US" altLang="zh-CN" sz="2800" dirty="0" smtClean="0">
                <a:solidFill>
                  <a:schemeClr val="tx1">
                    <a:lumMod val="95000"/>
                    <a:lumOff val="5000"/>
                  </a:schemeClr>
                </a:solidFill>
              </a:rPr>
              <a:t> </a:t>
            </a:r>
            <a:r>
              <a:rPr lang="en-US" altLang="zh-CN" sz="2800" dirty="0">
                <a:solidFill>
                  <a:schemeClr val="tx1">
                    <a:lumMod val="95000"/>
                    <a:lumOff val="5000"/>
                  </a:schemeClr>
                </a:solidFill>
              </a:rPr>
              <a:t>= (</a:t>
            </a:r>
            <a:r>
              <a:rPr lang="en-US" altLang="zh-CN" sz="2800" dirty="0" err="1">
                <a:solidFill>
                  <a:schemeClr val="tx1">
                    <a:lumMod val="95000"/>
                    <a:lumOff val="5000"/>
                  </a:schemeClr>
                </a:solidFill>
              </a:rPr>
              <a:t>primNode</a:t>
            </a:r>
            <a:r>
              <a:rPr lang="en-US" altLang="zh-CN" sz="2800" dirty="0">
                <a:solidFill>
                  <a:schemeClr val="tx1">
                    <a:lumMod val="95000"/>
                    <a:lumOff val="5000"/>
                  </a:schemeClr>
                </a:solidFill>
              </a:rPr>
              <a:t> *) malloc (</a:t>
            </a:r>
            <a:r>
              <a:rPr lang="en-US" altLang="zh-CN" sz="2800" dirty="0" err="1">
                <a:solidFill>
                  <a:schemeClr val="tx1">
                    <a:lumMod val="95000"/>
                    <a:lumOff val="5000"/>
                  </a:schemeClr>
                </a:solidFill>
              </a:rPr>
              <a:t>sizeof</a:t>
            </a:r>
            <a:r>
              <a:rPr lang="en-US" altLang="zh-CN" sz="2800" dirty="0">
                <a:solidFill>
                  <a:schemeClr val="tx1">
                    <a:lumMod val="95000"/>
                    <a:lumOff val="5000"/>
                  </a:schemeClr>
                </a:solidFill>
              </a:rPr>
              <a:t>(</a:t>
            </a:r>
            <a:r>
              <a:rPr lang="en-US" altLang="zh-CN" sz="2800" dirty="0" err="1">
                <a:solidFill>
                  <a:schemeClr val="tx1">
                    <a:lumMod val="95000"/>
                    <a:lumOff val="5000"/>
                  </a:schemeClr>
                </a:solidFill>
              </a:rPr>
              <a:t>primNode</a:t>
            </a:r>
            <a:r>
              <a:rPr lang="en-US" altLang="zh-CN" sz="2800" dirty="0">
                <a:solidFill>
                  <a:schemeClr val="tx1">
                    <a:lumMod val="95000"/>
                    <a:lumOff val="5000"/>
                  </a:schemeClr>
                </a:solidFill>
              </a:rPr>
              <a:t>)*g-&gt;verts);</a:t>
            </a:r>
          </a:p>
          <a:p>
            <a:r>
              <a:rPr lang="en-US" altLang="zh-CN" sz="2800" dirty="0">
                <a:solidFill>
                  <a:schemeClr val="tx1">
                    <a:lumMod val="95000"/>
                    <a:lumOff val="5000"/>
                  </a:schemeClr>
                </a:solidFill>
              </a:rPr>
              <a:t>    for (</a:t>
            </a:r>
            <a:r>
              <a:rPr lang="en-US" altLang="zh-CN" sz="2800" dirty="0" err="1">
                <a:solidFill>
                  <a:schemeClr val="tx1">
                    <a:lumMod val="95000"/>
                    <a:lumOff val="5000"/>
                  </a:schemeClr>
                </a:solidFill>
              </a:rPr>
              <a:t>i</a:t>
            </a:r>
            <a:r>
              <a:rPr lang="en-US" altLang="zh-CN" sz="2800" dirty="0">
                <a:solidFill>
                  <a:schemeClr val="tx1">
                    <a:lumMod val="95000"/>
                    <a:lumOff val="5000"/>
                  </a:schemeClr>
                </a:solidFill>
              </a:rPr>
              <a:t>=0; </a:t>
            </a:r>
            <a:r>
              <a:rPr lang="en-US" altLang="zh-CN" sz="2800" dirty="0" err="1">
                <a:solidFill>
                  <a:schemeClr val="tx1">
                    <a:lumMod val="95000"/>
                    <a:lumOff val="5000"/>
                  </a:schemeClr>
                </a:solidFill>
              </a:rPr>
              <a:t>i</a:t>
            </a:r>
            <a:r>
              <a:rPr lang="en-US" altLang="zh-CN" sz="2800" dirty="0">
                <a:solidFill>
                  <a:schemeClr val="tx1">
                    <a:lumMod val="95000"/>
                    <a:lumOff val="5000"/>
                  </a:schemeClr>
                </a:solidFill>
              </a:rPr>
              <a:t>&lt;g-&gt;verts; </a:t>
            </a:r>
            <a:r>
              <a:rPr lang="en-US" altLang="zh-CN" sz="2800" dirty="0" err="1">
                <a:solidFill>
                  <a:schemeClr val="tx1">
                    <a:lumMod val="95000"/>
                    <a:lumOff val="5000"/>
                  </a:schemeClr>
                </a:solidFill>
              </a:rPr>
              <a:t>i</a:t>
            </a:r>
            <a:r>
              <a:rPr lang="en-US" altLang="zh-CN" sz="2800" dirty="0">
                <a:solidFill>
                  <a:schemeClr val="tx1">
                    <a:lumMod val="95000"/>
                    <a:lumOff val="5000"/>
                  </a:schemeClr>
                </a:solidFill>
              </a:rPr>
              <a:t>++)</a:t>
            </a:r>
          </a:p>
          <a:p>
            <a:r>
              <a:rPr lang="en-US" altLang="zh-CN" sz="2800" dirty="0">
                <a:solidFill>
                  <a:schemeClr val="tx1">
                    <a:lumMod val="95000"/>
                    <a:lumOff val="5000"/>
                  </a:schemeClr>
                </a:solidFill>
              </a:rPr>
              <a:t>    {</a:t>
            </a:r>
          </a:p>
          <a:p>
            <a:r>
              <a:rPr lang="en-US" altLang="zh-CN" sz="2800" dirty="0">
                <a:solidFill>
                  <a:schemeClr val="tx1">
                    <a:lumMod val="95000"/>
                    <a:lumOff val="5000"/>
                  </a:schemeClr>
                </a:solidFill>
              </a:rPr>
              <a:t>        </a:t>
            </a:r>
            <a:r>
              <a:rPr lang="en-US" altLang="zh-CN" sz="2800" dirty="0" err="1">
                <a:solidFill>
                  <a:schemeClr val="tx1">
                    <a:lumMod val="95000"/>
                    <a:lumOff val="5000"/>
                  </a:schemeClr>
                </a:solidFill>
              </a:rPr>
              <a:t>primList</a:t>
            </a:r>
            <a:r>
              <a:rPr lang="en-US" altLang="zh-CN" sz="2800" dirty="0">
                <a:solidFill>
                  <a:schemeClr val="tx1">
                    <a:lumMod val="95000"/>
                    <a:lumOff val="5000"/>
                  </a:schemeClr>
                </a:solidFill>
              </a:rPr>
              <a:t>[</a:t>
            </a:r>
            <a:r>
              <a:rPr lang="en-US" altLang="zh-CN" sz="2800" dirty="0" err="1">
                <a:solidFill>
                  <a:schemeClr val="tx1">
                    <a:lumMod val="95000"/>
                    <a:lumOff val="5000"/>
                  </a:schemeClr>
                </a:solidFill>
              </a:rPr>
              <a:t>i</a:t>
            </a:r>
            <a:r>
              <a:rPr lang="en-US" altLang="zh-CN" sz="2800" dirty="0">
                <a:solidFill>
                  <a:schemeClr val="tx1">
                    <a:lumMod val="95000"/>
                    <a:lumOff val="5000"/>
                  </a:schemeClr>
                </a:solidFill>
              </a:rPr>
              <a:t>].source = -1;</a:t>
            </a:r>
          </a:p>
          <a:p>
            <a:r>
              <a:rPr lang="en-US" altLang="zh-CN" sz="2800" dirty="0">
                <a:solidFill>
                  <a:schemeClr val="tx1">
                    <a:lumMod val="95000"/>
                    <a:lumOff val="5000"/>
                  </a:schemeClr>
                </a:solidFill>
              </a:rPr>
              <a:t>        primList[</a:t>
            </a:r>
            <a:r>
              <a:rPr lang="en-US" altLang="zh-CN" sz="2800" dirty="0" err="1">
                <a:solidFill>
                  <a:schemeClr val="tx1">
                    <a:lumMod val="95000"/>
                    <a:lumOff val="5000"/>
                  </a:schemeClr>
                </a:solidFill>
              </a:rPr>
              <a:t>i</a:t>
            </a:r>
            <a:r>
              <a:rPr lang="en-US" altLang="zh-CN" sz="2800" dirty="0">
                <a:solidFill>
                  <a:schemeClr val="tx1">
                    <a:lumMod val="95000"/>
                    <a:lumOff val="5000"/>
                  </a:schemeClr>
                </a:solidFill>
              </a:rPr>
              <a:t>].dist = MAXNUM;</a:t>
            </a:r>
          </a:p>
          <a:p>
            <a:r>
              <a:rPr lang="en-US" altLang="zh-CN" sz="2800" dirty="0">
                <a:solidFill>
                  <a:schemeClr val="tx1">
                    <a:lumMod val="95000"/>
                    <a:lumOff val="5000"/>
                  </a:schemeClr>
                </a:solidFill>
              </a:rPr>
              <a:t>        primList[</a:t>
            </a:r>
            <a:r>
              <a:rPr lang="en-US" altLang="zh-CN" sz="2800" dirty="0" err="1">
                <a:solidFill>
                  <a:schemeClr val="tx1">
                    <a:lumMod val="95000"/>
                    <a:lumOff val="5000"/>
                  </a:schemeClr>
                </a:solidFill>
              </a:rPr>
              <a:t>i</a:t>
            </a:r>
            <a:r>
              <a:rPr lang="en-US" altLang="zh-CN" sz="2800" dirty="0">
                <a:solidFill>
                  <a:schemeClr val="tx1">
                    <a:lumMod val="95000"/>
                    <a:lumOff val="5000"/>
                  </a:schemeClr>
                </a:solidFill>
              </a:rPr>
              <a:t>].flag = 0;</a:t>
            </a:r>
          </a:p>
          <a:p>
            <a:r>
              <a:rPr lang="en-US" altLang="zh-CN" sz="2800" dirty="0">
                <a:solidFill>
                  <a:schemeClr val="tx1">
                    <a:lumMod val="95000"/>
                    <a:lumOff val="5000"/>
                  </a:schemeClr>
                </a:solidFill>
              </a:rPr>
              <a:t>    }</a:t>
            </a:r>
          </a:p>
          <a:p>
            <a:r>
              <a:rPr lang="en-US" altLang="zh-CN" sz="2800" dirty="0">
                <a:solidFill>
                  <a:schemeClr val="tx1">
                    <a:lumMod val="95000"/>
                    <a:lumOff val="5000"/>
                  </a:schemeClr>
                </a:solidFill>
              </a:rPr>
              <a:t> </a:t>
            </a:r>
          </a:p>
          <a:p>
            <a:r>
              <a:rPr lang="en-US" altLang="zh-CN" sz="2800" dirty="0">
                <a:solidFill>
                  <a:schemeClr val="tx1">
                    <a:lumMod val="95000"/>
                    <a:lumOff val="5000"/>
                  </a:schemeClr>
                </a:solidFill>
              </a:rPr>
              <a:t>    //</a:t>
            </a:r>
            <a:r>
              <a:rPr lang="zh-CN" altLang="en-US" sz="2800" dirty="0">
                <a:solidFill>
                  <a:schemeClr val="tx1">
                    <a:lumMod val="95000"/>
                    <a:lumOff val="5000"/>
                  </a:schemeClr>
                </a:solidFill>
              </a:rPr>
              <a:t>从下标为</a:t>
            </a:r>
            <a:r>
              <a:rPr lang="en-US" altLang="zh-CN" sz="2800" dirty="0">
                <a:solidFill>
                  <a:schemeClr val="tx1">
                    <a:lumMod val="95000"/>
                    <a:lumOff val="5000"/>
                  </a:schemeClr>
                </a:solidFill>
              </a:rPr>
              <a:t>0</a:t>
            </a:r>
            <a:r>
              <a:rPr lang="zh-CN" altLang="en-US" sz="2800" dirty="0">
                <a:solidFill>
                  <a:schemeClr val="tx1">
                    <a:lumMod val="95000"/>
                    <a:lumOff val="5000"/>
                  </a:schemeClr>
                </a:solidFill>
              </a:rPr>
              <a:t>的点开始</a:t>
            </a:r>
          </a:p>
          <a:p>
            <a:r>
              <a:rPr lang="zh-CN" altLang="en-US" sz="2800" dirty="0">
                <a:solidFill>
                  <a:schemeClr val="tx1">
                    <a:lumMod val="95000"/>
                    <a:lumOff val="5000"/>
                  </a:schemeClr>
                </a:solidFill>
              </a:rPr>
              <a:t>    </a:t>
            </a:r>
            <a:r>
              <a:rPr lang="en-US" altLang="zh-CN" sz="2800" dirty="0">
                <a:solidFill>
                  <a:schemeClr val="tx1">
                    <a:lumMod val="95000"/>
                    <a:lumOff val="5000"/>
                  </a:schemeClr>
                </a:solidFill>
              </a:rPr>
              <a:t>min = 0;</a:t>
            </a:r>
          </a:p>
          <a:p>
            <a:r>
              <a:rPr lang="en-US" altLang="zh-CN" sz="2800" dirty="0">
                <a:solidFill>
                  <a:schemeClr val="tx1">
                    <a:lumMod val="95000"/>
                    <a:lumOff val="5000"/>
                  </a:schemeClr>
                </a:solidFill>
              </a:rPr>
              <a:t>    </a:t>
            </a:r>
            <a:r>
              <a:rPr lang="en-US" altLang="zh-CN" sz="2800" dirty="0" err="1">
                <a:solidFill>
                  <a:schemeClr val="tx1">
                    <a:lumMod val="95000"/>
                    <a:lumOff val="5000"/>
                  </a:schemeClr>
                </a:solidFill>
              </a:rPr>
              <a:t>cnt</a:t>
            </a:r>
            <a:r>
              <a:rPr lang="en-US" altLang="zh-CN" sz="2800" dirty="0">
                <a:solidFill>
                  <a:schemeClr val="tx1">
                    <a:lumMod val="95000"/>
                    <a:lumOff val="5000"/>
                  </a:schemeClr>
                </a:solidFill>
              </a:rPr>
              <a:t> = 1;</a:t>
            </a:r>
          </a:p>
          <a:p>
            <a:r>
              <a:rPr lang="en-US" altLang="zh-CN" sz="2800" dirty="0">
                <a:solidFill>
                  <a:schemeClr val="tx1">
                    <a:lumMod val="95000"/>
                    <a:lumOff val="5000"/>
                  </a:schemeClr>
                </a:solidFill>
              </a:rPr>
              <a:t>    primList[0].dist = 0;</a:t>
            </a:r>
          </a:p>
          <a:p>
            <a:r>
              <a:rPr lang="en-US" altLang="zh-CN" sz="2800" dirty="0">
                <a:solidFill>
                  <a:schemeClr val="tx1">
                    <a:lumMod val="95000"/>
                    <a:lumOff val="5000"/>
                  </a:schemeClr>
                </a:solidFill>
              </a:rPr>
              <a:t>    </a:t>
            </a:r>
            <a:r>
              <a:rPr lang="en-US" altLang="zh-CN" sz="2800" dirty="0" err="1">
                <a:solidFill>
                  <a:schemeClr val="tx1">
                    <a:lumMod val="95000"/>
                    <a:lumOff val="5000"/>
                  </a:schemeClr>
                </a:solidFill>
              </a:rPr>
              <a:t>primList</a:t>
            </a:r>
            <a:r>
              <a:rPr lang="en-US" altLang="zh-CN" sz="2800" dirty="0">
                <a:solidFill>
                  <a:schemeClr val="tx1">
                    <a:lumMod val="95000"/>
                    <a:lumOff val="5000"/>
                  </a:schemeClr>
                </a:solidFill>
              </a:rPr>
              <a:t>[0].flag = 1</a:t>
            </a:r>
            <a:r>
              <a:rPr lang="en-US" altLang="zh-CN" sz="2800" dirty="0" smtClean="0">
                <a:solidFill>
                  <a:schemeClr val="tx1">
                    <a:lumMod val="95000"/>
                    <a:lumOff val="5000"/>
                  </a:schemeClr>
                </a:solidFill>
              </a:rPr>
              <a:t>;</a:t>
            </a:r>
          </a:p>
        </p:txBody>
      </p:sp>
      <p:pic>
        <p:nvPicPr>
          <p:cNvPr id="12" name="图片 11">
            <a:extLst>
              <a:ext uri="{FF2B5EF4-FFF2-40B4-BE49-F238E27FC236}">
                <a16:creationId xmlns:a16="http://schemas.microsoft.com/office/drawing/2014/main" id="{76FF15D6-F4BD-4456-B573-E9C2F7513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73" y="444454"/>
            <a:ext cx="12192000" cy="640716"/>
          </a:xfrm>
          <a:prstGeom prst="rect">
            <a:avLst/>
          </a:prstGeom>
        </p:spPr>
      </p:pic>
      <p:sp>
        <p:nvSpPr>
          <p:cNvPr id="13" name="矩形 12"/>
          <p:cNvSpPr/>
          <p:nvPr/>
        </p:nvSpPr>
        <p:spPr>
          <a:xfrm>
            <a:off x="1005878" y="533979"/>
            <a:ext cx="1723549" cy="461665"/>
          </a:xfrm>
          <a:prstGeom prst="rect">
            <a:avLst/>
          </a:prstGeom>
        </p:spPr>
        <p:txBody>
          <a:bodyPr wrap="none">
            <a:spAutoFit/>
          </a:bodyPr>
          <a:lstStyle/>
          <a:p>
            <a:r>
              <a:rPr lang="zh-CN" altLang="en-US" sz="2400" dirty="0">
                <a:solidFill>
                  <a:prstClr val="white"/>
                </a:solidFill>
                <a:latin typeface="微软雅黑"/>
              </a:rPr>
              <a:t>算法实现：</a:t>
            </a:r>
            <a:endParaRPr lang="en-US" altLang="zh-CN" sz="2400" dirty="0">
              <a:solidFill>
                <a:prstClr val="white"/>
              </a:solidFill>
              <a:latin typeface="微软雅黑"/>
            </a:endParaRPr>
          </a:p>
        </p:txBody>
      </p:sp>
      <p:grpSp>
        <p:nvGrpSpPr>
          <p:cNvPr id="14" name="千图PPT彼岸天：ID 8661124库_组合 29">
            <a:extLst>
              <a:ext uri="{FF2B5EF4-FFF2-40B4-BE49-F238E27FC236}">
                <a16:creationId xmlns:a16="http://schemas.microsoft.com/office/drawing/2014/main" id="{E3CE7D37-938B-4408-8A16-F544C38C65DE}"/>
              </a:ext>
            </a:extLst>
          </p:cNvPr>
          <p:cNvGrpSpPr/>
          <p:nvPr>
            <p:custDataLst>
              <p:tags r:id="rId1"/>
            </p:custDataLst>
          </p:nvPr>
        </p:nvGrpSpPr>
        <p:grpSpPr>
          <a:xfrm>
            <a:off x="8906766" y="3043451"/>
            <a:ext cx="2690961" cy="3814549"/>
            <a:chOff x="4143697" y="1490074"/>
            <a:chExt cx="3786785" cy="5367926"/>
          </a:xfrm>
        </p:grpSpPr>
        <p:grpSp>
          <p:nvGrpSpPr>
            <p:cNvPr id="15" name="组合 14">
              <a:extLst>
                <a:ext uri="{FF2B5EF4-FFF2-40B4-BE49-F238E27FC236}">
                  <a16:creationId xmlns:a16="http://schemas.microsoft.com/office/drawing/2014/main" id="{47CC7941-6B66-4FCF-8BE6-7E6220EE1874}"/>
                </a:ext>
              </a:extLst>
            </p:cNvPr>
            <p:cNvGrpSpPr/>
            <p:nvPr/>
          </p:nvGrpSpPr>
          <p:grpSpPr>
            <a:xfrm>
              <a:off x="5455672" y="2619375"/>
              <a:ext cx="1267558" cy="4238625"/>
              <a:chOff x="5455672" y="2619375"/>
              <a:chExt cx="1267558" cy="4238625"/>
            </a:xfrm>
          </p:grpSpPr>
          <p:sp>
            <p:nvSpPr>
              <p:cNvPr id="36" name="等腰三角形 35">
                <a:extLst>
                  <a:ext uri="{FF2B5EF4-FFF2-40B4-BE49-F238E27FC236}">
                    <a16:creationId xmlns:a16="http://schemas.microsoft.com/office/drawing/2014/main" id="{F2770205-B40E-44CF-A741-CD0944BC8F42}"/>
                  </a:ext>
                </a:extLst>
              </p:cNvPr>
              <p:cNvSpPr/>
              <p:nvPr/>
            </p:nvSpPr>
            <p:spPr>
              <a:xfrm>
                <a:off x="5676900" y="2619375"/>
                <a:ext cx="838200" cy="4238625"/>
              </a:xfrm>
              <a:prstGeom prst="triangl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7" name="等腰三角形 36">
                <a:extLst>
                  <a:ext uri="{FF2B5EF4-FFF2-40B4-BE49-F238E27FC236}">
                    <a16:creationId xmlns:a16="http://schemas.microsoft.com/office/drawing/2014/main" id="{93FC3571-667A-4F00-B1DD-BA9E4F895714}"/>
                  </a:ext>
                </a:extLst>
              </p:cNvPr>
              <p:cNvSpPr/>
              <p:nvPr/>
            </p:nvSpPr>
            <p:spPr>
              <a:xfrm rot="19398918" flipH="1">
                <a:off x="5455672" y="5623648"/>
                <a:ext cx="238688" cy="847141"/>
              </a:xfrm>
              <a:prstGeom prst="triangl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8" name="等腰三角形 37">
                <a:extLst>
                  <a:ext uri="{FF2B5EF4-FFF2-40B4-BE49-F238E27FC236}">
                    <a16:creationId xmlns:a16="http://schemas.microsoft.com/office/drawing/2014/main" id="{EA073082-7DB2-4031-8D38-FD88248F19F8}"/>
                  </a:ext>
                </a:extLst>
              </p:cNvPr>
              <p:cNvSpPr/>
              <p:nvPr/>
            </p:nvSpPr>
            <p:spPr>
              <a:xfrm rot="2398410" flipH="1">
                <a:off x="6290935" y="3368440"/>
                <a:ext cx="239629" cy="876101"/>
              </a:xfrm>
              <a:prstGeom prst="triangl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9" name="等腰三角形 38">
                <a:extLst>
                  <a:ext uri="{FF2B5EF4-FFF2-40B4-BE49-F238E27FC236}">
                    <a16:creationId xmlns:a16="http://schemas.microsoft.com/office/drawing/2014/main" id="{C5322103-BE21-4EB0-95CE-5E1DCAA72920}"/>
                  </a:ext>
                </a:extLst>
              </p:cNvPr>
              <p:cNvSpPr/>
              <p:nvPr/>
            </p:nvSpPr>
            <p:spPr>
              <a:xfrm rot="2619467" flipH="1">
                <a:off x="6484542" y="4962728"/>
                <a:ext cx="238688" cy="904473"/>
              </a:xfrm>
              <a:prstGeom prst="triangl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16" name="椭圆 15">
              <a:extLst>
                <a:ext uri="{FF2B5EF4-FFF2-40B4-BE49-F238E27FC236}">
                  <a16:creationId xmlns:a16="http://schemas.microsoft.com/office/drawing/2014/main" id="{71D8DCC2-F711-46D0-9D4D-8ABB7B53130D}"/>
                </a:ext>
              </a:extLst>
            </p:cNvPr>
            <p:cNvSpPr/>
            <p:nvPr/>
          </p:nvSpPr>
          <p:spPr>
            <a:xfrm>
              <a:off x="6314531" y="3065104"/>
              <a:ext cx="873396" cy="873396"/>
            </a:xfrm>
            <a:prstGeom prst="ellipse">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椭圆 16">
              <a:extLst>
                <a:ext uri="{FF2B5EF4-FFF2-40B4-BE49-F238E27FC236}">
                  <a16:creationId xmlns:a16="http://schemas.microsoft.com/office/drawing/2014/main" id="{98BF44A3-E941-4176-9A37-32E4272B83DC}"/>
                </a:ext>
              </a:extLst>
            </p:cNvPr>
            <p:cNvSpPr/>
            <p:nvPr/>
          </p:nvSpPr>
          <p:spPr>
            <a:xfrm>
              <a:off x="4782143" y="5236954"/>
              <a:ext cx="877790" cy="877790"/>
            </a:xfrm>
            <a:prstGeom prst="ellipse">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18" name="组合 17">
              <a:extLst>
                <a:ext uri="{FF2B5EF4-FFF2-40B4-BE49-F238E27FC236}">
                  <a16:creationId xmlns:a16="http://schemas.microsoft.com/office/drawing/2014/main" id="{8676029F-9181-47C9-BDC5-DC1435C5BEDE}"/>
                </a:ext>
              </a:extLst>
            </p:cNvPr>
            <p:cNvGrpSpPr/>
            <p:nvPr/>
          </p:nvGrpSpPr>
          <p:grpSpPr>
            <a:xfrm>
              <a:off x="6437562" y="4331616"/>
              <a:ext cx="1492920" cy="1492920"/>
              <a:chOff x="6437562" y="4331616"/>
              <a:chExt cx="1492920" cy="1492920"/>
            </a:xfrm>
          </p:grpSpPr>
          <p:sp>
            <p:nvSpPr>
              <p:cNvPr id="34" name="椭圆 33">
                <a:extLst>
                  <a:ext uri="{FF2B5EF4-FFF2-40B4-BE49-F238E27FC236}">
                    <a16:creationId xmlns:a16="http://schemas.microsoft.com/office/drawing/2014/main" id="{E17BCF41-55BB-41CD-892F-4497816572F8}"/>
                  </a:ext>
                </a:extLst>
              </p:cNvPr>
              <p:cNvSpPr/>
              <p:nvPr/>
            </p:nvSpPr>
            <p:spPr>
              <a:xfrm>
                <a:off x="6437562" y="4331616"/>
                <a:ext cx="1492920" cy="1492920"/>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5" name="任意多边形: 形状 17" title="rJ6JfFNieuj79RlItJXO">
                <a:extLst>
                  <a:ext uri="{FF2B5EF4-FFF2-40B4-BE49-F238E27FC236}">
                    <a16:creationId xmlns:a16="http://schemas.microsoft.com/office/drawing/2014/main" id="{011D9C86-9407-44F8-ABB3-1AEB8D639657}"/>
                  </a:ext>
                </a:extLst>
              </p:cNvPr>
              <p:cNvSpPr>
                <a:spLocks/>
              </p:cNvSpPr>
              <p:nvPr/>
            </p:nvSpPr>
            <p:spPr bwMode="auto">
              <a:xfrm>
                <a:off x="6976503" y="4692381"/>
                <a:ext cx="516292" cy="691637"/>
              </a:xfrm>
              <a:custGeom>
                <a:avLst/>
                <a:gdLst>
                  <a:gd name="connsiteX0" fmla="*/ 127000 w 252413"/>
                  <a:gd name="connsiteY0" fmla="*/ 292100 h 338138"/>
                  <a:gd name="connsiteX1" fmla="*/ 111125 w 252413"/>
                  <a:gd name="connsiteY1" fmla="*/ 307975 h 338138"/>
                  <a:gd name="connsiteX2" fmla="*/ 127000 w 252413"/>
                  <a:gd name="connsiteY2" fmla="*/ 323850 h 338138"/>
                  <a:gd name="connsiteX3" fmla="*/ 142875 w 252413"/>
                  <a:gd name="connsiteY3" fmla="*/ 307975 h 338138"/>
                  <a:gd name="connsiteX4" fmla="*/ 127000 w 252413"/>
                  <a:gd name="connsiteY4" fmla="*/ 292100 h 338138"/>
                  <a:gd name="connsiteX5" fmla="*/ 60637 w 252413"/>
                  <a:gd name="connsiteY5" fmla="*/ 241300 h 338138"/>
                  <a:gd name="connsiteX6" fmla="*/ 123259 w 252413"/>
                  <a:gd name="connsiteY6" fmla="*/ 241300 h 338138"/>
                  <a:gd name="connsiteX7" fmla="*/ 128588 w 252413"/>
                  <a:gd name="connsiteY7" fmla="*/ 248356 h 338138"/>
                  <a:gd name="connsiteX8" fmla="*/ 123259 w 252413"/>
                  <a:gd name="connsiteY8" fmla="*/ 254000 h 338138"/>
                  <a:gd name="connsiteX9" fmla="*/ 60637 w 252413"/>
                  <a:gd name="connsiteY9" fmla="*/ 254000 h 338138"/>
                  <a:gd name="connsiteX10" fmla="*/ 53975 w 252413"/>
                  <a:gd name="connsiteY10" fmla="*/ 248356 h 338138"/>
                  <a:gd name="connsiteX11" fmla="*/ 60637 w 252413"/>
                  <a:gd name="connsiteY11" fmla="*/ 241300 h 338138"/>
                  <a:gd name="connsiteX12" fmla="*/ 60637 w 252413"/>
                  <a:gd name="connsiteY12" fmla="*/ 219075 h 338138"/>
                  <a:gd name="connsiteX13" fmla="*/ 123259 w 252413"/>
                  <a:gd name="connsiteY13" fmla="*/ 219075 h 338138"/>
                  <a:gd name="connsiteX14" fmla="*/ 128588 w 252413"/>
                  <a:gd name="connsiteY14" fmla="*/ 224720 h 338138"/>
                  <a:gd name="connsiteX15" fmla="*/ 123259 w 252413"/>
                  <a:gd name="connsiteY15" fmla="*/ 231775 h 338138"/>
                  <a:gd name="connsiteX16" fmla="*/ 60637 w 252413"/>
                  <a:gd name="connsiteY16" fmla="*/ 231775 h 338138"/>
                  <a:gd name="connsiteX17" fmla="*/ 53975 w 252413"/>
                  <a:gd name="connsiteY17" fmla="*/ 224720 h 338138"/>
                  <a:gd name="connsiteX18" fmla="*/ 60637 w 252413"/>
                  <a:gd name="connsiteY18" fmla="*/ 219075 h 338138"/>
                  <a:gd name="connsiteX19" fmla="*/ 60637 w 252413"/>
                  <a:gd name="connsiteY19" fmla="*/ 196850 h 338138"/>
                  <a:gd name="connsiteX20" fmla="*/ 123259 w 252413"/>
                  <a:gd name="connsiteY20" fmla="*/ 196850 h 338138"/>
                  <a:gd name="connsiteX21" fmla="*/ 128588 w 252413"/>
                  <a:gd name="connsiteY21" fmla="*/ 202407 h 338138"/>
                  <a:gd name="connsiteX22" fmla="*/ 123259 w 252413"/>
                  <a:gd name="connsiteY22" fmla="*/ 207963 h 338138"/>
                  <a:gd name="connsiteX23" fmla="*/ 60637 w 252413"/>
                  <a:gd name="connsiteY23" fmla="*/ 207963 h 338138"/>
                  <a:gd name="connsiteX24" fmla="*/ 53975 w 252413"/>
                  <a:gd name="connsiteY24" fmla="*/ 202407 h 338138"/>
                  <a:gd name="connsiteX25" fmla="*/ 60637 w 252413"/>
                  <a:gd name="connsiteY25" fmla="*/ 196850 h 338138"/>
                  <a:gd name="connsiteX26" fmla="*/ 60637 w 252413"/>
                  <a:gd name="connsiteY26" fmla="*/ 174625 h 338138"/>
                  <a:gd name="connsiteX27" fmla="*/ 123259 w 252413"/>
                  <a:gd name="connsiteY27" fmla="*/ 174625 h 338138"/>
                  <a:gd name="connsiteX28" fmla="*/ 128588 w 252413"/>
                  <a:gd name="connsiteY28" fmla="*/ 180182 h 338138"/>
                  <a:gd name="connsiteX29" fmla="*/ 123259 w 252413"/>
                  <a:gd name="connsiteY29" fmla="*/ 185738 h 338138"/>
                  <a:gd name="connsiteX30" fmla="*/ 60637 w 252413"/>
                  <a:gd name="connsiteY30" fmla="*/ 185738 h 338138"/>
                  <a:gd name="connsiteX31" fmla="*/ 53975 w 252413"/>
                  <a:gd name="connsiteY31" fmla="*/ 180182 h 338138"/>
                  <a:gd name="connsiteX32" fmla="*/ 60637 w 252413"/>
                  <a:gd name="connsiteY32" fmla="*/ 174625 h 338138"/>
                  <a:gd name="connsiteX33" fmla="*/ 149784 w 252413"/>
                  <a:gd name="connsiteY33" fmla="*/ 155575 h 338138"/>
                  <a:gd name="connsiteX34" fmla="*/ 188356 w 252413"/>
                  <a:gd name="connsiteY34" fmla="*/ 155575 h 338138"/>
                  <a:gd name="connsiteX35" fmla="*/ 193676 w 252413"/>
                  <a:gd name="connsiteY35" fmla="*/ 160852 h 338138"/>
                  <a:gd name="connsiteX36" fmla="*/ 193676 w 252413"/>
                  <a:gd name="connsiteY36" fmla="*/ 242642 h 338138"/>
                  <a:gd name="connsiteX37" fmla="*/ 188356 w 252413"/>
                  <a:gd name="connsiteY37" fmla="*/ 249238 h 338138"/>
                  <a:gd name="connsiteX38" fmla="*/ 149784 w 252413"/>
                  <a:gd name="connsiteY38" fmla="*/ 249238 h 338138"/>
                  <a:gd name="connsiteX39" fmla="*/ 144463 w 252413"/>
                  <a:gd name="connsiteY39" fmla="*/ 242642 h 338138"/>
                  <a:gd name="connsiteX40" fmla="*/ 144463 w 252413"/>
                  <a:gd name="connsiteY40" fmla="*/ 160852 h 338138"/>
                  <a:gd name="connsiteX41" fmla="*/ 149784 w 252413"/>
                  <a:gd name="connsiteY41" fmla="*/ 155575 h 338138"/>
                  <a:gd name="connsiteX42" fmla="*/ 60637 w 252413"/>
                  <a:gd name="connsiteY42" fmla="*/ 150813 h 338138"/>
                  <a:gd name="connsiteX43" fmla="*/ 123259 w 252413"/>
                  <a:gd name="connsiteY43" fmla="*/ 150813 h 338138"/>
                  <a:gd name="connsiteX44" fmla="*/ 128588 w 252413"/>
                  <a:gd name="connsiteY44" fmla="*/ 156987 h 338138"/>
                  <a:gd name="connsiteX45" fmla="*/ 123259 w 252413"/>
                  <a:gd name="connsiteY45" fmla="*/ 161926 h 338138"/>
                  <a:gd name="connsiteX46" fmla="*/ 60637 w 252413"/>
                  <a:gd name="connsiteY46" fmla="*/ 161926 h 338138"/>
                  <a:gd name="connsiteX47" fmla="*/ 53975 w 252413"/>
                  <a:gd name="connsiteY47" fmla="*/ 156987 h 338138"/>
                  <a:gd name="connsiteX48" fmla="*/ 60637 w 252413"/>
                  <a:gd name="connsiteY48" fmla="*/ 150813 h 338138"/>
                  <a:gd name="connsiteX49" fmla="*/ 59267 w 252413"/>
                  <a:gd name="connsiteY49" fmla="*/ 128588 h 338138"/>
                  <a:gd name="connsiteX50" fmla="*/ 191559 w 252413"/>
                  <a:gd name="connsiteY50" fmla="*/ 128588 h 338138"/>
                  <a:gd name="connsiteX51" fmla="*/ 196850 w 252413"/>
                  <a:gd name="connsiteY51" fmla="*/ 133527 h 338138"/>
                  <a:gd name="connsiteX52" fmla="*/ 191559 w 252413"/>
                  <a:gd name="connsiteY52" fmla="*/ 139701 h 338138"/>
                  <a:gd name="connsiteX53" fmla="*/ 59267 w 252413"/>
                  <a:gd name="connsiteY53" fmla="*/ 139701 h 338138"/>
                  <a:gd name="connsiteX54" fmla="*/ 53975 w 252413"/>
                  <a:gd name="connsiteY54" fmla="*/ 133527 h 338138"/>
                  <a:gd name="connsiteX55" fmla="*/ 59267 w 252413"/>
                  <a:gd name="connsiteY55" fmla="*/ 128588 h 338138"/>
                  <a:gd name="connsiteX56" fmla="*/ 127568 w 252413"/>
                  <a:gd name="connsiteY56" fmla="*/ 106363 h 338138"/>
                  <a:gd name="connsiteX57" fmla="*/ 191522 w 252413"/>
                  <a:gd name="connsiteY57" fmla="*/ 106363 h 338138"/>
                  <a:gd name="connsiteX58" fmla="*/ 196851 w 252413"/>
                  <a:gd name="connsiteY58" fmla="*/ 111125 h 338138"/>
                  <a:gd name="connsiteX59" fmla="*/ 191522 w 252413"/>
                  <a:gd name="connsiteY59" fmla="*/ 115888 h 338138"/>
                  <a:gd name="connsiteX60" fmla="*/ 127568 w 252413"/>
                  <a:gd name="connsiteY60" fmla="*/ 115888 h 338138"/>
                  <a:gd name="connsiteX61" fmla="*/ 122238 w 252413"/>
                  <a:gd name="connsiteY61" fmla="*/ 111125 h 338138"/>
                  <a:gd name="connsiteX62" fmla="*/ 127568 w 252413"/>
                  <a:gd name="connsiteY62" fmla="*/ 106363 h 338138"/>
                  <a:gd name="connsiteX63" fmla="*/ 127568 w 252413"/>
                  <a:gd name="connsiteY63" fmla="*/ 84138 h 338138"/>
                  <a:gd name="connsiteX64" fmla="*/ 191522 w 252413"/>
                  <a:gd name="connsiteY64" fmla="*/ 84138 h 338138"/>
                  <a:gd name="connsiteX65" fmla="*/ 196851 w 252413"/>
                  <a:gd name="connsiteY65" fmla="*/ 88900 h 338138"/>
                  <a:gd name="connsiteX66" fmla="*/ 191522 w 252413"/>
                  <a:gd name="connsiteY66" fmla="*/ 93663 h 338138"/>
                  <a:gd name="connsiteX67" fmla="*/ 127568 w 252413"/>
                  <a:gd name="connsiteY67" fmla="*/ 93663 h 338138"/>
                  <a:gd name="connsiteX68" fmla="*/ 122238 w 252413"/>
                  <a:gd name="connsiteY68" fmla="*/ 88900 h 338138"/>
                  <a:gd name="connsiteX69" fmla="*/ 127568 w 252413"/>
                  <a:gd name="connsiteY69" fmla="*/ 84138 h 338138"/>
                  <a:gd name="connsiteX70" fmla="*/ 64136 w 252413"/>
                  <a:gd name="connsiteY70" fmla="*/ 65088 h 338138"/>
                  <a:gd name="connsiteX71" fmla="*/ 107316 w 252413"/>
                  <a:gd name="connsiteY71" fmla="*/ 65088 h 338138"/>
                  <a:gd name="connsiteX72" fmla="*/ 112713 w 252413"/>
                  <a:gd name="connsiteY72" fmla="*/ 71702 h 338138"/>
                  <a:gd name="connsiteX73" fmla="*/ 112713 w 252413"/>
                  <a:gd name="connsiteY73" fmla="*/ 106098 h 338138"/>
                  <a:gd name="connsiteX74" fmla="*/ 107316 w 252413"/>
                  <a:gd name="connsiteY74" fmla="*/ 112713 h 338138"/>
                  <a:gd name="connsiteX75" fmla="*/ 64136 w 252413"/>
                  <a:gd name="connsiteY75" fmla="*/ 112713 h 338138"/>
                  <a:gd name="connsiteX76" fmla="*/ 58738 w 252413"/>
                  <a:gd name="connsiteY76" fmla="*/ 106098 h 338138"/>
                  <a:gd name="connsiteX77" fmla="*/ 58738 w 252413"/>
                  <a:gd name="connsiteY77" fmla="*/ 71702 h 338138"/>
                  <a:gd name="connsiteX78" fmla="*/ 64136 w 252413"/>
                  <a:gd name="connsiteY78" fmla="*/ 65088 h 338138"/>
                  <a:gd name="connsiteX79" fmla="*/ 127568 w 252413"/>
                  <a:gd name="connsiteY79" fmla="*/ 60325 h 338138"/>
                  <a:gd name="connsiteX80" fmla="*/ 191522 w 252413"/>
                  <a:gd name="connsiteY80" fmla="*/ 60325 h 338138"/>
                  <a:gd name="connsiteX81" fmla="*/ 196851 w 252413"/>
                  <a:gd name="connsiteY81" fmla="*/ 66499 h 338138"/>
                  <a:gd name="connsiteX82" fmla="*/ 191522 w 252413"/>
                  <a:gd name="connsiteY82" fmla="*/ 71438 h 338138"/>
                  <a:gd name="connsiteX83" fmla="*/ 127568 w 252413"/>
                  <a:gd name="connsiteY83" fmla="*/ 71438 h 338138"/>
                  <a:gd name="connsiteX84" fmla="*/ 122238 w 252413"/>
                  <a:gd name="connsiteY84" fmla="*/ 66499 h 338138"/>
                  <a:gd name="connsiteX85" fmla="*/ 127568 w 252413"/>
                  <a:gd name="connsiteY85" fmla="*/ 60325 h 338138"/>
                  <a:gd name="connsiteX86" fmla="*/ 42572 w 252413"/>
                  <a:gd name="connsiteY86" fmla="*/ 34925 h 338138"/>
                  <a:gd name="connsiteX87" fmla="*/ 33338 w 252413"/>
                  <a:gd name="connsiteY87" fmla="*/ 44126 h 338138"/>
                  <a:gd name="connsiteX88" fmla="*/ 33338 w 252413"/>
                  <a:gd name="connsiteY88" fmla="*/ 279400 h 338138"/>
                  <a:gd name="connsiteX89" fmla="*/ 220663 w 252413"/>
                  <a:gd name="connsiteY89" fmla="*/ 279400 h 338138"/>
                  <a:gd name="connsiteX90" fmla="*/ 220663 w 252413"/>
                  <a:gd name="connsiteY90" fmla="*/ 44126 h 338138"/>
                  <a:gd name="connsiteX91" fmla="*/ 211429 w 252413"/>
                  <a:gd name="connsiteY91" fmla="*/ 34925 h 338138"/>
                  <a:gd name="connsiteX92" fmla="*/ 42572 w 252413"/>
                  <a:gd name="connsiteY92" fmla="*/ 34925 h 338138"/>
                  <a:gd name="connsiteX93" fmla="*/ 42069 w 252413"/>
                  <a:gd name="connsiteY93" fmla="*/ 0 h 338138"/>
                  <a:gd name="connsiteX94" fmla="*/ 210344 w 252413"/>
                  <a:gd name="connsiteY94" fmla="*/ 0 h 338138"/>
                  <a:gd name="connsiteX95" fmla="*/ 252413 w 252413"/>
                  <a:gd name="connsiteY95" fmla="*/ 43588 h 338138"/>
                  <a:gd name="connsiteX96" fmla="*/ 252413 w 252413"/>
                  <a:gd name="connsiteY96" fmla="*/ 294550 h 338138"/>
                  <a:gd name="connsiteX97" fmla="*/ 210344 w 252413"/>
                  <a:gd name="connsiteY97" fmla="*/ 338138 h 338138"/>
                  <a:gd name="connsiteX98" fmla="*/ 42069 w 252413"/>
                  <a:gd name="connsiteY98" fmla="*/ 338138 h 338138"/>
                  <a:gd name="connsiteX99" fmla="*/ 0 w 252413"/>
                  <a:gd name="connsiteY99" fmla="*/ 294550 h 338138"/>
                  <a:gd name="connsiteX100" fmla="*/ 0 w 252413"/>
                  <a:gd name="connsiteY100" fmla="*/ 43588 h 338138"/>
                  <a:gd name="connsiteX101" fmla="*/ 42069 w 252413"/>
                  <a:gd name="connsiteY101"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52413" h="338138">
                    <a:moveTo>
                      <a:pt x="127000" y="292100"/>
                    </a:moveTo>
                    <a:cubicBezTo>
                      <a:pt x="118232" y="292100"/>
                      <a:pt x="111125" y="299207"/>
                      <a:pt x="111125" y="307975"/>
                    </a:cubicBezTo>
                    <a:cubicBezTo>
                      <a:pt x="111125" y="316743"/>
                      <a:pt x="118232" y="323850"/>
                      <a:pt x="127000" y="323850"/>
                    </a:cubicBezTo>
                    <a:cubicBezTo>
                      <a:pt x="135768" y="323850"/>
                      <a:pt x="142875" y="316743"/>
                      <a:pt x="142875" y="307975"/>
                    </a:cubicBezTo>
                    <a:cubicBezTo>
                      <a:pt x="142875" y="299207"/>
                      <a:pt x="135768" y="292100"/>
                      <a:pt x="127000" y="292100"/>
                    </a:cubicBezTo>
                    <a:close/>
                    <a:moveTo>
                      <a:pt x="60637" y="241300"/>
                    </a:moveTo>
                    <a:cubicBezTo>
                      <a:pt x="60637" y="241300"/>
                      <a:pt x="60637" y="241300"/>
                      <a:pt x="123259" y="241300"/>
                    </a:cubicBezTo>
                    <a:cubicBezTo>
                      <a:pt x="127256" y="241300"/>
                      <a:pt x="128588" y="244122"/>
                      <a:pt x="128588" y="248356"/>
                    </a:cubicBezTo>
                    <a:cubicBezTo>
                      <a:pt x="128588" y="251178"/>
                      <a:pt x="127256" y="254000"/>
                      <a:pt x="123259" y="254000"/>
                    </a:cubicBezTo>
                    <a:cubicBezTo>
                      <a:pt x="123259" y="254000"/>
                      <a:pt x="123259" y="254000"/>
                      <a:pt x="60637" y="254000"/>
                    </a:cubicBezTo>
                    <a:cubicBezTo>
                      <a:pt x="56640" y="254000"/>
                      <a:pt x="53975" y="251178"/>
                      <a:pt x="53975" y="248356"/>
                    </a:cubicBezTo>
                    <a:cubicBezTo>
                      <a:pt x="53975" y="244122"/>
                      <a:pt x="56640" y="241300"/>
                      <a:pt x="60637" y="241300"/>
                    </a:cubicBezTo>
                    <a:close/>
                    <a:moveTo>
                      <a:pt x="60637" y="219075"/>
                    </a:moveTo>
                    <a:cubicBezTo>
                      <a:pt x="60637" y="219075"/>
                      <a:pt x="60637" y="219075"/>
                      <a:pt x="123259" y="219075"/>
                    </a:cubicBezTo>
                    <a:cubicBezTo>
                      <a:pt x="127256" y="219075"/>
                      <a:pt x="128588" y="221897"/>
                      <a:pt x="128588" y="224720"/>
                    </a:cubicBezTo>
                    <a:cubicBezTo>
                      <a:pt x="128588" y="228953"/>
                      <a:pt x="127256" y="231775"/>
                      <a:pt x="123259" y="231775"/>
                    </a:cubicBezTo>
                    <a:cubicBezTo>
                      <a:pt x="123259" y="231775"/>
                      <a:pt x="123259" y="231775"/>
                      <a:pt x="60637" y="231775"/>
                    </a:cubicBezTo>
                    <a:cubicBezTo>
                      <a:pt x="56640" y="231775"/>
                      <a:pt x="53975" y="228953"/>
                      <a:pt x="53975" y="224720"/>
                    </a:cubicBezTo>
                    <a:cubicBezTo>
                      <a:pt x="53975" y="221897"/>
                      <a:pt x="56640" y="219075"/>
                      <a:pt x="60637" y="219075"/>
                    </a:cubicBezTo>
                    <a:close/>
                    <a:moveTo>
                      <a:pt x="60637" y="196850"/>
                    </a:moveTo>
                    <a:cubicBezTo>
                      <a:pt x="60637" y="196850"/>
                      <a:pt x="60637" y="196850"/>
                      <a:pt x="123259" y="196850"/>
                    </a:cubicBezTo>
                    <a:cubicBezTo>
                      <a:pt x="127256" y="196850"/>
                      <a:pt x="128588" y="199628"/>
                      <a:pt x="128588" y="202407"/>
                    </a:cubicBezTo>
                    <a:cubicBezTo>
                      <a:pt x="128588" y="206574"/>
                      <a:pt x="127256" y="207963"/>
                      <a:pt x="123259" y="207963"/>
                    </a:cubicBezTo>
                    <a:cubicBezTo>
                      <a:pt x="123259" y="207963"/>
                      <a:pt x="123259" y="207963"/>
                      <a:pt x="60637" y="207963"/>
                    </a:cubicBezTo>
                    <a:cubicBezTo>
                      <a:pt x="56640" y="207963"/>
                      <a:pt x="53975" y="206574"/>
                      <a:pt x="53975" y="202407"/>
                    </a:cubicBezTo>
                    <a:cubicBezTo>
                      <a:pt x="53975" y="199628"/>
                      <a:pt x="56640" y="196850"/>
                      <a:pt x="60637" y="196850"/>
                    </a:cubicBezTo>
                    <a:close/>
                    <a:moveTo>
                      <a:pt x="60637" y="174625"/>
                    </a:moveTo>
                    <a:cubicBezTo>
                      <a:pt x="60637" y="174625"/>
                      <a:pt x="60637" y="174625"/>
                      <a:pt x="123259" y="174625"/>
                    </a:cubicBezTo>
                    <a:cubicBezTo>
                      <a:pt x="127256" y="174625"/>
                      <a:pt x="128588" y="177403"/>
                      <a:pt x="128588" y="180182"/>
                    </a:cubicBezTo>
                    <a:cubicBezTo>
                      <a:pt x="128588" y="182960"/>
                      <a:pt x="127256" y="185738"/>
                      <a:pt x="123259" y="185738"/>
                    </a:cubicBezTo>
                    <a:cubicBezTo>
                      <a:pt x="123259" y="185738"/>
                      <a:pt x="123259" y="185738"/>
                      <a:pt x="60637" y="185738"/>
                    </a:cubicBezTo>
                    <a:cubicBezTo>
                      <a:pt x="56640" y="185738"/>
                      <a:pt x="53975" y="182960"/>
                      <a:pt x="53975" y="180182"/>
                    </a:cubicBezTo>
                    <a:cubicBezTo>
                      <a:pt x="53975" y="177403"/>
                      <a:pt x="56640" y="174625"/>
                      <a:pt x="60637" y="174625"/>
                    </a:cubicBezTo>
                    <a:close/>
                    <a:moveTo>
                      <a:pt x="149784" y="155575"/>
                    </a:moveTo>
                    <a:cubicBezTo>
                      <a:pt x="149784" y="155575"/>
                      <a:pt x="149784" y="155575"/>
                      <a:pt x="188356" y="155575"/>
                    </a:cubicBezTo>
                    <a:cubicBezTo>
                      <a:pt x="191016" y="155575"/>
                      <a:pt x="193676" y="158214"/>
                      <a:pt x="193676" y="160852"/>
                    </a:cubicBezTo>
                    <a:cubicBezTo>
                      <a:pt x="193676" y="160852"/>
                      <a:pt x="193676" y="160852"/>
                      <a:pt x="193676" y="242642"/>
                    </a:cubicBezTo>
                    <a:cubicBezTo>
                      <a:pt x="193676" y="246600"/>
                      <a:pt x="191016" y="249238"/>
                      <a:pt x="188356" y="249238"/>
                    </a:cubicBezTo>
                    <a:cubicBezTo>
                      <a:pt x="188356" y="249238"/>
                      <a:pt x="188356" y="249238"/>
                      <a:pt x="149784" y="249238"/>
                    </a:cubicBezTo>
                    <a:cubicBezTo>
                      <a:pt x="147123" y="249238"/>
                      <a:pt x="144463" y="246600"/>
                      <a:pt x="144463" y="242642"/>
                    </a:cubicBezTo>
                    <a:cubicBezTo>
                      <a:pt x="144463" y="242642"/>
                      <a:pt x="144463" y="242642"/>
                      <a:pt x="144463" y="160852"/>
                    </a:cubicBezTo>
                    <a:cubicBezTo>
                      <a:pt x="144463" y="158214"/>
                      <a:pt x="147123" y="155575"/>
                      <a:pt x="149784" y="155575"/>
                    </a:cubicBezTo>
                    <a:close/>
                    <a:moveTo>
                      <a:pt x="60637" y="150813"/>
                    </a:moveTo>
                    <a:cubicBezTo>
                      <a:pt x="60637" y="150813"/>
                      <a:pt x="60637" y="150813"/>
                      <a:pt x="123259" y="150813"/>
                    </a:cubicBezTo>
                    <a:cubicBezTo>
                      <a:pt x="127256" y="150813"/>
                      <a:pt x="128588" y="153283"/>
                      <a:pt x="128588" y="156987"/>
                    </a:cubicBezTo>
                    <a:cubicBezTo>
                      <a:pt x="128588" y="159457"/>
                      <a:pt x="127256" y="161926"/>
                      <a:pt x="123259" y="161926"/>
                    </a:cubicBezTo>
                    <a:cubicBezTo>
                      <a:pt x="123259" y="161926"/>
                      <a:pt x="123259" y="161926"/>
                      <a:pt x="60637" y="161926"/>
                    </a:cubicBezTo>
                    <a:cubicBezTo>
                      <a:pt x="56640" y="161926"/>
                      <a:pt x="53975" y="159457"/>
                      <a:pt x="53975" y="156987"/>
                    </a:cubicBezTo>
                    <a:cubicBezTo>
                      <a:pt x="53975" y="153283"/>
                      <a:pt x="56640" y="150813"/>
                      <a:pt x="60637" y="150813"/>
                    </a:cubicBezTo>
                    <a:close/>
                    <a:moveTo>
                      <a:pt x="59267" y="128588"/>
                    </a:moveTo>
                    <a:cubicBezTo>
                      <a:pt x="59267" y="128588"/>
                      <a:pt x="59267" y="128588"/>
                      <a:pt x="191559" y="128588"/>
                    </a:cubicBezTo>
                    <a:cubicBezTo>
                      <a:pt x="194204" y="128588"/>
                      <a:pt x="196850" y="131058"/>
                      <a:pt x="196850" y="133527"/>
                    </a:cubicBezTo>
                    <a:cubicBezTo>
                      <a:pt x="196850" y="137232"/>
                      <a:pt x="194204" y="139701"/>
                      <a:pt x="191559" y="139701"/>
                    </a:cubicBezTo>
                    <a:cubicBezTo>
                      <a:pt x="191559" y="139701"/>
                      <a:pt x="191559" y="139701"/>
                      <a:pt x="59267" y="139701"/>
                    </a:cubicBezTo>
                    <a:cubicBezTo>
                      <a:pt x="56621" y="139701"/>
                      <a:pt x="53975" y="137232"/>
                      <a:pt x="53975" y="133527"/>
                    </a:cubicBezTo>
                    <a:cubicBezTo>
                      <a:pt x="53975" y="131058"/>
                      <a:pt x="56621" y="128588"/>
                      <a:pt x="59267" y="128588"/>
                    </a:cubicBezTo>
                    <a:close/>
                    <a:moveTo>
                      <a:pt x="127568" y="106363"/>
                    </a:moveTo>
                    <a:cubicBezTo>
                      <a:pt x="127568" y="106363"/>
                      <a:pt x="127568" y="106363"/>
                      <a:pt x="191522" y="106363"/>
                    </a:cubicBezTo>
                    <a:cubicBezTo>
                      <a:pt x="194186" y="106363"/>
                      <a:pt x="196851" y="108744"/>
                      <a:pt x="196851" y="111125"/>
                    </a:cubicBezTo>
                    <a:cubicBezTo>
                      <a:pt x="196851" y="114697"/>
                      <a:pt x="194186" y="115888"/>
                      <a:pt x="191522" y="115888"/>
                    </a:cubicBezTo>
                    <a:cubicBezTo>
                      <a:pt x="191522" y="115888"/>
                      <a:pt x="191522" y="115888"/>
                      <a:pt x="127568" y="115888"/>
                    </a:cubicBezTo>
                    <a:cubicBezTo>
                      <a:pt x="124903" y="115888"/>
                      <a:pt x="122238" y="114697"/>
                      <a:pt x="122238" y="111125"/>
                    </a:cubicBezTo>
                    <a:cubicBezTo>
                      <a:pt x="122238" y="108744"/>
                      <a:pt x="124903" y="106363"/>
                      <a:pt x="127568" y="106363"/>
                    </a:cubicBezTo>
                    <a:close/>
                    <a:moveTo>
                      <a:pt x="127568" y="84138"/>
                    </a:moveTo>
                    <a:cubicBezTo>
                      <a:pt x="127568" y="84138"/>
                      <a:pt x="127568" y="84138"/>
                      <a:pt x="191522" y="84138"/>
                    </a:cubicBezTo>
                    <a:cubicBezTo>
                      <a:pt x="194186" y="84138"/>
                      <a:pt x="196851" y="86519"/>
                      <a:pt x="196851" y="88900"/>
                    </a:cubicBezTo>
                    <a:cubicBezTo>
                      <a:pt x="196851" y="91282"/>
                      <a:pt x="194186" y="93663"/>
                      <a:pt x="191522" y="93663"/>
                    </a:cubicBezTo>
                    <a:cubicBezTo>
                      <a:pt x="191522" y="93663"/>
                      <a:pt x="191522" y="93663"/>
                      <a:pt x="127568" y="93663"/>
                    </a:cubicBezTo>
                    <a:cubicBezTo>
                      <a:pt x="124903" y="93663"/>
                      <a:pt x="122238" y="91282"/>
                      <a:pt x="122238" y="88900"/>
                    </a:cubicBezTo>
                    <a:cubicBezTo>
                      <a:pt x="122238" y="86519"/>
                      <a:pt x="124903" y="84138"/>
                      <a:pt x="127568" y="84138"/>
                    </a:cubicBezTo>
                    <a:close/>
                    <a:moveTo>
                      <a:pt x="64136" y="65088"/>
                    </a:moveTo>
                    <a:cubicBezTo>
                      <a:pt x="64136" y="65088"/>
                      <a:pt x="64136" y="65088"/>
                      <a:pt x="107316" y="65088"/>
                    </a:cubicBezTo>
                    <a:cubicBezTo>
                      <a:pt x="110014" y="65088"/>
                      <a:pt x="112713" y="67734"/>
                      <a:pt x="112713" y="71702"/>
                    </a:cubicBezTo>
                    <a:cubicBezTo>
                      <a:pt x="112713" y="71702"/>
                      <a:pt x="112713" y="71702"/>
                      <a:pt x="112713" y="106098"/>
                    </a:cubicBezTo>
                    <a:cubicBezTo>
                      <a:pt x="112713" y="110067"/>
                      <a:pt x="110014" y="112713"/>
                      <a:pt x="107316" y="112713"/>
                    </a:cubicBezTo>
                    <a:cubicBezTo>
                      <a:pt x="107316" y="112713"/>
                      <a:pt x="107316" y="112713"/>
                      <a:pt x="64136" y="112713"/>
                    </a:cubicBezTo>
                    <a:cubicBezTo>
                      <a:pt x="61437" y="112713"/>
                      <a:pt x="58738" y="110067"/>
                      <a:pt x="58738" y="106098"/>
                    </a:cubicBezTo>
                    <a:cubicBezTo>
                      <a:pt x="58738" y="106098"/>
                      <a:pt x="58738" y="106098"/>
                      <a:pt x="58738" y="71702"/>
                    </a:cubicBezTo>
                    <a:cubicBezTo>
                      <a:pt x="58738" y="67734"/>
                      <a:pt x="61437" y="65088"/>
                      <a:pt x="64136" y="65088"/>
                    </a:cubicBezTo>
                    <a:close/>
                    <a:moveTo>
                      <a:pt x="127568" y="60325"/>
                    </a:moveTo>
                    <a:cubicBezTo>
                      <a:pt x="127568" y="60325"/>
                      <a:pt x="127568" y="60325"/>
                      <a:pt x="191522" y="60325"/>
                    </a:cubicBezTo>
                    <a:cubicBezTo>
                      <a:pt x="194186" y="60325"/>
                      <a:pt x="196851" y="62794"/>
                      <a:pt x="196851" y="66499"/>
                    </a:cubicBezTo>
                    <a:cubicBezTo>
                      <a:pt x="196851" y="68968"/>
                      <a:pt x="194186" y="71438"/>
                      <a:pt x="191522" y="71438"/>
                    </a:cubicBezTo>
                    <a:cubicBezTo>
                      <a:pt x="191522" y="71438"/>
                      <a:pt x="191522" y="71438"/>
                      <a:pt x="127568" y="71438"/>
                    </a:cubicBezTo>
                    <a:cubicBezTo>
                      <a:pt x="124903" y="71438"/>
                      <a:pt x="122238" y="68968"/>
                      <a:pt x="122238" y="66499"/>
                    </a:cubicBezTo>
                    <a:cubicBezTo>
                      <a:pt x="122238" y="62794"/>
                      <a:pt x="124903" y="60325"/>
                      <a:pt x="127568" y="60325"/>
                    </a:cubicBezTo>
                    <a:close/>
                    <a:moveTo>
                      <a:pt x="42572" y="34925"/>
                    </a:moveTo>
                    <a:cubicBezTo>
                      <a:pt x="37295" y="34925"/>
                      <a:pt x="33338" y="38868"/>
                      <a:pt x="33338" y="44126"/>
                    </a:cubicBezTo>
                    <a:lnTo>
                      <a:pt x="33338" y="279400"/>
                    </a:lnTo>
                    <a:cubicBezTo>
                      <a:pt x="33338" y="279400"/>
                      <a:pt x="33338" y="279400"/>
                      <a:pt x="220663" y="279400"/>
                    </a:cubicBezTo>
                    <a:cubicBezTo>
                      <a:pt x="220663" y="279400"/>
                      <a:pt x="220663" y="279400"/>
                      <a:pt x="220663" y="44126"/>
                    </a:cubicBezTo>
                    <a:cubicBezTo>
                      <a:pt x="220663" y="38868"/>
                      <a:pt x="216706" y="34925"/>
                      <a:pt x="211429" y="34925"/>
                    </a:cubicBezTo>
                    <a:cubicBezTo>
                      <a:pt x="211429" y="34925"/>
                      <a:pt x="211429" y="34925"/>
                      <a:pt x="42572" y="34925"/>
                    </a:cubicBezTo>
                    <a:close/>
                    <a:moveTo>
                      <a:pt x="42069" y="0"/>
                    </a:moveTo>
                    <a:cubicBezTo>
                      <a:pt x="42069" y="0"/>
                      <a:pt x="42069" y="0"/>
                      <a:pt x="210344" y="0"/>
                    </a:cubicBezTo>
                    <a:cubicBezTo>
                      <a:pt x="234008" y="0"/>
                      <a:pt x="252413" y="19813"/>
                      <a:pt x="252413" y="43588"/>
                    </a:cubicBezTo>
                    <a:cubicBezTo>
                      <a:pt x="252413" y="43588"/>
                      <a:pt x="252413" y="43588"/>
                      <a:pt x="252413" y="294550"/>
                    </a:cubicBezTo>
                    <a:cubicBezTo>
                      <a:pt x="252413" y="318325"/>
                      <a:pt x="234008" y="338138"/>
                      <a:pt x="210344" y="338138"/>
                    </a:cubicBezTo>
                    <a:cubicBezTo>
                      <a:pt x="210344" y="338138"/>
                      <a:pt x="210344" y="338138"/>
                      <a:pt x="42069" y="338138"/>
                    </a:cubicBezTo>
                    <a:cubicBezTo>
                      <a:pt x="18405" y="338138"/>
                      <a:pt x="0" y="318325"/>
                      <a:pt x="0" y="294550"/>
                    </a:cubicBezTo>
                    <a:cubicBezTo>
                      <a:pt x="0" y="294550"/>
                      <a:pt x="0" y="294550"/>
                      <a:pt x="0" y="43588"/>
                    </a:cubicBezTo>
                    <a:cubicBezTo>
                      <a:pt x="0" y="19813"/>
                      <a:pt x="18405" y="0"/>
                      <a:pt x="42069" y="0"/>
                    </a:cubicBezTo>
                    <a:close/>
                  </a:path>
                </a:pathLst>
              </a:custGeom>
              <a:solidFill>
                <a:schemeClr val="bg1"/>
              </a:solidFill>
              <a:ln>
                <a:noFill/>
              </a:ln>
              <a:extLst/>
            </p:spPr>
            <p:txBody>
              <a:bodyPr anchor="ctr"/>
              <a:lstStyle/>
              <a:p>
                <a:pPr algn="ctr"/>
                <a:endParaRPr/>
              </a:p>
            </p:txBody>
          </p:sp>
        </p:grpSp>
        <p:grpSp>
          <p:nvGrpSpPr>
            <p:cNvPr id="19" name="组合 18">
              <a:extLst>
                <a:ext uri="{FF2B5EF4-FFF2-40B4-BE49-F238E27FC236}">
                  <a16:creationId xmlns:a16="http://schemas.microsoft.com/office/drawing/2014/main" id="{B5C9EFF8-4F98-4DBE-8C82-FABB659B8DEE}"/>
                </a:ext>
              </a:extLst>
            </p:cNvPr>
            <p:cNvGrpSpPr/>
            <p:nvPr/>
          </p:nvGrpSpPr>
          <p:grpSpPr>
            <a:xfrm>
              <a:off x="5276850" y="1490074"/>
              <a:ext cx="1638300" cy="1638300"/>
              <a:chOff x="5276850" y="1490074"/>
              <a:chExt cx="1638300" cy="1638300"/>
            </a:xfrm>
          </p:grpSpPr>
          <p:sp>
            <p:nvSpPr>
              <p:cNvPr id="32" name="椭圆 31">
                <a:extLst>
                  <a:ext uri="{FF2B5EF4-FFF2-40B4-BE49-F238E27FC236}">
                    <a16:creationId xmlns:a16="http://schemas.microsoft.com/office/drawing/2014/main" id="{F973087A-6C10-4480-BE72-E2A42083D751}"/>
                  </a:ext>
                </a:extLst>
              </p:cNvPr>
              <p:cNvSpPr/>
              <p:nvPr/>
            </p:nvSpPr>
            <p:spPr>
              <a:xfrm>
                <a:off x="5276850" y="1490074"/>
                <a:ext cx="1638300" cy="1638300"/>
              </a:xfrm>
              <a:prstGeom prst="ellipse">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任意多边形: 形状 18" title="xKpUrv6ycS">
                <a:extLst>
                  <a:ext uri="{FF2B5EF4-FFF2-40B4-BE49-F238E27FC236}">
                    <a16:creationId xmlns:a16="http://schemas.microsoft.com/office/drawing/2014/main" id="{682F9C10-84A2-4820-A853-8445CB2BD3A3}"/>
                  </a:ext>
                </a:extLst>
              </p:cNvPr>
              <p:cNvSpPr>
                <a:spLocks noChangeAspect="1"/>
              </p:cNvSpPr>
              <p:nvPr/>
            </p:nvSpPr>
            <p:spPr bwMode="auto">
              <a:xfrm>
                <a:off x="5833803" y="1935670"/>
                <a:ext cx="547229" cy="686402"/>
              </a:xfrm>
              <a:custGeom>
                <a:avLst/>
                <a:gdLst>
                  <a:gd name="connsiteX0" fmla="*/ 79065 w 268312"/>
                  <a:gd name="connsiteY0" fmla="*/ 303213 h 336550"/>
                  <a:gd name="connsiteX1" fmla="*/ 69850 w 268312"/>
                  <a:gd name="connsiteY1" fmla="*/ 311945 h 336550"/>
                  <a:gd name="connsiteX2" fmla="*/ 79065 w 268312"/>
                  <a:gd name="connsiteY2" fmla="*/ 320676 h 336550"/>
                  <a:gd name="connsiteX3" fmla="*/ 114610 w 268312"/>
                  <a:gd name="connsiteY3" fmla="*/ 320676 h 336550"/>
                  <a:gd name="connsiteX4" fmla="*/ 123825 w 268312"/>
                  <a:gd name="connsiteY4" fmla="*/ 311945 h 336550"/>
                  <a:gd name="connsiteX5" fmla="*/ 114610 w 268312"/>
                  <a:gd name="connsiteY5" fmla="*/ 303213 h 336550"/>
                  <a:gd name="connsiteX6" fmla="*/ 79065 w 268312"/>
                  <a:gd name="connsiteY6" fmla="*/ 303213 h 336550"/>
                  <a:gd name="connsiteX7" fmla="*/ 184235 w 268312"/>
                  <a:gd name="connsiteY7" fmla="*/ 119063 h 336550"/>
                  <a:gd name="connsiteX8" fmla="*/ 181644 w 268312"/>
                  <a:gd name="connsiteY8" fmla="*/ 121725 h 336550"/>
                  <a:gd name="connsiteX9" fmla="*/ 181644 w 268312"/>
                  <a:gd name="connsiteY9" fmla="*/ 125717 h 336550"/>
                  <a:gd name="connsiteX10" fmla="*/ 177759 w 268312"/>
                  <a:gd name="connsiteY10" fmla="*/ 131039 h 336550"/>
                  <a:gd name="connsiteX11" fmla="*/ 164808 w 268312"/>
                  <a:gd name="connsiteY11" fmla="*/ 148339 h 336550"/>
                  <a:gd name="connsiteX12" fmla="*/ 175169 w 268312"/>
                  <a:gd name="connsiteY12" fmla="*/ 165638 h 336550"/>
                  <a:gd name="connsiteX13" fmla="*/ 186825 w 268312"/>
                  <a:gd name="connsiteY13" fmla="*/ 170961 h 336550"/>
                  <a:gd name="connsiteX14" fmla="*/ 192005 w 268312"/>
                  <a:gd name="connsiteY14" fmla="*/ 173622 h 336550"/>
                  <a:gd name="connsiteX15" fmla="*/ 190710 w 268312"/>
                  <a:gd name="connsiteY15" fmla="*/ 185598 h 336550"/>
                  <a:gd name="connsiteX16" fmla="*/ 181644 w 268312"/>
                  <a:gd name="connsiteY16" fmla="*/ 186929 h 336550"/>
                  <a:gd name="connsiteX17" fmla="*/ 169989 w 268312"/>
                  <a:gd name="connsiteY17" fmla="*/ 182937 h 336550"/>
                  <a:gd name="connsiteX18" fmla="*/ 166103 w 268312"/>
                  <a:gd name="connsiteY18" fmla="*/ 184268 h 336550"/>
                  <a:gd name="connsiteX19" fmla="*/ 164808 w 268312"/>
                  <a:gd name="connsiteY19" fmla="*/ 190921 h 336550"/>
                  <a:gd name="connsiteX20" fmla="*/ 166103 w 268312"/>
                  <a:gd name="connsiteY20" fmla="*/ 196244 h 336550"/>
                  <a:gd name="connsiteX21" fmla="*/ 177759 w 268312"/>
                  <a:gd name="connsiteY21" fmla="*/ 198905 h 336550"/>
                  <a:gd name="connsiteX22" fmla="*/ 180349 w 268312"/>
                  <a:gd name="connsiteY22" fmla="*/ 202898 h 336550"/>
                  <a:gd name="connsiteX23" fmla="*/ 180349 w 268312"/>
                  <a:gd name="connsiteY23" fmla="*/ 206890 h 336550"/>
                  <a:gd name="connsiteX24" fmla="*/ 182939 w 268312"/>
                  <a:gd name="connsiteY24" fmla="*/ 209551 h 336550"/>
                  <a:gd name="connsiteX25" fmla="*/ 189415 w 268312"/>
                  <a:gd name="connsiteY25" fmla="*/ 209551 h 336550"/>
                  <a:gd name="connsiteX26" fmla="*/ 192005 w 268312"/>
                  <a:gd name="connsiteY26" fmla="*/ 206890 h 336550"/>
                  <a:gd name="connsiteX27" fmla="*/ 192005 w 268312"/>
                  <a:gd name="connsiteY27" fmla="*/ 201567 h 336550"/>
                  <a:gd name="connsiteX28" fmla="*/ 194595 w 268312"/>
                  <a:gd name="connsiteY28" fmla="*/ 197575 h 336550"/>
                  <a:gd name="connsiteX29" fmla="*/ 204956 w 268312"/>
                  <a:gd name="connsiteY29" fmla="*/ 190921 h 336550"/>
                  <a:gd name="connsiteX30" fmla="*/ 199775 w 268312"/>
                  <a:gd name="connsiteY30" fmla="*/ 160315 h 336550"/>
                  <a:gd name="connsiteX31" fmla="*/ 188120 w 268312"/>
                  <a:gd name="connsiteY31" fmla="*/ 154992 h 336550"/>
                  <a:gd name="connsiteX32" fmla="*/ 182939 w 268312"/>
                  <a:gd name="connsiteY32" fmla="*/ 152331 h 336550"/>
                  <a:gd name="connsiteX33" fmla="*/ 184235 w 268312"/>
                  <a:gd name="connsiteY33" fmla="*/ 141685 h 336550"/>
                  <a:gd name="connsiteX34" fmla="*/ 188120 w 268312"/>
                  <a:gd name="connsiteY34" fmla="*/ 141685 h 336550"/>
                  <a:gd name="connsiteX35" fmla="*/ 201071 w 268312"/>
                  <a:gd name="connsiteY35" fmla="*/ 144347 h 336550"/>
                  <a:gd name="connsiteX36" fmla="*/ 204956 w 268312"/>
                  <a:gd name="connsiteY36" fmla="*/ 143016 h 336550"/>
                  <a:gd name="connsiteX37" fmla="*/ 207546 w 268312"/>
                  <a:gd name="connsiteY37" fmla="*/ 135032 h 336550"/>
                  <a:gd name="connsiteX38" fmla="*/ 204956 w 268312"/>
                  <a:gd name="connsiteY38" fmla="*/ 132370 h 336550"/>
                  <a:gd name="connsiteX39" fmla="*/ 197185 w 268312"/>
                  <a:gd name="connsiteY39" fmla="*/ 129709 h 336550"/>
                  <a:gd name="connsiteX40" fmla="*/ 193300 w 268312"/>
                  <a:gd name="connsiteY40" fmla="*/ 124386 h 336550"/>
                  <a:gd name="connsiteX41" fmla="*/ 186825 w 268312"/>
                  <a:gd name="connsiteY41" fmla="*/ 119063 h 336550"/>
                  <a:gd name="connsiteX42" fmla="*/ 184235 w 268312"/>
                  <a:gd name="connsiteY42" fmla="*/ 119063 h 336550"/>
                  <a:gd name="connsiteX43" fmla="*/ 187192 w 268312"/>
                  <a:gd name="connsiteY43" fmla="*/ 84090 h 336550"/>
                  <a:gd name="connsiteX44" fmla="*/ 244570 w 268312"/>
                  <a:gd name="connsiteY44" fmla="*/ 107760 h 336550"/>
                  <a:gd name="connsiteX45" fmla="*/ 244570 w 268312"/>
                  <a:gd name="connsiteY45" fmla="*/ 222168 h 336550"/>
                  <a:gd name="connsiteX46" fmla="*/ 145642 w 268312"/>
                  <a:gd name="connsiteY46" fmla="*/ 234003 h 336550"/>
                  <a:gd name="connsiteX47" fmla="*/ 111347 w 268312"/>
                  <a:gd name="connsiteY47" fmla="*/ 243208 h 336550"/>
                  <a:gd name="connsiteX48" fmla="*/ 110028 w 268312"/>
                  <a:gd name="connsiteY48" fmla="*/ 237948 h 336550"/>
                  <a:gd name="connsiteX49" fmla="*/ 127175 w 268312"/>
                  <a:gd name="connsiteY49" fmla="*/ 218223 h 336550"/>
                  <a:gd name="connsiteX50" fmla="*/ 125856 w 268312"/>
                  <a:gd name="connsiteY50" fmla="*/ 218223 h 336550"/>
                  <a:gd name="connsiteX51" fmla="*/ 129813 w 268312"/>
                  <a:gd name="connsiteY51" fmla="*/ 107760 h 336550"/>
                  <a:gd name="connsiteX52" fmla="*/ 187192 w 268312"/>
                  <a:gd name="connsiteY52" fmla="*/ 84090 h 336550"/>
                  <a:gd name="connsiteX53" fmla="*/ 36992 w 268312"/>
                  <a:gd name="connsiteY53" fmla="*/ 0 h 336550"/>
                  <a:gd name="connsiteX54" fmla="*/ 161179 w 268312"/>
                  <a:gd name="connsiteY54" fmla="*/ 0 h 336550"/>
                  <a:gd name="connsiteX55" fmla="*/ 196850 w 268312"/>
                  <a:gd name="connsiteY55" fmla="*/ 36810 h 336550"/>
                  <a:gd name="connsiteX56" fmla="*/ 196850 w 268312"/>
                  <a:gd name="connsiteY56" fmla="*/ 67047 h 336550"/>
                  <a:gd name="connsiteX57" fmla="*/ 187602 w 268312"/>
                  <a:gd name="connsiteY57" fmla="*/ 67047 h 336550"/>
                  <a:gd name="connsiteX58" fmla="*/ 178354 w 268312"/>
                  <a:gd name="connsiteY58" fmla="*/ 67047 h 336550"/>
                  <a:gd name="connsiteX59" fmla="*/ 178354 w 268312"/>
                  <a:gd name="connsiteY59" fmla="*/ 60474 h 336550"/>
                  <a:gd name="connsiteX60" fmla="*/ 178354 w 268312"/>
                  <a:gd name="connsiteY60" fmla="*/ 59159 h 336550"/>
                  <a:gd name="connsiteX61" fmla="*/ 169106 w 268312"/>
                  <a:gd name="connsiteY61" fmla="*/ 48642 h 336550"/>
                  <a:gd name="connsiteX62" fmla="*/ 29065 w 268312"/>
                  <a:gd name="connsiteY62" fmla="*/ 48642 h 336550"/>
                  <a:gd name="connsiteX63" fmla="*/ 19817 w 268312"/>
                  <a:gd name="connsiteY63" fmla="*/ 59159 h 336550"/>
                  <a:gd name="connsiteX64" fmla="*/ 19817 w 268312"/>
                  <a:gd name="connsiteY64" fmla="*/ 278706 h 336550"/>
                  <a:gd name="connsiteX65" fmla="*/ 29065 w 268312"/>
                  <a:gd name="connsiteY65" fmla="*/ 287908 h 336550"/>
                  <a:gd name="connsiteX66" fmla="*/ 169106 w 268312"/>
                  <a:gd name="connsiteY66" fmla="*/ 287908 h 336550"/>
                  <a:gd name="connsiteX67" fmla="*/ 178354 w 268312"/>
                  <a:gd name="connsiteY67" fmla="*/ 278706 h 336550"/>
                  <a:gd name="connsiteX68" fmla="*/ 178354 w 268312"/>
                  <a:gd name="connsiteY68" fmla="*/ 261615 h 336550"/>
                  <a:gd name="connsiteX69" fmla="*/ 187602 w 268312"/>
                  <a:gd name="connsiteY69" fmla="*/ 262930 h 336550"/>
                  <a:gd name="connsiteX70" fmla="*/ 196850 w 268312"/>
                  <a:gd name="connsiteY70" fmla="*/ 261615 h 336550"/>
                  <a:gd name="connsiteX71" fmla="*/ 196850 w 268312"/>
                  <a:gd name="connsiteY71" fmla="*/ 299740 h 336550"/>
                  <a:gd name="connsiteX72" fmla="*/ 161179 w 268312"/>
                  <a:gd name="connsiteY72" fmla="*/ 336550 h 336550"/>
                  <a:gd name="connsiteX73" fmla="*/ 36992 w 268312"/>
                  <a:gd name="connsiteY73" fmla="*/ 336550 h 336550"/>
                  <a:gd name="connsiteX74" fmla="*/ 0 w 268312"/>
                  <a:gd name="connsiteY74" fmla="*/ 299740 h 336550"/>
                  <a:gd name="connsiteX75" fmla="*/ 0 w 268312"/>
                  <a:gd name="connsiteY75" fmla="*/ 36810 h 336550"/>
                  <a:gd name="connsiteX76" fmla="*/ 36992 w 268312"/>
                  <a:gd name="connsiteY76"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68312" h="336550">
                    <a:moveTo>
                      <a:pt x="79065" y="303213"/>
                    </a:moveTo>
                    <a:cubicBezTo>
                      <a:pt x="73799" y="303213"/>
                      <a:pt x="69850" y="306955"/>
                      <a:pt x="69850" y="311945"/>
                    </a:cubicBezTo>
                    <a:cubicBezTo>
                      <a:pt x="69850" y="316934"/>
                      <a:pt x="73799" y="320676"/>
                      <a:pt x="79065" y="320676"/>
                    </a:cubicBezTo>
                    <a:cubicBezTo>
                      <a:pt x="79065" y="320676"/>
                      <a:pt x="79065" y="320676"/>
                      <a:pt x="114610" y="320676"/>
                    </a:cubicBezTo>
                    <a:cubicBezTo>
                      <a:pt x="119875" y="320676"/>
                      <a:pt x="123825" y="316934"/>
                      <a:pt x="123825" y="311945"/>
                    </a:cubicBezTo>
                    <a:cubicBezTo>
                      <a:pt x="123825" y="306955"/>
                      <a:pt x="119875" y="303213"/>
                      <a:pt x="114610" y="303213"/>
                    </a:cubicBezTo>
                    <a:cubicBezTo>
                      <a:pt x="114610" y="303213"/>
                      <a:pt x="114610" y="303213"/>
                      <a:pt x="79065" y="303213"/>
                    </a:cubicBezTo>
                    <a:close/>
                    <a:moveTo>
                      <a:pt x="184235" y="119063"/>
                    </a:moveTo>
                    <a:cubicBezTo>
                      <a:pt x="181644" y="119063"/>
                      <a:pt x="181644" y="119063"/>
                      <a:pt x="181644" y="121725"/>
                    </a:cubicBezTo>
                    <a:cubicBezTo>
                      <a:pt x="181644" y="121725"/>
                      <a:pt x="181644" y="121725"/>
                      <a:pt x="181644" y="125717"/>
                    </a:cubicBezTo>
                    <a:cubicBezTo>
                      <a:pt x="181644" y="129709"/>
                      <a:pt x="181644" y="129709"/>
                      <a:pt x="177759" y="131039"/>
                    </a:cubicBezTo>
                    <a:cubicBezTo>
                      <a:pt x="169989" y="133701"/>
                      <a:pt x="164808" y="139024"/>
                      <a:pt x="164808" y="148339"/>
                    </a:cubicBezTo>
                    <a:cubicBezTo>
                      <a:pt x="164808" y="156323"/>
                      <a:pt x="168694" y="161646"/>
                      <a:pt x="175169" y="165638"/>
                    </a:cubicBezTo>
                    <a:cubicBezTo>
                      <a:pt x="179054" y="168299"/>
                      <a:pt x="182939" y="169630"/>
                      <a:pt x="186825" y="170961"/>
                    </a:cubicBezTo>
                    <a:cubicBezTo>
                      <a:pt x="188120" y="172291"/>
                      <a:pt x="190710" y="172291"/>
                      <a:pt x="192005" y="173622"/>
                    </a:cubicBezTo>
                    <a:cubicBezTo>
                      <a:pt x="195890" y="177614"/>
                      <a:pt x="194595" y="182937"/>
                      <a:pt x="190710" y="185598"/>
                    </a:cubicBezTo>
                    <a:cubicBezTo>
                      <a:pt x="188120" y="186929"/>
                      <a:pt x="184235" y="186929"/>
                      <a:pt x="181644" y="186929"/>
                    </a:cubicBezTo>
                    <a:cubicBezTo>
                      <a:pt x="177759" y="185598"/>
                      <a:pt x="173874" y="184268"/>
                      <a:pt x="169989" y="182937"/>
                    </a:cubicBezTo>
                    <a:cubicBezTo>
                      <a:pt x="167398" y="181606"/>
                      <a:pt x="167398" y="181606"/>
                      <a:pt x="166103" y="184268"/>
                    </a:cubicBezTo>
                    <a:cubicBezTo>
                      <a:pt x="166103" y="186929"/>
                      <a:pt x="164808" y="188260"/>
                      <a:pt x="164808" y="190921"/>
                    </a:cubicBezTo>
                    <a:cubicBezTo>
                      <a:pt x="163513" y="193583"/>
                      <a:pt x="163513" y="194913"/>
                      <a:pt x="166103" y="196244"/>
                    </a:cubicBezTo>
                    <a:cubicBezTo>
                      <a:pt x="169989" y="197575"/>
                      <a:pt x="173874" y="198905"/>
                      <a:pt x="177759" y="198905"/>
                    </a:cubicBezTo>
                    <a:cubicBezTo>
                      <a:pt x="180349" y="198905"/>
                      <a:pt x="180349" y="198905"/>
                      <a:pt x="180349" y="202898"/>
                    </a:cubicBezTo>
                    <a:cubicBezTo>
                      <a:pt x="180349" y="204228"/>
                      <a:pt x="180349" y="205559"/>
                      <a:pt x="180349" y="206890"/>
                    </a:cubicBezTo>
                    <a:cubicBezTo>
                      <a:pt x="180349" y="208220"/>
                      <a:pt x="181644" y="209551"/>
                      <a:pt x="182939" y="209551"/>
                    </a:cubicBezTo>
                    <a:cubicBezTo>
                      <a:pt x="185530" y="209551"/>
                      <a:pt x="188120" y="209551"/>
                      <a:pt x="189415" y="209551"/>
                    </a:cubicBezTo>
                    <a:cubicBezTo>
                      <a:pt x="190710" y="209551"/>
                      <a:pt x="192005" y="208220"/>
                      <a:pt x="192005" y="206890"/>
                    </a:cubicBezTo>
                    <a:cubicBezTo>
                      <a:pt x="192005" y="205559"/>
                      <a:pt x="192005" y="202898"/>
                      <a:pt x="192005" y="201567"/>
                    </a:cubicBezTo>
                    <a:cubicBezTo>
                      <a:pt x="192005" y="198905"/>
                      <a:pt x="193300" y="198905"/>
                      <a:pt x="194595" y="197575"/>
                    </a:cubicBezTo>
                    <a:cubicBezTo>
                      <a:pt x="198480" y="196244"/>
                      <a:pt x="202366" y="193583"/>
                      <a:pt x="204956" y="190921"/>
                    </a:cubicBezTo>
                    <a:cubicBezTo>
                      <a:pt x="212726" y="180276"/>
                      <a:pt x="210136" y="166969"/>
                      <a:pt x="199775" y="160315"/>
                    </a:cubicBezTo>
                    <a:cubicBezTo>
                      <a:pt x="195890" y="157654"/>
                      <a:pt x="192005" y="156323"/>
                      <a:pt x="188120" y="154992"/>
                    </a:cubicBezTo>
                    <a:cubicBezTo>
                      <a:pt x="186825" y="153661"/>
                      <a:pt x="184235" y="153661"/>
                      <a:pt x="182939" y="152331"/>
                    </a:cubicBezTo>
                    <a:cubicBezTo>
                      <a:pt x="179054" y="148339"/>
                      <a:pt x="180349" y="144347"/>
                      <a:pt x="184235" y="141685"/>
                    </a:cubicBezTo>
                    <a:cubicBezTo>
                      <a:pt x="185530" y="141685"/>
                      <a:pt x="186825" y="141685"/>
                      <a:pt x="188120" y="141685"/>
                    </a:cubicBezTo>
                    <a:cubicBezTo>
                      <a:pt x="192005" y="141685"/>
                      <a:pt x="197185" y="141685"/>
                      <a:pt x="201071" y="144347"/>
                    </a:cubicBezTo>
                    <a:cubicBezTo>
                      <a:pt x="203661" y="145677"/>
                      <a:pt x="203661" y="145677"/>
                      <a:pt x="204956" y="143016"/>
                    </a:cubicBezTo>
                    <a:cubicBezTo>
                      <a:pt x="204956" y="140354"/>
                      <a:pt x="206251" y="137693"/>
                      <a:pt x="207546" y="135032"/>
                    </a:cubicBezTo>
                    <a:cubicBezTo>
                      <a:pt x="207546" y="133701"/>
                      <a:pt x="206251" y="132370"/>
                      <a:pt x="204956" y="132370"/>
                    </a:cubicBezTo>
                    <a:cubicBezTo>
                      <a:pt x="202366" y="131039"/>
                      <a:pt x="199775" y="129709"/>
                      <a:pt x="197185" y="129709"/>
                    </a:cubicBezTo>
                    <a:cubicBezTo>
                      <a:pt x="193300" y="128378"/>
                      <a:pt x="193300" y="128378"/>
                      <a:pt x="193300" y="124386"/>
                    </a:cubicBezTo>
                    <a:cubicBezTo>
                      <a:pt x="193300" y="119063"/>
                      <a:pt x="193300" y="119063"/>
                      <a:pt x="186825" y="119063"/>
                    </a:cubicBezTo>
                    <a:cubicBezTo>
                      <a:pt x="186825" y="119063"/>
                      <a:pt x="186825" y="119063"/>
                      <a:pt x="184235" y="119063"/>
                    </a:cubicBezTo>
                    <a:close/>
                    <a:moveTo>
                      <a:pt x="187192" y="84090"/>
                    </a:moveTo>
                    <a:cubicBezTo>
                      <a:pt x="207967" y="84090"/>
                      <a:pt x="228741" y="91980"/>
                      <a:pt x="244570" y="107760"/>
                    </a:cubicBezTo>
                    <a:cubicBezTo>
                      <a:pt x="276226" y="139321"/>
                      <a:pt x="276226" y="190607"/>
                      <a:pt x="244570" y="222168"/>
                    </a:cubicBezTo>
                    <a:cubicBezTo>
                      <a:pt x="216870" y="248468"/>
                      <a:pt x="177299" y="252413"/>
                      <a:pt x="145642" y="234003"/>
                    </a:cubicBezTo>
                    <a:cubicBezTo>
                      <a:pt x="132452" y="243208"/>
                      <a:pt x="120580" y="244523"/>
                      <a:pt x="111347" y="243208"/>
                    </a:cubicBezTo>
                    <a:cubicBezTo>
                      <a:pt x="107390" y="243208"/>
                      <a:pt x="107390" y="239263"/>
                      <a:pt x="110028" y="237948"/>
                    </a:cubicBezTo>
                    <a:cubicBezTo>
                      <a:pt x="117942" y="234003"/>
                      <a:pt x="123218" y="224798"/>
                      <a:pt x="127175" y="218223"/>
                    </a:cubicBezTo>
                    <a:cubicBezTo>
                      <a:pt x="127175" y="218223"/>
                      <a:pt x="127175" y="218223"/>
                      <a:pt x="125856" y="218223"/>
                    </a:cubicBezTo>
                    <a:cubicBezTo>
                      <a:pt x="96838" y="186662"/>
                      <a:pt x="98157" y="138006"/>
                      <a:pt x="129813" y="107760"/>
                    </a:cubicBezTo>
                    <a:cubicBezTo>
                      <a:pt x="145642" y="91980"/>
                      <a:pt x="166417" y="84090"/>
                      <a:pt x="187192" y="84090"/>
                    </a:cubicBezTo>
                    <a:close/>
                    <a:moveTo>
                      <a:pt x="36992" y="0"/>
                    </a:moveTo>
                    <a:cubicBezTo>
                      <a:pt x="36992" y="0"/>
                      <a:pt x="36992" y="0"/>
                      <a:pt x="161179" y="0"/>
                    </a:cubicBezTo>
                    <a:cubicBezTo>
                      <a:pt x="180997" y="0"/>
                      <a:pt x="196850" y="15776"/>
                      <a:pt x="196850" y="36810"/>
                    </a:cubicBezTo>
                    <a:cubicBezTo>
                      <a:pt x="196850" y="36810"/>
                      <a:pt x="196850" y="36810"/>
                      <a:pt x="196850" y="67047"/>
                    </a:cubicBezTo>
                    <a:cubicBezTo>
                      <a:pt x="194208" y="67047"/>
                      <a:pt x="191566" y="67047"/>
                      <a:pt x="187602" y="67047"/>
                    </a:cubicBezTo>
                    <a:cubicBezTo>
                      <a:pt x="184960" y="67047"/>
                      <a:pt x="180997" y="67047"/>
                      <a:pt x="178354" y="67047"/>
                    </a:cubicBezTo>
                    <a:cubicBezTo>
                      <a:pt x="178354" y="67047"/>
                      <a:pt x="178354" y="67047"/>
                      <a:pt x="178354" y="60474"/>
                    </a:cubicBezTo>
                    <a:cubicBezTo>
                      <a:pt x="178354" y="60474"/>
                      <a:pt x="178354" y="60474"/>
                      <a:pt x="178354" y="59159"/>
                    </a:cubicBezTo>
                    <a:cubicBezTo>
                      <a:pt x="178354" y="53900"/>
                      <a:pt x="174391" y="48642"/>
                      <a:pt x="169106" y="48642"/>
                    </a:cubicBezTo>
                    <a:cubicBezTo>
                      <a:pt x="169106" y="48642"/>
                      <a:pt x="169106" y="48642"/>
                      <a:pt x="29065" y="48642"/>
                    </a:cubicBezTo>
                    <a:cubicBezTo>
                      <a:pt x="23780" y="48642"/>
                      <a:pt x="19817" y="53900"/>
                      <a:pt x="19817" y="59159"/>
                    </a:cubicBezTo>
                    <a:cubicBezTo>
                      <a:pt x="19817" y="59159"/>
                      <a:pt x="19817" y="59159"/>
                      <a:pt x="19817" y="278706"/>
                    </a:cubicBezTo>
                    <a:cubicBezTo>
                      <a:pt x="19817" y="283964"/>
                      <a:pt x="23780" y="287908"/>
                      <a:pt x="29065" y="287908"/>
                    </a:cubicBezTo>
                    <a:cubicBezTo>
                      <a:pt x="29065" y="287908"/>
                      <a:pt x="29065" y="287908"/>
                      <a:pt x="169106" y="287908"/>
                    </a:cubicBezTo>
                    <a:cubicBezTo>
                      <a:pt x="174391" y="287908"/>
                      <a:pt x="178354" y="282650"/>
                      <a:pt x="178354" y="278706"/>
                    </a:cubicBezTo>
                    <a:cubicBezTo>
                      <a:pt x="178354" y="278706"/>
                      <a:pt x="178354" y="278706"/>
                      <a:pt x="178354" y="261615"/>
                    </a:cubicBezTo>
                    <a:cubicBezTo>
                      <a:pt x="180997" y="261615"/>
                      <a:pt x="184960" y="262930"/>
                      <a:pt x="187602" y="262930"/>
                    </a:cubicBezTo>
                    <a:cubicBezTo>
                      <a:pt x="191566" y="262930"/>
                      <a:pt x="194208" y="261615"/>
                      <a:pt x="196850" y="261615"/>
                    </a:cubicBezTo>
                    <a:cubicBezTo>
                      <a:pt x="196850" y="261615"/>
                      <a:pt x="196850" y="261615"/>
                      <a:pt x="196850" y="299740"/>
                    </a:cubicBezTo>
                    <a:cubicBezTo>
                      <a:pt x="196850" y="320774"/>
                      <a:pt x="180997" y="336550"/>
                      <a:pt x="161179" y="336550"/>
                    </a:cubicBezTo>
                    <a:cubicBezTo>
                      <a:pt x="161179" y="336550"/>
                      <a:pt x="161179" y="336550"/>
                      <a:pt x="36992" y="336550"/>
                    </a:cubicBezTo>
                    <a:cubicBezTo>
                      <a:pt x="17175" y="336550"/>
                      <a:pt x="0" y="320774"/>
                      <a:pt x="0" y="299740"/>
                    </a:cubicBezTo>
                    <a:cubicBezTo>
                      <a:pt x="0" y="299740"/>
                      <a:pt x="0" y="299740"/>
                      <a:pt x="0" y="36810"/>
                    </a:cubicBezTo>
                    <a:cubicBezTo>
                      <a:pt x="0" y="15776"/>
                      <a:pt x="17175" y="0"/>
                      <a:pt x="36992" y="0"/>
                    </a:cubicBezTo>
                    <a:close/>
                  </a:path>
                </a:pathLst>
              </a:custGeom>
              <a:solidFill>
                <a:schemeClr val="bg1"/>
              </a:solidFill>
              <a:ln>
                <a:noFill/>
              </a:ln>
              <a:extLst/>
            </p:spPr>
            <p:txBody>
              <a:bodyPr anchor="ctr"/>
              <a:lstStyle/>
              <a:p>
                <a:pPr algn="ctr"/>
                <a:endParaRPr/>
              </a:p>
            </p:txBody>
          </p:sp>
        </p:grpSp>
        <p:grpSp>
          <p:nvGrpSpPr>
            <p:cNvPr id="20" name="组合 19">
              <a:extLst>
                <a:ext uri="{FF2B5EF4-FFF2-40B4-BE49-F238E27FC236}">
                  <a16:creationId xmlns:a16="http://schemas.microsoft.com/office/drawing/2014/main" id="{413980D9-9AEB-4472-9841-2419EA307EED}"/>
                </a:ext>
              </a:extLst>
            </p:cNvPr>
            <p:cNvGrpSpPr/>
            <p:nvPr/>
          </p:nvGrpSpPr>
          <p:grpSpPr>
            <a:xfrm>
              <a:off x="4143697" y="2973566"/>
              <a:ext cx="1909148" cy="1657686"/>
              <a:chOff x="4143697" y="2973566"/>
              <a:chExt cx="1909148" cy="1657686"/>
            </a:xfrm>
          </p:grpSpPr>
          <p:sp>
            <p:nvSpPr>
              <p:cNvPr id="21" name="等腰三角形 20">
                <a:extLst>
                  <a:ext uri="{FF2B5EF4-FFF2-40B4-BE49-F238E27FC236}">
                    <a16:creationId xmlns:a16="http://schemas.microsoft.com/office/drawing/2014/main" id="{5966E34E-B110-4794-9193-3ADCA5A49820}"/>
                  </a:ext>
                </a:extLst>
              </p:cNvPr>
              <p:cNvSpPr/>
              <p:nvPr/>
            </p:nvSpPr>
            <p:spPr>
              <a:xfrm rot="18459578" flipH="1">
                <a:off x="5509931" y="3854413"/>
                <a:ext cx="238688" cy="847141"/>
              </a:xfrm>
              <a:prstGeom prst="triangle">
                <a:avLst/>
              </a:prstGeom>
              <a:solidFill>
                <a:schemeClr val="tx2">
                  <a:lumMod val="20000"/>
                  <a:lumOff val="8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椭圆 21">
                <a:extLst>
                  <a:ext uri="{FF2B5EF4-FFF2-40B4-BE49-F238E27FC236}">
                    <a16:creationId xmlns:a16="http://schemas.microsoft.com/office/drawing/2014/main" id="{1574ACCF-D25C-4725-A8A1-FAC4736EB4C8}"/>
                  </a:ext>
                </a:extLst>
              </p:cNvPr>
              <p:cNvSpPr/>
              <p:nvPr/>
            </p:nvSpPr>
            <p:spPr>
              <a:xfrm>
                <a:off x="4143697" y="2973566"/>
                <a:ext cx="1657686" cy="1657686"/>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任意多边形: 形状 19" title="DN0G3AjvxA">
                <a:extLst>
                  <a:ext uri="{FF2B5EF4-FFF2-40B4-BE49-F238E27FC236}">
                    <a16:creationId xmlns:a16="http://schemas.microsoft.com/office/drawing/2014/main" id="{D785FE99-0842-49F8-BBE5-EEFD3D608BF1}"/>
                  </a:ext>
                </a:extLst>
              </p:cNvPr>
              <p:cNvSpPr>
                <a:spLocks/>
              </p:cNvSpPr>
              <p:nvPr/>
            </p:nvSpPr>
            <p:spPr bwMode="auto">
              <a:xfrm>
                <a:off x="4648106" y="3512564"/>
                <a:ext cx="673606" cy="569245"/>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a:extLst/>
            </p:spPr>
            <p:txBody>
              <a:bodyPr anchor="ctr"/>
              <a:lstStyle/>
              <a:p>
                <a:pPr algn="ctr"/>
                <a:endParaRPr/>
              </a:p>
            </p:txBody>
          </p:sp>
        </p:grpSp>
      </p:grpSp>
    </p:spTree>
    <p:extLst>
      <p:ext uri="{BB962C8B-B14F-4D97-AF65-F5344CB8AC3E}">
        <p14:creationId xmlns:p14="http://schemas.microsoft.com/office/powerpoint/2010/main" val="1823182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千图网海量PPT模板www.58pic.com ">
  <a:themeElements>
    <a:clrScheme name="自定义 106">
      <a:dk1>
        <a:sysClr val="windowText" lastClr="000000"/>
      </a:dk1>
      <a:lt1>
        <a:sysClr val="window" lastClr="FFFFFF"/>
      </a:lt1>
      <a:dk2>
        <a:srgbClr val="44546A"/>
      </a:dk2>
      <a:lt2>
        <a:srgbClr val="E7E6E6"/>
      </a:lt2>
      <a:accent1>
        <a:srgbClr val="2E5292"/>
      </a:accent1>
      <a:accent2>
        <a:srgbClr val="D54745"/>
      </a:accent2>
      <a:accent3>
        <a:srgbClr val="2E5292"/>
      </a:accent3>
      <a:accent4>
        <a:srgbClr val="D54745"/>
      </a:accent4>
      <a:accent5>
        <a:srgbClr val="2E5292"/>
      </a:accent5>
      <a:accent6>
        <a:srgbClr val="D54745"/>
      </a:accent6>
      <a:hlink>
        <a:srgbClr val="0563C1"/>
      </a:hlink>
      <a:folHlink>
        <a:srgbClr val="954F72"/>
      </a:folHlink>
    </a:clrScheme>
    <a:fontScheme name="常用">
      <a:majorFont>
        <a:latin typeface="Arial"/>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千图网海量PPT模板www.58pic.com ">
  <a:themeElements>
    <a:clrScheme name="自定义 106">
      <a:dk1>
        <a:sysClr val="windowText" lastClr="000000"/>
      </a:dk1>
      <a:lt1>
        <a:sysClr val="window" lastClr="FFFFFF"/>
      </a:lt1>
      <a:dk2>
        <a:srgbClr val="44546A"/>
      </a:dk2>
      <a:lt2>
        <a:srgbClr val="E7E6E6"/>
      </a:lt2>
      <a:accent1>
        <a:srgbClr val="2E5292"/>
      </a:accent1>
      <a:accent2>
        <a:srgbClr val="D54745"/>
      </a:accent2>
      <a:accent3>
        <a:srgbClr val="2E5292"/>
      </a:accent3>
      <a:accent4>
        <a:srgbClr val="D54745"/>
      </a:accent4>
      <a:accent5>
        <a:srgbClr val="2E5292"/>
      </a:accent5>
      <a:accent6>
        <a:srgbClr val="D54745"/>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千图网海量PPT模板www.58pic.com ">
  <a:themeElements>
    <a:clrScheme name="自定义 106">
      <a:dk1>
        <a:sysClr val="windowText" lastClr="000000"/>
      </a:dk1>
      <a:lt1>
        <a:sysClr val="window" lastClr="FFFFFF"/>
      </a:lt1>
      <a:dk2>
        <a:srgbClr val="44546A"/>
      </a:dk2>
      <a:lt2>
        <a:srgbClr val="E7E6E6"/>
      </a:lt2>
      <a:accent1>
        <a:srgbClr val="2E5292"/>
      </a:accent1>
      <a:accent2>
        <a:srgbClr val="D54745"/>
      </a:accent2>
      <a:accent3>
        <a:srgbClr val="2E5292"/>
      </a:accent3>
      <a:accent4>
        <a:srgbClr val="D54745"/>
      </a:accent4>
      <a:accent5>
        <a:srgbClr val="2E5292"/>
      </a:accent5>
      <a:accent6>
        <a:srgbClr val="D54745"/>
      </a:accent6>
      <a:hlink>
        <a:srgbClr val="0563C1"/>
      </a:hlink>
      <a:folHlink>
        <a:srgbClr val="954F72"/>
      </a:folHlink>
    </a:clrScheme>
    <a:fontScheme name="常用">
      <a:majorFont>
        <a:latin typeface="Arial"/>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千图网海量PPT模板www.58pic.com ">
  <a:themeElements>
    <a:clrScheme name="自定义 106">
      <a:dk1>
        <a:sysClr val="windowText" lastClr="000000"/>
      </a:dk1>
      <a:lt1>
        <a:sysClr val="window" lastClr="FFFFFF"/>
      </a:lt1>
      <a:dk2>
        <a:srgbClr val="44546A"/>
      </a:dk2>
      <a:lt2>
        <a:srgbClr val="E7E6E6"/>
      </a:lt2>
      <a:accent1>
        <a:srgbClr val="2E5292"/>
      </a:accent1>
      <a:accent2>
        <a:srgbClr val="D54745"/>
      </a:accent2>
      <a:accent3>
        <a:srgbClr val="2E5292"/>
      </a:accent3>
      <a:accent4>
        <a:srgbClr val="D54745"/>
      </a:accent4>
      <a:accent5>
        <a:srgbClr val="2E5292"/>
      </a:accent5>
      <a:accent6>
        <a:srgbClr val="D54745"/>
      </a:accent6>
      <a:hlink>
        <a:srgbClr val="0563C1"/>
      </a:hlink>
      <a:folHlink>
        <a:srgbClr val="954F72"/>
      </a:folHlink>
    </a:clrScheme>
    <a:fontScheme name="常用">
      <a:majorFont>
        <a:latin typeface="Arial"/>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TotalTime>
  <Words>906</Words>
  <Application>Microsoft Office PowerPoint</Application>
  <PresentationFormat>宽屏</PresentationFormat>
  <Paragraphs>99</Paragraphs>
  <Slides>13</Slides>
  <Notes>3</Notes>
  <HiddenSlides>0</HiddenSlides>
  <MMClips>0</MMClips>
  <ScaleCrop>false</ScaleCrop>
  <HeadingPairs>
    <vt:vector size="6" baseType="variant">
      <vt:variant>
        <vt:lpstr>已用的字体</vt:lpstr>
      </vt:variant>
      <vt:variant>
        <vt:i4>13</vt:i4>
      </vt:variant>
      <vt:variant>
        <vt:lpstr>主题</vt:lpstr>
      </vt:variant>
      <vt:variant>
        <vt:i4>7</vt:i4>
      </vt:variant>
      <vt:variant>
        <vt:lpstr>幻灯片标题</vt:lpstr>
      </vt:variant>
      <vt:variant>
        <vt:i4>13</vt:i4>
      </vt:variant>
    </vt:vector>
  </HeadingPairs>
  <TitlesOfParts>
    <vt:vector size="33" baseType="lpstr">
      <vt:lpstr>Lato Hairline</vt:lpstr>
      <vt:lpstr>Lato Light</vt:lpstr>
      <vt:lpstr>Lato Regular</vt:lpstr>
      <vt:lpstr>等线</vt:lpstr>
      <vt:lpstr>等线 Light</vt:lpstr>
      <vt:lpstr>宋体</vt:lpstr>
      <vt:lpstr>微软雅黑</vt:lpstr>
      <vt:lpstr>Arial</vt:lpstr>
      <vt:lpstr>Calibri</vt:lpstr>
      <vt:lpstr>Cambria Math</vt:lpstr>
      <vt:lpstr>Impact</vt:lpstr>
      <vt:lpstr>Leelawadee</vt:lpstr>
      <vt:lpstr>Times New Roman</vt:lpstr>
      <vt:lpstr>Office 主题​​</vt:lpstr>
      <vt:lpstr>千图网海量PPT模板www.58pic.com </vt:lpstr>
      <vt:lpstr>1_Office 主题​​</vt:lpstr>
      <vt:lpstr>1_千图网海量PPT模板www.58pic.com </vt:lpstr>
      <vt:lpstr>2_千图网海量PPT模板www.58pic.com </vt:lpstr>
      <vt:lpstr>2_Office 主题​​</vt:lpstr>
      <vt:lpstr>3_千图网海量PPT模板www.58pic.com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最小代价生成树</dc:title>
  <dc:creator>tzzhang_2</dc:creator>
  <cp:lastModifiedBy>tzzhang_2</cp:lastModifiedBy>
  <cp:revision>71</cp:revision>
  <dcterms:created xsi:type="dcterms:W3CDTF">2018-04-22T07:33:57Z</dcterms:created>
  <dcterms:modified xsi:type="dcterms:W3CDTF">2018-05-30T05:58:39Z</dcterms:modified>
</cp:coreProperties>
</file>