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3B86-E834-40EC-A3C5-16FA140A22A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79E4-E46F-4E50-BDCC-C3AF2003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ContextLoaderListener</a:t>
            </a:r>
            <a:r>
              <a:rPr lang="en-US" baseline="0" dirty="0" smtClean="0"/>
              <a:t> loads contexts/beans which can be accessed within entire web app</a:t>
            </a:r>
          </a:p>
          <a:p>
            <a:r>
              <a:rPr lang="en-US" b="1" dirty="0" err="1" smtClean="0"/>
              <a:t>DispatcherServlet</a:t>
            </a:r>
            <a:r>
              <a:rPr lang="en-US" dirty="0" smtClean="0"/>
              <a:t> loads contexts/beans which can be only accessed by servlets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A79E4-E46F-4E50-BDCC-C3AF200360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docs.spring.io/spring/docs/current/spring-framework-reference/html/jdb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Advanced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9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CheckStyle plugin for Eclipse</a:t>
            </a:r>
          </a:p>
          <a:p>
            <a:r>
              <a:rPr lang="en-US" dirty="0" smtClean="0"/>
              <a:t>Install FindBugs plugin for Eclipse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EclEmma</a:t>
            </a:r>
            <a:r>
              <a:rPr lang="en-US" dirty="0" smtClean="0"/>
              <a:t> plugin for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9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/>
              <a:t>Console</a:t>
            </a:r>
          </a:p>
          <a:p>
            <a:pPr marL="400050" lvl="1" indent="0">
              <a:buNone/>
            </a:pPr>
            <a:r>
              <a:rPr lang="fr-FR" sz="2000" dirty="0" smtClean="0"/>
              <a:t>public class </a:t>
            </a:r>
            <a:r>
              <a:rPr lang="fr-FR" sz="2000" dirty="0" err="1" smtClean="0"/>
              <a:t>SpringExample</a:t>
            </a:r>
            <a:r>
              <a:rPr lang="fr-FR" sz="2000" dirty="0" smtClean="0"/>
              <a:t> {</a:t>
            </a:r>
          </a:p>
          <a:p>
            <a:pPr marL="800100" lvl="2" indent="0">
              <a:buNone/>
            </a:pPr>
            <a:r>
              <a:rPr lang="fr-FR" sz="2000" dirty="0" smtClean="0"/>
              <a:t>public </a:t>
            </a:r>
            <a:r>
              <a:rPr lang="fr-FR" sz="2000" dirty="0" err="1" smtClean="0"/>
              <a:t>static</a:t>
            </a:r>
            <a:r>
              <a:rPr lang="fr-FR" sz="2000" dirty="0" smtClean="0"/>
              <a:t> </a:t>
            </a:r>
            <a:r>
              <a:rPr lang="fr-FR" sz="2000" dirty="0" err="1" smtClean="0"/>
              <a:t>void</a:t>
            </a:r>
            <a:r>
              <a:rPr lang="fr-FR" sz="2000" dirty="0" smtClean="0"/>
              <a:t> main(String[] </a:t>
            </a:r>
            <a:r>
              <a:rPr lang="fr-FR" sz="2000" dirty="0" err="1" smtClean="0"/>
              <a:t>args</a:t>
            </a:r>
            <a:r>
              <a:rPr lang="fr-FR" sz="2000" dirty="0" smtClean="0"/>
              <a:t>) {</a:t>
            </a:r>
          </a:p>
          <a:p>
            <a:pPr marL="1257300" lvl="3" indent="0">
              <a:buNone/>
            </a:pPr>
            <a:r>
              <a:rPr lang="fr-FR" dirty="0" err="1"/>
              <a:t>ApplicationContext</a:t>
            </a:r>
            <a:r>
              <a:rPr lang="fr-FR" dirty="0"/>
              <a:t> </a:t>
            </a:r>
            <a:r>
              <a:rPr lang="fr-FR" dirty="0" err="1"/>
              <a:t>ctx</a:t>
            </a:r>
            <a:endParaRPr lang="fr-FR" dirty="0"/>
          </a:p>
          <a:p>
            <a:pPr marL="1257300" lvl="3" indent="0">
              <a:buNone/>
            </a:pPr>
            <a:r>
              <a:rPr lang="fr-FR" dirty="0"/>
              <a:t>	</a:t>
            </a:r>
            <a:r>
              <a:rPr lang="fr-FR" dirty="0" smtClean="0"/>
              <a:t>= </a:t>
            </a:r>
            <a:r>
              <a:rPr lang="fr-FR" dirty="0"/>
              <a:t>new </a:t>
            </a:r>
            <a:r>
              <a:rPr lang="fr-FR" b="1" dirty="0" err="1">
                <a:solidFill>
                  <a:srgbClr val="FF0000"/>
                </a:solidFill>
              </a:rPr>
              <a:t>ClassPathXmlApplicationContext</a:t>
            </a:r>
            <a:r>
              <a:rPr lang="fr-FR" dirty="0"/>
              <a:t>("context.xml");</a:t>
            </a:r>
          </a:p>
          <a:p>
            <a:pPr marL="1257300" lvl="3" indent="0">
              <a:buNone/>
            </a:pPr>
            <a:r>
              <a:rPr lang="fr-FR" dirty="0"/>
              <a:t>Service </a:t>
            </a:r>
            <a:r>
              <a:rPr lang="fr-FR" dirty="0" err="1"/>
              <a:t>service</a:t>
            </a:r>
            <a:r>
              <a:rPr lang="fr-FR" dirty="0"/>
              <a:t> = </a:t>
            </a:r>
            <a:r>
              <a:rPr lang="fr-FR" dirty="0" err="1"/>
              <a:t>ctx.</a:t>
            </a:r>
            <a:r>
              <a:rPr lang="fr-FR" b="1" dirty="0" err="1">
                <a:solidFill>
                  <a:srgbClr val="FF0000"/>
                </a:solidFill>
              </a:rPr>
              <a:t>getBean</a:t>
            </a:r>
            <a:r>
              <a:rPr lang="fr-FR" dirty="0"/>
              <a:t>("</a:t>
            </a:r>
            <a:r>
              <a:rPr lang="fr-FR" dirty="0" err="1"/>
              <a:t>customerService</a:t>
            </a:r>
            <a:r>
              <a:rPr lang="fr-FR" dirty="0" smtClean="0"/>
              <a:t>");</a:t>
            </a:r>
          </a:p>
          <a:p>
            <a:pPr marL="1257300" lvl="3" indent="0">
              <a:buNone/>
            </a:pPr>
            <a:r>
              <a:rPr lang="fr-FR" dirty="0" smtClean="0"/>
              <a:t>…</a:t>
            </a:r>
          </a:p>
          <a:p>
            <a:pPr marL="1257300" lvl="3" indent="0">
              <a:buNone/>
            </a:pPr>
            <a:r>
              <a:rPr lang="en-US" sz="1600" b="1" dirty="0">
                <a:solidFill>
                  <a:srgbClr val="00B0F0"/>
                </a:solidFill>
              </a:rPr>
              <a:t>// register shutdown hook to ensure container shuts down singletons gracefully</a:t>
            </a:r>
            <a:endParaRPr lang="fr-FR" b="1" dirty="0" smtClean="0">
              <a:solidFill>
                <a:srgbClr val="00B0F0"/>
              </a:solidFill>
            </a:endParaRPr>
          </a:p>
          <a:p>
            <a:pPr marL="1257300" lvl="3" indent="0">
              <a:buNone/>
            </a:pPr>
            <a:r>
              <a:rPr lang="en-US" b="1" dirty="0">
                <a:solidFill>
                  <a:srgbClr val="FF0000"/>
                </a:solidFill>
              </a:rPr>
              <a:t>((</a:t>
            </a:r>
            <a:r>
              <a:rPr lang="en-US" b="1" dirty="0" err="1">
                <a:solidFill>
                  <a:srgbClr val="FF0000"/>
                </a:solidFill>
              </a:rPr>
              <a:t>AbstractApplicationContext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 err="1">
                <a:solidFill>
                  <a:srgbClr val="FF0000"/>
                </a:solidFill>
              </a:rPr>
              <a:t>ctx</a:t>
            </a:r>
            <a:r>
              <a:rPr lang="en-US" b="1" dirty="0">
                <a:solidFill>
                  <a:srgbClr val="FF0000"/>
                </a:solidFill>
              </a:rPr>
              <a:t>).</a:t>
            </a:r>
            <a:r>
              <a:rPr lang="en-US" b="1" dirty="0" err="1">
                <a:solidFill>
                  <a:srgbClr val="FF0000"/>
                </a:solidFill>
              </a:rPr>
              <a:t>registerShutdownHook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pPr marL="800100" lvl="2" indent="0">
              <a:buNone/>
            </a:pPr>
            <a:r>
              <a:rPr lang="fr-FR" sz="2000" dirty="0" smtClean="0"/>
              <a:t>}</a:t>
            </a:r>
          </a:p>
          <a:p>
            <a:pPr marL="400050" lvl="1" indent="0">
              <a:buNone/>
            </a:pPr>
            <a:r>
              <a:rPr lang="fr-FR" sz="2000" dirty="0" smtClean="0"/>
              <a:t>}</a:t>
            </a:r>
          </a:p>
          <a:p>
            <a:pPr marL="0" indent="0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32949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Spring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WebApplication</a:t>
            </a:r>
            <a:r>
              <a:rPr lang="en-US" sz="2800" b="1" dirty="0" smtClean="0"/>
              <a:t> (/WEB-INF/web.xml)</a:t>
            </a:r>
          </a:p>
          <a:p>
            <a:pPr marL="400050" lvl="1" indent="0">
              <a:buNone/>
            </a:pPr>
            <a:r>
              <a:rPr lang="en-US" sz="2000" dirty="0"/>
              <a:t>&lt;</a:t>
            </a:r>
            <a:r>
              <a:rPr lang="en-US" sz="2000" dirty="0" smtClean="0"/>
              <a:t>web-app …&gt;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&lt;context-</a:t>
            </a:r>
            <a:r>
              <a:rPr lang="en-US" sz="1800" dirty="0" err="1">
                <a:solidFill>
                  <a:srgbClr val="FF0000"/>
                </a:solidFill>
              </a:rPr>
              <a:t>param</a:t>
            </a:r>
            <a:r>
              <a:rPr lang="en-US" sz="1800" dirty="0">
                <a:solidFill>
                  <a:srgbClr val="FF0000"/>
                </a:solidFill>
              </a:rPr>
              <a:t>&gt;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1257300" lvl="3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param</a:t>
            </a:r>
            <a:r>
              <a:rPr lang="en-US" sz="1800" dirty="0">
                <a:solidFill>
                  <a:srgbClr val="FF0000"/>
                </a:solidFill>
              </a:rPr>
              <a:t>-name&gt;</a:t>
            </a:r>
            <a:r>
              <a:rPr lang="en-US" sz="1800" dirty="0" err="1">
                <a:solidFill>
                  <a:srgbClr val="FF0000"/>
                </a:solidFill>
              </a:rPr>
              <a:t>contextConfigLocation</a:t>
            </a:r>
            <a:r>
              <a:rPr lang="en-US" sz="1800" dirty="0">
                <a:solidFill>
                  <a:srgbClr val="FF0000"/>
                </a:solidFill>
              </a:rPr>
              <a:t>&lt;/</a:t>
            </a:r>
            <a:r>
              <a:rPr lang="en-US" sz="1800" dirty="0" err="1">
                <a:solidFill>
                  <a:srgbClr val="FF0000"/>
                </a:solidFill>
              </a:rPr>
              <a:t>param</a:t>
            </a:r>
            <a:r>
              <a:rPr lang="en-US" sz="1800" dirty="0">
                <a:solidFill>
                  <a:srgbClr val="FF0000"/>
                </a:solidFill>
              </a:rPr>
              <a:t>-name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</a:p>
          <a:p>
            <a:pPr marL="1257300" lvl="3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param</a:t>
            </a:r>
            <a:r>
              <a:rPr lang="en-US" sz="1800" dirty="0">
                <a:solidFill>
                  <a:srgbClr val="FF0000"/>
                </a:solidFill>
              </a:rPr>
              <a:t>-value&gt;/</a:t>
            </a:r>
            <a:r>
              <a:rPr lang="en-US" sz="1800" dirty="0" smtClean="0">
                <a:solidFill>
                  <a:srgbClr val="FF0000"/>
                </a:solidFill>
              </a:rPr>
              <a:t>WEB-INF/context.xml</a:t>
            </a:r>
            <a:r>
              <a:rPr lang="en-US" sz="1800" dirty="0">
                <a:solidFill>
                  <a:srgbClr val="FF0000"/>
                </a:solidFill>
              </a:rPr>
              <a:t>&lt;/</a:t>
            </a:r>
            <a:r>
              <a:rPr lang="en-US" sz="1800" dirty="0" err="1">
                <a:solidFill>
                  <a:srgbClr val="FF0000"/>
                </a:solidFill>
              </a:rPr>
              <a:t>param</a:t>
            </a:r>
            <a:r>
              <a:rPr lang="en-US" sz="1800" dirty="0">
                <a:solidFill>
                  <a:srgbClr val="FF0000"/>
                </a:solidFill>
              </a:rPr>
              <a:t>-value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</a:p>
          <a:p>
            <a:pPr marL="800100" lvl="2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</a:t>
            </a:r>
            <a:r>
              <a:rPr lang="en-US" sz="1800" dirty="0">
                <a:solidFill>
                  <a:srgbClr val="FF0000"/>
                </a:solidFill>
              </a:rPr>
              <a:t>context-</a:t>
            </a:r>
            <a:r>
              <a:rPr lang="en-US" sz="1800" dirty="0" err="1">
                <a:solidFill>
                  <a:srgbClr val="FF0000"/>
                </a:solidFill>
              </a:rPr>
              <a:t>param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&lt;listener&gt;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1257300" lvl="3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&lt;</a:t>
            </a:r>
            <a:r>
              <a:rPr lang="en-US" sz="1400" dirty="0">
                <a:solidFill>
                  <a:srgbClr val="FF0000"/>
                </a:solidFill>
              </a:rPr>
              <a:t>listener-class&gt;</a:t>
            </a:r>
            <a:r>
              <a:rPr lang="en-US" sz="1400" b="1" dirty="0" err="1">
                <a:solidFill>
                  <a:srgbClr val="FF0000"/>
                </a:solidFill>
              </a:rPr>
              <a:t>org.springframework.web.context.ContextLoaderListener</a:t>
            </a:r>
            <a:r>
              <a:rPr lang="en-US" sz="1400" dirty="0">
                <a:solidFill>
                  <a:srgbClr val="FF0000"/>
                </a:solidFill>
              </a:rPr>
              <a:t>&lt;/listener-class</a:t>
            </a:r>
            <a:r>
              <a:rPr lang="en-US" sz="1400" dirty="0" smtClean="0">
                <a:solidFill>
                  <a:srgbClr val="FF0000"/>
                </a:solidFill>
              </a:rPr>
              <a:t>&gt;</a:t>
            </a:r>
          </a:p>
          <a:p>
            <a:pPr marL="800100" lvl="2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</a:t>
            </a:r>
            <a:r>
              <a:rPr lang="en-US" sz="1800" dirty="0">
                <a:solidFill>
                  <a:srgbClr val="FF0000"/>
                </a:solidFill>
              </a:rPr>
              <a:t>listener&gt;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&lt;/web-app&gt;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NOTE: </a:t>
            </a:r>
            <a:r>
              <a:rPr lang="en-US" sz="2000" b="1" dirty="0" err="1" smtClean="0"/>
              <a:t>ContextLoaderListener</a:t>
            </a:r>
            <a:r>
              <a:rPr lang="en-US" sz="2000" b="1" dirty="0" smtClean="0"/>
              <a:t> vs </a:t>
            </a:r>
            <a:r>
              <a:rPr lang="en-US" sz="2000" b="1" dirty="0" err="1" smtClean="0"/>
              <a:t>DispatcherServlet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447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Simple query</a:t>
            </a:r>
          </a:p>
          <a:p>
            <a:pPr marL="400050" lvl="1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sql</a:t>
            </a:r>
            <a:r>
              <a:rPr lang="en-US" sz="2000" dirty="0" smtClean="0"/>
              <a:t> = </a:t>
            </a:r>
            <a:r>
              <a:rPr lang="en-US" sz="2000" dirty="0"/>
              <a:t>"select count(*) from </a:t>
            </a:r>
            <a:r>
              <a:rPr lang="en-US" sz="2000" dirty="0" err="1" smtClean="0"/>
              <a:t>t_table</a:t>
            </a:r>
            <a:r>
              <a:rPr lang="en-US" sz="2000" dirty="0" smtClean="0"/>
              <a:t>“;</a:t>
            </a:r>
          </a:p>
          <a:p>
            <a:pPr marL="400050" lvl="1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count </a:t>
            </a:r>
            <a:r>
              <a:rPr lang="en-US" sz="2000" dirty="0"/>
              <a:t>= </a:t>
            </a:r>
            <a:r>
              <a:rPr lang="en-US" sz="2000" b="1" dirty="0" err="1" smtClean="0">
                <a:solidFill>
                  <a:srgbClr val="FF0000"/>
                </a:solidFill>
              </a:rPr>
              <a:t>jdbcTemplate.queryForObject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 smtClean="0"/>
              <a:t>, </a:t>
            </a:r>
            <a:r>
              <a:rPr lang="en-US" sz="2000" dirty="0" err="1"/>
              <a:t>Integer.class</a:t>
            </a:r>
            <a:r>
              <a:rPr lang="en-US" sz="2000" dirty="0" smtClean="0"/>
              <a:t>);</a:t>
            </a:r>
          </a:p>
          <a:p>
            <a:pPr marL="400050" lvl="1" indent="0">
              <a:buNone/>
            </a:pPr>
            <a:endParaRPr lang="en-US" sz="2000" dirty="0"/>
          </a:p>
          <a:p>
            <a:r>
              <a:rPr lang="en-US" sz="2400" b="1" dirty="0"/>
              <a:t>Map to a </a:t>
            </a:r>
            <a:r>
              <a:rPr lang="en-US" sz="2400" b="1" dirty="0" smtClean="0"/>
              <a:t>DTO</a:t>
            </a:r>
          </a:p>
          <a:p>
            <a:pPr marL="400050" lvl="1" indent="0">
              <a:buNone/>
            </a:pPr>
            <a:r>
              <a:rPr lang="en-US" sz="2000" dirty="0" smtClean="0"/>
              <a:t>String query = </a:t>
            </a:r>
            <a:r>
              <a:rPr lang="en-US" sz="2000" dirty="0"/>
              <a:t>"select </a:t>
            </a:r>
            <a:r>
              <a:rPr lang="en-US" sz="2000" dirty="0" err="1"/>
              <a:t>first_name</a:t>
            </a:r>
            <a:r>
              <a:rPr lang="en-US" sz="2000" dirty="0"/>
              <a:t>, </a:t>
            </a:r>
            <a:r>
              <a:rPr lang="en-US" sz="2000" dirty="0" err="1"/>
              <a:t>last_name</a:t>
            </a:r>
            <a:r>
              <a:rPr lang="en-US" sz="2000" dirty="0"/>
              <a:t> from </a:t>
            </a:r>
            <a:r>
              <a:rPr lang="en-US" sz="2000" dirty="0" err="1"/>
              <a:t>t_actor</a:t>
            </a:r>
            <a:r>
              <a:rPr lang="en-US" sz="2000" dirty="0"/>
              <a:t> where id = </a:t>
            </a:r>
            <a:r>
              <a:rPr lang="en-US" sz="2000" dirty="0" smtClean="0"/>
              <a:t>?“;</a:t>
            </a:r>
          </a:p>
          <a:p>
            <a:pPr marL="400050" lvl="1" indent="0">
              <a:buNone/>
            </a:pPr>
            <a:r>
              <a:rPr lang="en-US" sz="2000" dirty="0" smtClean="0"/>
              <a:t>Actor </a:t>
            </a:r>
            <a:r>
              <a:rPr lang="en-US" sz="2000" dirty="0" err="1"/>
              <a:t>actor</a:t>
            </a:r>
            <a:r>
              <a:rPr lang="en-US" sz="2000" dirty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jdbcTemplate.queryForObject</a:t>
            </a:r>
            <a:r>
              <a:rPr lang="en-US" sz="2000" dirty="0" smtClean="0"/>
              <a:t>(query, </a:t>
            </a:r>
          </a:p>
          <a:p>
            <a:pPr marL="800100" lvl="2" indent="0">
              <a:buNone/>
            </a:pPr>
            <a:r>
              <a:rPr lang="en-US" sz="1600" dirty="0" smtClean="0"/>
              <a:t>new </a:t>
            </a:r>
            <a:r>
              <a:rPr lang="en-US" sz="1600" dirty="0"/>
              <a:t>Object[]{1212L}, </a:t>
            </a:r>
            <a:r>
              <a:rPr lang="en-US" sz="1600" dirty="0" smtClean="0"/>
              <a:t>// parameter</a:t>
            </a:r>
          </a:p>
          <a:p>
            <a:pPr marL="800100" lvl="2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new </a:t>
            </a:r>
            <a:r>
              <a:rPr lang="en-US" sz="1600" dirty="0" err="1" smtClean="0">
                <a:solidFill>
                  <a:srgbClr val="FF0000"/>
                </a:solidFill>
              </a:rPr>
              <a:t>RowMapper</a:t>
            </a:r>
            <a:r>
              <a:rPr lang="en-US" sz="1600" dirty="0" smtClean="0">
                <a:solidFill>
                  <a:srgbClr val="FF0000"/>
                </a:solidFill>
              </a:rPr>
              <a:t>&lt;Actor&gt;() {</a:t>
            </a:r>
          </a:p>
          <a:p>
            <a:pPr marL="1257300" lvl="3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public Actor </a:t>
            </a:r>
            <a:r>
              <a:rPr lang="en-US" sz="1600" dirty="0" err="1" smtClean="0">
                <a:solidFill>
                  <a:srgbClr val="FF0000"/>
                </a:solidFill>
              </a:rPr>
              <a:t>mapRow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ResultSet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rs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rowNum</a:t>
            </a:r>
            <a:r>
              <a:rPr lang="en-US" sz="1600" dirty="0" smtClean="0">
                <a:solidFill>
                  <a:srgbClr val="FF0000"/>
                </a:solidFill>
              </a:rPr>
              <a:t>) throws </a:t>
            </a:r>
            <a:r>
              <a:rPr lang="en-US" sz="1600" dirty="0" err="1" smtClean="0">
                <a:solidFill>
                  <a:srgbClr val="FF0000"/>
                </a:solidFill>
              </a:rPr>
              <a:t>SQLException</a:t>
            </a:r>
            <a:r>
              <a:rPr lang="en-US" sz="1600" dirty="0" smtClean="0">
                <a:solidFill>
                  <a:srgbClr val="FF0000"/>
                </a:solidFill>
              </a:rPr>
              <a:t> {</a:t>
            </a:r>
          </a:p>
          <a:p>
            <a:pPr marL="1714500" lvl="4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Actor </a:t>
            </a:r>
            <a:r>
              <a:rPr lang="en-US" sz="1600" dirty="0" err="1" smtClean="0">
                <a:solidFill>
                  <a:srgbClr val="FF0000"/>
                </a:solidFill>
              </a:rPr>
              <a:t>actor</a:t>
            </a:r>
            <a:r>
              <a:rPr lang="en-US" sz="1600" dirty="0" smtClean="0">
                <a:solidFill>
                  <a:srgbClr val="FF0000"/>
                </a:solidFill>
              </a:rPr>
              <a:t> = new Actor(); </a:t>
            </a:r>
          </a:p>
          <a:p>
            <a:pPr marL="1714500" lvl="4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actor.setFirstName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rs.getString</a:t>
            </a:r>
            <a:r>
              <a:rPr lang="en-US" sz="1600" dirty="0" smtClean="0">
                <a:solidFill>
                  <a:srgbClr val="FF0000"/>
                </a:solidFill>
              </a:rPr>
              <a:t>("</a:t>
            </a:r>
            <a:r>
              <a:rPr lang="en-US" sz="1600" dirty="0" err="1" smtClean="0">
                <a:solidFill>
                  <a:srgbClr val="FF0000"/>
                </a:solidFill>
              </a:rPr>
              <a:t>first_name</a:t>
            </a:r>
            <a:r>
              <a:rPr lang="en-US" sz="1600" dirty="0" smtClean="0">
                <a:solidFill>
                  <a:srgbClr val="FF0000"/>
                </a:solidFill>
              </a:rPr>
              <a:t>")); </a:t>
            </a:r>
            <a:r>
              <a:rPr lang="en-US" sz="1600" dirty="0" err="1" smtClean="0">
                <a:solidFill>
                  <a:srgbClr val="FF0000"/>
                </a:solidFill>
              </a:rPr>
              <a:t>actor.setLastName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rs.getString</a:t>
            </a:r>
            <a:r>
              <a:rPr lang="en-US" sz="1600" dirty="0" smtClean="0">
                <a:solidFill>
                  <a:srgbClr val="FF0000"/>
                </a:solidFill>
              </a:rPr>
              <a:t>("</a:t>
            </a:r>
            <a:r>
              <a:rPr lang="en-US" sz="1600" dirty="0" err="1" smtClean="0">
                <a:solidFill>
                  <a:srgbClr val="FF0000"/>
                </a:solidFill>
              </a:rPr>
              <a:t>last_name</a:t>
            </a:r>
            <a:r>
              <a:rPr lang="en-US" sz="1600" dirty="0" smtClean="0">
                <a:solidFill>
                  <a:srgbClr val="FF0000"/>
                </a:solidFill>
              </a:rPr>
              <a:t>")); </a:t>
            </a:r>
          </a:p>
          <a:p>
            <a:pPr marL="1714500" lvl="4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return actor;</a:t>
            </a:r>
          </a:p>
          <a:p>
            <a:pPr marL="1257300" lvl="3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</a:t>
            </a:r>
          </a:p>
          <a:p>
            <a:pPr marL="800100" lvl="2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</a:t>
            </a:r>
            <a:r>
              <a:rPr lang="en-US" sz="2200" dirty="0" smtClean="0"/>
              <a:t>);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7602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/>
          <a:lstStyle/>
          <a:p>
            <a:r>
              <a:rPr lang="en-US" sz="2400" b="1" dirty="0" smtClean="0"/>
              <a:t>Insert/update/delete</a:t>
            </a:r>
          </a:p>
          <a:p>
            <a:pPr marL="400050" lvl="1" indent="0">
              <a:buNone/>
            </a:pPr>
            <a:r>
              <a:rPr lang="en-US" sz="1400" dirty="0" smtClean="0"/>
              <a:t>String </a:t>
            </a:r>
            <a:r>
              <a:rPr lang="en-US" sz="1400" dirty="0" err="1" smtClean="0"/>
              <a:t>sql</a:t>
            </a:r>
            <a:r>
              <a:rPr lang="en-US" sz="1400" dirty="0" smtClean="0"/>
              <a:t> = </a:t>
            </a:r>
            <a:r>
              <a:rPr lang="en-US" sz="1400" dirty="0"/>
              <a:t>"insert into </a:t>
            </a:r>
            <a:r>
              <a:rPr lang="en-US" sz="1400" dirty="0" err="1"/>
              <a:t>t_actor</a:t>
            </a:r>
            <a:r>
              <a:rPr lang="en-US" sz="1400" dirty="0"/>
              <a:t> (</a:t>
            </a:r>
            <a:r>
              <a:rPr lang="en-US" sz="1400" dirty="0" err="1"/>
              <a:t>first_name</a:t>
            </a:r>
            <a:r>
              <a:rPr lang="en-US" sz="1400" dirty="0"/>
              <a:t>, </a:t>
            </a:r>
            <a:r>
              <a:rPr lang="en-US" sz="1400" dirty="0" err="1"/>
              <a:t>last_name</a:t>
            </a:r>
            <a:r>
              <a:rPr lang="en-US" sz="1400" dirty="0"/>
              <a:t>) values (?, </a:t>
            </a:r>
            <a:r>
              <a:rPr lang="en-US" sz="1400" dirty="0" smtClean="0"/>
              <a:t>?)“;</a:t>
            </a:r>
          </a:p>
          <a:p>
            <a:pPr marL="400050" lvl="1" indent="0"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jdbcTemplate.update</a:t>
            </a:r>
            <a:r>
              <a:rPr lang="en-US" sz="1400" dirty="0" smtClean="0"/>
              <a:t>(</a:t>
            </a:r>
            <a:r>
              <a:rPr lang="en-US" sz="1400" dirty="0" err="1" smtClean="0"/>
              <a:t>sql</a:t>
            </a:r>
            <a:r>
              <a:rPr lang="en-US" sz="1400" dirty="0" smtClean="0"/>
              <a:t>, </a:t>
            </a:r>
            <a:r>
              <a:rPr lang="en-US" sz="1400" dirty="0"/>
              <a:t>"Leonor", "Watling</a:t>
            </a:r>
            <a:r>
              <a:rPr lang="en-US" sz="1400" dirty="0" smtClean="0"/>
              <a:t>");</a:t>
            </a:r>
          </a:p>
          <a:p>
            <a:pPr marL="400050" lvl="1" indent="0">
              <a:buNone/>
            </a:pPr>
            <a:endParaRPr lang="en-US" sz="1400" dirty="0" smtClean="0"/>
          </a:p>
          <a:p>
            <a:r>
              <a:rPr lang="en-US" sz="2400" b="1" dirty="0" smtClean="0"/>
              <a:t>DDL/</a:t>
            </a:r>
            <a:r>
              <a:rPr lang="en-US" sz="2400" b="1" dirty="0" err="1" smtClean="0"/>
              <a:t>StoredProcedure</a:t>
            </a:r>
            <a:endParaRPr lang="en-US" sz="2400" b="1" dirty="0" smtClean="0"/>
          </a:p>
          <a:p>
            <a:pPr marL="400050" lvl="1" indent="0">
              <a:buNone/>
            </a:pPr>
            <a:r>
              <a:rPr lang="en-US" sz="1400" dirty="0"/>
              <a:t>String </a:t>
            </a:r>
            <a:r>
              <a:rPr lang="en-US" sz="1400" dirty="0" err="1"/>
              <a:t>sql</a:t>
            </a:r>
            <a:r>
              <a:rPr lang="en-US" sz="1400" dirty="0"/>
              <a:t> = </a:t>
            </a:r>
            <a:r>
              <a:rPr lang="en-US" sz="1400" dirty="0" smtClean="0"/>
              <a:t>“call </a:t>
            </a:r>
            <a:r>
              <a:rPr lang="en-US" sz="1400" dirty="0" err="1" smtClean="0"/>
              <a:t>support.refresh_actors_summary</a:t>
            </a:r>
            <a:r>
              <a:rPr lang="en-US" sz="1400" dirty="0" smtClean="0"/>
              <a:t> (?)“;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jdbcTemplate.execute</a:t>
            </a:r>
            <a:r>
              <a:rPr lang="en-US" sz="1400" dirty="0" smtClean="0"/>
              <a:t>(</a:t>
            </a:r>
            <a:r>
              <a:rPr lang="en-US" sz="1400" dirty="0" err="1" smtClean="0"/>
              <a:t>sql</a:t>
            </a:r>
            <a:r>
              <a:rPr lang="en-US" sz="1400" dirty="0"/>
              <a:t>, "Leonor</a:t>
            </a:r>
            <a:r>
              <a:rPr lang="en-US" sz="1400" dirty="0" smtClean="0"/>
              <a:t>");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9977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More advanced usage, </a:t>
            </a:r>
          </a:p>
          <a:p>
            <a:r>
              <a:rPr lang="en-US" dirty="0" smtClean="0"/>
              <a:t>please check </a:t>
            </a:r>
            <a:r>
              <a:rPr lang="en-US" dirty="0" smtClean="0">
                <a:hlinkClick r:id="rId2"/>
              </a:rPr>
              <a:t>Spring Documentation</a:t>
            </a:r>
            <a:endParaRPr lang="en-US" dirty="0"/>
          </a:p>
        </p:txBody>
      </p:sp>
      <p:pic>
        <p:nvPicPr>
          <p:cNvPr id="6" name="Picture 2" descr="Image result for spring bean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4120267" cy="276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7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Sending messages</a:t>
            </a:r>
          </a:p>
          <a:p>
            <a:pPr marL="400050" lvl="1" indent="0"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JmsQueueSender</a:t>
            </a:r>
            <a:r>
              <a:rPr lang="en-US" sz="2200" dirty="0"/>
              <a:t> { </a:t>
            </a:r>
            <a:endParaRPr lang="en-US" sz="2200" dirty="0" smtClean="0"/>
          </a:p>
          <a:p>
            <a:pPr marL="800100" lvl="2" indent="0">
              <a:buNone/>
            </a:pPr>
            <a:r>
              <a:rPr lang="en-US" sz="1800" dirty="0" smtClean="0"/>
              <a:t>private </a:t>
            </a:r>
            <a:r>
              <a:rPr lang="en-US" sz="1800" dirty="0" err="1"/>
              <a:t>JmsTemplate</a:t>
            </a:r>
            <a:r>
              <a:rPr lang="en-US" sz="1800" dirty="0"/>
              <a:t> </a:t>
            </a:r>
            <a:r>
              <a:rPr lang="en-US" sz="1800" b="1" dirty="0" err="1"/>
              <a:t>jmsTemplate</a:t>
            </a:r>
            <a:r>
              <a:rPr lang="en-US" sz="1800" dirty="0"/>
              <a:t>; </a:t>
            </a:r>
            <a:endParaRPr lang="en-US" sz="1800" dirty="0" smtClean="0"/>
          </a:p>
          <a:p>
            <a:pPr marL="800100" lvl="2" indent="0">
              <a:buNone/>
            </a:pPr>
            <a:r>
              <a:rPr lang="en-US" sz="1800" dirty="0" smtClean="0"/>
              <a:t>private </a:t>
            </a:r>
            <a:r>
              <a:rPr lang="en-US" sz="1800" dirty="0"/>
              <a:t>Queue </a:t>
            </a:r>
            <a:r>
              <a:rPr lang="en-US" sz="1800" i="1" dirty="0" err="1"/>
              <a:t>queue</a:t>
            </a:r>
            <a:r>
              <a:rPr lang="en-US" sz="1800" dirty="0"/>
              <a:t>; </a:t>
            </a:r>
            <a:endParaRPr lang="en-US" sz="1800" dirty="0" smtClean="0"/>
          </a:p>
          <a:p>
            <a:pPr marL="800100" lvl="2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void </a:t>
            </a:r>
            <a:r>
              <a:rPr lang="en-US" sz="1800" dirty="0" err="1" smtClean="0"/>
              <a:t>sendMessage</a:t>
            </a:r>
            <a:r>
              <a:rPr lang="en-US" sz="1800" dirty="0" smtClean="0"/>
              <a:t>() </a:t>
            </a:r>
            <a:r>
              <a:rPr lang="en-US" sz="1800" dirty="0"/>
              <a:t>{ </a:t>
            </a:r>
          </a:p>
          <a:p>
            <a:pPr marL="1257300" lvl="3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jmsTemplate</a:t>
            </a:r>
            <a:r>
              <a:rPr lang="en-US" sz="1800" dirty="0" err="1" smtClean="0">
                <a:solidFill>
                  <a:srgbClr val="FF0000"/>
                </a:solidFill>
              </a:rPr>
              <a:t>.send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i="1" dirty="0" smtClean="0">
                <a:solidFill>
                  <a:srgbClr val="FF0000"/>
                </a:solidFill>
              </a:rPr>
              <a:t>queue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new </a:t>
            </a:r>
            <a:r>
              <a:rPr lang="en-US" sz="1800" dirty="0" err="1">
                <a:solidFill>
                  <a:srgbClr val="FF0000"/>
                </a:solidFill>
              </a:rPr>
              <a:t>MessageCreator</a:t>
            </a:r>
            <a:r>
              <a:rPr lang="en-US" sz="1800" dirty="0">
                <a:solidFill>
                  <a:srgbClr val="FF0000"/>
                </a:solidFill>
              </a:rPr>
              <a:t>() {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1714500" lvl="4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public </a:t>
            </a:r>
            <a:r>
              <a:rPr lang="en-US" sz="1800" dirty="0">
                <a:solidFill>
                  <a:srgbClr val="FF0000"/>
                </a:solidFill>
              </a:rPr>
              <a:t>Message </a:t>
            </a:r>
            <a:r>
              <a:rPr lang="en-US" sz="1800" dirty="0" err="1">
                <a:solidFill>
                  <a:srgbClr val="FF0000"/>
                </a:solidFill>
              </a:rPr>
              <a:t>createMessage</a:t>
            </a:r>
            <a:r>
              <a:rPr lang="en-US" sz="1800" dirty="0">
                <a:solidFill>
                  <a:srgbClr val="FF0000"/>
                </a:solidFill>
              </a:rPr>
              <a:t>(Session session)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1714500" lvl="4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	throws </a:t>
            </a:r>
            <a:r>
              <a:rPr lang="en-US" sz="1800" dirty="0" err="1">
                <a:solidFill>
                  <a:srgbClr val="FF0000"/>
                </a:solidFill>
              </a:rPr>
              <a:t>JMSException</a:t>
            </a:r>
            <a:r>
              <a:rPr lang="en-US" sz="1800" dirty="0">
                <a:solidFill>
                  <a:srgbClr val="FF0000"/>
                </a:solidFill>
              </a:rPr>
              <a:t> {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2171700" lvl="5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return </a:t>
            </a:r>
            <a:r>
              <a:rPr lang="en-US" sz="1800" dirty="0" err="1">
                <a:solidFill>
                  <a:srgbClr val="FF0000"/>
                </a:solidFill>
              </a:rPr>
              <a:t>session.createTextMessage</a:t>
            </a:r>
            <a:r>
              <a:rPr lang="en-US" sz="1800" dirty="0">
                <a:solidFill>
                  <a:srgbClr val="FF0000"/>
                </a:solidFill>
              </a:rPr>
              <a:t>("hello queue world");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1714500" lvl="4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 </a:t>
            </a:r>
          </a:p>
          <a:p>
            <a:pPr marL="1257300" lvl="3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}); </a:t>
            </a:r>
          </a:p>
          <a:p>
            <a:pPr marL="800100" lvl="2" indent="0">
              <a:buNone/>
            </a:pPr>
            <a:r>
              <a:rPr lang="en-US" sz="1800" dirty="0" smtClean="0"/>
              <a:t>} </a:t>
            </a:r>
          </a:p>
          <a:p>
            <a:pPr marL="400050" lvl="1" indent="0"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3314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Message-Driven POJOs (MDP)</a:t>
            </a:r>
          </a:p>
          <a:p>
            <a:pPr lvl="1"/>
            <a:r>
              <a:rPr lang="en-US" sz="2600" b="1" dirty="0" smtClean="0"/>
              <a:t>Java code:</a:t>
            </a:r>
          </a:p>
          <a:p>
            <a:pPr marL="400050" lvl="1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ExampleListener</a:t>
            </a:r>
            <a:r>
              <a:rPr lang="en-US" sz="2000" dirty="0"/>
              <a:t> implements </a:t>
            </a:r>
            <a:r>
              <a:rPr lang="en-US" sz="2000" b="1" dirty="0" err="1"/>
              <a:t>MessageListener</a:t>
            </a:r>
            <a:r>
              <a:rPr lang="en-US" sz="2000" dirty="0"/>
              <a:t> { 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void </a:t>
            </a:r>
            <a:r>
              <a:rPr lang="en-US" sz="1800" b="1" dirty="0" err="1"/>
              <a:t>onMessage</a:t>
            </a:r>
            <a:r>
              <a:rPr lang="en-US" sz="1800" dirty="0"/>
              <a:t>(Message message) </a:t>
            </a:r>
            <a:r>
              <a:rPr lang="en-US" sz="1800" dirty="0" smtClean="0"/>
              <a:t>{</a:t>
            </a:r>
          </a:p>
          <a:p>
            <a:pPr marL="800100" lvl="2" indent="0">
              <a:buNone/>
            </a:pPr>
            <a:r>
              <a:rPr lang="en-US" sz="1800" dirty="0" smtClean="0"/>
              <a:t>	…</a:t>
            </a:r>
          </a:p>
          <a:p>
            <a:pPr marL="800100" lvl="2" indent="0">
              <a:buNone/>
            </a:pPr>
            <a:r>
              <a:rPr lang="en-US" sz="1800" dirty="0" smtClean="0"/>
              <a:t>}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746125" lvl="1" indent="-284163"/>
            <a:r>
              <a:rPr lang="en-US" sz="2600" b="1" dirty="0" smtClean="0"/>
              <a:t>XML </a:t>
            </a:r>
            <a:r>
              <a:rPr lang="en-US" sz="2600" b="1" dirty="0" err="1" smtClean="0"/>
              <a:t>config</a:t>
            </a:r>
            <a:r>
              <a:rPr lang="en-US" sz="2600" dirty="0" smtClean="0"/>
              <a:t>:</a:t>
            </a:r>
          </a:p>
          <a:p>
            <a:pPr marL="400050" lvl="1" indent="0">
              <a:buNone/>
            </a:pPr>
            <a:r>
              <a:rPr lang="en-US" sz="1900" dirty="0"/>
              <a:t>&lt;bean id="</a:t>
            </a:r>
            <a:r>
              <a:rPr lang="en-US" sz="1900" b="1" dirty="0" err="1" smtClean="0"/>
              <a:t>msgListener</a:t>
            </a:r>
            <a:r>
              <a:rPr lang="en-US" sz="1900" dirty="0"/>
              <a:t>" class="</a:t>
            </a:r>
            <a:r>
              <a:rPr lang="en-US" sz="1900" dirty="0" err="1" smtClean="0"/>
              <a:t>jms.example.ExampleListener</a:t>
            </a:r>
            <a:r>
              <a:rPr lang="en-US" sz="1900" dirty="0"/>
              <a:t>" /&gt; </a:t>
            </a:r>
            <a:endParaRPr lang="en-US" sz="1900" dirty="0" smtClean="0"/>
          </a:p>
          <a:p>
            <a:pPr marL="400050" lvl="1" indent="0">
              <a:buNone/>
            </a:pPr>
            <a:r>
              <a:rPr lang="en-US" sz="1900" dirty="0" smtClean="0"/>
              <a:t>&lt;</a:t>
            </a:r>
            <a:r>
              <a:rPr lang="en-US" sz="1900" dirty="0"/>
              <a:t>bean id="</a:t>
            </a:r>
            <a:r>
              <a:rPr lang="en-US" sz="1900" dirty="0" err="1"/>
              <a:t>jmsContainer</a:t>
            </a:r>
            <a:r>
              <a:rPr lang="en-US" sz="1900" dirty="0"/>
              <a:t>" </a:t>
            </a:r>
            <a:endParaRPr lang="en-US" sz="1900" dirty="0" smtClean="0"/>
          </a:p>
          <a:p>
            <a:pPr marL="40005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    class</a:t>
            </a:r>
            <a:r>
              <a:rPr lang="en-US" sz="1900" dirty="0"/>
              <a:t>="</a:t>
            </a:r>
            <a:r>
              <a:rPr lang="en-US" sz="1700" b="1" dirty="0">
                <a:solidFill>
                  <a:srgbClr val="FF0000"/>
                </a:solidFill>
              </a:rPr>
              <a:t>org.springframework.jms.listener.DefaultMessageListenerContainer</a:t>
            </a:r>
            <a:r>
              <a:rPr lang="en-US" sz="1900" dirty="0" smtClean="0"/>
              <a:t>"&gt;</a:t>
            </a:r>
          </a:p>
          <a:p>
            <a:pPr marL="800100" lvl="2" indent="0">
              <a:buNone/>
            </a:pPr>
            <a:r>
              <a:rPr lang="en-US" sz="1700" dirty="0" smtClean="0"/>
              <a:t>&lt;</a:t>
            </a:r>
            <a:r>
              <a:rPr lang="en-US" sz="1700" dirty="0"/>
              <a:t>property name="</a:t>
            </a:r>
            <a:r>
              <a:rPr lang="en-US" sz="1700" dirty="0" err="1"/>
              <a:t>connectionFactory</a:t>
            </a:r>
            <a:r>
              <a:rPr lang="en-US" sz="1700" dirty="0"/>
              <a:t>" ref</a:t>
            </a:r>
            <a:r>
              <a:rPr lang="en-US" sz="1700" dirty="0" smtClean="0"/>
              <a:t>=“…"/&gt; </a:t>
            </a:r>
          </a:p>
          <a:p>
            <a:pPr marL="800100" lvl="2" indent="0">
              <a:buNone/>
            </a:pPr>
            <a:r>
              <a:rPr lang="en-US" sz="1700" dirty="0" smtClean="0"/>
              <a:t>&lt;</a:t>
            </a:r>
            <a:r>
              <a:rPr lang="en-US" sz="1700" dirty="0"/>
              <a:t>property name="destination" ref</a:t>
            </a:r>
            <a:r>
              <a:rPr lang="en-US" sz="1700" dirty="0" smtClean="0"/>
              <a:t>=“…"/&gt; </a:t>
            </a:r>
          </a:p>
          <a:p>
            <a:pPr marL="800100" lvl="2" indent="0"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&lt;</a:t>
            </a:r>
            <a:r>
              <a:rPr lang="en-US" sz="1700" dirty="0">
                <a:solidFill>
                  <a:srgbClr val="FF0000"/>
                </a:solidFill>
              </a:rPr>
              <a:t>property name="</a:t>
            </a:r>
            <a:r>
              <a:rPr lang="en-US" sz="1700" dirty="0" err="1">
                <a:solidFill>
                  <a:srgbClr val="FF0000"/>
                </a:solidFill>
              </a:rPr>
              <a:t>messageListener</a:t>
            </a:r>
            <a:r>
              <a:rPr lang="en-US" sz="1700" dirty="0">
                <a:solidFill>
                  <a:srgbClr val="FF0000"/>
                </a:solidFill>
              </a:rPr>
              <a:t>" ref="</a:t>
            </a:r>
            <a:r>
              <a:rPr lang="en-US" sz="1700" b="1" dirty="0" err="1" smtClean="0">
                <a:solidFill>
                  <a:srgbClr val="FF0000"/>
                </a:solidFill>
              </a:rPr>
              <a:t>msgListener</a:t>
            </a:r>
            <a:r>
              <a:rPr lang="en-US" sz="1700" dirty="0">
                <a:solidFill>
                  <a:srgbClr val="FF0000"/>
                </a:solidFill>
              </a:rPr>
              <a:t>" /&gt; </a:t>
            </a:r>
            <a:endParaRPr lang="en-US" sz="17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1900" dirty="0" smtClean="0"/>
              <a:t>&lt;/</a:t>
            </a:r>
            <a:r>
              <a:rPr lang="en-US" sz="1900" dirty="0"/>
              <a:t>bean&gt;</a:t>
            </a:r>
          </a:p>
        </p:txBody>
      </p:sp>
    </p:spTree>
    <p:extLst>
      <p:ext uri="{BB962C8B-B14F-4D97-AF65-F5344CB8AC3E}">
        <p14:creationId xmlns:p14="http://schemas.microsoft.com/office/powerpoint/2010/main" val="382491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Expose as RMI object</a:t>
            </a:r>
          </a:p>
          <a:p>
            <a:pPr marL="400050" lvl="1" indent="0">
              <a:buNone/>
            </a:pPr>
            <a:r>
              <a:rPr lang="en-US" sz="2000" dirty="0"/>
              <a:t>&lt;bean class="</a:t>
            </a:r>
            <a:r>
              <a:rPr lang="en-US" sz="2000" b="1" dirty="0" err="1">
                <a:solidFill>
                  <a:srgbClr val="FF0000"/>
                </a:solidFill>
              </a:rPr>
              <a:t>org.springframework.remoting.rmi.RmiServiceExporter</a:t>
            </a:r>
            <a:r>
              <a:rPr lang="en-US" sz="2000" dirty="0"/>
              <a:t>"&gt; </a:t>
            </a:r>
            <a:r>
              <a:rPr lang="en-US" sz="2000" dirty="0" smtClean="0"/>
              <a:t> </a:t>
            </a:r>
            <a:r>
              <a:rPr lang="en-US" sz="1800" dirty="0" smtClean="0"/>
              <a:t>	&lt;</a:t>
            </a:r>
            <a:r>
              <a:rPr lang="en-US" sz="1800" dirty="0"/>
              <a:t>property name="</a:t>
            </a:r>
            <a:r>
              <a:rPr lang="en-US" sz="1800" dirty="0" err="1">
                <a:solidFill>
                  <a:srgbClr val="FF0000"/>
                </a:solidFill>
              </a:rPr>
              <a:t>serviceName</a:t>
            </a:r>
            <a:r>
              <a:rPr lang="en-US" sz="1800" dirty="0"/>
              <a:t>" value="</a:t>
            </a:r>
            <a:r>
              <a:rPr lang="en-US" sz="1800" b="1" u="sng" dirty="0" err="1"/>
              <a:t>AccountService</a:t>
            </a:r>
            <a:r>
              <a:rPr lang="en-US" sz="1800" dirty="0"/>
              <a:t>"/&gt; </a:t>
            </a:r>
            <a:r>
              <a:rPr lang="en-US" sz="1800" dirty="0" smtClean="0"/>
              <a:t>	&lt;</a:t>
            </a:r>
            <a:r>
              <a:rPr lang="en-US" sz="1800" dirty="0"/>
              <a:t>property name="</a:t>
            </a:r>
            <a:r>
              <a:rPr lang="en-US" sz="1800" dirty="0">
                <a:solidFill>
                  <a:srgbClr val="FF0000"/>
                </a:solidFill>
              </a:rPr>
              <a:t>service</a:t>
            </a:r>
            <a:r>
              <a:rPr lang="en-US" sz="1800" dirty="0"/>
              <a:t>" ref="</a:t>
            </a:r>
            <a:r>
              <a:rPr lang="en-US" sz="1800" b="1" dirty="0" err="1" smtClean="0"/>
              <a:t>accountSvcBean</a:t>
            </a:r>
            <a:r>
              <a:rPr lang="en-US" sz="1800" dirty="0" smtClean="0"/>
              <a:t>"/&gt; </a:t>
            </a:r>
          </a:p>
          <a:p>
            <a:pPr marL="40005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property name="</a:t>
            </a:r>
            <a:r>
              <a:rPr lang="en-US" sz="1800" dirty="0" err="1">
                <a:solidFill>
                  <a:srgbClr val="FF0000"/>
                </a:solidFill>
              </a:rPr>
              <a:t>serviceInterface</a:t>
            </a:r>
            <a:r>
              <a:rPr lang="en-US" sz="1800" dirty="0"/>
              <a:t>" </a:t>
            </a:r>
            <a:r>
              <a:rPr lang="en-US" sz="1800" dirty="0" smtClean="0"/>
              <a:t>value=“…"/&gt;</a:t>
            </a:r>
          </a:p>
          <a:p>
            <a:pPr marL="400050" lvl="1" indent="0">
              <a:buNone/>
            </a:pPr>
            <a:r>
              <a:rPr lang="en-US" sz="1800" dirty="0" smtClean="0"/>
              <a:t>	</a:t>
            </a:r>
            <a:r>
              <a:rPr lang="en-US" sz="1800" i="1" dirty="0" smtClean="0"/>
              <a:t>&lt;</a:t>
            </a:r>
            <a:r>
              <a:rPr lang="en-US" sz="1800" i="1" dirty="0"/>
              <a:t>property name="</a:t>
            </a:r>
            <a:r>
              <a:rPr lang="en-US" sz="1800" i="1" dirty="0" err="1"/>
              <a:t>registryPort</a:t>
            </a:r>
            <a:r>
              <a:rPr lang="en-US" sz="1800" i="1" dirty="0"/>
              <a:t>" value="</a:t>
            </a:r>
            <a:r>
              <a:rPr lang="en-US" sz="1800" b="1" i="1" dirty="0"/>
              <a:t>1199</a:t>
            </a:r>
            <a:r>
              <a:rPr lang="en-US" sz="1800" i="1" dirty="0"/>
              <a:t>"/&gt; </a:t>
            </a:r>
            <a:endParaRPr lang="en-US" sz="1800" i="1" dirty="0" smtClean="0"/>
          </a:p>
          <a:p>
            <a:pPr marL="400050" lvl="1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bean</a:t>
            </a:r>
            <a:r>
              <a:rPr lang="en-US" sz="2000" dirty="0" smtClean="0"/>
              <a:t>&gt;</a:t>
            </a:r>
          </a:p>
          <a:p>
            <a:pPr marL="400050" lvl="1" indent="0">
              <a:buNone/>
            </a:pPr>
            <a:r>
              <a:rPr lang="en-US" sz="2000" dirty="0" smtClean="0"/>
              <a:t>&lt;bean id=“</a:t>
            </a:r>
            <a:r>
              <a:rPr lang="en-US" sz="2000" b="1" dirty="0" err="1" smtClean="0"/>
              <a:t>accountSvcBean</a:t>
            </a:r>
            <a:r>
              <a:rPr lang="en-US" sz="2000" dirty="0" smtClean="0"/>
              <a:t>” class=“…” 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508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RMI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to the RMI client</a:t>
            </a:r>
          </a:p>
          <a:p>
            <a:pPr marL="0" indent="0">
              <a:buNone/>
            </a:pPr>
            <a:r>
              <a:rPr lang="en-US" sz="2000" dirty="0"/>
              <a:t>&lt;bean </a:t>
            </a:r>
            <a:r>
              <a:rPr lang="en-US" sz="2000" dirty="0" smtClean="0"/>
              <a:t>id=“</a:t>
            </a:r>
            <a:r>
              <a:rPr lang="en-US" sz="2000" dirty="0" err="1" smtClean="0"/>
              <a:t>rmiClient</a:t>
            </a:r>
            <a:r>
              <a:rPr lang="en-US" sz="2000" dirty="0" smtClean="0"/>
              <a:t>” class=“…"&gt; </a:t>
            </a:r>
          </a:p>
          <a:p>
            <a:pPr marL="400050" lvl="1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property name</a:t>
            </a:r>
            <a:r>
              <a:rPr lang="en-US" sz="2000" dirty="0" smtClean="0"/>
              <a:t>=“service</a:t>
            </a:r>
            <a:r>
              <a:rPr lang="en-US" sz="2000" dirty="0"/>
              <a:t>" ref="</a:t>
            </a:r>
            <a:r>
              <a:rPr lang="en-US" sz="2000" b="1" dirty="0" err="1" smtClean="0"/>
              <a:t>accountRMIService</a:t>
            </a:r>
            <a:r>
              <a:rPr lang="en-US" sz="2000" dirty="0"/>
              <a:t>"/&gt;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bean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bean id="</a:t>
            </a:r>
            <a:r>
              <a:rPr lang="en-US" sz="2000" b="1" dirty="0" err="1" smtClean="0"/>
              <a:t>accountRMIService</a:t>
            </a:r>
            <a:r>
              <a:rPr lang="en-US" sz="2000" dirty="0" smtClean="0"/>
              <a:t>“</a:t>
            </a:r>
          </a:p>
          <a:p>
            <a:pPr marL="0" indent="0">
              <a:buNone/>
            </a:pPr>
            <a:r>
              <a:rPr lang="en-US" sz="2000" dirty="0" smtClean="0"/>
              <a:t>	class</a:t>
            </a:r>
            <a:r>
              <a:rPr lang="en-US" sz="2000" dirty="0"/>
              <a:t>="</a:t>
            </a:r>
            <a:r>
              <a:rPr lang="en-US" sz="2000" b="1" dirty="0" err="1">
                <a:solidFill>
                  <a:srgbClr val="FF0000"/>
                </a:solidFill>
              </a:rPr>
              <a:t>org.springframework.remoting.rmi.RmiProxyFactoryBean</a:t>
            </a:r>
            <a:r>
              <a:rPr lang="en-US" sz="2000" dirty="0" smtClean="0"/>
              <a:t>"&gt;</a:t>
            </a:r>
          </a:p>
          <a:p>
            <a:pPr marL="400050" lvl="1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property name="</a:t>
            </a:r>
            <a:r>
              <a:rPr lang="en-US" sz="1800" dirty="0" err="1"/>
              <a:t>serviceUrl</a:t>
            </a:r>
            <a:r>
              <a:rPr lang="en-US" sz="1800" dirty="0"/>
              <a:t>" value="</a:t>
            </a:r>
            <a:r>
              <a:rPr lang="en-US" sz="1800" dirty="0" err="1"/>
              <a:t>rmi</a:t>
            </a:r>
            <a:r>
              <a:rPr lang="en-US" sz="1800" dirty="0"/>
              <a:t>://HOST:</a:t>
            </a:r>
            <a:r>
              <a:rPr lang="en-US" sz="1800" b="1" i="1" dirty="0"/>
              <a:t>1199</a:t>
            </a:r>
            <a:r>
              <a:rPr lang="en-US" sz="1800" dirty="0"/>
              <a:t>/</a:t>
            </a:r>
            <a:r>
              <a:rPr lang="en-US" sz="1800" b="1" u="sng" dirty="0" err="1"/>
              <a:t>AccountService</a:t>
            </a:r>
            <a:r>
              <a:rPr lang="en-US" sz="1800" dirty="0" smtClean="0"/>
              <a:t>"/&gt;</a:t>
            </a:r>
          </a:p>
          <a:p>
            <a:pPr marL="400050" lvl="1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property name="</a:t>
            </a:r>
            <a:r>
              <a:rPr lang="en-US" sz="1800" dirty="0" err="1"/>
              <a:t>serviceInterface</a:t>
            </a:r>
            <a:r>
              <a:rPr lang="en-US" sz="1800" dirty="0"/>
              <a:t>" value</a:t>
            </a:r>
            <a:r>
              <a:rPr lang="en-US" sz="1800" dirty="0" smtClean="0"/>
              <a:t>=“…"/&gt;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bean&gt;</a:t>
            </a:r>
          </a:p>
        </p:txBody>
      </p:sp>
    </p:spTree>
    <p:extLst>
      <p:ext uri="{BB962C8B-B14F-4D97-AF65-F5344CB8AC3E}">
        <p14:creationId xmlns:p14="http://schemas.microsoft.com/office/powerpoint/2010/main" val="210227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352</Words>
  <Application>Microsoft Office PowerPoint</Application>
  <PresentationFormat>On-screen Show (4:3)</PresentationFormat>
  <Paragraphs>108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Java Advanced</vt:lpstr>
      <vt:lpstr>Bootstrap Spring</vt:lpstr>
      <vt:lpstr>Bootstrap Spring (cont.)</vt:lpstr>
      <vt:lpstr>Spring JDBC</vt:lpstr>
      <vt:lpstr>Spring JDBC (cont.)</vt:lpstr>
      <vt:lpstr>Spring JMS</vt:lpstr>
      <vt:lpstr>Spring JMS (cont.)</vt:lpstr>
      <vt:lpstr>Spring RMI</vt:lpstr>
      <vt:lpstr>Spring RMI (cont.)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Cheung, Miles [ICG-IT]</dc:creator>
  <cp:lastModifiedBy>Cheung, Miles [ICG-IT]</cp:lastModifiedBy>
  <cp:revision>66</cp:revision>
  <dcterms:created xsi:type="dcterms:W3CDTF">2006-08-16T00:00:00Z</dcterms:created>
  <dcterms:modified xsi:type="dcterms:W3CDTF">2017-02-22T06:01:49Z</dcterms:modified>
</cp:coreProperties>
</file>