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44.png" ContentType="image/png"/>
  <Override PartName="/ppt/media/image43.png" ContentType="image/png"/>
  <Override PartName="/ppt/media/image42.png" ContentType="image/png"/>
  <Override PartName="/ppt/media/image41.png" ContentType="image/png"/>
  <Override PartName="/ppt/media/image16.png" ContentType="image/png"/>
  <Override PartName="/ppt/media/image15.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2.jpeg" ContentType="image/jpeg"/>
  <Override PartName="/ppt/media/image1.jpeg" ContentType="image/jpe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4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11.png" ContentType="image/png"/>
  <Override PartName="/ppt/media/image36.png" ContentType="image/png"/>
  <Override PartName="/ppt/media/image9.png" ContentType="image/png"/>
  <Override PartName="/ppt/media/image7.png" ContentType="image/png"/>
  <Override PartName="/ppt/media/image8.png" ContentType="image/png"/>
  <Override PartName="/ppt/media/image6.png" ContentType="image/png"/>
  <Override PartName="/ppt/media/image3.png" ContentType="image/png"/>
  <Override PartName="/ppt/media/image4.png" ContentType="image/png"/>
  <Override PartName="/ppt/media/image5.png" ContentType="image/png"/>
  <Override PartName="/ppt/media/image40.png" ContentType="image/png"/>
  <Override PartName="/ppt/media/image10.wmf" ContentType="image/x-wmf"/>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12599987" cy="18003837"/>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67303628-3AD9-49CF-A1F7-5BA139AED08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sldImg"/>
          </p:nvPr>
        </p:nvSpPr>
        <p:spPr>
          <a:xfrm>
            <a:off x="2228760" y="685800"/>
            <a:ext cx="2396880" cy="3425400"/>
          </a:xfrm>
          <a:prstGeom prst="rect">
            <a:avLst/>
          </a:prstGeom>
        </p:spPr>
      </p:sp>
      <p:sp>
        <p:nvSpPr>
          <p:cNvPr id="100" name="PlaceHolder 2"/>
          <p:cNvSpPr>
            <a:spLocks noGrp="1"/>
          </p:cNvSpPr>
          <p:nvPr>
            <p:ph type="body"/>
          </p:nvPr>
        </p:nvSpPr>
        <p:spPr>
          <a:xfrm>
            <a:off x="685800" y="4343400"/>
            <a:ext cx="5482800" cy="4111200"/>
          </a:xfrm>
          <a:prstGeom prst="rect">
            <a:avLst/>
          </a:prstGeom>
        </p:spPr>
        <p:txBody>
          <a:bodyPr lIns="0" rIns="0" tIns="0" bIns="0"/>
          <a:p>
            <a:endParaRPr b="0" lang="en-US" sz="2000" spc="-1" strike="noStrike">
              <a:latin typeface="Arial"/>
            </a:endParaRPr>
          </a:p>
        </p:txBody>
      </p:sp>
      <p:sp>
        <p:nvSpPr>
          <p:cNvPr id="101" name="CustomShape 3"/>
          <p:cNvSpPr/>
          <p:nvPr/>
        </p:nvSpPr>
        <p:spPr>
          <a:xfrm>
            <a:off x="3884760" y="8685360"/>
            <a:ext cx="2968200" cy="45360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30000" y="4212720"/>
            <a:ext cx="11339640" cy="49806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30000" y="9666720"/>
            <a:ext cx="1133964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30000" y="9666720"/>
            <a:ext cx="5533560" cy="49806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44076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30000" y="4212720"/>
            <a:ext cx="3651120" cy="49806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464000" y="4212720"/>
            <a:ext cx="3651120" cy="49806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298000" y="4212720"/>
            <a:ext cx="3651120" cy="49806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30000" y="9666720"/>
            <a:ext cx="3651120" cy="49806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464000" y="9666720"/>
            <a:ext cx="3651120" cy="49806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298000" y="9666720"/>
            <a:ext cx="365112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30000" y="4212720"/>
            <a:ext cx="11339640" cy="10441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30000" y="4212720"/>
            <a:ext cx="11339640" cy="10441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30000" y="4212720"/>
            <a:ext cx="5533560" cy="104418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440760" y="4212720"/>
            <a:ext cx="5533560" cy="10441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30000" y="718200"/>
            <a:ext cx="11339640" cy="13935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440760" y="4212720"/>
            <a:ext cx="5533560" cy="104418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3000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30000" y="4212720"/>
            <a:ext cx="5533560" cy="104418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44076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30000" y="9666720"/>
            <a:ext cx="11339640" cy="49806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 3" descr=""/>
          <p:cNvPicPr/>
          <p:nvPr/>
        </p:nvPicPr>
        <p:blipFill>
          <a:blip r:embed="rId2"/>
          <a:stretch/>
        </p:blipFill>
        <p:spPr>
          <a:xfrm>
            <a:off x="0" y="0"/>
            <a:ext cx="12596400" cy="3416040"/>
          </a:xfrm>
          <a:prstGeom prst="rect">
            <a:avLst/>
          </a:prstGeom>
          <a:ln>
            <a:noFill/>
          </a:ln>
        </p:spPr>
      </p:pic>
      <p:pic>
        <p:nvPicPr>
          <p:cNvPr id="1" name="Image 4" descr=""/>
          <p:cNvPicPr/>
          <p:nvPr/>
        </p:nvPicPr>
        <p:blipFill>
          <a:blip r:embed="rId3"/>
          <a:stretch/>
        </p:blipFill>
        <p:spPr>
          <a:xfrm>
            <a:off x="0" y="17193240"/>
            <a:ext cx="12596400" cy="80712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wmf"/><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28" Type="http://schemas.openxmlformats.org/officeDocument/2006/relationships/image" Target="../media/image30.png"/><Relationship Id="rId29" Type="http://schemas.openxmlformats.org/officeDocument/2006/relationships/image" Target="../media/image31.png"/><Relationship Id="rId30" Type="http://schemas.openxmlformats.org/officeDocument/2006/relationships/image" Target="../media/image32.png"/><Relationship Id="rId31" Type="http://schemas.openxmlformats.org/officeDocument/2006/relationships/image" Target="../media/image33.png"/><Relationship Id="rId32" Type="http://schemas.openxmlformats.org/officeDocument/2006/relationships/image" Target="../media/image34.png"/><Relationship Id="rId33" Type="http://schemas.openxmlformats.org/officeDocument/2006/relationships/image" Target="../media/image35.png"/><Relationship Id="rId34" Type="http://schemas.openxmlformats.org/officeDocument/2006/relationships/image" Target="../media/image36.png"/><Relationship Id="rId35" Type="http://schemas.openxmlformats.org/officeDocument/2006/relationships/image" Target="../media/image37.png"/><Relationship Id="rId36" Type="http://schemas.openxmlformats.org/officeDocument/2006/relationships/image" Target="../media/image38.png"/><Relationship Id="rId37" Type="http://schemas.openxmlformats.org/officeDocument/2006/relationships/image" Target="../media/image39.png"/><Relationship Id="rId38" Type="http://schemas.openxmlformats.org/officeDocument/2006/relationships/image" Target="../media/image40.png"/><Relationship Id="rId39" Type="http://schemas.openxmlformats.org/officeDocument/2006/relationships/image" Target="../media/image41.png"/><Relationship Id="rId40" Type="http://schemas.openxmlformats.org/officeDocument/2006/relationships/image" Target="../media/image42.png"/><Relationship Id="rId41" Type="http://schemas.openxmlformats.org/officeDocument/2006/relationships/image" Target="../media/image43.png"/><Relationship Id="rId42" Type="http://schemas.openxmlformats.org/officeDocument/2006/relationships/image" Target="../media/image44.png"/><Relationship Id="rId43" Type="http://schemas.openxmlformats.org/officeDocument/2006/relationships/image" Target="../media/image45.png"/><Relationship Id="rId44" Type="http://schemas.openxmlformats.org/officeDocument/2006/relationships/image" Target="../media/image46.png"/><Relationship Id="rId45" Type="http://schemas.openxmlformats.org/officeDocument/2006/relationships/image" Target="../media/image47.png"/><Relationship Id="rId46" Type="http://schemas.openxmlformats.org/officeDocument/2006/relationships/image" Target="../media/image48.png"/><Relationship Id="rId47" Type="http://schemas.openxmlformats.org/officeDocument/2006/relationships/image" Target="../media/image49.png"/><Relationship Id="rId48" Type="http://schemas.openxmlformats.org/officeDocument/2006/relationships/slideLayout" Target="../slideLayouts/slideLayout1.xml"/><Relationship Id="rId49"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10551960" y="36000"/>
            <a:ext cx="1990800" cy="2053800"/>
          </a:xfrm>
          <a:prstGeom prst="ellipse">
            <a:avLst/>
          </a:prstGeom>
          <a:solidFill>
            <a:srgbClr val="ffffff"/>
          </a:solidFill>
          <a:ln>
            <a:solidFill>
              <a:srgbClr val="3465a4"/>
            </a:solidFill>
          </a:ln>
        </p:spPr>
        <p:style>
          <a:lnRef idx="0"/>
          <a:fillRef idx="0"/>
          <a:effectRef idx="0"/>
          <a:fontRef idx="minor"/>
        </p:style>
      </p:sp>
      <p:pic>
        <p:nvPicPr>
          <p:cNvPr id="45" name="" descr=""/>
          <p:cNvPicPr/>
          <p:nvPr/>
        </p:nvPicPr>
        <p:blipFill>
          <a:blip r:embed="rId1"/>
          <a:stretch/>
        </p:blipFill>
        <p:spPr>
          <a:xfrm>
            <a:off x="3149280" y="13890600"/>
            <a:ext cx="3027240" cy="2053440"/>
          </a:xfrm>
          <a:prstGeom prst="rect">
            <a:avLst/>
          </a:prstGeom>
          <a:ln>
            <a:noFill/>
          </a:ln>
        </p:spPr>
      </p:pic>
      <p:pic>
        <p:nvPicPr>
          <p:cNvPr id="46" name="Picture 77" descr=""/>
          <p:cNvPicPr/>
          <p:nvPr/>
        </p:nvPicPr>
        <p:blipFill>
          <a:blip r:embed="rId2"/>
          <a:stretch/>
        </p:blipFill>
        <p:spPr>
          <a:xfrm>
            <a:off x="6143040" y="13804560"/>
            <a:ext cx="3453480" cy="2475000"/>
          </a:xfrm>
          <a:prstGeom prst="rect">
            <a:avLst/>
          </a:prstGeom>
          <a:ln>
            <a:noFill/>
          </a:ln>
        </p:spPr>
      </p:pic>
      <p:pic>
        <p:nvPicPr>
          <p:cNvPr id="47" name="Picture 79" descr=""/>
          <p:cNvPicPr/>
          <p:nvPr/>
        </p:nvPicPr>
        <p:blipFill>
          <a:blip r:embed="rId3"/>
          <a:srcRect l="5879" t="0" r="0" b="0"/>
          <a:stretch/>
        </p:blipFill>
        <p:spPr>
          <a:xfrm>
            <a:off x="55440" y="11545560"/>
            <a:ext cx="3034800" cy="2134800"/>
          </a:xfrm>
          <a:prstGeom prst="rect">
            <a:avLst/>
          </a:prstGeom>
          <a:ln>
            <a:noFill/>
          </a:ln>
        </p:spPr>
      </p:pic>
      <p:pic>
        <p:nvPicPr>
          <p:cNvPr id="48" name="Picture 81" descr=""/>
          <p:cNvPicPr/>
          <p:nvPr/>
        </p:nvPicPr>
        <p:blipFill>
          <a:blip r:embed="rId4"/>
          <a:srcRect l="0" t="0" r="0" b="2394"/>
          <a:stretch/>
        </p:blipFill>
        <p:spPr>
          <a:xfrm>
            <a:off x="2687760" y="8928720"/>
            <a:ext cx="3381120" cy="2225160"/>
          </a:xfrm>
          <a:prstGeom prst="rect">
            <a:avLst/>
          </a:prstGeom>
          <a:ln>
            <a:noFill/>
          </a:ln>
        </p:spPr>
      </p:pic>
      <p:pic>
        <p:nvPicPr>
          <p:cNvPr id="49" name="Picture 80" descr=""/>
          <p:cNvPicPr/>
          <p:nvPr/>
        </p:nvPicPr>
        <p:blipFill>
          <a:blip r:embed="rId5"/>
          <a:srcRect l="3779" t="0" r="0" b="1275"/>
          <a:stretch/>
        </p:blipFill>
        <p:spPr>
          <a:xfrm>
            <a:off x="19440" y="9609840"/>
            <a:ext cx="3070800" cy="2124720"/>
          </a:xfrm>
          <a:prstGeom prst="rect">
            <a:avLst/>
          </a:prstGeom>
          <a:ln>
            <a:noFill/>
          </a:ln>
        </p:spPr>
      </p:pic>
      <p:pic>
        <p:nvPicPr>
          <p:cNvPr id="50" name="Picture 19" descr=""/>
          <p:cNvPicPr/>
          <p:nvPr/>
        </p:nvPicPr>
        <p:blipFill>
          <a:blip r:embed="rId6"/>
          <a:srcRect l="840" t="1132" r="-1495" b="0"/>
          <a:stretch/>
        </p:blipFill>
        <p:spPr>
          <a:xfrm>
            <a:off x="3368160" y="5796000"/>
            <a:ext cx="2550600" cy="1940760"/>
          </a:xfrm>
          <a:prstGeom prst="rect">
            <a:avLst/>
          </a:prstGeom>
          <a:ln>
            <a:noFill/>
          </a:ln>
        </p:spPr>
      </p:pic>
      <p:pic>
        <p:nvPicPr>
          <p:cNvPr id="51" name="Picture 51" descr=""/>
          <p:cNvPicPr/>
          <p:nvPr/>
        </p:nvPicPr>
        <p:blipFill>
          <a:blip r:embed="rId7"/>
          <a:stretch/>
        </p:blipFill>
        <p:spPr>
          <a:xfrm>
            <a:off x="3161520" y="3744000"/>
            <a:ext cx="2895480" cy="2214360"/>
          </a:xfrm>
          <a:prstGeom prst="rect">
            <a:avLst/>
          </a:prstGeom>
          <a:ln>
            <a:noFill/>
          </a:ln>
        </p:spPr>
      </p:pic>
      <p:pic>
        <p:nvPicPr>
          <p:cNvPr id="52" name="Picture 78" descr=""/>
          <p:cNvPicPr/>
          <p:nvPr/>
        </p:nvPicPr>
        <p:blipFill>
          <a:blip r:embed="rId8"/>
          <a:srcRect l="5505" t="4119" r="7551" b="1388"/>
          <a:stretch/>
        </p:blipFill>
        <p:spPr>
          <a:xfrm>
            <a:off x="38880" y="13879440"/>
            <a:ext cx="2884320" cy="2100240"/>
          </a:xfrm>
          <a:prstGeom prst="rect">
            <a:avLst/>
          </a:prstGeom>
          <a:ln>
            <a:noFill/>
          </a:ln>
        </p:spPr>
      </p:pic>
      <p:pic>
        <p:nvPicPr>
          <p:cNvPr id="53" name="Picture 73" descr=""/>
          <p:cNvPicPr/>
          <p:nvPr/>
        </p:nvPicPr>
        <p:blipFill>
          <a:blip r:embed="rId9"/>
          <a:srcRect l="0" t="0" r="1045" b="0"/>
          <a:stretch/>
        </p:blipFill>
        <p:spPr>
          <a:xfrm>
            <a:off x="8925120" y="6273360"/>
            <a:ext cx="3673800" cy="2451600"/>
          </a:xfrm>
          <a:prstGeom prst="rect">
            <a:avLst/>
          </a:prstGeom>
          <a:ln>
            <a:noFill/>
          </a:ln>
        </p:spPr>
      </p:pic>
      <p:pic>
        <p:nvPicPr>
          <p:cNvPr id="54" name="Picture 74" descr=""/>
          <p:cNvPicPr/>
          <p:nvPr/>
        </p:nvPicPr>
        <p:blipFill>
          <a:blip r:embed="rId10"/>
          <a:srcRect l="0" t="0" r="1920" b="0"/>
          <a:stretch/>
        </p:blipFill>
        <p:spPr>
          <a:xfrm>
            <a:off x="8905320" y="3809160"/>
            <a:ext cx="3693600" cy="2553120"/>
          </a:xfrm>
          <a:prstGeom prst="rect">
            <a:avLst/>
          </a:prstGeom>
          <a:ln>
            <a:noFill/>
          </a:ln>
        </p:spPr>
      </p:pic>
      <p:sp>
        <p:nvSpPr>
          <p:cNvPr id="55" name="CustomShape 2"/>
          <p:cNvSpPr/>
          <p:nvPr/>
        </p:nvSpPr>
        <p:spPr>
          <a:xfrm>
            <a:off x="3375360" y="0"/>
            <a:ext cx="6954840" cy="223164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ffffff"/>
                </a:solidFill>
                <a:latin typeface="Arial"/>
                <a:ea typeface="DejaVu Sans"/>
              </a:rPr>
              <a:t>Performance of the ATLAS RPC detector and trigger at 13 TeV</a:t>
            </a:r>
            <a:endParaRPr b="0" lang="en-US" sz="3600" spc="-1" strike="noStrike">
              <a:latin typeface="Arial"/>
            </a:endParaRPr>
          </a:p>
        </p:txBody>
      </p:sp>
      <p:sp>
        <p:nvSpPr>
          <p:cNvPr id="56" name="CustomShape 3"/>
          <p:cNvSpPr/>
          <p:nvPr/>
        </p:nvSpPr>
        <p:spPr>
          <a:xfrm>
            <a:off x="318240" y="17498520"/>
            <a:ext cx="10362240" cy="605880"/>
          </a:xfrm>
          <a:prstGeom prst="rect">
            <a:avLst/>
          </a:prstGeom>
          <a:noFill/>
          <a:ln>
            <a:noFill/>
          </a:ln>
        </p:spPr>
        <p:style>
          <a:lnRef idx="0"/>
          <a:fillRef idx="0"/>
          <a:effectRef idx="0"/>
          <a:fontRef idx="minor"/>
        </p:style>
        <p:txBody>
          <a:bodyPr lIns="0" rIns="0" tIns="0" bIns="0" anchor="ctr"/>
          <a:p>
            <a:pPr>
              <a:lnSpc>
                <a:spcPct val="100000"/>
              </a:lnSpc>
            </a:pPr>
            <a:r>
              <a:rPr b="0" lang="en-US" sz="1800" spc="-1" strike="noStrike">
                <a:solidFill>
                  <a:srgbClr val="ffffff"/>
                </a:solidFill>
                <a:latin typeface="Arial"/>
                <a:ea typeface="DejaVu Sans"/>
              </a:rPr>
              <a:t>Heng Li (University of Science and Technology of China)  on behalf of the ATLAS Collaboration  </a:t>
            </a:r>
            <a:endParaRPr b="0" lang="en-US" sz="1800" spc="-1" strike="noStrike">
              <a:latin typeface="Arial"/>
            </a:endParaRPr>
          </a:p>
          <a:p>
            <a:pPr>
              <a:lnSpc>
                <a:spcPct val="100000"/>
              </a:lnSpc>
            </a:pPr>
            <a:r>
              <a:rPr b="0" lang="en-US" sz="1800" spc="-1" strike="noStrike">
                <a:solidFill>
                  <a:srgbClr val="ffffff"/>
                </a:solidFill>
                <a:latin typeface="Arial Narrow"/>
                <a:ea typeface="DejaVu Sans"/>
              </a:rPr>
              <a:t> </a:t>
            </a:r>
            <a:endParaRPr b="0" lang="en-US" sz="1800" spc="-1" strike="noStrike">
              <a:latin typeface="Arial"/>
            </a:endParaRPr>
          </a:p>
        </p:txBody>
      </p:sp>
      <p:sp>
        <p:nvSpPr>
          <p:cNvPr id="57" name="CustomShape 4"/>
          <p:cNvSpPr/>
          <p:nvPr/>
        </p:nvSpPr>
        <p:spPr>
          <a:xfrm>
            <a:off x="3109680" y="2147400"/>
            <a:ext cx="9488520" cy="1352880"/>
          </a:xfrm>
          <a:prstGeom prst="rect">
            <a:avLst/>
          </a:prstGeom>
          <a:solidFill>
            <a:schemeClr val="accent1">
              <a:lumMod val="20000"/>
              <a:lumOff val="80000"/>
            </a:schemeClr>
          </a:solidFill>
          <a:ln>
            <a:noFill/>
          </a:ln>
        </p:spPr>
        <p:style>
          <a:lnRef idx="0"/>
          <a:fillRef idx="0"/>
          <a:effectRef idx="0"/>
          <a:fontRef idx="minor"/>
        </p:style>
        <p:txBody>
          <a:bodyPr lIns="0" rIns="0" tIns="0" bIns="0"/>
          <a:p>
            <a:pPr>
              <a:lnSpc>
                <a:spcPct val="100000"/>
              </a:lnSpc>
            </a:pPr>
            <a:r>
              <a:rPr b="0" lang="en-US" sz="2000" spc="-1" strike="noStrike">
                <a:solidFill>
                  <a:srgbClr val="000000"/>
                </a:solidFill>
                <a:latin typeface="Arial"/>
                <a:ea typeface="DejaVu Sans"/>
              </a:rPr>
              <a:t> </a:t>
            </a:r>
            <a:endParaRPr b="0" lang="en-US" sz="2000" spc="-1" strike="noStrike">
              <a:latin typeface="Arial"/>
            </a:endParaRPr>
          </a:p>
        </p:txBody>
      </p:sp>
      <p:sp>
        <p:nvSpPr>
          <p:cNvPr id="58" name="CustomShape 5"/>
          <p:cNvSpPr/>
          <p:nvPr/>
        </p:nvSpPr>
        <p:spPr>
          <a:xfrm>
            <a:off x="0" y="3398040"/>
            <a:ext cx="6123960" cy="36144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The ATLAS RPC Detector and Trigger System </a:t>
            </a:r>
            <a:endParaRPr b="0" lang="en-US" sz="1800" spc="-1" strike="noStrike">
              <a:latin typeface="Arial"/>
            </a:endParaRPr>
          </a:p>
        </p:txBody>
      </p:sp>
      <p:sp>
        <p:nvSpPr>
          <p:cNvPr id="59" name="CustomShape 6"/>
          <p:cNvSpPr/>
          <p:nvPr/>
        </p:nvSpPr>
        <p:spPr>
          <a:xfrm>
            <a:off x="6150240" y="13398840"/>
            <a:ext cx="6446880" cy="36144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Trigger timing performance</a:t>
            </a:r>
            <a:endParaRPr b="0" lang="en-US" sz="1800" spc="-1" strike="noStrike">
              <a:latin typeface="Arial"/>
            </a:endParaRPr>
          </a:p>
        </p:txBody>
      </p:sp>
      <p:sp>
        <p:nvSpPr>
          <p:cNvPr id="60" name="CustomShape 7"/>
          <p:cNvSpPr/>
          <p:nvPr/>
        </p:nvSpPr>
        <p:spPr>
          <a:xfrm>
            <a:off x="17280" y="13624560"/>
            <a:ext cx="6017040" cy="33552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Detector efficiency overall performance  </a:t>
            </a:r>
            <a:endParaRPr b="0" lang="en-US" sz="1800" spc="-1" strike="noStrike">
              <a:latin typeface="Arial"/>
            </a:endParaRPr>
          </a:p>
        </p:txBody>
      </p:sp>
      <p:sp>
        <p:nvSpPr>
          <p:cNvPr id="61" name="CustomShape 8"/>
          <p:cNvSpPr/>
          <p:nvPr/>
        </p:nvSpPr>
        <p:spPr>
          <a:xfrm>
            <a:off x="6197400" y="8691480"/>
            <a:ext cx="6399720" cy="36144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Noto Sans CJK SC Regular"/>
              </a:rPr>
              <a:t>Trigger efficiency vs. offline muon η and </a:t>
            </a:r>
            <a:r>
              <a:rPr b="1" lang="en-US" sz="1800" spc="-1" strike="noStrike">
                <a:solidFill>
                  <a:srgbClr val="ffffff"/>
                </a:solidFill>
                <a:latin typeface="Arial"/>
                <a:ea typeface="DejaVu Sans"/>
              </a:rPr>
              <a:t>φ</a:t>
            </a:r>
            <a:endParaRPr b="0" lang="en-US" sz="1800" spc="-1" strike="noStrike">
              <a:latin typeface="Arial"/>
            </a:endParaRPr>
          </a:p>
        </p:txBody>
      </p:sp>
      <p:sp>
        <p:nvSpPr>
          <p:cNvPr id="62" name="CustomShape 9"/>
          <p:cNvSpPr/>
          <p:nvPr/>
        </p:nvSpPr>
        <p:spPr>
          <a:xfrm>
            <a:off x="3128400" y="2124000"/>
            <a:ext cx="9450360" cy="36144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Introduction</a:t>
            </a:r>
            <a:endParaRPr b="0" lang="en-US" sz="1800" spc="-1" strike="noStrike">
              <a:latin typeface="Arial"/>
            </a:endParaRPr>
          </a:p>
        </p:txBody>
      </p:sp>
      <p:sp>
        <p:nvSpPr>
          <p:cNvPr id="63" name="CustomShape 10"/>
          <p:cNvSpPr/>
          <p:nvPr/>
        </p:nvSpPr>
        <p:spPr>
          <a:xfrm>
            <a:off x="3101400" y="2469240"/>
            <a:ext cx="9492840" cy="939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The ATLAS experiment utilises the Resistive Plate Chambers detector (RPC) for the first level muon trigger system in the barrel region of the detector. This poster presents measurements of RPC detector and trigger performance using proton-proton collisions at a centre-of-mass energy of 13 TeV collected in 2018, showing results in terms of the detector and trigger timing and efficiency.</a:t>
            </a:r>
            <a:endParaRPr b="0" lang="en-US" sz="1400" spc="-1" strike="noStrike">
              <a:latin typeface="Arial"/>
            </a:endParaRPr>
          </a:p>
        </p:txBody>
      </p:sp>
      <p:sp>
        <p:nvSpPr>
          <p:cNvPr id="64" name="CustomShape 11"/>
          <p:cNvSpPr/>
          <p:nvPr/>
        </p:nvSpPr>
        <p:spPr>
          <a:xfrm>
            <a:off x="0" y="3816000"/>
            <a:ext cx="3197880" cy="47952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The present ATLAS muon trigger in the barrel region based on</a:t>
            </a:r>
            <a:endParaRPr b="0" lang="en-US" sz="1200" spc="-1" strike="noStrike">
              <a:latin typeface="Arial"/>
            </a:endParaRPr>
          </a:p>
          <a:p>
            <a:pPr>
              <a:lnSpc>
                <a:spcPct val="100000"/>
              </a:lnSpc>
            </a:pPr>
            <a:endParaRPr b="0" lang="en-US" sz="1200" spc="-1" strike="noStrike">
              <a:latin typeface="Arial"/>
            </a:endParaRPr>
          </a:p>
          <a:p>
            <a:pPr marL="164520" indent="-164160">
              <a:lnSpc>
                <a:spcPct val="100000"/>
              </a:lnSpc>
              <a:buBlip>
                <a:blip r:embed="rId11"/>
              </a:buBlip>
            </a:pPr>
            <a:r>
              <a:rPr b="0" lang="en-US" sz="1200" spc="-1" strike="noStrike">
                <a:solidFill>
                  <a:srgbClr val="000000"/>
                </a:solidFill>
                <a:latin typeface="Arial"/>
                <a:ea typeface="DejaVu Sans"/>
              </a:rPr>
              <a:t>3 concentric RPC layers</a:t>
            </a:r>
            <a:endParaRPr b="0" lang="en-US" sz="1200" spc="-1" strike="noStrike">
              <a:latin typeface="Arial"/>
            </a:endParaRPr>
          </a:p>
          <a:p>
            <a:pPr marL="164520" indent="-164160">
              <a:lnSpc>
                <a:spcPct val="100000"/>
              </a:lnSpc>
              <a:buBlip>
                <a:blip r:embed="rId12"/>
              </a:buBlip>
            </a:pPr>
            <a:r>
              <a:rPr b="0" lang="en-US" sz="1200" spc="-1" strike="noStrike">
                <a:solidFill>
                  <a:srgbClr val="000000"/>
                </a:solidFill>
                <a:latin typeface="Arial"/>
                <a:ea typeface="DejaVu Sans"/>
              </a:rPr>
              <a:t>16 physical sectors, ~3700 gas volumes</a:t>
            </a:r>
            <a:endParaRPr b="0" lang="en-US" sz="1200" spc="-1" strike="noStrike">
              <a:latin typeface="Arial"/>
            </a:endParaRPr>
          </a:p>
          <a:p>
            <a:pPr marL="164520" indent="-164160">
              <a:lnSpc>
                <a:spcPct val="100000"/>
              </a:lnSpc>
              <a:buBlip>
                <a:blip r:embed="rId13"/>
              </a:buBlip>
            </a:pPr>
            <a:r>
              <a:rPr b="0" lang="en-US" sz="1200" spc="-1" strike="noStrike">
                <a:solidFill>
                  <a:srgbClr val="000000"/>
                </a:solidFill>
                <a:latin typeface="Arial"/>
                <a:ea typeface="DejaVu Sans"/>
              </a:rPr>
              <a:t>each physical sector is segmented in 4 trigger sectors</a:t>
            </a:r>
            <a:endParaRPr b="0" lang="en-US" sz="1200" spc="-1" strike="noStrike">
              <a:latin typeface="Arial"/>
            </a:endParaRPr>
          </a:p>
          <a:p>
            <a:pPr marL="164520" indent="-164160">
              <a:lnSpc>
                <a:spcPct val="100000"/>
              </a:lnSpc>
              <a:buBlip>
                <a:blip r:embed="rId14"/>
              </a:buBlip>
            </a:pPr>
            <a:r>
              <a:rPr b="0" lang="en-US" sz="1200" spc="-1" strike="noStrike">
                <a:solidFill>
                  <a:srgbClr val="000000"/>
                </a:solidFill>
                <a:latin typeface="Arial"/>
                <a:ea typeface="DejaVu Sans"/>
              </a:rPr>
              <a:t>64 trigger sectors in side A and side C</a:t>
            </a:r>
            <a:endParaRPr b="0" lang="en-US" sz="1200" spc="-1" strike="noStrike">
              <a:latin typeface="Arial"/>
            </a:endParaRPr>
          </a:p>
          <a:p>
            <a:pPr marL="164520" indent="-164160">
              <a:lnSpc>
                <a:spcPct val="100000"/>
              </a:lnSpc>
              <a:buBlip>
                <a:blip r:embed="rId15"/>
              </a:buBlip>
            </a:pPr>
            <a:r>
              <a:rPr b="0" lang="en-US" sz="1200" spc="-1" strike="noStrike">
                <a:solidFill>
                  <a:srgbClr val="000000"/>
                </a:solidFill>
                <a:latin typeface="Arial"/>
                <a:ea typeface="DejaVu Sans"/>
              </a:rPr>
              <a:t>each trigger sector is segmented along η in towers [1] [3]</a:t>
            </a:r>
            <a:endParaRPr b="0" lang="en-US" sz="1200" spc="-1" strike="noStrike">
              <a:latin typeface="Arial"/>
            </a:endParaRPr>
          </a:p>
        </p:txBody>
      </p:sp>
      <p:sp>
        <p:nvSpPr>
          <p:cNvPr id="65" name="CustomShape 12"/>
          <p:cNvSpPr/>
          <p:nvPr/>
        </p:nvSpPr>
        <p:spPr>
          <a:xfrm>
            <a:off x="6217920" y="6602400"/>
            <a:ext cx="2833920" cy="90684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Plateau value of the L1 muon barrel trigger efficiency for offline muons as a function of time [4]. </a:t>
            </a:r>
            <a:endParaRPr b="0" lang="en-US" sz="1200" spc="-1" strike="noStrike">
              <a:latin typeface="Arial"/>
            </a:endParaRPr>
          </a:p>
          <a:p>
            <a:pPr>
              <a:lnSpc>
                <a:spcPct val="100000"/>
              </a:lnSpc>
            </a:pPr>
            <a:endParaRPr b="0" lang="en-US" sz="1200" spc="-1" strike="noStrike">
              <a:latin typeface="Arial"/>
            </a:endParaRPr>
          </a:p>
          <a:p>
            <a:pPr marL="171360" indent="-167760">
              <a:lnSpc>
                <a:spcPct val="100000"/>
              </a:lnSpc>
              <a:buBlip>
                <a:blip r:embed="rId16"/>
              </a:buBlip>
            </a:pPr>
            <a:r>
              <a:rPr b="0" lang="en-US" sz="1200" spc="-1" strike="noStrike">
                <a:solidFill>
                  <a:srgbClr val="000000"/>
                </a:solidFill>
                <a:latin typeface="Arial"/>
                <a:ea typeface="DejaVu Sans"/>
              </a:rPr>
              <a:t>each point corresponds to a different ATLAS run recorded in 2018</a:t>
            </a:r>
            <a:endParaRPr b="0" lang="en-US" sz="1200" spc="-1" strike="noStrike">
              <a:latin typeface="Arial"/>
            </a:endParaRPr>
          </a:p>
          <a:p>
            <a:pPr marL="171360" indent="-167760">
              <a:lnSpc>
                <a:spcPct val="100000"/>
              </a:lnSpc>
              <a:buBlip>
                <a:blip r:embed="rId17"/>
              </a:buBlip>
            </a:pPr>
            <a:r>
              <a:rPr b="0" lang="en-US" sz="1200" spc="-1" strike="noStrike">
                <a:solidFill>
                  <a:srgbClr val="000000"/>
                </a:solidFill>
                <a:latin typeface="Arial"/>
                <a:ea typeface="DejaVu Sans"/>
              </a:rPr>
              <a:t>only runs with integrated luminosity greater than 50 pb</a:t>
            </a:r>
            <a:r>
              <a:rPr b="0" lang="en-US" sz="1200" spc="-1" strike="noStrike" baseline="30000">
                <a:solidFill>
                  <a:srgbClr val="000000"/>
                </a:solidFill>
                <a:latin typeface="Arial"/>
                <a:ea typeface="DejaVu Sans"/>
              </a:rPr>
              <a:t>-1 </a:t>
            </a:r>
            <a:r>
              <a:rPr b="0" lang="en-US" sz="1200" spc="-1" strike="noStrike">
                <a:solidFill>
                  <a:srgbClr val="000000"/>
                </a:solidFill>
                <a:latin typeface="Arial"/>
                <a:ea typeface="DejaVu Sans"/>
              </a:rPr>
              <a:t>are used</a:t>
            </a:r>
            <a:endParaRPr b="0" lang="en-US" sz="1200" spc="-1" strike="noStrike">
              <a:latin typeface="Arial"/>
            </a:endParaRPr>
          </a:p>
        </p:txBody>
      </p:sp>
      <p:sp>
        <p:nvSpPr>
          <p:cNvPr id="66" name="CustomShape 13"/>
          <p:cNvSpPr/>
          <p:nvPr/>
        </p:nvSpPr>
        <p:spPr>
          <a:xfrm>
            <a:off x="28440" y="16049160"/>
            <a:ext cx="6073560" cy="1112040"/>
          </a:xfrm>
          <a:prstGeom prst="rect">
            <a:avLst/>
          </a:prstGeom>
          <a:noFill/>
          <a:ln>
            <a:noFill/>
          </a:ln>
        </p:spPr>
        <p:style>
          <a:lnRef idx="0"/>
          <a:fillRef idx="0"/>
          <a:effectRef idx="0"/>
          <a:fontRef idx="minor"/>
        </p:style>
      </p:sp>
      <p:sp>
        <p:nvSpPr>
          <p:cNvPr id="67" name="CustomShape 14"/>
          <p:cNvSpPr/>
          <p:nvPr/>
        </p:nvSpPr>
        <p:spPr>
          <a:xfrm>
            <a:off x="0" y="5838480"/>
            <a:ext cx="3198240" cy="173484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The Level-1 (L1) trigger algorithm is based on hit coincidence of 3 concentric RPC stations [3]</a:t>
            </a:r>
            <a:endParaRPr b="0" lang="en-US" sz="1200" spc="-1" strike="noStrike">
              <a:latin typeface="Arial"/>
            </a:endParaRPr>
          </a:p>
          <a:p>
            <a:pPr>
              <a:lnSpc>
                <a:spcPct val="100000"/>
              </a:lnSpc>
            </a:pPr>
            <a:endParaRPr b="0" lang="en-US" sz="1200" spc="-1" strike="noStrike">
              <a:latin typeface="Arial"/>
            </a:endParaRPr>
          </a:p>
          <a:p>
            <a:pPr marL="164520" indent="-163800">
              <a:lnSpc>
                <a:spcPct val="100000"/>
              </a:lnSpc>
              <a:buBlip>
                <a:blip r:embed="rId18"/>
              </a:buBlip>
            </a:pPr>
            <a:r>
              <a:rPr b="0" lang="en-US" sz="1200" spc="-1" strike="noStrike">
                <a:solidFill>
                  <a:srgbClr val="000000"/>
                </a:solidFill>
                <a:latin typeface="Arial"/>
                <a:ea typeface="DejaVu Sans"/>
              </a:rPr>
              <a:t>low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coincidence between the innermost two RPC stations</a:t>
            </a:r>
            <a:endParaRPr b="0" lang="en-US" sz="1200" spc="-1" strike="noStrike">
              <a:latin typeface="Arial"/>
            </a:endParaRPr>
          </a:p>
          <a:p>
            <a:pPr marL="164520" indent="-163800">
              <a:lnSpc>
                <a:spcPct val="100000"/>
              </a:lnSpc>
              <a:buBlip>
                <a:blip r:embed="rId19"/>
              </a:buBlip>
            </a:pPr>
            <a:r>
              <a:rPr b="0" lang="en-US" sz="1200" spc="-1" strike="noStrike">
                <a:solidFill>
                  <a:srgbClr val="000000"/>
                </a:solidFill>
                <a:latin typeface="Arial"/>
                <a:ea typeface="DejaVu Sans"/>
              </a:rPr>
              <a:t>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additional confirmation on the third external station</a:t>
            </a:r>
            <a:endParaRPr b="0" lang="en-US" sz="1200" spc="-1" strike="noStrike">
              <a:latin typeface="Arial"/>
            </a:endParaRPr>
          </a:p>
        </p:txBody>
      </p:sp>
      <p:sp>
        <p:nvSpPr>
          <p:cNvPr id="68" name="CustomShape 15"/>
          <p:cNvSpPr/>
          <p:nvPr/>
        </p:nvSpPr>
        <p:spPr>
          <a:xfrm>
            <a:off x="9446400" y="14598720"/>
            <a:ext cx="3191400" cy="13856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13480">
              <a:lnSpc>
                <a:spcPct val="100000"/>
              </a:lnSpc>
              <a:buBlip>
                <a:blip r:embed="rId20"/>
              </a:buBlip>
            </a:pPr>
            <a:r>
              <a:rPr b="0" lang="en-US" sz="1200" spc="-1" strike="noStrike">
                <a:solidFill>
                  <a:srgbClr val="000000"/>
                </a:solidFill>
                <a:latin typeface="Arial"/>
                <a:ea typeface="DejaVu Sans"/>
              </a:rPr>
              <a:t>each point corresponds to a different ATLAS run recorded in 2018</a:t>
            </a:r>
            <a:endParaRPr b="0" lang="en-US" sz="1200" spc="-1" strike="noStrike">
              <a:latin typeface="Arial"/>
            </a:endParaRPr>
          </a:p>
          <a:p>
            <a:pPr marL="216000" indent="-213480">
              <a:lnSpc>
                <a:spcPct val="100000"/>
              </a:lnSpc>
              <a:buBlip>
                <a:blip r:embed="rId21"/>
              </a:buBlip>
            </a:pPr>
            <a:r>
              <a:rPr b="0" lang="en-US" sz="1200" spc="-1" strike="noStrike">
                <a:solidFill>
                  <a:srgbClr val="000000"/>
                </a:solidFill>
                <a:latin typeface="Arial"/>
                <a:ea typeface="DejaVu Sans"/>
              </a:rPr>
              <a:t>only runs with integrated luminosity greater than 50 pb</a:t>
            </a:r>
            <a:r>
              <a:rPr b="0" lang="en-US" sz="1200" spc="-1" strike="noStrike" baseline="30000">
                <a:solidFill>
                  <a:srgbClr val="000000"/>
                </a:solidFill>
                <a:latin typeface="Arial"/>
                <a:ea typeface="DejaVu Sans"/>
              </a:rPr>
              <a:t>-1</a:t>
            </a:r>
            <a:r>
              <a:rPr b="0" lang="en-US" sz="1200" spc="-1" strike="noStrike">
                <a:solidFill>
                  <a:srgbClr val="000000"/>
                </a:solidFill>
                <a:latin typeface="Arial"/>
                <a:ea typeface="DejaVu Sans"/>
              </a:rPr>
              <a:t> are used</a:t>
            </a:r>
            <a:endParaRPr b="0" lang="en-US" sz="1200" spc="-1" strike="noStrike">
              <a:latin typeface="Arial"/>
            </a:endParaRPr>
          </a:p>
          <a:p>
            <a:pPr marL="216000" indent="-213480">
              <a:lnSpc>
                <a:spcPct val="100000"/>
              </a:lnSpc>
              <a:buBlip>
                <a:blip r:embed="rId22"/>
              </a:buBlip>
            </a:pPr>
            <a:r>
              <a:rPr b="0" lang="en-US" sz="1200" spc="-1" strike="noStrike">
                <a:solidFill>
                  <a:srgbClr val="000000"/>
                </a:solidFill>
                <a:latin typeface="Arial"/>
                <a:ea typeface="DejaVu Sans"/>
              </a:rPr>
              <a:t>the fraction of 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muons associated to the correct BC is 99.6% [1]</a:t>
            </a:r>
            <a:endParaRPr b="0" lang="en-US" sz="1200" spc="-1" strike="noStrike">
              <a:latin typeface="Arial"/>
            </a:endParaRPr>
          </a:p>
        </p:txBody>
      </p:sp>
      <p:sp>
        <p:nvSpPr>
          <p:cNvPr id="69" name="CustomShape 16"/>
          <p:cNvSpPr/>
          <p:nvPr/>
        </p:nvSpPr>
        <p:spPr>
          <a:xfrm>
            <a:off x="6217920" y="3931920"/>
            <a:ext cx="2742480" cy="9136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L1 muon barrel trigger efficiency for offline muons as a function of their transverse momentum [4]. </a:t>
            </a:r>
            <a:endParaRPr b="0" lang="en-US" sz="1200" spc="-1" strike="noStrike">
              <a:latin typeface="Arial"/>
            </a:endParaRPr>
          </a:p>
          <a:p>
            <a:pPr>
              <a:lnSpc>
                <a:spcPct val="100000"/>
              </a:lnSpc>
            </a:pPr>
            <a:endParaRPr b="0" lang="en-US" sz="1200" spc="-1" strike="noStrike">
              <a:latin typeface="Arial"/>
            </a:endParaRPr>
          </a:p>
          <a:p>
            <a:pPr marL="164520" indent="-164160">
              <a:lnSpc>
                <a:spcPct val="100000"/>
              </a:lnSpc>
              <a:buBlip>
                <a:blip r:embed="rId23"/>
              </a:buBlip>
            </a:pPr>
            <a:r>
              <a:rPr b="0" lang="en-US" sz="1200" spc="-1" strike="noStrike">
                <a:solidFill>
                  <a:srgbClr val="000000"/>
                </a:solidFill>
                <a:latin typeface="Arial"/>
                <a:ea typeface="DejaVu Sans"/>
              </a:rPr>
              <a:t>efficiencies are measured using a tag-and-probe method with  candidates</a:t>
            </a:r>
            <a:endParaRPr b="0" lang="en-US" sz="1200" spc="-1" strike="noStrike">
              <a:latin typeface="Arial"/>
            </a:endParaRPr>
          </a:p>
          <a:p>
            <a:pPr marL="164520" indent="-164160">
              <a:lnSpc>
                <a:spcPct val="100000"/>
              </a:lnSpc>
              <a:buBlip>
                <a:blip r:embed="rId24"/>
              </a:buBlip>
            </a:pPr>
            <a:r>
              <a:rPr b="0" lang="en-US" sz="1200" spc="-1" strike="noStrike">
                <a:solidFill>
                  <a:srgbClr val="000000"/>
                </a:solidFill>
                <a:latin typeface="Arial"/>
                <a:ea typeface="DejaVu Sans"/>
              </a:rPr>
              <a:t>efficiencies for the low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thresholds (MU4, MU6, MU10) reach a plateau of about 78% </a:t>
            </a:r>
            <a:endParaRPr b="0" lang="en-US" sz="1200" spc="-1" strike="noStrike">
              <a:latin typeface="Arial"/>
            </a:endParaRPr>
          </a:p>
          <a:p>
            <a:pPr marL="164520" indent="-164160">
              <a:lnSpc>
                <a:spcPct val="100000"/>
              </a:lnSpc>
              <a:buBlip>
                <a:blip r:embed="rId25"/>
              </a:buBlip>
            </a:pPr>
            <a:r>
              <a:rPr b="0" lang="en-US" sz="1200" spc="-1" strike="noStrike">
                <a:solidFill>
                  <a:srgbClr val="000000"/>
                </a:solidFill>
                <a:latin typeface="Arial"/>
                <a:ea typeface="DejaVu Sans"/>
              </a:rPr>
              <a:t>efficiencies for 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thresholds (MU11, MU20, MU21) rise to around 68% [1] </a:t>
            </a:r>
            <a:endParaRPr b="0" lang="en-US" sz="1200" spc="-1" strike="noStrike">
              <a:latin typeface="Arial"/>
            </a:endParaRPr>
          </a:p>
        </p:txBody>
      </p:sp>
      <p:sp>
        <p:nvSpPr>
          <p:cNvPr id="70" name="CustomShape 17"/>
          <p:cNvSpPr/>
          <p:nvPr/>
        </p:nvSpPr>
        <p:spPr>
          <a:xfrm>
            <a:off x="6198480" y="3392280"/>
            <a:ext cx="6394680" cy="39816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Trigger efficiency vs. offline muon p</a:t>
            </a:r>
            <a:r>
              <a:rPr b="1" lang="en-US" sz="1800" spc="-1" strike="noStrike" baseline="-25000">
                <a:solidFill>
                  <a:srgbClr val="ffffff"/>
                </a:solidFill>
                <a:latin typeface="Arial"/>
                <a:ea typeface="DejaVu Sans"/>
              </a:rPr>
              <a:t>T</a:t>
            </a:r>
            <a:endParaRPr b="0" lang="en-US" sz="1800" spc="-1" strike="noStrike">
              <a:latin typeface="Arial"/>
            </a:endParaRPr>
          </a:p>
        </p:txBody>
      </p:sp>
      <p:sp>
        <p:nvSpPr>
          <p:cNvPr id="71" name="CustomShape 18"/>
          <p:cNvSpPr/>
          <p:nvPr/>
        </p:nvSpPr>
        <p:spPr>
          <a:xfrm flipH="1">
            <a:off x="10970640" y="4480560"/>
            <a:ext cx="545760" cy="2192400"/>
          </a:xfrm>
          <a:prstGeom prst="curvedRightArrow">
            <a:avLst>
              <a:gd name="adj1" fmla="val 38536"/>
              <a:gd name="adj2" fmla="val 72953"/>
              <a:gd name="adj3" fmla="val 33302"/>
            </a:avLst>
          </a:prstGeom>
          <a:solidFill>
            <a:schemeClr val="tx2">
              <a:lumMod val="60000"/>
              <a:lumOff val="40000"/>
              <a:alpha val="37000"/>
            </a:schemeClr>
          </a:solidFill>
          <a:ln w="6480">
            <a:solidFill>
              <a:schemeClr val="accent1">
                <a:alpha val="23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9"/>
          <p:cNvSpPr/>
          <p:nvPr/>
        </p:nvSpPr>
        <p:spPr>
          <a:xfrm>
            <a:off x="6217920" y="16353360"/>
            <a:ext cx="6379200" cy="815400"/>
          </a:xfrm>
          <a:prstGeom prst="rect">
            <a:avLst/>
          </a:prstGeom>
          <a:solidFill>
            <a:schemeClr val="accent1">
              <a:lumMod val="20000"/>
              <a:lumOff val="80000"/>
            </a:schemeClr>
          </a:solid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latin typeface="Arial"/>
                <a:ea typeface="DejaVu Sans"/>
              </a:rPr>
              <a:t>[1] M. Corradi, Performance of ATLAS RPC Level-1 muon trigger during the 2015 data taking, 6032 Journal of Instrumentation 11 (2016) C09003</a:t>
            </a:r>
            <a:endParaRPr b="0" lang="en-US" sz="1000" spc="-1" strike="noStrike">
              <a:latin typeface="Arial"/>
            </a:endParaRPr>
          </a:p>
          <a:p>
            <a:pPr>
              <a:lnSpc>
                <a:spcPct val="100000"/>
              </a:lnSpc>
            </a:pPr>
            <a:r>
              <a:rPr b="0" lang="en-US" sz="1000" spc="-1" strike="noStrike">
                <a:solidFill>
                  <a:srgbClr val="000000"/>
                </a:solidFill>
                <a:latin typeface="Arial"/>
                <a:ea typeface="DejaVu Sans"/>
              </a:rPr>
              <a:t>[2] ATLAS Collaboration, ATL-COM-MUON-2018-065 </a:t>
            </a:r>
            <a:endParaRPr b="0" lang="en-US" sz="1000" spc="-1" strike="noStrike">
              <a:latin typeface="Arial"/>
            </a:endParaRPr>
          </a:p>
          <a:p>
            <a:pPr>
              <a:lnSpc>
                <a:spcPct val="100000"/>
              </a:lnSpc>
            </a:pPr>
            <a:r>
              <a:rPr b="0" lang="en-US" sz="1000" spc="-1" strike="noStrike">
                <a:solidFill>
                  <a:srgbClr val="000000"/>
                </a:solidFill>
                <a:latin typeface="Arial"/>
                <a:ea typeface="DejaVu Sans"/>
              </a:rPr>
              <a:t>[3] C. Luci, The Level-1 Trigger Muon Barrel System of the ATLAS experiment at CERN, 2009 JINST 4 P04010</a:t>
            </a:r>
            <a:endParaRPr b="0" lang="en-US" sz="1000" spc="-1" strike="noStrike">
              <a:latin typeface="Arial"/>
            </a:endParaRPr>
          </a:p>
          <a:p>
            <a:pPr>
              <a:lnSpc>
                <a:spcPct val="100000"/>
              </a:lnSpc>
            </a:pPr>
            <a:r>
              <a:rPr b="0" lang="en-US" sz="1000" spc="-1" strike="noStrike">
                <a:solidFill>
                  <a:srgbClr val="000000"/>
                </a:solidFill>
                <a:latin typeface="Arial"/>
                <a:ea typeface="DejaVu Sans"/>
              </a:rPr>
              <a:t>[4] ATLAS Collaboration, ATL-COM-DAQ-2018-181</a:t>
            </a:r>
            <a:endParaRPr b="0" lang="en-US" sz="1000" spc="-1" strike="noStrike">
              <a:latin typeface="Arial"/>
            </a:endParaRPr>
          </a:p>
        </p:txBody>
      </p:sp>
      <p:pic>
        <p:nvPicPr>
          <p:cNvPr id="73" name="Picture 75" descr=""/>
          <p:cNvPicPr/>
          <p:nvPr/>
        </p:nvPicPr>
        <p:blipFill>
          <a:blip r:embed="rId26"/>
          <a:stretch/>
        </p:blipFill>
        <p:spPr>
          <a:xfrm>
            <a:off x="6198120" y="9073800"/>
            <a:ext cx="3237120" cy="2373120"/>
          </a:xfrm>
          <a:prstGeom prst="rect">
            <a:avLst/>
          </a:prstGeom>
          <a:ln>
            <a:noFill/>
          </a:ln>
        </p:spPr>
      </p:pic>
      <p:pic>
        <p:nvPicPr>
          <p:cNvPr id="74" name="Picture 76" descr=""/>
          <p:cNvPicPr/>
          <p:nvPr/>
        </p:nvPicPr>
        <p:blipFill>
          <a:blip r:embed="rId27"/>
          <a:srcRect l="0" t="0" r="1715" b="0"/>
          <a:stretch/>
        </p:blipFill>
        <p:spPr>
          <a:xfrm>
            <a:off x="9346320" y="9055440"/>
            <a:ext cx="3252600" cy="2427480"/>
          </a:xfrm>
          <a:prstGeom prst="rect">
            <a:avLst/>
          </a:prstGeom>
          <a:ln>
            <a:noFill/>
          </a:ln>
        </p:spPr>
      </p:pic>
      <p:sp>
        <p:nvSpPr>
          <p:cNvPr id="75" name="CustomShape 20"/>
          <p:cNvSpPr/>
          <p:nvPr/>
        </p:nvSpPr>
        <p:spPr>
          <a:xfrm rot="4740000">
            <a:off x="10680120" y="5419080"/>
            <a:ext cx="1293120" cy="3614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17375e"/>
                </a:solidFill>
                <a:latin typeface="Arial"/>
                <a:ea typeface="DejaVu Sans"/>
              </a:rPr>
              <a:t>Fit per run</a:t>
            </a:r>
            <a:endParaRPr b="0" lang="en-US" sz="1800" spc="-1" strike="noStrike">
              <a:latin typeface="Arial"/>
            </a:endParaRPr>
          </a:p>
        </p:txBody>
      </p:sp>
      <p:sp>
        <p:nvSpPr>
          <p:cNvPr id="76" name="CustomShape 21"/>
          <p:cNvSpPr/>
          <p:nvPr/>
        </p:nvSpPr>
        <p:spPr>
          <a:xfrm>
            <a:off x="-36000" y="15802560"/>
            <a:ext cx="3565440" cy="77040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Noto Sans CJK SC Regular"/>
              </a:rPr>
              <a:t>Distribution of the RPC "gap efficiency" of each gas volume and the "detector efficiency" for each strip panel in η and φ view.</a:t>
            </a:r>
            <a:endParaRPr b="0" lang="en-US" sz="1200" spc="-1" strike="noStrike">
              <a:latin typeface="Arial"/>
            </a:endParaRPr>
          </a:p>
        </p:txBody>
      </p:sp>
      <p:sp>
        <p:nvSpPr>
          <p:cNvPr id="77" name="CustomShape 22"/>
          <p:cNvSpPr/>
          <p:nvPr/>
        </p:nvSpPr>
        <p:spPr>
          <a:xfrm>
            <a:off x="0" y="16386120"/>
            <a:ext cx="3199680" cy="770400"/>
          </a:xfrm>
          <a:prstGeom prst="rect">
            <a:avLst/>
          </a:prstGeom>
          <a:noFill/>
          <a:ln>
            <a:noFill/>
          </a:ln>
        </p:spPr>
        <p:style>
          <a:lnRef idx="0"/>
          <a:fillRef idx="0"/>
          <a:effectRef idx="0"/>
          <a:fontRef idx="minor"/>
        </p:style>
        <p:txBody>
          <a:bodyPr lIns="90000" rIns="90000" tIns="45000" bIns="45000"/>
          <a:p>
            <a:pPr marL="164520" indent="-164160">
              <a:lnSpc>
                <a:spcPct val="100000"/>
              </a:lnSpc>
              <a:buBlip>
                <a:blip r:embed="rId28"/>
              </a:buBlip>
            </a:pPr>
            <a:r>
              <a:rPr b="0" lang="en-US" sz="1200" spc="-1" strike="noStrike">
                <a:solidFill>
                  <a:srgbClr val="000000"/>
                </a:solidFill>
                <a:latin typeface="Arial"/>
                <a:ea typeface="Noto Sans CJK SC Regular"/>
              </a:rPr>
              <a:t>"gap efficiency": the presence of hits on at least one of the two strip panels</a:t>
            </a:r>
            <a:endParaRPr b="0" lang="en-US" sz="1200" spc="-1" strike="noStrike">
              <a:latin typeface="Arial"/>
            </a:endParaRPr>
          </a:p>
          <a:p>
            <a:pPr marL="164520" indent="-164160">
              <a:lnSpc>
                <a:spcPct val="100000"/>
              </a:lnSpc>
              <a:buBlip>
                <a:blip r:embed="rId29"/>
              </a:buBlip>
            </a:pPr>
            <a:r>
              <a:rPr b="0" lang="en-US" sz="1200" spc="-1" strike="noStrike">
                <a:solidFill>
                  <a:srgbClr val="000000"/>
                </a:solidFill>
                <a:latin typeface="Arial"/>
                <a:ea typeface="Noto Sans CJK SC Regular"/>
              </a:rPr>
              <a:t>"detector efficiency": the presence of hits in the related strip panel</a:t>
            </a:r>
            <a:endParaRPr b="0" lang="en-US" sz="1200" spc="-1" strike="noStrike">
              <a:latin typeface="Arial"/>
            </a:endParaRPr>
          </a:p>
        </p:txBody>
      </p:sp>
      <p:sp>
        <p:nvSpPr>
          <p:cNvPr id="78" name="CustomShape 23"/>
          <p:cNvSpPr/>
          <p:nvPr/>
        </p:nvSpPr>
        <p:spPr>
          <a:xfrm>
            <a:off x="1280160" y="16147440"/>
            <a:ext cx="178200" cy="343800"/>
          </a:xfrm>
          <a:prstGeom prst="rect">
            <a:avLst/>
          </a:prstGeom>
          <a:noFill/>
          <a:ln>
            <a:noFill/>
          </a:ln>
        </p:spPr>
        <p:style>
          <a:lnRef idx="0"/>
          <a:fillRef idx="0"/>
          <a:effectRef idx="0"/>
          <a:fontRef idx="minor"/>
        </p:style>
      </p:sp>
      <p:sp>
        <p:nvSpPr>
          <p:cNvPr id="79" name="CustomShape 24"/>
          <p:cNvSpPr/>
          <p:nvPr/>
        </p:nvSpPr>
        <p:spPr>
          <a:xfrm flipH="1" flipV="1" rot="4621200">
            <a:off x="2813760" y="13944600"/>
            <a:ext cx="454680" cy="2092320"/>
          </a:xfrm>
          <a:prstGeom prst="curvedRightArrow">
            <a:avLst>
              <a:gd name="adj1" fmla="val 38536"/>
              <a:gd name="adj2" fmla="val 71748"/>
              <a:gd name="adj3" fmla="val 33302"/>
            </a:avLst>
          </a:prstGeom>
          <a:solidFill>
            <a:schemeClr val="tx2">
              <a:lumMod val="60000"/>
              <a:lumOff val="40000"/>
              <a:alpha val="37000"/>
            </a:schemeClr>
          </a:solidFill>
          <a:ln w="6480">
            <a:solidFill>
              <a:schemeClr val="accent1">
                <a:alpha val="23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0" name="CustomShape 25"/>
          <p:cNvSpPr/>
          <p:nvPr/>
        </p:nvSpPr>
        <p:spPr>
          <a:xfrm>
            <a:off x="3452400" y="15809760"/>
            <a:ext cx="2833920" cy="59976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Mean detector efficiency as a function of time in η view and φ view of all live RPC panels.</a:t>
            </a:r>
            <a:endParaRPr b="0" lang="en-US" sz="1200" spc="-1" strike="noStrike">
              <a:latin typeface="Arial"/>
            </a:endParaRPr>
          </a:p>
        </p:txBody>
      </p:sp>
      <p:sp>
        <p:nvSpPr>
          <p:cNvPr id="81" name="CustomShape 26"/>
          <p:cNvSpPr/>
          <p:nvPr/>
        </p:nvSpPr>
        <p:spPr>
          <a:xfrm>
            <a:off x="3394440" y="16391880"/>
            <a:ext cx="2945880" cy="770400"/>
          </a:xfrm>
          <a:prstGeom prst="rect">
            <a:avLst/>
          </a:prstGeom>
          <a:noFill/>
          <a:ln>
            <a:noFill/>
          </a:ln>
        </p:spPr>
        <p:style>
          <a:lnRef idx="0"/>
          <a:fillRef idx="0"/>
          <a:effectRef idx="0"/>
          <a:fontRef idx="minor"/>
        </p:style>
        <p:txBody>
          <a:bodyPr lIns="90000" rIns="90000" tIns="45000" bIns="45000"/>
          <a:p>
            <a:pPr marL="137160" indent="-136440">
              <a:lnSpc>
                <a:spcPct val="100000"/>
              </a:lnSpc>
              <a:buBlip>
                <a:blip r:embed="rId30"/>
              </a:buBlip>
            </a:pPr>
            <a:r>
              <a:rPr b="0" lang="en-US" sz="1200" spc="-1" strike="noStrike">
                <a:solidFill>
                  <a:srgbClr val="000000"/>
                </a:solidFill>
                <a:latin typeface="Arial"/>
                <a:ea typeface="DejaVu Sans"/>
              </a:rPr>
              <a:t>each point corresponds to a different ATLAS run recorded in 2018</a:t>
            </a:r>
            <a:endParaRPr b="0" lang="en-US" sz="1200" spc="-1" strike="noStrike">
              <a:latin typeface="Arial"/>
            </a:endParaRPr>
          </a:p>
          <a:p>
            <a:pPr marL="137160" indent="-136440">
              <a:lnSpc>
                <a:spcPct val="100000"/>
              </a:lnSpc>
              <a:buBlip>
                <a:blip r:embed="rId31"/>
              </a:buBlip>
            </a:pPr>
            <a:r>
              <a:rPr b="0" lang="en-US" sz="1200" spc="-1" strike="noStrike">
                <a:solidFill>
                  <a:srgbClr val="000000"/>
                </a:solidFill>
                <a:latin typeface="Arial"/>
                <a:ea typeface="Noto Sans CJK SC Regular"/>
              </a:rPr>
              <a:t>only runs with </a:t>
            </a:r>
            <a:r>
              <a:rPr b="0" lang="en-US" sz="1200" spc="-1" strike="noStrike">
                <a:solidFill>
                  <a:srgbClr val="000000"/>
                </a:solidFill>
                <a:latin typeface="Arial"/>
                <a:ea typeface="DejaVu Sans"/>
              </a:rPr>
              <a:t>integrated luminosity greater than</a:t>
            </a:r>
            <a:r>
              <a:rPr b="0" lang="en-US" sz="1200" spc="-1" strike="noStrike">
                <a:solidFill>
                  <a:srgbClr val="000000"/>
                </a:solidFill>
                <a:latin typeface="Arial"/>
                <a:ea typeface="Noto Sans CJK SC Regular"/>
              </a:rPr>
              <a:t> 50 </a:t>
            </a:r>
            <a:r>
              <a:rPr b="0" lang="en-US" sz="1200" spc="-1" strike="noStrike">
                <a:solidFill>
                  <a:srgbClr val="000000"/>
                </a:solidFill>
                <a:latin typeface="Arial"/>
                <a:ea typeface="DejaVu Sans"/>
              </a:rPr>
              <a:t>pb</a:t>
            </a:r>
            <a:r>
              <a:rPr b="0" lang="en-US" sz="1200" spc="-1" strike="noStrike" baseline="30000">
                <a:solidFill>
                  <a:srgbClr val="000000"/>
                </a:solidFill>
                <a:latin typeface="Arial"/>
                <a:ea typeface="DejaVu Sans"/>
              </a:rPr>
              <a:t>-1</a:t>
            </a:r>
            <a:r>
              <a:rPr b="0" lang="en-US" sz="1200" spc="-1" strike="noStrike">
                <a:solidFill>
                  <a:srgbClr val="000000"/>
                </a:solidFill>
                <a:latin typeface="Arial"/>
                <a:ea typeface="DejaVu Sans"/>
              </a:rPr>
              <a:t> are used </a:t>
            </a:r>
            <a:endParaRPr b="0" lang="en-US" sz="1200" spc="-1" strike="noStrike">
              <a:latin typeface="Arial"/>
            </a:endParaRPr>
          </a:p>
        </p:txBody>
      </p:sp>
      <p:sp>
        <p:nvSpPr>
          <p:cNvPr id="82" name="CustomShape 27"/>
          <p:cNvSpPr/>
          <p:nvPr/>
        </p:nvSpPr>
        <p:spPr>
          <a:xfrm>
            <a:off x="9491040" y="13900680"/>
            <a:ext cx="3108600" cy="94104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Fraction of RPC high-pT trigger hits associated correctly to the collision Bunch Crossing(BC) for the whole RPC trigger system as a function of time [4].</a:t>
            </a:r>
            <a:endParaRPr b="0" lang="en-US" sz="1200" spc="-1" strike="noStrike">
              <a:latin typeface="Arial"/>
            </a:endParaRPr>
          </a:p>
        </p:txBody>
      </p:sp>
      <p:pic>
        <p:nvPicPr>
          <p:cNvPr id="83" name="" descr=""/>
          <p:cNvPicPr/>
          <p:nvPr/>
        </p:nvPicPr>
        <p:blipFill>
          <a:blip r:embed="rId32"/>
          <a:stretch/>
        </p:blipFill>
        <p:spPr>
          <a:xfrm>
            <a:off x="10503720" y="0"/>
            <a:ext cx="2089800" cy="2089800"/>
          </a:xfrm>
          <a:prstGeom prst="rect">
            <a:avLst/>
          </a:prstGeom>
          <a:ln>
            <a:noFill/>
          </a:ln>
        </p:spPr>
      </p:pic>
      <p:sp>
        <p:nvSpPr>
          <p:cNvPr id="84" name="CustomShape 28"/>
          <p:cNvSpPr/>
          <p:nvPr/>
        </p:nvSpPr>
        <p:spPr>
          <a:xfrm>
            <a:off x="6381360" y="11443680"/>
            <a:ext cx="5779440" cy="53280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Noto Sans CJK SC Regular"/>
              </a:rPr>
              <a:t>Level 1 muon barrel trigger efficiency for offline muons with </a:t>
            </a:r>
            <a:r>
              <a:rPr b="1" lang="en-US" sz="1200" spc="-1" strike="noStrike">
                <a:solidFill>
                  <a:srgbClr val="000000"/>
                </a:solidFill>
                <a:latin typeface="Arial"/>
                <a:ea typeface="DejaVu Sans"/>
              </a:rPr>
              <a:t>p</a:t>
            </a:r>
            <a:r>
              <a:rPr b="1" lang="en-US" sz="1200" spc="-1" strike="noStrike" baseline="-25000">
                <a:solidFill>
                  <a:srgbClr val="000000"/>
                </a:solidFill>
                <a:latin typeface="Arial"/>
                <a:ea typeface="DejaVu Sans"/>
              </a:rPr>
              <a:t>T</a:t>
            </a:r>
            <a:r>
              <a:rPr b="1" lang="en-US" sz="1200" spc="-1" strike="noStrike">
                <a:solidFill>
                  <a:srgbClr val="000000"/>
                </a:solidFill>
                <a:latin typeface="Arial"/>
                <a:ea typeface="Noto Sans CJK SC Regular"/>
              </a:rPr>
              <a:t> &gt; 25 GeV as a function of  η (left) and φ (right) coordinates [4].</a:t>
            </a:r>
            <a:endParaRPr b="0" lang="en-US" sz="1200" spc="-1" strike="noStrike">
              <a:latin typeface="Arial"/>
            </a:endParaRPr>
          </a:p>
        </p:txBody>
      </p:sp>
      <p:sp>
        <p:nvSpPr>
          <p:cNvPr id="85" name="CustomShape 29"/>
          <p:cNvSpPr/>
          <p:nvPr/>
        </p:nvSpPr>
        <p:spPr>
          <a:xfrm>
            <a:off x="6270120" y="11978640"/>
            <a:ext cx="6237000" cy="1136160"/>
          </a:xfrm>
          <a:prstGeom prst="rect">
            <a:avLst/>
          </a:prstGeom>
          <a:noFill/>
          <a:ln>
            <a:noFill/>
          </a:ln>
        </p:spPr>
        <p:style>
          <a:lnRef idx="0"/>
          <a:fillRef idx="0"/>
          <a:effectRef idx="0"/>
          <a:fontRef idx="minor"/>
        </p:style>
        <p:txBody>
          <a:bodyPr lIns="90000" rIns="90000" tIns="45000" bIns="45000"/>
          <a:p>
            <a:pPr marL="216000" indent="-213840">
              <a:lnSpc>
                <a:spcPct val="100000"/>
              </a:lnSpc>
              <a:buBlip>
                <a:blip r:embed="rId33"/>
              </a:buBlip>
            </a:pPr>
            <a:r>
              <a:rPr b="0" lang="en-US" sz="1200" spc="-1" strike="noStrike">
                <a:solidFill>
                  <a:srgbClr val="000000"/>
                </a:solidFill>
                <a:latin typeface="Arial"/>
                <a:ea typeface="DejaVu Sans"/>
              </a:rPr>
              <a:t>efficiencies for trigger threshold MU10 (low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and trigger threshold MU20 (high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a:t>
            </a:r>
            <a:endParaRPr b="0" lang="en-US" sz="1200" spc="-1" strike="noStrike">
              <a:latin typeface="Arial"/>
            </a:endParaRPr>
          </a:p>
          <a:p>
            <a:pPr marL="216000" indent="-213840">
              <a:lnSpc>
                <a:spcPct val="100000"/>
              </a:lnSpc>
              <a:buBlip>
                <a:blip r:embed="rId34"/>
              </a:buBlip>
            </a:pPr>
            <a:r>
              <a:rPr b="0" lang="en-US" sz="1200" spc="-1" strike="noStrike">
                <a:solidFill>
                  <a:srgbClr val="000000"/>
                </a:solidFill>
                <a:latin typeface="Arial"/>
                <a:ea typeface="DejaVu Sans"/>
              </a:rPr>
              <a:t>the left plot shows a lower trigger efficiency in regions where the detector coverage is lower due to the barrel toroid mechanical structures</a:t>
            </a:r>
            <a:endParaRPr b="0" lang="en-US" sz="1200" spc="-1" strike="noStrike">
              <a:latin typeface="Arial"/>
            </a:endParaRPr>
          </a:p>
          <a:p>
            <a:pPr marL="216000" indent="-213840">
              <a:lnSpc>
                <a:spcPct val="100000"/>
              </a:lnSpc>
              <a:buBlip>
                <a:blip r:embed="rId35"/>
              </a:buBlip>
            </a:pPr>
            <a:r>
              <a:rPr b="0" lang="en-US" sz="1200" spc="-1" strike="noStrike">
                <a:solidFill>
                  <a:srgbClr val="000000"/>
                </a:solidFill>
                <a:latin typeface="Arial"/>
                <a:ea typeface="DejaVu Sans"/>
              </a:rPr>
              <a:t>the regions with lower efficiency around ϕ = -2 and ϕ = -1 in right plot correspond to the ”feet” structures that support the ATLAS calorimeters, in which the muon chamber coverage is reduced</a:t>
            </a:r>
            <a:endParaRPr b="0" lang="en-US" sz="1200" spc="-1" strike="noStrike">
              <a:latin typeface="Arial"/>
            </a:endParaRPr>
          </a:p>
        </p:txBody>
      </p:sp>
      <p:pic>
        <p:nvPicPr>
          <p:cNvPr id="86" name="" descr=""/>
          <p:cNvPicPr/>
          <p:nvPr/>
        </p:nvPicPr>
        <p:blipFill>
          <a:blip r:embed="rId36"/>
          <a:stretch/>
        </p:blipFill>
        <p:spPr>
          <a:xfrm>
            <a:off x="16560" y="8116920"/>
            <a:ext cx="3090240" cy="1684440"/>
          </a:xfrm>
          <a:prstGeom prst="rect">
            <a:avLst/>
          </a:prstGeom>
          <a:ln>
            <a:noFill/>
          </a:ln>
        </p:spPr>
      </p:pic>
      <p:sp>
        <p:nvSpPr>
          <p:cNvPr id="87" name="CustomShape 30"/>
          <p:cNvSpPr/>
          <p:nvPr/>
        </p:nvSpPr>
        <p:spPr>
          <a:xfrm>
            <a:off x="2945520" y="8102160"/>
            <a:ext cx="3271680" cy="941400"/>
          </a:xfrm>
          <a:prstGeom prst="rect">
            <a:avLst/>
          </a:prstGeom>
          <a:noFill/>
          <a:ln>
            <a:noFill/>
          </a:ln>
        </p:spPr>
        <p:style>
          <a:lnRef idx="0"/>
          <a:fillRef idx="0"/>
          <a:effectRef idx="0"/>
          <a:fontRef idx="minor"/>
        </p:style>
        <p:txBody>
          <a:bodyPr lIns="90000" rIns="90000" tIns="45000" bIns="45000"/>
          <a:p>
            <a:pPr marL="210240" indent="-209520">
              <a:lnSpc>
                <a:spcPct val="100000"/>
              </a:lnSpc>
              <a:buBlip>
                <a:blip r:embed="rId37"/>
              </a:buBlip>
            </a:pPr>
            <a:r>
              <a:rPr b="0" i="1" lang="en-US" sz="1200" spc="-1" strike="noStrike">
                <a:solidFill>
                  <a:srgbClr val="0066b3"/>
                </a:solidFill>
                <a:latin typeface="Arial"/>
                <a:ea typeface="DejaVu Sans"/>
              </a:rPr>
              <a:t>all muon tracks are extrapolated to the RPC surface from MDT detector </a:t>
            </a:r>
            <a:endParaRPr b="0" lang="en-US" sz="1200" spc="-1" strike="noStrike">
              <a:latin typeface="Arial"/>
            </a:endParaRPr>
          </a:p>
          <a:p>
            <a:pPr marL="210240" indent="-209520">
              <a:lnSpc>
                <a:spcPct val="100000"/>
              </a:lnSpc>
              <a:buBlip>
                <a:blip r:embed="rId38"/>
              </a:buBlip>
            </a:pPr>
            <a:r>
              <a:rPr b="0" i="1" lang="en-US" sz="1200" spc="-1" strike="noStrike">
                <a:solidFill>
                  <a:srgbClr val="0066b3"/>
                </a:solidFill>
                <a:latin typeface="Arial"/>
                <a:ea typeface="DejaVu Sans"/>
              </a:rPr>
              <a:t>only muons with tracks extrapolated inside the boundary are used for the study of this gas gap</a:t>
            </a:r>
            <a:endParaRPr b="0" lang="en-US" sz="1200" spc="-1" strike="noStrike">
              <a:latin typeface="Arial"/>
            </a:endParaRPr>
          </a:p>
        </p:txBody>
      </p:sp>
      <p:sp>
        <p:nvSpPr>
          <p:cNvPr id="88" name="CustomShape 31"/>
          <p:cNvSpPr/>
          <p:nvPr/>
        </p:nvSpPr>
        <p:spPr>
          <a:xfrm>
            <a:off x="0" y="7740000"/>
            <a:ext cx="6087960" cy="36144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Performance in one detector gas gap</a:t>
            </a:r>
            <a:endParaRPr b="0" lang="en-US" sz="1800" spc="-1" strike="noStrike">
              <a:latin typeface="Arial"/>
            </a:endParaRPr>
          </a:p>
        </p:txBody>
      </p:sp>
      <p:sp>
        <p:nvSpPr>
          <p:cNvPr id="89" name="CustomShape 32"/>
          <p:cNvSpPr/>
          <p:nvPr/>
        </p:nvSpPr>
        <p:spPr>
          <a:xfrm>
            <a:off x="2887200" y="11119680"/>
            <a:ext cx="3512880" cy="401040"/>
          </a:xfrm>
          <a:prstGeom prst="rect">
            <a:avLst/>
          </a:prstGeom>
          <a:noFill/>
          <a:ln>
            <a:noFill/>
          </a:ln>
        </p:spPr>
        <p:style>
          <a:lnRef idx="0"/>
          <a:fillRef idx="0"/>
          <a:effectRef idx="0"/>
          <a:fontRef idx="minor"/>
        </p:style>
        <p:txBody>
          <a:bodyPr lIns="90000" rIns="90000" tIns="45000" bIns="45000"/>
          <a:p>
            <a:pPr marL="137160" indent="-136440">
              <a:lnSpc>
                <a:spcPct val="100000"/>
              </a:lnSpc>
              <a:buBlip>
                <a:blip r:embed="rId39"/>
              </a:buBlip>
            </a:pPr>
            <a:r>
              <a:rPr b="0" i="1" lang="en-US" sz="1200" spc="-1" strike="noStrike">
                <a:solidFill>
                  <a:srgbClr val="000000"/>
                </a:solidFill>
                <a:latin typeface="Arial"/>
                <a:ea typeface="Noto Sans CJK SC Regular"/>
              </a:rPr>
              <a:t>the closest distance between the extrapolated muon track position and hits (d) from η strips</a:t>
            </a:r>
            <a:endParaRPr b="0" lang="en-US" sz="1200" spc="-1" strike="noStrike">
              <a:latin typeface="Arial"/>
            </a:endParaRPr>
          </a:p>
        </p:txBody>
      </p:sp>
      <p:sp>
        <p:nvSpPr>
          <p:cNvPr id="90" name="Line 33"/>
          <p:cNvSpPr/>
          <p:nvPr/>
        </p:nvSpPr>
        <p:spPr>
          <a:xfrm flipV="1">
            <a:off x="3383280" y="10260720"/>
            <a:ext cx="584640" cy="893880"/>
          </a:xfrm>
          <a:prstGeom prst="line">
            <a:avLst/>
          </a:prstGeom>
          <a:ln>
            <a:solidFill>
              <a:srgbClr val="3465a4"/>
            </a:solidFill>
            <a:headEnd len="med" type="oval" w="med"/>
            <a:tailEnd len="med" type="triangle" w="med"/>
          </a:ln>
        </p:spPr>
        <p:style>
          <a:lnRef idx="0"/>
          <a:fillRef idx="0"/>
          <a:effectRef idx="0"/>
          <a:fontRef idx="minor"/>
        </p:style>
      </p:sp>
      <p:sp>
        <p:nvSpPr>
          <p:cNvPr id="91" name="Line 34"/>
          <p:cNvSpPr/>
          <p:nvPr/>
        </p:nvSpPr>
        <p:spPr>
          <a:xfrm flipH="1" flipV="1">
            <a:off x="1737360" y="10972800"/>
            <a:ext cx="1463040" cy="1005840"/>
          </a:xfrm>
          <a:prstGeom prst="line">
            <a:avLst/>
          </a:prstGeom>
          <a:ln>
            <a:solidFill>
              <a:srgbClr val="3465a4"/>
            </a:solidFill>
            <a:headEnd len="med" type="oval" w="med"/>
            <a:tailEnd len="med" type="triangle" w="med"/>
          </a:ln>
        </p:spPr>
        <p:style>
          <a:lnRef idx="0"/>
          <a:fillRef idx="0"/>
          <a:effectRef idx="0"/>
          <a:fontRef idx="minor"/>
        </p:style>
      </p:sp>
      <p:sp>
        <p:nvSpPr>
          <p:cNvPr id="92" name="Line 35"/>
          <p:cNvSpPr/>
          <p:nvPr/>
        </p:nvSpPr>
        <p:spPr>
          <a:xfrm flipH="1">
            <a:off x="1280160" y="12918600"/>
            <a:ext cx="1811160" cy="193320"/>
          </a:xfrm>
          <a:prstGeom prst="line">
            <a:avLst/>
          </a:prstGeom>
          <a:ln>
            <a:solidFill>
              <a:srgbClr val="3465a4"/>
            </a:solidFill>
            <a:headEnd len="med" type="oval" w="med"/>
            <a:tailEnd len="med" type="triangle" w="med"/>
          </a:ln>
        </p:spPr>
        <p:style>
          <a:lnRef idx="0"/>
          <a:fillRef idx="0"/>
          <a:effectRef idx="0"/>
          <a:fontRef idx="minor"/>
        </p:style>
      </p:sp>
      <mc:AlternateContent>
        <mc:Choice xmlns:a14="http://schemas.microsoft.com/office/drawing/2010/main" Requires="a14">
          <p:sp>
            <p:nvSpPr>
              <p:cNvPr id="93" name="Formula 36"/>
              <p:cNvSpPr txBox="1"/>
              <p:nvPr/>
            </p:nvSpPr>
            <p:spPr>
              <a:xfrm>
                <a:off x="8321040" y="4901760"/>
                <a:ext cx="488520" cy="167040"/>
              </a:xfrm>
              <a:prstGeom prst="rect">
                <a:avLst/>
              </a:prstGeom>
            </p:spPr>
            <p:txBody>
              <a:bodyPr/>
              <a:p>
                <a14:m>
                  <m:oMath xmlns:m="http://schemas.openxmlformats.org/officeDocument/2006/math">
                    <m:r>
                      <m:t xml:space="preserve">Z</m:t>
                    </m:r>
                    <m:r>
                      <m:t xml:space="preserve">→</m:t>
                    </m:r>
                    <m:r>
                      <m:t xml:space="preserve">µµ</m:t>
                    </m:r>
                  </m:oMath>
                </a14:m>
              </a:p>
            </p:txBody>
          </p:sp>
        </mc:Choice>
        <mc:Fallback/>
      </mc:AlternateContent>
      <p:sp>
        <p:nvSpPr>
          <p:cNvPr id="94" name="CustomShape 37"/>
          <p:cNvSpPr/>
          <p:nvPr/>
        </p:nvSpPr>
        <p:spPr>
          <a:xfrm>
            <a:off x="3020400" y="11485440"/>
            <a:ext cx="3232800" cy="430920"/>
          </a:xfrm>
          <a:prstGeom prst="rect">
            <a:avLst/>
          </a:prstGeom>
          <a:noFill/>
          <a:ln>
            <a:noFill/>
          </a:ln>
        </p:spPr>
        <p:style>
          <a:lnRef idx="0"/>
          <a:fillRef idx="0"/>
          <a:effectRef idx="0"/>
          <a:fontRef idx="minor"/>
        </p:style>
        <p:txBody>
          <a:bodyPr lIns="90000" rIns="90000" tIns="45000" bIns="45000"/>
          <a:p>
            <a:pPr marL="137160" indent="-136800">
              <a:lnSpc>
                <a:spcPct val="100000"/>
              </a:lnSpc>
              <a:buBlip>
                <a:blip r:embed="rId40"/>
              </a:buBlip>
            </a:pPr>
            <a:r>
              <a:rPr b="0" lang="en-US" sz="1200" spc="-1" strike="noStrike">
                <a:solidFill>
                  <a:srgbClr val="000000"/>
                </a:solidFill>
                <a:latin typeface="Arial"/>
                <a:ea typeface="Noto Sans CJK SC Regular"/>
              </a:rPr>
              <a:t>the width of the distribution corresponds to the width of one RPC readout strip</a:t>
            </a:r>
            <a:endParaRPr b="0" lang="en-US" sz="1200" spc="-1" strike="noStrike">
              <a:latin typeface="Arial"/>
            </a:endParaRPr>
          </a:p>
        </p:txBody>
      </p:sp>
      <p:sp>
        <p:nvSpPr>
          <p:cNvPr id="95" name="CustomShape 38"/>
          <p:cNvSpPr/>
          <p:nvPr/>
        </p:nvSpPr>
        <p:spPr>
          <a:xfrm>
            <a:off x="2870640" y="11917080"/>
            <a:ext cx="3418560" cy="299160"/>
          </a:xfrm>
          <a:prstGeom prst="rect">
            <a:avLst/>
          </a:prstGeom>
          <a:noFill/>
          <a:ln>
            <a:noFill/>
          </a:ln>
        </p:spPr>
        <p:style>
          <a:lnRef idx="0"/>
          <a:fillRef idx="0"/>
          <a:effectRef idx="0"/>
          <a:fontRef idx="minor"/>
        </p:style>
        <p:txBody>
          <a:bodyPr lIns="90000" rIns="90000" tIns="45000" bIns="45000"/>
          <a:p>
            <a:pPr marL="137160" indent="-136440">
              <a:lnSpc>
                <a:spcPct val="100000"/>
              </a:lnSpc>
              <a:buBlip>
                <a:blip r:embed="rId41"/>
              </a:buBlip>
            </a:pPr>
            <a:r>
              <a:rPr b="0" i="1" lang="en-US" sz="1200" spc="-1" strike="noStrike">
                <a:solidFill>
                  <a:srgbClr val="000000"/>
                </a:solidFill>
                <a:latin typeface="Arial"/>
                <a:ea typeface="Noto Sans CJK SC Regular"/>
              </a:rPr>
              <a:t>reconstructed readout hit time (T) for η strips</a:t>
            </a:r>
            <a:endParaRPr b="0" lang="en-US" sz="1200" spc="-1" strike="noStrike">
              <a:latin typeface="Arial"/>
            </a:endParaRPr>
          </a:p>
        </p:txBody>
      </p:sp>
      <p:sp>
        <p:nvSpPr>
          <p:cNvPr id="96" name="CustomShape 39"/>
          <p:cNvSpPr/>
          <p:nvPr/>
        </p:nvSpPr>
        <p:spPr>
          <a:xfrm>
            <a:off x="3017520" y="12078720"/>
            <a:ext cx="3291120" cy="614160"/>
          </a:xfrm>
          <a:prstGeom prst="rect">
            <a:avLst/>
          </a:prstGeom>
          <a:noFill/>
          <a:ln>
            <a:noFill/>
          </a:ln>
        </p:spPr>
        <p:style>
          <a:lnRef idx="0"/>
          <a:fillRef idx="0"/>
          <a:effectRef idx="0"/>
          <a:fontRef idx="minor"/>
        </p:style>
        <p:txBody>
          <a:bodyPr lIns="90000" rIns="90000" tIns="45000" bIns="45000"/>
          <a:p>
            <a:pPr marL="137160" indent="-136440">
              <a:lnSpc>
                <a:spcPct val="100000"/>
              </a:lnSpc>
              <a:buBlip>
                <a:blip r:embed="rId42"/>
              </a:buBlip>
            </a:pPr>
            <a:r>
              <a:rPr b="0" lang="en-US" sz="1200" spc="-1" strike="noStrike">
                <a:solidFill>
                  <a:srgbClr val="000000"/>
                </a:solidFill>
                <a:latin typeface="Arial"/>
                <a:ea typeface="Noto Sans CJK SC Regular"/>
              </a:rPr>
              <a:t>the time is calibrated by the triggered bunch crossing but without offline calibration</a:t>
            </a:r>
            <a:endParaRPr b="0" lang="en-US" sz="1200" spc="-1" strike="noStrike">
              <a:latin typeface="Arial"/>
            </a:endParaRPr>
          </a:p>
          <a:p>
            <a:pPr marL="137160" indent="-136440">
              <a:lnSpc>
                <a:spcPct val="100000"/>
              </a:lnSpc>
              <a:buBlip>
                <a:blip r:embed="rId43"/>
              </a:buBlip>
            </a:pPr>
            <a:r>
              <a:rPr b="0" lang="en-US" sz="1200" spc="-1" strike="noStrike">
                <a:solidFill>
                  <a:srgbClr val="000000"/>
                </a:solidFill>
                <a:latin typeface="Arial"/>
                <a:ea typeface="Noto Sans CJK SC Regular"/>
              </a:rPr>
              <a:t>on track hits: hits with |d| &lt; 30 mm</a:t>
            </a:r>
            <a:endParaRPr b="0" lang="en-US" sz="1200" spc="-1" strike="noStrike">
              <a:latin typeface="Arial"/>
            </a:endParaRPr>
          </a:p>
        </p:txBody>
      </p:sp>
      <p:sp>
        <p:nvSpPr>
          <p:cNvPr id="97" name="CustomShape 40"/>
          <p:cNvSpPr/>
          <p:nvPr/>
        </p:nvSpPr>
        <p:spPr>
          <a:xfrm>
            <a:off x="2870640" y="12693600"/>
            <a:ext cx="3199680" cy="260280"/>
          </a:xfrm>
          <a:prstGeom prst="rect">
            <a:avLst/>
          </a:prstGeom>
          <a:noFill/>
          <a:ln>
            <a:noFill/>
          </a:ln>
        </p:spPr>
        <p:style>
          <a:lnRef idx="0"/>
          <a:fillRef idx="0"/>
          <a:effectRef idx="0"/>
          <a:fontRef idx="minor"/>
        </p:style>
        <p:txBody>
          <a:bodyPr lIns="90000" rIns="90000" tIns="45000" bIns="45000"/>
          <a:p>
            <a:pPr marL="137160" indent="-136440">
              <a:lnSpc>
                <a:spcPct val="100000"/>
              </a:lnSpc>
              <a:buBlip>
                <a:blip r:embed="rId44"/>
              </a:buBlip>
            </a:pPr>
            <a:r>
              <a:rPr b="0" i="1" lang="en-US" sz="1200" spc="-1" strike="noStrike">
                <a:solidFill>
                  <a:srgbClr val="000000"/>
                </a:solidFill>
                <a:latin typeface="Arial"/>
                <a:ea typeface="Noto Sans CJK SC Regular"/>
              </a:rPr>
              <a:t>hit multiplicity for three selections of hits</a:t>
            </a:r>
            <a:endParaRPr b="0" lang="en-US" sz="1200" spc="-1" strike="noStrike">
              <a:latin typeface="Arial"/>
            </a:endParaRPr>
          </a:p>
        </p:txBody>
      </p:sp>
      <p:sp>
        <p:nvSpPr>
          <p:cNvPr id="98" name="CustomShape 41"/>
          <p:cNvSpPr/>
          <p:nvPr/>
        </p:nvSpPr>
        <p:spPr>
          <a:xfrm>
            <a:off x="3017520" y="12918600"/>
            <a:ext cx="3016800" cy="633240"/>
          </a:xfrm>
          <a:prstGeom prst="rect">
            <a:avLst/>
          </a:prstGeom>
          <a:noFill/>
          <a:ln>
            <a:noFill/>
          </a:ln>
        </p:spPr>
        <p:style>
          <a:lnRef idx="0"/>
          <a:fillRef idx="0"/>
          <a:effectRef idx="0"/>
          <a:fontRef idx="minor"/>
        </p:style>
        <p:txBody>
          <a:bodyPr lIns="90000" rIns="90000" tIns="45000" bIns="45000"/>
          <a:p>
            <a:pPr marL="137160" indent="-136440">
              <a:lnSpc>
                <a:spcPct val="100000"/>
              </a:lnSpc>
              <a:buBlip>
                <a:blip r:embed="rId45"/>
              </a:buBlip>
            </a:pPr>
            <a:r>
              <a:rPr b="0" lang="en-US" sz="1200" spc="-1" strike="noStrike">
                <a:solidFill>
                  <a:srgbClr val="000000"/>
                </a:solidFill>
                <a:latin typeface="Arial"/>
                <a:ea typeface="Noto Sans CJK SC Regular"/>
              </a:rPr>
              <a:t>all hits: all recorded RPC readout hits</a:t>
            </a:r>
            <a:endParaRPr b="0" lang="en-US" sz="1200" spc="-1" strike="noStrike">
              <a:latin typeface="Arial"/>
            </a:endParaRPr>
          </a:p>
          <a:p>
            <a:pPr marL="137160" indent="-136440">
              <a:lnSpc>
                <a:spcPct val="100000"/>
              </a:lnSpc>
              <a:buBlip>
                <a:blip r:embed="rId46"/>
              </a:buBlip>
            </a:pPr>
            <a:r>
              <a:rPr b="0" lang="en-US" sz="1200" spc="-1" strike="noStrike">
                <a:solidFill>
                  <a:srgbClr val="000000"/>
                </a:solidFill>
                <a:latin typeface="Arial"/>
                <a:ea typeface="Noto Sans CJK SC Regular"/>
              </a:rPr>
              <a:t>inTime hits: all hits with |T| &lt; 12.5 ns</a:t>
            </a:r>
            <a:endParaRPr b="0" lang="en-US" sz="1200" spc="-1" strike="noStrike">
              <a:latin typeface="Arial"/>
            </a:endParaRPr>
          </a:p>
          <a:p>
            <a:pPr marL="137160" indent="-136440">
              <a:lnSpc>
                <a:spcPct val="100000"/>
              </a:lnSpc>
              <a:buBlip>
                <a:blip r:embed="rId47"/>
              </a:buBlip>
            </a:pPr>
            <a:r>
              <a:rPr b="0" lang="en-US" sz="1200" spc="-1" strike="noStrike">
                <a:solidFill>
                  <a:srgbClr val="000000"/>
                </a:solidFill>
                <a:latin typeface="Arial"/>
                <a:ea typeface="Noto Sans CJK SC Regular"/>
              </a:rPr>
              <a:t>signal hits: inTime hits with |d| &lt; 30 mm</a:t>
            </a:r>
            <a:endParaRPr b="0" lang="en-US" sz="1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649</TotalTime>
  <Application>LibreOffice/6.0.7.3$Linux_X86_64 LibreOffice_project/00m0$Build-3</Application>
  <Words>2352</Words>
  <Paragraphs>55</Paragraphs>
  <Company>APO</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2019-02-06T09:45:18Z</dcterms:created>
  <dc:creator>André-Pierre OLIVIER</dc:creator>
  <dc:description/>
  <dc:language>en-US</dc:language>
  <cp:lastModifiedBy/>
  <dcterms:modified xsi:type="dcterms:W3CDTF">2019-02-12T09:23:40Z</dcterms:modified>
  <cp:revision>285</cp:revision>
  <dc:subject/>
  <dc:title>Diapositive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APO</vt:lpwstr>
  </property>
  <property fmtid="{D5CDD505-2E9C-101B-9397-08002B2CF9AE}" pid="4" name="HiddenSlides">
    <vt:i4>0</vt:i4>
  </property>
  <property fmtid="{D5CDD505-2E9C-101B-9397-08002B2CF9AE}" pid="5" name="HyperlinksChanged">
    <vt:bool>0</vt:bool>
  </property>
  <property fmtid="{D5CDD505-2E9C-101B-9397-08002B2CF9AE}" pid="6" name="KSOProductBuildVer">
    <vt:lpwstr>   9-10.1.0.5672</vt:lpwstr>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1</vt:i4>
  </property>
</Properties>
</file>