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emf" ContentType="image/x-emf"/>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599987" cy="180038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move the </a:t>
            </a:r>
            <a:r>
              <a:rPr b="0" lang="en-US" sz="4400" spc="-1" strike="noStrike">
                <a:latin typeface="Arial"/>
              </a:rPr>
              <a:t>slide</a:t>
            </a:r>
            <a:endParaRPr b="0" lang="en-US" sz="4400" spc="-1" strike="noStrike">
              <a:latin typeface="Arial"/>
            </a:endParaRPr>
          </a:p>
        </p:txBody>
      </p:sp>
      <p:sp>
        <p:nvSpPr>
          <p:cNvPr id="4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a:t>
            </a:r>
            <a:r>
              <a:rPr b="0" lang="en-US" sz="2000" spc="-1" strike="noStrike">
                <a:latin typeface="Arial"/>
              </a:rPr>
              <a:t>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rIns="0" tIns="0" bIns="0" anchor="b"/>
          <a:p>
            <a:pPr algn="r"/>
            <a:fld id="{7EF12F51-D1E5-4225-9F1E-2EE51AA692F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228760" y="685800"/>
            <a:ext cx="2399760" cy="3428280"/>
          </a:xfrm>
          <a:prstGeom prst="rect">
            <a:avLst/>
          </a:prstGeom>
        </p:spPr>
      </p:sp>
      <p:sp>
        <p:nvSpPr>
          <p:cNvPr id="86"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87" name="CustomShape 3"/>
          <p:cNvSpPr/>
          <p:nvPr/>
        </p:nvSpPr>
        <p:spPr>
          <a:xfrm>
            <a:off x="3884760" y="8685360"/>
            <a:ext cx="2971080" cy="4564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30000" y="4212720"/>
            <a:ext cx="11339640" cy="498060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30000" y="4212720"/>
            <a:ext cx="3651120" cy="498060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464000" y="4212720"/>
            <a:ext cx="3651120" cy="498060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298000" y="4212720"/>
            <a:ext cx="3651120" cy="498060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30000" y="9666720"/>
            <a:ext cx="3651120" cy="498060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464000" y="9666720"/>
            <a:ext cx="3651120" cy="498060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298000" y="9666720"/>
            <a:ext cx="365112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30000" y="4212720"/>
            <a:ext cx="11339640" cy="1044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30000" y="4212720"/>
            <a:ext cx="1133964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30000" y="718200"/>
            <a:ext cx="11339640" cy="1393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tretch/>
        </p:blipFill>
        <p:spPr>
          <a:xfrm>
            <a:off x="0" y="0"/>
            <a:ext cx="12599280" cy="3418920"/>
          </a:xfrm>
          <a:prstGeom prst="rect">
            <a:avLst/>
          </a:prstGeom>
          <a:ln>
            <a:noFill/>
          </a:ln>
        </p:spPr>
      </p:pic>
      <p:pic>
        <p:nvPicPr>
          <p:cNvPr id="1" name="Image 4" descr=""/>
          <p:cNvPicPr/>
          <p:nvPr/>
        </p:nvPicPr>
        <p:blipFill>
          <a:blip r:embed="rId3"/>
          <a:stretch/>
        </p:blipFill>
        <p:spPr>
          <a:xfrm>
            <a:off x="0" y="17193240"/>
            <a:ext cx="12599280" cy="810000"/>
          </a:xfrm>
          <a:prstGeom prst="rect">
            <a:avLst/>
          </a:prstGeom>
          <a:ln>
            <a:noFill/>
          </a:ln>
        </p:spPr>
      </p:pic>
      <p:sp>
        <p:nvSpPr>
          <p:cNvPr id="2" name="PlaceHolder 1"/>
          <p:cNvSpPr>
            <a:spLocks noGrp="1"/>
          </p:cNvSpPr>
          <p:nvPr>
            <p:ph type="title"/>
          </p:nvPr>
        </p:nvSpPr>
        <p:spPr>
          <a:xfrm>
            <a:off x="630000" y="718200"/>
            <a:ext cx="11339640" cy="30060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30000" y="4212720"/>
            <a:ext cx="11339640" cy="10441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emf"/><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slideLayout" Target="../slideLayouts/slideLayout1.xml"/><Relationship Id="rId1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3322440" y="162000"/>
            <a:ext cx="9243720" cy="207252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Arial"/>
                <a:ea typeface="DejaVu Sans"/>
              </a:rPr>
              <a:t>Performance of the ATLAS RPC detector and trigger at 13 TeV</a:t>
            </a:r>
            <a:endParaRPr b="0" lang="en-US" sz="3200" spc="-1" strike="noStrike">
              <a:latin typeface="Arial"/>
            </a:endParaRPr>
          </a:p>
        </p:txBody>
      </p:sp>
      <p:sp>
        <p:nvSpPr>
          <p:cNvPr id="47" name="CustomShape 2"/>
          <p:cNvSpPr/>
          <p:nvPr/>
        </p:nvSpPr>
        <p:spPr>
          <a:xfrm>
            <a:off x="318240" y="17498520"/>
            <a:ext cx="10365120" cy="60876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ffffff"/>
                </a:solidFill>
                <a:latin typeface="Arial"/>
                <a:ea typeface="DejaVu Sans"/>
              </a:rPr>
              <a:t>Heng Li (University of Science and Technology of China)  on behalf of the ATLAS Collaboration  </a:t>
            </a:r>
            <a:endParaRPr b="0" lang="en-US" sz="1800" spc="-1" strike="noStrike">
              <a:latin typeface="Arial"/>
            </a:endParaRPr>
          </a:p>
          <a:p>
            <a:pPr>
              <a:lnSpc>
                <a:spcPct val="100000"/>
              </a:lnSpc>
            </a:pPr>
            <a:r>
              <a:rPr b="0" lang="en-US" sz="1800" spc="-1" strike="noStrike">
                <a:solidFill>
                  <a:srgbClr val="ffffff"/>
                </a:solidFill>
                <a:latin typeface="Arial Narrow"/>
                <a:ea typeface="DejaVu Sans"/>
              </a:rPr>
              <a:t> </a:t>
            </a:r>
            <a:endParaRPr b="0" lang="en-US" sz="1800" spc="-1" strike="noStrike">
              <a:latin typeface="Arial"/>
            </a:endParaRPr>
          </a:p>
        </p:txBody>
      </p:sp>
      <p:sp>
        <p:nvSpPr>
          <p:cNvPr id="48" name="CustomShape 3"/>
          <p:cNvSpPr/>
          <p:nvPr/>
        </p:nvSpPr>
        <p:spPr>
          <a:xfrm>
            <a:off x="4795560" y="90000"/>
            <a:ext cx="7205760" cy="42516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ffffff"/>
                </a:solidFill>
                <a:latin typeface="Arial"/>
                <a:ea typeface="DejaVu Sans"/>
              </a:rPr>
              <a:t>LHCC Poster Session - CERN, 27 February 2019</a:t>
            </a:r>
            <a:endParaRPr b="0" lang="en-US" sz="2200" spc="-1" strike="noStrike">
              <a:latin typeface="Arial"/>
            </a:endParaRPr>
          </a:p>
        </p:txBody>
      </p:sp>
      <p:sp>
        <p:nvSpPr>
          <p:cNvPr id="49" name="CustomShape 4"/>
          <p:cNvSpPr/>
          <p:nvPr/>
        </p:nvSpPr>
        <p:spPr>
          <a:xfrm>
            <a:off x="3109680" y="2147400"/>
            <a:ext cx="9491400" cy="1355760"/>
          </a:xfrm>
          <a:prstGeom prst="rect">
            <a:avLst/>
          </a:prstGeom>
          <a:solidFill>
            <a:schemeClr val="accent1">
              <a:lumMod val="20000"/>
              <a:lumOff val="80000"/>
            </a:schemeClr>
          </a:solid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p:txBody>
      </p:sp>
      <p:sp>
        <p:nvSpPr>
          <p:cNvPr id="50" name="CustomShape 5"/>
          <p:cNvSpPr/>
          <p:nvPr/>
        </p:nvSpPr>
        <p:spPr>
          <a:xfrm>
            <a:off x="0" y="3434040"/>
            <a:ext cx="608400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The ATLAS RPC Detector and Trigger System </a:t>
            </a:r>
            <a:endParaRPr b="0" lang="en-US" sz="1800" spc="-1" strike="noStrike">
              <a:latin typeface="Arial"/>
            </a:endParaRPr>
          </a:p>
        </p:txBody>
      </p:sp>
      <p:sp>
        <p:nvSpPr>
          <p:cNvPr id="51" name="CustomShape 6"/>
          <p:cNvSpPr/>
          <p:nvPr/>
        </p:nvSpPr>
        <p:spPr>
          <a:xfrm>
            <a:off x="6127200" y="3434040"/>
            <a:ext cx="644976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timing performance</a:t>
            </a:r>
            <a:endParaRPr b="0" lang="en-US" sz="1800" spc="-1" strike="noStrike">
              <a:latin typeface="Arial"/>
            </a:endParaRPr>
          </a:p>
        </p:txBody>
      </p:sp>
      <p:sp>
        <p:nvSpPr>
          <p:cNvPr id="52" name="CustomShape 7"/>
          <p:cNvSpPr/>
          <p:nvPr/>
        </p:nvSpPr>
        <p:spPr>
          <a:xfrm>
            <a:off x="17280" y="13706640"/>
            <a:ext cx="610920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φ </a:t>
            </a:r>
            <a:endParaRPr b="0" lang="en-US" sz="1800" spc="-1" strike="noStrike">
              <a:latin typeface="Arial"/>
            </a:endParaRPr>
          </a:p>
        </p:txBody>
      </p:sp>
      <p:sp>
        <p:nvSpPr>
          <p:cNvPr id="53" name="CustomShape 8"/>
          <p:cNvSpPr/>
          <p:nvPr/>
        </p:nvSpPr>
        <p:spPr>
          <a:xfrm>
            <a:off x="6153840" y="12342960"/>
            <a:ext cx="640260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Noto Sans CJK SC Regular"/>
              </a:rPr>
              <a:t>Trigger efficiency vs. offline muon η/</a:t>
            </a:r>
            <a:r>
              <a:rPr b="1" lang="en-US" sz="1800" spc="-1" strike="noStrike">
                <a:solidFill>
                  <a:srgbClr val="ffffff"/>
                </a:solidFill>
                <a:latin typeface="Arial"/>
                <a:ea typeface="DejaVu Sans"/>
              </a:rPr>
              <a:t>φ</a:t>
            </a:r>
            <a:endParaRPr b="0" lang="en-US" sz="1800" spc="-1" strike="noStrike">
              <a:latin typeface="Arial"/>
            </a:endParaRPr>
          </a:p>
        </p:txBody>
      </p:sp>
      <p:sp>
        <p:nvSpPr>
          <p:cNvPr id="54" name="CustomShape 9"/>
          <p:cNvSpPr/>
          <p:nvPr/>
        </p:nvSpPr>
        <p:spPr>
          <a:xfrm>
            <a:off x="3128400" y="2160000"/>
            <a:ext cx="945324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Introduction</a:t>
            </a:r>
            <a:endParaRPr b="0" lang="en-US" sz="1800" spc="-1" strike="noStrike">
              <a:latin typeface="Arial"/>
            </a:endParaRPr>
          </a:p>
        </p:txBody>
      </p:sp>
      <p:sp>
        <p:nvSpPr>
          <p:cNvPr id="55" name="CustomShape 10"/>
          <p:cNvSpPr/>
          <p:nvPr/>
        </p:nvSpPr>
        <p:spPr>
          <a:xfrm>
            <a:off x="3101400" y="2505240"/>
            <a:ext cx="9495720" cy="942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trigger timing and efficiency.</a:t>
            </a:r>
            <a:endParaRPr b="0" lang="en-US" sz="1400" spc="-1" strike="noStrike">
              <a:latin typeface="Arial"/>
            </a:endParaRPr>
          </a:p>
        </p:txBody>
      </p:sp>
      <p:sp>
        <p:nvSpPr>
          <p:cNvPr id="56" name="CustomShape 11"/>
          <p:cNvSpPr/>
          <p:nvPr/>
        </p:nvSpPr>
        <p:spPr>
          <a:xfrm>
            <a:off x="151920" y="3931200"/>
            <a:ext cx="2591280" cy="23716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The present ATLAS muon trigger in the barrel region based on</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3 concentric RPC layers</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16 physical sectors, 37</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each physical sector is segmented in 2 trigger sectors</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totally 64 trigger sectors in side A and side C</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each trigger sector is segmented along η in towers</a:t>
            </a:r>
            <a:endParaRPr b="0" lang="en-US" sz="1200" spc="-1" strike="noStrike">
              <a:latin typeface="Arial"/>
            </a:endParaRPr>
          </a:p>
        </p:txBody>
      </p:sp>
      <p:sp>
        <p:nvSpPr>
          <p:cNvPr id="57" name="CustomShape 12"/>
          <p:cNvSpPr/>
          <p:nvPr/>
        </p:nvSpPr>
        <p:spPr>
          <a:xfrm>
            <a:off x="6207840" y="10212840"/>
            <a:ext cx="2550240" cy="1824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Plateau value of the trigger efficiency as a function of time [2]. </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each point corresponds to a different ATLAS run recorded in 2017</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and at least 1000 muons collected are used</a:t>
            </a:r>
            <a:endParaRPr b="0" lang="en-US" sz="1200" spc="-1" strike="noStrike">
              <a:latin typeface="Arial"/>
            </a:endParaRPr>
          </a:p>
        </p:txBody>
      </p:sp>
      <p:sp>
        <p:nvSpPr>
          <p:cNvPr id="58" name="CustomShape 13"/>
          <p:cNvSpPr/>
          <p:nvPr/>
        </p:nvSpPr>
        <p:spPr>
          <a:xfrm>
            <a:off x="28080" y="16049160"/>
            <a:ext cx="6076080" cy="637560"/>
          </a:xfrm>
          <a:prstGeom prst="rect">
            <a:avLst/>
          </a:prstGeom>
          <a:noFill/>
          <a:ln>
            <a:noFill/>
          </a:ln>
        </p:spPr>
        <p:style>
          <a:lnRef idx="0"/>
          <a:fillRef idx="0"/>
          <a:effectRef idx="0"/>
          <a:fontRef idx="minor"/>
        </p:style>
      </p:sp>
      <p:sp>
        <p:nvSpPr>
          <p:cNvPr id="59" name="CustomShape 14"/>
          <p:cNvSpPr/>
          <p:nvPr/>
        </p:nvSpPr>
        <p:spPr>
          <a:xfrm>
            <a:off x="6105600" y="15897960"/>
            <a:ext cx="6460560" cy="120924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000000"/>
              </a:buClr>
              <a:buFont typeface="Arial"/>
              <a:buChar char="•"/>
            </a:pPr>
            <a:r>
              <a:rPr b="1" lang="en-US" sz="1200" spc="-1" strike="noStrike">
                <a:solidFill>
                  <a:srgbClr val="000000"/>
                </a:solidFill>
                <a:latin typeface="Arial"/>
                <a:ea typeface="DejaVu Sans"/>
              </a:rPr>
              <a:t>slight decrease in trigger efficiency in 2017 mainly due to gas leaks → HV disconnected</a:t>
            </a:r>
            <a:endParaRPr b="0" lang="en-US" sz="1200" spc="-1" strike="noStrike">
              <a:latin typeface="Arial"/>
            </a:endParaRPr>
          </a:p>
          <a:p>
            <a:pPr marL="171360" indent="-170640">
              <a:lnSpc>
                <a:spcPct val="100000"/>
              </a:lnSpc>
              <a:buClr>
                <a:srgbClr val="000000"/>
              </a:buClr>
              <a:buFont typeface="Arial"/>
              <a:buChar char="•"/>
            </a:pPr>
            <a:r>
              <a:rPr b="1" lang="en-US" sz="1200" spc="-1" strike="noStrike">
                <a:solidFill>
                  <a:srgbClr val="000000"/>
                </a:solidFill>
                <a:latin typeface="Arial"/>
                <a:ea typeface="DejaVu Sans"/>
              </a:rPr>
              <a:t>efficiency gained in the feet sectors credited with re-cabling of the high p</a:t>
            </a:r>
            <a:r>
              <a:rPr b="1" lang="en-US" sz="1200" spc="-1" strike="noStrike" baseline="-25000">
                <a:solidFill>
                  <a:srgbClr val="000000"/>
                </a:solidFill>
                <a:latin typeface="Arial"/>
                <a:ea typeface="DejaVu Sans"/>
              </a:rPr>
              <a:t>T</a:t>
            </a:r>
            <a:r>
              <a:rPr b="1" lang="en-US" sz="1200" spc="-1" strike="noStrike">
                <a:solidFill>
                  <a:srgbClr val="000000"/>
                </a:solidFill>
                <a:latin typeface="Arial"/>
                <a:ea typeface="DejaVu Sans"/>
              </a:rPr>
              <a:t> feet trigger performed in the 2016-2017 shutdown</a:t>
            </a:r>
            <a:endParaRPr b="0" lang="en-US" sz="1200" spc="-1" strike="noStrike">
              <a:latin typeface="Arial"/>
            </a:endParaRPr>
          </a:p>
          <a:p>
            <a:pPr marL="171360" indent="-170640">
              <a:lnSpc>
                <a:spcPct val="100000"/>
              </a:lnSpc>
              <a:buClr>
                <a:srgbClr val="000000"/>
              </a:buClr>
              <a:buFont typeface="Arial"/>
              <a:buChar char="•"/>
            </a:pPr>
            <a:r>
              <a:rPr b="1" lang="en-US" sz="1200" spc="-1" strike="noStrike">
                <a:solidFill>
                  <a:srgbClr val="000000"/>
                </a:solidFill>
                <a:latin typeface="Arial"/>
                <a:ea typeface="DejaVu Sans"/>
              </a:rPr>
              <a:t>improvement in sector 13 where the "elevator" chambers in Medium Layer work now </a:t>
            </a:r>
            <a:endParaRPr b="0" lang="en-US" sz="1200" spc="-1" strike="noStrike">
              <a:latin typeface="Arial"/>
            </a:endParaRPr>
          </a:p>
        </p:txBody>
      </p:sp>
      <p:sp>
        <p:nvSpPr>
          <p:cNvPr id="60" name="CustomShape 15"/>
          <p:cNvSpPr/>
          <p:nvPr/>
        </p:nvSpPr>
        <p:spPr>
          <a:xfrm>
            <a:off x="156240" y="6482880"/>
            <a:ext cx="2346840" cy="20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The Level-1 (L1) trigger algorithm is based on hit coincidence of 3 concentric RPC stations</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coincidence between the innermost two RPC stations</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additional confirmation on the third external station</a:t>
            </a:r>
            <a:endParaRPr b="0" lang="en-US" sz="1200" spc="-1" strike="noStrike">
              <a:latin typeface="Arial"/>
            </a:endParaRPr>
          </a:p>
        </p:txBody>
      </p:sp>
      <p:sp>
        <p:nvSpPr>
          <p:cNvPr id="61" name="CustomShape 16"/>
          <p:cNvSpPr/>
          <p:nvPr/>
        </p:nvSpPr>
        <p:spPr>
          <a:xfrm>
            <a:off x="6159600" y="6136560"/>
            <a:ext cx="3074040" cy="820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Fraction of RPC trigger hits associated to the correct BC [1] for each of the barrel muon trigger towers for one example run in 2017  [2]. </a:t>
            </a:r>
            <a:endParaRPr b="0" lang="en-US" sz="1200" spc="-1" strike="noStrike">
              <a:latin typeface="Arial"/>
            </a:endParaRPr>
          </a:p>
        </p:txBody>
      </p:sp>
      <p:sp>
        <p:nvSpPr>
          <p:cNvPr id="62" name="CustomShape 17"/>
          <p:cNvSpPr/>
          <p:nvPr/>
        </p:nvSpPr>
        <p:spPr>
          <a:xfrm>
            <a:off x="9253800" y="6105600"/>
            <a:ext cx="3291840" cy="10267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Fraction for the whole RPC trigger system as a function of time. Each point corresponds to a different ATLAS run recorded in 2017 [2]. The fraction of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muons associated to the correct BC is 99.6% [1].</a:t>
            </a:r>
            <a:endParaRPr b="0" lang="en-US" sz="1200" spc="-1" strike="noStrike">
              <a:latin typeface="Arial"/>
            </a:endParaRPr>
          </a:p>
        </p:txBody>
      </p:sp>
      <p:sp>
        <p:nvSpPr>
          <p:cNvPr id="63" name="CustomShape 18"/>
          <p:cNvSpPr/>
          <p:nvPr/>
        </p:nvSpPr>
        <p:spPr>
          <a:xfrm>
            <a:off x="84960" y="12934800"/>
            <a:ext cx="5935320" cy="820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Efficiency of L1 MU10 and MU11 trigger in 2017 including (in green) or excluding (yellow) the newly commissioned trigger chambers in the “feet” region of the ATLAS Muon Spectrometer as a function of η of  the offline muon candidates in the barrel detector region, for sector 12 and 14 of the “feet” region [2]. </a:t>
            </a:r>
            <a:endParaRPr b="0" lang="en-US" sz="1200" spc="-1" strike="noStrike">
              <a:latin typeface="Arial"/>
            </a:endParaRPr>
          </a:p>
        </p:txBody>
      </p:sp>
      <p:sp>
        <p:nvSpPr>
          <p:cNvPr id="64" name="CustomShape 19"/>
          <p:cNvSpPr/>
          <p:nvPr/>
        </p:nvSpPr>
        <p:spPr>
          <a:xfrm>
            <a:off x="6207120" y="7805520"/>
            <a:ext cx="2550240" cy="2055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L1 muon barrel trigger efficiency for reconstructed muons as a function of transverse momentum is shown for 6 L1 thresholds [2]. </a:t>
            </a:r>
            <a:endParaRPr b="0" lang="en-US" sz="1200" spc="-1" strike="noStrike">
              <a:latin typeface="Arial"/>
            </a:endParaRPr>
          </a:p>
          <a:p>
            <a:pPr>
              <a:lnSpc>
                <a:spcPct val="100000"/>
              </a:lnSpc>
            </a:pP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efficiencies for the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(MU4, MU6, MU10) reach a plateau of about 80% </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Arial"/>
                <a:ea typeface="DejaVu Sans"/>
              </a:rPr>
              <a:t>efficiencies for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(MU11, MU20, MU21) rise to around 70% [1] </a:t>
            </a:r>
            <a:endParaRPr b="0" lang="en-US" sz="1200" spc="-1" strike="noStrike">
              <a:latin typeface="Arial"/>
            </a:endParaRPr>
          </a:p>
        </p:txBody>
      </p:sp>
      <p:sp>
        <p:nvSpPr>
          <p:cNvPr id="65" name="CustomShape 20"/>
          <p:cNvSpPr/>
          <p:nvPr/>
        </p:nvSpPr>
        <p:spPr>
          <a:xfrm>
            <a:off x="6155640" y="7079040"/>
            <a:ext cx="6397560" cy="40104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p</a:t>
            </a:r>
            <a:r>
              <a:rPr b="1" lang="en-US" sz="1800" spc="-1" strike="noStrike" baseline="-25000">
                <a:solidFill>
                  <a:srgbClr val="ffffff"/>
                </a:solidFill>
                <a:latin typeface="Arial"/>
                <a:ea typeface="DejaVu Sans"/>
              </a:rPr>
              <a:t>T</a:t>
            </a:r>
            <a:endParaRPr b="0" lang="en-US" sz="1800" spc="-1" strike="noStrike">
              <a:latin typeface="Arial"/>
            </a:endParaRPr>
          </a:p>
        </p:txBody>
      </p:sp>
      <p:pic>
        <p:nvPicPr>
          <p:cNvPr id="66" name="Picture 19" descr=""/>
          <p:cNvPicPr/>
          <p:nvPr/>
        </p:nvPicPr>
        <p:blipFill>
          <a:blip r:embed="rId1"/>
          <a:srcRect l="840" t="1132" r="-1495" b="0"/>
          <a:stretch/>
        </p:blipFill>
        <p:spPr>
          <a:xfrm>
            <a:off x="2798280" y="6311160"/>
            <a:ext cx="3173760" cy="2405160"/>
          </a:xfrm>
          <a:prstGeom prst="rect">
            <a:avLst/>
          </a:prstGeom>
          <a:ln>
            <a:noFill/>
          </a:ln>
        </p:spPr>
      </p:pic>
      <p:sp>
        <p:nvSpPr>
          <p:cNvPr id="67" name="CustomShape 21"/>
          <p:cNvSpPr/>
          <p:nvPr/>
        </p:nvSpPr>
        <p:spPr>
          <a:xfrm>
            <a:off x="-6840" y="8706960"/>
            <a:ext cx="6090840" cy="3643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η </a:t>
            </a:r>
            <a:endParaRPr b="0" lang="en-US" sz="1800" spc="-1" strike="noStrike">
              <a:latin typeface="Arial"/>
            </a:endParaRPr>
          </a:p>
        </p:txBody>
      </p:sp>
      <p:pic>
        <p:nvPicPr>
          <p:cNvPr id="68" name="Picture 51" descr=""/>
          <p:cNvPicPr/>
          <p:nvPr/>
        </p:nvPicPr>
        <p:blipFill>
          <a:blip r:embed="rId2"/>
          <a:stretch/>
        </p:blipFill>
        <p:spPr>
          <a:xfrm>
            <a:off x="2797920" y="3843000"/>
            <a:ext cx="3143880" cy="2405160"/>
          </a:xfrm>
          <a:prstGeom prst="rect">
            <a:avLst/>
          </a:prstGeom>
          <a:ln>
            <a:noFill/>
          </a:ln>
        </p:spPr>
      </p:pic>
      <p:sp>
        <p:nvSpPr>
          <p:cNvPr id="69" name="CustomShape 22"/>
          <p:cNvSpPr/>
          <p:nvPr/>
        </p:nvSpPr>
        <p:spPr>
          <a:xfrm>
            <a:off x="6159600" y="15466680"/>
            <a:ext cx="6349320" cy="455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η-φ map of the ratio between the Level-1 Barrel muon trigger efficiency in 2017 and 2016 for the trigger threshold MU10 and MU11 are shown [2].</a:t>
            </a:r>
            <a:endParaRPr b="0" lang="en-US" sz="1200" spc="-1" strike="noStrike">
              <a:latin typeface="Arial"/>
            </a:endParaRPr>
          </a:p>
        </p:txBody>
      </p:sp>
      <p:pic>
        <p:nvPicPr>
          <p:cNvPr id="70" name="Picture 11" descr=""/>
          <p:cNvPicPr/>
          <p:nvPr/>
        </p:nvPicPr>
        <p:blipFill>
          <a:blip r:embed="rId3"/>
          <a:srcRect l="2669" t="0" r="5478" b="4129"/>
          <a:stretch/>
        </p:blipFill>
        <p:spPr>
          <a:xfrm>
            <a:off x="6159600" y="3834720"/>
            <a:ext cx="3080880" cy="2230560"/>
          </a:xfrm>
          <a:prstGeom prst="rect">
            <a:avLst/>
          </a:prstGeom>
          <a:ln>
            <a:noFill/>
          </a:ln>
        </p:spPr>
      </p:pic>
      <p:sp>
        <p:nvSpPr>
          <p:cNvPr id="71" name="CustomShape 23"/>
          <p:cNvSpPr/>
          <p:nvPr/>
        </p:nvSpPr>
        <p:spPr>
          <a:xfrm>
            <a:off x="8889480" y="9613800"/>
            <a:ext cx="689400" cy="118620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24"/>
          <p:cNvSpPr/>
          <p:nvPr/>
        </p:nvSpPr>
        <p:spPr>
          <a:xfrm rot="18660000">
            <a:off x="8180640" y="9776160"/>
            <a:ext cx="129600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7375e"/>
                </a:solidFill>
                <a:latin typeface="Arial"/>
                <a:ea typeface="DejaVu Sans"/>
              </a:rPr>
              <a:t>Fit per run</a:t>
            </a:r>
            <a:endParaRPr b="0" lang="en-US" sz="1800" spc="-1" strike="noStrike">
              <a:latin typeface="Arial"/>
            </a:endParaRPr>
          </a:p>
        </p:txBody>
      </p:sp>
      <p:sp>
        <p:nvSpPr>
          <p:cNvPr id="73" name="CustomShape 25"/>
          <p:cNvSpPr/>
          <p:nvPr/>
        </p:nvSpPr>
        <p:spPr>
          <a:xfrm>
            <a:off x="6840" y="16736760"/>
            <a:ext cx="12600720" cy="45504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[1] M. Corradi, Performance of ATLAS RPC Level-1 muon trigger during the 2015 data taking, 6032 Journal of Instrumentation 11 (2016) C09003</a:t>
            </a:r>
            <a:endParaRPr b="0" lang="en-US" sz="1200" spc="-1" strike="noStrike">
              <a:latin typeface="Arial"/>
            </a:endParaRPr>
          </a:p>
          <a:p>
            <a:pPr>
              <a:lnSpc>
                <a:spcPct val="100000"/>
              </a:lnSpc>
            </a:pPr>
            <a:r>
              <a:rPr b="0" lang="en-US" sz="1200" spc="-1" strike="noStrike">
                <a:solidFill>
                  <a:srgbClr val="000000"/>
                </a:solidFill>
                <a:latin typeface="Arial"/>
                <a:ea typeface="DejaVu Sans"/>
              </a:rPr>
              <a:t>[2] ATLAS Collaboration, ATL-COM-DAQ-2018-008</a:t>
            </a:r>
            <a:endParaRPr b="0" lang="en-US" sz="1200" spc="-1" strike="noStrike">
              <a:latin typeface="Arial"/>
            </a:endParaRPr>
          </a:p>
        </p:txBody>
      </p:sp>
      <p:pic>
        <p:nvPicPr>
          <p:cNvPr id="74" name="" descr=""/>
          <p:cNvPicPr/>
          <p:nvPr/>
        </p:nvPicPr>
        <p:blipFill>
          <a:blip r:embed="rId4"/>
          <a:stretch/>
        </p:blipFill>
        <p:spPr>
          <a:xfrm>
            <a:off x="8884440" y="9905760"/>
            <a:ext cx="3715560" cy="2454480"/>
          </a:xfrm>
          <a:prstGeom prst="rect">
            <a:avLst/>
          </a:prstGeom>
          <a:ln>
            <a:noFill/>
          </a:ln>
        </p:spPr>
      </p:pic>
      <p:pic>
        <p:nvPicPr>
          <p:cNvPr id="75" name="" descr=""/>
          <p:cNvPicPr/>
          <p:nvPr/>
        </p:nvPicPr>
        <p:blipFill>
          <a:blip r:embed="rId5"/>
          <a:stretch/>
        </p:blipFill>
        <p:spPr>
          <a:xfrm>
            <a:off x="8778240" y="7480440"/>
            <a:ext cx="3706560" cy="2657880"/>
          </a:xfrm>
          <a:prstGeom prst="rect">
            <a:avLst/>
          </a:prstGeom>
          <a:ln>
            <a:noFill/>
          </a:ln>
        </p:spPr>
      </p:pic>
      <p:pic>
        <p:nvPicPr>
          <p:cNvPr id="76" name="" descr=""/>
          <p:cNvPicPr/>
          <p:nvPr/>
        </p:nvPicPr>
        <p:blipFill>
          <a:blip r:embed="rId6"/>
          <a:stretch/>
        </p:blipFill>
        <p:spPr>
          <a:xfrm>
            <a:off x="6059520" y="12771000"/>
            <a:ext cx="3358440" cy="2407680"/>
          </a:xfrm>
          <a:prstGeom prst="rect">
            <a:avLst/>
          </a:prstGeom>
          <a:ln>
            <a:noFill/>
          </a:ln>
        </p:spPr>
      </p:pic>
      <p:pic>
        <p:nvPicPr>
          <p:cNvPr id="77" name="" descr=""/>
          <p:cNvPicPr/>
          <p:nvPr/>
        </p:nvPicPr>
        <p:blipFill>
          <a:blip r:embed="rId7"/>
          <a:stretch/>
        </p:blipFill>
        <p:spPr>
          <a:xfrm>
            <a:off x="9235440" y="12832920"/>
            <a:ext cx="3272400" cy="2345760"/>
          </a:xfrm>
          <a:prstGeom prst="rect">
            <a:avLst/>
          </a:prstGeom>
          <a:ln>
            <a:noFill/>
          </a:ln>
        </p:spPr>
      </p:pic>
      <p:pic>
        <p:nvPicPr>
          <p:cNvPr id="78" name="" descr=""/>
          <p:cNvPicPr/>
          <p:nvPr/>
        </p:nvPicPr>
        <p:blipFill>
          <a:blip r:embed="rId8"/>
          <a:stretch/>
        </p:blipFill>
        <p:spPr>
          <a:xfrm>
            <a:off x="9283680" y="3840480"/>
            <a:ext cx="3159720" cy="2264760"/>
          </a:xfrm>
          <a:prstGeom prst="rect">
            <a:avLst/>
          </a:prstGeom>
          <a:ln>
            <a:noFill/>
          </a:ln>
        </p:spPr>
      </p:pic>
      <p:pic>
        <p:nvPicPr>
          <p:cNvPr id="79" name="" descr=""/>
          <p:cNvPicPr/>
          <p:nvPr/>
        </p:nvPicPr>
        <p:blipFill>
          <a:blip r:embed="rId9"/>
          <a:stretch/>
        </p:blipFill>
        <p:spPr>
          <a:xfrm>
            <a:off x="3114360" y="14053680"/>
            <a:ext cx="2858040" cy="1995480"/>
          </a:xfrm>
          <a:prstGeom prst="rect">
            <a:avLst/>
          </a:prstGeom>
          <a:ln>
            <a:noFill/>
          </a:ln>
        </p:spPr>
      </p:pic>
      <p:pic>
        <p:nvPicPr>
          <p:cNvPr id="80" name="" descr=""/>
          <p:cNvPicPr/>
          <p:nvPr/>
        </p:nvPicPr>
        <p:blipFill>
          <a:blip r:embed="rId10"/>
          <a:stretch/>
        </p:blipFill>
        <p:spPr>
          <a:xfrm>
            <a:off x="0" y="9071280"/>
            <a:ext cx="2986920" cy="2014920"/>
          </a:xfrm>
          <a:prstGeom prst="rect">
            <a:avLst/>
          </a:prstGeom>
          <a:ln>
            <a:noFill/>
          </a:ln>
        </p:spPr>
      </p:pic>
      <p:pic>
        <p:nvPicPr>
          <p:cNvPr id="81" name="" descr=""/>
          <p:cNvPicPr/>
          <p:nvPr/>
        </p:nvPicPr>
        <p:blipFill>
          <a:blip r:embed="rId11"/>
          <a:stretch/>
        </p:blipFill>
        <p:spPr>
          <a:xfrm>
            <a:off x="3202200" y="9088560"/>
            <a:ext cx="2758320" cy="1860840"/>
          </a:xfrm>
          <a:prstGeom prst="rect">
            <a:avLst/>
          </a:prstGeom>
          <a:ln>
            <a:noFill/>
          </a:ln>
        </p:spPr>
      </p:pic>
      <p:pic>
        <p:nvPicPr>
          <p:cNvPr id="82" name="" descr=""/>
          <p:cNvPicPr/>
          <p:nvPr/>
        </p:nvPicPr>
        <p:blipFill>
          <a:blip r:embed="rId12"/>
          <a:stretch/>
        </p:blipFill>
        <p:spPr>
          <a:xfrm>
            <a:off x="0" y="10919880"/>
            <a:ext cx="2986920" cy="2014920"/>
          </a:xfrm>
          <a:prstGeom prst="rect">
            <a:avLst/>
          </a:prstGeom>
          <a:ln>
            <a:noFill/>
          </a:ln>
        </p:spPr>
      </p:pic>
      <p:pic>
        <p:nvPicPr>
          <p:cNvPr id="83" name="" descr=""/>
          <p:cNvPicPr/>
          <p:nvPr/>
        </p:nvPicPr>
        <p:blipFill>
          <a:blip r:embed="rId13"/>
          <a:stretch/>
        </p:blipFill>
        <p:spPr>
          <a:xfrm>
            <a:off x="3185280" y="10949400"/>
            <a:ext cx="2849760" cy="2010600"/>
          </a:xfrm>
          <a:prstGeom prst="rect">
            <a:avLst/>
          </a:prstGeom>
          <a:ln>
            <a:noFill/>
          </a:ln>
        </p:spPr>
      </p:pic>
      <p:pic>
        <p:nvPicPr>
          <p:cNvPr id="84" name="" descr=""/>
          <p:cNvPicPr/>
          <p:nvPr/>
        </p:nvPicPr>
        <p:blipFill>
          <a:blip r:embed="rId14"/>
          <a:stretch/>
        </p:blipFill>
        <p:spPr>
          <a:xfrm>
            <a:off x="64800" y="14070960"/>
            <a:ext cx="2769840" cy="19857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152</TotalTime>
  <Application>LibreOffice/6.0.7.3$Linux_X86_64 LibreOffice_project/00m0$Build-3</Application>
  <Words>3340</Words>
  <Paragraphs>75</Paragraphs>
  <Company>APO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2018-02-21T08:49:17Z</dcterms:created>
  <dc:creator>André-Pierre OLIVIER</dc:creator>
  <dc:description/>
  <dc:language>en-US</dc:language>
  <cp:lastModifiedBy/>
  <dcterms:modified xsi:type="dcterms:W3CDTF">2019-02-04T17:43:01Z</dcterms:modified>
  <cp:revision>196</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   9-10.1.0.5672</vt:lpwstr>
  </property>
  <property fmtid="{D5CDD505-2E9C-101B-9397-08002B2CF9AE}" pid="7" name="LinksUpToDate">
    <vt:bool>0</vt:bool>
  </property>
  <property fmtid="{D5CDD505-2E9C-101B-9397-08002B2CF9AE}" pid="8" name="MMClips">
    <vt:i4>0</vt:i4>
  </property>
  <property fmtid="{D5CDD505-2E9C-101B-9397-08002B2CF9AE}" pid="9" name="Notes">
    <vt:i4>1</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