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9.png" ContentType="image/png"/>
  <Override PartName="/ppt/media/image48.png" ContentType="image/png"/>
  <Override PartName="/ppt/media/image47.png" ContentType="image/png"/>
  <Override PartName="/ppt/media/image46.gif" ContentType="image/gif"/>
  <Override PartName="/ppt/media/image44.png" ContentType="image/png"/>
  <Override PartName="/ppt/media/image43.gif" ContentType="image/gif"/>
  <Override PartName="/ppt/media/image42.png" ContentType="image/png"/>
  <Override PartName="/ppt/media/image40.gif" ContentType="image/gif"/>
  <Override PartName="/ppt/media/image38.png" ContentType="image/png"/>
  <Override PartName="/ppt/media/image37.gif" ContentType="image/gif"/>
  <Override PartName="/ppt/media/image13.gif" ContentType="image/gif"/>
  <Override PartName="/ppt/media/image10.wmf" ContentType="image/x-wmf"/>
  <Override PartName="/ppt/media/image15.gif" ContentType="image/gif"/>
  <Override PartName="/ppt/media/image16.gif" ContentType="image/gif"/>
  <Override PartName="/ppt/media/image17.gif" ContentType="image/gif"/>
  <Override PartName="/ppt/media/image22.gif" ContentType="image/gif"/>
  <Override PartName="/ppt/media/image23.gif" ContentType="image/gif"/>
  <Override PartName="/ppt/media/image24.gif" ContentType="image/gif"/>
  <Override PartName="/ppt/media/image25.gif" ContentType="image/gif"/>
  <Override PartName="/ppt/media/image26.gif" ContentType="image/gif"/>
  <Override PartName="/ppt/media/image27.gif" ContentType="image/gif"/>
  <Override PartName="/ppt/media/image30.gif" ContentType="image/gif"/>
  <Override PartName="/ppt/media/image35.gif" ContentType="image/gif"/>
  <Override PartName="/ppt/media/image36.gif" ContentType="image/gif"/>
  <Override PartName="/ppt/media/image12.png" ContentType="image/png"/>
  <Override PartName="/ppt/media/image11.png" ContentType="image/png"/>
  <Override PartName="/ppt/media/image39.gif" ContentType="image/gif"/>
  <Override PartName="/ppt/media/image14.gif" ContentType="image/gif"/>
  <Override PartName="/ppt/media/image2.jpeg" ContentType="image/jpeg"/>
  <Override PartName="/ppt/media/image1.jpeg" ContentType="image/jpeg"/>
  <Override PartName="/ppt/media/image31.gif" ContentType="image/gif"/>
  <Override PartName="/ppt/media/image18.png" ContentType="image/png"/>
  <Override PartName="/ppt/media/image19.png" ContentType="image/png"/>
  <Override PartName="/ppt/media/image45.png" ContentType="image/png"/>
  <Override PartName="/ppt/media/image20.png" ContentType="image/png"/>
  <Override PartName="/ppt/media/image21.png" ContentType="image/png"/>
  <Override PartName="/ppt/media/image41.gif" ContentType="image/gif"/>
  <Override PartName="/ppt/media/image28.png" ContentType="image/png"/>
  <Override PartName="/ppt/media/image29.png" ContentType="image/png"/>
  <Override PartName="/ppt/media/image32.png" ContentType="image/png"/>
  <Override PartName="/ppt/media/image33.png" ContentType="image/png"/>
  <Override PartName="/ppt/media/image34.png" ContentType="image/png"/>
  <Override PartName="/ppt/media/image9.png" ContentType="image/png"/>
  <Override PartName="/ppt/media/image7.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a:t>
            </a:r>
            <a:r>
              <a:rPr b="0" lang="en-US" sz="2000" spc="-1" strike="noStrike">
                <a:latin typeface="Arial"/>
              </a:rPr>
              <a:t>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46B62682-AB41-4C95-BC75-C47618472C2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2228760" y="685800"/>
            <a:ext cx="2397240" cy="3425760"/>
          </a:xfrm>
          <a:prstGeom prst="rect">
            <a:avLst/>
          </a:prstGeom>
        </p:spPr>
      </p:sp>
      <p:sp>
        <p:nvSpPr>
          <p:cNvPr id="102" name="PlaceHolder 2"/>
          <p:cNvSpPr>
            <a:spLocks noGrp="1"/>
          </p:cNvSpPr>
          <p:nvPr>
            <p:ph type="body"/>
          </p:nvPr>
        </p:nvSpPr>
        <p:spPr>
          <a:xfrm>
            <a:off x="685800" y="4343400"/>
            <a:ext cx="5483160" cy="4111560"/>
          </a:xfrm>
          <a:prstGeom prst="rect">
            <a:avLst/>
          </a:prstGeom>
        </p:spPr>
        <p:txBody>
          <a:bodyPr lIns="0" rIns="0" tIns="0" bIns="0"/>
          <a:p>
            <a:endParaRPr b="0" lang="en-US" sz="2000" spc="-1" strike="noStrike">
              <a:latin typeface="Arial"/>
            </a:endParaRPr>
          </a:p>
        </p:txBody>
      </p:sp>
      <p:sp>
        <p:nvSpPr>
          <p:cNvPr id="103" name="CustomShape 3"/>
          <p:cNvSpPr/>
          <p:nvPr/>
        </p:nvSpPr>
        <p:spPr>
          <a:xfrm>
            <a:off x="3884760" y="8685360"/>
            <a:ext cx="2968560" cy="4539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6760" cy="3416400"/>
          </a:xfrm>
          <a:prstGeom prst="rect">
            <a:avLst/>
          </a:prstGeom>
          <a:ln>
            <a:noFill/>
          </a:ln>
        </p:spPr>
      </p:pic>
      <p:pic>
        <p:nvPicPr>
          <p:cNvPr id="1" name="Image 4" descr=""/>
          <p:cNvPicPr/>
          <p:nvPr/>
        </p:nvPicPr>
        <p:blipFill>
          <a:blip r:embed="rId3"/>
          <a:stretch/>
        </p:blipFill>
        <p:spPr>
          <a:xfrm>
            <a:off x="0" y="17193240"/>
            <a:ext cx="12596760" cy="807480"/>
          </a:xfrm>
          <a:prstGeom prst="rect">
            <a:avLst/>
          </a:prstGeom>
          <a:ln>
            <a:noFill/>
          </a:ln>
        </p:spPr>
      </p:pic>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3" name="PlaceHolder 2"/>
          <p:cNvSpPr>
            <a:spLocks noGrp="1"/>
          </p:cNvSpPr>
          <p:nvPr>
            <p:ph type="body"/>
          </p:nvPr>
        </p:nvSpPr>
        <p:spPr>
          <a:xfrm>
            <a:off x="630000" y="4212720"/>
            <a:ext cx="11339640" cy="10441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wmf"/><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gif"/><Relationship Id="rId12" Type="http://schemas.openxmlformats.org/officeDocument/2006/relationships/image" Target="../media/image14.gif"/><Relationship Id="rId13" Type="http://schemas.openxmlformats.org/officeDocument/2006/relationships/image" Target="../media/image15.gif"/><Relationship Id="rId14" Type="http://schemas.openxmlformats.org/officeDocument/2006/relationships/image" Target="../media/image16.gif"/><Relationship Id="rId15" Type="http://schemas.openxmlformats.org/officeDocument/2006/relationships/image" Target="../media/image17.gif"/><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gif"/><Relationship Id="rId21" Type="http://schemas.openxmlformats.org/officeDocument/2006/relationships/image" Target="../media/image23.gif"/><Relationship Id="rId22" Type="http://schemas.openxmlformats.org/officeDocument/2006/relationships/image" Target="../media/image24.gif"/><Relationship Id="rId23" Type="http://schemas.openxmlformats.org/officeDocument/2006/relationships/image" Target="../media/image25.gif"/><Relationship Id="rId24" Type="http://schemas.openxmlformats.org/officeDocument/2006/relationships/image" Target="../media/image26.gif"/><Relationship Id="rId25" Type="http://schemas.openxmlformats.org/officeDocument/2006/relationships/image" Target="../media/image27.gif"/><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gif"/><Relationship Id="rId29" Type="http://schemas.openxmlformats.org/officeDocument/2006/relationships/image" Target="../media/image31.gif"/><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gif"/><Relationship Id="rId34" Type="http://schemas.openxmlformats.org/officeDocument/2006/relationships/image" Target="../media/image36.gif"/><Relationship Id="rId35" Type="http://schemas.openxmlformats.org/officeDocument/2006/relationships/image" Target="../media/image37.gif"/><Relationship Id="rId36" Type="http://schemas.openxmlformats.org/officeDocument/2006/relationships/image" Target="../media/image38.png"/><Relationship Id="rId37" Type="http://schemas.openxmlformats.org/officeDocument/2006/relationships/image" Target="../media/image39.gif"/><Relationship Id="rId38" Type="http://schemas.openxmlformats.org/officeDocument/2006/relationships/image" Target="../media/image40.gif"/><Relationship Id="rId39" Type="http://schemas.openxmlformats.org/officeDocument/2006/relationships/image" Target="../media/image41.gif"/><Relationship Id="rId40" Type="http://schemas.openxmlformats.org/officeDocument/2006/relationships/image" Target="../media/image42.png"/><Relationship Id="rId41" Type="http://schemas.openxmlformats.org/officeDocument/2006/relationships/image" Target="../media/image43.gif"/><Relationship Id="rId42" Type="http://schemas.openxmlformats.org/officeDocument/2006/relationships/image" Target="../media/image44.png"/><Relationship Id="rId43" Type="http://schemas.openxmlformats.org/officeDocument/2006/relationships/image" Target="../media/image45.png"/><Relationship Id="rId44" Type="http://schemas.openxmlformats.org/officeDocument/2006/relationships/image" Target="../media/image46.gif"/><Relationship Id="rId45" Type="http://schemas.openxmlformats.org/officeDocument/2006/relationships/image" Target="../media/image47.png"/><Relationship Id="rId46" Type="http://schemas.openxmlformats.org/officeDocument/2006/relationships/image" Target="../media/image48.png"/><Relationship Id="rId47" Type="http://schemas.openxmlformats.org/officeDocument/2006/relationships/image" Target="../media/image49.png"/><Relationship Id="rId48" Type="http://schemas.openxmlformats.org/officeDocument/2006/relationships/slideLayout" Target="../slideLayouts/slideLayout1.xml"/><Relationship Id="rId4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10551960" y="36000"/>
            <a:ext cx="1991160" cy="2054160"/>
          </a:xfrm>
          <a:prstGeom prst="ellipse">
            <a:avLst/>
          </a:prstGeom>
          <a:solidFill>
            <a:srgbClr val="ffffff"/>
          </a:solidFill>
          <a:ln>
            <a:solidFill>
              <a:srgbClr val="3465a4"/>
            </a:solidFill>
          </a:ln>
        </p:spPr>
        <p:style>
          <a:lnRef idx="0"/>
          <a:fillRef idx="0"/>
          <a:effectRef idx="0"/>
          <a:fontRef idx="minor"/>
        </p:style>
      </p:sp>
      <p:pic>
        <p:nvPicPr>
          <p:cNvPr id="47" name="" descr=""/>
          <p:cNvPicPr/>
          <p:nvPr/>
        </p:nvPicPr>
        <p:blipFill>
          <a:blip r:embed="rId1"/>
          <a:stretch/>
        </p:blipFill>
        <p:spPr>
          <a:xfrm>
            <a:off x="3149280" y="13890600"/>
            <a:ext cx="3027600" cy="2053800"/>
          </a:xfrm>
          <a:prstGeom prst="rect">
            <a:avLst/>
          </a:prstGeom>
          <a:ln>
            <a:noFill/>
          </a:ln>
        </p:spPr>
      </p:pic>
      <p:pic>
        <p:nvPicPr>
          <p:cNvPr id="48" name="Picture 77" descr=""/>
          <p:cNvPicPr/>
          <p:nvPr/>
        </p:nvPicPr>
        <p:blipFill>
          <a:blip r:embed="rId2"/>
          <a:stretch/>
        </p:blipFill>
        <p:spPr>
          <a:xfrm>
            <a:off x="6143040" y="13804560"/>
            <a:ext cx="3453840" cy="2475360"/>
          </a:xfrm>
          <a:prstGeom prst="rect">
            <a:avLst/>
          </a:prstGeom>
          <a:ln>
            <a:noFill/>
          </a:ln>
        </p:spPr>
      </p:pic>
      <p:pic>
        <p:nvPicPr>
          <p:cNvPr id="49" name="Picture 79" descr=""/>
          <p:cNvPicPr/>
          <p:nvPr/>
        </p:nvPicPr>
        <p:blipFill>
          <a:blip r:embed="rId3"/>
          <a:srcRect l="5879" t="0" r="0" b="0"/>
          <a:stretch/>
        </p:blipFill>
        <p:spPr>
          <a:xfrm>
            <a:off x="55440" y="11545560"/>
            <a:ext cx="3035160" cy="2135160"/>
          </a:xfrm>
          <a:prstGeom prst="rect">
            <a:avLst/>
          </a:prstGeom>
          <a:ln>
            <a:noFill/>
          </a:ln>
        </p:spPr>
      </p:pic>
      <p:pic>
        <p:nvPicPr>
          <p:cNvPr id="50" name="Picture 81" descr=""/>
          <p:cNvPicPr/>
          <p:nvPr/>
        </p:nvPicPr>
        <p:blipFill>
          <a:blip r:embed="rId4"/>
          <a:srcRect l="0" t="0" r="0" b="2394"/>
          <a:stretch/>
        </p:blipFill>
        <p:spPr>
          <a:xfrm>
            <a:off x="2687760" y="8928720"/>
            <a:ext cx="3381480" cy="2225520"/>
          </a:xfrm>
          <a:prstGeom prst="rect">
            <a:avLst/>
          </a:prstGeom>
          <a:ln>
            <a:noFill/>
          </a:ln>
        </p:spPr>
      </p:pic>
      <p:pic>
        <p:nvPicPr>
          <p:cNvPr id="51" name="Picture 80" descr=""/>
          <p:cNvPicPr/>
          <p:nvPr/>
        </p:nvPicPr>
        <p:blipFill>
          <a:blip r:embed="rId5"/>
          <a:srcRect l="3779" t="0" r="0" b="1275"/>
          <a:stretch/>
        </p:blipFill>
        <p:spPr>
          <a:xfrm>
            <a:off x="19440" y="9609840"/>
            <a:ext cx="3071160" cy="2125080"/>
          </a:xfrm>
          <a:prstGeom prst="rect">
            <a:avLst/>
          </a:prstGeom>
          <a:ln>
            <a:noFill/>
          </a:ln>
        </p:spPr>
      </p:pic>
      <p:pic>
        <p:nvPicPr>
          <p:cNvPr id="52" name="Picture 19" descr=""/>
          <p:cNvPicPr/>
          <p:nvPr/>
        </p:nvPicPr>
        <p:blipFill>
          <a:blip r:embed="rId6"/>
          <a:srcRect l="840" t="1132" r="-1495" b="0"/>
          <a:stretch/>
        </p:blipFill>
        <p:spPr>
          <a:xfrm>
            <a:off x="3368160" y="5796000"/>
            <a:ext cx="2550960" cy="1941120"/>
          </a:xfrm>
          <a:prstGeom prst="rect">
            <a:avLst/>
          </a:prstGeom>
          <a:ln>
            <a:noFill/>
          </a:ln>
        </p:spPr>
      </p:pic>
      <p:pic>
        <p:nvPicPr>
          <p:cNvPr id="53" name="Picture 51" descr=""/>
          <p:cNvPicPr/>
          <p:nvPr/>
        </p:nvPicPr>
        <p:blipFill>
          <a:blip r:embed="rId7"/>
          <a:stretch/>
        </p:blipFill>
        <p:spPr>
          <a:xfrm>
            <a:off x="3161520" y="3744000"/>
            <a:ext cx="2895840" cy="2214720"/>
          </a:xfrm>
          <a:prstGeom prst="rect">
            <a:avLst/>
          </a:prstGeom>
          <a:ln>
            <a:noFill/>
          </a:ln>
        </p:spPr>
      </p:pic>
      <p:pic>
        <p:nvPicPr>
          <p:cNvPr id="54" name="Picture 78" descr=""/>
          <p:cNvPicPr/>
          <p:nvPr/>
        </p:nvPicPr>
        <p:blipFill>
          <a:blip r:embed="rId8"/>
          <a:srcRect l="5505" t="4119" r="7551" b="1388"/>
          <a:stretch/>
        </p:blipFill>
        <p:spPr>
          <a:xfrm>
            <a:off x="38880" y="13879440"/>
            <a:ext cx="2884680" cy="2100600"/>
          </a:xfrm>
          <a:prstGeom prst="rect">
            <a:avLst/>
          </a:prstGeom>
          <a:ln>
            <a:noFill/>
          </a:ln>
        </p:spPr>
      </p:pic>
      <p:pic>
        <p:nvPicPr>
          <p:cNvPr id="55" name="Picture 73" descr=""/>
          <p:cNvPicPr/>
          <p:nvPr/>
        </p:nvPicPr>
        <p:blipFill>
          <a:blip r:embed="rId9"/>
          <a:srcRect l="0" t="0" r="1045" b="0"/>
          <a:stretch/>
        </p:blipFill>
        <p:spPr>
          <a:xfrm>
            <a:off x="8925120" y="6273360"/>
            <a:ext cx="3674160" cy="2451960"/>
          </a:xfrm>
          <a:prstGeom prst="rect">
            <a:avLst/>
          </a:prstGeom>
          <a:ln>
            <a:noFill/>
          </a:ln>
        </p:spPr>
      </p:pic>
      <p:pic>
        <p:nvPicPr>
          <p:cNvPr id="56" name="Picture 74" descr=""/>
          <p:cNvPicPr/>
          <p:nvPr/>
        </p:nvPicPr>
        <p:blipFill>
          <a:blip r:embed="rId10"/>
          <a:srcRect l="0" t="0" r="1920" b="0"/>
          <a:stretch/>
        </p:blipFill>
        <p:spPr>
          <a:xfrm>
            <a:off x="8905320" y="3809160"/>
            <a:ext cx="3693960" cy="2553480"/>
          </a:xfrm>
          <a:prstGeom prst="rect">
            <a:avLst/>
          </a:prstGeom>
          <a:ln>
            <a:noFill/>
          </a:ln>
        </p:spPr>
      </p:pic>
      <p:sp>
        <p:nvSpPr>
          <p:cNvPr id="57" name="CustomShape 2"/>
          <p:cNvSpPr/>
          <p:nvPr/>
        </p:nvSpPr>
        <p:spPr>
          <a:xfrm>
            <a:off x="3375360" y="0"/>
            <a:ext cx="6955200" cy="2232000"/>
          </a:xfrm>
          <a:prstGeom prst="rect">
            <a:avLst/>
          </a:prstGeom>
          <a:noFill/>
          <a:ln>
            <a:noFill/>
          </a:ln>
        </p:spPr>
        <p:style>
          <a:lnRef idx="0"/>
          <a:fillRef idx="0"/>
          <a:effectRef idx="0"/>
          <a:fontRef idx="minor"/>
        </p:style>
        <p:txBody>
          <a:bodyPr lIns="0" rIns="0" tIns="0" bIns="0" anchor="ctr"/>
          <a:p>
            <a:pPr algn="ctr">
              <a:lnSpc>
                <a:spcPct val="100000"/>
              </a:lnSpc>
            </a:pPr>
            <a:r>
              <a:rPr b="1" lang="en-US" sz="3600" spc="-1" strike="noStrike">
                <a:solidFill>
                  <a:srgbClr val="ffffff"/>
                </a:solidFill>
                <a:latin typeface="Arial"/>
                <a:ea typeface="DejaVu Sans"/>
              </a:rPr>
              <a:t>Performance of the ATLAS RPC detector and trigger at 13 TeV</a:t>
            </a:r>
            <a:endParaRPr b="0" lang="en-US" sz="3600" spc="-1" strike="noStrike">
              <a:latin typeface="Arial"/>
            </a:endParaRPr>
          </a:p>
        </p:txBody>
      </p:sp>
      <p:sp>
        <p:nvSpPr>
          <p:cNvPr id="58" name="CustomShape 3"/>
          <p:cNvSpPr/>
          <p:nvPr/>
        </p:nvSpPr>
        <p:spPr>
          <a:xfrm>
            <a:off x="318240" y="17498520"/>
            <a:ext cx="10362600" cy="60624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59" name="CustomShape 4"/>
          <p:cNvSpPr/>
          <p:nvPr/>
        </p:nvSpPr>
        <p:spPr>
          <a:xfrm>
            <a:off x="3109680" y="2147400"/>
            <a:ext cx="9488880" cy="135324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60" name="CustomShape 5"/>
          <p:cNvSpPr/>
          <p:nvPr/>
        </p:nvSpPr>
        <p:spPr>
          <a:xfrm>
            <a:off x="0" y="3398040"/>
            <a:ext cx="6124320" cy="361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61" name="CustomShape 6"/>
          <p:cNvSpPr/>
          <p:nvPr/>
        </p:nvSpPr>
        <p:spPr>
          <a:xfrm>
            <a:off x="6150240" y="13398840"/>
            <a:ext cx="6447240" cy="361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62" name="CustomShape 7"/>
          <p:cNvSpPr/>
          <p:nvPr/>
        </p:nvSpPr>
        <p:spPr>
          <a:xfrm>
            <a:off x="17280" y="13624560"/>
            <a:ext cx="6017400" cy="3358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Detector efficiency overall performance  </a:t>
            </a:r>
            <a:endParaRPr b="0" lang="en-US" sz="1800" spc="-1" strike="noStrike">
              <a:latin typeface="Arial"/>
            </a:endParaRPr>
          </a:p>
        </p:txBody>
      </p:sp>
      <p:sp>
        <p:nvSpPr>
          <p:cNvPr id="63" name="CustomShape 8"/>
          <p:cNvSpPr/>
          <p:nvPr/>
        </p:nvSpPr>
        <p:spPr>
          <a:xfrm>
            <a:off x="6197400" y="8691480"/>
            <a:ext cx="6400080" cy="361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 and </a:t>
            </a:r>
            <a:r>
              <a:rPr b="1" lang="en-US" sz="1800" spc="-1" strike="noStrike">
                <a:solidFill>
                  <a:srgbClr val="ffffff"/>
                </a:solidFill>
                <a:latin typeface="Arial"/>
                <a:ea typeface="DejaVu Sans"/>
              </a:rPr>
              <a:t>φ</a:t>
            </a:r>
            <a:endParaRPr b="0" lang="en-US" sz="1800" spc="-1" strike="noStrike">
              <a:latin typeface="Arial"/>
            </a:endParaRPr>
          </a:p>
        </p:txBody>
      </p:sp>
      <p:sp>
        <p:nvSpPr>
          <p:cNvPr id="64" name="CustomShape 9"/>
          <p:cNvSpPr/>
          <p:nvPr/>
        </p:nvSpPr>
        <p:spPr>
          <a:xfrm>
            <a:off x="3128400" y="2124000"/>
            <a:ext cx="9450720" cy="361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65" name="CustomShape 10"/>
          <p:cNvSpPr/>
          <p:nvPr/>
        </p:nvSpPr>
        <p:spPr>
          <a:xfrm>
            <a:off x="3101400" y="2469240"/>
            <a:ext cx="9493200" cy="939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detector and trigger timing and efficiency.</a:t>
            </a:r>
            <a:endParaRPr b="0" lang="en-US" sz="1400" spc="-1" strike="noStrike">
              <a:latin typeface="Arial"/>
            </a:endParaRPr>
          </a:p>
        </p:txBody>
      </p:sp>
      <p:sp>
        <p:nvSpPr>
          <p:cNvPr id="66" name="CustomShape 11"/>
          <p:cNvSpPr/>
          <p:nvPr/>
        </p:nvSpPr>
        <p:spPr>
          <a:xfrm>
            <a:off x="0" y="3816000"/>
            <a:ext cx="3198240" cy="4798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64520" indent="-164520">
              <a:lnSpc>
                <a:spcPct val="100000"/>
              </a:lnSpc>
              <a:buBlip>
                <a:blip r:embed="rId11"/>
              </a:buBlip>
            </a:pPr>
            <a:r>
              <a:rPr b="0" lang="en-US" sz="1200" spc="-1" strike="noStrike">
                <a:solidFill>
                  <a:srgbClr val="000000"/>
                </a:solidFill>
                <a:latin typeface="Arial"/>
                <a:ea typeface="DejaVu Sans"/>
              </a:rPr>
              <a:t>3 concentric RPC layers</a:t>
            </a:r>
            <a:endParaRPr b="0" lang="en-US" sz="1200" spc="-1" strike="noStrike">
              <a:latin typeface="Arial"/>
            </a:endParaRPr>
          </a:p>
          <a:p>
            <a:pPr marL="164520" indent="-164520">
              <a:lnSpc>
                <a:spcPct val="100000"/>
              </a:lnSpc>
              <a:buBlip>
                <a:blip r:embed="rId12"/>
              </a:buBlip>
            </a:pPr>
            <a:r>
              <a:rPr b="0" lang="en-US" sz="1200" spc="-1" strike="noStrike">
                <a:solidFill>
                  <a:srgbClr val="000000"/>
                </a:solidFill>
                <a:latin typeface="Arial"/>
                <a:ea typeface="DejaVu Sans"/>
              </a:rPr>
              <a:t>16 physical sectors, ~3700 gas volumes</a:t>
            </a:r>
            <a:endParaRPr b="0" lang="en-US" sz="1200" spc="-1" strike="noStrike">
              <a:latin typeface="Arial"/>
            </a:endParaRPr>
          </a:p>
          <a:p>
            <a:pPr marL="164520" indent="-164520">
              <a:lnSpc>
                <a:spcPct val="100000"/>
              </a:lnSpc>
              <a:buBlip>
                <a:blip r:embed="rId13"/>
              </a:buBlip>
            </a:pPr>
            <a:r>
              <a:rPr b="0" lang="en-US" sz="1200" spc="-1" strike="noStrike">
                <a:solidFill>
                  <a:srgbClr val="000000"/>
                </a:solidFill>
                <a:latin typeface="Arial"/>
                <a:ea typeface="DejaVu Sans"/>
              </a:rPr>
              <a:t>each physical sector is segmented in 4 trigger sectors</a:t>
            </a:r>
            <a:endParaRPr b="0" lang="en-US" sz="1200" spc="-1" strike="noStrike">
              <a:latin typeface="Arial"/>
            </a:endParaRPr>
          </a:p>
          <a:p>
            <a:pPr marL="164520" indent="-164520">
              <a:lnSpc>
                <a:spcPct val="100000"/>
              </a:lnSpc>
              <a:buBlip>
                <a:blip r:embed="rId14"/>
              </a:buBlip>
            </a:pPr>
            <a:r>
              <a:rPr b="0" lang="en-US" sz="1200" spc="-1" strike="noStrike">
                <a:solidFill>
                  <a:srgbClr val="000000"/>
                </a:solidFill>
                <a:latin typeface="Arial"/>
                <a:ea typeface="DejaVu Sans"/>
              </a:rPr>
              <a:t>64 trigger sectors in side A and side C</a:t>
            </a:r>
            <a:endParaRPr b="0" lang="en-US" sz="1200" spc="-1" strike="noStrike">
              <a:latin typeface="Arial"/>
            </a:endParaRPr>
          </a:p>
          <a:p>
            <a:pPr marL="164520" indent="-164520">
              <a:lnSpc>
                <a:spcPct val="100000"/>
              </a:lnSpc>
              <a:buBlip>
                <a:blip r:embed="rId15"/>
              </a:buBlip>
            </a:pPr>
            <a:r>
              <a:rPr b="0" lang="en-US" sz="1200" spc="-1" strike="noStrike">
                <a:solidFill>
                  <a:srgbClr val="000000"/>
                </a:solidFill>
                <a:latin typeface="Arial"/>
                <a:ea typeface="DejaVu Sans"/>
              </a:rPr>
              <a:t>each trigger sector is segmented along η in towers [1] [3]</a:t>
            </a:r>
            <a:endParaRPr b="0" lang="en-US" sz="1200" spc="-1" strike="noStrike">
              <a:latin typeface="Arial"/>
            </a:endParaRPr>
          </a:p>
        </p:txBody>
      </p:sp>
      <p:sp>
        <p:nvSpPr>
          <p:cNvPr id="67" name="CustomShape 12"/>
          <p:cNvSpPr/>
          <p:nvPr/>
        </p:nvSpPr>
        <p:spPr>
          <a:xfrm>
            <a:off x="6217920" y="6602400"/>
            <a:ext cx="2834280" cy="9072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Plateau value of the L1 muon barrel trigger efficiency for offline muons as a function of time [4]. </a:t>
            </a:r>
            <a:endParaRPr b="0" lang="en-US" sz="1200" spc="-1" strike="noStrike">
              <a:latin typeface="Arial"/>
            </a:endParaRPr>
          </a:p>
          <a:p>
            <a:pPr>
              <a:lnSpc>
                <a:spcPct val="100000"/>
              </a:lnSpc>
            </a:pPr>
            <a:endParaRPr b="0" lang="en-US" sz="1200" spc="-1" strike="noStrike">
              <a:latin typeface="Arial"/>
            </a:endParaRPr>
          </a:p>
          <a:p>
            <a:pPr marL="171360" indent="-168120">
              <a:lnSpc>
                <a:spcPct val="100000"/>
              </a:lnSpc>
              <a:buBlip>
                <a:blip r:embed="rId16"/>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71360" indent="-168120">
              <a:lnSpc>
                <a:spcPct val="100000"/>
              </a:lnSpc>
              <a:buBlip>
                <a:blip r:embed="rId17"/>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 </a:t>
            </a:r>
            <a:r>
              <a:rPr b="0" lang="en-US" sz="1200" spc="-1" strike="noStrike">
                <a:solidFill>
                  <a:srgbClr val="000000"/>
                </a:solidFill>
                <a:latin typeface="Arial"/>
                <a:ea typeface="DejaVu Sans"/>
              </a:rPr>
              <a:t>are used</a:t>
            </a:r>
            <a:endParaRPr b="0" lang="en-US" sz="1200" spc="-1" strike="noStrike">
              <a:latin typeface="Arial"/>
            </a:endParaRPr>
          </a:p>
        </p:txBody>
      </p:sp>
      <p:sp>
        <p:nvSpPr>
          <p:cNvPr id="68" name="CustomShape 13"/>
          <p:cNvSpPr/>
          <p:nvPr/>
        </p:nvSpPr>
        <p:spPr>
          <a:xfrm>
            <a:off x="28440" y="16049160"/>
            <a:ext cx="6073920" cy="1112400"/>
          </a:xfrm>
          <a:prstGeom prst="rect">
            <a:avLst/>
          </a:prstGeom>
          <a:noFill/>
          <a:ln>
            <a:noFill/>
          </a:ln>
        </p:spPr>
        <p:style>
          <a:lnRef idx="0"/>
          <a:fillRef idx="0"/>
          <a:effectRef idx="0"/>
          <a:fontRef idx="minor"/>
        </p:style>
      </p:sp>
      <p:sp>
        <p:nvSpPr>
          <p:cNvPr id="69" name="CustomShape 14"/>
          <p:cNvSpPr/>
          <p:nvPr/>
        </p:nvSpPr>
        <p:spPr>
          <a:xfrm>
            <a:off x="0" y="5838480"/>
            <a:ext cx="3198600" cy="17352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Level-1 (L1) trigger algorithm is based on hit coincidence of 3 concentric RPC stations [3]</a:t>
            </a:r>
            <a:endParaRPr b="0" lang="en-US" sz="1200" spc="-1" strike="noStrike">
              <a:latin typeface="Arial"/>
            </a:endParaRPr>
          </a:p>
          <a:p>
            <a:pPr>
              <a:lnSpc>
                <a:spcPct val="100000"/>
              </a:lnSpc>
            </a:pPr>
            <a:endParaRPr b="0" lang="en-US" sz="1200" spc="-1" strike="noStrike">
              <a:latin typeface="Arial"/>
            </a:endParaRPr>
          </a:p>
          <a:p>
            <a:pPr marL="164520" indent="-164160">
              <a:lnSpc>
                <a:spcPct val="100000"/>
              </a:lnSpc>
              <a:buBlip>
                <a:blip r:embed="rId18"/>
              </a:buBlip>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64520" indent="-164160">
              <a:lnSpc>
                <a:spcPct val="100000"/>
              </a:lnSpc>
              <a:buBlip>
                <a:blip r:embed="rId19"/>
              </a:buBlip>
            </a:pPr>
            <a:r>
              <a:rPr b="0" lang="en-US" sz="1200" spc="-1" strike="noStrike">
                <a:solidFill>
                  <a:srgbClr val="000000"/>
                </a:solidFill>
                <a:latin typeface="Arial"/>
                <a:ea typeface="DejaVu Sans"/>
              </a:rPr>
              <a:t>ligh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70" name="CustomShape 15"/>
          <p:cNvSpPr/>
          <p:nvPr/>
        </p:nvSpPr>
        <p:spPr>
          <a:xfrm>
            <a:off x="9446400" y="14598720"/>
            <a:ext cx="3191760" cy="13860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3840">
              <a:lnSpc>
                <a:spcPct val="100000"/>
              </a:lnSpc>
              <a:buBlip>
                <a:blip r:embed="rId2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216000" indent="-213840">
              <a:lnSpc>
                <a:spcPct val="100000"/>
              </a:lnSpc>
              <a:buBlip>
                <a:blip r:embed="rId21"/>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a:t>
            </a:r>
            <a:endParaRPr b="0" lang="en-US" sz="1200" spc="-1" strike="noStrike">
              <a:latin typeface="Arial"/>
            </a:endParaRPr>
          </a:p>
          <a:p>
            <a:pPr marL="216000" indent="-213840">
              <a:lnSpc>
                <a:spcPct val="100000"/>
              </a:lnSpc>
              <a:buBlip>
                <a:blip r:embed="rId22"/>
              </a:buBlip>
            </a:pPr>
            <a:r>
              <a:rPr b="0" lang="en-US" sz="1200" spc="-1" strike="noStrike">
                <a:solidFill>
                  <a:srgbClr val="000000"/>
                </a:solidFill>
                <a:latin typeface="Arial"/>
                <a:ea typeface="DejaVu Sans"/>
              </a:rPr>
              <a:t>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71" name="CustomShape 16"/>
          <p:cNvSpPr/>
          <p:nvPr/>
        </p:nvSpPr>
        <p:spPr>
          <a:xfrm>
            <a:off x="6217920" y="3931920"/>
            <a:ext cx="2742840" cy="9140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L1 muon barrel trigger efficiency for offline muons as a function of their transverse momentum [4]. </a:t>
            </a:r>
            <a:endParaRPr b="0" lang="en-US" sz="1200" spc="-1" strike="noStrike">
              <a:latin typeface="Arial"/>
            </a:endParaRPr>
          </a:p>
          <a:p>
            <a:pPr>
              <a:lnSpc>
                <a:spcPct val="100000"/>
              </a:lnSpc>
            </a:pPr>
            <a:endParaRPr b="0" lang="en-US" sz="1200" spc="-1" strike="noStrike">
              <a:latin typeface="Arial"/>
            </a:endParaRPr>
          </a:p>
          <a:p>
            <a:pPr marL="164520" indent="-164520">
              <a:lnSpc>
                <a:spcPct val="100000"/>
              </a:lnSpc>
              <a:buBlip>
                <a:blip r:embed="rId23"/>
              </a:buBlip>
            </a:pPr>
            <a:r>
              <a:rPr b="0" lang="en-US" sz="1200" spc="-1" strike="noStrike">
                <a:solidFill>
                  <a:srgbClr val="000000"/>
                </a:solidFill>
                <a:latin typeface="Arial"/>
                <a:ea typeface="DejaVu Sans"/>
              </a:rPr>
              <a:t>efficiencies are measured using a tag-and-probe method with  candidates</a:t>
            </a:r>
            <a:endParaRPr b="0" lang="en-US" sz="1200" spc="-1" strike="noStrike">
              <a:latin typeface="Arial"/>
            </a:endParaRPr>
          </a:p>
          <a:p>
            <a:pPr marL="164520" indent="-164520">
              <a:lnSpc>
                <a:spcPct val="100000"/>
              </a:lnSpc>
              <a:buBlip>
                <a:blip r:embed="rId24"/>
              </a:buBlip>
            </a:pPr>
            <a:r>
              <a:rPr b="0" lang="en-US" sz="1200" spc="-1" strike="noStrike">
                <a:solidFill>
                  <a:srgbClr val="000000"/>
                </a:solidFill>
                <a:latin typeface="Arial"/>
                <a:ea typeface="DejaVu Sans"/>
              </a:rPr>
              <a:t>efficiencies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 a plateau of about 78% </a:t>
            </a:r>
            <a:endParaRPr b="0" lang="en-US" sz="1200" spc="-1" strike="noStrike">
              <a:latin typeface="Arial"/>
            </a:endParaRPr>
          </a:p>
          <a:p>
            <a:pPr marL="164520" indent="-164520">
              <a:lnSpc>
                <a:spcPct val="100000"/>
              </a:lnSpc>
              <a:buBlip>
                <a:blip r:embed="rId25"/>
              </a:buBlip>
            </a:pPr>
            <a:r>
              <a:rPr b="0" lang="en-US" sz="1200" spc="-1" strike="noStrike">
                <a:solidFill>
                  <a:srgbClr val="000000"/>
                </a:solidFill>
                <a:latin typeface="Arial"/>
                <a:ea typeface="DejaVu Sans"/>
              </a:rPr>
              <a:t>efficiencies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rise to around 68% [1] </a:t>
            </a:r>
            <a:endParaRPr b="0" lang="en-US" sz="1200" spc="-1" strike="noStrike">
              <a:latin typeface="Arial"/>
            </a:endParaRPr>
          </a:p>
        </p:txBody>
      </p:sp>
      <p:sp>
        <p:nvSpPr>
          <p:cNvPr id="72" name="CustomShape 17"/>
          <p:cNvSpPr/>
          <p:nvPr/>
        </p:nvSpPr>
        <p:spPr>
          <a:xfrm>
            <a:off x="6198480" y="3392280"/>
            <a:ext cx="6395040" cy="39852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sp>
        <p:nvSpPr>
          <p:cNvPr id="73" name="CustomShape 18"/>
          <p:cNvSpPr/>
          <p:nvPr/>
        </p:nvSpPr>
        <p:spPr>
          <a:xfrm flipH="1">
            <a:off x="10970640" y="4480560"/>
            <a:ext cx="546120" cy="219276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 name="CustomShape 19"/>
          <p:cNvSpPr/>
          <p:nvPr/>
        </p:nvSpPr>
        <p:spPr>
          <a:xfrm>
            <a:off x="6217920" y="16353360"/>
            <a:ext cx="6379560" cy="81576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000" spc="-1" strike="noStrike">
              <a:latin typeface="Arial"/>
            </a:endParaRPr>
          </a:p>
          <a:p>
            <a:pPr>
              <a:lnSpc>
                <a:spcPct val="100000"/>
              </a:lnSpc>
            </a:pPr>
            <a:r>
              <a:rPr b="0" lang="en-US" sz="1000" spc="-1" strike="noStrike">
                <a:solidFill>
                  <a:srgbClr val="000000"/>
                </a:solidFill>
                <a:latin typeface="Arial"/>
                <a:ea typeface="DejaVu Sans"/>
              </a:rPr>
              <a:t>[2] ATLAS Collaboration, ATL-COM-MUON-2018-065 </a:t>
            </a:r>
            <a:endParaRPr b="0" lang="en-US" sz="1000" spc="-1" strike="noStrike">
              <a:latin typeface="Arial"/>
            </a:endParaRPr>
          </a:p>
          <a:p>
            <a:pPr>
              <a:lnSpc>
                <a:spcPct val="100000"/>
              </a:lnSpc>
            </a:pPr>
            <a:r>
              <a:rPr b="0" lang="en-US" sz="1000" spc="-1" strike="noStrike">
                <a:solidFill>
                  <a:srgbClr val="000000"/>
                </a:solidFill>
                <a:latin typeface="Arial"/>
                <a:ea typeface="DejaVu Sans"/>
              </a:rPr>
              <a:t>[3] C. Luci, The Level-1 Trigger Muon Barrel System of the ATLAS experiment at CERN, 2009 JINST 4 P04010</a:t>
            </a:r>
            <a:endParaRPr b="0" lang="en-US" sz="1000" spc="-1" strike="noStrike">
              <a:latin typeface="Arial"/>
            </a:endParaRPr>
          </a:p>
          <a:p>
            <a:pPr>
              <a:lnSpc>
                <a:spcPct val="100000"/>
              </a:lnSpc>
            </a:pPr>
            <a:r>
              <a:rPr b="0" lang="en-US" sz="1000" spc="-1" strike="noStrike">
                <a:solidFill>
                  <a:srgbClr val="000000"/>
                </a:solidFill>
                <a:latin typeface="Arial"/>
                <a:ea typeface="DejaVu Sans"/>
              </a:rPr>
              <a:t>[4] ATLAS Collaboration, ATL-COM-DAQ-2018-181</a:t>
            </a:r>
            <a:endParaRPr b="0" lang="en-US" sz="1000" spc="-1" strike="noStrike">
              <a:latin typeface="Arial"/>
            </a:endParaRPr>
          </a:p>
        </p:txBody>
      </p:sp>
      <p:pic>
        <p:nvPicPr>
          <p:cNvPr id="75" name="Picture 75" descr=""/>
          <p:cNvPicPr/>
          <p:nvPr/>
        </p:nvPicPr>
        <p:blipFill>
          <a:blip r:embed="rId26"/>
          <a:stretch/>
        </p:blipFill>
        <p:spPr>
          <a:xfrm>
            <a:off x="6198120" y="9073800"/>
            <a:ext cx="3237480" cy="2373480"/>
          </a:xfrm>
          <a:prstGeom prst="rect">
            <a:avLst/>
          </a:prstGeom>
          <a:ln>
            <a:noFill/>
          </a:ln>
        </p:spPr>
      </p:pic>
      <p:pic>
        <p:nvPicPr>
          <p:cNvPr id="76" name="Picture 76" descr=""/>
          <p:cNvPicPr/>
          <p:nvPr/>
        </p:nvPicPr>
        <p:blipFill>
          <a:blip r:embed="rId27"/>
          <a:srcRect l="0" t="0" r="1715" b="0"/>
          <a:stretch/>
        </p:blipFill>
        <p:spPr>
          <a:xfrm>
            <a:off x="9346320" y="9055440"/>
            <a:ext cx="3252960" cy="2427840"/>
          </a:xfrm>
          <a:prstGeom prst="rect">
            <a:avLst/>
          </a:prstGeom>
          <a:ln>
            <a:noFill/>
          </a:ln>
        </p:spPr>
      </p:pic>
      <p:sp>
        <p:nvSpPr>
          <p:cNvPr id="77" name="CustomShape 20"/>
          <p:cNvSpPr/>
          <p:nvPr/>
        </p:nvSpPr>
        <p:spPr>
          <a:xfrm rot="4740000">
            <a:off x="10680120" y="5419440"/>
            <a:ext cx="1293480" cy="3618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8" name="CustomShape 21"/>
          <p:cNvSpPr/>
          <p:nvPr/>
        </p:nvSpPr>
        <p:spPr>
          <a:xfrm>
            <a:off x="-36000" y="15802560"/>
            <a:ext cx="3565800" cy="7707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Distribution of the RPC "gap efficiency" of each gas volume and the "detector efficiency" for each strip panel in η and φ view.</a:t>
            </a:r>
            <a:endParaRPr b="0" lang="en-US" sz="1200" spc="-1" strike="noStrike">
              <a:latin typeface="Arial"/>
            </a:endParaRPr>
          </a:p>
        </p:txBody>
      </p:sp>
      <p:sp>
        <p:nvSpPr>
          <p:cNvPr id="79" name="CustomShape 22"/>
          <p:cNvSpPr/>
          <p:nvPr/>
        </p:nvSpPr>
        <p:spPr>
          <a:xfrm>
            <a:off x="0" y="16386120"/>
            <a:ext cx="3200040" cy="770760"/>
          </a:xfrm>
          <a:prstGeom prst="rect">
            <a:avLst/>
          </a:prstGeom>
          <a:noFill/>
          <a:ln>
            <a:noFill/>
          </a:ln>
        </p:spPr>
        <p:style>
          <a:lnRef idx="0"/>
          <a:fillRef idx="0"/>
          <a:effectRef idx="0"/>
          <a:fontRef idx="minor"/>
        </p:style>
        <p:txBody>
          <a:bodyPr lIns="90000" rIns="90000" tIns="45000" bIns="45000"/>
          <a:p>
            <a:pPr marL="164520" indent="-164520">
              <a:lnSpc>
                <a:spcPct val="100000"/>
              </a:lnSpc>
              <a:buBlip>
                <a:blip r:embed="rId28"/>
              </a:buBlip>
            </a:pPr>
            <a:r>
              <a:rPr b="0" lang="en-US" sz="1200" spc="-1" strike="noStrike">
                <a:solidFill>
                  <a:srgbClr val="000000"/>
                </a:solidFill>
                <a:latin typeface="Arial"/>
                <a:ea typeface="Noto Sans CJK SC Regular"/>
              </a:rPr>
              <a:t>"gap efficiency": the presence of hits on at least one of the two strip panels</a:t>
            </a:r>
            <a:endParaRPr b="0" lang="en-US" sz="1200" spc="-1" strike="noStrike">
              <a:latin typeface="Arial"/>
            </a:endParaRPr>
          </a:p>
          <a:p>
            <a:pPr marL="164520" indent="-164520">
              <a:lnSpc>
                <a:spcPct val="100000"/>
              </a:lnSpc>
              <a:buBlip>
                <a:blip r:embed="rId29"/>
              </a:buBlip>
            </a:pPr>
            <a:r>
              <a:rPr b="0" lang="en-US" sz="1200" spc="-1" strike="noStrike">
                <a:solidFill>
                  <a:srgbClr val="000000"/>
                </a:solidFill>
                <a:latin typeface="Arial"/>
                <a:ea typeface="Noto Sans CJK SC Regular"/>
              </a:rPr>
              <a:t>"detector efficiency": the presence of hits in the related strip panel</a:t>
            </a:r>
            <a:endParaRPr b="0" lang="en-US" sz="1200" spc="-1" strike="noStrike">
              <a:latin typeface="Arial"/>
            </a:endParaRPr>
          </a:p>
        </p:txBody>
      </p:sp>
      <p:sp>
        <p:nvSpPr>
          <p:cNvPr id="80" name="CustomShape 23"/>
          <p:cNvSpPr/>
          <p:nvPr/>
        </p:nvSpPr>
        <p:spPr>
          <a:xfrm>
            <a:off x="1280160" y="16147440"/>
            <a:ext cx="178560" cy="344160"/>
          </a:xfrm>
          <a:prstGeom prst="rect">
            <a:avLst/>
          </a:prstGeom>
          <a:noFill/>
          <a:ln>
            <a:noFill/>
          </a:ln>
        </p:spPr>
        <p:style>
          <a:lnRef idx="0"/>
          <a:fillRef idx="0"/>
          <a:effectRef idx="0"/>
          <a:fontRef idx="minor"/>
        </p:style>
      </p:sp>
      <p:sp>
        <p:nvSpPr>
          <p:cNvPr id="81" name="CustomShape 24"/>
          <p:cNvSpPr/>
          <p:nvPr/>
        </p:nvSpPr>
        <p:spPr>
          <a:xfrm flipH="1" flipV="1" rot="4621200">
            <a:off x="2814480" y="13945320"/>
            <a:ext cx="455040" cy="2092680"/>
          </a:xfrm>
          <a:prstGeom prst="curvedRightArrow">
            <a:avLst>
              <a:gd name="adj1" fmla="val 38536"/>
              <a:gd name="adj2" fmla="val 71748"/>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 name="CustomShape 25"/>
          <p:cNvSpPr/>
          <p:nvPr/>
        </p:nvSpPr>
        <p:spPr>
          <a:xfrm>
            <a:off x="3452400" y="15809760"/>
            <a:ext cx="2834280" cy="6001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Mean detector efficiency as a function of time in η view and φ view of all live RPC panels.</a:t>
            </a:r>
            <a:endParaRPr b="0" lang="en-US" sz="1200" spc="-1" strike="noStrike">
              <a:latin typeface="Arial"/>
            </a:endParaRPr>
          </a:p>
        </p:txBody>
      </p:sp>
      <p:sp>
        <p:nvSpPr>
          <p:cNvPr id="83" name="CustomShape 26"/>
          <p:cNvSpPr/>
          <p:nvPr/>
        </p:nvSpPr>
        <p:spPr>
          <a:xfrm>
            <a:off x="3394440" y="16391880"/>
            <a:ext cx="2946240" cy="77076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3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37160" indent="-136800">
              <a:lnSpc>
                <a:spcPct val="100000"/>
              </a:lnSpc>
              <a:buBlip>
                <a:blip r:embed="rId31"/>
              </a:buBlip>
            </a:pPr>
            <a:r>
              <a:rPr b="0" lang="en-US" sz="1200" spc="-1" strike="noStrike">
                <a:solidFill>
                  <a:srgbClr val="000000"/>
                </a:solidFill>
                <a:latin typeface="Arial"/>
                <a:ea typeface="Noto Sans CJK SC Regular"/>
              </a:rPr>
              <a:t>only runs with </a:t>
            </a:r>
            <a:r>
              <a:rPr b="0" lang="en-US" sz="1200" spc="-1" strike="noStrike">
                <a:solidFill>
                  <a:srgbClr val="000000"/>
                </a:solidFill>
                <a:latin typeface="Arial"/>
                <a:ea typeface="DejaVu Sans"/>
              </a:rPr>
              <a:t>integrated luminosity greater than</a:t>
            </a:r>
            <a:r>
              <a:rPr b="0" lang="en-US" sz="1200" spc="-1" strike="noStrike">
                <a:solidFill>
                  <a:srgbClr val="000000"/>
                </a:solidFill>
                <a:latin typeface="Arial"/>
                <a:ea typeface="Noto Sans CJK SC Regular"/>
              </a:rPr>
              <a:t> 50 </a:t>
            </a:r>
            <a:r>
              <a:rPr b="0" lang="en-US" sz="1200" spc="-1" strike="noStrike">
                <a:solidFill>
                  <a:srgbClr val="000000"/>
                </a:solidFill>
                <a:latin typeface="Arial"/>
                <a:ea typeface="DejaVu Sans"/>
              </a:rPr>
              <a:t>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 </a:t>
            </a:r>
            <a:endParaRPr b="0" lang="en-US" sz="1200" spc="-1" strike="noStrike">
              <a:latin typeface="Arial"/>
            </a:endParaRPr>
          </a:p>
        </p:txBody>
      </p:sp>
      <p:sp>
        <p:nvSpPr>
          <p:cNvPr id="84" name="CustomShape 27"/>
          <p:cNvSpPr/>
          <p:nvPr/>
        </p:nvSpPr>
        <p:spPr>
          <a:xfrm>
            <a:off x="9491040" y="13900680"/>
            <a:ext cx="3108960" cy="9414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Fraction of RPC high-pT trigger hits associated correctly to the collision Bunch Crossing(BC) for the whole RPC trigger system as a function of time [4].</a:t>
            </a:r>
            <a:endParaRPr b="0" lang="en-US" sz="1200" spc="-1" strike="noStrike">
              <a:latin typeface="Arial"/>
            </a:endParaRPr>
          </a:p>
        </p:txBody>
      </p:sp>
      <p:pic>
        <p:nvPicPr>
          <p:cNvPr id="85" name="" descr=""/>
          <p:cNvPicPr/>
          <p:nvPr/>
        </p:nvPicPr>
        <p:blipFill>
          <a:blip r:embed="rId32"/>
          <a:stretch/>
        </p:blipFill>
        <p:spPr>
          <a:xfrm>
            <a:off x="10503720" y="0"/>
            <a:ext cx="2090160" cy="2090160"/>
          </a:xfrm>
          <a:prstGeom prst="rect">
            <a:avLst/>
          </a:prstGeom>
          <a:ln>
            <a:noFill/>
          </a:ln>
        </p:spPr>
      </p:pic>
      <p:sp>
        <p:nvSpPr>
          <p:cNvPr id="86" name="CustomShape 28"/>
          <p:cNvSpPr/>
          <p:nvPr/>
        </p:nvSpPr>
        <p:spPr>
          <a:xfrm>
            <a:off x="6381360" y="11443680"/>
            <a:ext cx="5779800" cy="5331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Level 1 muon barrel trigger efficiency for offline muons with </a:t>
            </a:r>
            <a:r>
              <a:rPr b="1" lang="en-US" sz="1200" spc="-1" strike="noStrike">
                <a:solidFill>
                  <a:srgbClr val="000000"/>
                </a:solidFill>
                <a:latin typeface="Arial"/>
                <a:ea typeface="DejaVu Sans"/>
              </a:rPr>
              <a:t>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Noto Sans CJK SC Regular"/>
              </a:rPr>
              <a:t> &gt; 25 GeV as a function of  η (left) and φ (right) coordinates [4].</a:t>
            </a:r>
            <a:endParaRPr b="0" lang="en-US" sz="1200" spc="-1" strike="noStrike">
              <a:latin typeface="Arial"/>
            </a:endParaRPr>
          </a:p>
        </p:txBody>
      </p:sp>
      <p:sp>
        <p:nvSpPr>
          <p:cNvPr id="87" name="CustomShape 29"/>
          <p:cNvSpPr/>
          <p:nvPr/>
        </p:nvSpPr>
        <p:spPr>
          <a:xfrm>
            <a:off x="6270120" y="11978640"/>
            <a:ext cx="6237360" cy="1136520"/>
          </a:xfrm>
          <a:prstGeom prst="rect">
            <a:avLst/>
          </a:prstGeom>
          <a:noFill/>
          <a:ln>
            <a:noFill/>
          </a:ln>
        </p:spPr>
        <p:style>
          <a:lnRef idx="0"/>
          <a:fillRef idx="0"/>
          <a:effectRef idx="0"/>
          <a:fontRef idx="minor"/>
        </p:style>
        <p:txBody>
          <a:bodyPr lIns="90000" rIns="90000" tIns="45000" bIns="45000"/>
          <a:p>
            <a:pPr marL="216000" indent="-214200">
              <a:lnSpc>
                <a:spcPct val="100000"/>
              </a:lnSpc>
              <a:buBlip>
                <a:blip r:embed="rId33"/>
              </a:buBlip>
            </a:pPr>
            <a:r>
              <a:rPr b="0" lang="en-US" sz="1200" spc="-1" strike="noStrike">
                <a:solidFill>
                  <a:srgbClr val="000000"/>
                </a:solidFill>
                <a:latin typeface="Arial"/>
                <a:ea typeface="DejaVu Sans"/>
              </a:rPr>
              <a:t>efficiencies for trigger threshold MU10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and trigger threshold MU20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a:t>
            </a:r>
            <a:endParaRPr b="0" lang="en-US" sz="1200" spc="-1" strike="noStrike">
              <a:latin typeface="Arial"/>
            </a:endParaRPr>
          </a:p>
          <a:p>
            <a:pPr marL="216000" indent="-214200">
              <a:lnSpc>
                <a:spcPct val="100000"/>
              </a:lnSpc>
              <a:buBlip>
                <a:blip r:embed="rId34"/>
              </a:buBlip>
            </a:pPr>
            <a:r>
              <a:rPr b="0" lang="en-US" sz="1200" spc="-1" strike="noStrike">
                <a:solidFill>
                  <a:srgbClr val="000000"/>
                </a:solidFill>
                <a:latin typeface="Arial"/>
                <a:ea typeface="DejaVu Sans"/>
              </a:rPr>
              <a:t>the left plot shows a lower trigger efficiency in regions where the detector coverage is lower due to the barrel toroid mechanical structures</a:t>
            </a:r>
            <a:endParaRPr b="0" lang="en-US" sz="1200" spc="-1" strike="noStrike">
              <a:latin typeface="Arial"/>
            </a:endParaRPr>
          </a:p>
          <a:p>
            <a:pPr marL="216000" indent="-214200">
              <a:lnSpc>
                <a:spcPct val="100000"/>
              </a:lnSpc>
              <a:buBlip>
                <a:blip r:embed="rId35"/>
              </a:buBlip>
            </a:pPr>
            <a:r>
              <a:rPr b="0" lang="en-US" sz="1200" spc="-1" strike="noStrike">
                <a:solidFill>
                  <a:srgbClr val="000000"/>
                </a:solidFill>
                <a:latin typeface="Arial"/>
                <a:ea typeface="DejaVu Sans"/>
              </a:rPr>
              <a:t>the regions with lower efficiency around ϕ = -2 and ϕ = -1 in right plot correspond to the ”feet” structures that support the ATLAS calorimeters, in which the muon chamber coverage is reduced</a:t>
            </a:r>
            <a:endParaRPr b="0" lang="en-US" sz="1200" spc="-1" strike="noStrike">
              <a:latin typeface="Arial"/>
            </a:endParaRPr>
          </a:p>
        </p:txBody>
      </p:sp>
      <p:pic>
        <p:nvPicPr>
          <p:cNvPr id="88" name="" descr=""/>
          <p:cNvPicPr/>
          <p:nvPr/>
        </p:nvPicPr>
        <p:blipFill>
          <a:blip r:embed="rId36"/>
          <a:stretch/>
        </p:blipFill>
        <p:spPr>
          <a:xfrm>
            <a:off x="16560" y="8116920"/>
            <a:ext cx="3090600" cy="1684800"/>
          </a:xfrm>
          <a:prstGeom prst="rect">
            <a:avLst/>
          </a:prstGeom>
          <a:ln>
            <a:noFill/>
          </a:ln>
        </p:spPr>
      </p:pic>
      <p:sp>
        <p:nvSpPr>
          <p:cNvPr id="89" name="CustomShape 30"/>
          <p:cNvSpPr/>
          <p:nvPr/>
        </p:nvSpPr>
        <p:spPr>
          <a:xfrm>
            <a:off x="2945520" y="8102160"/>
            <a:ext cx="3272040" cy="941760"/>
          </a:xfrm>
          <a:prstGeom prst="rect">
            <a:avLst/>
          </a:prstGeom>
          <a:noFill/>
          <a:ln>
            <a:noFill/>
          </a:ln>
        </p:spPr>
        <p:style>
          <a:lnRef idx="0"/>
          <a:fillRef idx="0"/>
          <a:effectRef idx="0"/>
          <a:fontRef idx="minor"/>
        </p:style>
        <p:txBody>
          <a:bodyPr lIns="90000" rIns="90000" tIns="45000" bIns="45000"/>
          <a:p>
            <a:pPr marL="210240" indent="-209880">
              <a:lnSpc>
                <a:spcPct val="100000"/>
              </a:lnSpc>
              <a:buBlip>
                <a:blip r:embed="rId37"/>
              </a:buBlip>
            </a:pPr>
            <a:r>
              <a:rPr b="0" i="1" lang="en-US" sz="1200" spc="-1" strike="noStrike">
                <a:solidFill>
                  <a:srgbClr val="0066b3"/>
                </a:solidFill>
                <a:latin typeface="Arial"/>
                <a:ea typeface="DejaVu Sans"/>
              </a:rPr>
              <a:t>all muon tracks are extrapolated to the RPC surface from MDT detector </a:t>
            </a:r>
            <a:endParaRPr b="0" lang="en-US" sz="1200" spc="-1" strike="noStrike">
              <a:latin typeface="Arial"/>
            </a:endParaRPr>
          </a:p>
          <a:p>
            <a:pPr marL="210240" indent="-209880">
              <a:lnSpc>
                <a:spcPct val="100000"/>
              </a:lnSpc>
              <a:buBlip>
                <a:blip r:embed="rId38"/>
              </a:buBlip>
            </a:pPr>
            <a:r>
              <a:rPr b="0" i="1" lang="en-US" sz="1200" spc="-1" strike="noStrike">
                <a:solidFill>
                  <a:srgbClr val="0066b3"/>
                </a:solidFill>
                <a:latin typeface="Arial"/>
                <a:ea typeface="DejaVu Sans"/>
              </a:rPr>
              <a:t>only muons with tracks extrapolated inside the boundary are used for the study of this gas gap</a:t>
            </a:r>
            <a:endParaRPr b="0" lang="en-US" sz="1200" spc="-1" strike="noStrike">
              <a:latin typeface="Arial"/>
            </a:endParaRPr>
          </a:p>
        </p:txBody>
      </p:sp>
      <p:sp>
        <p:nvSpPr>
          <p:cNvPr id="90" name="CustomShape 31"/>
          <p:cNvSpPr/>
          <p:nvPr/>
        </p:nvSpPr>
        <p:spPr>
          <a:xfrm>
            <a:off x="0" y="7740000"/>
            <a:ext cx="6088320" cy="361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Performance in one detector gas gap</a:t>
            </a:r>
            <a:endParaRPr b="0" lang="en-US" sz="1800" spc="-1" strike="noStrike">
              <a:latin typeface="Arial"/>
            </a:endParaRPr>
          </a:p>
        </p:txBody>
      </p:sp>
      <p:sp>
        <p:nvSpPr>
          <p:cNvPr id="91" name="CustomShape 32"/>
          <p:cNvSpPr/>
          <p:nvPr/>
        </p:nvSpPr>
        <p:spPr>
          <a:xfrm>
            <a:off x="2887200" y="11119680"/>
            <a:ext cx="3513240" cy="40140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39"/>
              </a:buBlip>
            </a:pPr>
            <a:r>
              <a:rPr b="0" i="1" lang="en-US" sz="1200" spc="-1" strike="noStrike">
                <a:solidFill>
                  <a:srgbClr val="000000"/>
                </a:solidFill>
                <a:latin typeface="Arial"/>
                <a:ea typeface="Noto Sans CJK SC Regular"/>
              </a:rPr>
              <a:t>the closest distance between the extrapolated muon track position and hits (d) from η strips</a:t>
            </a:r>
            <a:endParaRPr b="0" lang="en-US" sz="1200" spc="-1" strike="noStrike">
              <a:latin typeface="Arial"/>
            </a:endParaRPr>
          </a:p>
        </p:txBody>
      </p:sp>
      <p:sp>
        <p:nvSpPr>
          <p:cNvPr id="92" name="Line 33"/>
          <p:cNvSpPr/>
          <p:nvPr/>
        </p:nvSpPr>
        <p:spPr>
          <a:xfrm flipV="1">
            <a:off x="3383280" y="10260720"/>
            <a:ext cx="584640" cy="893880"/>
          </a:xfrm>
          <a:prstGeom prst="line">
            <a:avLst/>
          </a:prstGeom>
          <a:ln>
            <a:solidFill>
              <a:srgbClr val="3465a4"/>
            </a:solidFill>
            <a:headEnd len="med" type="oval" w="med"/>
            <a:tailEnd len="med" type="triangle" w="med"/>
          </a:ln>
        </p:spPr>
        <p:style>
          <a:lnRef idx="0"/>
          <a:fillRef idx="0"/>
          <a:effectRef idx="0"/>
          <a:fontRef idx="minor"/>
        </p:style>
      </p:sp>
      <p:sp>
        <p:nvSpPr>
          <p:cNvPr id="93" name="Line 34"/>
          <p:cNvSpPr/>
          <p:nvPr/>
        </p:nvSpPr>
        <p:spPr>
          <a:xfrm flipH="1" flipV="1">
            <a:off x="1737360" y="10972800"/>
            <a:ext cx="1463040" cy="1005840"/>
          </a:xfrm>
          <a:prstGeom prst="line">
            <a:avLst/>
          </a:prstGeom>
          <a:ln>
            <a:solidFill>
              <a:srgbClr val="3465a4"/>
            </a:solidFill>
            <a:headEnd len="med" type="oval" w="med"/>
            <a:tailEnd len="med" type="triangle" w="med"/>
          </a:ln>
        </p:spPr>
        <p:style>
          <a:lnRef idx="0"/>
          <a:fillRef idx="0"/>
          <a:effectRef idx="0"/>
          <a:fontRef idx="minor"/>
        </p:style>
      </p:sp>
      <p:sp>
        <p:nvSpPr>
          <p:cNvPr id="94" name="Line 35"/>
          <p:cNvSpPr/>
          <p:nvPr/>
        </p:nvSpPr>
        <p:spPr>
          <a:xfrm flipH="1">
            <a:off x="1280160" y="12918600"/>
            <a:ext cx="1811160" cy="193320"/>
          </a:xfrm>
          <a:prstGeom prst="line">
            <a:avLst/>
          </a:prstGeom>
          <a:ln>
            <a:solidFill>
              <a:srgbClr val="3465a4"/>
            </a:solidFill>
            <a:headEnd len="med" type="oval" w="med"/>
            <a:tailEnd len="med" type="triangle" w="med"/>
          </a:ln>
        </p:spPr>
        <p:style>
          <a:lnRef idx="0"/>
          <a:fillRef idx="0"/>
          <a:effectRef idx="0"/>
          <a:fontRef idx="minor"/>
        </p:style>
      </p:sp>
      <mc:AlternateContent>
        <mc:Choice xmlns:a14="http://schemas.microsoft.com/office/drawing/2010/main" Requires="a14">
          <p:sp>
            <p:nvSpPr>
              <p:cNvPr id="95" name="Formula 36"/>
              <p:cNvSpPr txBox="1"/>
              <p:nvPr/>
            </p:nvSpPr>
            <p:spPr>
              <a:xfrm>
                <a:off x="8321040" y="4901760"/>
                <a:ext cx="488880" cy="167400"/>
              </a:xfrm>
              <a:prstGeom prst="rect">
                <a:avLst/>
              </a:prstGeom>
            </p:spPr>
            <p:txBody>
              <a:bodyPr/>
              <a:p>
                <a14:m>
                  <m:oMath xmlns:m="http://schemas.openxmlformats.org/officeDocument/2006/math">
                    <m:r>
                      <m:t xml:space="preserve">Z</m:t>
                    </m:r>
                    <m:r>
                      <m:t xml:space="preserve">→</m:t>
                    </m:r>
                    <m:r>
                      <m:t xml:space="preserve">µµ</m:t>
                    </m:r>
                  </m:oMath>
                </a14:m>
              </a:p>
            </p:txBody>
          </p:sp>
        </mc:Choice>
        <mc:Fallback/>
      </mc:AlternateContent>
      <p:sp>
        <p:nvSpPr>
          <p:cNvPr id="96" name="CustomShape 37"/>
          <p:cNvSpPr/>
          <p:nvPr/>
        </p:nvSpPr>
        <p:spPr>
          <a:xfrm>
            <a:off x="3020400" y="11485440"/>
            <a:ext cx="3233160" cy="431280"/>
          </a:xfrm>
          <a:prstGeom prst="rect">
            <a:avLst/>
          </a:prstGeom>
          <a:noFill/>
          <a:ln>
            <a:noFill/>
          </a:ln>
        </p:spPr>
        <p:style>
          <a:lnRef idx="0"/>
          <a:fillRef idx="0"/>
          <a:effectRef idx="0"/>
          <a:fontRef idx="minor"/>
        </p:style>
        <p:txBody>
          <a:bodyPr lIns="90000" rIns="90000" tIns="45000" bIns="45000"/>
          <a:p>
            <a:pPr marL="137160" indent="-137160">
              <a:lnSpc>
                <a:spcPct val="100000"/>
              </a:lnSpc>
              <a:buBlip>
                <a:blip r:embed="rId40"/>
              </a:buBlip>
            </a:pPr>
            <a:r>
              <a:rPr b="0" lang="en-US" sz="1200" spc="-1" strike="noStrike">
                <a:solidFill>
                  <a:srgbClr val="000000"/>
                </a:solidFill>
                <a:latin typeface="Arial"/>
                <a:ea typeface="Noto Sans CJK SC Regular"/>
              </a:rPr>
              <a:t>the width of the distribution corresponds to the width of one RPC readout strip</a:t>
            </a:r>
            <a:endParaRPr b="0" lang="en-US" sz="1200" spc="-1" strike="noStrike">
              <a:latin typeface="Arial"/>
            </a:endParaRPr>
          </a:p>
        </p:txBody>
      </p:sp>
      <p:sp>
        <p:nvSpPr>
          <p:cNvPr id="97" name="CustomShape 38"/>
          <p:cNvSpPr/>
          <p:nvPr/>
        </p:nvSpPr>
        <p:spPr>
          <a:xfrm>
            <a:off x="2870640" y="11917080"/>
            <a:ext cx="3418920" cy="29952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41"/>
              </a:buBlip>
            </a:pPr>
            <a:r>
              <a:rPr b="0" i="1" lang="en-US" sz="1200" spc="-1" strike="noStrike">
                <a:solidFill>
                  <a:srgbClr val="000000"/>
                </a:solidFill>
                <a:latin typeface="Arial"/>
                <a:ea typeface="Noto Sans CJK SC Regular"/>
              </a:rPr>
              <a:t>reconstructed readout hit time (T) for η strips</a:t>
            </a:r>
            <a:endParaRPr b="0" lang="en-US" sz="1200" spc="-1" strike="noStrike">
              <a:latin typeface="Arial"/>
            </a:endParaRPr>
          </a:p>
        </p:txBody>
      </p:sp>
      <p:sp>
        <p:nvSpPr>
          <p:cNvPr id="98" name="CustomShape 39"/>
          <p:cNvSpPr/>
          <p:nvPr/>
        </p:nvSpPr>
        <p:spPr>
          <a:xfrm>
            <a:off x="3017520" y="12078720"/>
            <a:ext cx="3291480" cy="61452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42"/>
              </a:buBlip>
            </a:pPr>
            <a:r>
              <a:rPr b="0" lang="en-US" sz="1200" spc="-1" strike="noStrike">
                <a:solidFill>
                  <a:srgbClr val="000000"/>
                </a:solidFill>
                <a:latin typeface="Arial"/>
                <a:ea typeface="Noto Sans CJK SC Regular"/>
              </a:rPr>
              <a:t>the time is calibrated by the triggered bunch crossing but without offline calibration</a:t>
            </a:r>
            <a:endParaRPr b="0" lang="en-US" sz="1200" spc="-1" strike="noStrike">
              <a:latin typeface="Arial"/>
            </a:endParaRPr>
          </a:p>
          <a:p>
            <a:pPr marL="137160" indent="-136800">
              <a:lnSpc>
                <a:spcPct val="100000"/>
              </a:lnSpc>
              <a:buBlip>
                <a:blip r:embed="rId43"/>
              </a:buBlip>
            </a:pPr>
            <a:r>
              <a:rPr b="0" lang="en-US" sz="1200" spc="-1" strike="noStrike">
                <a:solidFill>
                  <a:srgbClr val="000000"/>
                </a:solidFill>
                <a:latin typeface="Arial"/>
                <a:ea typeface="Noto Sans CJK SC Regular"/>
              </a:rPr>
              <a:t>on track hits: hits with |d| &lt; 30 mm</a:t>
            </a:r>
            <a:endParaRPr b="0" lang="en-US" sz="1200" spc="-1" strike="noStrike">
              <a:latin typeface="Arial"/>
            </a:endParaRPr>
          </a:p>
        </p:txBody>
      </p:sp>
      <p:sp>
        <p:nvSpPr>
          <p:cNvPr id="99" name="CustomShape 40"/>
          <p:cNvSpPr/>
          <p:nvPr/>
        </p:nvSpPr>
        <p:spPr>
          <a:xfrm>
            <a:off x="2870640" y="12693600"/>
            <a:ext cx="3200040" cy="26064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44"/>
              </a:buBlip>
            </a:pPr>
            <a:r>
              <a:rPr b="0" i="1" lang="en-US" sz="1200" spc="-1" strike="noStrike">
                <a:solidFill>
                  <a:srgbClr val="000000"/>
                </a:solidFill>
                <a:latin typeface="Arial"/>
                <a:ea typeface="Noto Sans CJK SC Regular"/>
              </a:rPr>
              <a:t>hit multiplicity for three selections of hits</a:t>
            </a:r>
            <a:endParaRPr b="0" lang="en-US" sz="1200" spc="-1" strike="noStrike">
              <a:latin typeface="Arial"/>
            </a:endParaRPr>
          </a:p>
        </p:txBody>
      </p:sp>
      <p:sp>
        <p:nvSpPr>
          <p:cNvPr id="100" name="CustomShape 41"/>
          <p:cNvSpPr/>
          <p:nvPr/>
        </p:nvSpPr>
        <p:spPr>
          <a:xfrm>
            <a:off x="3017520" y="12918600"/>
            <a:ext cx="3017160" cy="633600"/>
          </a:xfrm>
          <a:prstGeom prst="rect">
            <a:avLst/>
          </a:prstGeom>
          <a:noFill/>
          <a:ln>
            <a:noFill/>
          </a:ln>
        </p:spPr>
        <p:style>
          <a:lnRef idx="0"/>
          <a:fillRef idx="0"/>
          <a:effectRef idx="0"/>
          <a:fontRef idx="minor"/>
        </p:style>
        <p:txBody>
          <a:bodyPr lIns="90000" rIns="90000" tIns="45000" bIns="45000"/>
          <a:p>
            <a:pPr marL="137160" indent="-136800">
              <a:lnSpc>
                <a:spcPct val="100000"/>
              </a:lnSpc>
              <a:buBlip>
                <a:blip r:embed="rId45"/>
              </a:buBlip>
            </a:pPr>
            <a:r>
              <a:rPr b="0" lang="en-US" sz="1200" spc="-1" strike="noStrike">
                <a:solidFill>
                  <a:srgbClr val="000000"/>
                </a:solidFill>
                <a:latin typeface="Arial"/>
                <a:ea typeface="Noto Sans CJK SC Regular"/>
              </a:rPr>
              <a:t>all hits: all recorded RPC readout hits</a:t>
            </a:r>
            <a:endParaRPr b="0" lang="en-US" sz="1200" spc="-1" strike="noStrike">
              <a:latin typeface="Arial"/>
            </a:endParaRPr>
          </a:p>
          <a:p>
            <a:pPr marL="137160" indent="-136800">
              <a:lnSpc>
                <a:spcPct val="100000"/>
              </a:lnSpc>
              <a:buBlip>
                <a:blip r:embed="rId46"/>
              </a:buBlip>
            </a:pPr>
            <a:r>
              <a:rPr b="0" lang="en-US" sz="1200" spc="-1" strike="noStrike">
                <a:solidFill>
                  <a:srgbClr val="000000"/>
                </a:solidFill>
                <a:latin typeface="Arial"/>
                <a:ea typeface="Noto Sans CJK SC Regular"/>
              </a:rPr>
              <a:t>inTime hits: all hits with |T| &lt; 12.5 ns</a:t>
            </a:r>
            <a:endParaRPr b="0" lang="en-US" sz="1200" spc="-1" strike="noStrike">
              <a:latin typeface="Arial"/>
            </a:endParaRPr>
          </a:p>
          <a:p>
            <a:pPr marL="137160" indent="-136800">
              <a:lnSpc>
                <a:spcPct val="100000"/>
              </a:lnSpc>
              <a:buBlip>
                <a:blip r:embed="rId47"/>
              </a:buBlip>
            </a:pPr>
            <a:r>
              <a:rPr b="0" lang="en-US" sz="1200" spc="-1" strike="noStrike">
                <a:solidFill>
                  <a:srgbClr val="000000"/>
                </a:solidFill>
                <a:latin typeface="Arial"/>
                <a:ea typeface="Noto Sans CJK SC Regular"/>
              </a:rPr>
              <a:t>signal hits: inTime hits with |d| &lt; 30 mm</a:t>
            </a:r>
            <a:endParaRPr b="0" lang="en-US"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648</TotalTime>
  <Application>LibreOffice/6.0.7.3$Linux_X86_64 LibreOffice_project/00m0$Build-3</Application>
  <Words>2352</Words>
  <Paragraphs>55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2019-02-06T09:45:18Z</dcterms:created>
  <dc:creator>André-Pierre OLIVIER</dc:creator>
  <dc:description/>
  <dc:language>en-US</dc:language>
  <cp:lastModifiedBy/>
  <dcterms:modified xsi:type="dcterms:W3CDTF">2019-02-07T21:50:04Z</dcterms:modified>
  <cp:revision>284</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