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3"/>
  </p:sldIdLst>
  <p:sldSz cx="12599670" cy="18003520"/>
  <p:notesSz cx="6858000" cy="9144000"/>
  <p:defaultTextStyle>
    <a:defPPr>
      <a:defRPr lang="fr-FR"/>
    </a:defPPr>
    <a:lvl1pPr marL="0" algn="l" defTabSz="821055" rtl="0" eaLnBrk="1" latinLnBrk="0" hangingPunct="1">
      <a:defRPr sz="3200" kern="1200">
        <a:solidFill>
          <a:schemeClr val="tx1"/>
        </a:solidFill>
        <a:latin typeface="+mn-lt"/>
        <a:ea typeface="+mn-ea"/>
        <a:cs typeface="+mn-cs"/>
      </a:defRPr>
    </a:lvl1pPr>
    <a:lvl2pPr marL="821055" algn="l" defTabSz="821055" rtl="0" eaLnBrk="1" latinLnBrk="0" hangingPunct="1">
      <a:defRPr sz="3200" kern="1200">
        <a:solidFill>
          <a:schemeClr val="tx1"/>
        </a:solidFill>
        <a:latin typeface="+mn-lt"/>
        <a:ea typeface="+mn-ea"/>
        <a:cs typeface="+mn-cs"/>
      </a:defRPr>
    </a:lvl2pPr>
    <a:lvl3pPr marL="1642110" algn="l" defTabSz="821055" rtl="0" eaLnBrk="1" latinLnBrk="0" hangingPunct="1">
      <a:defRPr sz="3200" kern="1200">
        <a:solidFill>
          <a:schemeClr val="tx1"/>
        </a:solidFill>
        <a:latin typeface="+mn-lt"/>
        <a:ea typeface="+mn-ea"/>
        <a:cs typeface="+mn-cs"/>
      </a:defRPr>
    </a:lvl3pPr>
    <a:lvl4pPr marL="2463165" algn="l" defTabSz="821055" rtl="0" eaLnBrk="1" latinLnBrk="0" hangingPunct="1">
      <a:defRPr sz="3200" kern="1200">
        <a:solidFill>
          <a:schemeClr val="tx1"/>
        </a:solidFill>
        <a:latin typeface="+mn-lt"/>
        <a:ea typeface="+mn-ea"/>
        <a:cs typeface="+mn-cs"/>
      </a:defRPr>
    </a:lvl4pPr>
    <a:lvl5pPr marL="3284220" algn="l" defTabSz="821055" rtl="0" eaLnBrk="1" latinLnBrk="0" hangingPunct="1">
      <a:defRPr sz="3200" kern="1200">
        <a:solidFill>
          <a:schemeClr val="tx1"/>
        </a:solidFill>
        <a:latin typeface="+mn-lt"/>
        <a:ea typeface="+mn-ea"/>
        <a:cs typeface="+mn-cs"/>
      </a:defRPr>
    </a:lvl5pPr>
    <a:lvl6pPr marL="4105275" algn="l" defTabSz="821055" rtl="0" eaLnBrk="1" latinLnBrk="0" hangingPunct="1">
      <a:defRPr sz="3200" kern="1200">
        <a:solidFill>
          <a:schemeClr val="tx1"/>
        </a:solidFill>
        <a:latin typeface="+mn-lt"/>
        <a:ea typeface="+mn-ea"/>
        <a:cs typeface="+mn-cs"/>
      </a:defRPr>
    </a:lvl6pPr>
    <a:lvl7pPr marL="4926330" algn="l" defTabSz="821055" rtl="0" eaLnBrk="1" latinLnBrk="0" hangingPunct="1">
      <a:defRPr sz="3200" kern="1200">
        <a:solidFill>
          <a:schemeClr val="tx1"/>
        </a:solidFill>
        <a:latin typeface="+mn-lt"/>
        <a:ea typeface="+mn-ea"/>
        <a:cs typeface="+mn-cs"/>
      </a:defRPr>
    </a:lvl7pPr>
    <a:lvl8pPr marL="5747385" algn="l" defTabSz="821055" rtl="0" eaLnBrk="1" latinLnBrk="0" hangingPunct="1">
      <a:defRPr sz="3200" kern="1200">
        <a:solidFill>
          <a:schemeClr val="tx1"/>
        </a:solidFill>
        <a:latin typeface="+mn-lt"/>
        <a:ea typeface="+mn-ea"/>
        <a:cs typeface="+mn-cs"/>
      </a:defRPr>
    </a:lvl8pPr>
    <a:lvl9pPr marL="6568440" algn="l" defTabSz="821055"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2A1"/>
    <a:srgbClr val="193E83"/>
    <a:srgbClr val="153888"/>
    <a:srgbClr val="1345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8" autoAdjust="0"/>
    <p:restoredTop sz="99582" autoAdjust="0"/>
  </p:normalViewPr>
  <p:slideViewPr>
    <p:cSldViewPr snapToObjects="1" showGuides="1">
      <p:cViewPr varScale="1">
        <p:scale>
          <a:sx n="81" d="100"/>
          <a:sy n="81" d="100"/>
        </p:scale>
        <p:origin x="-928" y="-152"/>
      </p:cViewPr>
      <p:guideLst>
        <p:guide orient="horz" pos="3225"/>
        <p:guide pos="3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9FE4F-110B-BA4D-BEF6-F84732C91D07}" type="datetimeFigureOut">
              <a:rPr lang="en-US"/>
            </a:fld>
            <a:endParaRPr lang="fr-FR"/>
          </a:p>
        </p:txBody>
      </p:sp>
      <p:sp>
        <p:nvSpPr>
          <p:cNvPr id="4" name="Espace réservé de l'image des diapositives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076C4A-9FBE-F148-AA61-CF1FEED7B458}" type="slidenum">
              <a:rPr/>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
        <p:nvSpPr>
          <p:cNvPr id="4" name="Slide Number Placeholder 3"/>
          <p:cNvSpPr>
            <a:spLocks noGrp="1"/>
          </p:cNvSpPr>
          <p:nvPr>
            <p:ph type="sldNum" sz="quarter" idx="5"/>
          </p:nvPr>
        </p:nvSpPr>
        <p:spPr/>
        <p:txBody>
          <a:bodyPr/>
          <a:p>
            <a:fld id="{1A076C4A-9FBE-F148-AA61-CF1FEED7B458}" type="slidenum">
              <a:rPr/>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4" name="Image 3" descr="ATLAS-Poster-TopNew-200.jpg"/>
          <p:cNvPicPr>
            <a:picLocks noChangeAspect="1"/>
          </p:cNvPicPr>
          <p:nvPr userDrawn="1"/>
        </p:nvPicPr>
        <p:blipFill>
          <a:blip r:embed="rId2"/>
          <a:stretch>
            <a:fillRect/>
          </a:stretch>
        </p:blipFill>
        <p:spPr>
          <a:xfrm>
            <a:off x="0" y="0"/>
            <a:ext cx="12599988" cy="3419735"/>
          </a:xfrm>
          <a:prstGeom prst="rect">
            <a:avLst/>
          </a:prstGeom>
        </p:spPr>
      </p:pic>
      <p:pic>
        <p:nvPicPr>
          <p:cNvPr id="5" name="Image 4" descr="ATLAS-Poster-BottomNew-300.jpg"/>
          <p:cNvPicPr>
            <a:picLocks noChangeAspect="1"/>
          </p:cNvPicPr>
          <p:nvPr userDrawn="1"/>
        </p:nvPicPr>
        <p:blipFill>
          <a:blip r:embed="rId3"/>
          <a:stretch>
            <a:fillRect/>
          </a:stretch>
        </p:blipFill>
        <p:spPr>
          <a:xfrm>
            <a:off x="0" y="17193099"/>
            <a:ext cx="12599988" cy="81073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7089682" y="1046060"/>
            <a:ext cx="2200623" cy="22275580"/>
          </a:xfrm>
        </p:spPr>
        <p:txBody>
          <a:bodyPr vert="eaVert"/>
          <a:lstStyle/>
          <a:p>
            <a:r>
              <a:rPr lang="fr-FR"/>
              <a:t>Cliquez et modifiez le titre</a:t>
            </a:r>
          </a:p>
        </p:txBody>
      </p:sp>
      <p:sp>
        <p:nvSpPr>
          <p:cNvPr id="3" name="Espace réservé du texte vertical 2"/>
          <p:cNvSpPr>
            <a:spLocks noGrp="1"/>
          </p:cNvSpPr>
          <p:nvPr>
            <p:ph type="body" orient="vert" idx="1" hasCustomPrompt="1"/>
          </p:nvPr>
        </p:nvSpPr>
        <p:spPr>
          <a:xfrm>
            <a:off x="487814" y="1046060"/>
            <a:ext cx="6391869" cy="22275580"/>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995312" y="11569136"/>
            <a:ext cx="10709989" cy="3575763"/>
          </a:xfrm>
        </p:spPr>
        <p:txBody>
          <a:bodyPr anchor="t"/>
          <a:lstStyle>
            <a:lvl1pPr algn="l">
              <a:defRPr sz="7200" b="1" cap="all"/>
            </a:lvl1pPr>
          </a:lstStyle>
          <a:p>
            <a:r>
              <a:rPr lang="fr-FR"/>
              <a:t>Cliquez et modifiez le titre</a:t>
            </a:r>
          </a:p>
        </p:txBody>
      </p:sp>
      <p:sp>
        <p:nvSpPr>
          <p:cNvPr id="3" name="Espace réservé du texte 2"/>
          <p:cNvSpPr>
            <a:spLocks noGrp="1"/>
          </p:cNvSpPr>
          <p:nvPr>
            <p:ph type="body" idx="1" hasCustomPrompt="1"/>
          </p:nvPr>
        </p:nvSpPr>
        <p:spPr>
          <a:xfrm>
            <a:off x="995312" y="7630798"/>
            <a:ext cx="10709989" cy="3938338"/>
          </a:xfrm>
        </p:spPr>
        <p:txBody>
          <a:bodyPr anchor="b"/>
          <a:lstStyle>
            <a:lvl1pPr marL="0" indent="0">
              <a:buNone/>
              <a:defRPr sz="3600">
                <a:solidFill>
                  <a:schemeClr val="tx1">
                    <a:tint val="75000"/>
                  </a:schemeClr>
                </a:solidFill>
              </a:defRPr>
            </a:lvl1pPr>
            <a:lvl2pPr marL="821055" indent="0">
              <a:buNone/>
              <a:defRPr sz="3200">
                <a:solidFill>
                  <a:schemeClr val="tx1">
                    <a:tint val="75000"/>
                  </a:schemeClr>
                </a:solidFill>
              </a:defRPr>
            </a:lvl2pPr>
            <a:lvl3pPr marL="1642110" indent="0">
              <a:buNone/>
              <a:defRPr sz="2900">
                <a:solidFill>
                  <a:schemeClr val="tx1">
                    <a:tint val="75000"/>
                  </a:schemeClr>
                </a:solidFill>
              </a:defRPr>
            </a:lvl3pPr>
            <a:lvl4pPr marL="2463165" indent="0">
              <a:buNone/>
              <a:defRPr sz="2500">
                <a:solidFill>
                  <a:schemeClr val="tx1">
                    <a:tint val="75000"/>
                  </a:schemeClr>
                </a:solidFill>
              </a:defRPr>
            </a:lvl4pPr>
            <a:lvl5pPr marL="3284220" indent="0">
              <a:buNone/>
              <a:defRPr sz="2500">
                <a:solidFill>
                  <a:schemeClr val="tx1">
                    <a:tint val="75000"/>
                  </a:schemeClr>
                </a:solidFill>
              </a:defRPr>
            </a:lvl5pPr>
            <a:lvl6pPr marL="4105275" indent="0">
              <a:buNone/>
              <a:defRPr sz="2500">
                <a:solidFill>
                  <a:schemeClr val="tx1">
                    <a:tint val="75000"/>
                  </a:schemeClr>
                </a:solidFill>
              </a:defRPr>
            </a:lvl6pPr>
            <a:lvl7pPr marL="4926330" indent="0">
              <a:buNone/>
              <a:defRPr sz="2500">
                <a:solidFill>
                  <a:schemeClr val="tx1">
                    <a:tint val="75000"/>
                  </a:schemeClr>
                </a:solidFill>
              </a:defRPr>
            </a:lvl7pPr>
            <a:lvl8pPr marL="5747385" indent="0">
              <a:buNone/>
              <a:defRPr sz="2500">
                <a:solidFill>
                  <a:schemeClr val="tx1">
                    <a:tint val="75000"/>
                  </a:schemeClr>
                </a:solidFill>
              </a:defRPr>
            </a:lvl8pPr>
            <a:lvl9pPr marL="6568440" indent="0">
              <a:buNone/>
              <a:defRPr sz="25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01A6C040-1218-784C-A62E-06D001AE7600}" type="datetimeFigureOut">
              <a:rPr lang="en-US"/>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u contenu 2"/>
          <p:cNvSpPr>
            <a:spLocks noGrp="1"/>
          </p:cNvSpPr>
          <p:nvPr>
            <p:ph sz="half" idx="1" hasCustomPrompt="1"/>
          </p:nvPr>
        </p:nvSpPr>
        <p:spPr>
          <a:xfrm>
            <a:off x="487813" y="6092968"/>
            <a:ext cx="4296247" cy="1722867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u contenu 3"/>
          <p:cNvSpPr>
            <a:spLocks noGrp="1"/>
          </p:cNvSpPr>
          <p:nvPr>
            <p:ph sz="half" idx="2" hasCustomPrompt="1"/>
          </p:nvPr>
        </p:nvSpPr>
        <p:spPr>
          <a:xfrm>
            <a:off x="4994058" y="6092968"/>
            <a:ext cx="4296247" cy="1722867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5" name="Espace réservé de la date 4"/>
          <p:cNvSpPr>
            <a:spLocks noGrp="1"/>
          </p:cNvSpPr>
          <p:nvPr>
            <p:ph type="dt" sz="half" idx="10"/>
          </p:nvPr>
        </p:nvSpPr>
        <p:spPr/>
        <p:txBody>
          <a:bodyPr/>
          <a:lstStyle/>
          <a:p>
            <a:fld id="{01A6C040-1218-784C-A62E-06D001AE7600}" type="datetimeFigureOut">
              <a:rPr lang="en-US"/>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30000" y="720988"/>
            <a:ext cx="11339990" cy="3000640"/>
          </a:xfrm>
        </p:spPr>
        <p:txBody>
          <a:bodyPr/>
          <a:lstStyle>
            <a:lvl1pPr>
              <a:defRPr/>
            </a:lvl1pPr>
          </a:lstStyle>
          <a:p>
            <a:r>
              <a:rPr lang="fr-FR"/>
              <a:t>Cliquez et modifiez le titre</a:t>
            </a:r>
          </a:p>
        </p:txBody>
      </p:sp>
      <p:sp>
        <p:nvSpPr>
          <p:cNvPr id="3" name="Espace réservé du texte 2"/>
          <p:cNvSpPr>
            <a:spLocks noGrp="1"/>
          </p:cNvSpPr>
          <p:nvPr>
            <p:ph type="body" idx="1" hasCustomPrompt="1"/>
          </p:nvPr>
        </p:nvSpPr>
        <p:spPr>
          <a:xfrm>
            <a:off x="629999" y="4030028"/>
            <a:ext cx="5567182" cy="1679524"/>
          </a:xfrm>
        </p:spPr>
        <p:txBody>
          <a:bodyPr anchor="b"/>
          <a:lstStyle>
            <a:lvl1pPr marL="0" indent="0">
              <a:buNone/>
              <a:defRPr sz="4300" b="1"/>
            </a:lvl1pPr>
            <a:lvl2pPr marL="821055" indent="0">
              <a:buNone/>
              <a:defRPr sz="3600" b="1"/>
            </a:lvl2pPr>
            <a:lvl3pPr marL="1642110" indent="0">
              <a:buNone/>
              <a:defRPr sz="3200" b="1"/>
            </a:lvl3pPr>
            <a:lvl4pPr marL="2463165" indent="0">
              <a:buNone/>
              <a:defRPr sz="2900" b="1"/>
            </a:lvl4pPr>
            <a:lvl5pPr marL="3284220" indent="0">
              <a:buNone/>
              <a:defRPr sz="2900" b="1"/>
            </a:lvl5pPr>
            <a:lvl6pPr marL="4105275" indent="0">
              <a:buNone/>
              <a:defRPr sz="2900" b="1"/>
            </a:lvl6pPr>
            <a:lvl7pPr marL="4926330" indent="0">
              <a:buNone/>
              <a:defRPr sz="2900" b="1"/>
            </a:lvl7pPr>
            <a:lvl8pPr marL="5747385" indent="0">
              <a:buNone/>
              <a:defRPr sz="2900" b="1"/>
            </a:lvl8pPr>
            <a:lvl9pPr marL="6568440" indent="0">
              <a:buNone/>
              <a:defRPr sz="2900" b="1"/>
            </a:lvl9pPr>
          </a:lstStyle>
          <a:p>
            <a:pPr lvl="0"/>
            <a:r>
              <a:rPr lang="fr-FR"/>
              <a:t>Cliquez pour modifier les styles du texte du masque</a:t>
            </a:r>
          </a:p>
        </p:txBody>
      </p:sp>
      <p:sp>
        <p:nvSpPr>
          <p:cNvPr id="4" name="Espace réservé du contenu 3"/>
          <p:cNvSpPr>
            <a:spLocks noGrp="1"/>
          </p:cNvSpPr>
          <p:nvPr>
            <p:ph sz="half" idx="2" hasCustomPrompt="1"/>
          </p:nvPr>
        </p:nvSpPr>
        <p:spPr>
          <a:xfrm>
            <a:off x="629999" y="5709551"/>
            <a:ext cx="5567182" cy="10373047"/>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5" name="Espace réservé du texte 4"/>
          <p:cNvSpPr>
            <a:spLocks noGrp="1"/>
          </p:cNvSpPr>
          <p:nvPr>
            <p:ph type="body" sz="quarter" idx="3" hasCustomPrompt="1"/>
          </p:nvPr>
        </p:nvSpPr>
        <p:spPr>
          <a:xfrm>
            <a:off x="6400619" y="4030028"/>
            <a:ext cx="5569370" cy="1679524"/>
          </a:xfrm>
        </p:spPr>
        <p:txBody>
          <a:bodyPr anchor="b"/>
          <a:lstStyle>
            <a:lvl1pPr marL="0" indent="0">
              <a:buNone/>
              <a:defRPr sz="4300" b="1"/>
            </a:lvl1pPr>
            <a:lvl2pPr marL="821055" indent="0">
              <a:buNone/>
              <a:defRPr sz="3600" b="1"/>
            </a:lvl2pPr>
            <a:lvl3pPr marL="1642110" indent="0">
              <a:buNone/>
              <a:defRPr sz="3200" b="1"/>
            </a:lvl3pPr>
            <a:lvl4pPr marL="2463165" indent="0">
              <a:buNone/>
              <a:defRPr sz="2900" b="1"/>
            </a:lvl4pPr>
            <a:lvl5pPr marL="3284220" indent="0">
              <a:buNone/>
              <a:defRPr sz="2900" b="1"/>
            </a:lvl5pPr>
            <a:lvl6pPr marL="4105275" indent="0">
              <a:buNone/>
              <a:defRPr sz="2900" b="1"/>
            </a:lvl6pPr>
            <a:lvl7pPr marL="4926330" indent="0">
              <a:buNone/>
              <a:defRPr sz="2900" b="1"/>
            </a:lvl7pPr>
            <a:lvl8pPr marL="5747385" indent="0">
              <a:buNone/>
              <a:defRPr sz="2900" b="1"/>
            </a:lvl8pPr>
            <a:lvl9pPr marL="6568440" indent="0">
              <a:buNone/>
              <a:defRPr sz="2900" b="1"/>
            </a:lvl9pPr>
          </a:lstStyle>
          <a:p>
            <a:pPr lvl="0"/>
            <a:r>
              <a:rPr lang="fr-FR"/>
              <a:t>Cliquez pour modifier les styles du texte du masque</a:t>
            </a:r>
          </a:p>
        </p:txBody>
      </p:sp>
      <p:sp>
        <p:nvSpPr>
          <p:cNvPr id="6" name="Espace réservé du contenu 5"/>
          <p:cNvSpPr>
            <a:spLocks noGrp="1"/>
          </p:cNvSpPr>
          <p:nvPr>
            <p:ph sz="quarter" idx="4" hasCustomPrompt="1"/>
          </p:nvPr>
        </p:nvSpPr>
        <p:spPr>
          <a:xfrm>
            <a:off x="6400619" y="5709551"/>
            <a:ext cx="5569370" cy="10373047"/>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7" name="Espace réservé de la date 6"/>
          <p:cNvSpPr>
            <a:spLocks noGrp="1"/>
          </p:cNvSpPr>
          <p:nvPr>
            <p:ph type="dt" sz="half" idx="10"/>
          </p:nvPr>
        </p:nvSpPr>
        <p:spPr/>
        <p:txBody>
          <a:bodyPr/>
          <a:lstStyle/>
          <a:p>
            <a:fld id="{01A6C040-1218-784C-A62E-06D001AE7600}" type="datetimeFigureOut">
              <a:rPr lang="en-US"/>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01A6C040-1218-784C-A62E-06D001AE7600}" type="datetimeFigureOut">
              <a:rPr lang="en-US"/>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A6C040-1218-784C-A62E-06D001AE7600}" type="datetimeFigureOut">
              <a:rPr lang="en-US"/>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30001" y="716820"/>
            <a:ext cx="4145309" cy="3050651"/>
          </a:xfrm>
        </p:spPr>
        <p:txBody>
          <a:bodyPr anchor="b"/>
          <a:lstStyle>
            <a:lvl1pPr algn="l">
              <a:defRPr sz="3600" b="1"/>
            </a:lvl1pPr>
          </a:lstStyle>
          <a:p>
            <a:r>
              <a:rPr lang="fr-FR"/>
              <a:t>Cliquez et modifiez le titre</a:t>
            </a:r>
          </a:p>
        </p:txBody>
      </p:sp>
      <p:sp>
        <p:nvSpPr>
          <p:cNvPr id="3" name="Espace réservé du contenu 2"/>
          <p:cNvSpPr>
            <a:spLocks noGrp="1"/>
          </p:cNvSpPr>
          <p:nvPr>
            <p:ph idx="1" hasCustomPrompt="1"/>
          </p:nvPr>
        </p:nvSpPr>
        <p:spPr>
          <a:xfrm>
            <a:off x="4926247" y="716820"/>
            <a:ext cx="7043743" cy="15365777"/>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u texte 3"/>
          <p:cNvSpPr>
            <a:spLocks noGrp="1"/>
          </p:cNvSpPr>
          <p:nvPr>
            <p:ph type="body" sz="half" idx="2" hasCustomPrompt="1"/>
          </p:nvPr>
        </p:nvSpPr>
        <p:spPr>
          <a:xfrm>
            <a:off x="630001" y="3767473"/>
            <a:ext cx="4145309" cy="12315126"/>
          </a:xfrm>
        </p:spPr>
        <p:txBody>
          <a:bodyPr/>
          <a:lstStyle>
            <a:lvl1pPr marL="0" indent="0">
              <a:buNone/>
              <a:defRPr sz="2500"/>
            </a:lvl1pPr>
            <a:lvl2pPr marL="821055" indent="0">
              <a:buNone/>
              <a:defRPr sz="2200"/>
            </a:lvl2pPr>
            <a:lvl3pPr marL="1642110" indent="0">
              <a:buNone/>
              <a:defRPr sz="1800"/>
            </a:lvl3pPr>
            <a:lvl4pPr marL="2463165" indent="0">
              <a:buNone/>
              <a:defRPr sz="1600"/>
            </a:lvl4pPr>
            <a:lvl5pPr marL="3284220" indent="0">
              <a:buNone/>
              <a:defRPr sz="1600"/>
            </a:lvl5pPr>
            <a:lvl6pPr marL="4105275" indent="0">
              <a:buNone/>
              <a:defRPr sz="1600"/>
            </a:lvl6pPr>
            <a:lvl7pPr marL="4926330" indent="0">
              <a:buNone/>
              <a:defRPr sz="1600"/>
            </a:lvl7pPr>
            <a:lvl8pPr marL="5747385" indent="0">
              <a:buNone/>
              <a:defRPr sz="1600"/>
            </a:lvl8pPr>
            <a:lvl9pPr marL="6568440" indent="0">
              <a:buNone/>
              <a:defRPr sz="16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1A6C040-1218-784C-A62E-06D001AE7600}" type="datetimeFigureOut">
              <a:rPr lang="en-US"/>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469686" y="12602687"/>
            <a:ext cx="7559993" cy="1487818"/>
          </a:xfrm>
        </p:spPr>
        <p:txBody>
          <a:bodyPr anchor="b"/>
          <a:lstStyle>
            <a:lvl1pPr algn="l">
              <a:defRPr sz="3600" b="1"/>
            </a:lvl1pPr>
          </a:lstStyle>
          <a:p>
            <a:r>
              <a:rPr lang="fr-FR"/>
              <a:t>Cliquez et modifiez le titre</a:t>
            </a:r>
          </a:p>
        </p:txBody>
      </p:sp>
      <p:sp>
        <p:nvSpPr>
          <p:cNvPr id="3" name="Espace réservé pour une image  2"/>
          <p:cNvSpPr>
            <a:spLocks noGrp="1"/>
          </p:cNvSpPr>
          <p:nvPr>
            <p:ph type="pic" idx="1"/>
          </p:nvPr>
        </p:nvSpPr>
        <p:spPr>
          <a:xfrm>
            <a:off x="2469686" y="1608677"/>
            <a:ext cx="7559993" cy="10802303"/>
          </a:xfrm>
        </p:spPr>
        <p:txBody>
          <a:bodyPr/>
          <a:lstStyle>
            <a:lvl1pPr marL="0" indent="0">
              <a:buNone/>
              <a:defRPr sz="5700"/>
            </a:lvl1pPr>
            <a:lvl2pPr marL="821055" indent="0">
              <a:buNone/>
              <a:defRPr sz="5000"/>
            </a:lvl2pPr>
            <a:lvl3pPr marL="1642110" indent="0">
              <a:buNone/>
              <a:defRPr sz="4300"/>
            </a:lvl3pPr>
            <a:lvl4pPr marL="2463165" indent="0">
              <a:buNone/>
              <a:defRPr sz="3600"/>
            </a:lvl4pPr>
            <a:lvl5pPr marL="3284220" indent="0">
              <a:buNone/>
              <a:defRPr sz="3600"/>
            </a:lvl5pPr>
            <a:lvl6pPr marL="4105275" indent="0">
              <a:buNone/>
              <a:defRPr sz="3600"/>
            </a:lvl6pPr>
            <a:lvl7pPr marL="4926330" indent="0">
              <a:buNone/>
              <a:defRPr sz="3600"/>
            </a:lvl7pPr>
            <a:lvl8pPr marL="5747385" indent="0">
              <a:buNone/>
              <a:defRPr sz="3600"/>
            </a:lvl8pPr>
            <a:lvl9pPr marL="6568440" indent="0">
              <a:buNone/>
              <a:defRPr sz="3600"/>
            </a:lvl9pPr>
          </a:lstStyle>
          <a:p>
            <a:endParaRPr lang="fr-FR"/>
          </a:p>
        </p:txBody>
      </p:sp>
      <p:sp>
        <p:nvSpPr>
          <p:cNvPr id="4" name="Espace réservé du texte 3"/>
          <p:cNvSpPr>
            <a:spLocks noGrp="1"/>
          </p:cNvSpPr>
          <p:nvPr>
            <p:ph type="body" sz="half" idx="2" hasCustomPrompt="1"/>
          </p:nvPr>
        </p:nvSpPr>
        <p:spPr>
          <a:xfrm>
            <a:off x="2469686" y="14090505"/>
            <a:ext cx="7559993" cy="2112949"/>
          </a:xfrm>
        </p:spPr>
        <p:txBody>
          <a:bodyPr/>
          <a:lstStyle>
            <a:lvl1pPr marL="0" indent="0">
              <a:buNone/>
              <a:defRPr sz="2500"/>
            </a:lvl1pPr>
            <a:lvl2pPr marL="821055" indent="0">
              <a:buNone/>
              <a:defRPr sz="2200"/>
            </a:lvl2pPr>
            <a:lvl3pPr marL="1642110" indent="0">
              <a:buNone/>
              <a:defRPr sz="1800"/>
            </a:lvl3pPr>
            <a:lvl4pPr marL="2463165" indent="0">
              <a:buNone/>
              <a:defRPr sz="1600"/>
            </a:lvl4pPr>
            <a:lvl5pPr marL="3284220" indent="0">
              <a:buNone/>
              <a:defRPr sz="1600"/>
            </a:lvl5pPr>
            <a:lvl6pPr marL="4105275" indent="0">
              <a:buNone/>
              <a:defRPr sz="1600"/>
            </a:lvl6pPr>
            <a:lvl7pPr marL="4926330" indent="0">
              <a:buNone/>
              <a:defRPr sz="1600"/>
            </a:lvl7pPr>
            <a:lvl8pPr marL="5747385" indent="0">
              <a:buNone/>
              <a:defRPr sz="1600"/>
            </a:lvl8pPr>
            <a:lvl9pPr marL="6568440" indent="0">
              <a:buNone/>
              <a:defRPr sz="16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1A6C040-1218-784C-A62E-06D001AE7600}" type="datetimeFigureOut">
              <a:rPr lang="en-US"/>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08E3B9-429A-8B4B-9AD9-FBC565A1FE4D}" type="slidenum">
              <a:rPr/>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30000" y="720988"/>
            <a:ext cx="11339990" cy="3000640"/>
          </a:xfrm>
          <a:prstGeom prst="rect">
            <a:avLst/>
          </a:prstGeom>
        </p:spPr>
        <p:txBody>
          <a:bodyPr vert="horz" lIns="164217" tIns="82109" rIns="164217" bIns="82109" rtlCol="0" anchor="ctr">
            <a:normAutofit/>
          </a:bodyPr>
          <a:lstStyle/>
          <a:p>
            <a:r>
              <a:rPr lang="fr-FR"/>
              <a:t>Cliquez et modifiez le titre</a:t>
            </a:r>
          </a:p>
        </p:txBody>
      </p:sp>
      <p:sp>
        <p:nvSpPr>
          <p:cNvPr id="3" name="Espace réservé du texte 2"/>
          <p:cNvSpPr>
            <a:spLocks noGrp="1"/>
          </p:cNvSpPr>
          <p:nvPr>
            <p:ph type="body" idx="1"/>
          </p:nvPr>
        </p:nvSpPr>
        <p:spPr>
          <a:xfrm>
            <a:off x="630000" y="4200897"/>
            <a:ext cx="11339990" cy="11881700"/>
          </a:xfrm>
          <a:prstGeom prst="rect">
            <a:avLst/>
          </a:prstGeom>
        </p:spPr>
        <p:txBody>
          <a:bodyPr vert="horz" lIns="164217" tIns="82109" rIns="164217" bIns="82109"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p>
        </p:txBody>
      </p:sp>
      <p:sp>
        <p:nvSpPr>
          <p:cNvPr id="4" name="Espace réservé de la date 3"/>
          <p:cNvSpPr>
            <a:spLocks noGrp="1"/>
          </p:cNvSpPr>
          <p:nvPr>
            <p:ph type="dt" sz="half" idx="2"/>
          </p:nvPr>
        </p:nvSpPr>
        <p:spPr>
          <a:xfrm>
            <a:off x="630000" y="16686893"/>
            <a:ext cx="2939998" cy="958537"/>
          </a:xfrm>
          <a:prstGeom prst="rect">
            <a:avLst/>
          </a:prstGeom>
        </p:spPr>
        <p:txBody>
          <a:bodyPr vert="horz" lIns="164217" tIns="82109" rIns="164217" bIns="82109" rtlCol="0" anchor="ctr"/>
          <a:lstStyle>
            <a:lvl1pPr algn="l">
              <a:defRPr sz="2200">
                <a:solidFill>
                  <a:schemeClr val="tx1">
                    <a:tint val="75000"/>
                  </a:schemeClr>
                </a:solidFill>
              </a:defRPr>
            </a:lvl1pPr>
          </a:lstStyle>
          <a:p>
            <a:fld id="{01A6C040-1218-784C-A62E-06D001AE7600}" type="datetimeFigureOut">
              <a:rPr lang="en-US"/>
            </a:fld>
            <a:endParaRPr lang="fr-FR"/>
          </a:p>
        </p:txBody>
      </p:sp>
      <p:sp>
        <p:nvSpPr>
          <p:cNvPr id="5" name="Espace réservé du pied de page 4"/>
          <p:cNvSpPr>
            <a:spLocks noGrp="1"/>
          </p:cNvSpPr>
          <p:nvPr>
            <p:ph type="ftr" sz="quarter" idx="3"/>
          </p:nvPr>
        </p:nvSpPr>
        <p:spPr>
          <a:xfrm>
            <a:off x="4304997" y="16686893"/>
            <a:ext cx="3989996" cy="958537"/>
          </a:xfrm>
          <a:prstGeom prst="rect">
            <a:avLst/>
          </a:prstGeom>
        </p:spPr>
        <p:txBody>
          <a:bodyPr vert="horz" lIns="164217" tIns="82109" rIns="164217" bIns="82109" rtlCol="0" anchor="ctr"/>
          <a:lstStyle>
            <a:lvl1pPr algn="ctr">
              <a:defRPr sz="2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9029992" y="16686893"/>
            <a:ext cx="2939998" cy="958537"/>
          </a:xfrm>
          <a:prstGeom prst="rect">
            <a:avLst/>
          </a:prstGeom>
        </p:spPr>
        <p:txBody>
          <a:bodyPr vert="horz" lIns="164217" tIns="82109" rIns="164217" bIns="82109" rtlCol="0" anchor="ctr"/>
          <a:lstStyle>
            <a:lvl1pPr algn="r">
              <a:defRPr sz="2200">
                <a:solidFill>
                  <a:schemeClr val="tx1">
                    <a:tint val="75000"/>
                  </a:schemeClr>
                </a:solidFill>
              </a:defRPr>
            </a:lvl1pPr>
          </a:lstStyle>
          <a:p>
            <a:fld id="{8D08E3B9-429A-8B4B-9AD9-FBC565A1FE4D}" type="slidenum">
              <a:rPr/>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1055" rtl="0" eaLnBrk="1" latinLnBrk="0" hangingPunct="1">
        <a:spcBef>
          <a:spcPct val="0"/>
        </a:spcBef>
        <a:buNone/>
        <a:defRPr sz="7900" kern="1200">
          <a:solidFill>
            <a:schemeClr val="tx1"/>
          </a:solidFill>
          <a:latin typeface="+mj-lt"/>
          <a:ea typeface="+mj-ea"/>
          <a:cs typeface="+mj-cs"/>
        </a:defRPr>
      </a:lvl1pPr>
    </p:titleStyle>
    <p:bodyStyle>
      <a:lvl1pPr marL="615950" indent="-615950" algn="l" defTabSz="821055" rtl="0" eaLnBrk="1" latinLnBrk="0" hangingPunct="1">
        <a:spcBef>
          <a:spcPct val="20000"/>
        </a:spcBef>
        <a:buFont typeface="Arial" charset="0"/>
        <a:buChar char="•"/>
        <a:defRPr sz="5700" kern="1200">
          <a:solidFill>
            <a:schemeClr val="tx1"/>
          </a:solidFill>
          <a:latin typeface="+mn-lt"/>
          <a:ea typeface="+mn-ea"/>
          <a:cs typeface="+mn-cs"/>
        </a:defRPr>
      </a:lvl1pPr>
      <a:lvl2pPr marL="1334135" indent="-513080" algn="l" defTabSz="821055" rtl="0" eaLnBrk="1" latinLnBrk="0" hangingPunct="1">
        <a:spcBef>
          <a:spcPct val="20000"/>
        </a:spcBef>
        <a:buFont typeface="Arial" charset="0"/>
        <a:buChar char="–"/>
        <a:defRPr sz="5000" kern="1200">
          <a:solidFill>
            <a:schemeClr val="tx1"/>
          </a:solidFill>
          <a:latin typeface="+mn-lt"/>
          <a:ea typeface="+mn-ea"/>
          <a:cs typeface="+mn-cs"/>
        </a:defRPr>
      </a:lvl2pPr>
      <a:lvl3pPr marL="2052955" indent="-410845" algn="l" defTabSz="821055" rtl="0" eaLnBrk="1" latinLnBrk="0" hangingPunct="1">
        <a:spcBef>
          <a:spcPct val="20000"/>
        </a:spcBef>
        <a:buFont typeface="Arial" charset="0"/>
        <a:buChar char="•"/>
        <a:defRPr sz="4300" kern="1200">
          <a:solidFill>
            <a:schemeClr val="tx1"/>
          </a:solidFill>
          <a:latin typeface="+mn-lt"/>
          <a:ea typeface="+mn-ea"/>
          <a:cs typeface="+mn-cs"/>
        </a:defRPr>
      </a:lvl3pPr>
      <a:lvl4pPr marL="2874010"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4pPr>
      <a:lvl5pPr marL="3695065"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5pPr>
      <a:lvl6pPr marL="4516120"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6pPr>
      <a:lvl7pPr marL="5337175"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7pPr>
      <a:lvl8pPr marL="6158230"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8pPr>
      <a:lvl9pPr marL="6979285" indent="-410845" algn="l" defTabSz="821055" rtl="0" eaLnBrk="1" latinLnBrk="0" hangingPunct="1">
        <a:spcBef>
          <a:spcPct val="20000"/>
        </a:spcBef>
        <a:buFont typeface="Arial" charset="0"/>
        <a:buChar char="•"/>
        <a:defRPr sz="3600" kern="1200">
          <a:solidFill>
            <a:schemeClr val="tx1"/>
          </a:solidFill>
          <a:latin typeface="+mn-lt"/>
          <a:ea typeface="+mn-ea"/>
          <a:cs typeface="+mn-cs"/>
        </a:defRPr>
      </a:lvl9pPr>
    </p:bodyStyle>
    <p:otherStyle>
      <a:defPPr>
        <a:defRPr lang="fr-FR"/>
      </a:defPPr>
      <a:lvl1pPr marL="0" algn="l" defTabSz="821055" rtl="0" eaLnBrk="1" latinLnBrk="0" hangingPunct="1">
        <a:defRPr sz="3200" kern="1200">
          <a:solidFill>
            <a:schemeClr val="tx1"/>
          </a:solidFill>
          <a:latin typeface="+mn-lt"/>
          <a:ea typeface="+mn-ea"/>
          <a:cs typeface="+mn-cs"/>
        </a:defRPr>
      </a:lvl1pPr>
      <a:lvl2pPr marL="821055" algn="l" defTabSz="821055" rtl="0" eaLnBrk="1" latinLnBrk="0" hangingPunct="1">
        <a:defRPr sz="3200" kern="1200">
          <a:solidFill>
            <a:schemeClr val="tx1"/>
          </a:solidFill>
          <a:latin typeface="+mn-lt"/>
          <a:ea typeface="+mn-ea"/>
          <a:cs typeface="+mn-cs"/>
        </a:defRPr>
      </a:lvl2pPr>
      <a:lvl3pPr marL="1642110" algn="l" defTabSz="821055" rtl="0" eaLnBrk="1" latinLnBrk="0" hangingPunct="1">
        <a:defRPr sz="3200" kern="1200">
          <a:solidFill>
            <a:schemeClr val="tx1"/>
          </a:solidFill>
          <a:latin typeface="+mn-lt"/>
          <a:ea typeface="+mn-ea"/>
          <a:cs typeface="+mn-cs"/>
        </a:defRPr>
      </a:lvl3pPr>
      <a:lvl4pPr marL="2463165" algn="l" defTabSz="821055" rtl="0" eaLnBrk="1" latinLnBrk="0" hangingPunct="1">
        <a:defRPr sz="3200" kern="1200">
          <a:solidFill>
            <a:schemeClr val="tx1"/>
          </a:solidFill>
          <a:latin typeface="+mn-lt"/>
          <a:ea typeface="+mn-ea"/>
          <a:cs typeface="+mn-cs"/>
        </a:defRPr>
      </a:lvl4pPr>
      <a:lvl5pPr marL="3284220" algn="l" defTabSz="821055" rtl="0" eaLnBrk="1" latinLnBrk="0" hangingPunct="1">
        <a:defRPr sz="3200" kern="1200">
          <a:solidFill>
            <a:schemeClr val="tx1"/>
          </a:solidFill>
          <a:latin typeface="+mn-lt"/>
          <a:ea typeface="+mn-ea"/>
          <a:cs typeface="+mn-cs"/>
        </a:defRPr>
      </a:lvl5pPr>
      <a:lvl6pPr marL="4105275" algn="l" defTabSz="821055" rtl="0" eaLnBrk="1" latinLnBrk="0" hangingPunct="1">
        <a:defRPr sz="3200" kern="1200">
          <a:solidFill>
            <a:schemeClr val="tx1"/>
          </a:solidFill>
          <a:latin typeface="+mn-lt"/>
          <a:ea typeface="+mn-ea"/>
          <a:cs typeface="+mn-cs"/>
        </a:defRPr>
      </a:lvl6pPr>
      <a:lvl7pPr marL="4926330" algn="l" defTabSz="821055" rtl="0" eaLnBrk="1" latinLnBrk="0" hangingPunct="1">
        <a:defRPr sz="3200" kern="1200">
          <a:solidFill>
            <a:schemeClr val="tx1"/>
          </a:solidFill>
          <a:latin typeface="+mn-lt"/>
          <a:ea typeface="+mn-ea"/>
          <a:cs typeface="+mn-cs"/>
        </a:defRPr>
      </a:lvl7pPr>
      <a:lvl8pPr marL="5747385" algn="l" defTabSz="821055" rtl="0" eaLnBrk="1" latinLnBrk="0" hangingPunct="1">
        <a:defRPr sz="3200" kern="1200">
          <a:solidFill>
            <a:schemeClr val="tx1"/>
          </a:solidFill>
          <a:latin typeface="+mn-lt"/>
          <a:ea typeface="+mn-ea"/>
          <a:cs typeface="+mn-cs"/>
        </a:defRPr>
      </a:lvl8pPr>
      <a:lvl9pPr marL="6568440" algn="l" defTabSz="821055"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ZoneTexte 2"/>
          <p:cNvSpPr txBox="1"/>
          <p:nvPr/>
        </p:nvSpPr>
        <p:spPr>
          <a:xfrm>
            <a:off x="635" y="3446780"/>
            <a:ext cx="6115685" cy="13246735"/>
          </a:xfrm>
          <a:prstGeom prst="rect">
            <a:avLst/>
          </a:prstGeom>
          <a:solidFill>
            <a:schemeClr val="accent1">
              <a:lumMod val="20000"/>
              <a:lumOff val="80000"/>
            </a:schemeClr>
          </a:solidFill>
        </p:spPr>
        <p:txBody>
          <a:bodyPr wrap="square" lIns="0" tIns="0" rIns="0" bIns="0" rtlCol="0">
            <a:noAutofit/>
          </a:bodyPr>
          <a:p>
            <a:endParaRPr lang="fr-FR" sz="600" baseline="30000" smtClean="0"/>
          </a:p>
        </p:txBody>
      </p:sp>
      <p:pic>
        <p:nvPicPr>
          <p:cNvPr id="41" name="Picture 40" descr="ATL-COM-DAQ-2018-008-sector12_mu11"/>
          <p:cNvPicPr>
            <a:picLocks noChangeAspect="1"/>
          </p:cNvPicPr>
          <p:nvPr/>
        </p:nvPicPr>
        <p:blipFill>
          <a:blip r:embed="rId1"/>
          <a:srcRect t="3455" r="4535"/>
          <a:stretch>
            <a:fillRect/>
          </a:stretch>
        </p:blipFill>
        <p:spPr>
          <a:xfrm>
            <a:off x="157480" y="11020425"/>
            <a:ext cx="2823845" cy="1944287"/>
          </a:xfrm>
          <a:prstGeom prst="rect">
            <a:avLst/>
          </a:prstGeom>
        </p:spPr>
      </p:pic>
      <p:pic>
        <p:nvPicPr>
          <p:cNvPr id="37" name="Picture 36" descr="ATL-COM-DAQ-2018-008-sector12_mu10"/>
          <p:cNvPicPr>
            <a:picLocks noChangeAspect="1"/>
          </p:cNvPicPr>
          <p:nvPr/>
        </p:nvPicPr>
        <p:blipFill>
          <a:blip r:embed="rId2"/>
          <a:srcRect t="3628" r="4680"/>
          <a:stretch>
            <a:fillRect/>
          </a:stretch>
        </p:blipFill>
        <p:spPr>
          <a:xfrm>
            <a:off x="157480" y="9076690"/>
            <a:ext cx="2823845" cy="1943735"/>
          </a:xfrm>
          <a:prstGeom prst="rect">
            <a:avLst/>
          </a:prstGeom>
        </p:spPr>
      </p:pic>
      <p:sp>
        <p:nvSpPr>
          <p:cNvPr id="19" name="ZoneTexte 2"/>
          <p:cNvSpPr txBox="1"/>
          <p:nvPr/>
        </p:nvSpPr>
        <p:spPr>
          <a:xfrm>
            <a:off x="6132195" y="3422015"/>
            <a:ext cx="6454140" cy="13267055"/>
          </a:xfrm>
          <a:prstGeom prst="rect">
            <a:avLst/>
          </a:prstGeom>
          <a:solidFill>
            <a:schemeClr val="accent1">
              <a:lumMod val="20000"/>
              <a:lumOff val="80000"/>
            </a:schemeClr>
          </a:solidFill>
        </p:spPr>
        <p:txBody>
          <a:bodyPr wrap="square" lIns="0" tIns="0" rIns="0" bIns="0" rtlCol="0">
            <a:noAutofit/>
          </a:bodyPr>
          <a:p>
            <a:endParaRPr lang="fr-FR" sz="600" baseline="30000" smtClean="0"/>
          </a:p>
        </p:txBody>
      </p:sp>
      <p:sp>
        <p:nvSpPr>
          <p:cNvPr id="16" name="Titre 1"/>
          <p:cNvSpPr txBox="1"/>
          <p:nvPr/>
        </p:nvSpPr>
        <p:spPr>
          <a:xfrm>
            <a:off x="3322572" y="162084"/>
            <a:ext cx="9244396" cy="2073275"/>
          </a:xfrm>
          <a:prstGeom prst="rect">
            <a:avLst/>
          </a:prstGeom>
        </p:spPr>
        <p:txBody>
          <a:bodyPr vert="horz" lIns="0" tIns="0" rIns="0" bIns="0" rtlCol="0" anchor="ctr">
            <a:noAutofit/>
          </a:body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fr-FR" sz="4000" b="1" i="0" u="none" strike="noStrike" kern="1200" cap="none" spc="0" normalizeH="0" baseline="0" noProof="0" dirty="0" smtClean="0">
                <a:ln>
                  <a:noFill/>
                </a:ln>
                <a:solidFill>
                  <a:schemeClr val="bg1"/>
                </a:solidFill>
                <a:effectLst/>
                <a:uLnTx/>
                <a:uFillTx/>
                <a:ea typeface="+mj-ea"/>
              </a:rPr>
              <a:t>ATLAS Muon Barrel Level-1 trigger performance in 2017 data</a:t>
            </a:r>
            <a:endParaRPr kumimoji="0" lang="fr-FR" sz="40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7" name="Titre 1"/>
          <p:cNvSpPr txBox="1"/>
          <p:nvPr/>
        </p:nvSpPr>
        <p:spPr>
          <a:xfrm>
            <a:off x="318135" y="17498695"/>
            <a:ext cx="10365740" cy="609600"/>
          </a:xfrm>
          <a:prstGeom prst="rect">
            <a:avLst/>
          </a:prstGeom>
        </p:spPr>
        <p:txBody>
          <a:bodyPr vert="horz" lIns="0" tIns="0" rIns="0" bIns="0" rtlCol="0" anchor="ctr">
            <a:noAutofit/>
          </a:bodyPr>
          <a:lstStyle/>
          <a:p>
            <a:pPr marL="0" marR="0" lvl="0" indent="0" algn="l" defTabSz="821055" rtl="0" eaLnBrk="1" fontAlgn="auto" latinLnBrk="0" hangingPunct="1">
              <a:lnSpc>
                <a:spcPct val="100000"/>
              </a:lnSpc>
              <a:spcBef>
                <a:spcPct val="0"/>
              </a:spcBef>
              <a:spcAft>
                <a:spcPts val="0"/>
              </a:spcAft>
              <a:buClrTx/>
              <a:buSzTx/>
              <a:buFontTx/>
              <a:buNone/>
              <a:defRPr/>
            </a:pPr>
            <a:r>
              <a:rPr kumimoji="0" lang="x-none" altLang="fr-FR" sz="1800" i="0" u="none" strike="noStrike" kern="1200" cap="none" spc="0" normalizeH="0" noProof="0" dirty="0" smtClean="0">
                <a:ln>
                  <a:noFill/>
                </a:ln>
                <a:solidFill>
                  <a:schemeClr val="bg1"/>
                </a:solidFill>
                <a:effectLst/>
                <a:uLnTx/>
                <a:uFillTx/>
                <a:latin typeface="Arial" charset="0"/>
                <a:ea typeface="+mj-ea"/>
                <a:cs typeface="Arial" charset="0"/>
              </a:rPr>
              <a:t>Heng Li (University of Science and Technology of China)  on behalf of the ATLAS Collaboration </a:t>
            </a:r>
            <a:r>
              <a:rPr kumimoji="0" lang="fr-FR" sz="1800" i="0" u="none" strike="noStrike" kern="1200" cap="none" spc="0" normalizeH="0" noProof="0" dirty="0" smtClean="0">
                <a:ln>
                  <a:noFill/>
                </a:ln>
                <a:solidFill>
                  <a:schemeClr val="bg1"/>
                </a:solidFill>
                <a:effectLst/>
                <a:uLnTx/>
                <a:uFillTx/>
                <a:latin typeface="Arial" charset="0"/>
                <a:ea typeface="+mj-ea"/>
                <a:cs typeface="Arial" charset="0"/>
              </a:rPr>
              <a:t> </a:t>
            </a:r>
            <a:endParaRPr kumimoji="0" lang="fr-FR" sz="1800" i="0" u="none" strike="noStrike" kern="1200" cap="none" spc="0" normalizeH="0" noProof="0" dirty="0" smtClean="0">
              <a:ln>
                <a:noFill/>
              </a:ln>
              <a:solidFill>
                <a:schemeClr val="bg1"/>
              </a:solidFill>
              <a:effectLst/>
              <a:uLnTx/>
              <a:uFillTx/>
              <a:latin typeface="Arial" charset="0"/>
              <a:ea typeface="+mj-ea"/>
              <a:cs typeface="Arial" charset="0"/>
            </a:endParaRPr>
          </a:p>
          <a:p>
            <a:pPr marL="0" marR="0" lvl="0" indent="0" algn="l" defTabSz="821055" rtl="0" eaLnBrk="1" fontAlgn="auto" latinLnBrk="0" hangingPunct="1">
              <a:lnSpc>
                <a:spcPct val="100000"/>
              </a:lnSpc>
              <a:spcBef>
                <a:spcPct val="0"/>
              </a:spcBef>
              <a:spcAft>
                <a:spcPts val="0"/>
              </a:spcAft>
              <a:buClrTx/>
              <a:buSzTx/>
              <a:buFontTx/>
              <a:buNone/>
              <a:defRPr/>
            </a:pPr>
            <a:r>
              <a:rPr kumimoji="0" lang="fr-FR" sz="1800" i="0" u="none" strike="noStrike" kern="1200" cap="none" spc="0" normalizeH="0" noProof="0" dirty="0" smtClean="0">
                <a:ln>
                  <a:noFill/>
                </a:ln>
                <a:solidFill>
                  <a:schemeClr val="bg1"/>
                </a:solidFill>
                <a:effectLst/>
                <a:uLnTx/>
                <a:uFillTx/>
                <a:latin typeface="Arial Narrow"/>
                <a:ea typeface="+mj-ea"/>
                <a:cs typeface="Arial Narrow"/>
              </a:rPr>
              <a:t> </a:t>
            </a:r>
            <a:endParaRPr kumimoji="0" lang="fr-FR" sz="1800" i="0" u="none" strike="noStrike" kern="1200" cap="none" spc="0" normalizeH="0" baseline="0" noProof="0" dirty="0">
              <a:ln>
                <a:noFill/>
              </a:ln>
              <a:solidFill>
                <a:schemeClr val="bg1"/>
              </a:solidFill>
              <a:effectLst/>
              <a:uLnTx/>
              <a:uFillTx/>
              <a:latin typeface="Arial Bold"/>
              <a:ea typeface="+mj-ea"/>
              <a:cs typeface="Arial Bold"/>
            </a:endParaRPr>
          </a:p>
        </p:txBody>
      </p:sp>
      <p:sp>
        <p:nvSpPr>
          <p:cNvPr id="2" name="TextBox 1"/>
          <p:cNvSpPr txBox="1"/>
          <p:nvPr/>
        </p:nvSpPr>
        <p:spPr>
          <a:xfrm>
            <a:off x="4795520" y="90170"/>
            <a:ext cx="7206615" cy="429260"/>
          </a:xfrm>
          <a:prstGeom prst="rect">
            <a:avLst/>
          </a:prstGeom>
          <a:noFill/>
        </p:spPr>
        <p:txBody>
          <a:bodyPr wrap="square" rtlCol="0">
            <a:spAutoFit/>
          </a:bodyPr>
          <a:p>
            <a:r>
              <a:rPr lang="en-US" altLang="en-US" sz="2200">
                <a:solidFill>
                  <a:schemeClr val="bg1"/>
                </a:solidFill>
              </a:rPr>
              <a:t>LHCC Poster Session - CERN, 2</a:t>
            </a:r>
            <a:r>
              <a:rPr lang="x-none" altLang="en-US" sz="2200">
                <a:solidFill>
                  <a:schemeClr val="bg1"/>
                </a:solidFill>
              </a:rPr>
              <a:t>8</a:t>
            </a:r>
            <a:r>
              <a:rPr lang="en-US" altLang="en-US" sz="2200">
                <a:solidFill>
                  <a:schemeClr val="bg1"/>
                </a:solidFill>
              </a:rPr>
              <a:t> February 201</a:t>
            </a:r>
            <a:r>
              <a:rPr lang="x-none" altLang="en-US" sz="2200">
                <a:solidFill>
                  <a:schemeClr val="bg1"/>
                </a:solidFill>
              </a:rPr>
              <a:t>8</a:t>
            </a:r>
            <a:endParaRPr lang="x-none" altLang="en-US" sz="2200">
              <a:solidFill>
                <a:schemeClr val="bg1"/>
              </a:solidFill>
            </a:endParaRPr>
          </a:p>
        </p:txBody>
      </p:sp>
      <p:sp>
        <p:nvSpPr>
          <p:cNvPr id="8" name="ZoneTexte 2"/>
          <p:cNvSpPr txBox="1"/>
          <p:nvPr/>
        </p:nvSpPr>
        <p:spPr>
          <a:xfrm>
            <a:off x="3109595" y="2147570"/>
            <a:ext cx="9491980" cy="1356360"/>
          </a:xfrm>
          <a:prstGeom prst="rect">
            <a:avLst/>
          </a:prstGeom>
          <a:solidFill>
            <a:schemeClr val="accent1">
              <a:lumMod val="20000"/>
              <a:lumOff val="80000"/>
            </a:schemeClr>
          </a:solidFill>
        </p:spPr>
        <p:txBody>
          <a:bodyPr wrap="square" lIns="0" tIns="0" rIns="0" bIns="0" rtlCol="0">
            <a:noAutofit/>
          </a:bodyPr>
          <a:p>
            <a:r>
              <a:rPr lang="x-none" altLang="en-US" sz="2000">
                <a:sym typeface="+mn-ea"/>
              </a:rPr>
              <a:t> </a:t>
            </a:r>
            <a:endParaRPr lang="fr-FR" sz="1800" baseline="30000" smtClean="0"/>
          </a:p>
        </p:txBody>
      </p:sp>
      <p:sp>
        <p:nvSpPr>
          <p:cNvPr id="22" name="TextBox 21"/>
          <p:cNvSpPr txBox="1"/>
          <p:nvPr/>
        </p:nvSpPr>
        <p:spPr>
          <a:xfrm>
            <a:off x="0" y="3434080"/>
            <a:ext cx="6084570" cy="367665"/>
          </a:xfrm>
          <a:prstGeom prst="rect">
            <a:avLst/>
          </a:prstGeom>
          <a:solidFill>
            <a:srgbClr val="2462A1"/>
          </a:solidFill>
        </p:spPr>
        <p:txBody>
          <a:bodyPr wrap="square" rtlCol="0">
            <a:spAutoFit/>
          </a:bodyPr>
          <a:p>
            <a:r>
              <a:rPr lang="en-US" altLang="en-US" sz="1800" b="1">
                <a:solidFill>
                  <a:schemeClr val="bg1"/>
                </a:solidFill>
              </a:rPr>
              <a:t>The ATLAS RPC </a:t>
            </a:r>
            <a:r>
              <a:rPr lang="x-none" altLang="en-US" sz="1800" b="1">
                <a:solidFill>
                  <a:schemeClr val="bg1"/>
                </a:solidFill>
              </a:rPr>
              <a:t>Detector and Trigger</a:t>
            </a:r>
            <a:r>
              <a:rPr lang="en-US" altLang="en-US" sz="1800" b="1">
                <a:solidFill>
                  <a:schemeClr val="bg1"/>
                </a:solidFill>
              </a:rPr>
              <a:t> System </a:t>
            </a:r>
            <a:endParaRPr lang="en-US" altLang="en-US" sz="1800" b="1">
              <a:solidFill>
                <a:schemeClr val="bg1"/>
              </a:solidFill>
            </a:endParaRPr>
          </a:p>
        </p:txBody>
      </p:sp>
      <p:sp>
        <p:nvSpPr>
          <p:cNvPr id="7" name="TextBox 6"/>
          <p:cNvSpPr txBox="1"/>
          <p:nvPr/>
        </p:nvSpPr>
        <p:spPr>
          <a:xfrm>
            <a:off x="6127115" y="3434080"/>
            <a:ext cx="6450330" cy="367665"/>
          </a:xfrm>
          <a:prstGeom prst="rect">
            <a:avLst/>
          </a:prstGeom>
          <a:solidFill>
            <a:srgbClr val="2462A1"/>
          </a:solidFill>
        </p:spPr>
        <p:txBody>
          <a:bodyPr wrap="square" rtlCol="0">
            <a:spAutoFit/>
          </a:bodyPr>
          <a:p>
            <a:r>
              <a:rPr lang="x-none" altLang="en-US" sz="1800" b="1">
                <a:solidFill>
                  <a:schemeClr val="bg1"/>
                </a:solidFill>
              </a:rPr>
              <a:t>Trigger timing performance</a:t>
            </a:r>
            <a:endParaRPr lang="x-none" altLang="en-US" sz="1800" b="1">
              <a:solidFill>
                <a:schemeClr val="bg1"/>
              </a:solidFill>
            </a:endParaRPr>
          </a:p>
        </p:txBody>
      </p:sp>
      <p:sp>
        <p:nvSpPr>
          <p:cNvPr id="31" name="TextBox 30"/>
          <p:cNvSpPr txBox="1"/>
          <p:nvPr/>
        </p:nvSpPr>
        <p:spPr>
          <a:xfrm>
            <a:off x="17145" y="13706475"/>
            <a:ext cx="6109970" cy="367665"/>
          </a:xfrm>
          <a:prstGeom prst="rect">
            <a:avLst/>
          </a:prstGeom>
          <a:solidFill>
            <a:srgbClr val="2462A1"/>
          </a:solidFill>
        </p:spPr>
        <p:txBody>
          <a:bodyPr wrap="square" rtlCol="0">
            <a:spAutoFit/>
          </a:bodyPr>
          <a:p>
            <a:r>
              <a:rPr lang="x-none" altLang="en-US" sz="1800" b="1">
                <a:solidFill>
                  <a:schemeClr val="bg1"/>
                </a:solidFill>
                <a:sym typeface="+mn-ea"/>
              </a:rPr>
              <a:t>Trigger efficiency vs. offline muon </a:t>
            </a:r>
            <a:r>
              <a:rPr lang="en-US" altLang="en-US" sz="1800" b="1">
                <a:solidFill>
                  <a:schemeClr val="bg1"/>
                </a:solidFill>
                <a:sym typeface="+mn-ea"/>
              </a:rPr>
              <a:t>φ </a:t>
            </a:r>
            <a:endParaRPr lang="en-US" altLang="en-US" sz="1800" b="1">
              <a:solidFill>
                <a:schemeClr val="bg1"/>
              </a:solidFill>
              <a:sym typeface="+mn-ea"/>
            </a:endParaRPr>
          </a:p>
        </p:txBody>
      </p:sp>
      <p:sp>
        <p:nvSpPr>
          <p:cNvPr id="32" name="TextBox 31"/>
          <p:cNvSpPr txBox="1"/>
          <p:nvPr/>
        </p:nvSpPr>
        <p:spPr>
          <a:xfrm>
            <a:off x="6153785" y="12343130"/>
            <a:ext cx="6403340" cy="367665"/>
          </a:xfrm>
          <a:prstGeom prst="rect">
            <a:avLst/>
          </a:prstGeom>
          <a:solidFill>
            <a:srgbClr val="2462A1"/>
          </a:solidFill>
        </p:spPr>
        <p:txBody>
          <a:bodyPr wrap="square" rtlCol="0">
            <a:spAutoFit/>
          </a:bodyPr>
          <a:p>
            <a:r>
              <a:rPr lang="x-none" altLang="en-US" sz="1800" b="1">
                <a:solidFill>
                  <a:schemeClr val="bg1"/>
                </a:solidFill>
              </a:rPr>
              <a:t>Ratio of trigger efficiencies (2017/2016)</a:t>
            </a:r>
            <a:endParaRPr lang="x-none" altLang="en-US" sz="1800" b="1">
              <a:solidFill>
                <a:schemeClr val="bg1"/>
              </a:solidFill>
            </a:endParaRPr>
          </a:p>
        </p:txBody>
      </p:sp>
      <p:sp>
        <p:nvSpPr>
          <p:cNvPr id="33" name="TextBox 32"/>
          <p:cNvSpPr txBox="1"/>
          <p:nvPr/>
        </p:nvSpPr>
        <p:spPr>
          <a:xfrm>
            <a:off x="3128400" y="2160000"/>
            <a:ext cx="9453880" cy="367665"/>
          </a:xfrm>
          <a:prstGeom prst="rect">
            <a:avLst/>
          </a:prstGeom>
          <a:solidFill>
            <a:srgbClr val="2462A1"/>
          </a:solidFill>
        </p:spPr>
        <p:txBody>
          <a:bodyPr wrap="square" rtlCol="0">
            <a:spAutoFit/>
          </a:bodyPr>
          <a:p>
            <a:r>
              <a:rPr lang="x-none" altLang="en-US" sz="1800" b="1">
                <a:solidFill>
                  <a:schemeClr val="bg1"/>
                </a:solidFill>
                <a:sym typeface="+mn-ea"/>
              </a:rPr>
              <a:t>Introduction</a:t>
            </a:r>
            <a:endParaRPr lang="x-none" altLang="en-US" sz="1800" b="1">
              <a:solidFill>
                <a:schemeClr val="bg1"/>
              </a:solidFill>
              <a:sym typeface="+mn-ea"/>
            </a:endParaRPr>
          </a:p>
        </p:txBody>
      </p:sp>
      <p:sp>
        <p:nvSpPr>
          <p:cNvPr id="34" name="TextBox 33"/>
          <p:cNvSpPr txBox="1"/>
          <p:nvPr/>
        </p:nvSpPr>
        <p:spPr>
          <a:xfrm>
            <a:off x="3101340" y="2505075"/>
            <a:ext cx="9496425" cy="946150"/>
          </a:xfrm>
          <a:prstGeom prst="rect">
            <a:avLst/>
          </a:prstGeom>
          <a:noFill/>
        </p:spPr>
        <p:txBody>
          <a:bodyPr wrap="square" rtlCol="0">
            <a:spAutoFit/>
          </a:bodyPr>
          <a:p>
            <a:r>
              <a:rPr lang="en-US" altLang="en-US" sz="1400"/>
              <a:t>The ATLAS experiment utili</a:t>
            </a:r>
            <a:r>
              <a:rPr lang="x-none" altLang="en-US" sz="1400"/>
              <a:t>s</a:t>
            </a:r>
            <a:r>
              <a:rPr lang="en-US" altLang="en-US" sz="1400"/>
              <a:t>es the Resistive Plate Chambers detector (RPC) for the first level muon trigger system in the barrel region of the detector. This poster presents measurements of RPC detector and trigger performance using proton-proton collision</a:t>
            </a:r>
            <a:r>
              <a:rPr lang="x-none" altLang="en-US" sz="1400"/>
              <a:t>s</a:t>
            </a:r>
            <a:r>
              <a:rPr lang="en-US" altLang="en-US" sz="1400"/>
              <a:t> </a:t>
            </a:r>
            <a:r>
              <a:rPr lang="en-US" altLang="en-US" sz="1400">
                <a:sym typeface="+mn-ea"/>
              </a:rPr>
              <a:t>at a centre-of-mass energy of 13 TeV </a:t>
            </a:r>
            <a:r>
              <a:rPr lang="en-US" altLang="en-US" sz="1400"/>
              <a:t>collected in 2017</a:t>
            </a:r>
            <a:r>
              <a:rPr lang="x-none" altLang="en-US" sz="1400"/>
              <a:t>,</a:t>
            </a:r>
            <a:r>
              <a:rPr lang="en-US" altLang="en-US" sz="1400"/>
              <a:t> show</a:t>
            </a:r>
            <a:r>
              <a:rPr lang="x-none" altLang="en-US" sz="1400"/>
              <a:t>ing</a:t>
            </a:r>
            <a:r>
              <a:rPr lang="en-US" altLang="en-US" sz="1400"/>
              <a:t> results in terms of the trigger timing </a:t>
            </a:r>
            <a:r>
              <a:rPr lang="x-none" altLang="en-US" sz="1400"/>
              <a:t>and </a:t>
            </a:r>
            <a:r>
              <a:rPr lang="en-US" altLang="en-US" sz="1400">
                <a:sym typeface="+mn-ea"/>
              </a:rPr>
              <a:t>efficiency</a:t>
            </a:r>
            <a:r>
              <a:rPr lang="en-US" altLang="en-US" sz="1400"/>
              <a:t>.</a:t>
            </a:r>
            <a:endParaRPr lang="en-US" altLang="en-US" sz="1400"/>
          </a:p>
        </p:txBody>
      </p:sp>
      <p:sp>
        <p:nvSpPr>
          <p:cNvPr id="36" name="TextBox 35"/>
          <p:cNvSpPr txBox="1"/>
          <p:nvPr/>
        </p:nvSpPr>
        <p:spPr>
          <a:xfrm>
            <a:off x="151765" y="3931285"/>
            <a:ext cx="2332355" cy="237871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indent="0">
              <a:buFont typeface="Arial" charset="0"/>
              <a:buNone/>
            </a:pPr>
            <a:r>
              <a:rPr lang="x-none" altLang="en-US" sz="1200">
                <a:sym typeface="+mn-ea"/>
              </a:rPr>
              <a:t>The present ATLAS muon trigger in the barrel region based on</a:t>
            </a:r>
            <a:endParaRPr lang="x-none" altLang="en-US" sz="1200">
              <a:sym typeface="+mn-ea"/>
            </a:endParaRPr>
          </a:p>
          <a:p>
            <a:pPr indent="0">
              <a:buFont typeface="Arial" charset="0"/>
              <a:buNone/>
            </a:pPr>
            <a:endParaRPr lang="x-none" altLang="en-US" sz="600">
              <a:sym typeface="+mn-ea"/>
            </a:endParaRPr>
          </a:p>
          <a:p>
            <a:pPr marL="171450" indent="-171450">
              <a:buFont typeface="Arial" charset="0"/>
              <a:buChar char="•"/>
            </a:pPr>
            <a:r>
              <a:rPr lang="x-none" altLang="en-US" sz="1200">
                <a:sym typeface="+mn-ea"/>
              </a:rPr>
              <a:t>3</a:t>
            </a:r>
            <a:r>
              <a:rPr lang="en-US" altLang="en-US" sz="1200">
                <a:sym typeface="+mn-ea"/>
              </a:rPr>
              <a:t> concentric </a:t>
            </a:r>
            <a:r>
              <a:rPr lang="x-none" altLang="en-US" sz="1200">
                <a:sym typeface="+mn-ea"/>
              </a:rPr>
              <a:t>RPC </a:t>
            </a:r>
            <a:r>
              <a:rPr lang="en-US" altLang="en-US" sz="1200">
                <a:sym typeface="+mn-ea"/>
              </a:rPr>
              <a:t>layers</a:t>
            </a:r>
            <a:endParaRPr lang="en-US" altLang="en-US" sz="1200">
              <a:sym typeface="+mn-ea"/>
            </a:endParaRPr>
          </a:p>
          <a:p>
            <a:pPr marL="171450" indent="-171450">
              <a:buFont typeface="Arial" charset="0"/>
              <a:buChar char="•"/>
            </a:pPr>
            <a:r>
              <a:rPr lang="en-US" altLang="en-US" sz="1200"/>
              <a:t>16 physical sectors</a:t>
            </a:r>
            <a:endParaRPr lang="x-none" altLang="en-US" sz="1200"/>
          </a:p>
          <a:p>
            <a:pPr marL="171450" indent="-171450">
              <a:buFont typeface="Arial" charset="0"/>
              <a:buChar char="•"/>
            </a:pPr>
            <a:r>
              <a:rPr lang="x-none" altLang="en-US" sz="1200"/>
              <a:t>e</a:t>
            </a:r>
            <a:r>
              <a:rPr lang="en-US" altLang="en-US" sz="1200"/>
              <a:t>ach </a:t>
            </a:r>
            <a:r>
              <a:rPr lang="x-none" altLang="en-US" sz="1200"/>
              <a:t>physical </a:t>
            </a:r>
            <a:r>
              <a:rPr lang="en-US" altLang="en-US" sz="1200"/>
              <a:t>sector is segmented in 2 trigger sectors</a:t>
            </a:r>
            <a:endParaRPr lang="en-US" altLang="en-US" sz="1200"/>
          </a:p>
          <a:p>
            <a:pPr marL="171450" indent="-171450">
              <a:buFont typeface="Arial" charset="0"/>
              <a:buChar char="•"/>
            </a:pPr>
            <a:r>
              <a:rPr lang="en-US" altLang="en-US" sz="1200"/>
              <a:t>totally 64 trigger sectors in side A and side C</a:t>
            </a:r>
            <a:endParaRPr lang="x-none" altLang="en-US" sz="1200"/>
          </a:p>
          <a:p>
            <a:pPr marL="171450" indent="-171450">
              <a:buFont typeface="Arial" charset="0"/>
              <a:buChar char="•"/>
            </a:pPr>
            <a:r>
              <a:rPr lang="x-none" altLang="en-US" sz="1200"/>
              <a:t>e</a:t>
            </a:r>
            <a:r>
              <a:rPr lang="en-US" altLang="en-US" sz="1200"/>
              <a:t>ach trigger sector is segmented along η in towers</a:t>
            </a:r>
            <a:endParaRPr lang="x-none" altLang="en-US" sz="1200"/>
          </a:p>
        </p:txBody>
      </p:sp>
      <p:sp>
        <p:nvSpPr>
          <p:cNvPr id="39" name="TextBox 38"/>
          <p:cNvSpPr txBox="1"/>
          <p:nvPr/>
        </p:nvSpPr>
        <p:spPr>
          <a:xfrm>
            <a:off x="6207760" y="10212705"/>
            <a:ext cx="2550795" cy="183007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r>
              <a:rPr lang="en-US" altLang="en-US" sz="1200"/>
              <a:t>Plat</a:t>
            </a:r>
            <a:r>
              <a:rPr lang="x-none" altLang="en-US" sz="1200"/>
              <a:t>e</a:t>
            </a:r>
            <a:r>
              <a:rPr lang="en-US" altLang="en-US" sz="1200"/>
              <a:t>au value of the trigger efficiency</a:t>
            </a:r>
            <a:r>
              <a:rPr lang="x-none" altLang="en-US" sz="1200"/>
              <a:t> </a:t>
            </a:r>
            <a:r>
              <a:rPr lang="en-US" altLang="en-US" sz="1200"/>
              <a:t>as a function of time </a:t>
            </a:r>
            <a:r>
              <a:rPr lang="x-none" altLang="en-US" sz="1200"/>
              <a:t>[2]</a:t>
            </a:r>
            <a:r>
              <a:rPr lang="x-none" altLang="en-US" sz="1200"/>
              <a:t>. </a:t>
            </a:r>
            <a:endParaRPr lang="x-none" altLang="en-US" sz="1200"/>
          </a:p>
          <a:p>
            <a:endParaRPr lang="x-none" altLang="en-US" sz="600"/>
          </a:p>
          <a:p>
            <a:pPr marL="171450" indent="-171450">
              <a:buFont typeface="Arial" charset="0"/>
              <a:buChar char="•"/>
            </a:pPr>
            <a:r>
              <a:rPr lang="x-none" altLang="en-US" sz="1200"/>
              <a:t>e</a:t>
            </a:r>
            <a:r>
              <a:rPr lang="en-US" altLang="en-US" sz="1200"/>
              <a:t>ach point corresponds to a different ATLAS run recorded in 2017</a:t>
            </a:r>
            <a:endParaRPr lang="en-US" altLang="en-US" sz="1200"/>
          </a:p>
          <a:p>
            <a:pPr marL="171450" indent="-171450">
              <a:buFont typeface="Arial" charset="0"/>
              <a:buChar char="•"/>
            </a:pPr>
            <a:r>
              <a:rPr lang="x-none" altLang="en-US" sz="1200"/>
              <a:t>o</a:t>
            </a:r>
            <a:r>
              <a:rPr lang="en-US" altLang="en-US" sz="1200"/>
              <a:t>nly runs with integrated luminosity greater than 50 pb</a:t>
            </a:r>
            <a:r>
              <a:rPr lang="en-US" altLang="en-US" sz="1200" baseline="30000"/>
              <a:t>-1</a:t>
            </a:r>
            <a:r>
              <a:rPr lang="en-US" altLang="en-US" sz="1200"/>
              <a:t> and at least 1000 muons collected are used</a:t>
            </a:r>
            <a:endParaRPr lang="en-US" altLang="en-US" sz="1200"/>
          </a:p>
        </p:txBody>
      </p:sp>
      <p:sp>
        <p:nvSpPr>
          <p:cNvPr id="40" name="TextBox 39"/>
          <p:cNvSpPr txBox="1"/>
          <p:nvPr/>
        </p:nvSpPr>
        <p:spPr>
          <a:xfrm>
            <a:off x="27940" y="16048990"/>
            <a:ext cx="6076950" cy="64008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indent="0">
              <a:buFont typeface="Arial" charset="0"/>
              <a:buNone/>
            </a:pPr>
            <a:r>
              <a:rPr lang="en-US" altLang="en-US" sz="1200"/>
              <a:t>Efficiency of L1 MU10 and MU11 trigger in 2017 and comparison with 2016 trigger efficien</a:t>
            </a:r>
            <a:r>
              <a:rPr lang="x-none" altLang="en-US" sz="1200"/>
              <a:t>cy</a:t>
            </a:r>
            <a:r>
              <a:rPr lang="en-US" altLang="en-US" sz="1200"/>
              <a:t>. The efficiency is plotted as a function of φ of offline muon candidates in the barrel detector region </a:t>
            </a:r>
            <a:r>
              <a:rPr lang="x-none" altLang="en-US" sz="1200"/>
              <a:t>[2]</a:t>
            </a:r>
            <a:r>
              <a:rPr lang="en-US" altLang="en-US" sz="1200"/>
              <a:t>.</a:t>
            </a:r>
            <a:endParaRPr lang="en-US" altLang="en-US" sz="1200"/>
          </a:p>
        </p:txBody>
      </p:sp>
      <p:sp>
        <p:nvSpPr>
          <p:cNvPr id="42" name="TextBox 41"/>
          <p:cNvSpPr txBox="1"/>
          <p:nvPr/>
        </p:nvSpPr>
        <p:spPr>
          <a:xfrm>
            <a:off x="6105525" y="15897860"/>
            <a:ext cx="6461125" cy="827405"/>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marL="171450" indent="-171450">
              <a:buFont typeface="Arial" charset="0"/>
              <a:buChar char="•"/>
            </a:pPr>
            <a:r>
              <a:rPr lang="x-none" altLang="en-US" sz="1200" b="1">
                <a:sym typeface="+mn-ea"/>
              </a:rPr>
              <a:t>slight decrease in t</a:t>
            </a:r>
            <a:r>
              <a:rPr lang="x-none" altLang="en-US" sz="1200" b="1"/>
              <a:t>rigger efficiency in 2017 mainly due to gas leaks </a:t>
            </a:r>
            <a:r>
              <a:rPr lang="x-none" altLang="en-US" sz="1200" b="1">
                <a:cs typeface="AR PL UKai TW MBE" charset="0"/>
              </a:rPr>
              <a:t>→</a:t>
            </a:r>
            <a:r>
              <a:rPr lang="x-none" altLang="en-US" sz="1200" b="1"/>
              <a:t> </a:t>
            </a:r>
            <a:r>
              <a:rPr lang="x-none" altLang="en-US" sz="1200" b="1">
                <a:sym typeface="+mn-ea"/>
              </a:rPr>
              <a:t>HV disconnected</a:t>
            </a:r>
            <a:endParaRPr lang="x-none" altLang="en-US" sz="1200" b="1"/>
          </a:p>
          <a:p>
            <a:pPr marL="171450" indent="-171450">
              <a:buFont typeface="Arial" charset="0"/>
              <a:buChar char="•"/>
            </a:pPr>
            <a:r>
              <a:rPr lang="x-none" altLang="en-US" sz="1200" b="1"/>
              <a:t>efficiency gained in the feet sectors credited with re-cabling of the high p</a:t>
            </a:r>
            <a:r>
              <a:rPr lang="x-none" altLang="en-US" sz="1200" b="1" baseline="-25000"/>
              <a:t>T</a:t>
            </a:r>
            <a:r>
              <a:rPr lang="x-none" altLang="en-US" sz="1200" b="1"/>
              <a:t> feet trigger performed in the 2016-2017 shutdown</a:t>
            </a:r>
            <a:endParaRPr lang="x-none" altLang="en-US" sz="1200" b="1"/>
          </a:p>
          <a:p>
            <a:pPr marL="171450" indent="-171450">
              <a:buFont typeface="Arial" charset="0"/>
              <a:buChar char="•"/>
            </a:pPr>
            <a:r>
              <a:rPr lang="x-none" altLang="en-US" sz="1200" b="1"/>
              <a:t>improvement in sector 13 where the "elevator" chambers in M</a:t>
            </a:r>
            <a:r>
              <a:rPr lang="x-none" altLang="en-US" sz="1200" b="1">
                <a:sym typeface="+mn-ea"/>
              </a:rPr>
              <a:t>edium Layer </a:t>
            </a:r>
            <a:r>
              <a:rPr lang="x-none" altLang="en-US" sz="1200" b="1"/>
              <a:t>work now </a:t>
            </a:r>
            <a:endParaRPr lang="x-none" altLang="en-US" sz="1200" b="1"/>
          </a:p>
        </p:txBody>
      </p:sp>
      <p:sp>
        <p:nvSpPr>
          <p:cNvPr id="4" name="TextBox 3"/>
          <p:cNvSpPr txBox="1"/>
          <p:nvPr/>
        </p:nvSpPr>
        <p:spPr>
          <a:xfrm>
            <a:off x="156210" y="6482715"/>
            <a:ext cx="2347595" cy="201295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indent="0">
              <a:buNone/>
            </a:pPr>
            <a:r>
              <a:rPr lang="x-none" altLang="en-US" sz="1200">
                <a:sym typeface="+mn-ea"/>
              </a:rPr>
              <a:t>The Level-1 (L1) trigger algorithm is based on hit coincidence of 3 concentric RPC stations</a:t>
            </a:r>
            <a:endParaRPr lang="x-none" altLang="en-US" sz="1200">
              <a:sym typeface="+mn-ea"/>
            </a:endParaRPr>
          </a:p>
          <a:p>
            <a:pPr indent="0">
              <a:buNone/>
            </a:pPr>
            <a:endParaRPr lang="x-none" altLang="en-US" sz="600">
              <a:sym typeface="+mn-ea"/>
            </a:endParaRPr>
          </a:p>
          <a:p>
            <a:pPr marL="171450" indent="-171450">
              <a:buFont typeface="Arial" charset="0"/>
              <a:buChar char="•"/>
            </a:pPr>
            <a:r>
              <a:rPr lang="x-none" altLang="en-US" sz="1200">
                <a:sym typeface="+mn-ea"/>
              </a:rPr>
              <a:t>Low p</a:t>
            </a:r>
            <a:r>
              <a:rPr lang="x-none" altLang="en-US" sz="1200" baseline="-25000">
                <a:sym typeface="+mn-ea"/>
              </a:rPr>
              <a:t>T</a:t>
            </a:r>
            <a:r>
              <a:rPr lang="x-none" altLang="en-US" sz="1200">
                <a:sym typeface="+mn-ea"/>
              </a:rPr>
              <a:t> trigger: coincidence between the innermost two RPC stations</a:t>
            </a:r>
            <a:endParaRPr lang="x-none" altLang="en-US" sz="1200">
              <a:sym typeface="+mn-ea"/>
            </a:endParaRPr>
          </a:p>
          <a:p>
            <a:pPr marL="171450" indent="-171450">
              <a:buFont typeface="Arial" charset="0"/>
              <a:buChar char="•"/>
            </a:pPr>
            <a:r>
              <a:rPr lang="x-none" altLang="en-US" sz="1200">
                <a:sym typeface="+mn-ea"/>
              </a:rPr>
              <a:t>High p</a:t>
            </a:r>
            <a:r>
              <a:rPr lang="x-none" altLang="en-US" sz="1200" baseline="-25000">
                <a:sym typeface="+mn-ea"/>
              </a:rPr>
              <a:t>T</a:t>
            </a:r>
            <a:r>
              <a:rPr lang="x-none" altLang="en-US" sz="1200">
                <a:sym typeface="+mn-ea"/>
              </a:rPr>
              <a:t> trigger: additional confirmation on the third external station</a:t>
            </a:r>
            <a:endParaRPr lang="en-US" altLang="en-US" sz="1200"/>
          </a:p>
        </p:txBody>
      </p:sp>
      <p:sp>
        <p:nvSpPr>
          <p:cNvPr id="24" name="TextBox 23"/>
          <p:cNvSpPr txBox="1"/>
          <p:nvPr/>
        </p:nvSpPr>
        <p:spPr>
          <a:xfrm>
            <a:off x="6159500" y="6136640"/>
            <a:ext cx="3074670" cy="82423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indent="0">
              <a:buFont typeface="Arial" charset="0"/>
              <a:buNone/>
            </a:pPr>
            <a:r>
              <a:rPr lang="x-none" altLang="en-US" sz="1200">
                <a:sym typeface="+mn-ea"/>
              </a:rPr>
              <a:t>F</a:t>
            </a:r>
            <a:r>
              <a:rPr lang="en-US" altLang="en-US" sz="1200">
                <a:sym typeface="+mn-ea"/>
              </a:rPr>
              <a:t>raction of RPC trigger hits associated </a:t>
            </a:r>
            <a:r>
              <a:rPr lang="x-none" altLang="en-US" sz="1200">
                <a:sym typeface="+mn-ea"/>
              </a:rPr>
              <a:t>to the </a:t>
            </a:r>
            <a:r>
              <a:rPr lang="en-US" altLang="en-US" sz="1200">
                <a:sym typeface="+mn-ea"/>
              </a:rPr>
              <a:t>correct BC </a:t>
            </a:r>
            <a:r>
              <a:rPr lang="x-none" altLang="en-US" sz="1200">
                <a:sym typeface="+mn-ea"/>
              </a:rPr>
              <a:t>[1] </a:t>
            </a:r>
            <a:r>
              <a:rPr lang="en-US" altLang="en-US" sz="1200">
                <a:sym typeface="+mn-ea"/>
              </a:rPr>
              <a:t>for each of the </a:t>
            </a:r>
            <a:r>
              <a:rPr lang="x-none" altLang="en-US" sz="1200">
                <a:sym typeface="+mn-ea"/>
              </a:rPr>
              <a:t>b</a:t>
            </a:r>
            <a:r>
              <a:rPr lang="en-US" altLang="en-US" sz="1200">
                <a:sym typeface="+mn-ea"/>
              </a:rPr>
              <a:t>arrel </a:t>
            </a:r>
            <a:r>
              <a:rPr lang="x-none" altLang="en-US" sz="1200">
                <a:sym typeface="+mn-ea"/>
              </a:rPr>
              <a:t>m</a:t>
            </a:r>
            <a:r>
              <a:rPr lang="en-US" altLang="en-US" sz="1200">
                <a:sym typeface="+mn-ea"/>
              </a:rPr>
              <a:t>uon trigger towers </a:t>
            </a:r>
            <a:r>
              <a:rPr lang="x-none" altLang="en-US" sz="1200">
                <a:sym typeface="+mn-ea"/>
              </a:rPr>
              <a:t>for one example run in 2017  [2].</a:t>
            </a:r>
            <a:r>
              <a:rPr lang="en-US" altLang="en-US" sz="1200">
                <a:sym typeface="+mn-ea"/>
              </a:rPr>
              <a:t> </a:t>
            </a:r>
            <a:endParaRPr lang="en-US" altLang="en-US" sz="1200"/>
          </a:p>
        </p:txBody>
      </p:sp>
      <p:sp>
        <p:nvSpPr>
          <p:cNvPr id="43" name="TextBox 42"/>
          <p:cNvSpPr txBox="1"/>
          <p:nvPr/>
        </p:nvSpPr>
        <p:spPr>
          <a:xfrm>
            <a:off x="9253855" y="6105525"/>
            <a:ext cx="3292475" cy="100711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indent="0">
              <a:buFont typeface="Arial" charset="0"/>
              <a:buNone/>
            </a:pPr>
            <a:r>
              <a:rPr lang="x-none" altLang="en-US" sz="1200">
                <a:sym typeface="+mn-ea"/>
              </a:rPr>
              <a:t>F</a:t>
            </a:r>
            <a:r>
              <a:rPr lang="en-US" altLang="en-US" sz="1200">
                <a:sym typeface="+mn-ea"/>
              </a:rPr>
              <a:t>raction for the whole RPC trigger system </a:t>
            </a:r>
            <a:r>
              <a:rPr lang="x-none" altLang="en-US" sz="1200">
                <a:sym typeface="+mn-ea"/>
              </a:rPr>
              <a:t>as a function of time</a:t>
            </a:r>
            <a:r>
              <a:rPr lang="en-US" altLang="en-US" sz="1200">
                <a:sym typeface="+mn-ea"/>
              </a:rPr>
              <a:t>. Each point corresponds to a different ATLAS run recorded in 2017 </a:t>
            </a:r>
            <a:r>
              <a:rPr lang="x-none" altLang="en-US" sz="1200">
                <a:sym typeface="+mn-ea"/>
              </a:rPr>
              <a:t>[2]</a:t>
            </a:r>
            <a:r>
              <a:rPr lang="x-none" altLang="en-US" sz="1200">
                <a:sym typeface="+mn-ea"/>
              </a:rPr>
              <a:t>. </a:t>
            </a:r>
            <a:r>
              <a:rPr lang="en-US" altLang="en-US" sz="1200">
                <a:sym typeface="+mn-ea"/>
              </a:rPr>
              <a:t>The fraction of high p</a:t>
            </a:r>
            <a:r>
              <a:rPr lang="en-US" altLang="en-US" sz="1200" baseline="-25000">
                <a:sym typeface="+mn-ea"/>
              </a:rPr>
              <a:t>T</a:t>
            </a:r>
            <a:r>
              <a:rPr lang="en-US" altLang="en-US" sz="1200">
                <a:sym typeface="+mn-ea"/>
              </a:rPr>
              <a:t> muons associated to the correct BC is 99.6% </a:t>
            </a:r>
            <a:r>
              <a:rPr lang="x-none" altLang="en-US" sz="1200">
                <a:sym typeface="+mn-ea"/>
              </a:rPr>
              <a:t>[1].</a:t>
            </a:r>
            <a:endParaRPr lang="en-US" altLang="en-US" sz="1200"/>
          </a:p>
        </p:txBody>
      </p:sp>
      <p:sp>
        <p:nvSpPr>
          <p:cNvPr id="45" name="TextBox 44"/>
          <p:cNvSpPr txBox="1"/>
          <p:nvPr/>
        </p:nvSpPr>
        <p:spPr>
          <a:xfrm>
            <a:off x="85090" y="12934950"/>
            <a:ext cx="5935980" cy="82296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pPr indent="0">
              <a:buFont typeface="Arial" charset="0"/>
              <a:buNone/>
            </a:pPr>
            <a:r>
              <a:rPr lang="en-US" altLang="en-US" sz="1200">
                <a:sym typeface="+mn-ea"/>
              </a:rPr>
              <a:t>Efficiency of L1 MU10 and MU11 trigger in 2017 including (in green) or excluding (yellow) the newly </a:t>
            </a:r>
            <a:r>
              <a:rPr lang="x-none" altLang="en-US" sz="1200">
                <a:sym typeface="+mn-ea"/>
              </a:rPr>
              <a:t>c</a:t>
            </a:r>
            <a:r>
              <a:rPr lang="en-US" altLang="en-US" sz="1200">
                <a:sym typeface="+mn-ea"/>
              </a:rPr>
              <a:t>ommissioned trigger chambers in the “feet” region of the ATLAS Muon Spectrometer as a function of η of  </a:t>
            </a:r>
            <a:r>
              <a:rPr lang="x-none" altLang="en-US" sz="1200">
                <a:sym typeface="+mn-ea"/>
              </a:rPr>
              <a:t>the </a:t>
            </a:r>
            <a:r>
              <a:rPr lang="en-US" altLang="en-US" sz="1200">
                <a:sym typeface="+mn-ea"/>
              </a:rPr>
              <a:t>offline muon candidates in the barrel detector region, for </a:t>
            </a:r>
            <a:r>
              <a:rPr lang="x-none" altLang="en-US" sz="1200">
                <a:sym typeface="+mn-ea"/>
              </a:rPr>
              <a:t>sector 12 and 14</a:t>
            </a:r>
            <a:r>
              <a:rPr lang="en-US" altLang="en-US" sz="1200">
                <a:sym typeface="+mn-ea"/>
              </a:rPr>
              <a:t> of the “feet” region </a:t>
            </a:r>
            <a:r>
              <a:rPr lang="x-none" altLang="en-US" sz="1200">
                <a:sym typeface="+mn-ea"/>
              </a:rPr>
              <a:t>[2]</a:t>
            </a:r>
            <a:r>
              <a:rPr lang="en-US" altLang="en-US" sz="1200">
                <a:sym typeface="+mn-ea"/>
              </a:rPr>
              <a:t>. </a:t>
            </a:r>
            <a:endParaRPr lang="en-US" altLang="en-US" sz="1200"/>
          </a:p>
        </p:txBody>
      </p:sp>
      <p:sp>
        <p:nvSpPr>
          <p:cNvPr id="46" name="TextBox 45"/>
          <p:cNvSpPr txBox="1"/>
          <p:nvPr/>
        </p:nvSpPr>
        <p:spPr>
          <a:xfrm>
            <a:off x="6207125" y="7805420"/>
            <a:ext cx="2550795" cy="201168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r>
              <a:rPr lang="en-US" altLang="en-US" sz="1200">
                <a:sym typeface="+mn-ea"/>
              </a:rPr>
              <a:t>L1 muon barrel trigger efficiency for reconstructed muons as a function of transverse momentum is shown for </a:t>
            </a:r>
            <a:r>
              <a:rPr lang="x-none" altLang="en-US" sz="1200">
                <a:sym typeface="+mn-ea"/>
              </a:rPr>
              <a:t>6</a:t>
            </a:r>
            <a:r>
              <a:rPr lang="en-US" altLang="en-US" sz="1200">
                <a:sym typeface="+mn-ea"/>
              </a:rPr>
              <a:t> </a:t>
            </a:r>
            <a:r>
              <a:rPr lang="x-none" altLang="en-US" sz="1200">
                <a:sym typeface="+mn-ea"/>
              </a:rPr>
              <a:t>L</a:t>
            </a:r>
            <a:r>
              <a:rPr lang="en-US" altLang="en-US" sz="1200">
                <a:sym typeface="+mn-ea"/>
              </a:rPr>
              <a:t>1 thresholds </a:t>
            </a:r>
            <a:r>
              <a:rPr lang="x-none" altLang="en-US" sz="1200">
                <a:sym typeface="+mn-ea"/>
              </a:rPr>
              <a:t>[2]</a:t>
            </a:r>
            <a:r>
              <a:rPr lang="x-none" altLang="en-US" sz="1200">
                <a:sym typeface="+mn-ea"/>
              </a:rPr>
              <a:t>. </a:t>
            </a:r>
            <a:endParaRPr lang="x-none" altLang="en-US" sz="1200">
              <a:sym typeface="+mn-ea"/>
            </a:endParaRPr>
          </a:p>
          <a:p>
            <a:endParaRPr lang="x-none" altLang="en-US" sz="600">
              <a:sym typeface="+mn-ea"/>
            </a:endParaRPr>
          </a:p>
          <a:p>
            <a:pPr marL="171450" indent="-171450">
              <a:buFont typeface="Arial" charset="0"/>
              <a:buChar char="•"/>
            </a:pPr>
            <a:r>
              <a:rPr lang="x-none" sz="1200">
                <a:sym typeface="+mn-ea"/>
              </a:rPr>
              <a:t>e</a:t>
            </a:r>
            <a:r>
              <a:rPr altLang="en-US" sz="1200">
                <a:sym typeface="+mn-ea"/>
              </a:rPr>
              <a:t>fficienc</a:t>
            </a:r>
            <a:r>
              <a:rPr lang="x-none" sz="1200">
                <a:sym typeface="+mn-ea"/>
              </a:rPr>
              <a:t>ies</a:t>
            </a:r>
            <a:r>
              <a:rPr altLang="en-US" sz="1200">
                <a:sym typeface="+mn-ea"/>
              </a:rPr>
              <a:t> for the </a:t>
            </a:r>
            <a:r>
              <a:rPr lang="x-none" sz="1200">
                <a:sym typeface="+mn-ea"/>
              </a:rPr>
              <a:t>l</a:t>
            </a:r>
            <a:r>
              <a:rPr altLang="en-US" sz="1200">
                <a:sym typeface="+mn-ea"/>
              </a:rPr>
              <a:t>ow p</a:t>
            </a:r>
            <a:r>
              <a:rPr lang="x-none" sz="1200" baseline="-25000">
                <a:sym typeface="+mn-ea"/>
              </a:rPr>
              <a:t>T</a:t>
            </a:r>
            <a:r>
              <a:rPr altLang="en-US" sz="1200">
                <a:sym typeface="+mn-ea"/>
              </a:rPr>
              <a:t> trigger thresholds (</a:t>
            </a:r>
            <a:r>
              <a:rPr lang="x-none" sz="1200">
                <a:sym typeface="+mn-ea"/>
              </a:rPr>
              <a:t>MU</a:t>
            </a:r>
            <a:r>
              <a:rPr altLang="en-US" sz="1200">
                <a:sym typeface="+mn-ea"/>
              </a:rPr>
              <a:t>4</a:t>
            </a:r>
            <a:r>
              <a:rPr lang="x-none" sz="1200">
                <a:sym typeface="+mn-ea"/>
              </a:rPr>
              <a:t>, MU</a:t>
            </a:r>
            <a:r>
              <a:rPr altLang="en-US" sz="1200">
                <a:sym typeface="+mn-ea"/>
              </a:rPr>
              <a:t>6</a:t>
            </a:r>
            <a:r>
              <a:rPr lang="x-none" sz="1200">
                <a:sym typeface="+mn-ea"/>
              </a:rPr>
              <a:t>,</a:t>
            </a:r>
            <a:r>
              <a:rPr altLang="en-US" sz="1200">
                <a:sym typeface="+mn-ea"/>
              </a:rPr>
              <a:t> </a:t>
            </a:r>
            <a:r>
              <a:rPr lang="x-none" sz="1200">
                <a:sym typeface="+mn-ea"/>
              </a:rPr>
              <a:t>MU</a:t>
            </a:r>
            <a:r>
              <a:rPr altLang="en-US" sz="1200">
                <a:sym typeface="+mn-ea"/>
              </a:rPr>
              <a:t>10) </a:t>
            </a:r>
            <a:r>
              <a:rPr lang="x-none" altLang="en-US" sz="1200">
                <a:sym typeface="+mn-ea"/>
              </a:rPr>
              <a:t>reach a plateau of about 80% </a:t>
            </a:r>
            <a:endParaRPr lang="x-none" altLang="en-US" sz="1200">
              <a:sym typeface="+mn-ea"/>
            </a:endParaRPr>
          </a:p>
          <a:p>
            <a:pPr marL="171450" indent="-171450">
              <a:buFont typeface="Arial" charset="0"/>
              <a:buChar char="•"/>
            </a:pPr>
            <a:r>
              <a:rPr lang="x-none" sz="1200">
                <a:sym typeface="+mn-ea"/>
              </a:rPr>
              <a:t>e</a:t>
            </a:r>
            <a:r>
              <a:rPr altLang="en-US" sz="1200">
                <a:sym typeface="+mn-ea"/>
              </a:rPr>
              <a:t>fficienc</a:t>
            </a:r>
            <a:r>
              <a:rPr lang="x-none" sz="1200">
                <a:sym typeface="+mn-ea"/>
              </a:rPr>
              <a:t>ies</a:t>
            </a:r>
            <a:r>
              <a:rPr altLang="en-US" sz="1200">
                <a:sym typeface="+mn-ea"/>
              </a:rPr>
              <a:t> for </a:t>
            </a:r>
            <a:r>
              <a:rPr lang="x-none" altLang="en-US" sz="1200">
                <a:sym typeface="+mn-ea"/>
              </a:rPr>
              <a:t>high p</a:t>
            </a:r>
            <a:r>
              <a:rPr lang="x-none" altLang="en-US" sz="1200" baseline="-25000">
                <a:sym typeface="+mn-ea"/>
              </a:rPr>
              <a:t>T</a:t>
            </a:r>
            <a:r>
              <a:rPr lang="x-none" altLang="en-US" sz="1200">
                <a:sym typeface="+mn-ea"/>
              </a:rPr>
              <a:t> trigger </a:t>
            </a:r>
            <a:r>
              <a:rPr lang="en-US" altLang="en-US" sz="1200">
                <a:sym typeface="+mn-ea"/>
              </a:rPr>
              <a:t>thresholds </a:t>
            </a:r>
            <a:r>
              <a:rPr lang="x-none" altLang="en-US" sz="1200">
                <a:sym typeface="+mn-ea"/>
              </a:rPr>
              <a:t>(</a:t>
            </a:r>
            <a:r>
              <a:rPr lang="en-US" altLang="en-US" sz="1200">
                <a:sym typeface="+mn-ea"/>
              </a:rPr>
              <a:t>MU11</a:t>
            </a:r>
            <a:r>
              <a:rPr lang="x-none" altLang="en-US" sz="1200">
                <a:sym typeface="+mn-ea"/>
              </a:rPr>
              <a:t>, </a:t>
            </a:r>
            <a:r>
              <a:rPr lang="en-US" altLang="en-US" sz="1200">
                <a:sym typeface="+mn-ea"/>
              </a:rPr>
              <a:t>MU20</a:t>
            </a:r>
            <a:r>
              <a:rPr lang="x-none" altLang="en-US" sz="1200">
                <a:sym typeface="+mn-ea"/>
              </a:rPr>
              <a:t>, </a:t>
            </a:r>
            <a:r>
              <a:rPr lang="en-US" altLang="en-US" sz="1200">
                <a:sym typeface="+mn-ea"/>
              </a:rPr>
              <a:t>MU21</a:t>
            </a:r>
            <a:r>
              <a:rPr lang="x-none" altLang="en-US" sz="1200">
                <a:sym typeface="+mn-ea"/>
              </a:rPr>
              <a:t>)</a:t>
            </a:r>
            <a:r>
              <a:rPr lang="en-US" altLang="en-US" sz="1200">
                <a:sym typeface="+mn-ea"/>
              </a:rPr>
              <a:t> </a:t>
            </a:r>
            <a:r>
              <a:rPr lang="x-none" altLang="en-US" sz="1200">
                <a:sym typeface="+mn-ea"/>
              </a:rPr>
              <a:t>rise to around 70% [1] </a:t>
            </a:r>
            <a:endParaRPr lang="en-US" altLang="en-US" sz="1200"/>
          </a:p>
        </p:txBody>
      </p:sp>
      <p:sp>
        <p:nvSpPr>
          <p:cNvPr id="9" name="TextBox 8"/>
          <p:cNvSpPr txBox="1"/>
          <p:nvPr/>
        </p:nvSpPr>
        <p:spPr>
          <a:xfrm>
            <a:off x="6155690" y="7078980"/>
            <a:ext cx="6398260" cy="367665"/>
          </a:xfrm>
          <a:prstGeom prst="rect">
            <a:avLst/>
          </a:prstGeom>
          <a:solidFill>
            <a:srgbClr val="2462A1"/>
          </a:solidFill>
        </p:spPr>
        <p:txBody>
          <a:bodyPr wrap="square" rtlCol="0">
            <a:spAutoFit/>
          </a:bodyPr>
          <a:p>
            <a:r>
              <a:rPr lang="x-none" altLang="en-US" sz="1800" b="1">
                <a:solidFill>
                  <a:schemeClr val="bg1"/>
                </a:solidFill>
              </a:rPr>
              <a:t>Trigger efficiency vs. offline muon p</a:t>
            </a:r>
            <a:r>
              <a:rPr lang="x-none" altLang="en-US" sz="1800" b="1" baseline="-25000">
                <a:solidFill>
                  <a:schemeClr val="bg1"/>
                </a:solidFill>
              </a:rPr>
              <a:t>T</a:t>
            </a:r>
            <a:endParaRPr lang="x-none" altLang="en-US" sz="1800" b="1" baseline="-25000">
              <a:solidFill>
                <a:schemeClr val="bg1"/>
              </a:solidFill>
            </a:endParaRPr>
          </a:p>
        </p:txBody>
      </p:sp>
      <p:pic>
        <p:nvPicPr>
          <p:cNvPr id="20" name="Picture 19" descr="triggerlogic"/>
          <p:cNvPicPr>
            <a:picLocks noChangeAspect="1"/>
          </p:cNvPicPr>
          <p:nvPr/>
        </p:nvPicPr>
        <p:blipFill>
          <a:blip r:embed="rId3"/>
          <a:srcRect l="840" t="1134" r="-1493"/>
          <a:stretch>
            <a:fillRect/>
          </a:stretch>
        </p:blipFill>
        <p:spPr>
          <a:xfrm>
            <a:off x="2798445" y="6311265"/>
            <a:ext cx="3174365" cy="2406015"/>
          </a:xfrm>
          <a:prstGeom prst="rect">
            <a:avLst/>
          </a:prstGeom>
        </p:spPr>
      </p:pic>
      <p:sp>
        <p:nvSpPr>
          <p:cNvPr id="21" name="TextBox 20"/>
          <p:cNvSpPr txBox="1"/>
          <p:nvPr/>
        </p:nvSpPr>
        <p:spPr>
          <a:xfrm>
            <a:off x="1115695" y="10932160"/>
            <a:ext cx="956310" cy="275590"/>
          </a:xfrm>
          <a:prstGeom prst="rect">
            <a:avLst/>
          </a:prstGeom>
          <a:solidFill>
            <a:srgbClr val="2462A1"/>
          </a:solidFill>
          <a:ln>
            <a:solidFill>
              <a:schemeClr val="accent1"/>
            </a:solidFill>
          </a:ln>
        </p:spPr>
        <p:txBody>
          <a:bodyPr wrap="square" rtlCol="0">
            <a:spAutoFit/>
          </a:bodyPr>
          <a:p>
            <a:pPr algn="ctr"/>
            <a:r>
              <a:rPr lang="x-none" altLang="en-US" sz="1200" b="1">
                <a:solidFill>
                  <a:schemeClr val="bg1"/>
                </a:solidFill>
              </a:rPr>
              <a:t>sector 12</a:t>
            </a:r>
            <a:endParaRPr lang="x-none" altLang="en-US" sz="1200" b="1">
              <a:solidFill>
                <a:schemeClr val="bg1"/>
              </a:solidFill>
            </a:endParaRPr>
          </a:p>
        </p:txBody>
      </p:sp>
      <p:sp>
        <p:nvSpPr>
          <p:cNvPr id="30" name="TextBox 29"/>
          <p:cNvSpPr txBox="1"/>
          <p:nvPr/>
        </p:nvSpPr>
        <p:spPr>
          <a:xfrm>
            <a:off x="-6985" y="8707120"/>
            <a:ext cx="6091555" cy="367665"/>
          </a:xfrm>
          <a:prstGeom prst="rect">
            <a:avLst/>
          </a:prstGeom>
          <a:solidFill>
            <a:srgbClr val="2462A1"/>
          </a:solidFill>
        </p:spPr>
        <p:txBody>
          <a:bodyPr wrap="square" rtlCol="0">
            <a:spAutoFit/>
          </a:bodyPr>
          <a:p>
            <a:r>
              <a:rPr lang="x-none" altLang="en-US" sz="1800" b="1">
                <a:solidFill>
                  <a:schemeClr val="bg1"/>
                </a:solidFill>
                <a:sym typeface="+mn-ea"/>
              </a:rPr>
              <a:t>Trigger efficiency vs. offline muon η </a:t>
            </a:r>
            <a:endParaRPr lang="x-none" altLang="en-US" sz="1800" b="1">
              <a:solidFill>
                <a:schemeClr val="bg1"/>
              </a:solidFill>
              <a:sym typeface="+mn-ea"/>
            </a:endParaRPr>
          </a:p>
        </p:txBody>
      </p:sp>
      <p:pic>
        <p:nvPicPr>
          <p:cNvPr id="52" name="Picture 51" descr="towerex"/>
          <p:cNvPicPr>
            <a:picLocks noChangeAspect="1"/>
          </p:cNvPicPr>
          <p:nvPr/>
        </p:nvPicPr>
        <p:blipFill>
          <a:blip r:embed="rId4"/>
          <a:stretch>
            <a:fillRect/>
          </a:stretch>
        </p:blipFill>
        <p:spPr>
          <a:xfrm>
            <a:off x="2797810" y="3843020"/>
            <a:ext cx="3144520" cy="2406015"/>
          </a:xfrm>
          <a:prstGeom prst="rect">
            <a:avLst/>
          </a:prstGeom>
        </p:spPr>
      </p:pic>
      <p:sp>
        <p:nvSpPr>
          <p:cNvPr id="44" name="TextBox 43"/>
          <p:cNvSpPr txBox="1"/>
          <p:nvPr/>
        </p:nvSpPr>
        <p:spPr>
          <a:xfrm>
            <a:off x="6159500" y="15466695"/>
            <a:ext cx="6350000" cy="458470"/>
          </a:xfrm>
          <a:prstGeom prst="rect">
            <a:avLst/>
          </a:prstGeom>
          <a:noFill/>
          <a:extLst>
            <a:ext uri="{909E8E84-426E-40DD-AFC4-6F175D3DCCD1}">
              <a14:hiddenFill xmlns:a14="http://schemas.microsoft.com/office/drawing/2010/main">
                <a:solidFill>
                  <a:schemeClr val="accent3">
                    <a:lumMod val="60000"/>
                    <a:lumOff val="40000"/>
                  </a:schemeClr>
                </a:solidFill>
              </a14:hiddenFill>
            </a:ext>
          </a:extLst>
        </p:spPr>
        <p:txBody>
          <a:bodyPr wrap="square" rtlCol="0">
            <a:spAutoFit/>
          </a:bodyPr>
          <a:p>
            <a:r>
              <a:rPr lang="en-US" altLang="en-US" sz="1200"/>
              <a:t>η-φ map of the ratio between the Level</a:t>
            </a:r>
            <a:r>
              <a:rPr lang="x-none" altLang="en-US" sz="1200"/>
              <a:t>-</a:t>
            </a:r>
            <a:r>
              <a:rPr lang="en-US" altLang="en-US" sz="1200"/>
              <a:t>1 Barrel muon trigger efficiency in 2017 and 2016 for the trigger threshold MU10 and MU11 </a:t>
            </a:r>
            <a:r>
              <a:rPr lang="x-none" altLang="en-US" sz="1200"/>
              <a:t>are shown [2]</a:t>
            </a:r>
            <a:r>
              <a:rPr lang="en-US" altLang="en-US" sz="1200"/>
              <a:t>.</a:t>
            </a:r>
            <a:endParaRPr lang="en-US" altLang="en-US" sz="1200"/>
          </a:p>
        </p:txBody>
      </p:sp>
      <p:pic>
        <p:nvPicPr>
          <p:cNvPr id="12" name="Picture 11" descr="tsfbc0Run339037"/>
          <p:cNvPicPr>
            <a:picLocks noChangeAspect="1"/>
          </p:cNvPicPr>
          <p:nvPr/>
        </p:nvPicPr>
        <p:blipFill>
          <a:blip r:embed="rId5"/>
          <a:srcRect l="2669" r="5477" b="4129"/>
          <a:stretch>
            <a:fillRect/>
          </a:stretch>
        </p:blipFill>
        <p:spPr>
          <a:xfrm>
            <a:off x="6159500" y="3834765"/>
            <a:ext cx="3081655" cy="2231390"/>
          </a:xfrm>
          <a:prstGeom prst="rect">
            <a:avLst/>
          </a:prstGeom>
        </p:spPr>
      </p:pic>
      <p:pic>
        <p:nvPicPr>
          <p:cNvPr id="18" name="Picture 17" descr="fbc0vsday"/>
          <p:cNvPicPr>
            <a:picLocks noChangeAspect="1"/>
          </p:cNvPicPr>
          <p:nvPr/>
        </p:nvPicPr>
        <p:blipFill>
          <a:blip r:embed="rId6"/>
          <a:srcRect l="5073" t="4845" r="5774" b="2973"/>
          <a:stretch>
            <a:fillRect/>
          </a:stretch>
        </p:blipFill>
        <p:spPr>
          <a:xfrm>
            <a:off x="9352915" y="3834765"/>
            <a:ext cx="3209341" cy="2231390"/>
          </a:xfrm>
          <a:prstGeom prst="rect">
            <a:avLst/>
          </a:prstGeom>
        </p:spPr>
      </p:pic>
      <p:pic>
        <p:nvPicPr>
          <p:cNvPr id="53" name="Picture 52" descr="ATL-COM-DAQ-2018-008-sector14_mu11"/>
          <p:cNvPicPr>
            <a:picLocks noChangeAspect="1"/>
          </p:cNvPicPr>
          <p:nvPr/>
        </p:nvPicPr>
        <p:blipFill>
          <a:blip r:embed="rId7"/>
          <a:srcRect t="3542" r="4934"/>
          <a:stretch>
            <a:fillRect/>
          </a:stretch>
        </p:blipFill>
        <p:spPr>
          <a:xfrm>
            <a:off x="3118485" y="11014075"/>
            <a:ext cx="2823845" cy="1950444"/>
          </a:xfrm>
          <a:prstGeom prst="rect">
            <a:avLst/>
          </a:prstGeom>
        </p:spPr>
      </p:pic>
      <p:sp>
        <p:nvSpPr>
          <p:cNvPr id="51" name="TextBox 50"/>
          <p:cNvSpPr txBox="1"/>
          <p:nvPr/>
        </p:nvSpPr>
        <p:spPr>
          <a:xfrm>
            <a:off x="2670175" y="12096115"/>
            <a:ext cx="633730" cy="275590"/>
          </a:xfrm>
          <a:prstGeom prst="rect">
            <a:avLst/>
          </a:prstGeom>
          <a:solidFill>
            <a:srgbClr val="2462A1"/>
          </a:solidFill>
        </p:spPr>
        <p:txBody>
          <a:bodyPr wrap="square" rtlCol="0">
            <a:spAutoFit/>
          </a:bodyPr>
          <a:p>
            <a:r>
              <a:rPr lang="x-none" altLang="en-US" sz="1200" b="1">
                <a:solidFill>
                  <a:schemeClr val="bg1"/>
                </a:solidFill>
              </a:rPr>
              <a:t>MU11</a:t>
            </a:r>
            <a:endParaRPr lang="x-none" altLang="en-US" sz="1200" b="1">
              <a:solidFill>
                <a:schemeClr val="bg1"/>
              </a:solidFill>
            </a:endParaRPr>
          </a:p>
        </p:txBody>
      </p:sp>
      <p:pic>
        <p:nvPicPr>
          <p:cNvPr id="38" name="Picture 37" descr="ATL-COM-DAQ-2018-008-sector14_mu10"/>
          <p:cNvPicPr>
            <a:picLocks noChangeAspect="1"/>
          </p:cNvPicPr>
          <p:nvPr/>
        </p:nvPicPr>
        <p:blipFill>
          <a:blip r:embed="rId8"/>
          <a:srcRect t="3034" r="4457"/>
          <a:stretch>
            <a:fillRect/>
          </a:stretch>
        </p:blipFill>
        <p:spPr>
          <a:xfrm>
            <a:off x="3118485" y="9074785"/>
            <a:ext cx="2823845" cy="1951305"/>
          </a:xfrm>
          <a:prstGeom prst="rect">
            <a:avLst/>
          </a:prstGeom>
        </p:spPr>
      </p:pic>
      <p:sp>
        <p:nvSpPr>
          <p:cNvPr id="47" name="TextBox 46"/>
          <p:cNvSpPr txBox="1"/>
          <p:nvPr/>
        </p:nvSpPr>
        <p:spPr>
          <a:xfrm>
            <a:off x="3912235" y="10935335"/>
            <a:ext cx="1009015" cy="275590"/>
          </a:xfrm>
          <a:prstGeom prst="rect">
            <a:avLst/>
          </a:prstGeom>
          <a:solidFill>
            <a:srgbClr val="2462A1"/>
          </a:solidFill>
          <a:ln>
            <a:solidFill>
              <a:schemeClr val="accent1"/>
            </a:solidFill>
          </a:ln>
        </p:spPr>
        <p:txBody>
          <a:bodyPr wrap="square" rtlCol="0">
            <a:spAutoFit/>
          </a:bodyPr>
          <a:p>
            <a:pPr algn="ctr"/>
            <a:r>
              <a:rPr lang="x-none" altLang="en-US" sz="1200" b="1">
                <a:solidFill>
                  <a:schemeClr val="bg1"/>
                </a:solidFill>
              </a:rPr>
              <a:t>sector 14</a:t>
            </a:r>
            <a:endParaRPr lang="x-none" altLang="en-US" sz="1200" b="1">
              <a:solidFill>
                <a:schemeClr val="bg1"/>
              </a:solidFill>
            </a:endParaRPr>
          </a:p>
        </p:txBody>
      </p:sp>
      <p:sp>
        <p:nvSpPr>
          <p:cNvPr id="50" name="TextBox 49"/>
          <p:cNvSpPr txBox="1"/>
          <p:nvPr/>
        </p:nvSpPr>
        <p:spPr>
          <a:xfrm>
            <a:off x="2710180" y="10095230"/>
            <a:ext cx="615950" cy="275590"/>
          </a:xfrm>
          <a:prstGeom prst="rect">
            <a:avLst/>
          </a:prstGeom>
          <a:solidFill>
            <a:srgbClr val="2462A1"/>
          </a:solidFill>
        </p:spPr>
        <p:txBody>
          <a:bodyPr wrap="square" rtlCol="0">
            <a:spAutoFit/>
          </a:bodyPr>
          <a:p>
            <a:r>
              <a:rPr lang="x-none" altLang="en-US" sz="1200" b="1">
                <a:solidFill>
                  <a:schemeClr val="bg1"/>
                </a:solidFill>
              </a:rPr>
              <a:t>MU10</a:t>
            </a:r>
            <a:endParaRPr lang="x-none" altLang="en-US" sz="1200" b="1">
              <a:solidFill>
                <a:schemeClr val="bg1"/>
              </a:solidFill>
            </a:endParaRPr>
          </a:p>
        </p:txBody>
      </p:sp>
      <p:pic>
        <p:nvPicPr>
          <p:cNvPr id="3" name="Picture 2" descr="ATL-COM-DAQ-2018-008-turnon"/>
          <p:cNvPicPr>
            <a:picLocks noChangeAspect="1"/>
          </p:cNvPicPr>
          <p:nvPr/>
        </p:nvPicPr>
        <p:blipFill>
          <a:blip r:embed="rId9"/>
          <a:srcRect t="6690" r="5374" b="918"/>
          <a:stretch>
            <a:fillRect/>
          </a:stretch>
        </p:blipFill>
        <p:spPr>
          <a:xfrm>
            <a:off x="9111615" y="7459345"/>
            <a:ext cx="3420745" cy="2382520"/>
          </a:xfrm>
          <a:prstGeom prst="rect">
            <a:avLst/>
          </a:prstGeom>
        </p:spPr>
      </p:pic>
      <p:pic>
        <p:nvPicPr>
          <p:cNvPr id="5" name="Picture 4" descr="Effinterceptvsday"/>
          <p:cNvPicPr>
            <a:picLocks noChangeAspect="1"/>
          </p:cNvPicPr>
          <p:nvPr/>
        </p:nvPicPr>
        <p:blipFill>
          <a:blip r:embed="rId10"/>
          <a:srcRect l="4887" t="3623" r="5657" b="5503"/>
          <a:stretch>
            <a:fillRect/>
          </a:stretch>
        </p:blipFill>
        <p:spPr>
          <a:xfrm>
            <a:off x="9111615" y="9928860"/>
            <a:ext cx="3420745" cy="2382520"/>
          </a:xfrm>
          <a:prstGeom prst="rect">
            <a:avLst/>
          </a:prstGeom>
        </p:spPr>
      </p:pic>
      <p:sp>
        <p:nvSpPr>
          <p:cNvPr id="48" name="Curved Right Arrow 47"/>
          <p:cNvSpPr/>
          <p:nvPr/>
        </p:nvSpPr>
        <p:spPr>
          <a:xfrm>
            <a:off x="8889365" y="9613900"/>
            <a:ext cx="690245" cy="1186815"/>
          </a:xfrm>
          <a:prstGeom prst="curvedRightArrow">
            <a:avLst>
              <a:gd name="adj1" fmla="val 38536"/>
              <a:gd name="adj2" fmla="val 72953"/>
              <a:gd name="adj3" fmla="val 33302"/>
            </a:avLst>
          </a:prstGeom>
          <a:solidFill>
            <a:schemeClr val="tx2">
              <a:lumMod val="60000"/>
              <a:lumOff val="40000"/>
              <a:alpha val="37000"/>
            </a:schemeClr>
          </a:solidFill>
          <a:ln w="6350">
            <a:solidFill>
              <a:schemeClr val="accent1">
                <a:alpha val="23000"/>
              </a:schemeClr>
            </a:solidFill>
          </a:ln>
        </p:spPr>
        <p:style>
          <a:lnRef idx="1">
            <a:schemeClr val="accent1"/>
          </a:lnRef>
          <a:fillRef idx="3">
            <a:schemeClr val="accent1"/>
          </a:fillRef>
          <a:effectRef idx="2">
            <a:schemeClr val="accent1"/>
          </a:effectRef>
          <a:fontRef idx="minor">
            <a:schemeClr val="lt1"/>
          </a:fontRef>
        </p:style>
        <p:txBody>
          <a:bodyPr/>
          <a:p>
            <a:endParaRPr lang="en-US" altLang="en-US">
              <a:solidFill>
                <a:schemeClr val="tx1"/>
              </a:solidFill>
            </a:endParaRPr>
          </a:p>
        </p:txBody>
      </p:sp>
      <p:sp>
        <p:nvSpPr>
          <p:cNvPr id="49" name="TextBox 48"/>
          <p:cNvSpPr txBox="1"/>
          <p:nvPr/>
        </p:nvSpPr>
        <p:spPr>
          <a:xfrm rot="18660000">
            <a:off x="8182610" y="9775825"/>
            <a:ext cx="1296670" cy="367665"/>
          </a:xfrm>
          <a:prstGeom prst="rect">
            <a:avLst/>
          </a:prstGeom>
          <a:noFill/>
        </p:spPr>
        <p:txBody>
          <a:bodyPr wrap="square" rtlCol="0">
            <a:spAutoFit/>
            <a:scene3d>
              <a:camera prst="orthographicFront"/>
              <a:lightRig rig="threePt" dir="t"/>
            </a:scene3d>
          </a:bodyPr>
          <a:p>
            <a:r>
              <a:rPr lang="x-none" altLang="en-US" sz="1800">
                <a:solidFill>
                  <a:schemeClr val="tx2">
                    <a:lumMod val="75000"/>
                  </a:schemeClr>
                </a:solidFill>
                <a:effectLst>
                  <a:outerShdw blurRad="50800" dist="38100" dir="2700000" algn="tl" rotWithShape="0">
                    <a:prstClr val="black">
                      <a:alpha val="40000"/>
                    </a:prstClr>
                  </a:outerShdw>
                </a:effectLst>
              </a:rPr>
              <a:t>Fit per run</a:t>
            </a:r>
            <a:endParaRPr lang="x-none" altLang="en-US" sz="1800">
              <a:solidFill>
                <a:schemeClr val="tx2">
                  <a:lumMod val="75000"/>
                </a:schemeClr>
              </a:solidFill>
              <a:effectLst>
                <a:outerShdw blurRad="50800" dist="38100" dir="2700000" algn="tl" rotWithShape="0">
                  <a:prstClr val="black">
                    <a:alpha val="40000"/>
                  </a:prstClr>
                </a:outerShdw>
              </a:effectLst>
            </a:endParaRPr>
          </a:p>
        </p:txBody>
      </p:sp>
      <p:pic>
        <p:nvPicPr>
          <p:cNvPr id="6" name="Picture 5" descr="ATL-COM-DAQ-2018-008-1D_eff_17_16_MU10"/>
          <p:cNvPicPr>
            <a:picLocks noChangeAspect="1"/>
          </p:cNvPicPr>
          <p:nvPr/>
        </p:nvPicPr>
        <p:blipFill>
          <a:blip r:embed="rId11"/>
          <a:srcRect l="1787" t="4988" r="6597" b="1365"/>
          <a:stretch>
            <a:fillRect/>
          </a:stretch>
        </p:blipFill>
        <p:spPr>
          <a:xfrm>
            <a:off x="85090" y="14074140"/>
            <a:ext cx="2896870" cy="1976120"/>
          </a:xfrm>
          <a:prstGeom prst="rect">
            <a:avLst/>
          </a:prstGeom>
        </p:spPr>
      </p:pic>
      <p:pic>
        <p:nvPicPr>
          <p:cNvPr id="13" name="Picture 12" descr="ATL-COM-DAQ-2018-008-1D_eff_17_16_MU11"/>
          <p:cNvPicPr>
            <a:picLocks noChangeAspect="1"/>
          </p:cNvPicPr>
          <p:nvPr/>
        </p:nvPicPr>
        <p:blipFill>
          <a:blip r:embed="rId12"/>
          <a:srcRect l="1058" t="4370" r="6421" b="1278"/>
          <a:stretch>
            <a:fillRect/>
          </a:stretch>
        </p:blipFill>
        <p:spPr>
          <a:xfrm>
            <a:off x="3117215" y="14074140"/>
            <a:ext cx="2896870" cy="1976120"/>
          </a:xfrm>
          <a:prstGeom prst="rect">
            <a:avLst/>
          </a:prstGeom>
        </p:spPr>
      </p:pic>
      <p:pic>
        <p:nvPicPr>
          <p:cNvPr id="14" name="Picture 13" descr="ATL-COM-DAQ-2018-008-effratio_2017over2016_MU10"/>
          <p:cNvPicPr>
            <a:picLocks noChangeAspect="1"/>
          </p:cNvPicPr>
          <p:nvPr/>
        </p:nvPicPr>
        <p:blipFill>
          <a:blip r:embed="rId13"/>
          <a:srcRect l="1152" t="5176" b="-264"/>
          <a:stretch>
            <a:fillRect/>
          </a:stretch>
        </p:blipFill>
        <p:spPr>
          <a:xfrm>
            <a:off x="6231255" y="12740005"/>
            <a:ext cx="3114040" cy="2778125"/>
          </a:xfrm>
          <a:prstGeom prst="rect">
            <a:avLst/>
          </a:prstGeom>
        </p:spPr>
      </p:pic>
      <p:pic>
        <p:nvPicPr>
          <p:cNvPr id="15" name="Picture 14" descr="ATL-COM-DAQ-2018-008-effratio_2017over2016_MU11"/>
          <p:cNvPicPr>
            <a:picLocks noChangeAspect="1"/>
          </p:cNvPicPr>
          <p:nvPr/>
        </p:nvPicPr>
        <p:blipFill>
          <a:blip r:embed="rId14"/>
          <a:srcRect l="2187" t="4278" b="1888"/>
          <a:stretch>
            <a:fillRect/>
          </a:stretch>
        </p:blipFill>
        <p:spPr>
          <a:xfrm>
            <a:off x="9374505" y="12740005"/>
            <a:ext cx="3114040" cy="2778125"/>
          </a:xfrm>
          <a:prstGeom prst="rect">
            <a:avLst/>
          </a:prstGeom>
        </p:spPr>
      </p:pic>
      <p:sp>
        <p:nvSpPr>
          <p:cNvPr id="23" name="TextBox 22"/>
          <p:cNvSpPr txBox="1"/>
          <p:nvPr/>
        </p:nvSpPr>
        <p:spPr>
          <a:xfrm>
            <a:off x="6985" y="16736695"/>
            <a:ext cx="12601575" cy="458470"/>
          </a:xfrm>
          <a:prstGeom prst="rect">
            <a:avLst/>
          </a:prstGeom>
          <a:solidFill>
            <a:schemeClr val="accent1">
              <a:lumMod val="20000"/>
              <a:lumOff val="80000"/>
            </a:schemeClr>
          </a:solidFill>
        </p:spPr>
        <p:txBody>
          <a:bodyPr wrap="square" rtlCol="0">
            <a:spAutoFit/>
          </a:bodyPr>
          <a:p>
            <a:r>
              <a:rPr lang="x-none" altLang="en-US" sz="1200"/>
              <a:t>[1] </a:t>
            </a:r>
            <a:r>
              <a:rPr lang="en-US" altLang="en-US" sz="1200"/>
              <a:t>M. Corradi, Performance of ATLAS RPC Level-1 muon trigger during the 2015 data taking, 6032 Journal of Instrumentation 11 (2016) C09003</a:t>
            </a:r>
            <a:endParaRPr lang="en-US" altLang="en-US" sz="1200"/>
          </a:p>
          <a:p>
            <a:r>
              <a:rPr lang="x-none" altLang="en-US" sz="1200"/>
              <a:t>[2] </a:t>
            </a:r>
            <a:r>
              <a:rPr lang="en-US" altLang="en-US" sz="1200"/>
              <a:t>ATLAS Collaboration, ATL-COM-DAQ-2018-008</a:t>
            </a:r>
            <a:endParaRPr lang="en-US" altLang="en-US" sz="120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3340</Words>
  <Application>Kingsoft Office WPP</Application>
  <PresentationFormat>Custom</PresentationFormat>
  <Paragraphs>75</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Thème Office</vt:lpstr>
      <vt:lpstr>PowerPoint 演示文稿</vt:lpstr>
    </vt:vector>
  </TitlesOfParts>
  <Company>APO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André-Pierre OLIVIER</dc:creator>
  <cp:lastModifiedBy>heng</cp:lastModifiedBy>
  <cp:revision>192</cp:revision>
  <dcterms:created xsi:type="dcterms:W3CDTF">2018-02-21T08:49:17Z</dcterms:created>
  <dcterms:modified xsi:type="dcterms:W3CDTF">2018-02-21T08:49:17Z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   9-10.1.0.5672</vt:lpwstr>
  </property>
</Properties>
</file>