
<file path=[Content_Types].xml><?xml version="1.0" encoding="utf-8"?>
<Types xmlns="http://schemas.openxmlformats.org/package/2006/content-types">
  <Override PartName="/_rels/.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4.emf" ContentType="image/x-emf"/>
  <Override PartName="/ppt/media/image13.emf" ContentType="image/x-emf"/>
  <Override PartName="/ppt/media/image12.emf" ContentType="image/x-emf"/>
  <Override PartName="/ppt/media/image11.emf" ContentType="image/x-emf"/>
  <Override PartName="/ppt/media/image4.emf" ContentType="image/x-emf"/>
  <Override PartName="/ppt/media/image2.png" ContentType="image/png"/>
  <Override PartName="/ppt/media/image3.emf" ContentType="image/x-emf"/>
  <Override PartName="/ppt/media/image1.png" ContentType="image/png"/>
  <Override PartName="/ppt/media/image5.emf" ContentType="image/x-emf"/>
  <Override PartName="/ppt/media/image6.emf" ContentType="image/x-emf"/>
  <Override PartName="/ppt/media/image7.emf" ContentType="image/x-emf"/>
  <Override PartName="/ppt/media/image8.emf" ContentType="image/x-emf"/>
  <Override PartName="/ppt/media/image10.emf" ContentType="image/x-emf"/>
  <Override PartName="/ppt/media/image9.emf" ContentType="image/x-emf"/>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2480" y="1768680"/>
            <a:ext cx="5494680" cy="4384080"/>
          </a:xfrm>
          <a:prstGeom prst="rect">
            <a:avLst/>
          </a:prstGeom>
          <a:ln>
            <a:noFill/>
          </a:ln>
        </p:spPr>
      </p:pic>
      <p:pic>
        <p:nvPicPr>
          <p:cNvPr id="38" name="" descr=""/>
          <p:cNvPicPr/>
          <p:nvPr/>
        </p:nvPicPr>
        <p:blipFill>
          <a:blip r:embed="rId3"/>
          <a:stretch/>
        </p:blipFill>
        <p:spPr>
          <a:xfrm>
            <a:off x="2292480" y="1768680"/>
            <a:ext cx="5494680" cy="43840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
        <p:nvSpPr>
          <p:cNvPr id="2" name="PlaceHolder 3"/>
          <p:cNvSpPr>
            <a:spLocks noGrp="1"/>
          </p:cNvSpPr>
          <p:nvPr>
            <p:ph type="ftr"/>
          </p:nvPr>
        </p:nvSpPr>
        <p:spPr>
          <a:xfrm>
            <a:off x="3447360" y="6886800"/>
            <a:ext cx="3195000" cy="520920"/>
          </a:xfrm>
          <a:prstGeom prst="rect">
            <a:avLst/>
          </a:prstGeom>
        </p:spPr>
        <p:txBody>
          <a:bodyPr lIns="0" rIns="0" tIns="0" bIns="0"/>
          <a:p>
            <a:pPr algn="ctr"/>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dt"/>
          </p:nvPr>
        </p:nvSpPr>
        <p:spPr>
          <a:xfrm>
            <a:off x="504000" y="6886800"/>
            <a:ext cx="2348280" cy="520920"/>
          </a:xfrm>
          <a:prstGeom prst="rect">
            <a:avLst/>
          </a:prstGeom>
        </p:spPr>
        <p:txBody>
          <a:bodyPr lIns="0" rIns="0" tIns="0" bIns="0"/>
          <a:p>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659720" y="7282800"/>
            <a:ext cx="2348280" cy="520920"/>
          </a:xfrm>
          <a:prstGeom prst="rect">
            <a:avLst/>
          </a:prstGeom>
        </p:spPr>
        <p:txBody>
          <a:bodyPr lIns="0" rIns="0" tIns="0" bIns="0"/>
          <a:p>
            <a:pPr algn="r"/>
            <a:fld id="{60FC6C68-873A-4AF2-A50C-96022CA2C002}" type="slidenum">
              <a:rPr b="1" lang="en-US" sz="1800" spc="-1" strike="noStrike">
                <a:solidFill>
                  <a:srgbClr val="000000"/>
                </a:solidFill>
                <a:uFill>
                  <a:solidFill>
                    <a:srgbClr val="ffffff"/>
                  </a:solidFill>
                </a:uFill>
                <a:latin typeface="Cabi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1.emf"/><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2.emf"/><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3.emf"/><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4.emf"/><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3.emf"/><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4.emf"/><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5.emf"/><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6.emf"/><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7.emf"/><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8.emf"/><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9.emf"/><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0.emf"/><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626760" y="3316320"/>
            <a:ext cx="8826840" cy="9262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600" spc="-1" strike="noStrike">
                <a:solidFill>
                  <a:srgbClr val="000000"/>
                </a:solidFill>
                <a:uFill>
                  <a:solidFill>
                    <a:srgbClr val="ffffff"/>
                  </a:solidFill>
                </a:uFill>
                <a:latin typeface="Cabin"/>
                <a:ea typeface="DejaVu Sans"/>
              </a:rPr>
              <a:t>RPC trigger plots </a:t>
            </a:r>
            <a:endParaRPr b="0" lang="en-US" sz="1800" spc="-1" strike="noStrike">
              <a:solidFill>
                <a:srgbClr val="000000"/>
              </a:solidFill>
              <a:uFill>
                <a:solidFill>
                  <a:srgbClr val="ffffff"/>
                </a:solidFill>
              </a:uFill>
              <a:latin typeface="Arial"/>
            </a:endParaRPr>
          </a:p>
          <a:p>
            <a:pPr algn="ctr">
              <a:lnSpc>
                <a:spcPct val="100000"/>
              </a:lnSpc>
            </a:pPr>
            <a:r>
              <a:rPr b="0" lang="en-US" sz="3600" spc="-1" strike="noStrike">
                <a:solidFill>
                  <a:srgbClr val="000000"/>
                </a:solidFill>
                <a:uFill>
                  <a:solidFill>
                    <a:srgbClr val="ffffff"/>
                  </a:solidFill>
                </a:uFill>
                <a:latin typeface="Cabin"/>
                <a:ea typeface="DejaVu Sans"/>
              </a:rPr>
              <a:t>to be approved</a:t>
            </a:r>
            <a:endParaRPr b="0" lang="en-US" sz="1800" spc="-1" strike="noStrike">
              <a:solidFill>
                <a:srgbClr val="000000"/>
              </a:solidFill>
              <a:uFill>
                <a:solidFill>
                  <a:srgbClr val="ffffff"/>
                </a:solidFill>
              </a:uFill>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8" name="" descr=""/>
          <p:cNvPicPr/>
          <p:nvPr/>
        </p:nvPicPr>
        <p:blipFill>
          <a:blip r:embed="rId1"/>
          <a:stretch/>
        </p:blipFill>
        <p:spPr>
          <a:xfrm>
            <a:off x="1987200" y="652320"/>
            <a:ext cx="6106320" cy="5440320"/>
          </a:xfrm>
          <a:prstGeom prst="rect">
            <a:avLst/>
          </a:prstGeom>
          <a:ln>
            <a:noFill/>
          </a:ln>
        </p:spPr>
      </p:pic>
      <p:sp>
        <p:nvSpPr>
          <p:cNvPr id="79" name="CustomShape 1"/>
          <p:cNvSpPr/>
          <p:nvPr/>
        </p:nvSpPr>
        <p:spPr>
          <a:xfrm>
            <a:off x="4278240" y="1333440"/>
            <a:ext cx="1096200" cy="273240"/>
          </a:xfrm>
          <a:prstGeom prst="rect">
            <a:avLst/>
          </a:prstGeom>
          <a:solidFill>
            <a:srgbClr val="ffffff"/>
          </a:solidFill>
          <a:ln>
            <a:noFill/>
          </a:ln>
        </p:spPr>
        <p:style>
          <a:lnRef idx="0"/>
          <a:fillRef idx="0"/>
          <a:effectRef idx="0"/>
          <a:fontRef idx="minor"/>
        </p:style>
      </p:sp>
      <p:sp>
        <p:nvSpPr>
          <p:cNvPr id="80" name="CustomShape 2"/>
          <p:cNvSpPr/>
          <p:nvPr/>
        </p:nvSpPr>
        <p:spPr>
          <a:xfrm>
            <a:off x="626040" y="117000"/>
            <a:ext cx="8826840" cy="64728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Cabin"/>
                <a:ea typeface="DejaVu Sans"/>
              </a:rPr>
              <a:t>η-φ map of the ratio between the L1 Barrel muon trigger efficiency in 2017 and 2016</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000000"/>
                </a:solidFill>
                <a:uFill>
                  <a:solidFill>
                    <a:srgbClr val="ffffff"/>
                  </a:solidFill>
                </a:uFill>
                <a:latin typeface="Cabin"/>
                <a:ea typeface="DejaVu Sans"/>
              </a:rPr>
              <a:t>for the trigger threshold MU11</a:t>
            </a:r>
            <a:endParaRPr b="0" lang="en-US" sz="1800" spc="-1" strike="noStrike">
              <a:solidFill>
                <a:srgbClr val="000000"/>
              </a:solidFill>
              <a:uFill>
                <a:solidFill>
                  <a:srgbClr val="ffffff"/>
                </a:solidFill>
              </a:uFill>
              <a:latin typeface="Arial"/>
            </a:endParaRPr>
          </a:p>
        </p:txBody>
      </p:sp>
      <p:sp>
        <p:nvSpPr>
          <p:cNvPr id="81" name="CustomShape 3"/>
          <p:cNvSpPr/>
          <p:nvPr/>
        </p:nvSpPr>
        <p:spPr>
          <a:xfrm>
            <a:off x="191880" y="6121800"/>
            <a:ext cx="9691560" cy="1197360"/>
          </a:xfrm>
          <a:prstGeom prst="rect">
            <a:avLst/>
          </a:prstGeom>
          <a:solidFill>
            <a:srgbClr val="003366"/>
          </a:solidFill>
          <a:ln>
            <a:solidFill>
              <a:srgbClr val="3465a4"/>
            </a:solidFill>
          </a:ln>
        </p:spPr>
        <p:style>
          <a:lnRef idx="0"/>
          <a:fillRef idx="0"/>
          <a:effectRef idx="0"/>
          <a:fontRef idx="minor"/>
        </p:style>
      </p:sp>
      <p:sp>
        <p:nvSpPr>
          <p:cNvPr id="82" name="CustomShape 4"/>
          <p:cNvSpPr/>
          <p:nvPr/>
        </p:nvSpPr>
        <p:spPr>
          <a:xfrm>
            <a:off x="274320" y="6150960"/>
            <a:ext cx="9508680" cy="116820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1200" spc="-1" strike="noStrike">
                <a:solidFill>
                  <a:srgbClr val="ffffff"/>
                </a:solidFill>
                <a:uFill>
                  <a:solidFill>
                    <a:srgbClr val="ffffff"/>
                  </a:solidFill>
                </a:uFill>
                <a:latin typeface="Cabin"/>
                <a:ea typeface="DejaVu Sans"/>
              </a:rPr>
              <a:t>CAPTION: η-φ map of the ratio between the Level 1 Barrel muon trigger efficiency in 2017 and 2016 for the trigger threshold MU11. The efficiency is computed with respect to offline isolated muon candidates which are reconstructed using standard ATLAS software and are required to pass a “Medium” quality requirement and have a transverse momentum of at least 15 GeV. The MU11 trigger requires that a candidate passed the 10 GeV threshold requirement of the Low-p</a:t>
            </a:r>
            <a:r>
              <a:rPr b="0" lang="en-US" sz="1200" spc="-1" strike="noStrike" baseline="-33000">
                <a:solidFill>
                  <a:srgbClr val="ffffff"/>
                </a:solidFill>
                <a:uFill>
                  <a:solidFill>
                    <a:srgbClr val="ffffff"/>
                  </a:solidFill>
                </a:uFill>
                <a:latin typeface="Cabin"/>
                <a:ea typeface="DejaVu Sans"/>
              </a:rPr>
              <a:t>T </a:t>
            </a:r>
            <a:r>
              <a:rPr b="0" lang="en-US" sz="1200" spc="-1" strike="noStrike">
                <a:solidFill>
                  <a:srgbClr val="ffffff"/>
                </a:solidFill>
                <a:uFill>
                  <a:solidFill>
                    <a:srgbClr val="ffffff"/>
                  </a:solidFill>
                </a:uFill>
                <a:latin typeface="Cabin"/>
                <a:ea typeface="DejaVu Sans"/>
              </a:rPr>
              <a:t>Level 1 muon trigger system, with a coincidence with a High-p</a:t>
            </a:r>
            <a:r>
              <a:rPr b="0" lang="en-US" sz="1200" spc="-1" strike="noStrike" baseline="-33000">
                <a:solidFill>
                  <a:srgbClr val="ffffff"/>
                </a:solidFill>
                <a:uFill>
                  <a:solidFill>
                    <a:srgbClr val="ffffff"/>
                  </a:solidFill>
                </a:uFill>
                <a:latin typeface="Cabin"/>
                <a:ea typeface="DejaVu Sans"/>
              </a:rPr>
              <a:t>T</a:t>
            </a:r>
            <a:r>
              <a:rPr b="0" lang="en-US" sz="1200" spc="-1" strike="noStrike">
                <a:solidFill>
                  <a:srgbClr val="ffffff"/>
                </a:solidFill>
                <a:uFill>
                  <a:solidFill>
                    <a:srgbClr val="ffffff"/>
                  </a:solidFill>
                </a:uFill>
                <a:latin typeface="Cabin"/>
                <a:ea typeface="DejaVu Sans"/>
              </a:rPr>
              <a:t> RPC chamber. The efficiency is measured on an inclusive sample selected using all non-muon L1 ATLAS triggers, in 13 TeV data from 2017 with 25 ns LHC bunch spacing.</a:t>
            </a:r>
            <a:endParaRPr b="0" lang="en-US" sz="1800" spc="-1" strike="noStrike">
              <a:solidFill>
                <a:srgbClr val="000000"/>
              </a:solidFill>
              <a:uFill>
                <a:solidFill>
                  <a:srgbClr val="ffffff"/>
                </a:solidFill>
              </a:u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4242240" y="2305440"/>
            <a:ext cx="1096200" cy="273240"/>
          </a:xfrm>
          <a:prstGeom prst="rect">
            <a:avLst/>
          </a:prstGeom>
          <a:solidFill>
            <a:srgbClr val="ffffff"/>
          </a:solidFill>
          <a:ln>
            <a:noFill/>
          </a:ln>
        </p:spPr>
        <p:style>
          <a:lnRef idx="0"/>
          <a:fillRef idx="0"/>
          <a:effectRef idx="0"/>
          <a:fontRef idx="minor"/>
        </p:style>
      </p:sp>
      <p:sp>
        <p:nvSpPr>
          <p:cNvPr id="84" name="CustomShape 2"/>
          <p:cNvSpPr/>
          <p:nvPr/>
        </p:nvSpPr>
        <p:spPr>
          <a:xfrm>
            <a:off x="4278240" y="1333440"/>
            <a:ext cx="1096200" cy="273240"/>
          </a:xfrm>
          <a:prstGeom prst="rect">
            <a:avLst/>
          </a:prstGeom>
          <a:solidFill>
            <a:srgbClr val="ffffff"/>
          </a:solidFill>
          <a:ln>
            <a:noFill/>
          </a:ln>
        </p:spPr>
        <p:style>
          <a:lnRef idx="0"/>
          <a:fillRef idx="0"/>
          <a:effectRef idx="0"/>
          <a:fontRef idx="minor"/>
        </p:style>
      </p:sp>
      <p:sp>
        <p:nvSpPr>
          <p:cNvPr id="85" name="CustomShape 3"/>
          <p:cNvSpPr/>
          <p:nvPr/>
        </p:nvSpPr>
        <p:spPr>
          <a:xfrm>
            <a:off x="626760" y="117000"/>
            <a:ext cx="8826840" cy="6472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uFill>
                  <a:solidFill>
                    <a:srgbClr val="ffffff"/>
                  </a:solidFill>
                </a:uFill>
                <a:latin typeface="Cabin"/>
                <a:ea typeface="DejaVu Sans"/>
              </a:rPr>
              <a:t>Fraction of the RPC high p</a:t>
            </a:r>
            <a:r>
              <a:rPr b="0" lang="en-US" sz="1800" spc="-1" strike="noStrike" baseline="-33000">
                <a:solidFill>
                  <a:srgbClr val="000000"/>
                </a:solidFill>
                <a:uFill>
                  <a:solidFill>
                    <a:srgbClr val="ffffff"/>
                  </a:solidFill>
                </a:uFill>
                <a:latin typeface="Cabin"/>
                <a:ea typeface="DejaVu Sans"/>
              </a:rPr>
              <a:t>T</a:t>
            </a:r>
            <a:r>
              <a:rPr b="0" lang="en-US" sz="1800" spc="-1" strike="noStrike">
                <a:solidFill>
                  <a:srgbClr val="000000"/>
                </a:solidFill>
                <a:uFill>
                  <a:solidFill>
                    <a:srgbClr val="ffffff"/>
                  </a:solidFill>
                </a:uFill>
                <a:latin typeface="Cabin"/>
                <a:ea typeface="DejaVu Sans"/>
              </a:rPr>
              <a:t> trigger hits associated correctly to the collision Bunch Crossing</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000000"/>
                </a:solidFill>
                <a:uFill>
                  <a:solidFill>
                    <a:srgbClr val="ffffff"/>
                  </a:solidFill>
                </a:uFill>
                <a:latin typeface="Cabin"/>
                <a:ea typeface="DejaVu Sans"/>
              </a:rPr>
              <a:t>for each RPC trigger tower</a:t>
            </a:r>
            <a:endParaRPr b="0" lang="en-US" sz="1800" spc="-1" strike="noStrike">
              <a:solidFill>
                <a:srgbClr val="000000"/>
              </a:solidFill>
              <a:uFill>
                <a:solidFill>
                  <a:srgbClr val="ffffff"/>
                </a:solidFill>
              </a:uFill>
              <a:latin typeface="Arial"/>
            </a:endParaRPr>
          </a:p>
        </p:txBody>
      </p:sp>
      <p:sp>
        <p:nvSpPr>
          <p:cNvPr id="86" name="CustomShape 4"/>
          <p:cNvSpPr/>
          <p:nvPr/>
        </p:nvSpPr>
        <p:spPr>
          <a:xfrm>
            <a:off x="191880" y="6301800"/>
            <a:ext cx="9691560" cy="552600"/>
          </a:xfrm>
          <a:prstGeom prst="rect">
            <a:avLst/>
          </a:prstGeom>
          <a:solidFill>
            <a:srgbClr val="003366"/>
          </a:solidFill>
          <a:ln>
            <a:solidFill>
              <a:srgbClr val="3465a4"/>
            </a:solidFill>
          </a:ln>
        </p:spPr>
        <p:style>
          <a:lnRef idx="0"/>
          <a:fillRef idx="0"/>
          <a:effectRef idx="0"/>
          <a:fontRef idx="minor"/>
        </p:style>
        <p:txBody>
          <a:bodyPr lIns="90000" rIns="90000" tIns="45000" bIns="45000"/>
          <a:p>
            <a:pPr>
              <a:lnSpc>
                <a:spcPct val="100000"/>
              </a:lnSpc>
            </a:pPr>
            <a:r>
              <a:rPr b="0" lang="en-US" sz="1200" spc="-1" strike="noStrike">
                <a:solidFill>
                  <a:srgbClr val="ffffff"/>
                </a:solidFill>
                <a:uFill>
                  <a:solidFill>
                    <a:srgbClr val="ffffff"/>
                  </a:solidFill>
                </a:uFill>
                <a:latin typeface="Cabin"/>
                <a:ea typeface="DejaVu Sans"/>
              </a:rPr>
              <a:t>CAPTION: Fraction of the RPC high p</a:t>
            </a:r>
            <a:r>
              <a:rPr b="0" lang="en-US" sz="1200" spc="-1" strike="noStrike" baseline="-33000">
                <a:solidFill>
                  <a:srgbClr val="ffffff"/>
                </a:solidFill>
                <a:uFill>
                  <a:solidFill>
                    <a:srgbClr val="ffffff"/>
                  </a:solidFill>
                </a:uFill>
                <a:latin typeface="Cabin"/>
                <a:ea typeface="DejaVu Sans"/>
              </a:rPr>
              <a:t>T</a:t>
            </a:r>
            <a:r>
              <a:rPr b="0" lang="en-US" sz="1200" spc="-1" strike="noStrike">
                <a:solidFill>
                  <a:srgbClr val="ffffff"/>
                </a:solidFill>
                <a:uFill>
                  <a:solidFill>
                    <a:srgbClr val="ffffff"/>
                  </a:solidFill>
                </a:uFill>
                <a:latin typeface="Cabin"/>
                <a:ea typeface="DejaVu Sans"/>
              </a:rPr>
              <a:t> trigger hits associated correctly to the collision Bunch Crossing for each Level 1 Barrel Muon trigger tower. Data from one of the pp runs at √s = 13 TeV with an integrated luminosity L=0.58 pb</a:t>
            </a:r>
            <a:r>
              <a:rPr b="0" lang="en-US" sz="1200" spc="-1" strike="noStrike" baseline="33000">
                <a:solidFill>
                  <a:srgbClr val="ffffff"/>
                </a:solidFill>
                <a:uFill>
                  <a:solidFill>
                    <a:srgbClr val="ffffff"/>
                  </a:solidFill>
                </a:uFill>
                <a:latin typeface="Cabin"/>
                <a:ea typeface="DejaVu Sans"/>
              </a:rPr>
              <a:t>-1</a:t>
            </a:r>
            <a:r>
              <a:rPr b="0" lang="en-US" sz="1200" spc="-1" strike="noStrike">
                <a:solidFill>
                  <a:srgbClr val="ffffff"/>
                </a:solidFill>
                <a:uFill>
                  <a:solidFill>
                    <a:srgbClr val="ffffff"/>
                  </a:solidFill>
                </a:uFill>
                <a:latin typeface="Cabin"/>
                <a:ea typeface="DejaVu Sans"/>
              </a:rPr>
              <a:t>.</a:t>
            </a:r>
            <a:endParaRPr b="0" lang="en-US" sz="1800" spc="-1" strike="noStrike">
              <a:solidFill>
                <a:srgbClr val="000000"/>
              </a:solidFill>
              <a:uFill>
                <a:solidFill>
                  <a:srgbClr val="ffffff"/>
                </a:solidFill>
              </a:uFill>
              <a:latin typeface="Arial"/>
            </a:endParaRPr>
          </a:p>
        </p:txBody>
      </p:sp>
      <p:pic>
        <p:nvPicPr>
          <p:cNvPr id="87" name="" descr=""/>
          <p:cNvPicPr/>
          <p:nvPr/>
        </p:nvPicPr>
        <p:blipFill>
          <a:blip r:embed="rId1"/>
          <a:stretch/>
        </p:blipFill>
        <p:spPr>
          <a:xfrm>
            <a:off x="1322640" y="1058400"/>
            <a:ext cx="7435800" cy="5144760"/>
          </a:xfrm>
          <a:prstGeom prst="rect">
            <a:avLst/>
          </a:prstGeom>
          <a:ln>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4242240" y="2305440"/>
            <a:ext cx="1096200" cy="273240"/>
          </a:xfrm>
          <a:prstGeom prst="rect">
            <a:avLst/>
          </a:prstGeom>
          <a:solidFill>
            <a:srgbClr val="ffffff"/>
          </a:solidFill>
          <a:ln>
            <a:noFill/>
          </a:ln>
        </p:spPr>
        <p:style>
          <a:lnRef idx="0"/>
          <a:fillRef idx="0"/>
          <a:effectRef idx="0"/>
          <a:fontRef idx="minor"/>
        </p:style>
      </p:sp>
      <p:sp>
        <p:nvSpPr>
          <p:cNvPr id="89" name="CustomShape 2"/>
          <p:cNvSpPr/>
          <p:nvPr/>
        </p:nvSpPr>
        <p:spPr>
          <a:xfrm>
            <a:off x="4278240" y="1333440"/>
            <a:ext cx="1096200" cy="273240"/>
          </a:xfrm>
          <a:prstGeom prst="rect">
            <a:avLst/>
          </a:prstGeom>
          <a:solidFill>
            <a:srgbClr val="ffffff"/>
          </a:solidFill>
          <a:ln>
            <a:noFill/>
          </a:ln>
        </p:spPr>
        <p:style>
          <a:lnRef idx="0"/>
          <a:fillRef idx="0"/>
          <a:effectRef idx="0"/>
          <a:fontRef idx="minor"/>
        </p:style>
      </p:sp>
      <p:sp>
        <p:nvSpPr>
          <p:cNvPr id="90" name="CustomShape 3"/>
          <p:cNvSpPr/>
          <p:nvPr/>
        </p:nvSpPr>
        <p:spPr>
          <a:xfrm>
            <a:off x="191880" y="6265800"/>
            <a:ext cx="9691560" cy="552600"/>
          </a:xfrm>
          <a:prstGeom prst="rect">
            <a:avLst/>
          </a:prstGeom>
          <a:solidFill>
            <a:srgbClr val="003366"/>
          </a:solidFill>
          <a:ln>
            <a:solidFill>
              <a:srgbClr val="3465a4"/>
            </a:solidFill>
          </a:ln>
        </p:spPr>
        <p:style>
          <a:lnRef idx="0"/>
          <a:fillRef idx="0"/>
          <a:effectRef idx="0"/>
          <a:fontRef idx="minor"/>
        </p:style>
        <p:txBody>
          <a:bodyPr lIns="90000" rIns="90000" tIns="45000" bIns="45000"/>
          <a:p>
            <a:pPr>
              <a:lnSpc>
                <a:spcPct val="100000"/>
              </a:lnSpc>
            </a:pPr>
            <a:r>
              <a:rPr b="0" lang="en-US" sz="1200" spc="-1" strike="noStrike">
                <a:solidFill>
                  <a:srgbClr val="ffffff"/>
                </a:solidFill>
                <a:uFill>
                  <a:solidFill>
                    <a:srgbClr val="ffffff"/>
                  </a:solidFill>
                </a:uFill>
                <a:latin typeface="Cabin"/>
                <a:ea typeface="DejaVu Sans"/>
              </a:rPr>
              <a:t>CAPTION: Fraction of RPC high p</a:t>
            </a:r>
            <a:r>
              <a:rPr b="0" lang="en-US" sz="1200" spc="-1" strike="noStrike" baseline="-33000">
                <a:solidFill>
                  <a:srgbClr val="ffffff"/>
                </a:solidFill>
                <a:uFill>
                  <a:solidFill>
                    <a:srgbClr val="ffffff"/>
                  </a:solidFill>
                </a:uFill>
                <a:latin typeface="Cabin"/>
                <a:ea typeface="DejaVu Sans"/>
              </a:rPr>
              <a:t>T</a:t>
            </a:r>
            <a:r>
              <a:rPr b="0" lang="en-US" sz="1200" spc="-1" strike="noStrike">
                <a:solidFill>
                  <a:srgbClr val="ffffff"/>
                </a:solidFill>
                <a:uFill>
                  <a:solidFill>
                    <a:srgbClr val="ffffff"/>
                  </a:solidFill>
                </a:uFill>
                <a:latin typeface="Cabin"/>
                <a:ea typeface="DejaVu Sans"/>
              </a:rPr>
              <a:t> trigger hits associated correctly to the collision Bunch Crossing for the whole RPC trigger system as a function of time. Each point corresponds to a different ATLAS run recorded in 2017. Only runs with integrated luminosity greater than 50 pb</a:t>
            </a:r>
            <a:r>
              <a:rPr b="0" lang="en-US" sz="1200" spc="-1" strike="noStrike" baseline="33000">
                <a:solidFill>
                  <a:srgbClr val="ffffff"/>
                </a:solidFill>
                <a:uFill>
                  <a:solidFill>
                    <a:srgbClr val="ffffff"/>
                  </a:solidFill>
                </a:uFill>
                <a:latin typeface="Cabin"/>
                <a:ea typeface="DejaVu Sans"/>
              </a:rPr>
              <a:t>-1</a:t>
            </a:r>
            <a:r>
              <a:rPr b="0" lang="en-US" sz="1200" spc="-1" strike="noStrike">
                <a:solidFill>
                  <a:srgbClr val="ffffff"/>
                </a:solidFill>
                <a:uFill>
                  <a:solidFill>
                    <a:srgbClr val="ffffff"/>
                  </a:solidFill>
                </a:uFill>
                <a:latin typeface="Cabin"/>
                <a:ea typeface="DejaVu Sans"/>
              </a:rPr>
              <a:t> have been used.  </a:t>
            </a:r>
            <a:endParaRPr b="0" lang="en-US" sz="1800" spc="-1" strike="noStrike">
              <a:solidFill>
                <a:srgbClr val="000000"/>
              </a:solidFill>
              <a:uFill>
                <a:solidFill>
                  <a:srgbClr val="ffffff"/>
                </a:solidFill>
              </a:uFill>
              <a:latin typeface="Arial"/>
            </a:endParaRPr>
          </a:p>
        </p:txBody>
      </p:sp>
      <p:sp>
        <p:nvSpPr>
          <p:cNvPr id="91" name="CustomShape 4"/>
          <p:cNvSpPr/>
          <p:nvPr/>
        </p:nvSpPr>
        <p:spPr>
          <a:xfrm>
            <a:off x="626760" y="117000"/>
            <a:ext cx="8826840" cy="6472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uFill>
                  <a:solidFill>
                    <a:srgbClr val="ffffff"/>
                  </a:solidFill>
                </a:uFill>
                <a:latin typeface="Cabin"/>
                <a:ea typeface="DejaVu Sans"/>
              </a:rPr>
              <a:t>Fraction of the RPC high p</a:t>
            </a:r>
            <a:r>
              <a:rPr b="0" lang="en-US" sz="1800" spc="-1" strike="noStrike" baseline="-33000">
                <a:solidFill>
                  <a:srgbClr val="000000"/>
                </a:solidFill>
                <a:uFill>
                  <a:solidFill>
                    <a:srgbClr val="ffffff"/>
                  </a:solidFill>
                </a:uFill>
                <a:latin typeface="Cabin"/>
                <a:ea typeface="DejaVu Sans"/>
              </a:rPr>
              <a:t>T</a:t>
            </a:r>
            <a:r>
              <a:rPr b="0" lang="en-US" sz="1800" spc="-1" strike="noStrike">
                <a:solidFill>
                  <a:srgbClr val="000000"/>
                </a:solidFill>
                <a:uFill>
                  <a:solidFill>
                    <a:srgbClr val="ffffff"/>
                  </a:solidFill>
                </a:uFill>
                <a:latin typeface="Cabin"/>
                <a:ea typeface="DejaVu Sans"/>
              </a:rPr>
              <a:t> trigger hits associated correctly to the collision Bunch Crossing</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000000"/>
                </a:solidFill>
                <a:uFill>
                  <a:solidFill>
                    <a:srgbClr val="ffffff"/>
                  </a:solidFill>
                </a:uFill>
                <a:latin typeface="Cabin"/>
                <a:ea typeface="DejaVu Sans"/>
              </a:rPr>
              <a:t>for the whole RPC trigger system</a:t>
            </a:r>
            <a:endParaRPr b="0" lang="en-US" sz="1800" spc="-1" strike="noStrike">
              <a:solidFill>
                <a:srgbClr val="000000"/>
              </a:solidFill>
              <a:uFill>
                <a:solidFill>
                  <a:srgbClr val="ffffff"/>
                </a:solidFill>
              </a:uFill>
              <a:latin typeface="Arial"/>
            </a:endParaRPr>
          </a:p>
        </p:txBody>
      </p:sp>
      <p:pic>
        <p:nvPicPr>
          <p:cNvPr id="92" name="" descr=""/>
          <p:cNvPicPr/>
          <p:nvPr/>
        </p:nvPicPr>
        <p:blipFill>
          <a:blip r:embed="rId1"/>
          <a:stretch/>
        </p:blipFill>
        <p:spPr>
          <a:xfrm>
            <a:off x="1185480" y="822960"/>
            <a:ext cx="7710120" cy="5185080"/>
          </a:xfrm>
          <a:prstGeom prst="rect">
            <a:avLst/>
          </a:prstGeom>
          <a:ln>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3" name="" descr=""/>
          <p:cNvPicPr/>
          <p:nvPr/>
        </p:nvPicPr>
        <p:blipFill>
          <a:blip r:embed="rId1"/>
          <a:stretch/>
        </p:blipFill>
        <p:spPr>
          <a:xfrm>
            <a:off x="834120" y="548640"/>
            <a:ext cx="8412480" cy="5657040"/>
          </a:xfrm>
          <a:prstGeom prst="rect">
            <a:avLst/>
          </a:prstGeom>
          <a:ln>
            <a:noFill/>
          </a:ln>
        </p:spPr>
      </p:pic>
      <p:sp>
        <p:nvSpPr>
          <p:cNvPr id="94" name="CustomShape 1"/>
          <p:cNvSpPr/>
          <p:nvPr/>
        </p:nvSpPr>
        <p:spPr>
          <a:xfrm>
            <a:off x="4278240" y="1333440"/>
            <a:ext cx="1096200" cy="273240"/>
          </a:xfrm>
          <a:prstGeom prst="rect">
            <a:avLst/>
          </a:prstGeom>
          <a:solidFill>
            <a:srgbClr val="ffffff"/>
          </a:solidFill>
          <a:ln>
            <a:noFill/>
          </a:ln>
        </p:spPr>
        <p:style>
          <a:lnRef idx="0"/>
          <a:fillRef idx="0"/>
          <a:effectRef idx="0"/>
          <a:fontRef idx="minor"/>
        </p:style>
      </p:sp>
      <p:sp>
        <p:nvSpPr>
          <p:cNvPr id="95" name="CustomShape 2"/>
          <p:cNvSpPr/>
          <p:nvPr/>
        </p:nvSpPr>
        <p:spPr>
          <a:xfrm>
            <a:off x="165240" y="6120360"/>
            <a:ext cx="9691560" cy="1194840"/>
          </a:xfrm>
          <a:prstGeom prst="rect">
            <a:avLst/>
          </a:prstGeom>
          <a:solidFill>
            <a:srgbClr val="003366"/>
          </a:solidFill>
          <a:ln>
            <a:solidFill>
              <a:srgbClr val="3465a4"/>
            </a:solidFill>
          </a:ln>
        </p:spPr>
        <p:style>
          <a:lnRef idx="0"/>
          <a:fillRef idx="0"/>
          <a:effectRef idx="0"/>
          <a:fontRef idx="minor"/>
        </p:style>
        <p:txBody>
          <a:bodyPr lIns="90000" rIns="90000" tIns="45000" bIns="45000"/>
          <a:p>
            <a:pPr algn="just">
              <a:lnSpc>
                <a:spcPct val="100000"/>
              </a:lnSpc>
            </a:pPr>
            <a:r>
              <a:rPr b="0" lang="en-US" sz="1200" spc="-1" strike="noStrike">
                <a:solidFill>
                  <a:srgbClr val="ffffff"/>
                </a:solidFill>
                <a:uFill>
                  <a:solidFill>
                    <a:srgbClr val="ffffff"/>
                  </a:solidFill>
                </a:uFill>
                <a:latin typeface="Cabin"/>
                <a:ea typeface="DejaVu Sans"/>
              </a:rPr>
              <a:t>CAPTION: Plateau value of the Level 1 muon barrel trigger efficiency (as a function of muon p</a:t>
            </a:r>
            <a:r>
              <a:rPr b="0" lang="en-US" sz="1200" spc="-1" strike="noStrike" baseline="-33000">
                <a:solidFill>
                  <a:srgbClr val="ffffff"/>
                </a:solidFill>
                <a:uFill>
                  <a:solidFill>
                    <a:srgbClr val="ffffff"/>
                  </a:solidFill>
                </a:uFill>
                <a:latin typeface="Cabin"/>
                <a:ea typeface="DejaVu Sans"/>
              </a:rPr>
              <a:t>T</a:t>
            </a:r>
            <a:r>
              <a:rPr b="0" lang="en-US" sz="1200" spc="-1" strike="noStrike">
                <a:solidFill>
                  <a:srgbClr val="ffffff"/>
                </a:solidFill>
                <a:uFill>
                  <a:solidFill>
                    <a:srgbClr val="ffffff"/>
                  </a:solidFill>
                </a:uFill>
                <a:latin typeface="Cabin"/>
                <a:ea typeface="DejaVu Sans"/>
              </a:rPr>
              <a:t>) for reconstructed muons with p</a:t>
            </a:r>
            <a:r>
              <a:rPr b="0" lang="en-US" sz="1200" spc="-1" strike="noStrike" baseline="-33000">
                <a:solidFill>
                  <a:srgbClr val="ffffff"/>
                </a:solidFill>
                <a:uFill>
                  <a:solidFill>
                    <a:srgbClr val="ffffff"/>
                  </a:solidFill>
                </a:uFill>
                <a:latin typeface="Cabin"/>
                <a:ea typeface="DejaVu Sans"/>
              </a:rPr>
              <a:t>T</a:t>
            </a:r>
            <a:r>
              <a:rPr b="0" lang="en-US" sz="1200" spc="-1" strike="noStrike">
                <a:solidFill>
                  <a:srgbClr val="ffffff"/>
                </a:solidFill>
                <a:uFill>
                  <a:solidFill>
                    <a:srgbClr val="ffffff"/>
                  </a:solidFill>
                </a:uFill>
                <a:latin typeface="Cabin"/>
                <a:ea typeface="DejaVu Sans"/>
              </a:rPr>
              <a:t> &gt; 15 GeV and |η| &lt; 1.05 as a function of time.  Each point corresponds to a different ATLAS run recorded in 2017. Only runs with integrated luminosity greater than 50 pb</a:t>
            </a:r>
            <a:r>
              <a:rPr b="0" lang="en-US" sz="1200" spc="-1" strike="noStrike" baseline="33000">
                <a:solidFill>
                  <a:srgbClr val="ffffff"/>
                </a:solidFill>
                <a:uFill>
                  <a:solidFill>
                    <a:srgbClr val="ffffff"/>
                  </a:solidFill>
                </a:uFill>
                <a:latin typeface="Cabin"/>
                <a:ea typeface="DejaVu Sans"/>
              </a:rPr>
              <a:t>-1</a:t>
            </a:r>
            <a:r>
              <a:rPr b="0" lang="en-US" sz="1200" spc="-1" strike="noStrike">
                <a:solidFill>
                  <a:srgbClr val="ffffff"/>
                </a:solidFill>
                <a:uFill>
                  <a:solidFill>
                    <a:srgbClr val="ffffff"/>
                  </a:solidFill>
                </a:uFill>
                <a:latin typeface="Cabin"/>
                <a:ea typeface="DejaVu Sans"/>
              </a:rPr>
              <a:t> and a minimum number of reconstructed muons have been used. The efficiency is shown for the six Level-1 thresholds: MU4, MU6, MU10 which require a coincidence of the two inner RPC stations, and MU11, MU20, MU21 with a further coincidence on the outer RPC stations. MU21 threshold is equal to MU20 everywhere but in the “feet” region, where the new feet trigger does not have this threshold. The efficiency is measured using events selected by independent triggers. </a:t>
            </a:r>
            <a:endParaRPr b="0" lang="en-US" sz="1800" spc="-1" strike="noStrike">
              <a:solidFill>
                <a:srgbClr val="000000"/>
              </a:solidFill>
              <a:uFill>
                <a:solidFill>
                  <a:srgbClr val="ffffff"/>
                </a:solidFill>
              </a:uFill>
              <a:latin typeface="Arial"/>
            </a:endParaRPr>
          </a:p>
        </p:txBody>
      </p:sp>
      <p:sp>
        <p:nvSpPr>
          <p:cNvPr id="96" name="CustomShape 3"/>
          <p:cNvSpPr/>
          <p:nvPr/>
        </p:nvSpPr>
        <p:spPr>
          <a:xfrm>
            <a:off x="626040" y="116640"/>
            <a:ext cx="8826840" cy="9262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uFill>
                  <a:solidFill>
                    <a:srgbClr val="ffffff"/>
                  </a:solidFill>
                </a:uFill>
                <a:latin typeface="Cabin"/>
                <a:ea typeface="DejaVu Sans"/>
              </a:rPr>
              <a:t>Plateau value of the L1 Barrel muon trigger efficiency as a function of the muon p</a:t>
            </a:r>
            <a:r>
              <a:rPr b="0" lang="en-US" sz="1800" spc="-1" strike="noStrike" baseline="-33000">
                <a:solidFill>
                  <a:srgbClr val="000000"/>
                </a:solidFill>
                <a:uFill>
                  <a:solidFill>
                    <a:srgbClr val="ffffff"/>
                  </a:solidFill>
                </a:uFill>
                <a:latin typeface="Cabin"/>
                <a:ea typeface="DejaVu Sans"/>
              </a:rPr>
              <a:t>T</a:t>
            </a:r>
            <a:r>
              <a:rPr b="0" lang="en-US" sz="1800" spc="-1" strike="noStrike">
                <a:solidFill>
                  <a:srgbClr val="000000"/>
                </a:solidFill>
                <a:uFill>
                  <a:solidFill>
                    <a:srgbClr val="ffffff"/>
                  </a:solidFill>
                </a:uFill>
                <a:latin typeface="Cabin"/>
                <a:ea typeface="DejaVu Sans"/>
              </a:rPr>
              <a:t> for many runs in 2017 dataset</a:t>
            </a:r>
            <a:endParaRPr b="0" lang="en-US" sz="18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0" name="" descr=""/>
          <p:cNvPicPr/>
          <p:nvPr/>
        </p:nvPicPr>
        <p:blipFill>
          <a:blip r:embed="rId1"/>
          <a:stretch/>
        </p:blipFill>
        <p:spPr>
          <a:xfrm>
            <a:off x="1790640" y="676080"/>
            <a:ext cx="6499440" cy="4428360"/>
          </a:xfrm>
          <a:prstGeom prst="rect">
            <a:avLst/>
          </a:prstGeom>
          <a:ln>
            <a:noFill/>
          </a:ln>
        </p:spPr>
      </p:pic>
      <p:sp>
        <p:nvSpPr>
          <p:cNvPr id="41" name="CustomShape 1"/>
          <p:cNvSpPr/>
          <p:nvPr/>
        </p:nvSpPr>
        <p:spPr>
          <a:xfrm>
            <a:off x="191880" y="5257800"/>
            <a:ext cx="9691560" cy="2175480"/>
          </a:xfrm>
          <a:prstGeom prst="rect">
            <a:avLst/>
          </a:prstGeom>
          <a:solidFill>
            <a:srgbClr val="003366"/>
          </a:solidFill>
          <a:ln>
            <a:solidFill>
              <a:srgbClr val="3465a4"/>
            </a:solidFill>
          </a:ln>
        </p:spPr>
        <p:style>
          <a:lnRef idx="0"/>
          <a:fillRef idx="0"/>
          <a:effectRef idx="0"/>
          <a:fontRef idx="minor"/>
        </p:style>
      </p:sp>
      <p:sp>
        <p:nvSpPr>
          <p:cNvPr id="42" name="CustomShape 2"/>
          <p:cNvSpPr/>
          <p:nvPr/>
        </p:nvSpPr>
        <p:spPr>
          <a:xfrm>
            <a:off x="274320" y="5354640"/>
            <a:ext cx="9508680" cy="250416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1200" spc="-1" strike="noStrike">
                <a:solidFill>
                  <a:srgbClr val="ffffff"/>
                </a:solidFill>
                <a:uFill>
                  <a:solidFill>
                    <a:srgbClr val="ffffff"/>
                  </a:solidFill>
                </a:uFill>
                <a:latin typeface="Cabin"/>
                <a:ea typeface="DejaVu Sans"/>
              </a:rPr>
              <a:t>CAPTION: Efficiency of Level 1 MU10 trigger in 2017 including (in green) or excluding (yellow) the newly commissioned trigger chambers in the “feet” region of the ATLAS Muon Spectrometer. The efficiency is plotted as a function of η at the interaction vertex of offline muon candidates in the barrel detector region, for a specific sector (corresponding to -2.16 &lt; φ(mu at the interaction vertex) &lt; -1.77) of the “feet” region of the ATLAS Muon Spectrometer. The efficiency is computed with respect to offline isolated muon candidates which are reconstructed using standard ATLAS software and are required to pass a “Medium” quality requirement and have a transverse momentum of at least 15 GeV. The MU10 trigger requires that a candidate passed the 10 GeV threshold requirement of the Level 1 muon trigger system, using medium trigger chambers. The efficiency is measured on an inclusive sample selected using all non-muon Level 1 ATLAS triggers, in 13 TeV data from 2017 with 25 ns LHC bunch spacing. The plot shows the efficiency increase across the pseudo-rapidity range in the ATLAS Barrel Region, introduced by using the new trigger RPC chambers commissioned by the end of 2015 to cover the indicated φ range, corresponding to the detector support structure feet. The efficiency is also made more constant across η, instrumenting the positions where the detector structure support feet are placed.</a:t>
            </a:r>
            <a:endParaRPr b="0" lang="en-US" sz="1800" spc="-1" strike="noStrike">
              <a:solidFill>
                <a:srgbClr val="000000"/>
              </a:solidFill>
              <a:uFill>
                <a:solidFill>
                  <a:srgbClr val="ffffff"/>
                </a:solidFill>
              </a:uFill>
              <a:latin typeface="Arial"/>
            </a:endParaRPr>
          </a:p>
        </p:txBody>
      </p:sp>
      <p:sp>
        <p:nvSpPr>
          <p:cNvPr id="43" name="CustomShape 3"/>
          <p:cNvSpPr/>
          <p:nvPr/>
        </p:nvSpPr>
        <p:spPr>
          <a:xfrm>
            <a:off x="626040" y="116640"/>
            <a:ext cx="8826840" cy="92628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Cabin"/>
                <a:ea typeface="DejaVu Sans"/>
              </a:rPr>
              <a:t>L1 MU10 Barrel muon trigger efficiency as a function of muon η in 2017 for Sector 12 in φ, </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000000"/>
                </a:solidFill>
                <a:uFill>
                  <a:solidFill>
                    <a:srgbClr val="ffffff"/>
                  </a:solidFill>
                </a:uFill>
                <a:latin typeface="Cabin"/>
                <a:ea typeface="DejaVu Sans"/>
              </a:rPr>
              <a:t>w/ and w/o the “feet trigger chambers”</a:t>
            </a:r>
            <a:endParaRPr b="0" lang="en-US" sz="1800" spc="-1" strike="noStrike">
              <a:solidFill>
                <a:srgbClr val="000000"/>
              </a:solidFill>
              <a:uFill>
                <a:solidFill>
                  <a:srgbClr val="ffffff"/>
                </a:solidFill>
              </a:u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191880" y="5257800"/>
            <a:ext cx="9691560" cy="2175480"/>
          </a:xfrm>
          <a:prstGeom prst="rect">
            <a:avLst/>
          </a:prstGeom>
          <a:solidFill>
            <a:srgbClr val="003366"/>
          </a:solidFill>
          <a:ln>
            <a:solidFill>
              <a:srgbClr val="3465a4"/>
            </a:solidFill>
          </a:ln>
        </p:spPr>
        <p:style>
          <a:lnRef idx="0"/>
          <a:fillRef idx="0"/>
          <a:effectRef idx="0"/>
          <a:fontRef idx="minor"/>
        </p:style>
      </p:sp>
      <p:sp>
        <p:nvSpPr>
          <p:cNvPr id="45" name="CustomShape 2"/>
          <p:cNvSpPr/>
          <p:nvPr/>
        </p:nvSpPr>
        <p:spPr>
          <a:xfrm>
            <a:off x="274320" y="5354640"/>
            <a:ext cx="9508680" cy="250416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1200" spc="-1" strike="noStrike">
                <a:solidFill>
                  <a:srgbClr val="ffffff"/>
                </a:solidFill>
                <a:uFill>
                  <a:solidFill>
                    <a:srgbClr val="ffffff"/>
                  </a:solidFill>
                </a:uFill>
                <a:latin typeface="Cabin"/>
                <a:ea typeface="DejaVu Sans"/>
              </a:rPr>
              <a:t>CAPTION: Efficiency of Level 1 MU11 trigger in 2017 including (in green) or excluding (yellow) the newly commissioned trigger chambers in the “feet” region of the ATLAS Muon Spectrometer. The efficiency is plotted as a function of η at the interaction vertex of offline muon candidates in the barrel detector region, for a specific sector (corresponding to -2.16 &lt; φ(mu at the interaction vertex) &lt; -1.77) of the “feet” region of the ATLAS Muon Spectrometer. The efficiency is computed with respect to offline isolated muon candidates which are reconstructed using standard ATLAS software and are required to pass a “Medium” quality requirement and have a transverse momentum of at least 15 GeV. The MU11 trigger requires that a candidate passed the 10 GeV threshold requirement of the Low-p</a:t>
            </a:r>
            <a:r>
              <a:rPr b="0" lang="en-US" sz="1200" spc="-1" strike="noStrike" baseline="-33000">
                <a:solidFill>
                  <a:srgbClr val="ffffff"/>
                </a:solidFill>
                <a:uFill>
                  <a:solidFill>
                    <a:srgbClr val="ffffff"/>
                  </a:solidFill>
                </a:uFill>
                <a:latin typeface="Cabin"/>
                <a:ea typeface="DejaVu Sans"/>
              </a:rPr>
              <a:t>T </a:t>
            </a:r>
            <a:r>
              <a:rPr b="0" lang="en-US" sz="1200" spc="-1" strike="noStrike">
                <a:solidFill>
                  <a:srgbClr val="ffffff"/>
                </a:solidFill>
                <a:uFill>
                  <a:solidFill>
                    <a:srgbClr val="ffffff"/>
                  </a:solidFill>
                </a:uFill>
                <a:latin typeface="Cabin"/>
                <a:ea typeface="DejaVu Sans"/>
              </a:rPr>
              <a:t>Level 1 muon trigger system, with a coincidence with a High-p</a:t>
            </a:r>
            <a:r>
              <a:rPr b="0" lang="en-US" sz="1200" spc="-1" strike="noStrike" baseline="-33000">
                <a:solidFill>
                  <a:srgbClr val="ffffff"/>
                </a:solidFill>
                <a:uFill>
                  <a:solidFill>
                    <a:srgbClr val="ffffff"/>
                  </a:solidFill>
                </a:uFill>
                <a:latin typeface="Cabin"/>
                <a:ea typeface="DejaVu Sans"/>
              </a:rPr>
              <a:t>T</a:t>
            </a:r>
            <a:r>
              <a:rPr b="0" lang="en-US" sz="1200" spc="-1" strike="noStrike">
                <a:solidFill>
                  <a:srgbClr val="ffffff"/>
                </a:solidFill>
                <a:uFill>
                  <a:solidFill>
                    <a:srgbClr val="ffffff"/>
                  </a:solidFill>
                </a:uFill>
                <a:latin typeface="Cabin"/>
                <a:ea typeface="DejaVu Sans"/>
              </a:rPr>
              <a:t> RPC chamber. The efficiency is measured on an inclusive sample selected using all non-muon Level 1 ATLAS triggers, in 13 TeV data from 2017 with 25 ns LHC bunch spacing. The plot shows the efficiency increase across the pseudo-rapidity range in the ATLAS Barrel Region, introduced by using the new trigger RPC chambers commissioned by the end of 2015 to cover the indicated φ range, corresponding to the detector support structure feet. The efficiency is also made more constant across η, instrumenting the positions where the detector structure support feet are placed.</a:t>
            </a:r>
            <a:endParaRPr b="0" lang="en-US" sz="1800" spc="-1" strike="noStrike">
              <a:solidFill>
                <a:srgbClr val="000000"/>
              </a:solidFill>
              <a:uFill>
                <a:solidFill>
                  <a:srgbClr val="ffffff"/>
                </a:solidFill>
              </a:uFill>
              <a:latin typeface="Arial"/>
            </a:endParaRPr>
          </a:p>
        </p:txBody>
      </p:sp>
      <p:sp>
        <p:nvSpPr>
          <p:cNvPr id="46" name="CustomShape 3"/>
          <p:cNvSpPr/>
          <p:nvPr/>
        </p:nvSpPr>
        <p:spPr>
          <a:xfrm>
            <a:off x="626040" y="116640"/>
            <a:ext cx="8826840" cy="92628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Cabin"/>
                <a:ea typeface="DejaVu Sans"/>
              </a:rPr>
              <a:t>L1 MU11 Barrel muon trigger efficiency as a function of muon η in 2017 for Sector 12 in φ,</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000000"/>
                </a:solidFill>
                <a:uFill>
                  <a:solidFill>
                    <a:srgbClr val="ffffff"/>
                  </a:solidFill>
                </a:uFill>
                <a:latin typeface="Cabin"/>
                <a:ea typeface="DejaVu Sans"/>
              </a:rPr>
              <a:t>w/ and w/o the “feet trigger chambers”</a:t>
            </a:r>
            <a:endParaRPr b="0" lang="en-US" sz="1800" spc="-1" strike="noStrike">
              <a:solidFill>
                <a:srgbClr val="000000"/>
              </a:solidFill>
              <a:uFill>
                <a:solidFill>
                  <a:srgbClr val="ffffff"/>
                </a:solidFill>
              </a:uFill>
              <a:latin typeface="Arial"/>
            </a:endParaRPr>
          </a:p>
        </p:txBody>
      </p:sp>
      <p:pic>
        <p:nvPicPr>
          <p:cNvPr id="47" name="" descr=""/>
          <p:cNvPicPr/>
          <p:nvPr/>
        </p:nvPicPr>
        <p:blipFill>
          <a:blip r:embed="rId1"/>
          <a:stretch/>
        </p:blipFill>
        <p:spPr>
          <a:xfrm>
            <a:off x="1790640" y="661320"/>
            <a:ext cx="6499440" cy="4428360"/>
          </a:xfrm>
          <a:prstGeom prst="rect">
            <a:avLst/>
          </a:prstGeom>
          <a:ln>
            <a:noFill/>
          </a:ln>
        </p:spPr>
      </p:pic>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CustomShape 1"/>
          <p:cNvSpPr/>
          <p:nvPr/>
        </p:nvSpPr>
        <p:spPr>
          <a:xfrm>
            <a:off x="191880" y="5257800"/>
            <a:ext cx="9691560" cy="2175480"/>
          </a:xfrm>
          <a:prstGeom prst="rect">
            <a:avLst/>
          </a:prstGeom>
          <a:solidFill>
            <a:srgbClr val="003366"/>
          </a:solidFill>
          <a:ln>
            <a:solidFill>
              <a:srgbClr val="3465a4"/>
            </a:solidFill>
          </a:ln>
        </p:spPr>
        <p:style>
          <a:lnRef idx="0"/>
          <a:fillRef idx="0"/>
          <a:effectRef idx="0"/>
          <a:fontRef idx="minor"/>
        </p:style>
      </p:sp>
      <p:sp>
        <p:nvSpPr>
          <p:cNvPr id="49" name="CustomShape 2"/>
          <p:cNvSpPr/>
          <p:nvPr/>
        </p:nvSpPr>
        <p:spPr>
          <a:xfrm>
            <a:off x="274320" y="5354640"/>
            <a:ext cx="9508680" cy="250416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1200" spc="-1" strike="noStrike">
                <a:solidFill>
                  <a:srgbClr val="ffffff"/>
                </a:solidFill>
                <a:uFill>
                  <a:solidFill>
                    <a:srgbClr val="ffffff"/>
                  </a:solidFill>
                </a:uFill>
                <a:latin typeface="Cabin"/>
                <a:ea typeface="DejaVu Sans"/>
              </a:rPr>
              <a:t>CAPTION: Efficiency of Level 1 MU10 trigger in 2017 including (in green) or excluding (yellow) the newly commissioned trigger chambers in the “feet” region of the ATLAS Muon Spectrometer. The efficiency is plotted as a function of η at the interaction vertex of offline muon candidates in the barrel detector region, for a specific sector (corresponding to -1.37 &lt; φ(mu at the interaction vertex) &lt; -0.98) of the “feet” region of the ATLAS Muon Spectrometer. The efficiency is computed with respect to offline isolated muon candidates which are reconstructed using standard ATLAS software and are required to pass a “Medium” quality requirement and have a transverse momentum of at least 15 GeV. The MU10 trigger requires that a candidate passed the 10 GeV threshold requirement of the Level 1 muon trigger system, using medium trigger chambers. The efficiency is measured on an inclusive sample selected using all non-muon Level 1 ATLAS triggers, in 13 TeV data from 2017 with 25 ns LHC bunch spacing. The plot shows the efficiency increase across the pseudo-rapidity range in the ATLAS Barrel Region, introduced by using the new trigger RPC chambers commissioned by the end of 2015 to cover the indicated φ range, corresponding to the detector support structure feet. The efficiency is also made more constant across η, instrumenting the positions where the detector structure support feet are placed.</a:t>
            </a:r>
            <a:endParaRPr b="0" lang="en-US" sz="1800" spc="-1" strike="noStrike">
              <a:solidFill>
                <a:srgbClr val="000000"/>
              </a:solidFill>
              <a:uFill>
                <a:solidFill>
                  <a:srgbClr val="ffffff"/>
                </a:solidFill>
              </a:uFill>
              <a:latin typeface="Arial"/>
            </a:endParaRPr>
          </a:p>
        </p:txBody>
      </p:sp>
      <p:sp>
        <p:nvSpPr>
          <p:cNvPr id="50" name="CustomShape 3"/>
          <p:cNvSpPr/>
          <p:nvPr/>
        </p:nvSpPr>
        <p:spPr>
          <a:xfrm>
            <a:off x="626040" y="116640"/>
            <a:ext cx="8826840" cy="9262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uFill>
                  <a:solidFill>
                    <a:srgbClr val="ffffff"/>
                  </a:solidFill>
                </a:uFill>
                <a:latin typeface="Cabin"/>
                <a:ea typeface="DejaVu Sans"/>
              </a:rPr>
              <a:t>L1 MU10 Barrel muon trigger efficiency as a function of muon η in 2017 for Sector 14 in φ, w/ and w/o the “feet trigger chambers”</a:t>
            </a:r>
            <a:endParaRPr b="0" lang="en-US" sz="1800" spc="-1" strike="noStrike">
              <a:solidFill>
                <a:srgbClr val="000000"/>
              </a:solidFill>
              <a:uFill>
                <a:solidFill>
                  <a:srgbClr val="ffffff"/>
                </a:solidFill>
              </a:uFill>
              <a:latin typeface="Arial"/>
            </a:endParaRPr>
          </a:p>
        </p:txBody>
      </p:sp>
      <p:pic>
        <p:nvPicPr>
          <p:cNvPr id="51" name="" descr=""/>
          <p:cNvPicPr/>
          <p:nvPr/>
        </p:nvPicPr>
        <p:blipFill>
          <a:blip r:embed="rId1"/>
          <a:stretch/>
        </p:blipFill>
        <p:spPr>
          <a:xfrm>
            <a:off x="1790640" y="659520"/>
            <a:ext cx="6499800" cy="4428360"/>
          </a:xfrm>
          <a:prstGeom prst="rect">
            <a:avLst/>
          </a:prstGeom>
          <a:ln>
            <a:noFill/>
          </a:ln>
        </p:spPr>
      </p:pic>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CustomShape 1"/>
          <p:cNvSpPr/>
          <p:nvPr/>
        </p:nvSpPr>
        <p:spPr>
          <a:xfrm>
            <a:off x="274320" y="5282640"/>
            <a:ext cx="9508680" cy="250416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1200" spc="-1" strike="noStrike">
                <a:solidFill>
                  <a:srgbClr val="ffffff"/>
                </a:solidFill>
                <a:uFill>
                  <a:solidFill>
                    <a:srgbClr val="ffffff"/>
                  </a:solidFill>
                </a:uFill>
                <a:latin typeface="Cabin"/>
                <a:ea typeface="DejaVu Sans"/>
              </a:rPr>
              <a:t>CAPTION: Efficiency of Level 1 (L1) MU11 trigger in 2017 including (in green) or excluding (yellow) the newly commissioned trigger chambers in the “feet” region of the ATLAS Muon Spectrometer. The efficiency is plotted as a function of η at the interaction vertex of offline muon candidates in the barrel detector region, for a specific sector (corresponding to -1.37&lt; φ(mu at the interaction vertex)&lt;-0.98) of the “feet” region of the ATLAS Muon Spectrometer. The efficiency is computed with respect to offline isolated muon candidates which are reconstructed using standard ATLAS software and are required to pass “Medium” quality requirement and have a transverse momentum of at least 15 GeV. The MU20 trigger requires that a candidate passed the 20 GeV threshold requirement of the L1 muon trigger system (using medium and outer trigger chambers). The efficiency is measured on an inclusive sample selected using all non-muon L1 ATLAS triggers, in 13 TeV data from 2017 with 25 ns LHC bunch spacing. The plot shows the efficiency increase across the pseudo-rapidity range in the ATLAS Barrel Region, introduced by using the new trigger RPC chambers installed and commissioned by the end of 2015 to cover the indicated φ range, corresponding to the detector support structure feet. The efficiency is also made more constant across η, instrumenting the positions where the detector structure support feet are placed.</a:t>
            </a:r>
            <a:endParaRPr b="0" lang="en-US" sz="1800" spc="-1" strike="noStrike">
              <a:solidFill>
                <a:srgbClr val="000000"/>
              </a:solidFill>
              <a:uFill>
                <a:solidFill>
                  <a:srgbClr val="ffffff"/>
                </a:solidFill>
              </a:uFill>
              <a:latin typeface="Arial"/>
            </a:endParaRPr>
          </a:p>
        </p:txBody>
      </p:sp>
      <p:sp>
        <p:nvSpPr>
          <p:cNvPr id="53" name="CustomShape 2"/>
          <p:cNvSpPr/>
          <p:nvPr/>
        </p:nvSpPr>
        <p:spPr>
          <a:xfrm>
            <a:off x="626040" y="116640"/>
            <a:ext cx="8826840" cy="92628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Cabin"/>
                <a:ea typeface="DejaVu Sans"/>
              </a:rPr>
              <a:t>L1 MU11 Barrel muon trigger efficiency as a function of muon η in 2017 for Sector 14 in φ,</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000000"/>
                </a:solidFill>
                <a:uFill>
                  <a:solidFill>
                    <a:srgbClr val="ffffff"/>
                  </a:solidFill>
                </a:uFill>
                <a:latin typeface="Cabin"/>
                <a:ea typeface="DejaVu Sans"/>
              </a:rPr>
              <a:t>w/ and w/o the “feet trigger chambers”</a:t>
            </a:r>
            <a:endParaRPr b="0" lang="en-US" sz="1800" spc="-1" strike="noStrike">
              <a:solidFill>
                <a:srgbClr val="000000"/>
              </a:solidFill>
              <a:uFill>
                <a:solidFill>
                  <a:srgbClr val="ffffff"/>
                </a:solidFill>
              </a:uFill>
              <a:latin typeface="Arial"/>
            </a:endParaRPr>
          </a:p>
        </p:txBody>
      </p:sp>
      <p:sp>
        <p:nvSpPr>
          <p:cNvPr id="54" name="CustomShape 3"/>
          <p:cNvSpPr/>
          <p:nvPr/>
        </p:nvSpPr>
        <p:spPr>
          <a:xfrm>
            <a:off x="191880" y="5257800"/>
            <a:ext cx="9691560" cy="2175480"/>
          </a:xfrm>
          <a:prstGeom prst="rect">
            <a:avLst/>
          </a:prstGeom>
          <a:solidFill>
            <a:srgbClr val="003366"/>
          </a:solidFill>
          <a:ln>
            <a:solidFill>
              <a:srgbClr val="3465a4"/>
            </a:solidFill>
          </a:ln>
        </p:spPr>
        <p:style>
          <a:lnRef idx="0"/>
          <a:fillRef idx="0"/>
          <a:effectRef idx="0"/>
          <a:fontRef idx="minor"/>
        </p:style>
      </p:sp>
      <p:sp>
        <p:nvSpPr>
          <p:cNvPr id="55" name="CustomShape 4"/>
          <p:cNvSpPr/>
          <p:nvPr/>
        </p:nvSpPr>
        <p:spPr>
          <a:xfrm>
            <a:off x="274320" y="5354640"/>
            <a:ext cx="9508680" cy="250416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1200" spc="-1" strike="noStrike">
                <a:solidFill>
                  <a:srgbClr val="ffffff"/>
                </a:solidFill>
                <a:uFill>
                  <a:solidFill>
                    <a:srgbClr val="ffffff"/>
                  </a:solidFill>
                </a:uFill>
                <a:latin typeface="Cabin"/>
                <a:ea typeface="DejaVu Sans"/>
              </a:rPr>
              <a:t>CAPTION: Efficiency of Level 1 MU11 trigger in 2017 including (in green) or excluding (yellow) the newly commissioned trigger chambers in the “feet” region of the ATLAS Muon Spectrometer. The efficiency is plotted as a function of η at the interaction vertex of offline muon candidates in the barrel detector region, for a specific sector (corresponding to -1.37 &lt; φ(mu at the interaction vertex) &lt; -0.98) of the “feet” region of the ATLAS Muon Spectrometer. The efficiency is computed with respect to offline isolated muon candidates which are reconstructed using standard ATLAS software and are required to pass a “Medium” quality requirement and have a transverse momentum of at least 15 GeV. The MU11 trigger requires that a candidate passed the 10 GeV threshold requirement of the Low-p</a:t>
            </a:r>
            <a:r>
              <a:rPr b="0" lang="en-US" sz="1200" spc="-1" strike="noStrike" baseline="-33000">
                <a:solidFill>
                  <a:srgbClr val="ffffff"/>
                </a:solidFill>
                <a:uFill>
                  <a:solidFill>
                    <a:srgbClr val="ffffff"/>
                  </a:solidFill>
                </a:uFill>
                <a:latin typeface="Cabin"/>
                <a:ea typeface="DejaVu Sans"/>
              </a:rPr>
              <a:t>T </a:t>
            </a:r>
            <a:r>
              <a:rPr b="0" lang="en-US" sz="1200" spc="-1" strike="noStrike">
                <a:solidFill>
                  <a:srgbClr val="ffffff"/>
                </a:solidFill>
                <a:uFill>
                  <a:solidFill>
                    <a:srgbClr val="ffffff"/>
                  </a:solidFill>
                </a:uFill>
                <a:latin typeface="Cabin"/>
                <a:ea typeface="DejaVu Sans"/>
              </a:rPr>
              <a:t>Level 1 muon trigger system, with a coincidence with a High-p</a:t>
            </a:r>
            <a:r>
              <a:rPr b="0" lang="en-US" sz="1200" spc="-1" strike="noStrike" baseline="-33000">
                <a:solidFill>
                  <a:srgbClr val="ffffff"/>
                </a:solidFill>
                <a:uFill>
                  <a:solidFill>
                    <a:srgbClr val="ffffff"/>
                  </a:solidFill>
                </a:uFill>
                <a:latin typeface="Cabin"/>
                <a:ea typeface="DejaVu Sans"/>
              </a:rPr>
              <a:t>T</a:t>
            </a:r>
            <a:r>
              <a:rPr b="0" lang="en-US" sz="1200" spc="-1" strike="noStrike">
                <a:solidFill>
                  <a:srgbClr val="ffffff"/>
                </a:solidFill>
                <a:uFill>
                  <a:solidFill>
                    <a:srgbClr val="ffffff"/>
                  </a:solidFill>
                </a:uFill>
                <a:latin typeface="Cabin"/>
                <a:ea typeface="DejaVu Sans"/>
              </a:rPr>
              <a:t> RPC chamber. The efficiency is measured on an inclusive sample selected using all non-muon Level 1 ATLAS triggers, in 13 TeV data from 2017 with 25 ns LHC bunch spacing. The plot shows the efficiency increase across the pseudo-rapidity range in the ATLAS Barrel Region, introduced by using the new trigger RPC chambers commissioned by the end of 2015 to cover the indicated φ range, corresponding to the detector support structure feet. The efficiency is also made more constant across η, instrumenting the positions where the detector structure support feet are placed.</a:t>
            </a:r>
            <a:endParaRPr b="0" lang="en-US" sz="1800" spc="-1" strike="noStrike">
              <a:solidFill>
                <a:srgbClr val="000000"/>
              </a:solidFill>
              <a:uFill>
                <a:solidFill>
                  <a:srgbClr val="ffffff"/>
                </a:solidFill>
              </a:uFill>
              <a:latin typeface="Arial"/>
            </a:endParaRPr>
          </a:p>
        </p:txBody>
      </p:sp>
      <p:pic>
        <p:nvPicPr>
          <p:cNvPr id="56" name="" descr=""/>
          <p:cNvPicPr/>
          <p:nvPr/>
        </p:nvPicPr>
        <p:blipFill>
          <a:blip r:embed="rId1"/>
          <a:stretch/>
        </p:blipFill>
        <p:spPr>
          <a:xfrm>
            <a:off x="1790640" y="689400"/>
            <a:ext cx="6499800" cy="4428360"/>
          </a:xfrm>
          <a:prstGeom prst="rect">
            <a:avLst/>
          </a:prstGeom>
          <a:ln>
            <a:noFill/>
          </a:ln>
        </p:spPr>
      </p:pic>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7" name="" descr=""/>
          <p:cNvPicPr/>
          <p:nvPr/>
        </p:nvPicPr>
        <p:blipFill>
          <a:blip r:embed="rId1"/>
          <a:stretch/>
        </p:blipFill>
        <p:spPr>
          <a:xfrm>
            <a:off x="1585800" y="333720"/>
            <a:ext cx="6909480" cy="5413320"/>
          </a:xfrm>
          <a:prstGeom prst="rect">
            <a:avLst/>
          </a:prstGeom>
          <a:ln>
            <a:noFill/>
          </a:ln>
        </p:spPr>
      </p:pic>
      <p:sp>
        <p:nvSpPr>
          <p:cNvPr id="58" name="CustomShape 1"/>
          <p:cNvSpPr/>
          <p:nvPr/>
        </p:nvSpPr>
        <p:spPr>
          <a:xfrm>
            <a:off x="191880" y="6121800"/>
            <a:ext cx="9691560" cy="959040"/>
          </a:xfrm>
          <a:prstGeom prst="rect">
            <a:avLst/>
          </a:prstGeom>
          <a:solidFill>
            <a:srgbClr val="003366"/>
          </a:solidFill>
          <a:ln>
            <a:solidFill>
              <a:srgbClr val="3465a4"/>
            </a:solidFill>
          </a:ln>
        </p:spPr>
        <p:style>
          <a:lnRef idx="0"/>
          <a:fillRef idx="0"/>
          <a:effectRef idx="0"/>
          <a:fontRef idx="minor"/>
        </p:style>
      </p:sp>
      <p:sp>
        <p:nvSpPr>
          <p:cNvPr id="59" name="CustomShape 2"/>
          <p:cNvSpPr/>
          <p:nvPr/>
        </p:nvSpPr>
        <p:spPr>
          <a:xfrm>
            <a:off x="626040" y="116640"/>
            <a:ext cx="8826840" cy="9262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uFill>
                  <a:solidFill>
                    <a:srgbClr val="ffffff"/>
                  </a:solidFill>
                </a:uFill>
                <a:latin typeface="Cabin"/>
                <a:ea typeface="DejaVu Sans"/>
              </a:rPr>
              <a:t>L1 Barrel muon trigger efficiency as a function of muon p</a:t>
            </a:r>
            <a:r>
              <a:rPr b="0" lang="en-US" sz="1800" spc="-1" strike="noStrike" baseline="-33000">
                <a:solidFill>
                  <a:srgbClr val="000000"/>
                </a:solidFill>
                <a:uFill>
                  <a:solidFill>
                    <a:srgbClr val="ffffff"/>
                  </a:solidFill>
                </a:uFill>
                <a:latin typeface="Cabin"/>
                <a:ea typeface="DejaVu Sans"/>
              </a:rPr>
              <a:t>T</a:t>
            </a:r>
            <a:r>
              <a:rPr b="0" lang="en-US" sz="1800" spc="-1" strike="noStrike">
                <a:solidFill>
                  <a:srgbClr val="000000"/>
                </a:solidFill>
                <a:uFill>
                  <a:solidFill>
                    <a:srgbClr val="ffffff"/>
                  </a:solidFill>
                </a:uFill>
                <a:latin typeface="Cabin"/>
                <a:ea typeface="DejaVu Sans"/>
              </a:rPr>
              <a:t> with 2017 data</a:t>
            </a:r>
            <a:endParaRPr b="0" lang="en-US" sz="1800" spc="-1" strike="noStrike">
              <a:solidFill>
                <a:srgbClr val="000000"/>
              </a:solidFill>
              <a:uFill>
                <a:solidFill>
                  <a:srgbClr val="ffffff"/>
                </a:solidFill>
              </a:uFill>
              <a:latin typeface="Arial"/>
            </a:endParaRPr>
          </a:p>
        </p:txBody>
      </p:sp>
      <p:sp>
        <p:nvSpPr>
          <p:cNvPr id="60" name="CustomShape 3"/>
          <p:cNvSpPr/>
          <p:nvPr/>
        </p:nvSpPr>
        <p:spPr>
          <a:xfrm>
            <a:off x="274320" y="6150960"/>
            <a:ext cx="9508680" cy="116820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1200" spc="-1" strike="noStrike">
                <a:solidFill>
                  <a:srgbClr val="ffffff"/>
                </a:solidFill>
                <a:uFill>
                  <a:solidFill>
                    <a:srgbClr val="ffffff"/>
                  </a:solidFill>
                </a:uFill>
                <a:latin typeface="Cabin"/>
                <a:ea typeface="DejaVu Sans"/>
              </a:rPr>
              <a:t>CAPTION: Level 1 muon barrel trigger efficiency for reconstructed muons with p</a:t>
            </a:r>
            <a:r>
              <a:rPr b="0" lang="en-US" sz="1200" spc="-1" strike="noStrike" baseline="-33000">
                <a:solidFill>
                  <a:srgbClr val="ffffff"/>
                </a:solidFill>
                <a:uFill>
                  <a:solidFill>
                    <a:srgbClr val="ffffff"/>
                  </a:solidFill>
                </a:uFill>
                <a:latin typeface="Cabin"/>
                <a:ea typeface="DejaVu Sans"/>
              </a:rPr>
              <a:t>T</a:t>
            </a:r>
            <a:r>
              <a:rPr b="0" lang="en-US" sz="1200" spc="-1" strike="noStrike">
                <a:solidFill>
                  <a:srgbClr val="ffffff"/>
                </a:solidFill>
                <a:uFill>
                  <a:solidFill>
                    <a:srgbClr val="ffffff"/>
                  </a:solidFill>
                </a:uFill>
                <a:latin typeface="Cabin"/>
                <a:ea typeface="DejaVu Sans"/>
              </a:rPr>
              <a:t> &gt; 15 GeV and |η| &lt; 1.05 as a function of transverse momentum. The efficiency is shown for the six Level-1 thresholds: MU4, MU6, MU10 which require a coincidence of the two inner RPC stations, and MU11, MU20, MU21 with a further coincidence on the outer RPC stations. MU21 threshold is equal to MU20 everywhere but in the “feet” region, where the new feet trigger does not have this threshold. The efficiency is measured using events selected by independent triggers.</a:t>
            </a:r>
            <a:endParaRPr b="0" lang="en-US" sz="1800" spc="-1" strike="noStrike">
              <a:solidFill>
                <a:srgbClr val="000000"/>
              </a:solidFill>
              <a:uFill>
                <a:solidFill>
                  <a:srgbClr val="ffffff"/>
                </a:solidFill>
              </a:uFill>
              <a:latin typeface="Arial"/>
            </a:endParaRPr>
          </a:p>
        </p:txBody>
      </p:sp>
      <p:sp>
        <p:nvSpPr>
          <p:cNvPr id="61" name="CustomShape 4"/>
          <p:cNvSpPr/>
          <p:nvPr/>
        </p:nvSpPr>
        <p:spPr>
          <a:xfrm>
            <a:off x="4278240" y="1333440"/>
            <a:ext cx="1096200" cy="273240"/>
          </a:xfrm>
          <a:prstGeom prst="rect">
            <a:avLst/>
          </a:prstGeom>
          <a:solidFill>
            <a:srgbClr val="ffffff"/>
          </a:solidFill>
          <a:ln>
            <a:noFill/>
          </a:ln>
        </p:spPr>
        <p:style>
          <a:lnRef idx="0"/>
          <a:fillRef idx="0"/>
          <a:effectRef idx="0"/>
          <a:fontRef idx="minor"/>
        </p:style>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1"/>
          <p:cNvSpPr/>
          <p:nvPr/>
        </p:nvSpPr>
        <p:spPr>
          <a:xfrm>
            <a:off x="185040" y="116640"/>
            <a:ext cx="9709200" cy="9262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uFill>
                  <a:solidFill>
                    <a:srgbClr val="ffffff"/>
                  </a:solidFill>
                </a:uFill>
                <a:latin typeface="Cabin"/>
                <a:ea typeface="DejaVu Sans"/>
              </a:rPr>
              <a:t>L1 Barrel muon trigger efficiency as a function of the azimuthal coordinate φ</a:t>
            </a:r>
            <a:r>
              <a:rPr b="0" lang="en-US" sz="1800" spc="-1" strike="noStrike" baseline="-33000">
                <a:solidFill>
                  <a:srgbClr val="000000"/>
                </a:solidFill>
                <a:uFill>
                  <a:solidFill>
                    <a:srgbClr val="ffffff"/>
                  </a:solidFill>
                </a:uFill>
                <a:latin typeface="Cabin"/>
                <a:ea typeface="DejaVu Sans"/>
              </a:rPr>
              <a:t> </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000000"/>
                </a:solidFill>
                <a:uFill>
                  <a:solidFill>
                    <a:srgbClr val="ffffff"/>
                  </a:solidFill>
                </a:uFill>
                <a:latin typeface="Cabin"/>
                <a:ea typeface="DejaVu Sans"/>
              </a:rPr>
              <a:t>with 2016 and 2017 data for the trigger threshold MU10</a:t>
            </a:r>
            <a:endParaRPr b="0" lang="en-US" sz="1800" spc="-1" strike="noStrike">
              <a:solidFill>
                <a:srgbClr val="000000"/>
              </a:solidFill>
              <a:uFill>
                <a:solidFill>
                  <a:srgbClr val="ffffff"/>
                </a:solidFill>
              </a:uFill>
              <a:latin typeface="Arial"/>
            </a:endParaRPr>
          </a:p>
        </p:txBody>
      </p:sp>
      <p:sp>
        <p:nvSpPr>
          <p:cNvPr id="63" name="CustomShape 2"/>
          <p:cNvSpPr/>
          <p:nvPr/>
        </p:nvSpPr>
        <p:spPr>
          <a:xfrm>
            <a:off x="4242240" y="2305440"/>
            <a:ext cx="1096200" cy="273240"/>
          </a:xfrm>
          <a:prstGeom prst="rect">
            <a:avLst/>
          </a:prstGeom>
          <a:solidFill>
            <a:srgbClr val="ffffff"/>
          </a:solidFill>
          <a:ln>
            <a:noFill/>
          </a:ln>
        </p:spPr>
        <p:style>
          <a:lnRef idx="0"/>
          <a:fillRef idx="0"/>
          <a:effectRef idx="0"/>
          <a:fontRef idx="minor"/>
        </p:style>
      </p:sp>
      <p:sp>
        <p:nvSpPr>
          <p:cNvPr id="64" name="CustomShape 3"/>
          <p:cNvSpPr/>
          <p:nvPr/>
        </p:nvSpPr>
        <p:spPr>
          <a:xfrm>
            <a:off x="4278240" y="1333440"/>
            <a:ext cx="1096200" cy="273240"/>
          </a:xfrm>
          <a:prstGeom prst="rect">
            <a:avLst/>
          </a:prstGeom>
          <a:solidFill>
            <a:srgbClr val="ffffff"/>
          </a:solidFill>
          <a:ln>
            <a:noFill/>
          </a:ln>
        </p:spPr>
        <p:style>
          <a:lnRef idx="0"/>
          <a:fillRef idx="0"/>
          <a:effectRef idx="0"/>
          <a:fontRef idx="minor"/>
        </p:style>
      </p:sp>
      <p:sp>
        <p:nvSpPr>
          <p:cNvPr id="65" name="CustomShape 4"/>
          <p:cNvSpPr/>
          <p:nvPr/>
        </p:nvSpPr>
        <p:spPr>
          <a:xfrm>
            <a:off x="191880" y="5941800"/>
            <a:ext cx="9691560" cy="1330560"/>
          </a:xfrm>
          <a:prstGeom prst="rect">
            <a:avLst/>
          </a:prstGeom>
          <a:solidFill>
            <a:srgbClr val="003366"/>
          </a:solidFill>
          <a:ln>
            <a:solidFill>
              <a:srgbClr val="3465a4"/>
            </a:solidFill>
          </a:ln>
        </p:spPr>
        <p:style>
          <a:lnRef idx="0"/>
          <a:fillRef idx="0"/>
          <a:effectRef idx="0"/>
          <a:fontRef idx="minor"/>
        </p:style>
      </p:sp>
      <p:sp>
        <p:nvSpPr>
          <p:cNvPr id="66" name="CustomShape 5"/>
          <p:cNvSpPr/>
          <p:nvPr/>
        </p:nvSpPr>
        <p:spPr>
          <a:xfrm>
            <a:off x="274320" y="6002640"/>
            <a:ext cx="9508680" cy="250416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1200" spc="-1" strike="noStrike">
                <a:solidFill>
                  <a:srgbClr val="ffffff"/>
                </a:solidFill>
                <a:uFill>
                  <a:solidFill>
                    <a:srgbClr val="ffffff"/>
                  </a:solidFill>
                </a:uFill>
                <a:latin typeface="Cabin"/>
                <a:ea typeface="DejaVu Sans"/>
              </a:rPr>
              <a:t>CAPTION: Efficiency of Level 1 MU10 trigger in 2017 and comparison with 2016 trigger efficiency. The efficiency is plotted as a function of φ at the interaction vertex of offline muon candidates in the barrel detector region. The efficiency is computed with respect to offline isolated muon candidates which are reconstructed using standard ATLAS software and are required to pass a “Medium” quality requirement and have a transverse momentum of at least 15 GeV. The MU10 trigger requires that a candidate passed the 10 GeV threshold requirement of the L1 muon trigger system, using medium trigger chambers. The efficiency is measured on an inclusive sample selected using all non-muon L1 ATLAS triggers, in 13 TeV data from 2017 with 25 ns LHC bunch spacing.</a:t>
            </a:r>
            <a:endParaRPr b="0" lang="en-US" sz="1800" spc="-1" strike="noStrike">
              <a:solidFill>
                <a:srgbClr val="000000"/>
              </a:solidFill>
              <a:uFill>
                <a:solidFill>
                  <a:srgbClr val="ffffff"/>
                </a:solidFill>
              </a:uFill>
              <a:latin typeface="Arial"/>
            </a:endParaRPr>
          </a:p>
        </p:txBody>
      </p:sp>
      <p:pic>
        <p:nvPicPr>
          <p:cNvPr id="67" name="" descr=""/>
          <p:cNvPicPr/>
          <p:nvPr/>
        </p:nvPicPr>
        <p:blipFill>
          <a:blip r:embed="rId1"/>
          <a:stretch/>
        </p:blipFill>
        <p:spPr>
          <a:xfrm>
            <a:off x="1433880" y="844920"/>
            <a:ext cx="7213320" cy="4914720"/>
          </a:xfrm>
          <a:prstGeom prst="rect">
            <a:avLst/>
          </a:prstGeom>
          <a:ln>
            <a:noFill/>
          </a:ln>
        </p:spPr>
      </p:pic>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CustomShape 1"/>
          <p:cNvSpPr/>
          <p:nvPr/>
        </p:nvSpPr>
        <p:spPr>
          <a:xfrm>
            <a:off x="4242240" y="2305440"/>
            <a:ext cx="1096200" cy="273240"/>
          </a:xfrm>
          <a:prstGeom prst="rect">
            <a:avLst/>
          </a:prstGeom>
          <a:solidFill>
            <a:srgbClr val="ffffff"/>
          </a:solidFill>
          <a:ln>
            <a:noFill/>
          </a:ln>
        </p:spPr>
        <p:style>
          <a:lnRef idx="0"/>
          <a:fillRef idx="0"/>
          <a:effectRef idx="0"/>
          <a:fontRef idx="minor"/>
        </p:style>
      </p:sp>
      <p:sp>
        <p:nvSpPr>
          <p:cNvPr id="69" name="CustomShape 2"/>
          <p:cNvSpPr/>
          <p:nvPr/>
        </p:nvSpPr>
        <p:spPr>
          <a:xfrm>
            <a:off x="4278240" y="1333440"/>
            <a:ext cx="1096200" cy="273240"/>
          </a:xfrm>
          <a:prstGeom prst="rect">
            <a:avLst/>
          </a:prstGeom>
          <a:solidFill>
            <a:srgbClr val="ffffff"/>
          </a:solidFill>
          <a:ln>
            <a:noFill/>
          </a:ln>
        </p:spPr>
        <p:style>
          <a:lnRef idx="0"/>
          <a:fillRef idx="0"/>
          <a:effectRef idx="0"/>
          <a:fontRef idx="minor"/>
        </p:style>
      </p:sp>
      <p:sp>
        <p:nvSpPr>
          <p:cNvPr id="70" name="CustomShape 3"/>
          <p:cNvSpPr/>
          <p:nvPr/>
        </p:nvSpPr>
        <p:spPr>
          <a:xfrm>
            <a:off x="191880" y="5941440"/>
            <a:ext cx="9691560" cy="1372680"/>
          </a:xfrm>
          <a:prstGeom prst="rect">
            <a:avLst/>
          </a:prstGeom>
          <a:solidFill>
            <a:srgbClr val="003366"/>
          </a:solidFill>
          <a:ln>
            <a:solidFill>
              <a:srgbClr val="3465a4"/>
            </a:solidFill>
          </a:ln>
        </p:spPr>
        <p:style>
          <a:lnRef idx="0"/>
          <a:fillRef idx="0"/>
          <a:effectRef idx="0"/>
          <a:fontRef idx="minor"/>
        </p:style>
      </p:sp>
      <p:sp>
        <p:nvSpPr>
          <p:cNvPr id="71" name="CustomShape 4"/>
          <p:cNvSpPr/>
          <p:nvPr/>
        </p:nvSpPr>
        <p:spPr>
          <a:xfrm>
            <a:off x="274320" y="6002280"/>
            <a:ext cx="9508680" cy="250416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1200" spc="-1" strike="noStrike">
                <a:solidFill>
                  <a:srgbClr val="ffffff"/>
                </a:solidFill>
                <a:uFill>
                  <a:solidFill>
                    <a:srgbClr val="ffffff"/>
                  </a:solidFill>
                </a:uFill>
                <a:latin typeface="Cabin"/>
                <a:ea typeface="DejaVu Sans"/>
              </a:rPr>
              <a:t>CAPTION: Efficiency of Level 1 MU10 trigger in 2017 and comparison with 2016 trigger efficiency. The efficiency is plotted as a function of φ at the interaction vertex of offline muon candidates in the barrel detector region. The efficiency is computed with respect to offline isolated muon candidates which are reconstructed using standard ATLAS software and are required to pass a “Medium” quality requirement and have a transverse momentum of at least 15 GeV. The MU11 trigger requires that a candidate passed the 10 GeV threshold requirement of the Low-p</a:t>
            </a:r>
            <a:r>
              <a:rPr b="0" lang="en-US" sz="1200" spc="-1" strike="noStrike" baseline="-33000">
                <a:solidFill>
                  <a:srgbClr val="ffffff"/>
                </a:solidFill>
                <a:uFill>
                  <a:solidFill>
                    <a:srgbClr val="ffffff"/>
                  </a:solidFill>
                </a:uFill>
                <a:latin typeface="Cabin"/>
                <a:ea typeface="DejaVu Sans"/>
              </a:rPr>
              <a:t>T </a:t>
            </a:r>
            <a:r>
              <a:rPr b="0" lang="en-US" sz="1200" spc="-1" strike="noStrike">
                <a:solidFill>
                  <a:srgbClr val="ffffff"/>
                </a:solidFill>
                <a:uFill>
                  <a:solidFill>
                    <a:srgbClr val="ffffff"/>
                  </a:solidFill>
                </a:uFill>
                <a:latin typeface="Cabin"/>
                <a:ea typeface="DejaVu Sans"/>
              </a:rPr>
              <a:t>L1 muon trigger system, with a coincidence with a High-p</a:t>
            </a:r>
            <a:r>
              <a:rPr b="0" lang="en-US" sz="1200" spc="-1" strike="noStrike" baseline="-33000">
                <a:solidFill>
                  <a:srgbClr val="ffffff"/>
                </a:solidFill>
                <a:uFill>
                  <a:solidFill>
                    <a:srgbClr val="ffffff"/>
                  </a:solidFill>
                </a:uFill>
                <a:latin typeface="Cabin"/>
                <a:ea typeface="DejaVu Sans"/>
              </a:rPr>
              <a:t>T</a:t>
            </a:r>
            <a:r>
              <a:rPr b="0" lang="en-US" sz="1200" spc="-1" strike="noStrike">
                <a:solidFill>
                  <a:srgbClr val="ffffff"/>
                </a:solidFill>
                <a:uFill>
                  <a:solidFill>
                    <a:srgbClr val="ffffff"/>
                  </a:solidFill>
                </a:uFill>
                <a:latin typeface="Cabin"/>
                <a:ea typeface="DejaVu Sans"/>
              </a:rPr>
              <a:t> RPC chamber. The efficiency is measured on an inclusive sample selected using all non-muon L1 ATLAS triggers, in 13 TeV data from 2017 with 25 ns LHC bunch spacing.</a:t>
            </a:r>
            <a:endParaRPr b="0" lang="en-US" sz="1800" spc="-1" strike="noStrike">
              <a:solidFill>
                <a:srgbClr val="000000"/>
              </a:solidFill>
              <a:uFill>
                <a:solidFill>
                  <a:srgbClr val="ffffff"/>
                </a:solidFill>
              </a:uFill>
              <a:latin typeface="Arial"/>
            </a:endParaRPr>
          </a:p>
        </p:txBody>
      </p:sp>
      <p:sp>
        <p:nvSpPr>
          <p:cNvPr id="72" name="CustomShape 5"/>
          <p:cNvSpPr/>
          <p:nvPr/>
        </p:nvSpPr>
        <p:spPr>
          <a:xfrm>
            <a:off x="185400" y="116640"/>
            <a:ext cx="9709200" cy="9262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uFill>
                  <a:solidFill>
                    <a:srgbClr val="ffffff"/>
                  </a:solidFill>
                </a:uFill>
                <a:latin typeface="Cabin"/>
                <a:ea typeface="DejaVu Sans"/>
              </a:rPr>
              <a:t>L1 Barrel muon trigger efficiency as a function of the azimuthal coordinate φ</a:t>
            </a:r>
            <a:r>
              <a:rPr b="0" lang="en-US" sz="1800" spc="-1" strike="noStrike" baseline="-33000">
                <a:solidFill>
                  <a:srgbClr val="000000"/>
                </a:solidFill>
                <a:uFill>
                  <a:solidFill>
                    <a:srgbClr val="ffffff"/>
                  </a:solidFill>
                </a:uFill>
                <a:latin typeface="Cabin"/>
                <a:ea typeface="DejaVu Sans"/>
              </a:rPr>
              <a:t> </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000000"/>
                </a:solidFill>
                <a:uFill>
                  <a:solidFill>
                    <a:srgbClr val="ffffff"/>
                  </a:solidFill>
                </a:uFill>
                <a:latin typeface="Cabin"/>
                <a:ea typeface="DejaVu Sans"/>
              </a:rPr>
              <a:t>with 2016 and 2017 data for the trigger threshold MU11</a:t>
            </a:r>
            <a:endParaRPr b="0" lang="en-US" sz="1800" spc="-1" strike="noStrike">
              <a:solidFill>
                <a:srgbClr val="000000"/>
              </a:solidFill>
              <a:uFill>
                <a:solidFill>
                  <a:srgbClr val="ffffff"/>
                </a:solidFill>
              </a:uFill>
              <a:latin typeface="Arial"/>
            </a:endParaRPr>
          </a:p>
        </p:txBody>
      </p:sp>
      <p:pic>
        <p:nvPicPr>
          <p:cNvPr id="73" name="" descr=""/>
          <p:cNvPicPr/>
          <p:nvPr/>
        </p:nvPicPr>
        <p:blipFill>
          <a:blip r:embed="rId1"/>
          <a:stretch/>
        </p:blipFill>
        <p:spPr>
          <a:xfrm>
            <a:off x="1433880" y="842400"/>
            <a:ext cx="7213320" cy="491472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4" name="" descr=""/>
          <p:cNvPicPr/>
          <p:nvPr/>
        </p:nvPicPr>
        <p:blipFill>
          <a:blip r:embed="rId1"/>
          <a:stretch/>
        </p:blipFill>
        <p:spPr>
          <a:xfrm>
            <a:off x="1987200" y="652320"/>
            <a:ext cx="6106320" cy="5440320"/>
          </a:xfrm>
          <a:prstGeom prst="rect">
            <a:avLst/>
          </a:prstGeom>
          <a:ln>
            <a:noFill/>
          </a:ln>
        </p:spPr>
      </p:pic>
      <p:sp>
        <p:nvSpPr>
          <p:cNvPr id="75" name="CustomShape 1"/>
          <p:cNvSpPr/>
          <p:nvPr/>
        </p:nvSpPr>
        <p:spPr>
          <a:xfrm>
            <a:off x="191880" y="6121800"/>
            <a:ext cx="9691560" cy="1197360"/>
          </a:xfrm>
          <a:prstGeom prst="rect">
            <a:avLst/>
          </a:prstGeom>
          <a:solidFill>
            <a:srgbClr val="003366"/>
          </a:solidFill>
          <a:ln>
            <a:solidFill>
              <a:srgbClr val="3465a4"/>
            </a:solidFill>
          </a:ln>
        </p:spPr>
        <p:style>
          <a:lnRef idx="0"/>
          <a:fillRef idx="0"/>
          <a:effectRef idx="0"/>
          <a:fontRef idx="minor"/>
        </p:style>
      </p:sp>
      <p:sp>
        <p:nvSpPr>
          <p:cNvPr id="76" name="CustomShape 2"/>
          <p:cNvSpPr/>
          <p:nvPr/>
        </p:nvSpPr>
        <p:spPr>
          <a:xfrm>
            <a:off x="626040" y="116640"/>
            <a:ext cx="8826840" cy="64728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Cabin"/>
                <a:ea typeface="DejaVu Sans"/>
              </a:rPr>
              <a:t> </a:t>
            </a:r>
            <a:r>
              <a:rPr b="0" lang="en-US" sz="1800" spc="-1" strike="noStrike">
                <a:solidFill>
                  <a:srgbClr val="000000"/>
                </a:solidFill>
                <a:uFill>
                  <a:solidFill>
                    <a:srgbClr val="ffffff"/>
                  </a:solidFill>
                </a:uFill>
                <a:latin typeface="Cabin"/>
                <a:ea typeface="DejaVu Sans"/>
              </a:rPr>
              <a:t>η-φ map of the ratio between the L1 Barrel muon trigger efficiency in 2017 and 2016</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000000"/>
                </a:solidFill>
                <a:uFill>
                  <a:solidFill>
                    <a:srgbClr val="ffffff"/>
                  </a:solidFill>
                </a:uFill>
                <a:latin typeface="Cabin"/>
                <a:ea typeface="DejaVu Sans"/>
              </a:rPr>
              <a:t>for the trigger threshold MU10</a:t>
            </a:r>
            <a:endParaRPr b="0" lang="en-US" sz="1800" spc="-1" strike="noStrike">
              <a:solidFill>
                <a:srgbClr val="000000"/>
              </a:solidFill>
              <a:uFill>
                <a:solidFill>
                  <a:srgbClr val="ffffff"/>
                </a:solidFill>
              </a:uFill>
              <a:latin typeface="Arial"/>
            </a:endParaRPr>
          </a:p>
        </p:txBody>
      </p:sp>
      <p:sp>
        <p:nvSpPr>
          <p:cNvPr id="77" name="CustomShape 3"/>
          <p:cNvSpPr/>
          <p:nvPr/>
        </p:nvSpPr>
        <p:spPr>
          <a:xfrm>
            <a:off x="274320" y="6150960"/>
            <a:ext cx="9508680" cy="116820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1200" spc="-1" strike="noStrike">
                <a:solidFill>
                  <a:srgbClr val="ffffff"/>
                </a:solidFill>
                <a:uFill>
                  <a:solidFill>
                    <a:srgbClr val="ffffff"/>
                  </a:solidFill>
                </a:uFill>
                <a:latin typeface="Cabin"/>
                <a:ea typeface="DejaVu Sans"/>
              </a:rPr>
              <a:t>CAPTION: η-φ map of the ratio between the Level 1 Barrel muon trigger efficiency in 2017 and 2016 for the trigger threshold MU10. The efficiency is computed with respect to offline isolated muon candidates which are reconstructed using standard ATLAS software and are required to pass a “Medium” quality requirement and have a transverse momentum of at least 15 GeV. The MU10 trigger requires that a candidate passed the 10 GeV threshold requirement of the L1 muon trigger system, using medium trigger chambers. The efficiency is measured on an inclusive sample selected using all non-muon L1 ATLAS triggers, in 13 TeV data from 2017 with 25 ns LHC bunch spacing.</a:t>
            </a:r>
            <a:endParaRPr b="0" lang="en-US" sz="18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302</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2018-02-06T21:38:42Z</dcterms:created>
  <dc:creator/>
  <dc:description/>
  <dc:language>en-US</dc:language>
  <cp:lastModifiedBy/>
  <dcterms:modified xsi:type="dcterms:W3CDTF">2018-02-07T19:39:48Z</dcterms:modified>
  <cp:revision>99</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   9-10.1.0.5672</vt:lpwstr>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