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964894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780592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5919378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7A7918-59DD-EDC5-4299-F3F9777AF5B0}" type="slidenum">
              <a:rPr lang="en-US"/>
              <a:t/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05030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66439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5986908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8FC755-150F-75EE-F974-40CC0F2A53C8}" type="slidenum">
              <a:rPr lang="en-US"/>
              <a:t/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02114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701721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683214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495D29-02E7-0781-1E9F-E1801FFC0225}" type="slidenum">
              <a:rPr lang="en-US"/>
              <a:t/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172159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94347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0771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53FF68-3FC2-9263-9053-039951A6108E}" type="slidenum">
              <a:rPr lang="en-US"/>
              <a:t/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088037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81664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752504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3EBDD6-A04F-D70E-1066-A9C90AFBB2EC}" type="slidenum">
              <a:rPr lang="en-US"/>
              <a:t/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63867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3843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0192796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6E996B-E99A-2E41-6FE1-B487D953E3C2}" type="slidenum">
              <a:rPr lang="en-US"/>
              <a:t/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780806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432969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2113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A1E793-DF77-5610-98E7-208CBCC143A6}" type="slidenum">
              <a:rPr lang="en-US"/>
              <a:t/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57207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054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7604924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A2B402-9F12-D4BC-E0C7-122E65FBF957}" type="slidenum">
              <a:rPr lang="en-US"/>
              <a:t/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97524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06733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8856729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D88207-F0D1-340C-C08C-4F59D4FE9E05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chemeClr val="tx1">
                <a:lumMod val="75000"/>
                <a:lumOff val="25000"/>
              </a:schemeClr>
            </a:gs>
            <a:gs pos="32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595251"/>
            <a:ext cx="9144000" cy="2387599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36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Többszálas Barrierek összehasonlítása</a:t>
            </a:r>
            <a:br>
              <a:rPr lang="en-US" sz="36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</a:br>
            <a:r>
              <a:rPr lang="en-US" sz="36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Game of life szimulálásával</a:t>
            </a:r>
            <a:endParaRPr sz="36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>
                <a:ln>
                  <a:noFill/>
                </a:ln>
                <a:solidFill>
                  <a:schemeClr val="accent1"/>
                </a:solidFill>
              </a:rPr>
              <a:t>Készítette:</a:t>
            </a:r>
            <a:endParaRPr sz="2400"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sz="2200">
                <a:ln>
                  <a:noFill/>
                </a:ln>
                <a:solidFill>
                  <a:schemeClr val="accent1"/>
                </a:solidFill>
              </a:rPr>
              <a:t>Szabó Levente Zoltán</a:t>
            </a:r>
            <a:endParaRPr sz="2200"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sz="2200">
                <a:ln>
                  <a:noFill/>
                </a:ln>
                <a:solidFill>
                  <a:schemeClr val="accent1"/>
                </a:solidFill>
              </a:rPr>
              <a:t>ECNQ22</a:t>
            </a:r>
            <a:endParaRPr sz="2200">
              <a:ln>
                <a:noFill/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chemeClr val="tx1">
                <a:lumMod val="75000"/>
                <a:lumOff val="25000"/>
              </a:schemeClr>
            </a:gs>
            <a:gs pos="32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8661954" name="Title 1"/>
          <p:cNvSpPr>
            <a:spLocks noGrp="1"/>
          </p:cNvSpPr>
          <p:nvPr>
            <p:ph type="ctrTitle"/>
          </p:nvPr>
        </p:nvSpPr>
        <p:spPr bwMode="auto">
          <a:xfrm>
            <a:off x="1523999" y="595251"/>
            <a:ext cx="9144000" cy="2387599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36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Köszönöm a figyelmet!</a:t>
            </a:r>
            <a:endParaRPr sz="36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endParaRPr>
          </a:p>
        </p:txBody>
      </p:sp>
      <p:sp>
        <p:nvSpPr>
          <p:cNvPr id="373722858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>
                <a:ln>
                  <a:noFill/>
                </a:ln>
                <a:solidFill>
                  <a:schemeClr val="accent1"/>
                </a:solidFill>
              </a:rPr>
              <a:t>Készítette:</a:t>
            </a:r>
            <a:endParaRPr sz="2400"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sz="2200">
                <a:ln>
                  <a:noFill/>
                </a:ln>
                <a:solidFill>
                  <a:schemeClr val="accent1"/>
                </a:solidFill>
              </a:rPr>
              <a:t>Szabó Levente Zoltán</a:t>
            </a:r>
            <a:endParaRPr sz="2200"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sz="2200">
                <a:ln>
                  <a:noFill/>
                </a:ln>
                <a:solidFill>
                  <a:schemeClr val="accent1"/>
                </a:solidFill>
              </a:rPr>
              <a:t>ECNQ22</a:t>
            </a:r>
            <a:endParaRPr sz="2200">
              <a:ln>
                <a:noFill/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chemeClr val="tx1">
                <a:lumMod val="75000"/>
                <a:lumOff val="25000"/>
              </a:schemeClr>
            </a:gs>
            <a:gs pos="32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1507096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36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Game of life</a:t>
            </a:r>
            <a:endParaRPr sz="36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endParaRPr>
          </a:p>
        </p:txBody>
      </p:sp>
      <p:sp>
        <p:nvSpPr>
          <p:cNvPr id="2022532448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A game of life egy valahányszor valahányas táblán az egyes sejtek állapotainak változásáról szól.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Egy sejt lehet “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Dead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” vagy “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Alive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” állapotban.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Egy szimulációs lépés alatt a táblán lévő összes sejt állapota frissül, a tábla előző állapota alapján.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Egy sejt a saját állapota és a szomszédban lévő sejtek állapotjai alapján változtatja meg a saját állapotát.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Egy </a:t>
            </a:r>
            <a:r>
              <a:rPr>
                <a:ln>
                  <a:noFill/>
                </a:ln>
                <a:solidFill>
                  <a:srgbClr val="FA6800"/>
                </a:solidFill>
              </a:rPr>
              <a:t>sejtnek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8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 darab </a:t>
            </a:r>
            <a:r>
              <a:rPr>
                <a:ln>
                  <a:noFill/>
                </a:ln>
                <a:solidFill>
                  <a:srgbClr val="6D8764"/>
                </a:solidFill>
              </a:rPr>
              <a:t>szomszédja 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van az alábbi féle képpen:</a:t>
            </a:r>
            <a:endParaRPr>
              <a:ln>
                <a:noFill/>
              </a:ln>
              <a:solidFill>
                <a:schemeClr val="accent1"/>
              </a:solidFill>
            </a:endParaRPr>
          </a:p>
        </p:txBody>
      </p:sp>
      <p:pic>
        <p:nvPicPr>
          <p:cNvPr id="6100956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666825" y="4245123"/>
            <a:ext cx="1931839" cy="1931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chemeClr val="tx1">
                <a:lumMod val="75000"/>
                <a:lumOff val="25000"/>
              </a:schemeClr>
            </a:gs>
            <a:gs pos="32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6761338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36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Rajzolás menete</a:t>
            </a:r>
            <a:endParaRPr sz="36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endParaRPr>
          </a:p>
        </p:txBody>
      </p:sp>
      <p:sp>
        <p:nvSpPr>
          <p:cNvPr id="944015847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2 Buffert használunk a képernyő pixeleinek eltárolására (Buffer0, Buffer1).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Mindkettő buffer ugyanakkora.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Először a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Buffer0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-ba rajzolunk a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Buffer1 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állapota alapján.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Ezután fordítva,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Buffer1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-be rajzolunk a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Buffer0 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alapján.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Majd megint a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Buffer0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-ba rajzolunk a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Buffer1 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alapján és így tovább...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A rajzolást egy középre helyezett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“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Alive” 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sejtekből álló “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+” 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alakú formációval kezdjük.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A többi cella ezen kívül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“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Dead”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. 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A pálya kap egy konstans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“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Dead”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-ből álló szegélyt is.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Minden tizedik frame-nél egy random pozícióra beszúrunk egy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“+” 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jelet.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endParaRPr>
              <a:ln>
                <a:noFill/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chemeClr val="tx1">
                <a:lumMod val="75000"/>
                <a:lumOff val="25000"/>
              </a:schemeClr>
            </a:gs>
            <a:gs pos="32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77899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36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Rajzolás menete</a:t>
            </a:r>
            <a:endParaRPr sz="36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endParaRPr>
          </a:p>
        </p:txBody>
      </p:sp>
      <p:pic>
        <p:nvPicPr>
          <p:cNvPr id="7333734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64826" y="1790975"/>
            <a:ext cx="8262345" cy="4239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chemeClr val="tx1">
                <a:lumMod val="75000"/>
                <a:lumOff val="25000"/>
              </a:schemeClr>
            </a:gs>
            <a:gs pos="32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511536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36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Párhuzamosítás</a:t>
            </a:r>
            <a:endParaRPr sz="36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endParaRPr>
          </a:p>
        </p:txBody>
      </p:sp>
      <p:sp>
        <p:nvSpPr>
          <p:cNvPr id="939785710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Legyen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w 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darab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dolgozó 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szálunk és egy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váltogató 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szálunk.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Legyen egy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start 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és egy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end 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Barrier-ünk, ahol mindkettő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w+1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 szálat vár meg.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Először a dolgozó szálak várakoznak a start-ban.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Amint a váltogató el akar kezdeni egy rajzolást, .await()-el a start-ban, hogy elindítsa a rajzolást. Ezután await-el az end-ben.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Eddig a dolgozó szálak soronként párhuzamosan kiszámítják a cellák következő állapotait.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Mondjuk három dolgozó esetén az első dolgozó dolgozik az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1, 4, 7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... sorokon, a második a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2, 5, 8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 ... sorokon és a harmadik a </a:t>
            </a:r>
            <a:r>
              <a:rPr b="1">
                <a:ln>
                  <a:noFill/>
                </a:ln>
                <a:solidFill>
                  <a:schemeClr val="accent1"/>
                </a:solidFill>
              </a:rPr>
              <a:t>3, 6, 9</a:t>
            </a:r>
            <a:r>
              <a:rPr>
                <a:ln>
                  <a:noFill/>
                </a:ln>
                <a:solidFill>
                  <a:schemeClr val="accent1"/>
                </a:solidFill>
              </a:rPr>
              <a:t> ... sorokon. 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endParaRPr>
              <a:ln>
                <a:noFill/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chemeClr val="tx1">
                <a:lumMod val="75000"/>
                <a:lumOff val="25000"/>
              </a:schemeClr>
            </a:gs>
            <a:gs pos="32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9812415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36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Párhuzamosítás</a:t>
            </a:r>
            <a:endParaRPr sz="36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endParaRPr>
          </a:p>
        </p:txBody>
      </p:sp>
      <p:sp>
        <p:nvSpPr>
          <p:cNvPr id="1830097635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100" b="0" i="0" u="none" strike="noStrike" cap="none" spc="0">
                <a:ln>
                  <a:noFill/>
                </a:ln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Ha végeztek a dolgozók, akkor ők is várakoznak az end-ben.</a:t>
            </a:r>
            <a:endParaRPr sz="2100"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sz="2100" b="0" i="0" u="none" strike="noStrike" cap="none" spc="0">
                <a:ln>
                  <a:noFill/>
                </a:ln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Ekkor az összes szál továbbmegy, a váltogató válthat a bufferek között, a dolgozók pedig várakoznak a start-ban, egy következő frame megkezdéséig.</a:t>
            </a:r>
            <a:endParaRPr sz="2100"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Hogyha már nem kell tovább rajzolni, akkor a váltogató szál beállít egy boolt true-ra, amit minden dolgozó szál a start után megnéz és ha igaz, akkor befejezi a munkáját. Ezért a váltogatónak csak a start-ban kell várakoznia egyet a bool beállítása után.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>
              <a:defRPr/>
            </a:pPr>
            <a:r>
              <a:rPr>
                <a:ln>
                  <a:noFill/>
                </a:ln>
                <a:solidFill>
                  <a:schemeClr val="accent1"/>
                </a:solidFill>
              </a:rPr>
              <a:t>Három barrier típust implementáltam le: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 lvl="1">
              <a:defRPr/>
            </a:pPr>
            <a:r>
              <a:rPr lang="en-US" sz="1800" b="0" i="0" u="none" strike="noStrike" cap="none" spc="0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SenseReversingBarrier (</a:t>
            </a:r>
            <a:r>
              <a:rPr lang="en-US" sz="1800" b="1" i="0" u="none" strike="noStrike" cap="none" spc="0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Sense</a:t>
            </a:r>
            <a:r>
              <a:rPr lang="en-US" sz="1800" b="0" i="0" u="none" strike="noStrike" cap="none" spc="0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)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 lvl="1">
              <a:defRPr/>
            </a:pPr>
            <a:r>
              <a:rPr lang="en-US" sz="1800" b="0" i="0" u="none" strike="noStrike" cap="none" spc="0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CombiningTreeBarrier (</a:t>
            </a:r>
            <a:r>
              <a:rPr lang="en-US" sz="1800" b="1" i="0" u="none" strike="noStrike" cap="none" spc="0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Combine</a:t>
            </a:r>
            <a:r>
              <a:rPr lang="en-US" sz="1800" b="0" i="0" u="none" strike="noStrike" cap="none" spc="0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)</a:t>
            </a:r>
            <a:endParaRPr>
              <a:ln>
                <a:noFill/>
              </a:ln>
              <a:solidFill>
                <a:schemeClr val="accent1"/>
              </a:solidFill>
            </a:endParaRPr>
          </a:p>
          <a:p>
            <a:pPr lvl="1">
              <a:defRPr/>
            </a:pPr>
            <a:r>
              <a:rPr lang="en-US" sz="1800" b="0" i="0" u="none" strike="noStrike" cap="none" spc="0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TournamentTreeBarrier (</a:t>
            </a:r>
            <a:r>
              <a:rPr lang="en-US" sz="1800" b="1" i="0" u="none" strike="noStrike" cap="none" spc="0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Tour</a:t>
            </a:r>
            <a:r>
              <a:rPr lang="en-US" sz="1800" b="0" i="0" u="none" strike="noStrike" cap="none" spc="0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)</a:t>
            </a:r>
            <a:endParaRPr>
              <a:ln>
                <a:noFill/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chemeClr val="tx1">
                <a:lumMod val="75000"/>
                <a:lumOff val="25000"/>
              </a:schemeClr>
            </a:gs>
            <a:gs pos="32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961182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36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Mérések</a:t>
            </a:r>
            <a:endParaRPr sz="36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endParaRPr>
          </a:p>
        </p:txBody>
      </p:sp>
      <p:pic>
        <p:nvPicPr>
          <p:cNvPr id="10898263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43087" y="2213082"/>
            <a:ext cx="8505824" cy="3800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chemeClr val="tx1">
                <a:lumMod val="75000"/>
                <a:lumOff val="25000"/>
              </a:schemeClr>
            </a:gs>
            <a:gs pos="32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995687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36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Mérések</a:t>
            </a:r>
            <a:endParaRPr sz="36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endParaRPr>
          </a:p>
        </p:txBody>
      </p:sp>
      <p:pic>
        <p:nvPicPr>
          <p:cNvPr id="19494325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43087" y="2213082"/>
            <a:ext cx="8505824" cy="3800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chemeClr val="tx1">
                <a:lumMod val="75000"/>
                <a:lumOff val="25000"/>
              </a:schemeClr>
            </a:gs>
            <a:gs pos="32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365818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36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Mérések</a:t>
            </a:r>
            <a:endParaRPr sz="36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endParaRPr>
          </a:p>
        </p:txBody>
      </p:sp>
      <p:pic>
        <p:nvPicPr>
          <p:cNvPr id="8684594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43087" y="2213082"/>
            <a:ext cx="8505824" cy="3800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2025-01-08T12:21:07Z</dcterms:modified>
</cp:coreProperties>
</file>