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729" r:id="rId3"/>
  </p:sldMasterIdLst>
  <p:notesMasterIdLst>
    <p:notesMasterId r:id="rId6"/>
  </p:notesMasterIdLst>
  <p:sldIdLst>
    <p:sldId id="374" r:id="rId4"/>
    <p:sldId id="338" r:id="rId5"/>
    <p:sldId id="339" r:id="rId7"/>
    <p:sldId id="258" r:id="rId8"/>
    <p:sldId id="406" r:id="rId9"/>
    <p:sldId id="341" r:id="rId10"/>
    <p:sldId id="308" r:id="rId11"/>
    <p:sldId id="309" r:id="rId12"/>
    <p:sldId id="407" r:id="rId13"/>
    <p:sldId id="310" r:id="rId14"/>
    <p:sldId id="343" r:id="rId15"/>
    <p:sldId id="328" r:id="rId16"/>
    <p:sldId id="347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pos="551" userDrawn="1">
          <p15:clr>
            <a:srgbClr val="A4A3A4"/>
          </p15:clr>
        </p15:guide>
        <p15:guide id="6" orient="horz" pos="2185" userDrawn="1">
          <p15:clr>
            <a:srgbClr val="A4A3A4"/>
          </p15:clr>
        </p15:guide>
        <p15:guide id="7" pos="71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B296"/>
    <a:srgbClr val="3A4660"/>
    <a:srgbClr val="C00000"/>
    <a:srgbClr val="233555"/>
    <a:srgbClr val="C32325"/>
    <a:srgbClr val="0B2C4F"/>
    <a:srgbClr val="0E3D6C"/>
    <a:srgbClr val="0A2D4F"/>
    <a:srgbClr val="263656"/>
    <a:srgbClr val="D835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4" autoAdjust="0"/>
    <p:restoredTop sz="94694" autoAdjust="0"/>
  </p:normalViewPr>
  <p:slideViewPr>
    <p:cSldViewPr snapToGrid="0" showGuides="1">
      <p:cViewPr varScale="1">
        <p:scale>
          <a:sx n="59" d="100"/>
          <a:sy n="59" d="100"/>
        </p:scale>
        <p:origin x="-420" y="-78"/>
      </p:cViewPr>
      <p:guideLst>
        <p:guide pos="3840"/>
        <p:guide pos="551"/>
        <p:guide orient="horz" pos="2185"/>
        <p:guide pos="7157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59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B2E5B-1A0B-4F0A-9547-4FB8D13F2C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 sz="2400"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 sz="2000"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 sz="2000"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4EC410B-92B8-44A9-9C84-3437068220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3925C85-E2BB-45A6-90ED-40C08225337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1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.xml"/><Relationship Id="rId69" Type="http://schemas.openxmlformats.org/officeDocument/2006/relationships/slideLayout" Target="../slideLayouts/slideLayout69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83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25399"/>
            <a:ext cx="12192000" cy="6883399"/>
          </a:xfrm>
          <a:prstGeom prst="rect">
            <a:avLst/>
          </a:prstGeom>
          <a:solidFill>
            <a:srgbClr val="D4B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787316" y="-13366"/>
            <a:ext cx="6617368" cy="6871366"/>
          </a:xfrm>
          <a:prstGeom prst="rect">
            <a:avLst/>
          </a:prstGeom>
          <a:solidFill>
            <a:srgbClr val="3A4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597877" y="761999"/>
            <a:ext cx="11006578" cy="53975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41300" dist="1397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</p:sldLayoutIdLs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9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9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4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image" Target="../media/image7.png"/><Relationship Id="rId1" Type="http://schemas.openxmlformats.org/officeDocument/2006/relationships/tags" Target="../tags/tag5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9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7" Type="http://schemas.openxmlformats.org/officeDocument/2006/relationships/notesSlide" Target="../notesSlides/notesSlide1.xml"/><Relationship Id="rId26" Type="http://schemas.openxmlformats.org/officeDocument/2006/relationships/slideLayout" Target="../slideLayouts/slideLayout49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image" Target="../media/image3.jpeg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image" Target="../media/image5.png"/><Relationship Id="rId3" Type="http://schemas.openxmlformats.org/officeDocument/2006/relationships/tags" Target="../tags/tag26.xml"/><Relationship Id="rId2" Type="http://schemas.openxmlformats.org/officeDocument/2006/relationships/image" Target="../media/image4.png"/><Relationship Id="rId16" Type="http://schemas.openxmlformats.org/officeDocument/2006/relationships/notesSlide" Target="../notesSlides/notesSlide3.xml"/><Relationship Id="rId15" Type="http://schemas.openxmlformats.org/officeDocument/2006/relationships/slideLayout" Target="../slideLayouts/slideLayout49.xml"/><Relationship Id="rId14" Type="http://schemas.openxmlformats.org/officeDocument/2006/relationships/tags" Target="../tags/tag36.xml"/><Relationship Id="rId13" Type="http://schemas.openxmlformats.org/officeDocument/2006/relationships/tags" Target="../tags/tag35.xml"/><Relationship Id="rId12" Type="http://schemas.openxmlformats.org/officeDocument/2006/relationships/tags" Target="../tags/tag3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0" Type="http://schemas.openxmlformats.org/officeDocument/2006/relationships/notesSlide" Target="../notesSlides/notesSlide4.xml"/><Relationship Id="rId2" Type="http://schemas.openxmlformats.org/officeDocument/2006/relationships/tags" Target="../tags/tag38.xml"/><Relationship Id="rId19" Type="http://schemas.openxmlformats.org/officeDocument/2006/relationships/slideLayout" Target="../slideLayouts/slideLayout49.xml"/><Relationship Id="rId18" Type="http://schemas.openxmlformats.org/officeDocument/2006/relationships/tags" Target="../tags/tag54.xml"/><Relationship Id="rId17" Type="http://schemas.openxmlformats.org/officeDocument/2006/relationships/tags" Target="../tags/tag53.xml"/><Relationship Id="rId16" Type="http://schemas.openxmlformats.org/officeDocument/2006/relationships/tags" Target="../tags/tag52.xml"/><Relationship Id="rId15" Type="http://schemas.openxmlformats.org/officeDocument/2006/relationships/tags" Target="../tags/tag51.xml"/><Relationship Id="rId14" Type="http://schemas.openxmlformats.org/officeDocument/2006/relationships/tags" Target="../tags/tag50.xml"/><Relationship Id="rId13" Type="http://schemas.openxmlformats.org/officeDocument/2006/relationships/tags" Target="../tags/tag49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tags" Target="../tags/tag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3300" y="2279648"/>
            <a:ext cx="872119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spc="300" dirty="0" smtClean="0">
                <a:solidFill>
                  <a:srgbClr val="3A466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毕业答辩</a:t>
            </a:r>
            <a:endParaRPr lang="zh-CN" altLang="en-US" sz="6000" b="1" spc="300" dirty="0">
              <a:solidFill>
                <a:srgbClr val="3A466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431623" y="5324695"/>
            <a:ext cx="1567268" cy="316214"/>
            <a:chOff x="4474782" y="5065103"/>
            <a:chExt cx="1567268" cy="316214"/>
          </a:xfrm>
        </p:grpSpPr>
        <p:sp>
          <p:nvSpPr>
            <p:cNvPr id="5" name="圆角矩形 4"/>
            <p:cNvSpPr/>
            <p:nvPr/>
          </p:nvSpPr>
          <p:spPr>
            <a:xfrm>
              <a:off x="4474782" y="5065103"/>
              <a:ext cx="1567268" cy="316214"/>
            </a:xfrm>
            <a:prstGeom prst="roundRect">
              <a:avLst>
                <a:gd name="adj" fmla="val 50000"/>
              </a:avLst>
            </a:prstGeom>
            <a:solidFill>
              <a:srgbClr val="3A4660"/>
            </a:solidFill>
            <a:ln w="22225">
              <a:solidFill>
                <a:schemeClr val="bg1"/>
              </a:solidFill>
            </a:ln>
            <a:effectLst>
              <a:outerShdw blurRad="1143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528116" y="5091182"/>
              <a:ext cx="147783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prstClr val="white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答辩人</a:t>
              </a:r>
              <a:r>
                <a:rPr lang="zh-CN" altLang="en-US" sz="1200" dirty="0" smtClean="0">
                  <a:solidFill>
                    <a:prstClr val="white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：</a:t>
              </a:r>
              <a:r>
                <a:rPr lang="en-US" altLang="zh-CN" sz="1200" dirty="0" smtClean="0">
                  <a:solidFill>
                    <a:prstClr val="white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xxx</a:t>
              </a:r>
              <a:endParaRPr lang="en-US" altLang="zh-CN" sz="1200" dirty="0" smtClean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041666" y="5314235"/>
            <a:ext cx="1567268" cy="316214"/>
            <a:chOff x="6696860" y="5065438"/>
            <a:chExt cx="1567268" cy="316214"/>
          </a:xfrm>
        </p:grpSpPr>
        <p:sp>
          <p:nvSpPr>
            <p:cNvPr id="8" name="圆角矩形 7"/>
            <p:cNvSpPr/>
            <p:nvPr/>
          </p:nvSpPr>
          <p:spPr>
            <a:xfrm>
              <a:off x="6696860" y="5065438"/>
              <a:ext cx="1567268" cy="316214"/>
            </a:xfrm>
            <a:prstGeom prst="roundRect">
              <a:avLst>
                <a:gd name="adj" fmla="val 50000"/>
              </a:avLst>
            </a:prstGeom>
            <a:solidFill>
              <a:srgbClr val="3A4660"/>
            </a:solidFill>
            <a:ln w="22225">
              <a:solidFill>
                <a:schemeClr val="bg1"/>
              </a:solidFill>
            </a:ln>
            <a:effectLst>
              <a:outerShdw blurRad="1143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736964" y="5088549"/>
              <a:ext cx="1491068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prstClr val="white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导师</a:t>
              </a:r>
              <a:r>
                <a:rPr lang="zh-CN" altLang="en-US" sz="1200" dirty="0" smtClean="0">
                  <a:solidFill>
                    <a:prstClr val="white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：</a:t>
              </a:r>
              <a:r>
                <a:rPr lang="en-US" altLang="zh-CN" sz="1200" dirty="0" smtClean="0">
                  <a:solidFill>
                    <a:prstClr val="white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xxx</a:t>
              </a:r>
              <a:endParaRPr lang="en-US" altLang="zh-CN" sz="1200" dirty="0" smtClean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936875" y="4289425"/>
            <a:ext cx="6878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3A466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xxx</a:t>
            </a:r>
            <a:endParaRPr lang="en-US" sz="2000" dirty="0" smtClean="0">
              <a:solidFill>
                <a:srgbClr val="3A466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4433939"/>
            <a:ext cx="12073180" cy="80000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7652593" y="5324695"/>
            <a:ext cx="1568001" cy="316214"/>
            <a:chOff x="3825177" y="5079708"/>
            <a:chExt cx="1568001" cy="316214"/>
          </a:xfrm>
        </p:grpSpPr>
        <p:sp>
          <p:nvSpPr>
            <p:cNvPr id="22" name="圆角矩形 21"/>
            <p:cNvSpPr/>
            <p:nvPr/>
          </p:nvSpPr>
          <p:spPr>
            <a:xfrm>
              <a:off x="3825177" y="5079708"/>
              <a:ext cx="1567268" cy="316214"/>
            </a:xfrm>
            <a:prstGeom prst="roundRect">
              <a:avLst>
                <a:gd name="adj" fmla="val 50000"/>
              </a:avLst>
            </a:prstGeom>
            <a:solidFill>
              <a:srgbClr val="3A4660"/>
            </a:solidFill>
            <a:ln w="22225">
              <a:solidFill>
                <a:schemeClr val="bg1"/>
              </a:solidFill>
            </a:ln>
            <a:effectLst>
              <a:outerShdw blurRad="1143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915341" y="5110867"/>
              <a:ext cx="147783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prstClr val="white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时间</a:t>
              </a:r>
              <a:r>
                <a:rPr lang="zh-CN" altLang="en-US" sz="1200" dirty="0" smtClean="0">
                  <a:solidFill>
                    <a:prstClr val="white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：</a:t>
              </a:r>
              <a:r>
                <a:rPr lang="en-US" altLang="zh-CN" sz="1200" dirty="0" smtClean="0">
                  <a:solidFill>
                    <a:prstClr val="white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2024-xxxx</a:t>
              </a:r>
              <a:endParaRPr lang="en-US" altLang="zh-CN" sz="1200" dirty="0" smtClean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557655" y="3469640"/>
            <a:ext cx="93865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3600" b="1" dirty="0" smtClean="0">
                <a:solidFill>
                  <a:schemeClr val="tx1"/>
                </a:solidFill>
                <a:latin typeface="+mj-lt"/>
                <a:ea typeface="+mj-lt"/>
                <a:sym typeface="Arial" panose="020B0604020202020204"/>
              </a:rPr>
              <a:t>基于微信小程序的智慧医疗</a:t>
            </a:r>
            <a:r>
              <a:rPr lang="zh-CN" sz="3600" b="1" dirty="0" smtClean="0">
                <a:solidFill>
                  <a:schemeClr val="tx1"/>
                </a:solidFill>
                <a:latin typeface="+mj-lt"/>
                <a:ea typeface="+mj-lt"/>
                <a:sym typeface="Arial" panose="020B0604020202020204"/>
              </a:rPr>
              <a:t>挂号</a:t>
            </a:r>
            <a:r>
              <a:rPr sz="3600" b="1" dirty="0" smtClean="0">
                <a:solidFill>
                  <a:schemeClr val="tx1"/>
                </a:solidFill>
                <a:latin typeface="+mj-lt"/>
                <a:ea typeface="+mj-lt"/>
                <a:sym typeface="Arial" panose="020B0604020202020204"/>
              </a:rPr>
              <a:t>系统的设计与实现</a:t>
            </a:r>
            <a:endParaRPr sz="3600" b="1" dirty="0" smtClean="0">
              <a:solidFill>
                <a:schemeClr val="tx1"/>
              </a:solidFill>
              <a:latin typeface="+mj-lt"/>
              <a:ea typeface="+mj-lt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3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0175" y="1166495"/>
            <a:ext cx="7121525" cy="4833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2621429" y="1036817"/>
            <a:ext cx="6949143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0" b="1" spc="600" dirty="0" smtClean="0">
                <a:solidFill>
                  <a:srgbClr val="D4B296">
                    <a:alpha val="21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04</a:t>
            </a:r>
            <a:endParaRPr lang="zh-CN" altLang="en-US" sz="30000" b="1" spc="600" dirty="0">
              <a:solidFill>
                <a:srgbClr val="D4B296">
                  <a:alpha val="21000"/>
                </a:srgb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315698" y="2599278"/>
            <a:ext cx="560251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300" dirty="0">
                <a:solidFill>
                  <a:srgbClr val="3A466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自我</a:t>
            </a:r>
            <a:r>
              <a:rPr lang="zh-CN" altLang="en-US" sz="4800" b="1" spc="300" dirty="0">
                <a:solidFill>
                  <a:srgbClr val="3A466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总结</a:t>
            </a:r>
            <a:endParaRPr lang="zh-CN" altLang="en-US" sz="4800" b="1" spc="300" dirty="0">
              <a:solidFill>
                <a:srgbClr val="3A466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818255" y="3420527"/>
            <a:ext cx="459740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self-summary</a:t>
            </a:r>
            <a:endParaRPr lang="en-US" alt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38" grpId="0"/>
      <p:bldP spid="39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3124472" y="1548298"/>
            <a:ext cx="5413375" cy="411480"/>
            <a:chOff x="2778369" y="1368058"/>
            <a:chExt cx="5413375" cy="411480"/>
          </a:xfrm>
        </p:grpSpPr>
        <p:sp>
          <p:nvSpPr>
            <p:cNvPr id="48" name="文本框 47"/>
            <p:cNvSpPr txBox="1"/>
            <p:nvPr/>
          </p:nvSpPr>
          <p:spPr>
            <a:xfrm>
              <a:off x="2778369" y="1368058"/>
              <a:ext cx="2892651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spc="3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自我</a:t>
              </a:r>
              <a:r>
                <a:rPr lang="zh-CN" altLang="en-US" sz="2000" b="1" spc="3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总结</a:t>
              </a:r>
              <a:endParaRPr lang="zh-CN" altLang="en-US" sz="2000" b="1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998964" y="1380758"/>
              <a:ext cx="3192780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self-summary</a:t>
              </a:r>
              <a:endPara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5682215" y="1451843"/>
              <a:ext cx="0" cy="242596"/>
            </a:xfrm>
            <a:prstGeom prst="line">
              <a:avLst/>
            </a:prstGeom>
            <a:ln w="28575">
              <a:solidFill>
                <a:srgbClr val="3A46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4" name="图片 7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20" y="2527978"/>
            <a:ext cx="2681617" cy="2778452"/>
          </a:xfrm>
          <a:prstGeom prst="rect">
            <a:avLst/>
          </a:prstGeom>
        </p:spPr>
      </p:pic>
      <p:grpSp>
        <p:nvGrpSpPr>
          <p:cNvPr id="75" name="组合 74"/>
          <p:cNvGrpSpPr/>
          <p:nvPr>
            <p:custDataLst>
              <p:tags r:id="rId3"/>
            </p:custDataLst>
          </p:nvPr>
        </p:nvGrpSpPr>
        <p:grpSpPr>
          <a:xfrm>
            <a:off x="3747135" y="2214245"/>
            <a:ext cx="7331710" cy="3656330"/>
            <a:chOff x="2911367" y="2368506"/>
            <a:chExt cx="2280744" cy="3656866"/>
          </a:xfrm>
        </p:grpSpPr>
        <p:sp>
          <p:nvSpPr>
            <p:cNvPr id="76" name="圆角矩形 75"/>
            <p:cNvSpPr/>
            <p:nvPr>
              <p:custDataLst>
                <p:tags r:id="rId4"/>
              </p:custDataLst>
            </p:nvPr>
          </p:nvSpPr>
          <p:spPr>
            <a:xfrm>
              <a:off x="2911367" y="2368506"/>
              <a:ext cx="2280744" cy="3656866"/>
            </a:xfrm>
            <a:prstGeom prst="roundRect">
              <a:avLst>
                <a:gd name="adj" fmla="val 4216"/>
              </a:avLst>
            </a:prstGeom>
            <a:solidFill>
              <a:srgbClr val="3A4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78" name="TextBox 106"/>
            <p:cNvSpPr txBox="1"/>
            <p:nvPr>
              <p:custDataLst>
                <p:tags r:id="rId5"/>
              </p:custDataLst>
            </p:nvPr>
          </p:nvSpPr>
          <p:spPr>
            <a:xfrm>
              <a:off x="3103569" y="2614287"/>
              <a:ext cx="1970811" cy="31951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indent="0">
                <a:spcBef>
                  <a:spcPts val="1200"/>
                </a:spcBef>
                <a:buFont typeface="+mj-lt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医疗系统通常涉及大量的数据、复杂的业务流程和严格的安全要求。</a:t>
              </a:r>
              <a:endPara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  <a:p>
              <a:pPr indent="0">
                <a:spcBef>
                  <a:spcPts val="1200"/>
                </a:spcBef>
                <a:buFont typeface="+mj-lt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从患者信息管理、预约挂号分析到电子病历管理，每个模块都需要精细设计和严谨的实现。</a:t>
              </a:r>
              <a:endPara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  <a:p>
              <a:pPr indent="0">
                <a:spcBef>
                  <a:spcPts val="1200"/>
                </a:spcBef>
                <a:buFont typeface="+mj-lt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在医疗系统中，患者的隐私和敏感数据保护至关重要。</a:t>
              </a:r>
              <a:endPara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  <a:p>
              <a:pPr indent="0">
                <a:spcBef>
                  <a:spcPts val="1200"/>
                </a:spcBef>
                <a:buFont typeface="+mj-lt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同时医疗系统也是对学习者一个很大的挑战，往深入学还需要处理大量的图像数据（如X光片、CT扫描等），要求开发人员具备高效的数据处理和分析能力。</a:t>
              </a:r>
              <a:endPara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  <a:p>
              <a:pPr indent="0">
                <a:spcBef>
                  <a:spcPts val="1200"/>
                </a:spcBef>
                <a:buFont typeface="+mj-lt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随着医疗技术的不断发展和患者需求的不断变化，医疗系统也需要持续改进和优化。</a:t>
              </a:r>
              <a:endPara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24841" y="2094144"/>
            <a:ext cx="8818116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6600" b="1" dirty="0">
                <a:solidFill>
                  <a:srgbClr val="2D4F6A"/>
                </a:solidFill>
                <a:cs typeface="+mn-ea"/>
                <a:sym typeface="+mn-lt"/>
              </a:rPr>
              <a:t>敬请各位专家老师</a:t>
            </a:r>
            <a:endParaRPr sz="6600" b="1" dirty="0">
              <a:solidFill>
                <a:srgbClr val="2D4F6A"/>
              </a:solidFill>
              <a:cs typeface="+mn-ea"/>
              <a:sym typeface="+mn-lt"/>
            </a:endParaRPr>
          </a:p>
          <a:p>
            <a:pPr algn="ctr">
              <a:lnSpc>
                <a:spcPct val="100000"/>
              </a:lnSpc>
            </a:pPr>
            <a:r>
              <a:rPr sz="6600" b="1" dirty="0">
                <a:solidFill>
                  <a:srgbClr val="2D4F6A"/>
                </a:solidFill>
                <a:cs typeface="+mn-ea"/>
                <a:sym typeface="+mn-lt"/>
              </a:rPr>
              <a:t>批评指正</a:t>
            </a:r>
            <a:endParaRPr lang="zh-CN" altLang="en-US" sz="6600" b="1" spc="300" dirty="0">
              <a:solidFill>
                <a:srgbClr val="3A466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4087053"/>
            <a:ext cx="12073180" cy="80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6015541" y="2180765"/>
            <a:ext cx="487357" cy="434340"/>
            <a:chOff x="4438248" y="1649887"/>
            <a:chExt cx="720670" cy="642272"/>
          </a:xfrm>
        </p:grpSpPr>
        <p:sp>
          <p:nvSpPr>
            <p:cNvPr id="9" name="椭圆 8"/>
            <p:cNvSpPr/>
            <p:nvPr>
              <p:custDataLst>
                <p:tags r:id="rId2"/>
              </p:custDataLst>
            </p:nvPr>
          </p:nvSpPr>
          <p:spPr>
            <a:xfrm>
              <a:off x="4460144" y="1649887"/>
              <a:ext cx="673167" cy="642272"/>
            </a:xfrm>
            <a:prstGeom prst="ellipse">
              <a:avLst/>
            </a:prstGeom>
            <a:solidFill>
              <a:srgbClr val="3A4660"/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200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3"/>
              </p:custDataLst>
            </p:nvPr>
          </p:nvSpPr>
          <p:spPr>
            <a:xfrm>
              <a:off x="4438248" y="1739863"/>
              <a:ext cx="720670" cy="500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prstClr val="white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01</a:t>
              </a:r>
              <a:endParaRPr lang="zh-CN" altLang="en-US" sz="16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4"/>
            </p:custDataLst>
          </p:nvPr>
        </p:nvGrpSpPr>
        <p:grpSpPr>
          <a:xfrm>
            <a:off x="6015541" y="3925015"/>
            <a:ext cx="487357" cy="434340"/>
            <a:chOff x="4438248" y="4545556"/>
            <a:chExt cx="720670" cy="642272"/>
          </a:xfrm>
        </p:grpSpPr>
        <p:sp>
          <p:nvSpPr>
            <p:cNvPr id="18" name="椭圆 17"/>
            <p:cNvSpPr/>
            <p:nvPr>
              <p:custDataLst>
                <p:tags r:id="rId5"/>
              </p:custDataLst>
            </p:nvPr>
          </p:nvSpPr>
          <p:spPr>
            <a:xfrm>
              <a:off x="4460144" y="4545556"/>
              <a:ext cx="673167" cy="642272"/>
            </a:xfrm>
            <a:prstGeom prst="ellipse">
              <a:avLst/>
            </a:prstGeom>
            <a:solidFill>
              <a:srgbClr val="D4B296"/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200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9" name="文本框 18"/>
            <p:cNvSpPr txBox="1"/>
            <p:nvPr>
              <p:custDataLst>
                <p:tags r:id="rId6"/>
              </p:custDataLst>
            </p:nvPr>
          </p:nvSpPr>
          <p:spPr>
            <a:xfrm>
              <a:off x="4438248" y="4643228"/>
              <a:ext cx="720670" cy="498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prstClr val="white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03</a:t>
              </a:r>
              <a:endParaRPr lang="zh-CN" altLang="en-US" sz="16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7"/>
            </p:custDataLst>
          </p:nvPr>
        </p:nvGrpSpPr>
        <p:grpSpPr>
          <a:xfrm>
            <a:off x="6015541" y="4791969"/>
            <a:ext cx="487357" cy="434340"/>
            <a:chOff x="4438248" y="5510779"/>
            <a:chExt cx="720670" cy="642272"/>
          </a:xfrm>
        </p:grpSpPr>
        <p:sp>
          <p:nvSpPr>
            <p:cNvPr id="21" name="椭圆 20"/>
            <p:cNvSpPr/>
            <p:nvPr>
              <p:custDataLst>
                <p:tags r:id="rId8"/>
              </p:custDataLst>
            </p:nvPr>
          </p:nvSpPr>
          <p:spPr>
            <a:xfrm>
              <a:off x="4460144" y="5510779"/>
              <a:ext cx="673167" cy="642272"/>
            </a:xfrm>
            <a:prstGeom prst="ellipse">
              <a:avLst/>
            </a:prstGeom>
            <a:solidFill>
              <a:srgbClr val="3A4660"/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200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2" name="文本框 21"/>
            <p:cNvSpPr txBox="1"/>
            <p:nvPr>
              <p:custDataLst>
                <p:tags r:id="rId9"/>
              </p:custDataLst>
            </p:nvPr>
          </p:nvSpPr>
          <p:spPr>
            <a:xfrm>
              <a:off x="4438248" y="5608451"/>
              <a:ext cx="720670" cy="498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prstClr val="white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04</a:t>
              </a:r>
              <a:endParaRPr lang="zh-CN" altLang="en-US" sz="16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grpSp>
        <p:nvGrpSpPr>
          <p:cNvPr id="2" name="组合 1"/>
          <p:cNvGrpSpPr/>
          <p:nvPr>
            <p:custDataLst>
              <p:tags r:id="rId10"/>
            </p:custDataLst>
          </p:nvPr>
        </p:nvGrpSpPr>
        <p:grpSpPr>
          <a:xfrm>
            <a:off x="6702406" y="2130258"/>
            <a:ext cx="4215765" cy="557530"/>
            <a:chOff x="6420513" y="1627501"/>
            <a:chExt cx="4215765" cy="557530"/>
          </a:xfrm>
        </p:grpSpPr>
        <p:sp>
          <p:nvSpPr>
            <p:cNvPr id="23" name="文本框 22"/>
            <p:cNvSpPr txBox="1"/>
            <p:nvPr>
              <p:custDataLst>
                <p:tags r:id="rId11"/>
              </p:custDataLst>
            </p:nvPr>
          </p:nvSpPr>
          <p:spPr>
            <a:xfrm>
              <a:off x="6420513" y="1627501"/>
              <a:ext cx="2791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spc="3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选题背景及意义</a:t>
              </a:r>
              <a:endParaRPr lang="zh-CN" altLang="en-US" b="1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12"/>
              </p:custDataLst>
            </p:nvPr>
          </p:nvSpPr>
          <p:spPr>
            <a:xfrm>
              <a:off x="6420513" y="1924681"/>
              <a:ext cx="4215765" cy="260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Background and significance of topic selection</a:t>
              </a:r>
              <a:endParaRPr lang="en-US" altLang="zh-CN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13"/>
            </p:custDataLst>
          </p:nvPr>
        </p:nvGrpSpPr>
        <p:grpSpPr>
          <a:xfrm>
            <a:off x="6702406" y="3007840"/>
            <a:ext cx="2791715" cy="555971"/>
            <a:chOff x="6420513" y="3211590"/>
            <a:chExt cx="2791715" cy="555971"/>
          </a:xfrm>
        </p:grpSpPr>
        <p:sp>
          <p:nvSpPr>
            <p:cNvPr id="25" name="文本框 24"/>
            <p:cNvSpPr txBox="1"/>
            <p:nvPr>
              <p:custDataLst>
                <p:tags r:id="rId14"/>
              </p:custDataLst>
            </p:nvPr>
          </p:nvSpPr>
          <p:spPr>
            <a:xfrm>
              <a:off x="6420513" y="3211590"/>
              <a:ext cx="279171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spc="3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关键技术与</a:t>
              </a:r>
              <a:r>
                <a:rPr lang="zh-CN" altLang="en-US" b="1" spc="3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亮点</a:t>
              </a:r>
              <a:endParaRPr lang="zh-CN" altLang="en-US" b="1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15"/>
              </p:custDataLst>
            </p:nvPr>
          </p:nvSpPr>
          <p:spPr>
            <a:xfrm>
              <a:off x="6420513" y="3507211"/>
              <a:ext cx="2404480" cy="260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Key technologies and highlights</a:t>
              </a:r>
              <a:endParaRPr lang="en-US" altLang="zh-CN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16"/>
            </p:custDataLst>
          </p:nvPr>
        </p:nvGrpSpPr>
        <p:grpSpPr>
          <a:xfrm>
            <a:off x="6702406" y="3884681"/>
            <a:ext cx="3064747" cy="562158"/>
            <a:chOff x="6420513" y="4014350"/>
            <a:chExt cx="3064747" cy="562158"/>
          </a:xfrm>
        </p:grpSpPr>
        <p:sp>
          <p:nvSpPr>
            <p:cNvPr id="26" name="文本框 25"/>
            <p:cNvSpPr txBox="1"/>
            <p:nvPr>
              <p:custDataLst>
                <p:tags r:id="rId17"/>
              </p:custDataLst>
            </p:nvPr>
          </p:nvSpPr>
          <p:spPr>
            <a:xfrm>
              <a:off x="6420513" y="4014350"/>
              <a:ext cx="279171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spc="3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系统</a:t>
              </a:r>
              <a:r>
                <a:rPr lang="zh-CN" altLang="en-US" b="1" spc="3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流程图</a:t>
              </a:r>
              <a:endParaRPr lang="zh-CN" altLang="en-US" b="1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1" name="矩形 30"/>
            <p:cNvSpPr/>
            <p:nvPr>
              <p:custDataLst>
                <p:tags r:id="rId18"/>
              </p:custDataLst>
            </p:nvPr>
          </p:nvSpPr>
          <p:spPr>
            <a:xfrm>
              <a:off x="6420513" y="4316158"/>
              <a:ext cx="3064747" cy="260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System flow chart</a:t>
              </a:r>
              <a:endParaRPr lang="zh-CN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grpSp>
        <p:nvGrpSpPr>
          <p:cNvPr id="33" name="组合 32"/>
          <p:cNvGrpSpPr/>
          <p:nvPr>
            <p:custDataLst>
              <p:tags r:id="rId19"/>
            </p:custDataLst>
          </p:nvPr>
        </p:nvGrpSpPr>
        <p:grpSpPr>
          <a:xfrm>
            <a:off x="6702406" y="4761994"/>
            <a:ext cx="2791715" cy="566228"/>
            <a:chOff x="6420513" y="4857944"/>
            <a:chExt cx="2791715" cy="566228"/>
          </a:xfrm>
        </p:grpSpPr>
        <p:sp>
          <p:nvSpPr>
            <p:cNvPr id="27" name="文本框 26"/>
            <p:cNvSpPr txBox="1"/>
            <p:nvPr>
              <p:custDataLst>
                <p:tags r:id="rId20"/>
              </p:custDataLst>
            </p:nvPr>
          </p:nvSpPr>
          <p:spPr>
            <a:xfrm>
              <a:off x="6420513" y="4857944"/>
              <a:ext cx="279171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spc="3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自我总结</a:t>
              </a:r>
              <a:endParaRPr lang="zh-CN" altLang="en-US" b="1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2" name="矩形 31"/>
            <p:cNvSpPr/>
            <p:nvPr>
              <p:custDataLst>
                <p:tags r:id="rId21"/>
              </p:custDataLst>
            </p:nvPr>
          </p:nvSpPr>
          <p:spPr>
            <a:xfrm>
              <a:off x="6420513" y="5163822"/>
              <a:ext cx="2404480" cy="260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self-summary</a:t>
              </a:r>
              <a:endParaRPr lang="en-US" altLang="zh-CN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163374" y="1522107"/>
            <a:ext cx="3041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>
                <a:solidFill>
                  <a:srgbClr val="D4B296">
                    <a:alpha val="45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CONTENTS</a:t>
            </a:r>
            <a:endParaRPr lang="zh-CN" altLang="en-US" sz="3200" b="1" dirty="0">
              <a:solidFill>
                <a:srgbClr val="D4B296">
                  <a:alpha val="45000"/>
                </a:srgb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01025" y="1733383"/>
            <a:ext cx="2213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600" dirty="0">
                <a:solidFill>
                  <a:srgbClr val="3A466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目录</a:t>
            </a:r>
            <a:endParaRPr lang="zh-CN" altLang="en-US" sz="4000" b="1" spc="600" dirty="0">
              <a:solidFill>
                <a:srgbClr val="3A466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59768" y="3220422"/>
            <a:ext cx="2129987" cy="2207079"/>
          </a:xfrm>
          <a:prstGeom prst="rect">
            <a:avLst/>
          </a:prstGeom>
          <a:noFill/>
          <a:ln w="28575">
            <a:solidFill>
              <a:srgbClr val="D4B2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437180" y="2697255"/>
            <a:ext cx="2435750" cy="2539469"/>
          </a:xfrm>
          <a:prstGeom prst="rect">
            <a:avLst/>
          </a:prstGeom>
          <a:blipFill dpi="0"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15900" dist="889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7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>
            <p:custDataLst>
              <p:tags r:id="rId23"/>
            </p:custDataLst>
          </p:nvPr>
        </p:nvGrpSpPr>
        <p:grpSpPr>
          <a:xfrm>
            <a:off x="6016176" y="3008075"/>
            <a:ext cx="487357" cy="434340"/>
            <a:chOff x="5643916" y="4000939"/>
            <a:chExt cx="720670" cy="642272"/>
          </a:xfrm>
        </p:grpSpPr>
        <p:sp>
          <p:nvSpPr>
            <p:cNvPr id="44" name="椭圆 43"/>
            <p:cNvSpPr/>
            <p:nvPr>
              <p:custDataLst>
                <p:tags r:id="rId24"/>
              </p:custDataLst>
            </p:nvPr>
          </p:nvSpPr>
          <p:spPr>
            <a:xfrm>
              <a:off x="5678020" y="4000939"/>
              <a:ext cx="673167" cy="642272"/>
            </a:xfrm>
            <a:prstGeom prst="ellipse">
              <a:avLst/>
            </a:prstGeom>
            <a:solidFill>
              <a:srgbClr val="D4B296"/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z="1200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5" name="文本框 44"/>
            <p:cNvSpPr txBox="1"/>
            <p:nvPr>
              <p:custDataLst>
                <p:tags r:id="rId25"/>
              </p:custDataLst>
            </p:nvPr>
          </p:nvSpPr>
          <p:spPr>
            <a:xfrm>
              <a:off x="5643916" y="4046967"/>
              <a:ext cx="720670" cy="498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 dirty="0">
                  <a:solidFill>
                    <a:prstClr val="white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02</a:t>
              </a:r>
              <a:endParaRPr lang="zh-CN" altLang="en-US" sz="16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" grpId="0"/>
      <p:bldP spid="5" grpId="0"/>
      <p:bldP spid="36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621429" y="1036817"/>
            <a:ext cx="69491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0" b="1" spc="600" dirty="0">
                <a:solidFill>
                  <a:srgbClr val="D4B296">
                    <a:alpha val="21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01</a:t>
            </a:r>
            <a:endParaRPr lang="zh-CN" altLang="en-US" sz="30000" b="1" spc="600" dirty="0">
              <a:solidFill>
                <a:srgbClr val="D4B296">
                  <a:alpha val="21000"/>
                </a:srgb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376023" y="2868518"/>
            <a:ext cx="5602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300" dirty="0">
                <a:solidFill>
                  <a:srgbClr val="3A466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选题背景及意义</a:t>
            </a:r>
            <a:endParaRPr lang="zh-CN" altLang="en-US" sz="4800" b="1" spc="300" dirty="0">
              <a:solidFill>
                <a:srgbClr val="3A466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97300" y="2722662"/>
            <a:ext cx="459740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Background and significance of topic selection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12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217984" y="1549568"/>
            <a:ext cx="4090772" cy="412715"/>
            <a:chOff x="4217984" y="1368058"/>
            <a:chExt cx="4090772" cy="412715"/>
          </a:xfrm>
        </p:grpSpPr>
        <p:sp>
          <p:nvSpPr>
            <p:cNvPr id="19" name="文本框 18"/>
            <p:cNvSpPr txBox="1"/>
            <p:nvPr/>
          </p:nvSpPr>
          <p:spPr>
            <a:xfrm>
              <a:off x="4217984" y="1368058"/>
              <a:ext cx="14530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spc="3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选题背景</a:t>
              </a:r>
              <a:endParaRPr lang="zh-CN" altLang="en-US" sz="2000" b="1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697144" y="1380663"/>
              <a:ext cx="26116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THE </a:t>
              </a:r>
              <a:r>
                <a:rPr lang="zh-CN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BACKGROUND</a:t>
              </a:r>
              <a:endPara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5682215" y="1451843"/>
              <a:ext cx="0" cy="242596"/>
            </a:xfrm>
            <a:prstGeom prst="line">
              <a:avLst/>
            </a:prstGeom>
            <a:ln w="28575">
              <a:solidFill>
                <a:srgbClr val="3A46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图片 19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9398" y="2106270"/>
            <a:ext cx="2665763" cy="3906603"/>
          </a:xfrm>
          <a:prstGeom prst="rect">
            <a:avLst/>
          </a:prstGeom>
          <a:effectLst/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663" y="2106270"/>
            <a:ext cx="2736717" cy="3906603"/>
          </a:xfrm>
          <a:prstGeom prst="rect">
            <a:avLst/>
          </a:prstGeom>
          <a:effectLst>
            <a:outerShdw blurRad="444500" dist="457200" dir="3600000" algn="tl" rotWithShape="0">
              <a:schemeClr val="tx1">
                <a:alpha val="10000"/>
              </a:schemeClr>
            </a:outerShdw>
          </a:effectLst>
        </p:spPr>
      </p:pic>
      <p:sp>
        <p:nvSpPr>
          <p:cNvPr id="24" name="矩形 23"/>
          <p:cNvSpPr/>
          <p:nvPr>
            <p:custDataLst>
              <p:tags r:id="rId5"/>
            </p:custDataLst>
          </p:nvPr>
        </p:nvSpPr>
        <p:spPr>
          <a:xfrm>
            <a:off x="3894926" y="2448732"/>
            <a:ext cx="1969215" cy="3150742"/>
          </a:xfrm>
          <a:prstGeom prst="rect">
            <a:avLst/>
          </a:prstGeom>
          <a:solidFill>
            <a:srgbClr val="D4B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16000" rIns="288000" bIns="288000" numCol="1" spcCol="0" rtlCol="0" fromWordArt="0" anchor="t" anchorCtr="0" forceAA="0" compatLnSpc="1">
            <a:noAutofit/>
          </a:bodyPr>
          <a:lstStyle/>
          <a:p>
            <a:pPr lvl="0" algn="just">
              <a:lnSpc>
                <a:spcPct val="150000"/>
              </a:lnSpc>
              <a:spcBef>
                <a:spcPts val="1200"/>
              </a:spcBef>
            </a:pPr>
            <a:endParaRPr lang="en-US" altLang="zh-CN" sz="4000" b="1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>
            <p:custDataLst>
              <p:tags r:id="rId6"/>
            </p:custDataLst>
          </p:nvPr>
        </p:nvSpPr>
        <p:spPr>
          <a:xfrm>
            <a:off x="8296647" y="2448732"/>
            <a:ext cx="1969215" cy="3150742"/>
          </a:xfrm>
          <a:prstGeom prst="rect">
            <a:avLst/>
          </a:prstGeom>
          <a:solidFill>
            <a:srgbClr val="3A4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216000" rIns="288000" bIns="288000" numCol="1" spcCol="0" rtlCol="0" fromWordArt="0" anchor="t" anchorCtr="0" forceAA="0" compatLnSpc="1">
            <a:noAutofit/>
          </a:bodyPr>
          <a:lstStyle/>
          <a:p>
            <a:pPr lvl="0" algn="just">
              <a:lnSpc>
                <a:spcPct val="150000"/>
              </a:lnSpc>
              <a:spcBef>
                <a:spcPts val="1200"/>
              </a:spcBef>
            </a:pPr>
            <a:endParaRPr lang="en-US" altLang="zh-CN" sz="4000" b="1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26" name="组合 25"/>
          <p:cNvGrpSpPr/>
          <p:nvPr>
            <p:custDataLst>
              <p:tags r:id="rId7"/>
            </p:custDataLst>
          </p:nvPr>
        </p:nvGrpSpPr>
        <p:grpSpPr>
          <a:xfrm>
            <a:off x="4046144" y="2830178"/>
            <a:ext cx="1752109" cy="2848450"/>
            <a:chOff x="2250387" y="3287160"/>
            <a:chExt cx="2253331" cy="2848450"/>
          </a:xfrm>
        </p:grpSpPr>
        <p:sp>
          <p:nvSpPr>
            <p:cNvPr id="10" name="TextBox 28"/>
            <p:cNvSpPr txBox="1"/>
            <p:nvPr>
              <p:custDataLst>
                <p:tags r:id="rId8"/>
              </p:custDataLst>
            </p:nvPr>
          </p:nvSpPr>
          <p:spPr>
            <a:xfrm>
              <a:off x="2250387" y="3287160"/>
              <a:ext cx="225333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r">
                <a:defRPr sz="26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800" b="1" dirty="0" smtClean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选题背景一</a:t>
              </a:r>
              <a:endParaRPr lang="zh-CN" altLang="en-US" sz="18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9"/>
              </p:custDataLst>
            </p:nvPr>
          </p:nvSpPr>
          <p:spPr>
            <a:xfrm>
              <a:off x="2250387" y="3801985"/>
              <a:ext cx="2123805" cy="233362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just">
                <a:lnSpc>
                  <a:spcPts val="26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当前社会，随着生活质量的提高，人们越来越关注自己的身体健康，所以医疗小程序的数量也在不断增长。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just">
                <a:lnSpc>
                  <a:spcPts val="2600"/>
                </a:lnSpc>
              </a:pPr>
              <a:endParaRPr lang="zh-CN" altLang="en-US" sz="1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5" name="直接连接符 4"/>
            <p:cNvCxnSpPr/>
            <p:nvPr>
              <p:custDataLst>
                <p:tags r:id="rId10"/>
              </p:custDataLst>
            </p:nvPr>
          </p:nvCxnSpPr>
          <p:spPr>
            <a:xfrm>
              <a:off x="2250387" y="3697041"/>
              <a:ext cx="212380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>
            <p:custDataLst>
              <p:tags r:id="rId11"/>
            </p:custDataLst>
          </p:nvPr>
        </p:nvGrpSpPr>
        <p:grpSpPr>
          <a:xfrm>
            <a:off x="8436263" y="2830178"/>
            <a:ext cx="1752109" cy="2434430"/>
            <a:chOff x="2250387" y="3287160"/>
            <a:chExt cx="2253331" cy="2434430"/>
          </a:xfrm>
        </p:grpSpPr>
        <p:sp>
          <p:nvSpPr>
            <p:cNvPr id="28" name="TextBox 28"/>
            <p:cNvSpPr txBox="1"/>
            <p:nvPr>
              <p:custDataLst>
                <p:tags r:id="rId12"/>
              </p:custDataLst>
            </p:nvPr>
          </p:nvSpPr>
          <p:spPr>
            <a:xfrm>
              <a:off x="2250387" y="3287160"/>
              <a:ext cx="225333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r">
                <a:defRPr sz="26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800" b="1" dirty="0" smtClean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选题背景二</a:t>
              </a:r>
              <a:endParaRPr lang="zh-CN" altLang="en-US" sz="18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13"/>
              </p:custDataLst>
            </p:nvPr>
          </p:nvSpPr>
          <p:spPr>
            <a:xfrm>
              <a:off x="2250387" y="3801985"/>
              <a:ext cx="2123805" cy="191960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inden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4F6A"/>
                </a:buClr>
                <a:buFont typeface="Wingdings" panose="05000000000000000000" charset="0"/>
                <a:buNone/>
              </a:pP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随着医疗科技的不断发展，医疗小程序有着广阔的应用前景。通过深入研究和设计医疗小程序。</a:t>
              </a:r>
              <a:endParaRPr lang="zh-CN" altLang="en-US" sz="16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30" name="直接连接符 29"/>
            <p:cNvCxnSpPr/>
            <p:nvPr>
              <p:custDataLst>
                <p:tags r:id="rId14"/>
              </p:custDataLst>
            </p:nvPr>
          </p:nvCxnSpPr>
          <p:spPr>
            <a:xfrm>
              <a:off x="2250387" y="3697041"/>
              <a:ext cx="212380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145594" y="1221908"/>
            <a:ext cx="3468615" cy="411385"/>
            <a:chOff x="4217984" y="1368058"/>
            <a:chExt cx="3468615" cy="411385"/>
          </a:xfrm>
        </p:grpSpPr>
        <p:sp>
          <p:nvSpPr>
            <p:cNvPr id="19" name="文本框 18"/>
            <p:cNvSpPr txBox="1"/>
            <p:nvPr/>
          </p:nvSpPr>
          <p:spPr>
            <a:xfrm>
              <a:off x="4217984" y="1368058"/>
              <a:ext cx="145303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spc="3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意义</a:t>
              </a:r>
              <a:endParaRPr lang="zh-CN" altLang="en-US" sz="2000" b="1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697144" y="1380663"/>
              <a:ext cx="1989455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SIGNIFICANCE</a:t>
              </a:r>
              <a:endPara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5682215" y="1451843"/>
              <a:ext cx="0" cy="242596"/>
            </a:xfrm>
            <a:prstGeom prst="line">
              <a:avLst/>
            </a:prstGeom>
            <a:ln w="28575">
              <a:solidFill>
                <a:srgbClr val="3A46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>
            <p:custDataLst>
              <p:tags r:id="rId1"/>
            </p:custDataLst>
          </p:nvPr>
        </p:nvGrpSpPr>
        <p:grpSpPr>
          <a:xfrm>
            <a:off x="2117090" y="1748155"/>
            <a:ext cx="1596390" cy="1493520"/>
            <a:chOff x="3334" y="2918"/>
            <a:chExt cx="2514" cy="2352"/>
          </a:xfrm>
        </p:grpSpPr>
        <p:sp>
          <p:nvSpPr>
            <p:cNvPr id="38" name="菱形 37"/>
            <p:cNvSpPr/>
            <p:nvPr>
              <p:custDataLst>
                <p:tags r:id="rId2"/>
              </p:custDataLst>
            </p:nvPr>
          </p:nvSpPr>
          <p:spPr>
            <a:xfrm>
              <a:off x="3444" y="2918"/>
              <a:ext cx="2352" cy="2352"/>
            </a:xfrm>
            <a:prstGeom prst="diamond">
              <a:avLst/>
            </a:prstGeom>
            <a:solidFill>
              <a:srgbClr val="2D4F6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>
              <p:custDataLst>
                <p:tags r:id="rId3"/>
              </p:custDataLst>
            </p:nvPr>
          </p:nvSpPr>
          <p:spPr>
            <a:xfrm>
              <a:off x="3334" y="3656"/>
              <a:ext cx="2514" cy="87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>
            <p:custDataLst>
              <p:tags r:id="rId4"/>
            </p:custDataLst>
          </p:nvPr>
        </p:nvGrpSpPr>
        <p:grpSpPr>
          <a:xfrm>
            <a:off x="5314315" y="1748155"/>
            <a:ext cx="1596390" cy="1493520"/>
            <a:chOff x="8369" y="2918"/>
            <a:chExt cx="2514" cy="2352"/>
          </a:xfrm>
        </p:grpSpPr>
        <p:sp>
          <p:nvSpPr>
            <p:cNvPr id="41" name="菱形 40"/>
            <p:cNvSpPr/>
            <p:nvPr>
              <p:custDataLst>
                <p:tags r:id="rId5"/>
              </p:custDataLst>
            </p:nvPr>
          </p:nvSpPr>
          <p:spPr>
            <a:xfrm>
              <a:off x="8425" y="2918"/>
              <a:ext cx="2352" cy="2352"/>
            </a:xfrm>
            <a:prstGeom prst="diamond">
              <a:avLst/>
            </a:prstGeom>
            <a:solidFill>
              <a:srgbClr val="2D4F6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42" name="矩形 41"/>
            <p:cNvSpPr/>
            <p:nvPr>
              <p:custDataLst>
                <p:tags r:id="rId6"/>
              </p:custDataLst>
            </p:nvPr>
          </p:nvSpPr>
          <p:spPr>
            <a:xfrm>
              <a:off x="8369" y="3656"/>
              <a:ext cx="2514" cy="87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/>
          <p:nvPr>
            <p:custDataLst>
              <p:tags r:id="rId7"/>
            </p:custDataLst>
          </p:nvPr>
        </p:nvGrpSpPr>
        <p:grpSpPr>
          <a:xfrm>
            <a:off x="8413115" y="1748155"/>
            <a:ext cx="1596390" cy="1493520"/>
            <a:chOff x="13249" y="2918"/>
            <a:chExt cx="2514" cy="2352"/>
          </a:xfrm>
        </p:grpSpPr>
        <p:sp>
          <p:nvSpPr>
            <p:cNvPr id="44" name="菱形 43"/>
            <p:cNvSpPr/>
            <p:nvPr>
              <p:custDataLst>
                <p:tags r:id="rId8"/>
              </p:custDataLst>
            </p:nvPr>
          </p:nvSpPr>
          <p:spPr>
            <a:xfrm>
              <a:off x="13405" y="2918"/>
              <a:ext cx="2352" cy="2352"/>
            </a:xfrm>
            <a:prstGeom prst="diamond">
              <a:avLst/>
            </a:prstGeom>
            <a:solidFill>
              <a:srgbClr val="2D4F6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>
              <p:custDataLst>
                <p:tags r:id="rId9"/>
              </p:custDataLst>
            </p:nvPr>
          </p:nvSpPr>
          <p:spPr>
            <a:xfrm>
              <a:off x="13249" y="3656"/>
              <a:ext cx="2514" cy="87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6" name="文本框 45"/>
          <p:cNvSpPr txBox="1"/>
          <p:nvPr>
            <p:custDataLst>
              <p:tags r:id="rId10"/>
            </p:custDataLst>
          </p:nvPr>
        </p:nvSpPr>
        <p:spPr>
          <a:xfrm>
            <a:off x="1619885" y="3915410"/>
            <a:ext cx="262763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l"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提高医疗服务的便捷性和效率，使患者不再需要长时间排队等候就医，大大缩短了就医时间。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>
            <p:custDataLst>
              <p:tags r:id="rId11"/>
            </p:custDataLst>
          </p:nvPr>
        </p:nvSpPr>
        <p:spPr>
          <a:xfrm>
            <a:off x="1882775" y="3405505"/>
            <a:ext cx="21018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3200" dirty="0">
                <a:solidFill>
                  <a:srgbClr val="2D4F6A"/>
                </a:solidFill>
                <a:cs typeface="+mn-ea"/>
                <a:sym typeface="+mn-lt"/>
              </a:rPr>
              <a:t>效率</a:t>
            </a:r>
            <a:endParaRPr lang="zh-CN" altLang="en-US" sz="3200" dirty="0">
              <a:solidFill>
                <a:srgbClr val="2D4F6A"/>
              </a:solidFill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>
            <p:custDataLst>
              <p:tags r:id="rId12"/>
            </p:custDataLst>
          </p:nvPr>
        </p:nvSpPr>
        <p:spPr>
          <a:xfrm>
            <a:off x="7945755" y="3915410"/>
            <a:ext cx="26276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l"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改善患者的就医体验，提升整体医疗服务水平，有助于建设健康社会。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>
            <p:custDataLst>
              <p:tags r:id="rId13"/>
            </p:custDataLst>
          </p:nvPr>
        </p:nvSpPr>
        <p:spPr>
          <a:xfrm>
            <a:off x="8208010" y="3405505"/>
            <a:ext cx="21018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3200" dirty="0">
                <a:solidFill>
                  <a:srgbClr val="2D4F6A"/>
                </a:solidFill>
                <a:cs typeface="+mn-ea"/>
                <a:sym typeface="+mn-lt"/>
              </a:rPr>
              <a:t>体验</a:t>
            </a:r>
            <a:endParaRPr lang="zh-CN" altLang="en-US" sz="3200" dirty="0">
              <a:solidFill>
                <a:srgbClr val="2D4F6A"/>
              </a:solidFill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>
            <p:custDataLst>
              <p:tags r:id="rId14"/>
            </p:custDataLst>
          </p:nvPr>
        </p:nvSpPr>
        <p:spPr>
          <a:xfrm>
            <a:off x="2332355" y="2141220"/>
            <a:ext cx="11811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4000" dirty="0">
                <a:solidFill>
                  <a:srgbClr val="2D4F6A"/>
                </a:solidFill>
                <a:cs typeface="+mn-ea"/>
                <a:sym typeface="+mn-lt"/>
              </a:rPr>
              <a:t>01</a:t>
            </a:r>
            <a:endParaRPr lang="en-US" altLang="zh-CN" sz="4000" dirty="0">
              <a:solidFill>
                <a:srgbClr val="2D4F6A"/>
              </a:solidFill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>
            <p:custDataLst>
              <p:tags r:id="rId15"/>
            </p:custDataLst>
          </p:nvPr>
        </p:nvSpPr>
        <p:spPr>
          <a:xfrm>
            <a:off x="4782820" y="3915410"/>
            <a:ext cx="262763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l"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通过推动医疗信息化建设，将提高医院管理效率和服务质量，为医疗服务的创新与发展提供新的思路。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>
            <p:custDataLst>
              <p:tags r:id="rId16"/>
            </p:custDataLst>
          </p:nvPr>
        </p:nvSpPr>
        <p:spPr>
          <a:xfrm>
            <a:off x="5045710" y="3405505"/>
            <a:ext cx="21018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3200" dirty="0">
                <a:solidFill>
                  <a:srgbClr val="2D4F6A"/>
                </a:solidFill>
                <a:cs typeface="+mn-ea"/>
                <a:sym typeface="+mn-lt"/>
              </a:rPr>
              <a:t>质量</a:t>
            </a:r>
            <a:endParaRPr lang="zh-CN" altLang="en-US" sz="3200" dirty="0">
              <a:solidFill>
                <a:srgbClr val="2D4F6A"/>
              </a:solidFill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>
            <p:custDataLst>
              <p:tags r:id="rId17"/>
            </p:custDataLst>
          </p:nvPr>
        </p:nvSpPr>
        <p:spPr>
          <a:xfrm>
            <a:off x="5495290" y="2141220"/>
            <a:ext cx="11811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4000" dirty="0">
                <a:solidFill>
                  <a:srgbClr val="2D4F6A"/>
                </a:solidFill>
                <a:cs typeface="+mn-ea"/>
                <a:sym typeface="+mn-lt"/>
              </a:rPr>
              <a:t>02</a:t>
            </a:r>
            <a:endParaRPr lang="en-US" altLang="zh-CN" sz="4000" dirty="0">
              <a:solidFill>
                <a:srgbClr val="2D4F6A"/>
              </a:solidFill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>
            <p:custDataLst>
              <p:tags r:id="rId18"/>
            </p:custDataLst>
          </p:nvPr>
        </p:nvSpPr>
        <p:spPr>
          <a:xfrm>
            <a:off x="8657590" y="2141220"/>
            <a:ext cx="11811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4000" dirty="0">
                <a:solidFill>
                  <a:srgbClr val="2D4F6A"/>
                </a:solidFill>
                <a:cs typeface="+mn-ea"/>
                <a:sym typeface="+mn-lt"/>
              </a:rPr>
              <a:t>03</a:t>
            </a:r>
            <a:endParaRPr lang="en-US" altLang="zh-CN" sz="4000" dirty="0">
              <a:solidFill>
                <a:srgbClr val="2D4F6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2621429" y="1036817"/>
            <a:ext cx="6949143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0" b="1" spc="600" dirty="0" smtClean="0">
                <a:solidFill>
                  <a:srgbClr val="D4B296">
                    <a:alpha val="21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02</a:t>
            </a:r>
            <a:endParaRPr lang="zh-CN" altLang="en-US" sz="30000" b="1" spc="600" dirty="0">
              <a:solidFill>
                <a:srgbClr val="D4B296">
                  <a:alpha val="21000"/>
                </a:srgb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294743" y="2817083"/>
            <a:ext cx="560251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300" dirty="0">
                <a:solidFill>
                  <a:srgbClr val="3A466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关键技术与</a:t>
            </a:r>
            <a:r>
              <a:rPr lang="zh-CN" altLang="en-US" sz="4800" b="1" spc="300" dirty="0">
                <a:solidFill>
                  <a:srgbClr val="3A466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亮点</a:t>
            </a:r>
            <a:endParaRPr lang="zh-CN" altLang="en-US" sz="4800" b="1" spc="300" dirty="0">
              <a:solidFill>
                <a:srgbClr val="3A466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797300" y="3638332"/>
            <a:ext cx="459740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Key technologies and highlights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30" grpId="0"/>
      <p:bldP spid="35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2767560" y="1569888"/>
            <a:ext cx="5033960" cy="411385"/>
            <a:chOff x="2778369" y="1368058"/>
            <a:chExt cx="5033960" cy="411385"/>
          </a:xfrm>
        </p:grpSpPr>
        <p:sp>
          <p:nvSpPr>
            <p:cNvPr id="43" name="文本框 42"/>
            <p:cNvSpPr txBox="1"/>
            <p:nvPr/>
          </p:nvSpPr>
          <p:spPr>
            <a:xfrm>
              <a:off x="2778369" y="1368058"/>
              <a:ext cx="28926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spc="3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关键技术</a:t>
              </a:r>
              <a:endParaRPr lang="zh-CN" altLang="en-US" sz="2000" b="1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697144" y="1380663"/>
              <a:ext cx="2115185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Key technologies</a:t>
              </a:r>
              <a:endPara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5682215" y="1451843"/>
              <a:ext cx="0" cy="242596"/>
            </a:xfrm>
            <a:prstGeom prst="line">
              <a:avLst/>
            </a:prstGeom>
            <a:ln w="28575">
              <a:solidFill>
                <a:srgbClr val="3A46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2845435" y="3179445"/>
            <a:ext cx="7526020" cy="49149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4F6A"/>
              </a:buClr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后端设计基于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springboot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框架，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采用B/S模式和MVC模型。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845435" y="2623820"/>
            <a:ext cx="7526020" cy="49149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4F6A"/>
              </a:buClr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前端设计基于uniapp的小程序和element-ui组件的UI。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45435" y="3768725"/>
            <a:ext cx="7526020" cy="49149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4F6A"/>
              </a:buClr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数据库采用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Hbase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数据库。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/>
          <p:cNvGrpSpPr/>
          <p:nvPr/>
        </p:nvGrpSpPr>
        <p:grpSpPr>
          <a:xfrm>
            <a:off x="2918390" y="1220638"/>
            <a:ext cx="4173535" cy="411385"/>
            <a:chOff x="2778369" y="1368058"/>
            <a:chExt cx="4173535" cy="411385"/>
          </a:xfrm>
        </p:grpSpPr>
        <p:sp>
          <p:nvSpPr>
            <p:cNvPr id="102" name="文本框 101"/>
            <p:cNvSpPr txBox="1"/>
            <p:nvPr/>
          </p:nvSpPr>
          <p:spPr>
            <a:xfrm>
              <a:off x="2778369" y="1368058"/>
              <a:ext cx="2892651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spc="3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亮点</a:t>
              </a:r>
              <a:endParaRPr lang="zh-CN" altLang="en-US" sz="2000" b="1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5697144" y="1380663"/>
              <a:ext cx="125476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highlights</a:t>
              </a:r>
              <a:endPara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cxnSp>
          <p:nvCxnSpPr>
            <p:cNvPr id="104" name="直接连接符 103"/>
            <p:cNvCxnSpPr/>
            <p:nvPr/>
          </p:nvCxnSpPr>
          <p:spPr>
            <a:xfrm>
              <a:off x="5682215" y="1451843"/>
              <a:ext cx="0" cy="242596"/>
            </a:xfrm>
            <a:prstGeom prst="line">
              <a:avLst/>
            </a:prstGeom>
            <a:ln w="28575">
              <a:solidFill>
                <a:srgbClr val="3A46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2701290" y="3111500"/>
            <a:ext cx="7526020" cy="89154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4F6A"/>
              </a:buClr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利用人脸识别技术确保用户身份验证的准确性和安全性，简化用户挂号流程。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01290" y="2273935"/>
            <a:ext cx="7526020" cy="89154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4F6A"/>
              </a:buClr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运用OCR扫描技术对患者的医疗信息进行自动识别和录入，减少患者填写表格的时间和工作量。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01290" y="3949065"/>
            <a:ext cx="7526020" cy="49149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4F6A"/>
              </a:buClr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通过实时通讯技术，查看线上医生是否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出诊。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01290" y="4530090"/>
            <a:ext cx="7526020" cy="49149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4F6A"/>
              </a:buClr>
              <a:buFont typeface="Wingdings" panose="05000000000000000000" charset="0"/>
              <a:buChar char="l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mino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私有云存储患者信息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开源免费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2621429" y="1036817"/>
            <a:ext cx="6949143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0" b="1" spc="600" dirty="0" smtClean="0">
                <a:solidFill>
                  <a:srgbClr val="D4B296">
                    <a:alpha val="21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03</a:t>
            </a:r>
            <a:endParaRPr lang="zh-CN" altLang="en-US" sz="30000" b="1" spc="600" dirty="0">
              <a:solidFill>
                <a:srgbClr val="D4B296">
                  <a:alpha val="21000"/>
                </a:srgb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294743" y="2817083"/>
            <a:ext cx="560251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300" dirty="0">
                <a:solidFill>
                  <a:srgbClr val="3A466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系统</a:t>
            </a:r>
            <a:r>
              <a:rPr lang="zh-CN" altLang="en-US" sz="4800" b="1" spc="300" dirty="0">
                <a:solidFill>
                  <a:srgbClr val="3A466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流程图</a:t>
            </a:r>
            <a:endParaRPr lang="zh-CN" altLang="en-US" sz="4800" b="1" spc="300" dirty="0">
              <a:solidFill>
                <a:srgbClr val="3A466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909185" y="3646587"/>
            <a:ext cx="459740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System flow chart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30" grpId="0"/>
      <p:bldP spid="35" grpId="0"/>
      <p:bldP spid="37" grpId="0"/>
    </p:bldLst>
  </p:timing>
</p:sld>
</file>

<file path=ppt/tags/tag1.xml><?xml version="1.0" encoding="utf-8"?>
<p:tagLst xmlns:p="http://schemas.openxmlformats.org/presentationml/2006/main">
  <p:tag name="KSO_WM_DIAGRAM_VIRTUALLY_FRAME" val="{&quot;height&quot;:271.15740157480315,&quot;left&quot;:473.66464566929136,&quot;top&quot;:156.78685039370075,&quot;width&quot;:386.03385826771665}"/>
</p:tagLst>
</file>

<file path=ppt/tags/tag10.xml><?xml version="1.0" encoding="utf-8"?>
<p:tagLst xmlns:p="http://schemas.openxmlformats.org/presentationml/2006/main">
  <p:tag name="KSO_WM_DIAGRAM_VIRTUALLY_FRAME" val="{&quot;height&quot;:271.15740157480315,&quot;left&quot;:473.66464566929136,&quot;top&quot;:156.78685039370075,&quot;width&quot;:386.03385826771665}"/>
</p:tagLst>
</file>

<file path=ppt/tags/tag11.xml><?xml version="1.0" encoding="utf-8"?>
<p:tagLst xmlns:p="http://schemas.openxmlformats.org/presentationml/2006/main">
  <p:tag name="KSO_WM_DIAGRAM_VIRTUALLY_FRAME" val="{&quot;height&quot;:271.15740157480315,&quot;left&quot;:473.66464566929136,&quot;top&quot;:156.78685039370075,&quot;width&quot;:386.03385826771665}"/>
</p:tagLst>
</file>

<file path=ppt/tags/tag12.xml><?xml version="1.0" encoding="utf-8"?>
<p:tagLst xmlns:p="http://schemas.openxmlformats.org/presentationml/2006/main">
  <p:tag name="KSO_WM_DIAGRAM_VIRTUALLY_FRAME" val="{&quot;height&quot;:271.15740157480315,&quot;left&quot;:473.66464566929136,&quot;top&quot;:156.78685039370075,&quot;width&quot;:386.03385826771665}"/>
</p:tagLst>
</file>

<file path=ppt/tags/tag13.xml><?xml version="1.0" encoding="utf-8"?>
<p:tagLst xmlns:p="http://schemas.openxmlformats.org/presentationml/2006/main">
  <p:tag name="KSO_WM_DIAGRAM_VIRTUALLY_FRAME" val="{&quot;height&quot;:271.15740157480315,&quot;left&quot;:473.66464566929136,&quot;top&quot;:156.78685039370075,&quot;width&quot;:386.03385826771665}"/>
</p:tagLst>
</file>

<file path=ppt/tags/tag14.xml><?xml version="1.0" encoding="utf-8"?>
<p:tagLst xmlns:p="http://schemas.openxmlformats.org/presentationml/2006/main">
  <p:tag name="KSO_WM_DIAGRAM_VIRTUALLY_FRAME" val="{&quot;height&quot;:271.15740157480315,&quot;left&quot;:473.66464566929136,&quot;top&quot;:156.78685039370075,&quot;width&quot;:386.03385826771665}"/>
</p:tagLst>
</file>

<file path=ppt/tags/tag15.xml><?xml version="1.0" encoding="utf-8"?>
<p:tagLst xmlns:p="http://schemas.openxmlformats.org/presentationml/2006/main">
  <p:tag name="KSO_WM_DIAGRAM_VIRTUALLY_FRAME" val="{&quot;height&quot;:271.15740157480315,&quot;left&quot;:473.66464566929136,&quot;top&quot;:156.78685039370075,&quot;width&quot;:386.03385826771665}"/>
</p:tagLst>
</file>

<file path=ppt/tags/tag16.xml><?xml version="1.0" encoding="utf-8"?>
<p:tagLst xmlns:p="http://schemas.openxmlformats.org/presentationml/2006/main">
  <p:tag name="KSO_WM_DIAGRAM_VIRTUALLY_FRAME" val="{&quot;height&quot;:271.15740157480315,&quot;left&quot;:473.66464566929136,&quot;top&quot;:156.78685039370075,&quot;width&quot;:386.03385826771665}"/>
</p:tagLst>
</file>

<file path=ppt/tags/tag17.xml><?xml version="1.0" encoding="utf-8"?>
<p:tagLst xmlns:p="http://schemas.openxmlformats.org/presentationml/2006/main">
  <p:tag name="KSO_WM_DIAGRAM_VIRTUALLY_FRAME" val="{&quot;height&quot;:271.15740157480315,&quot;left&quot;:473.66464566929136,&quot;top&quot;:156.78685039370075,&quot;width&quot;:386.03385826771665}"/>
</p:tagLst>
</file>

<file path=ppt/tags/tag18.xml><?xml version="1.0" encoding="utf-8"?>
<p:tagLst xmlns:p="http://schemas.openxmlformats.org/presentationml/2006/main">
  <p:tag name="KSO_WM_DIAGRAM_VIRTUALLY_FRAME" val="{&quot;height&quot;:271.15740157480315,&quot;left&quot;:473.66464566929136,&quot;top&quot;:156.78685039370075,&quot;width&quot;:386.03385826771665}"/>
</p:tagLst>
</file>

<file path=ppt/tags/tag19.xml><?xml version="1.0" encoding="utf-8"?>
<p:tagLst xmlns:p="http://schemas.openxmlformats.org/presentationml/2006/main">
  <p:tag name="KSO_WM_DIAGRAM_VIRTUALLY_FRAME" val="{&quot;height&quot;:271.15740157480315,&quot;left&quot;:473.66464566929136,&quot;top&quot;:156.78685039370075,&quot;width&quot;:386.03385826771665}"/>
</p:tagLst>
</file>

<file path=ppt/tags/tag2.xml><?xml version="1.0" encoding="utf-8"?>
<p:tagLst xmlns:p="http://schemas.openxmlformats.org/presentationml/2006/main">
  <p:tag name="KSO_WM_DIAGRAM_VIRTUALLY_FRAME" val="{&quot;height&quot;:271.15740157480315,&quot;left&quot;:473.66464566929136,&quot;top&quot;:156.78685039370075,&quot;width&quot;:386.03385826771665}"/>
</p:tagLst>
</file>

<file path=ppt/tags/tag20.xml><?xml version="1.0" encoding="utf-8"?>
<p:tagLst xmlns:p="http://schemas.openxmlformats.org/presentationml/2006/main">
  <p:tag name="KSO_WM_DIAGRAM_VIRTUALLY_FRAME" val="{&quot;height&quot;:271.15740157480315,&quot;left&quot;:473.66464566929136,&quot;top&quot;:156.78685039370075,&quot;width&quot;:386.03385826771665}"/>
</p:tagLst>
</file>

<file path=ppt/tags/tag21.xml><?xml version="1.0" encoding="utf-8"?>
<p:tagLst xmlns:p="http://schemas.openxmlformats.org/presentationml/2006/main">
  <p:tag name="KSO_WM_DIAGRAM_VIRTUALLY_FRAME" val="{&quot;height&quot;:271.15740157480315,&quot;left&quot;:473.66464566929136,&quot;top&quot;:156.78685039370075,&quot;width&quot;:386.03385826771665}"/>
</p:tagLst>
</file>

<file path=ppt/tags/tag22.xml><?xml version="1.0" encoding="utf-8"?>
<p:tagLst xmlns:p="http://schemas.openxmlformats.org/presentationml/2006/main">
  <p:tag name="KSO_WM_DIAGRAM_VIRTUALLY_FRAME" val="{&quot;height&quot;:271.15740157480315,&quot;left&quot;:473.66464566929136,&quot;top&quot;:156.78685039370075,&quot;width&quot;:386.03385826771665}"/>
</p:tagLst>
</file>

<file path=ppt/tags/tag23.xml><?xml version="1.0" encoding="utf-8"?>
<p:tagLst xmlns:p="http://schemas.openxmlformats.org/presentationml/2006/main">
  <p:tag name="KSO_WM_DIAGRAM_VIRTUALLY_FRAME" val="{&quot;height&quot;:271.15740157480315,&quot;left&quot;:473.66464566929136,&quot;top&quot;:156.78685039370075,&quot;width&quot;:386.03385826771665}"/>
</p:tagLst>
</file>

<file path=ppt/tags/tag24.xml><?xml version="1.0" encoding="utf-8"?>
<p:tagLst xmlns:p="http://schemas.openxmlformats.org/presentationml/2006/main">
  <p:tag name="KSO_WM_DIAGRAM_VIRTUALLY_FRAME" val="{&quot;height&quot;:271.15740157480315,&quot;left&quot;:473.66464566929136,&quot;top&quot;:156.78685039370075,&quot;width&quot;:386.03385826771665}"/>
</p:tagLst>
</file>

<file path=ppt/tags/tag25.xml><?xml version="1.0" encoding="utf-8"?>
<p:tagLst xmlns:p="http://schemas.openxmlformats.org/presentationml/2006/main">
  <p:tag name="KSO_WM_DIAGRAM_VIRTUALLY_FRAME" val="{&quot;height&quot;:438.8380314960629,&quot;left&quot;:125.14944881889764,&quot;top&quot;:165.848031496063,&quot;width&quot;:683.1861417322834}"/>
</p:tagLst>
</file>

<file path=ppt/tags/tag26.xml><?xml version="1.0" encoding="utf-8"?>
<p:tagLst xmlns:p="http://schemas.openxmlformats.org/presentationml/2006/main">
  <p:tag name="KSO_WM_DIAGRAM_VIRTUALLY_FRAME" val="{&quot;height&quot;:438.8380314960629,&quot;left&quot;:125.14944881889764,&quot;top&quot;:165.848031496063,&quot;width&quot;:683.1861417322834}"/>
</p:tagLst>
</file>

<file path=ppt/tags/tag27.xml><?xml version="1.0" encoding="utf-8"?>
<p:tagLst xmlns:p="http://schemas.openxmlformats.org/presentationml/2006/main">
  <p:tag name="KSO_WM_DIAGRAM_VIRTUALLY_FRAME" val="{&quot;height&quot;:438.8380314960629,&quot;left&quot;:125.14944881889764,&quot;top&quot;:165.848031496063,&quot;width&quot;:683.1861417322834}"/>
</p:tagLst>
</file>

<file path=ppt/tags/tag28.xml><?xml version="1.0" encoding="utf-8"?>
<p:tagLst xmlns:p="http://schemas.openxmlformats.org/presentationml/2006/main">
  <p:tag name="KSO_WM_DIAGRAM_VIRTUALLY_FRAME" val="{&quot;height&quot;:438.8380314960629,&quot;left&quot;:125.14944881889764,&quot;top&quot;:165.848031496063,&quot;width&quot;:683.1861417322834}"/>
</p:tagLst>
</file>

<file path=ppt/tags/tag29.xml><?xml version="1.0" encoding="utf-8"?>
<p:tagLst xmlns:p="http://schemas.openxmlformats.org/presentationml/2006/main">
  <p:tag name="KSO_WM_DIAGRAM_VIRTUALLY_FRAME" val="{&quot;height&quot;:438.8380314960629,&quot;left&quot;:125.14944881889764,&quot;top&quot;:165.848031496063,&quot;width&quot;:683.1861417322834}"/>
</p:tagLst>
</file>

<file path=ppt/tags/tag3.xml><?xml version="1.0" encoding="utf-8"?>
<p:tagLst xmlns:p="http://schemas.openxmlformats.org/presentationml/2006/main">
  <p:tag name="KSO_WM_DIAGRAM_VIRTUALLY_FRAME" val="{&quot;height&quot;:271.15740157480315,&quot;left&quot;:473.66464566929136,&quot;top&quot;:156.78685039370075,&quot;width&quot;:386.03385826771665}"/>
</p:tagLst>
</file>

<file path=ppt/tags/tag30.xml><?xml version="1.0" encoding="utf-8"?>
<p:tagLst xmlns:p="http://schemas.openxmlformats.org/presentationml/2006/main">
  <p:tag name="KSO_WM_DIAGRAM_VIRTUALLY_FRAME" val="{&quot;height&quot;:438.8380314960629,&quot;left&quot;:125.14944881889764,&quot;top&quot;:165.848031496063,&quot;width&quot;:683.1861417322834}"/>
</p:tagLst>
</file>

<file path=ppt/tags/tag31.xml><?xml version="1.0" encoding="utf-8"?>
<p:tagLst xmlns:p="http://schemas.openxmlformats.org/presentationml/2006/main">
  <p:tag name="KSO_WM_DIAGRAM_VIRTUALLY_FRAME" val="{&quot;height&quot;:438.8380314960629,&quot;left&quot;:125.14944881889764,&quot;top&quot;:165.848031496063,&quot;width&quot;:683.1861417322834}"/>
</p:tagLst>
</file>

<file path=ppt/tags/tag32.xml><?xml version="1.0" encoding="utf-8"?>
<p:tagLst xmlns:p="http://schemas.openxmlformats.org/presentationml/2006/main">
  <p:tag name="KSO_WM_DIAGRAM_VIRTUALLY_FRAME" val="{&quot;height&quot;:438.8380314960629,&quot;left&quot;:125.14944881889764,&quot;top&quot;:165.848031496063,&quot;width&quot;:683.1861417322834}"/>
</p:tagLst>
</file>

<file path=ppt/tags/tag33.xml><?xml version="1.0" encoding="utf-8"?>
<p:tagLst xmlns:p="http://schemas.openxmlformats.org/presentationml/2006/main">
  <p:tag name="KSO_WM_DIAGRAM_VIRTUALLY_FRAME" val="{&quot;height&quot;:438.8380314960629,&quot;left&quot;:125.14944881889764,&quot;top&quot;:165.848031496063,&quot;width&quot;:683.1861417322834}"/>
</p:tagLst>
</file>

<file path=ppt/tags/tag34.xml><?xml version="1.0" encoding="utf-8"?>
<p:tagLst xmlns:p="http://schemas.openxmlformats.org/presentationml/2006/main">
  <p:tag name="KSO_WM_DIAGRAM_VIRTUALLY_FRAME" val="{&quot;height&quot;:438.8380314960629,&quot;left&quot;:125.14944881889764,&quot;top&quot;:165.848031496063,&quot;width&quot;:683.1861417322834}"/>
</p:tagLst>
</file>

<file path=ppt/tags/tag35.xml><?xml version="1.0" encoding="utf-8"?>
<p:tagLst xmlns:p="http://schemas.openxmlformats.org/presentationml/2006/main">
  <p:tag name="KSO_WM_DIAGRAM_VIRTUALLY_FRAME" val="{&quot;height&quot;:438.8380314960629,&quot;left&quot;:125.14944881889764,&quot;top&quot;:165.848031496063,&quot;width&quot;:683.1861417322834}"/>
</p:tagLst>
</file>

<file path=ppt/tags/tag36.xml><?xml version="1.0" encoding="utf-8"?>
<p:tagLst xmlns:p="http://schemas.openxmlformats.org/presentationml/2006/main">
  <p:tag name="KSO_WM_DIAGRAM_VIRTUALLY_FRAME" val="{&quot;height&quot;:438.8380314960629,&quot;left&quot;:125.14944881889764,&quot;top&quot;:165.848031496063,&quot;width&quot;:683.1861417322834}"/>
</p:tagLst>
</file>

<file path=ppt/tags/tag37.xml><?xml version="1.0" encoding="utf-8"?>
<p:tagLst xmlns:p="http://schemas.openxmlformats.org/presentationml/2006/main">
  <p:tag name="KSO_WM_DIAGRAM_VIRTUALLY_FRAME" val="{&quot;height&quot;:341.4,&quot;left&quot;:127.55,&quot;top&quot;:137.65,&quot;width&quot;:705}"/>
</p:tagLst>
</file>

<file path=ppt/tags/tag38.xml><?xml version="1.0" encoding="utf-8"?>
<p:tagLst xmlns:p="http://schemas.openxmlformats.org/presentationml/2006/main">
  <p:tag name="KSO_WM_DIAGRAM_VIRTUALLY_FRAME" val="{&quot;height&quot;:341.4,&quot;left&quot;:127.55,&quot;top&quot;:137.65,&quot;width&quot;:705}"/>
</p:tagLst>
</file>

<file path=ppt/tags/tag39.xml><?xml version="1.0" encoding="utf-8"?>
<p:tagLst xmlns:p="http://schemas.openxmlformats.org/presentationml/2006/main">
  <p:tag name="KSO_WM_DIAGRAM_VIRTUALLY_FRAME" val="{&quot;height&quot;:341.4,&quot;left&quot;:127.55,&quot;top&quot;:137.65,&quot;width&quot;:705}"/>
</p:tagLst>
</file>

<file path=ppt/tags/tag4.xml><?xml version="1.0" encoding="utf-8"?>
<p:tagLst xmlns:p="http://schemas.openxmlformats.org/presentationml/2006/main">
  <p:tag name="KSO_WM_DIAGRAM_VIRTUALLY_FRAME" val="{&quot;height&quot;:271.15740157480315,&quot;left&quot;:473.66464566929136,&quot;top&quot;:156.78685039370075,&quot;width&quot;:386.03385826771665}"/>
</p:tagLst>
</file>

<file path=ppt/tags/tag40.xml><?xml version="1.0" encoding="utf-8"?>
<p:tagLst xmlns:p="http://schemas.openxmlformats.org/presentationml/2006/main">
  <p:tag name="KSO_WM_DIAGRAM_VIRTUALLY_FRAME" val="{&quot;height&quot;:341.4,&quot;left&quot;:127.55,&quot;top&quot;:137.65,&quot;width&quot;:705}"/>
</p:tagLst>
</file>

<file path=ppt/tags/tag41.xml><?xml version="1.0" encoding="utf-8"?>
<p:tagLst xmlns:p="http://schemas.openxmlformats.org/presentationml/2006/main">
  <p:tag name="KSO_WM_DIAGRAM_VIRTUALLY_FRAME" val="{&quot;height&quot;:341.4,&quot;left&quot;:127.55,&quot;top&quot;:137.65,&quot;width&quot;:705}"/>
</p:tagLst>
</file>

<file path=ppt/tags/tag42.xml><?xml version="1.0" encoding="utf-8"?>
<p:tagLst xmlns:p="http://schemas.openxmlformats.org/presentationml/2006/main">
  <p:tag name="KSO_WM_DIAGRAM_VIRTUALLY_FRAME" val="{&quot;height&quot;:341.4,&quot;left&quot;:127.55,&quot;top&quot;:137.65,&quot;width&quot;:705}"/>
</p:tagLst>
</file>

<file path=ppt/tags/tag43.xml><?xml version="1.0" encoding="utf-8"?>
<p:tagLst xmlns:p="http://schemas.openxmlformats.org/presentationml/2006/main">
  <p:tag name="KSO_WM_DIAGRAM_VIRTUALLY_FRAME" val="{&quot;height&quot;:341.4,&quot;left&quot;:127.55,&quot;top&quot;:137.65,&quot;width&quot;:705}"/>
</p:tagLst>
</file>

<file path=ppt/tags/tag44.xml><?xml version="1.0" encoding="utf-8"?>
<p:tagLst xmlns:p="http://schemas.openxmlformats.org/presentationml/2006/main">
  <p:tag name="KSO_WM_DIAGRAM_VIRTUALLY_FRAME" val="{&quot;height&quot;:341.4,&quot;left&quot;:127.55,&quot;top&quot;:137.65,&quot;width&quot;:705}"/>
</p:tagLst>
</file>

<file path=ppt/tags/tag45.xml><?xml version="1.0" encoding="utf-8"?>
<p:tagLst xmlns:p="http://schemas.openxmlformats.org/presentationml/2006/main">
  <p:tag name="KSO_WM_DIAGRAM_VIRTUALLY_FRAME" val="{&quot;height&quot;:341.4,&quot;left&quot;:127.55,&quot;top&quot;:137.65,&quot;width&quot;:705}"/>
</p:tagLst>
</file>

<file path=ppt/tags/tag46.xml><?xml version="1.0" encoding="utf-8"?>
<p:tagLst xmlns:p="http://schemas.openxmlformats.org/presentationml/2006/main">
  <p:tag name="KSO_WM_DIAGRAM_VIRTUALLY_FRAME" val="{&quot;height&quot;:341.4,&quot;left&quot;:127.55,&quot;top&quot;:137.65,&quot;width&quot;:705}"/>
</p:tagLst>
</file>

<file path=ppt/tags/tag47.xml><?xml version="1.0" encoding="utf-8"?>
<p:tagLst xmlns:p="http://schemas.openxmlformats.org/presentationml/2006/main">
  <p:tag name="KSO_WM_DIAGRAM_VIRTUALLY_FRAME" val="{&quot;height&quot;:341.4,&quot;left&quot;:127.55,&quot;top&quot;:137.65,&quot;width&quot;:705}"/>
</p:tagLst>
</file>

<file path=ppt/tags/tag48.xml><?xml version="1.0" encoding="utf-8"?>
<p:tagLst xmlns:p="http://schemas.openxmlformats.org/presentationml/2006/main">
  <p:tag name="KSO_WM_DIAGRAM_VIRTUALLY_FRAME" val="{&quot;height&quot;:341.4,&quot;left&quot;:127.55,&quot;top&quot;:137.65,&quot;width&quot;:705}"/>
</p:tagLst>
</file>

<file path=ppt/tags/tag49.xml><?xml version="1.0" encoding="utf-8"?>
<p:tagLst xmlns:p="http://schemas.openxmlformats.org/presentationml/2006/main">
  <p:tag name="KSO_WM_DIAGRAM_VIRTUALLY_FRAME" val="{&quot;height&quot;:341.4,&quot;left&quot;:127.55,&quot;top&quot;:137.65,&quot;width&quot;:705}"/>
</p:tagLst>
</file>

<file path=ppt/tags/tag5.xml><?xml version="1.0" encoding="utf-8"?>
<p:tagLst xmlns:p="http://schemas.openxmlformats.org/presentationml/2006/main">
  <p:tag name="KSO_WM_DIAGRAM_VIRTUALLY_FRAME" val="{&quot;height&quot;:271.15740157480315,&quot;left&quot;:473.66464566929136,&quot;top&quot;:156.78685039370075,&quot;width&quot;:386.03385826771665}"/>
</p:tagLst>
</file>

<file path=ppt/tags/tag50.xml><?xml version="1.0" encoding="utf-8"?>
<p:tagLst xmlns:p="http://schemas.openxmlformats.org/presentationml/2006/main">
  <p:tag name="KSO_WM_DIAGRAM_VIRTUALLY_FRAME" val="{&quot;height&quot;:341.4,&quot;left&quot;:127.55,&quot;top&quot;:137.65,&quot;width&quot;:705}"/>
</p:tagLst>
</file>

<file path=ppt/tags/tag51.xml><?xml version="1.0" encoding="utf-8"?>
<p:tagLst xmlns:p="http://schemas.openxmlformats.org/presentationml/2006/main">
  <p:tag name="KSO_WM_DIAGRAM_VIRTUALLY_FRAME" val="{&quot;height&quot;:341.4,&quot;left&quot;:127.55,&quot;top&quot;:137.65,&quot;width&quot;:705}"/>
</p:tagLst>
</file>

<file path=ppt/tags/tag52.xml><?xml version="1.0" encoding="utf-8"?>
<p:tagLst xmlns:p="http://schemas.openxmlformats.org/presentationml/2006/main">
  <p:tag name="KSO_WM_DIAGRAM_VIRTUALLY_FRAME" val="{&quot;height&quot;:341.4,&quot;left&quot;:127.55,&quot;top&quot;:137.65,&quot;width&quot;:705}"/>
</p:tagLst>
</file>

<file path=ppt/tags/tag53.xml><?xml version="1.0" encoding="utf-8"?>
<p:tagLst xmlns:p="http://schemas.openxmlformats.org/presentationml/2006/main">
  <p:tag name="KSO_WM_DIAGRAM_VIRTUALLY_FRAME" val="{&quot;height&quot;:341.4,&quot;left&quot;:127.55,&quot;top&quot;:137.65,&quot;width&quot;:705}"/>
</p:tagLst>
</file>

<file path=ppt/tags/tag54.xml><?xml version="1.0" encoding="utf-8"?>
<p:tagLst xmlns:p="http://schemas.openxmlformats.org/presentationml/2006/main">
  <p:tag name="KSO_WM_DIAGRAM_VIRTUALLY_FRAME" val="{&quot;height&quot;:341.4,&quot;left&quot;:127.55,&quot;top&quot;:137.65,&quot;width&quot;:705}"/>
</p:tagLst>
</file>

<file path=ppt/tags/tag55.xml><?xml version="1.0" encoding="utf-8"?>
<p:tagLst xmlns:p="http://schemas.openxmlformats.org/presentationml/2006/main">
  <p:tag name="KSO_WM_DIAGRAM_VIRTUALLY_FRAME" val="{&quot;height&quot;:275.6159055118111,&quot;left&quot;:94.52125984251968,&quot;top&quot;:186.49653543307085,&quot;width&quot;:687.1218897637794}"/>
</p:tagLst>
</file>

<file path=ppt/tags/tag56.xml><?xml version="1.0" encoding="utf-8"?>
<p:tagLst xmlns:p="http://schemas.openxmlformats.org/presentationml/2006/main">
  <p:tag name="KSO_WM_DIAGRAM_VIRTUALLY_FRAME" val="{&quot;height&quot;:275.6159055118111,&quot;left&quot;:94.52125984251968,&quot;top&quot;:186.49653543307085,&quot;width&quot;:687.1218897637794}"/>
</p:tagLst>
</file>

<file path=ppt/tags/tag57.xml><?xml version="1.0" encoding="utf-8"?>
<p:tagLst xmlns:p="http://schemas.openxmlformats.org/presentationml/2006/main">
  <p:tag name="KSO_WM_DIAGRAM_VIRTUALLY_FRAME" val="{&quot;height&quot;:275.6159055118111,&quot;left&quot;:94.52125984251968,&quot;top&quot;:186.49653543307085,&quot;width&quot;:687.1218897637794}"/>
</p:tagLst>
</file>

<file path=ppt/tags/tag58.xml><?xml version="1.0" encoding="utf-8"?>
<p:tagLst xmlns:p="http://schemas.openxmlformats.org/presentationml/2006/main">
  <p:tag name="KSO_WM_DIAGRAM_VIRTUALLY_FRAME" val="{&quot;height&quot;:275.6159055118111,&quot;left&quot;:94.52125984251968,&quot;top&quot;:186.49653543307085,&quot;width&quot;:687.1218897637794}"/>
</p:tagLst>
</file>

<file path=ppt/tags/tag59.xml><?xml version="1.0" encoding="utf-8"?>
<p:tagLst xmlns:p="http://schemas.openxmlformats.org/presentationml/2006/main">
  <p:tag name="ISPRING_ULTRA_SCORM_COURSE_ID" val="7A251DB4-07BE-47B3-8E91-FE7746FF9ADF"/>
  <p:tag name="ISPRING_SCORM_RATE_SLIDES" val="1"/>
  <p:tag name="ISPRING_SCORM_PASSING_SCORE" val="100.0000000000"/>
  <p:tag name="ISPRINGONLINEFOLDERID" val="0"/>
  <p:tag name="ISPRINGONLINEFOLDERPATH" val="Content List"/>
  <p:tag name="ISPRINGCLOUDFOLDERID" val="0"/>
  <p:tag name="ISPRINGCLOUDFOLDERPATH" val="Repository"/>
  <p:tag name="ISPRING_RESOURCE_PATHS_HASH_PRESENTER" val="dda1421ddb3ffb98a498c34c1cc89e982539480"/>
  <p:tag name="ISPRING_PRESENTATION_TITLE" val="毕业论文答辩PPT-13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CBerJKWn+5mToEAADhDgAAHQAAAHVuaXZlcnNhbC9jb21tb25fbWVzc2FnZXMubG5nrVf/bts2EP6/QN+BEFBgA7a0HdCiGBIHtMTYQmTJleg42Q8IjMTYRCgxkyi32V99mj7YnmRHym7spoOkdIBtmLTvu9Pdd9+Rx6cfC4k2vKqFKk+c10evHMTLTOWiXJ04C3r28zsH1ZqVOZOq5CdOqRx0Onr+7FiyctWwFYfvz58hdFzwuoZlPTKrhzUS+YkzH6duNJvj8CoNokmUjv2JM3JVccfKexSolfqj+uGXt+8+vn7z9sfjl1vLPkDJDAfBIRSySG9e9QAKaRwFKaCRIA3JJXVG5nOYXbSggR8SZ7T9Msx6HpMLZ2Q+O+0WcUxCmiaB75HUT9IwojYXAaHEc0ZXqkFrtuFIK7QR/APSaw6V1KLiqJYitz9kCjbKhnc586IZ9sM0JgmNfZf6UeiMElVV9z9ZWNbotarAXY1yUbNryXPrEzhjf7+reA2umQZOIXjptYB/qoKJ8qjTdYyXfjhJaRQFSUpCb7fjjEiZI69ixs1AlBgnJAaAitW8eoJtallmzRGWchjC1J9MA3hTE8JUrNYS3npoHHMCNZjzsssKOEJiYFeSLKPYM0kDV4ihO1bXH1SVH/Bjv1BdwH7oRkBBl+6BU4OxA4YaC1COquKZ7gKbkSTBE5KOo0sgMvRdNMQiOod2Ox9icUUSaBGSdNmE+MKfYEN402I7/u/6K2OGzvIesSwDO5O+jVBNDTsmpdAFttPqYV4S8n4BVfNx8I0ubgEhsbZeK7HhEEKVd7MHNMUlnuHP+4X/W3qG/YB4KRDKi5YptWJnnDGQh1JpxKRU5gHAL8s3rMw4uuYZa4Dw9/C3XOT2b6bYNpK/GvE3YnorLS+2qhR65PLF0cDQDoTscYRFU0N4WvPiTne53gv/KVEYYv9nCH0efaD/pG3WsQ8dMBaqvwUBeTaCBIoq+1v54Rk4mrc9D6LglzcDfIbRFiBU6KkYF5CqgxAuIIUD7JdknPgUhu2SX9dCd84xW9m2QN8uagYHB8k1fyjsNb9R0BOSs007zkDWbKU7C7o3LQ+0h/o0gJBDAFy1IxEgpSgg/rwH5mJGdhloJePgSZaqkbltUSlurWxAbpuCP57DN5Uq7K5k9Y68rWqdfk8U7cPFrdP5gHmSEBy709TFoUvMEc40jexpBFw0MQU0SQM8NuZAyoLpbA1aeaOaMu8J1J7CPHKGAWyb0oSzKlv/8+lzT4yvIml30Xb310Eg0GFGiMgXsN9DpXn9ZxcIxeNDO7voY7U9te7seh5iqQ90+F9Oh6zV9EIVsHXU7RfYti0aphS70xkQMrH8U02VdY/efYQZjs9BVOz5yhnNWHULikSVkoNQbKoNAfUw7w8Xh0ZLUfIhtt+n6eaBqT9PsefZWxQ0nxTZbTu8cjgrZtvrlITrVF8wd4pDELyv8Hgu9EBAOyN28gKN3q4f2nzzeGR8WdX2Mnr8cu9u+i9QSwMEFAACAAgAgXqySgn+cEwJAwAAtQoAACcAAAB1bml2ZXJzYWwvZmxhc2hfcHVibGlzaGluZ19zZXR0aW5ncy54bWzVVt1SGjEUvucpMul4KYsWq2UWnI7A1FGBEdrqlRM2BzZjNtlusiBe9Wn6YH2SnmwEYbTOqnWm5QZyfr7znZ8cEh7eJJLMIDNCqybdqdYoARVpLtS0Sb+MutsHlBjLFGdSK2hSpSk5bFXCNB9LYeIhWIumhiCMMo3UNmlsbdoIgvl8XhUmzZxWy9wivqlGOgnSDAwoC1mQSrbAL7tIwdBWpUJI6EVnmucSiOBIQQnHjsmuZCamgTcbs+h6mulc8SMtdUay6bhJ39WKz9LGQ7VFAsolZ1oodGLbYJwLx4fJobgFEoOYxkh8v07JXHAbN+lu3aGgdfAQpcD2OTCHcqQxGWXv4BOwjDPL/NHHs3BjzVLgRXyhWCKiEWqIy79J26Orz5eDzvnpce/katTvn46OB55E4RNs4oTBZqAQCek8i2AVJ2TWsihG3ugzYdJAGKyLlmYTrTbIuTMZa4m1L7xwHpIx8B5LYK0bw2uhumi5Q8kEE5GLJv2UCSYpEZZJEa2cTT42Vtii/911S4JYOGdAzob0PryvThSzzMA6raXGuJpHrW86l5wsdE6kuAZiNcH88wR/xUDWm0MmmU4KKY6PJUYKjDgTMAd+WNT0DvBPgS4xRJKjJ05uKsH6CN9zcUvGMNEZ4gKb4YyjXBiPX30WcMqMuQdlS45bw9PjdufquNfuXGy5BBmfMRU9ExwbDklq3wKfYe5KYwgpNVZzDQIrE7HcQNEfLnhhVibN0rFjNiua7hpZgGK7BfLxmKiIcDSFyqEsYMQU0UouCIvwChk3QjOhc4MSPywe2ryIoHclQhVUp3iDMFjGISuDVtvZfV/f+7B/8LFRDX79+Ln9pNPdWhlI5qL5vXL05GJZLZeHdy4M3C54fDXYLP83N8PgvPO1TF17nYtRqW52hqXg+mWs+idlrM79KhusrbFSFHAPTf3Sw00kRSIs8L85Yi8Yk1f9g/gZe5sxecOcX3M1/puU/Wn1GNl4fYTBo88jp0mEEgkWwm3E1ZuqtVev4XvmUVWlgmibT81W5TdQSwMEFAACAAgAgXqyStqYtsO1AgAAVQoAACEAAAB1bml2ZXJzYWwvZmxhc2hfc2tpbl9zZXR0aW5ncy54bWyVVm1P4zAM/n6/Ytp9p/cKOqlMggESEnegA/E9bb02WppMiTtu//6cNKVJt25lEdLy+Hkcx7E9UrPmcvFpNktzJZR+BkQuS2ORDpvx4nKeNYhKnuVKIkg8k0rXTMwXn6/v7EoTxzylUlvQpPniPic0K5ZDf8yF+0yR+DN+Xtg1JshVvWFy96BKdZaxfF1q1ciCZHfuMyardhvQgsu1vcSvi+Xt6AGCG7xHqKOYvt/ZNU2y0WAM2JDOb+06qRIsAzEtwwNNf9Tx2w9kW244OtnVV7vGZBtWQpzk49HRw5D3DwsQ/iFRv53bNUoVbAf6Q87Vptl8SKBVaRMaa44/4rtGKFZQ+5Hg5otdJwX2Qvagk6/g0/Pjxq6A5L+GfZ/adtVKPNm8DgaCffRMwAJ1A2nS7VqbqdTbY4PUH7BYMWGIEEI96YmCfmKN6dzEWM/7C29cFqEvj/SUVyWaGpZtwIG7GO/5y+W1mxWh03csiFDD1oNBiD3YM/9QXveYAdgznwUv4FGK3X4EQ1Mr6h75mvnnPJ5/soJktC28tdt1VnvSg21dE4TqgY5TqwIWxobzwmuw75YmDmtDSvZiSiXb8pIhV/K35WU7dxmTJgODr7XDlZUiRwGHCs7FSGM6TJfbx/XorXFBtj8L/eXa/Qxpil/OGSLLq5p+lsx85nXUJpSYeXJYYeck0UHfy5UKNO7sMVHN9Br0i1Ji6jFSIZip7lXbXGP0NAlykCaHs5x6J4fSL5s6A31Lr8bBdFmOwZZY8bIS9IevHN6gGChGrK0UK/InGX+vywDwRQBM51VXte2mtdSNQC5gC13zB4C78tjdUkNVOlZwV/gAKwxLziOTatLPir5W4hkS4Af4rxRW5HhgmVD2yDLjbhZ1fjeG+1iiwdyNM1t84SRze19LkWOy72eQQPvv5H9QSwMEFAACAAgAgXqySnjWJgneAgAAxgkAACYAAAB1bml2ZXJzYWwvaHRtbF9wdWJsaXNoaW5nX3NldHRpbmdzLnhtbM1WwU4bMRC95yssVxzJAqWFRpugigSBoCQiaQsnNFk7WQuvvbW9CeHUr+mH9Us6XpOQCBotCKrmkux45s17M+PZxAe3mSQTbqzQqkm361uUcJVoJtS4Sb8Ojjb3KbEOFAOpFW9SpSk5aNXivBhKYdM+dw5dLUEYZRu5a9LUubwRRdPptC5sbvyploVDfFtPdBblhluuHDdRLmGGX26Wc0tbtRohcTB90ayQnAiGFJTw7EAeu0zSKHgNIbkZG10odqilNsSMh036bqv8zH0CUltkXHlttoVGb3YNYEx4OiD74o6TlItxirz3dimZCubSJt3Z9SjoHT1GKbGDBPAohxq1KHcPn3EHDByEx5DP8Vtn54ZgYjMFmUgGeEK8/CZtD66Pr3qdi7OT89PrQbd7NjjpBRJlTLSKE0eriWIkpAuT8EWeGJyDJEXeGDMCaXkcLZvmbiOtVsj5ZzLUEktfRlEyQqZy1qSfjQBJiXAgRbI4dWDG3B0JiRp87HZ9pBx9AAx6kxSM5cuJ5ifWVzFpfdeFZGSmCyLFDSdOE1RUZPgr5WS53GRkdFZaJVhHrBSMk4ngU84OyirdA/4t0RWmyAqMxFHMJXchw49C3JEhH2mDuBwmOLRoFzbg158FnIO1D6Aw57jRPztpd65Pztudyw0vENgEVPJMcGwhz3L3FviA2pXGFFJqrOYSBFYmgcLysj9MsNKtiszKuVOYlE33jSxBsd0C+QRMPEhwtIQqeFXABBTRSs4IJHgprB+hidCFRUsYlgBtX0QwhBKhSqpjXFCYzDBuqqBtbe+83/3wcW//U6Me/f75a3Nt0P2i6Enw2cKmOFy7Khbr4vGdiyN/Q5++7M4U/+qu9y4636pU6rxzOajUn06/Ely3ilf3tIrXRVhOvaXFVIkCbpZxWGO4W6TIhOPsNYfmBY1fv+XDWLxS499Qxdrx/X9FhKfFS33lLR5HT/7NqKF99b9Xq/YHUEsDBBQAAgAIAIF6skrb73U9lgEAAB8GAAAfAAAAdW5pdmVyc2FsL2h0bWxfc2tpbl9zZXR0aW5ncy5qc42Uy27CMBBF93xF5G4rRF+gdtcWkCqxqFR2VRdOGEKEY0e2k0IR/97Y4WE7kxbPBt8c3xkP8ux6Ub1IQqKnaGd/2/27v7caGE3LEq59nXXoudGJYtkC5lkOLONAAqQ6Hj3J+zOBGRNuTePth7FVjh8R5suSMuXiBWIhEU1hhysE/Ea0DXb45yT2nHs1d3IaHZdaC95PBNfAdZ8LmVPLkKuXqQn3igEsKpANOrALQZc0Ac90ZFcXeXZ8GJlwuUTkBeXbmUhFP6bJOpWi5IuGntrl0qttAbL+y9eHAh9HrxPPjmVKv2nIw8R3UxPdZCFBKTjkHU5MoDCjMbA/WxSgnnH7QgFdZSrTR/r5xoRLFzSFVpfaJdQNrb0u5TRsdEPcDk14BKNbkJdYiaIsLuGkSE1HWmi75yeUCbrIeNpw44EJlDPFGtuu7p0vej82QbwnJIIntMKeX941O0JQIaD2xtIxrwryzjA7hokcySEQDZtWFT5HdDhHzP4zIlRrmqzyejzUw7FuA5VrkHMhWF391391hrl6+19QSwMEFAACAAgAgXqyShra6juqAAAAHwEAABoAAAB1bml2ZXJzYWwvaTE4bl9wcmVzZXRzLnhtbJ2PMQ/CIBCFd34FuV2wW9MA3UzcHHQ2FVFJ6NFw1PrzhdQYZ4dL7l3e915O9a8x8KdL5CNqaMQWuEMbrx7vGk7H3aYFTnnA6xAiOg0YgfeGKd+0eEiOXCZeIpA0PHKeOimXZRGeplQSKIY5l2ASNo6yzBhRVlJOKwor2/m/6M8NDGOcq8vsQ96jKXtRq4VTshoqc3YoPN4iyGpQ8uuuys6US0URSv48ZtgbUEsDBBQAAgAIAIF6skqw7V1XbgAAAHYAAAAcAAAAdW5pdmVyc2FsL2xvY2FsX3NldHRpbmdzLnhtbA3MPQ7CMAxA4b2nsLyXn42haTc2EBLlAFZjUCTHRomF4PZ4e8OnNy3fKvDh1otpwuPugMC6WS76SvhYz+MJoTtpJjHlhGoIyzxMYhvJnd0DdngL/bitXCOcr1RD3hp3ViePM4xwieezcMb9PPwBUEsDBBQAAgAIAIOZ9UT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IF6skoXqeFBbwEAAPsCAAApAAAAdW5pdmVyc2FsL3NraW5fY3VzdG9taXphdGlvbl9zZXR0aW5ncy54bWyNUttq3DAQfc9XiPzAShrdDO6Cbi5+SUKykGd3rRbTRC6WQkvRx1dOsmy22dBqnmbOmTPM6LTp+xTtU8rz4/R7yNMc70LOU/yWthcItfv5YV5ulpBCTptj5X6K4/yzj1/ntVarKQ9xHJbRrmjaYtQ9P6SkVk7VjBlGkWSeeoWc57ZiDbgGbMUcJbbd/CXxoruEfYj5vGq7OUHfN/QxhSX3cQy/tnDKfgudbvB5Gcap8tJWsDXKYWpxbA3ECJfcF6oBQCDLHXG4SNlITZDHjGMoRlGggAjnpBGFSMqhZl0jqgrzjUBMMkZdoZ7WbqS1cdQWCQ0huk7zqrGl64zEGBFCgLnCBXQGo8qGqqFBrQcEBwZE0UYTBaiznelY8c4Ly5GiXmBcmDGA8fG4x+3enutY/e91Duf8h+DZLziLrt7anDFXu39alkrehccfD0MO6MuQQj9+ury59Xf+aqd3/fXV5as3n318YK6GrZt/6O8/UEsDBBQAAgAIAIJ6skqlSRcUvw0AAAIjAAAXAAAAdW5pdmVyc2FsL3VuaXZlcnNhbC5wbmftWmlYkunef8xOTqXZOpYZtGrnVC6hmaZQWdmmdaaZadxtXEkRFdeRpXKmTlPKlBXu2BkdZzIhRTEXoEVlTFyOTjAIirlAiqCGgsj2Pth0vrzX+/X9xIfn5rqX333/+W+//31d9+2L/r5Wq2xXAQBgdeb0iS8AYLkfAJgnf7YCHCFtdOOBP2aYL3yPA5RuuwmwszzmmN8xAKghrtZe+RvYX5l4OgADAGteGz8zNvrXSADYSTpz4tiXGaGyQdad+HQde3b78bU7Pru63GXlzpqze9LWLXv0m/afIevWH3N+2OAa+/jfOWU5J/fvvxG+bu2s75XHZTk5X2mttZeUGpyT6IKXasytmXYkXcE4QmX/YNGcWeoBw3Rz4sUt6dHK3+50sdJFONVIPS+0OWP84WVH7/k/LoFSATFxXUejIQcx92Qs1U17ayj87j5zcLguX/37YrqHa6ZG1jC60gwcGeAUjyXHfiAbtA6lRmDZ2/GWyCFa3ufLjMubikktM69WJ+0AO0erDEWksR+Mi8a/XQ62sTa7jMPNm5f2afsMbHsdT4HttTSXJfSddcYNQ+4aITITxAQxQUwQE8QEMUFMEBPEBDFBTBATxAQxQUwQE8QEMUFMkP93SEZFJRm/ODJOCmNmzAy/bNuKbkmaZUzjpm/DeHEUUXBPIxN5BFz5nub9ix87T9UWbJgddyKoT7EZmIGAmGpyt4aZLyWw2ToXyBwH1hPshV1wDuU7vA0WNQ4hs4zI2SlaD7yGpUW02am66RWoocJ+YUPEYgQH9R1HKTp+14KxOFk1uwo+If6uUubx1jIid9vv2MlL5KaFmVsILVN/j4gdGxmFGhYqiLipiOmg7sEC5NiACqp77wsNoDNCKIWB3Si6v+qxNe79vagqaFYzpInoldv5XJ5C1o45TCd7ZmUOERWbrob6rQBe+HXVCDzWnH9Exc9XJTU3iF2RgxjnBtm2lvCd7dly6YmrlPSB0kuclxIJwqDuNP9PHXYaRlZzNAPCsn4JgMMqaWSGtgmxLT1CqbM8F00mLPaT8ejEg9m3U4PuSsgE/fCLOG4RlSYvTjhQpGmz3BnNX8Q3J9yX7yKOHqR4DsZLiw1CUow6jcGOkkvS1bSIbs0a/OFlQOIpsQ2KytJ/h4Vn+vfR0RWp3R3CdqKa9MQF8oDyB+4eXUIXb8esCZVI7b7/pT++yyzds6zk8ufx1l9KWnI9EP7uGtyRa/kWXMuzYo0u/MqKSExQlwqTyEyguaUEVBZpXntmkHe0Kr/aQdYIJSPDUR4p0EZZFOfQ02kqKJaiCSF62zuWnfHDQAij0BK4pnCmXvTv2dXjN6CsrutuLBB4ojQH2jIuNh1XnRwoFQTmVUXcssP0MrxnvFv3+cEPY4qm0M1bHDk8nXMcM4y6rOBlu20gZ+ZKSfRTzWvL3UqqbYGBOUn3/niqCoNgyFPiMmpRRIHF7Kr65gy3LQAguQKX7vS+5eWL1DT0eUqic60go5Ki1k+HXqo2/7MuPg6fx9L5EQ5aTErfWgoZKYLqxx34a86iaQvriBJ8gKTAnzB4caQXN/ZH52FlCi+EdamcPRpymmQFHG1QnxzxIOR2hA5YBCFLMK7o/jMCwmqjfjlG/X4pBQ4dEAxA6xK6rn/Y7+6sDq8QyA2Y2PvdhM2Fdk4hhwBgsFudfSGvzpoOindV/zR5wMJ94+ixiR+FNsgs//o14f21UUPJSe9dYc4FPfdPk6NeDhY2/Blv8ZWgx7WAOXQDRicja90qw9DoLVLFqV+qFYGUxfN5VfJdlaHtNZUwVzNgWNgy13duNnPU45zmyr5qTHcodrbtOTRhe3t238PnOQTtKJR4OI3/9z5l8WT+4w7LE9yYsqmu6wuLQHcUwblzMF/n9To7VcBB1azYBXuQL4i6GRj3rP7mXkWqlQ1dylHH31oH+/VPCg0aHB+SDm3siuLoPtjzxs9sLdQu8li5uifklRO1ZsB7154sxL96uFl95biah1yPGOI7J1Q7aIj1DUlvw8eeRFWeFmCe8NW8QUDTcGq/FOWR5TBUJnwxJc3UdH7jc78+fsWmOH5LU8S8zOIl5fobz0ElPcg8d0Ix/+R6q1D+G1EQ2l4ssW21w4RQbIXF//CGWKtfWuMTZzUig344wvBJjJQ3ZJvSsGGZbsSGlYFWE/FzP/s+Ysxzg2wQGn6PIx6MvtAs+CiJpR3PkriI0LwtmFBaPFNOCnGQ3QH9NlXcxDmUIGjKpW1TiIxfx36yzl2EVo3mK0rgbDNBqjKB5vRoA0K0G1Twpuc5souRhLUpb2svlcvM5KHfedkrsmeoBF0cdooKum/M8aZ4AFjkxASUS+6wA3t8Vdzh8NKGX8ZHS9KHGpVYMel7GtZbVXL9ZWCMduICoWkqbnvSBiQhviKVQqOo0hJdsu+iglgL56PVlg/EGr64ngE7WkBXstNKGI0tHl2okhm1PeiPjtpDyiPDfxq1bC5kzGUEK4mqat0EPSwvhQ8AKZnyRskIpq0oX1IsPYrnPIsUcHsjs7YjzHNBPTiRcFZHlBKaSiDSKz+4Ci4ncZr6oxNrvWU1fXD+WWlwDKUnXxYk6+2NPHCB60kbhB0O8PlZlxgrE1UpB1Ec3C5ZXpwx5oYF+duepU79VxWOGraGG1jKtF+yzIfD+sBuL4kQ+ox6mcBRIWMPDuE1sk7mipUTWDq3yoluft+t7Axa4HFqwAEMNilnPoB7SBQde5CLD64UTb9OuuyT14guxyXnbLY+a4PdSjOn54ak/Vjn/WLwHJEdZcgQBXb283Ybgy6kT9FaVCgpxiQiLKYjrHzED9fRsFkXERa6CEJhKrwj7eKz0JJauHWU1SYlmu/x9acDC1Al0kMCd6qlh6srX2AN55bFxoc11qaCJ99Tdrh967U35D3qaUmdXfPURmTWtWYShNipn2XWP6qknjHaualcctu9vpQor7Z2CbGYjxt2ic53JsfU4qo6JjEzrHrcpg5bOoc3zy3O1LwJxF9Cko12hvGQFNWAnN/t45MnS8vlU2SZKNEjWGdD5+c+eQa3I+HSJbtiHqrv7AEt1OA0hFV0+WJHt4qeL7Q6wNfxzIacvCEk3Sgu7sCFTwYfzXH/y+CCy4VPX76oXTPJ23eKC1xBbM9PG7xuUJp/wQvCKAlXxPZ/Gbl5mxTzjZglkQ64S1kN0j2wxIL+6uv9SkXwo3oCVNUbKd+KJAfvAr3+b6L2qWvVEaSSnaieHbDN6i40HtMrfIYprHOc+fV/+Z4ajMTN5H1DrV6SlslrOITrFinKTcMqxXBAKTbtuzVUm/y07gKYH3n8BLby4c5Re5+8zB+6PKmyZ7EMN2Rj1eMOoXsfvPHUXYuK1cwcvlkQ2/EImNzHzoUtfmH3YDdmIAXyglDBjqi1n5uoYek1n1KBYvhl9gJ29htFseKJudLVNQBdvSXuJ2dRZYNkqieL8SpyKqw6+dLHWAOLl6wSHnkVRPO4I20racuPHH0BzoUblM9N63mBLFE9vwNK4dCnP3zcKAUrpz6b9PH/D7XI7K18KR9AHShGiGC2bWMZdGh5gUgnT7cxNo2veExl/cI3jbfnMrwi8UcpHamB+Lc93xt1M5e5OFHpBIFjN5NhkIg1XKptKGdtuD/NsNodtjyfefPvCt0OwXz0v54t2u4Vfj0A/eilA9PEzKLuufl/3Atg0q+g/WGaSKaItS2mpEd54EycodTzaKCY6ay6XYfIXQtSzSphe9reWsRnTVeNJDDVFZM/dWsnQSMQOerVPYTQwmlVJ+FDHjlYu8BG5FqMe6n7yq75VrDf+IEs+JV4D0Hhc/BA81+JzNNbJcTMeow2ntN8C3KNfIlrnHI3Lh0DMpoSr1eQEQfXqhVkg5aZPYUU9GsnL7OatNg83cRzaN9P/935I79SSWF4DzjaKwaJAK3Qza+iMm1Vr62MyWS9kcAZMufI8uypGsQgj6Wfz/AsxSJPv/i5L2Lcvm901rG8cwVQJpBSWRDykdKqTxwb2L0S3RlgjNV7GqOB8Jvvr6ll61Nu2qsu264HHXTJFC2rl3xECZagxXNqe5XfR4afB2vPdlyij5HifwcpPgZtUBarLfN0x5R6jF+LtwR/zmcZ5CFkn/vsMe2Fq467jOmGExNYLvlJshdl+DpQYscA6ThJg95h5N9GJ1DjFdY3dEaWGjJTYllhcOhyjW6aYLhnniQnuu4e/udETfIGBfzVXD62GPI6a5MZcDgC2orpczj2sY7K5LBXuEBSwsK4KVPox2C9qFZZnaQoqtE46QjIIbctxrz4+nkqoW2HmWG+ZBrrAP86YYQStt5D4k2657gVAB5ZWENaJXmSb+Gvd6FU3GL76ixH8SF/Ae7GZusman9j0flCcfUh5OH7HGR/JkAsVG0YajOUi72g/UvCYCR6tT3bTlWq2Jcgf0/6DZQFOh3ZwE8KU7+5PPJTZKa0usHxAi3MGrxEOPC0r2R2Fg5siKpUOhxLn8jFF9iOPpRPurenv3sgOk54tzrseYaiy13k7lzQsJ8jyOjzBCt+L76830XmkvCdUMDUuW/8v64oCU4tM8dDjTeTi5PJoR8G4qhtS+8rqh0le6aZmoTgpbXgVPIsy2AMqgvG2d5o8W7FdHLsQQN+4TW0fcOyTw87VEO9kXrdO2vCc+NbkJGzxsWSq+IdMBv1NOvOHYPZH+cFpe/cowTGiTMn/U9Qjoff+B9QSwMEFAACAAgAgnqyStIooFJKAAAAawAAABsAAAB1bml2ZXJzYWwvdW5pdmVyc2FsLnBuZy54bWyzsa/IzVEoSy0qzszPs1Uy1DNQsrfj5bIpKEoty0wtV6gAihnpGUCAkkIlKrc8M6UkAyhkYG6OEMxIzUzPKLFVsjCwgAvqA80EAFBLAQIAABQAAgAIAEOUV0cNwDEewAEAANoDAAAPAAAAAAAAAAEAAAAAAAAAAABub25lL3BsYXllci54bWxQSwECAAAUAAIACACBerJKWn+5mToEAADhDgAAHQAAAAAAAAABAAAAAADtAQAAdW5pdmVyc2FsL2NvbW1vbl9tZXNzYWdlcy5sbmdQSwECAAAUAAIACACBerJKCf5wTAkDAAC1CgAAJwAAAAAAAAABAAAAAABiBgAAdW5pdmVyc2FsL2ZsYXNoX3B1Ymxpc2hpbmdfc2V0dGluZ3MueG1sUEsBAgAAFAACAAgAgXqyStqYtsO1AgAAVQoAACEAAAAAAAAAAQAAAAAAsAkAAHVuaXZlcnNhbC9mbGFzaF9za2luX3NldHRpbmdzLnhtbFBLAQIAABQAAgAIAIF6skp41iYJ3gIAAMYJAAAmAAAAAAAAAAEAAAAAAKQMAAB1bml2ZXJzYWwvaHRtbF9wdWJsaXNoaW5nX3NldHRpbmdzLnhtbFBLAQIAABQAAgAIAIF6skrb73U9lgEAAB8GAAAfAAAAAAAAAAEAAAAAAMYPAAB1bml2ZXJzYWwvaHRtbF9za2luX3NldHRpbmdzLmpzUEsBAgAAFAACAAgAgXqyShra6juqAAAAHwEAABoAAAAAAAAAAQAAAAAAmREAAHVuaXZlcnNhbC9pMThuX3ByZXNldHMueG1sUEsBAgAAFAACAAgAgXqySrDtXVduAAAAdgAAABwAAAAAAAAAAQAAAAAAexIAAHVuaXZlcnNhbC9sb2NhbF9zZXR0aW5ncy54bWxQSwECAAAUAAIACACDmfVEzoIJN+wCAACICAAAFAAAAAAAAAABAAAAAAAjEwAAdW5pdmVyc2FsL3BsYXllci54bWxQSwECAAAUAAIACACBerJKF6nhQW8BAAD7AgAAKQAAAAAAAAABAAAAAABBFgAAdW5pdmVyc2FsL3NraW5fY3VzdG9taXphdGlvbl9zZXR0aW5ncy54bWxQSwECAAAUAAIACACCerJKpUkXFL8NAAACIwAAFwAAAAAAAAAAAAAAAAD3FwAAdW5pdmVyc2FsL3VuaXZlcnNhbC5wbmdQSwECAAAUAAIACACCerJK0iigUkoAAABrAAAAGwAAAAAAAAABAAAAAADrJQAAdW5pdmVyc2FsL3VuaXZlcnNhbC5wbmcueG1sUEsFBgAAAAAMAAwAhgMAAG4m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commondata" val="eyJoZGlkIjoiYzI0NDA3OGVmNzExZWNmYWQ3NjA0NGNlMDRmNTkzOTAifQ=="/>
</p:tagLst>
</file>

<file path=ppt/tags/tag6.xml><?xml version="1.0" encoding="utf-8"?>
<p:tagLst xmlns:p="http://schemas.openxmlformats.org/presentationml/2006/main">
  <p:tag name="KSO_WM_DIAGRAM_VIRTUALLY_FRAME" val="{&quot;height&quot;:271.15740157480315,&quot;left&quot;:473.66464566929136,&quot;top&quot;:156.78685039370075,&quot;width&quot;:386.03385826771665}"/>
</p:tagLst>
</file>

<file path=ppt/tags/tag7.xml><?xml version="1.0" encoding="utf-8"?>
<p:tagLst xmlns:p="http://schemas.openxmlformats.org/presentationml/2006/main">
  <p:tag name="KSO_WM_DIAGRAM_VIRTUALLY_FRAME" val="{&quot;height&quot;:271.15740157480315,&quot;left&quot;:473.66464566929136,&quot;top&quot;:156.78685039370075,&quot;width&quot;:386.03385826771665}"/>
</p:tagLst>
</file>

<file path=ppt/tags/tag8.xml><?xml version="1.0" encoding="utf-8"?>
<p:tagLst xmlns:p="http://schemas.openxmlformats.org/presentationml/2006/main">
  <p:tag name="KSO_WM_DIAGRAM_VIRTUALLY_FRAME" val="{&quot;height&quot;:271.15740157480315,&quot;left&quot;:473.66464566929136,&quot;top&quot;:156.78685039370075,&quot;width&quot;:386.03385826771665}"/>
</p:tagLst>
</file>

<file path=ppt/tags/tag9.xml><?xml version="1.0" encoding="utf-8"?>
<p:tagLst xmlns:p="http://schemas.openxmlformats.org/presentationml/2006/main">
  <p:tag name="KSO_WM_DIAGRAM_VIRTUALLY_FRAME" val="{&quot;height&quot;:271.15740157480315,&quot;left&quot;:473.66464566929136,&quot;top&quot;:156.78685039370075,&quot;width&quot;:386.03385826771665}"/>
</p:tagLst>
</file>

<file path=ppt/theme/theme1.xml><?xml version="1.0" encoding="utf-8"?>
<a:theme xmlns:a="http://schemas.openxmlformats.org/drawingml/2006/main" name="第一PPT，www.1ppt.com">
  <a:themeElements>
    <a:clrScheme name="时尚商务">
      <a:dk1>
        <a:sysClr val="windowText" lastClr="000000"/>
      </a:dk1>
      <a:lt1>
        <a:sysClr val="window" lastClr="FFFFFF"/>
      </a:lt1>
      <a:dk2>
        <a:srgbClr val="44546A"/>
      </a:dk2>
      <a:lt2>
        <a:srgbClr val="C15B43"/>
      </a:lt2>
      <a:accent1>
        <a:srgbClr val="743443"/>
      </a:accent1>
      <a:accent2>
        <a:srgbClr val="F2A66F"/>
      </a:accent2>
      <a:accent3>
        <a:srgbClr val="94C375"/>
      </a:accent3>
      <a:accent4>
        <a:srgbClr val="935DBB"/>
      </a:accent4>
      <a:accent5>
        <a:srgbClr val="FFD965"/>
      </a:accent5>
      <a:accent6>
        <a:srgbClr val="F2523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1090</Words>
  <Application>WPS 演示</Application>
  <PresentationFormat>自定义</PresentationFormat>
  <Paragraphs>136</Paragraphs>
  <Slides>13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思源黑体</vt:lpstr>
      <vt:lpstr>黑体</vt:lpstr>
      <vt:lpstr>微软雅黑</vt:lpstr>
      <vt:lpstr>Arial</vt:lpstr>
      <vt:lpstr>Wingdings</vt:lpstr>
      <vt:lpstr>Arial Unicode MS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第一PPT</dc:creator>
  <cp:keywords>www.1ppt.com</cp:keywords>
  <dc:description>www.1ppt.com</dc:description>
  <cp:lastModifiedBy>LtAo</cp:lastModifiedBy>
  <cp:revision>24</cp:revision>
  <dcterms:created xsi:type="dcterms:W3CDTF">2021-05-13T05:46:00Z</dcterms:created>
  <dcterms:modified xsi:type="dcterms:W3CDTF">2025-01-07T04:52:56Z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E86498A795154EEB8C0040F2D61FFAF8_12</vt:lpwstr>
  </property>
  <property fmtid="{D5CDD505-2E9C-101B-9397-08002B2CF9AE}" pid="3" name="KSOProductBuildVer">
    <vt:lpwstr>2052-12.1.0.19302</vt:lpwstr>
  </property>
</Properties>
</file>