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80" r:id="rId3"/>
    <p:sldId id="282" r:id="rId4"/>
    <p:sldId id="281" r:id="rId5"/>
    <p:sldId id="300" r:id="rId6"/>
    <p:sldId id="258" r:id="rId7"/>
    <p:sldId id="267" r:id="rId8"/>
    <p:sldId id="286" r:id="rId9"/>
    <p:sldId id="287" r:id="rId10"/>
    <p:sldId id="288" r:id="rId11"/>
    <p:sldId id="289" r:id="rId12"/>
    <p:sldId id="268" r:id="rId13"/>
    <p:sldId id="259" r:id="rId14"/>
    <p:sldId id="262" r:id="rId15"/>
    <p:sldId id="260" r:id="rId16"/>
    <p:sldId id="261" r:id="rId17"/>
    <p:sldId id="263" r:id="rId18"/>
    <p:sldId id="264" r:id="rId19"/>
    <p:sldId id="266" r:id="rId20"/>
    <p:sldId id="265" r:id="rId21"/>
    <p:sldId id="270" r:id="rId22"/>
    <p:sldId id="275" r:id="rId23"/>
    <p:sldId id="274" r:id="rId24"/>
    <p:sldId id="273" r:id="rId25"/>
    <p:sldId id="276" r:id="rId26"/>
    <p:sldId id="271" r:id="rId27"/>
    <p:sldId id="297" r:id="rId28"/>
    <p:sldId id="277" r:id="rId29"/>
    <p:sldId id="269" r:id="rId30"/>
    <p:sldId id="278" r:id="rId31"/>
    <p:sldId id="298" r:id="rId32"/>
    <p:sldId id="279" r:id="rId33"/>
    <p:sldId id="283" r:id="rId34"/>
    <p:sldId id="290" r:id="rId35"/>
    <p:sldId id="291" r:id="rId36"/>
    <p:sldId id="292" r:id="rId37"/>
    <p:sldId id="284" r:id="rId38"/>
    <p:sldId id="285" r:id="rId39"/>
    <p:sldId id="272" r:id="rId40"/>
    <p:sldId id="299" r:id="rId41"/>
    <p:sldId id="293" r:id="rId42"/>
    <p:sldId id="294" r:id="rId43"/>
    <p:sldId id="295" r:id="rId44"/>
    <p:sldId id="296" r:id="rId45"/>
    <p:sldId id="257" r:id="rId46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1" autoAdjust="0"/>
    <p:restoredTop sz="94660"/>
  </p:normalViewPr>
  <p:slideViewPr>
    <p:cSldViewPr>
      <p:cViewPr>
        <p:scale>
          <a:sx n="70" d="100"/>
          <a:sy n="70" d="100"/>
        </p:scale>
        <p:origin x="-570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20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7E730-6CC1-4AA5-8873-2D45A47C3459}" type="datetimeFigureOut">
              <a:rPr lang="nb-NO" smtClean="0"/>
              <a:t>08.05.2014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35E46-E6BE-4BBF-B521-C8EA5A94C9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214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8C020-4869-4304-9F2F-027314D2C95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4570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8C020-4869-4304-9F2F-027314D2C954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457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8C020-4869-4304-9F2F-027314D2C95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4570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5E46-E6BE-4BBF-B521-C8EA5A94C9B3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916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295775" y="1951083"/>
            <a:ext cx="7558687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253126" y="1948926"/>
            <a:ext cx="104381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470" y="1380605"/>
            <a:ext cx="5870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1099100"/>
            <a:ext cx="5870846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559719" y="1999467"/>
            <a:ext cx="7246080" cy="172125"/>
          </a:xfrm>
        </p:spPr>
        <p:txBody>
          <a:bodyPr/>
          <a:lstStyle>
            <a:lvl1pPr>
              <a:defRPr b="0"/>
            </a:lvl1pPr>
          </a:lstStyle>
          <a:p>
            <a:endParaRPr lang="nb-NO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-5421"/>
            <a:ext cx="1508763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354458" cy="1808801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6" y="2479826"/>
            <a:ext cx="8606105" cy="4135442"/>
          </a:xfrm>
          <a:prstGeom prst="rect">
            <a:avLst/>
          </a:prstGeom>
        </p:spPr>
      </p:pic>
      <p:sp>
        <p:nvSpPr>
          <p:cNvPr id="12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26" y="1993709"/>
            <a:ext cx="1042389" cy="172125"/>
          </a:xfrm>
        </p:spPr>
        <p:txBody>
          <a:bodyPr/>
          <a:lstStyle>
            <a:lvl1pPr>
              <a:defRPr spc="80" baseline="0"/>
            </a:lvl1pPr>
          </a:lstStyle>
          <a:p>
            <a:fld id="{62CCA688-0196-4668-938E-5AB69FE9DEDA}" type="datetimeFigureOut">
              <a:rPr lang="nb-NO" smtClean="0"/>
              <a:t>08.05.2014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08.05.2014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2BDC85-2654-46DE-B8E0-8EA44100D048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65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3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08.05.2014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lysbilde m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295775" y="1951083"/>
            <a:ext cx="7558687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253126" y="1948926"/>
            <a:ext cx="104381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15" name="Plassholder for bilde 14"/>
          <p:cNvSpPr>
            <a:spLocks noGrp="1"/>
          </p:cNvSpPr>
          <p:nvPr>
            <p:ph type="pic" sz="quarter" idx="12" hasCustomPrompt="1"/>
          </p:nvPr>
        </p:nvSpPr>
        <p:spPr>
          <a:xfrm>
            <a:off x="253128" y="2480626"/>
            <a:ext cx="8606250" cy="4136062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 smtClean="0"/>
              <a:t>Sett inn bilde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470" y="1380605"/>
            <a:ext cx="5870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1099100"/>
            <a:ext cx="5870846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28" y="1993709"/>
            <a:ext cx="1042388" cy="172125"/>
          </a:xfrm>
        </p:spPr>
        <p:txBody>
          <a:bodyPr/>
          <a:lstStyle>
            <a:lvl1pPr>
              <a:defRPr spc="80" baseline="0"/>
            </a:lvl1pPr>
          </a:lstStyle>
          <a:p>
            <a:fld id="{62CCA688-0196-4668-938E-5AB69FE9DEDA}" type="datetimeFigureOut">
              <a:rPr lang="nb-NO" smtClean="0"/>
              <a:t>08.05.2014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559719" y="1999467"/>
            <a:ext cx="7246080" cy="172125"/>
          </a:xfrm>
        </p:spPr>
        <p:txBody>
          <a:bodyPr/>
          <a:lstStyle>
            <a:lvl1pPr>
              <a:defRPr b="0"/>
            </a:lvl1pPr>
          </a:lstStyle>
          <a:p>
            <a:endParaRPr lang="nb-NO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-5421"/>
            <a:ext cx="1508763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354458" cy="180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1284771" y="6328393"/>
            <a:ext cx="759468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627151" y="3091677"/>
            <a:ext cx="7205077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627441" y="2795895"/>
            <a:ext cx="7204788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15" name="Rektangel 14"/>
          <p:cNvSpPr/>
          <p:nvPr/>
        </p:nvSpPr>
        <p:spPr>
          <a:xfrm>
            <a:off x="258950" y="6328393"/>
            <a:ext cx="1033021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380175" cy="35147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0"/>
            <a:ext cx="1508763" cy="882970"/>
          </a:xfrm>
          <a:prstGeom prst="rect">
            <a:avLst/>
          </a:prstGeom>
        </p:spPr>
      </p:pic>
      <p:sp>
        <p:nvSpPr>
          <p:cNvPr id="12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1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08.05.2014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lassholder for innhold 2"/>
          <p:cNvSpPr>
            <a:spLocks noGrp="1"/>
          </p:cNvSpPr>
          <p:nvPr>
            <p:ph idx="1"/>
          </p:nvPr>
        </p:nvSpPr>
        <p:spPr>
          <a:xfrm>
            <a:off x="1273621" y="1777857"/>
            <a:ext cx="4018334" cy="42938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1834333"/>
            <a:ext cx="3131456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08.05.2014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1013" y="2089626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2687" y="1837687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1273621" y="1777988"/>
            <a:ext cx="3802349" cy="42938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1415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1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08.05.2014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92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bilde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1013" y="2089626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ssholder for bilde 3"/>
          <p:cNvSpPr>
            <a:spLocks noGrp="1"/>
          </p:cNvSpPr>
          <p:nvPr>
            <p:ph type="pic" sz="quarter" idx="18"/>
          </p:nvPr>
        </p:nvSpPr>
        <p:spPr>
          <a:xfrm>
            <a:off x="259155" y="1834333"/>
            <a:ext cx="5219094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9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2687" y="1837687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0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1415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3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1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08.05.2014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283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, navn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0504" y="1701208"/>
            <a:ext cx="5262926" cy="1727792"/>
          </a:xfr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230504" y="3429001"/>
            <a:ext cx="5262926" cy="354711"/>
          </a:xfrm>
        </p:spPr>
        <p:txBody>
          <a:bodyPr>
            <a:normAutofit/>
          </a:bodyPr>
          <a:lstStyle>
            <a:lvl1pPr marL="0" indent="0" algn="r">
              <a:buNone/>
              <a:defRPr sz="17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dirty="0" smtClean="0"/>
              <a:t>Navn </a:t>
            </a:r>
            <a:r>
              <a:rPr lang="nb-NO" dirty="0" err="1" smtClean="0"/>
              <a:t>Navnesen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1834333"/>
            <a:ext cx="3131456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Rektangel 3"/>
          <p:cNvSpPr/>
          <p:nvPr/>
        </p:nvSpPr>
        <p:spPr>
          <a:xfrm>
            <a:off x="180276" y="477356"/>
            <a:ext cx="935941" cy="1079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/>
            <a:endParaRPr lang="en-GB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08.05.2014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897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title"/>
          </p:nvPr>
        </p:nvSpPr>
        <p:spPr>
          <a:xfrm>
            <a:off x="1275281" y="1065656"/>
            <a:ext cx="6999085" cy="4682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252270" y="1834333"/>
            <a:ext cx="8631873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08.05.2014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 28"/>
          <p:cNvSpPr/>
          <p:nvPr/>
        </p:nvSpPr>
        <p:spPr>
          <a:xfrm>
            <a:off x="1284771" y="6328393"/>
            <a:ext cx="759468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30" name="Rektangel 29"/>
          <p:cNvSpPr/>
          <p:nvPr/>
        </p:nvSpPr>
        <p:spPr>
          <a:xfrm>
            <a:off x="258950" y="6328393"/>
            <a:ext cx="1025822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75281" y="1058555"/>
            <a:ext cx="6999085" cy="469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73622" y="1777858"/>
            <a:ext cx="7000745" cy="42938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2CCA688-0196-4668-938E-5AB69FE9DEDA}" type="datetimeFigureOut">
              <a:rPr lang="nb-NO" smtClean="0"/>
              <a:t>08.05.2014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"/>
            <a:ext cx="1014810" cy="13987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0"/>
            <a:ext cx="1508763" cy="8829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035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394" indent="-302394" algn="l" defTabSz="914035" rtl="0" eaLnBrk="1" latinLnBrk="0" hangingPunct="1">
        <a:spcBef>
          <a:spcPts val="432"/>
        </a:spcBef>
        <a:buClr>
          <a:srgbClr val="ED9300"/>
        </a:buClr>
        <a:buFont typeface="Arial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6907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94052" indent="-191925" algn="l" defTabSz="914035" rtl="0" eaLnBrk="1" latinLnBrk="0" hangingPunct="1">
        <a:spcBef>
          <a:spcPts val="432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4511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97294" indent="-252181" algn="l" defTabSz="914035" rtl="0" eaLnBrk="1" latinLnBrk="0" hangingPunct="1">
        <a:spcBef>
          <a:spcPts val="432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4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2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9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jan.kristian.jensen@vegvesen.no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gvesen.no/nvdb/api/sok/?kriterie=%7b%22lokasjon%22:%7b%22kommune%22:%5b301%5d%7d,%22objektTyper%22:%5b%7b%22id%22:45,%22antall%22:%221000%22,%22filter%22:%5b%7b%22type%22:%22vegreferanse%22,%22operator%22:%22=%22,%22verdi%22:%5b%22EV%22%5d%7d%5d%7d%5d%7d" TargetMode="External"/><Relationship Id="rId4" Type="http://schemas.openxmlformats.org/officeDocument/2006/relationships/hyperlink" Target="https://www.vegvesen.no/vegkart/vegkart/#!/vegreferanse:296070.0829735:6732223.668614/sok:{&quot;lokasjon&quot;:{&quot;kommune&quot;:[301]},&quot;objektTyper&quot;:[{&quot;id&quot;:45,&quot;antall&quot;:&quot;1000&quot;,&quot;filter&quot;:[{&quot;type&quot;:&quot;vegreferanse&quot;,&quot;operator&quot;:&quot;=&quot;,&quot;verdi&quot;:[&quot;EV&quot;]}]}]}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gvesen.no/nvdb/api/vegobjekter/45/?rows=150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vegvesen.no/nvdb/api/dokumentasj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gvesen.no/nvdb/api/dokumentasjon/vegobjekter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gvesen.no/nvdb/api/vegobjekter/45/?rows=150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gvesen.no/nvdb/api/vegobjekter/45/?rows=1500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gvesen.no/nvdb/api/dokumentasjon/vegobjekter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gvesen.no/nvdb/api/dokumentasjon/vegobjekter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gvesen.no/nvdb/api/dokumentasjon/vegobjekter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gvesen.no/nvdb/api/vegobjekter/objekt/48745862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gvesen.no/nvdb/api/vegobjekter/objekt/225760360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gvesen.no/nvdb/api/vegobjekter/objekt/225760360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vegvesen.no/nvdb/api/vegobjekter/objekt/35960334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hRa3Lu" TargetMode="External"/><Relationship Id="rId2" Type="http://schemas.openxmlformats.org/officeDocument/2006/relationships/hyperlink" Target="https://www.vegvesen.no/nvdb/api/datakatalo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egvesen.no/nvdb/api/datakatalo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hyperlink" Target="https://www.vegvesen.no/nvdb/api/vegreferan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vegvesen.no/nvdb/api/vegobjekter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s://www.vegvesen.no/nvdb/api/sok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s://www.vegvesen.no/nvdb/api/datakatalog/" TargetMode="External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gvesen.no/nvdb/api/dokumentasjon/datakatalog" TargetMode="External"/><Relationship Id="rId2" Type="http://schemas.openxmlformats.org/officeDocument/2006/relationships/hyperlink" Target="http://www.vegvesen.no/Fag/Teknologi/Nasjonal+vegdatabank/Datakatalog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bs.vegdata.no/nvdb-datakatalog/" TargetMode="External"/><Relationship Id="rId4" Type="http://schemas.openxmlformats.org/officeDocument/2006/relationships/hyperlink" Target="https://www.vegvesen.no/vegkart/vegkart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anywhere.com/forums/topic/1290/" TargetMode="External"/><Relationship Id="rId2" Type="http://schemas.openxmlformats.org/officeDocument/2006/relationships/hyperlink" Target="https://www.pythonanywhere.com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vegdata.no/" TargetMode="External"/><Relationship Id="rId2" Type="http://schemas.openxmlformats.org/officeDocument/2006/relationships/hyperlink" Target="http://www.vegdata.no/2014/02/19/a-little-note-to-oor-our-international-fa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github.com/LtGlahn/vegdatalabs_fm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enAtSafe" TargetMode="External"/><Relationship Id="rId7" Type="http://schemas.openxmlformats.org/officeDocument/2006/relationships/hyperlink" Target="https://github.com/LtGlahn/vegdatalabs_fm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vegdata.no/2014/02/19/a-little-note-to-oor-our-international-fans/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gvesen.no/nvdb/api/vegObjekter/%7bId%7d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gvesen.no/nvdb/api/sok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47664" y="2348880"/>
            <a:ext cx="5870848" cy="502024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Fetch</a:t>
            </a:r>
            <a:r>
              <a:rPr lang="nb-NO" dirty="0" smtClean="0"/>
              <a:t> data from Nasjonal Vegdatabank (NVDB) </a:t>
            </a:r>
            <a:r>
              <a:rPr lang="nb-NO" dirty="0" err="1" smtClean="0"/>
              <a:t>with</a:t>
            </a:r>
            <a:r>
              <a:rPr lang="nb-NO" dirty="0" smtClean="0"/>
              <a:t> FME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476672"/>
            <a:ext cx="5870846" cy="1440160"/>
          </a:xfrm>
        </p:spPr>
        <p:txBody>
          <a:bodyPr>
            <a:normAutofit/>
          </a:bodyPr>
          <a:lstStyle/>
          <a:p>
            <a:r>
              <a:rPr lang="nb-NO" dirty="0" smtClean="0"/>
              <a:t>Jan Kristian Jensen</a:t>
            </a:r>
          </a:p>
          <a:p>
            <a:r>
              <a:rPr lang="nb-NO" dirty="0" smtClean="0"/>
              <a:t>Norwegian Road Administration</a:t>
            </a:r>
          </a:p>
          <a:p>
            <a:r>
              <a:rPr lang="nb-NO" dirty="0" smtClean="0"/>
              <a:t>FME World </a:t>
            </a:r>
            <a:r>
              <a:rPr lang="nb-NO" dirty="0" err="1" smtClean="0"/>
              <a:t>Tour</a:t>
            </a:r>
            <a:r>
              <a:rPr lang="nb-NO" dirty="0" smtClean="0"/>
              <a:t> 2014, May 6th, Oslo</a:t>
            </a:r>
          </a:p>
          <a:p>
            <a:r>
              <a:rPr lang="nb-NO" dirty="0" smtClean="0">
                <a:hlinkClick r:id="rId2"/>
              </a:rPr>
              <a:t>jan.kristian.jensen@vegvesen.no</a:t>
            </a:r>
            <a:r>
              <a:rPr lang="nb-NO" dirty="0" smtClean="0"/>
              <a:t> </a:t>
            </a:r>
          </a:p>
          <a:p>
            <a:endParaRPr lang="nb-N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268760"/>
            <a:ext cx="154305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3977" y="312885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@</a:t>
            </a:r>
            <a:r>
              <a:rPr lang="nb-NO" dirty="0" err="1" smtClean="0"/>
              <a:t>LtGlahn</a:t>
            </a:r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82" y="3174340"/>
            <a:ext cx="352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cdn.safe.com/fmepedia/images/topics/love-xm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93096"/>
            <a:ext cx="13716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3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26" y="1770862"/>
            <a:ext cx="1872208" cy="107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371686" y="296653"/>
            <a:ext cx="2043888" cy="936104"/>
          </a:xfrm>
          <a:prstGeom prst="wedgeRoundRectCallout">
            <a:avLst>
              <a:gd name="adj1" fmla="val -8874"/>
              <a:gd name="adj2" fmla="val 10727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A fancy Vegkart-</a:t>
            </a:r>
            <a:r>
              <a:rPr lang="nb-NO" dirty="0" err="1" smtClean="0">
                <a:solidFill>
                  <a:schemeClr val="tx1"/>
                </a:solidFill>
              </a:rPr>
              <a:t>search</a:t>
            </a:r>
            <a:endParaRPr lang="nb-NO" dirty="0" smtClean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71800" y="2101397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ounded Rectangle 8"/>
          <p:cNvSpPr/>
          <p:nvPr/>
        </p:nvSpPr>
        <p:spPr>
          <a:xfrm>
            <a:off x="3707904" y="1757935"/>
            <a:ext cx="1692550" cy="8246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URL </a:t>
            </a:r>
            <a:r>
              <a:rPr lang="nb-NO" dirty="0" err="1" smtClean="0">
                <a:solidFill>
                  <a:schemeClr val="tx1"/>
                </a:solidFill>
              </a:rPr>
              <a:t>decoding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671651" y="2101397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ounded Rectangle 9"/>
          <p:cNvSpPr/>
          <p:nvPr/>
        </p:nvSpPr>
        <p:spPr>
          <a:xfrm>
            <a:off x="6588224" y="1722484"/>
            <a:ext cx="2448272" cy="8955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>
                <a:solidFill>
                  <a:schemeClr val="tx1"/>
                </a:solidFill>
              </a:rPr>
              <a:t>Template</a:t>
            </a:r>
            <a:r>
              <a:rPr lang="nb-NO" dirty="0" smtClean="0">
                <a:solidFill>
                  <a:schemeClr val="tx1"/>
                </a:solidFill>
              </a:rPr>
              <a:t> for</a:t>
            </a:r>
          </a:p>
          <a:p>
            <a:pPr algn="ctr"/>
            <a:r>
              <a:rPr lang="nb-NO" dirty="0" err="1" smtClean="0">
                <a:solidFill>
                  <a:schemeClr val="tx1"/>
                </a:solidFill>
              </a:rPr>
              <a:t>creating</a:t>
            </a:r>
            <a:r>
              <a:rPr lang="nb-NO" dirty="0" smtClean="0">
                <a:solidFill>
                  <a:schemeClr val="tx1"/>
                </a:solidFill>
              </a:rPr>
              <a:t> </a:t>
            </a:r>
            <a:r>
              <a:rPr lang="nb-NO" dirty="0" err="1" smtClean="0">
                <a:solidFill>
                  <a:schemeClr val="tx1"/>
                </a:solidFill>
              </a:rPr>
              <a:t>of</a:t>
            </a:r>
            <a:r>
              <a:rPr lang="nb-NO" dirty="0" smtClean="0">
                <a:solidFill>
                  <a:schemeClr val="tx1"/>
                </a:solidFill>
              </a:rPr>
              <a:t> valid</a:t>
            </a:r>
          </a:p>
          <a:p>
            <a:pPr algn="ctr"/>
            <a:r>
              <a:rPr lang="nb-NO" dirty="0" err="1" smtClean="0">
                <a:solidFill>
                  <a:schemeClr val="tx1"/>
                </a:solidFill>
              </a:rPr>
              <a:t>Search-URI’s</a:t>
            </a:r>
            <a:endParaRPr lang="nb-NO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26" y="1770862"/>
            <a:ext cx="1872208" cy="107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371686" y="296653"/>
            <a:ext cx="2043888" cy="936104"/>
          </a:xfrm>
          <a:prstGeom prst="wedgeRoundRectCallout">
            <a:avLst>
              <a:gd name="adj1" fmla="val -8874"/>
              <a:gd name="adj2" fmla="val 10727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A fancy Vegkart-</a:t>
            </a:r>
            <a:r>
              <a:rPr lang="nb-NO" dirty="0" err="1" smtClean="0">
                <a:solidFill>
                  <a:schemeClr val="tx1"/>
                </a:solidFill>
              </a:rPr>
              <a:t>search</a:t>
            </a:r>
            <a:endParaRPr lang="nb-NO" dirty="0" smtClean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71800" y="2101397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3419872" y="1365391"/>
            <a:ext cx="5610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hlinkClick r:id="rId4"/>
              </a:rPr>
              <a:t>https://www.vegvesen.no/vegkart/vegkart/#!/vegreferanse:296070.0829735:6732223.668614/sok:{"lokasjon":{"kommune":[301]},"objektTyper":[{"id":45,"antall":"1000","filter":[{"type":"vegreferanse","operator":"=","verdi":["EV</a:t>
            </a:r>
            <a:r>
              <a:rPr lang="nb-NO" dirty="0" smtClean="0">
                <a:hlinkClick r:id="rId4"/>
              </a:rPr>
              <a:t>"]}]}]}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13" name="TextBox 12"/>
          <p:cNvSpPr txBox="1"/>
          <p:nvPr/>
        </p:nvSpPr>
        <p:spPr>
          <a:xfrm>
            <a:off x="2727858" y="3212976"/>
            <a:ext cx="6070709" cy="10156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 smtClean="0"/>
              <a:t>sok</a:t>
            </a:r>
            <a:r>
              <a:rPr lang="nb-NO" sz="2000" b="1" dirty="0"/>
              <a:t>:{"lokasjon":{"kommune":[301]},"objektTyper":[{"id":45,"antall":"1000","filter":[{"type":"vegreferanse","operator":"=","verdi":["EV"]}]}]}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29815" y="4941167"/>
            <a:ext cx="6768752" cy="132343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smtClean="0">
                <a:hlinkClick r:id="rId5"/>
              </a:rPr>
              <a:t>https://www.vegvesen.no/nvdb/api/sok/?kriterie=</a:t>
            </a:r>
            <a:r>
              <a:rPr lang="nb-NO" sz="2000" b="1" dirty="0" smtClean="0">
                <a:hlinkClick r:id="rId5"/>
              </a:rPr>
              <a:t>{"</a:t>
            </a:r>
            <a:r>
              <a:rPr lang="nb-NO" sz="2000" b="1" dirty="0">
                <a:hlinkClick r:id="rId5"/>
              </a:rPr>
              <a:t>lokasjon":{"kommune":[301]},"objektTyper":[{"id":45,"antall":"1000","filter":[{"type":"vegreferanse","operator":"=","verdi":["EV</a:t>
            </a:r>
            <a:r>
              <a:rPr lang="nb-NO" sz="2000" b="1" dirty="0" smtClean="0">
                <a:hlinkClick r:id="rId5"/>
              </a:rPr>
              <a:t>"]}]}]}</a:t>
            </a:r>
            <a:r>
              <a:rPr lang="nb-NO" sz="2000" b="1" dirty="0" smtClean="0"/>
              <a:t> </a:t>
            </a:r>
            <a:endParaRPr lang="nb-NO" sz="2000" b="1" dirty="0"/>
          </a:p>
        </p:txBody>
      </p:sp>
      <p:sp>
        <p:nvSpPr>
          <p:cNvPr id="2" name="Down Arrow 1"/>
          <p:cNvSpPr/>
          <p:nvPr/>
        </p:nvSpPr>
        <p:spPr>
          <a:xfrm>
            <a:off x="5414191" y="2842719"/>
            <a:ext cx="597969" cy="370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Down Arrow 2"/>
          <p:cNvSpPr/>
          <p:nvPr/>
        </p:nvSpPr>
        <p:spPr>
          <a:xfrm>
            <a:off x="5414191" y="4365103"/>
            <a:ext cx="504056" cy="576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xtBox 3"/>
          <p:cNvSpPr txBox="1"/>
          <p:nvPr/>
        </p:nvSpPr>
        <p:spPr>
          <a:xfrm>
            <a:off x="371686" y="6427113"/>
            <a:ext cx="5984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 smtClean="0"/>
              <a:t>Please</a:t>
            </a:r>
            <a:r>
              <a:rPr lang="nb-NO" sz="1200" dirty="0" smtClean="0"/>
              <a:t> note </a:t>
            </a:r>
            <a:r>
              <a:rPr lang="nb-NO" sz="1200" dirty="0" err="1" smtClean="0"/>
              <a:t>that</a:t>
            </a:r>
            <a:r>
              <a:rPr lang="nb-NO" sz="1200" dirty="0" smtClean="0"/>
              <a:t> MS-</a:t>
            </a:r>
            <a:r>
              <a:rPr lang="nb-NO" sz="1200" dirty="0" err="1" smtClean="0"/>
              <a:t>office</a:t>
            </a:r>
            <a:r>
              <a:rPr lang="nb-NO" sz="1200" dirty="0" smtClean="0"/>
              <a:t> </a:t>
            </a:r>
            <a:r>
              <a:rPr lang="nb-NO" sz="1200" dirty="0" err="1" smtClean="0"/>
              <a:t>truncates</a:t>
            </a:r>
            <a:r>
              <a:rPr lang="nb-NO" sz="1200" dirty="0" smtClean="0"/>
              <a:t> </a:t>
            </a:r>
            <a:r>
              <a:rPr lang="nb-NO" sz="1200" dirty="0" err="1" smtClean="0"/>
              <a:t>long</a:t>
            </a:r>
            <a:r>
              <a:rPr lang="nb-NO" sz="1200" dirty="0" smtClean="0"/>
              <a:t> links; </a:t>
            </a:r>
            <a:r>
              <a:rPr lang="nb-NO" sz="1200" dirty="0" err="1" smtClean="0"/>
              <a:t>clicking</a:t>
            </a:r>
            <a:r>
              <a:rPr lang="nb-NO" sz="1200" dirty="0" smtClean="0"/>
              <a:t> </a:t>
            </a:r>
            <a:r>
              <a:rPr lang="nb-NO" sz="1200" dirty="0" err="1" smtClean="0"/>
              <a:t>on</a:t>
            </a:r>
            <a:r>
              <a:rPr lang="nb-NO" sz="1200" dirty="0" smtClean="0"/>
              <a:t> </a:t>
            </a:r>
            <a:r>
              <a:rPr lang="nb-NO" sz="1200" dirty="0" err="1" smtClean="0"/>
              <a:t>them</a:t>
            </a:r>
            <a:r>
              <a:rPr lang="nb-NO" sz="1200" dirty="0" smtClean="0"/>
              <a:t> </a:t>
            </a:r>
            <a:r>
              <a:rPr lang="nb-NO" sz="1200" dirty="0" err="1" smtClean="0"/>
              <a:t>won’t</a:t>
            </a:r>
            <a:r>
              <a:rPr lang="nb-NO" sz="1200" dirty="0" smtClean="0"/>
              <a:t> </a:t>
            </a:r>
            <a:r>
              <a:rPr lang="nb-NO" sz="1200" dirty="0" err="1" smtClean="0"/>
              <a:t>work</a:t>
            </a:r>
            <a:r>
              <a:rPr lang="nb-NO" sz="1200" dirty="0" smtClean="0"/>
              <a:t>. </a:t>
            </a:r>
          </a:p>
          <a:p>
            <a:r>
              <a:rPr lang="nb-NO" sz="1200" dirty="0" err="1" smtClean="0"/>
              <a:t>Use</a:t>
            </a:r>
            <a:r>
              <a:rPr lang="nb-NO" sz="1200" dirty="0" smtClean="0"/>
              <a:t> </a:t>
            </a:r>
            <a:r>
              <a:rPr lang="nb-NO" sz="1200" dirty="0" err="1" smtClean="0"/>
              <a:t>cut</a:t>
            </a:r>
            <a:r>
              <a:rPr lang="nb-NO" sz="1200" dirty="0" smtClean="0"/>
              <a:t>-and-</a:t>
            </a:r>
            <a:r>
              <a:rPr lang="nb-NO" sz="1200" dirty="0" err="1" smtClean="0"/>
              <a:t>paste</a:t>
            </a:r>
            <a:r>
              <a:rPr lang="nb-NO" sz="1200" dirty="0" smtClean="0"/>
              <a:t> </a:t>
            </a:r>
            <a:r>
              <a:rPr lang="nb-NO" sz="1200" dirty="0" err="1" smtClean="0"/>
              <a:t>if</a:t>
            </a:r>
            <a:r>
              <a:rPr lang="nb-NO" sz="1200" dirty="0" smtClean="0"/>
              <a:t> </a:t>
            </a:r>
            <a:r>
              <a:rPr lang="nb-NO" sz="1200" dirty="0" err="1" smtClean="0"/>
              <a:t>you</a:t>
            </a:r>
            <a:r>
              <a:rPr lang="nb-NO" sz="1200" dirty="0" smtClean="0"/>
              <a:t> </a:t>
            </a:r>
            <a:r>
              <a:rPr lang="nb-NO" sz="1200" dirty="0" err="1" smtClean="0"/>
              <a:t>want</a:t>
            </a:r>
            <a:r>
              <a:rPr lang="nb-NO" sz="1200" dirty="0" smtClean="0"/>
              <a:t> to test </a:t>
            </a:r>
            <a:r>
              <a:rPr lang="nb-NO" sz="1200" dirty="0" err="1" smtClean="0"/>
              <a:t>these</a:t>
            </a:r>
            <a:r>
              <a:rPr lang="nb-NO" sz="1200" dirty="0" smtClean="0"/>
              <a:t> links.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402705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 animBg="1"/>
      <p:bldP spid="14" grpId="0" animBg="1"/>
      <p:bldP spid="2" grpId="0" animBg="1"/>
      <p:bldP spid="3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/>
          <a:stretch/>
        </p:blipFill>
        <p:spPr bwMode="auto">
          <a:xfrm>
            <a:off x="107504" y="163772"/>
            <a:ext cx="8949679" cy="643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1760" y="620688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</a:rPr>
              <a:t>A </a:t>
            </a:r>
            <a:r>
              <a:rPr lang="nb-NO" dirty="0" err="1" smtClean="0">
                <a:solidFill>
                  <a:srgbClr val="FF0000"/>
                </a:solidFill>
              </a:rPr>
              <a:t>little</a:t>
            </a:r>
            <a:r>
              <a:rPr lang="nb-NO" dirty="0" smtClean="0">
                <a:solidFill>
                  <a:srgbClr val="FF0000"/>
                </a:solidFill>
              </a:rPr>
              <a:t> more </a:t>
            </a:r>
            <a:r>
              <a:rPr lang="nb-NO" dirty="0" err="1" smtClean="0">
                <a:solidFill>
                  <a:srgbClr val="FF0000"/>
                </a:solidFill>
              </a:rPr>
              <a:t>detail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1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/>
          <a:stretch/>
        </p:blipFill>
        <p:spPr bwMode="auto">
          <a:xfrm>
            <a:off x="107504" y="163772"/>
            <a:ext cx="8949679" cy="643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620688"/>
            <a:ext cx="7662675" cy="369332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>
                <a:hlinkClick r:id="rId3" tooltip="Hent inntil 1500 bomstasjoner "/>
              </a:rPr>
              <a:t>https://www.vegvesen.no/nvdb/api/vegobjekter/45/?rows=1500</a:t>
            </a:r>
            <a:r>
              <a:rPr lang="nb-NO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528" y="4365104"/>
            <a:ext cx="8712968" cy="2232247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ctangle 9"/>
          <p:cNvSpPr/>
          <p:nvPr/>
        </p:nvSpPr>
        <p:spPr>
          <a:xfrm>
            <a:off x="5076056" y="1124743"/>
            <a:ext cx="3960440" cy="345638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28602"/>
            <a:ext cx="50196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36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999085" cy="469132"/>
          </a:xfrm>
        </p:spPr>
        <p:txBody>
          <a:bodyPr/>
          <a:lstStyle/>
          <a:p>
            <a:r>
              <a:rPr lang="nb-NO" dirty="0" smtClean="0"/>
              <a:t>NVDB </a:t>
            </a:r>
            <a:r>
              <a:rPr lang="nb-NO" dirty="0" err="1" smtClean="0"/>
              <a:t>api</a:t>
            </a:r>
            <a:r>
              <a:rPr lang="nb-NO" dirty="0" smtClean="0"/>
              <a:t> – </a:t>
            </a:r>
            <a:r>
              <a:rPr lang="nb-NO" b="1" dirty="0" smtClean="0">
                <a:solidFill>
                  <a:srgbClr val="FF0000"/>
                </a:solidFill>
              </a:rPr>
              <a:t>http </a:t>
            </a:r>
            <a:r>
              <a:rPr lang="nb-NO" b="1" dirty="0" err="1" smtClean="0">
                <a:solidFill>
                  <a:srgbClr val="FF0000"/>
                </a:solidFill>
              </a:rPr>
              <a:t>headers</a:t>
            </a:r>
            <a:endParaRPr lang="nb-NO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780503"/>
            <a:ext cx="614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www.vegvesen.no/nvdb/api/dokumentasjon</a:t>
            </a:r>
            <a:r>
              <a:rPr lang="nb-NO" dirty="0" smtClean="0"/>
              <a:t> </a:t>
            </a:r>
            <a:endParaRPr lang="nb-NO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3715"/>
            <a:ext cx="70008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3505196"/>
            <a:ext cx="6064771" cy="2682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9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71"/>
          <a:stretch/>
        </p:blipFill>
        <p:spPr bwMode="auto">
          <a:xfrm>
            <a:off x="0" y="6468"/>
            <a:ext cx="9108504" cy="670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211960" y="404664"/>
            <a:ext cx="936104" cy="432048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50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999085" cy="469132"/>
          </a:xfrm>
        </p:spPr>
        <p:txBody>
          <a:bodyPr/>
          <a:lstStyle/>
          <a:p>
            <a:r>
              <a:rPr lang="nb-NO" dirty="0" smtClean="0"/>
              <a:t>NVDB </a:t>
            </a:r>
            <a:r>
              <a:rPr lang="nb-NO" dirty="0" err="1" smtClean="0"/>
              <a:t>api</a:t>
            </a:r>
            <a:r>
              <a:rPr lang="nb-NO" dirty="0" smtClean="0"/>
              <a:t>/</a:t>
            </a:r>
            <a:r>
              <a:rPr lang="nb-NO" dirty="0" err="1" smtClean="0"/>
              <a:t>vegobjekter</a:t>
            </a:r>
            <a:endParaRPr lang="nb-N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268760"/>
            <a:ext cx="6081883" cy="305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8156" y="620688"/>
            <a:ext cx="759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3"/>
              </a:rPr>
              <a:t>https://</a:t>
            </a:r>
            <a:r>
              <a:rPr lang="nb-NO" dirty="0" smtClean="0">
                <a:hlinkClick r:id="rId3"/>
              </a:rPr>
              <a:t>www.vegvesen.no/nvdb/api/dokumentasjon/vegobjekter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332278"/>
            <a:ext cx="7662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Example</a:t>
            </a:r>
            <a:r>
              <a:rPr lang="nb-NO" dirty="0" smtClean="0"/>
              <a:t>: All toll </a:t>
            </a:r>
            <a:r>
              <a:rPr lang="nb-NO" dirty="0" err="1" smtClean="0"/>
              <a:t>stations</a:t>
            </a:r>
            <a:r>
              <a:rPr lang="nb-NO" dirty="0" smtClean="0"/>
              <a:t> (Bomstasjoner) </a:t>
            </a:r>
          </a:p>
          <a:p>
            <a:r>
              <a:rPr lang="nb-NO" dirty="0">
                <a:hlinkClick r:id="rId4" tooltip="Hent inntil 1500 bomstasjoner "/>
              </a:rPr>
              <a:t>https://www.vegvesen.no/nvdb/api/vegobjekter/45/?</a:t>
            </a:r>
            <a:r>
              <a:rPr lang="nb-NO" dirty="0" smtClean="0">
                <a:hlinkClick r:id="rId4" tooltip="Hent inntil 1500 bomstasjoner "/>
              </a:rPr>
              <a:t>rows=1500</a:t>
            </a:r>
            <a:r>
              <a:rPr lang="nb-NO" dirty="0" smtClean="0"/>
              <a:t> </a:t>
            </a:r>
          </a:p>
          <a:p>
            <a:r>
              <a:rPr lang="nb-NO" i="1" dirty="0" smtClean="0"/>
              <a:t>(If </a:t>
            </a:r>
            <a:r>
              <a:rPr lang="nb-NO" i="1" dirty="0" err="1" smtClean="0"/>
              <a:t>you</a:t>
            </a:r>
            <a:r>
              <a:rPr lang="nb-NO" i="1" dirty="0" smtClean="0"/>
              <a:t> </a:t>
            </a:r>
            <a:r>
              <a:rPr lang="nb-NO" i="1" dirty="0" err="1" smtClean="0"/>
              <a:t>omit</a:t>
            </a:r>
            <a:r>
              <a:rPr lang="nb-NO" i="1" dirty="0" smtClean="0"/>
              <a:t> </a:t>
            </a:r>
            <a:r>
              <a:rPr lang="nb-NO" i="1" dirty="0" err="1" smtClean="0"/>
              <a:t>the</a:t>
            </a:r>
            <a:r>
              <a:rPr lang="nb-NO" i="1" dirty="0" smtClean="0"/>
              <a:t> «</a:t>
            </a:r>
            <a:r>
              <a:rPr lang="nb-NO" i="1" dirty="0" err="1" smtClean="0"/>
              <a:t>rows</a:t>
            </a:r>
            <a:r>
              <a:rPr lang="nb-NO" i="1" dirty="0" smtClean="0"/>
              <a:t>» part </a:t>
            </a:r>
            <a:r>
              <a:rPr lang="nb-NO" i="1" dirty="0" err="1" smtClean="0"/>
              <a:t>you</a:t>
            </a:r>
            <a:r>
              <a:rPr lang="nb-NO" i="1" dirty="0" smtClean="0"/>
              <a:t> </a:t>
            </a:r>
            <a:r>
              <a:rPr lang="nb-NO" i="1" dirty="0" err="1" smtClean="0"/>
              <a:t>get</a:t>
            </a:r>
            <a:r>
              <a:rPr lang="nb-NO" i="1" dirty="0" smtClean="0"/>
              <a:t> 100 </a:t>
            </a:r>
            <a:r>
              <a:rPr lang="nb-NO" i="1" dirty="0" err="1" smtClean="0"/>
              <a:t>items</a:t>
            </a:r>
            <a:r>
              <a:rPr lang="nb-NO" i="1" dirty="0" smtClean="0"/>
              <a:t>… )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8" name="Oval 7"/>
          <p:cNvSpPr/>
          <p:nvPr/>
        </p:nvSpPr>
        <p:spPr>
          <a:xfrm>
            <a:off x="909470" y="2996952"/>
            <a:ext cx="6542849" cy="648072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701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352928" cy="469132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NVDB </a:t>
            </a:r>
            <a:r>
              <a:rPr lang="nb-NO" dirty="0" err="1" smtClean="0"/>
              <a:t>api</a:t>
            </a:r>
            <a:r>
              <a:rPr lang="nb-NO" dirty="0" smtClean="0"/>
              <a:t>/</a:t>
            </a:r>
            <a:r>
              <a:rPr lang="nb-NO" dirty="0" err="1" smtClean="0"/>
              <a:t>vegobjekter</a:t>
            </a:r>
            <a:r>
              <a:rPr lang="nb-NO" dirty="0" smtClean="0"/>
              <a:t>: </a:t>
            </a:r>
            <a:r>
              <a:rPr lang="nb-NO" b="1" dirty="0" err="1"/>
              <a:t>Explaining</a:t>
            </a:r>
            <a:r>
              <a:rPr lang="nb-NO" b="1" dirty="0"/>
              <a:t> </a:t>
            </a:r>
            <a:r>
              <a:rPr lang="nb-NO" b="1" dirty="0" err="1"/>
              <a:t>the</a:t>
            </a:r>
            <a:r>
              <a:rPr lang="nb-NO" b="1" dirty="0"/>
              <a:t> «</a:t>
            </a:r>
            <a:r>
              <a:rPr lang="nb-NO" b="1" dirty="0" err="1"/>
              <a:t>rows</a:t>
            </a:r>
            <a:r>
              <a:rPr lang="nb-NO" b="1" dirty="0"/>
              <a:t>» part … </a:t>
            </a:r>
            <a:r>
              <a:rPr lang="nb-NO" dirty="0"/>
              <a:t/>
            </a:r>
            <a:br>
              <a:rPr lang="nb-NO" dirty="0"/>
            </a:br>
            <a:endParaRPr lang="nb-NO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34"/>
          <a:stretch/>
        </p:blipFill>
        <p:spPr bwMode="auto">
          <a:xfrm>
            <a:off x="539552" y="1501523"/>
            <a:ext cx="7334250" cy="8473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8156" y="285293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smtClean="0">
                <a:hlinkClick r:id="rId3" tooltip="Hent inntil 1500 bomstasjoner "/>
              </a:rPr>
              <a:t>https</a:t>
            </a:r>
            <a:r>
              <a:rPr lang="nb-NO" dirty="0">
                <a:hlinkClick r:id="rId3" tooltip="Hent inntil 1500 bomstasjoner "/>
              </a:rPr>
              <a:t>://www.vegvesen.no/nvdb/api/vegobjekter/45/?rows=1500</a:t>
            </a:r>
            <a:r>
              <a:rPr lang="nb-NO" dirty="0"/>
              <a:t> </a:t>
            </a:r>
          </a:p>
          <a:p>
            <a:r>
              <a:rPr lang="nb-NO" i="1" dirty="0"/>
              <a:t>(If </a:t>
            </a:r>
            <a:r>
              <a:rPr lang="nb-NO" i="1" dirty="0" err="1"/>
              <a:t>you</a:t>
            </a:r>
            <a:r>
              <a:rPr lang="nb-NO" i="1" dirty="0"/>
              <a:t> </a:t>
            </a:r>
            <a:r>
              <a:rPr lang="nb-NO" i="1" dirty="0" err="1"/>
              <a:t>omit</a:t>
            </a:r>
            <a:r>
              <a:rPr lang="nb-NO" i="1" dirty="0"/>
              <a:t> </a:t>
            </a:r>
            <a:r>
              <a:rPr lang="nb-NO" i="1" dirty="0" err="1"/>
              <a:t>the</a:t>
            </a:r>
            <a:r>
              <a:rPr lang="nb-NO" i="1" dirty="0"/>
              <a:t> «</a:t>
            </a:r>
            <a:r>
              <a:rPr lang="nb-NO" i="1" dirty="0" err="1"/>
              <a:t>rows</a:t>
            </a:r>
            <a:r>
              <a:rPr lang="nb-NO" i="1" dirty="0"/>
              <a:t>» part </a:t>
            </a:r>
            <a:r>
              <a:rPr lang="nb-NO" i="1" dirty="0" err="1"/>
              <a:t>you</a:t>
            </a:r>
            <a:r>
              <a:rPr lang="nb-NO" i="1" dirty="0"/>
              <a:t> </a:t>
            </a:r>
            <a:r>
              <a:rPr lang="nb-NO" i="1" dirty="0" err="1"/>
              <a:t>get</a:t>
            </a:r>
            <a:r>
              <a:rPr lang="nb-NO" i="1" dirty="0"/>
              <a:t> 100 </a:t>
            </a:r>
            <a:r>
              <a:rPr lang="nb-NO" i="1" dirty="0" err="1"/>
              <a:t>items</a:t>
            </a:r>
            <a:r>
              <a:rPr lang="nb-NO" i="1" dirty="0"/>
              <a:t>… )</a:t>
            </a:r>
            <a:r>
              <a:rPr lang="nb-NO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8156" y="620688"/>
            <a:ext cx="759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4"/>
              </a:rPr>
              <a:t>https://</a:t>
            </a:r>
            <a:r>
              <a:rPr lang="nb-NO" dirty="0" smtClean="0">
                <a:hlinkClick r:id="rId4"/>
              </a:rPr>
              <a:t>www.vegvesen.no/nvdb/api/dokumentasjon/vegobjekter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203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999085" cy="469132"/>
          </a:xfrm>
        </p:spPr>
        <p:txBody>
          <a:bodyPr/>
          <a:lstStyle/>
          <a:p>
            <a:r>
              <a:rPr lang="nb-NO" dirty="0" smtClean="0"/>
              <a:t>NVDB </a:t>
            </a:r>
            <a:r>
              <a:rPr lang="nb-NO" dirty="0" err="1" smtClean="0"/>
              <a:t>api</a:t>
            </a:r>
            <a:r>
              <a:rPr lang="nb-NO" dirty="0" smtClean="0"/>
              <a:t>/</a:t>
            </a:r>
            <a:r>
              <a:rPr lang="nb-NO" dirty="0" err="1" smtClean="0"/>
              <a:t>vegobjekter</a:t>
            </a:r>
            <a:r>
              <a:rPr lang="nb-NO" dirty="0" smtClean="0"/>
              <a:t> </a:t>
            </a:r>
            <a:r>
              <a:rPr lang="nb-NO" dirty="0" err="1" smtClean="0">
                <a:solidFill>
                  <a:srgbClr val="FF0000"/>
                </a:solidFill>
              </a:rPr>
              <a:t>BoundingBox</a:t>
            </a:r>
            <a:endParaRPr lang="nb-NO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37" y="1484784"/>
            <a:ext cx="73628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4797152"/>
            <a:ext cx="698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Easy</a:t>
            </a:r>
            <a:r>
              <a:rPr lang="nb-NO" dirty="0" smtClean="0"/>
              <a:t> to </a:t>
            </a:r>
            <a:r>
              <a:rPr lang="nb-NO" dirty="0" err="1" smtClean="0"/>
              <a:t>implement</a:t>
            </a:r>
            <a:r>
              <a:rPr lang="nb-NO" dirty="0" smtClean="0"/>
              <a:t> in FME! </a:t>
            </a:r>
            <a:r>
              <a:rPr lang="nb-NO" i="1" dirty="0" smtClean="0"/>
              <a:t>(</a:t>
            </a:r>
            <a:r>
              <a:rPr lang="nb-NO" i="1" dirty="0" err="1" smtClean="0"/>
              <a:t>left</a:t>
            </a:r>
            <a:r>
              <a:rPr lang="nb-NO" i="1" dirty="0" smtClean="0"/>
              <a:t> as </a:t>
            </a:r>
            <a:r>
              <a:rPr lang="nb-NO" i="1" dirty="0" err="1" smtClean="0"/>
              <a:t>excercise</a:t>
            </a:r>
            <a:r>
              <a:rPr lang="nb-NO" i="1" dirty="0" smtClean="0"/>
              <a:t> to </a:t>
            </a:r>
            <a:r>
              <a:rPr lang="nb-NO" i="1" dirty="0" err="1" smtClean="0"/>
              <a:t>the</a:t>
            </a:r>
            <a:r>
              <a:rPr lang="nb-NO" i="1" dirty="0" smtClean="0"/>
              <a:t> </a:t>
            </a:r>
            <a:r>
              <a:rPr lang="nb-NO" i="1" dirty="0" err="1" smtClean="0"/>
              <a:t>reader</a:t>
            </a:r>
            <a:r>
              <a:rPr lang="nb-NO" i="1" dirty="0" smtClean="0"/>
              <a:t>…)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398156" y="620688"/>
            <a:ext cx="759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3"/>
              </a:rPr>
              <a:t>https://</a:t>
            </a:r>
            <a:r>
              <a:rPr lang="nb-NO" dirty="0" smtClean="0">
                <a:hlinkClick r:id="rId3"/>
              </a:rPr>
              <a:t>www.vegvesen.no/nvdb/api/dokumentasjon/vegobjekter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5688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999085" cy="469132"/>
          </a:xfrm>
        </p:spPr>
        <p:txBody>
          <a:bodyPr/>
          <a:lstStyle/>
          <a:p>
            <a:r>
              <a:rPr lang="nb-NO" dirty="0" smtClean="0"/>
              <a:t>NVDB </a:t>
            </a:r>
            <a:r>
              <a:rPr lang="nb-NO" dirty="0" err="1" smtClean="0"/>
              <a:t>api</a:t>
            </a:r>
            <a:r>
              <a:rPr lang="nb-NO" dirty="0" smtClean="0"/>
              <a:t>/</a:t>
            </a:r>
            <a:r>
              <a:rPr lang="nb-NO" dirty="0" err="1" smtClean="0"/>
              <a:t>vegobjekter</a:t>
            </a:r>
            <a:endParaRPr lang="nb-N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268760"/>
            <a:ext cx="6081883" cy="305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8156" y="620688"/>
            <a:ext cx="759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3"/>
              </a:rPr>
              <a:t>https://</a:t>
            </a:r>
            <a:r>
              <a:rPr lang="nb-NO" dirty="0" smtClean="0">
                <a:hlinkClick r:id="rId3"/>
              </a:rPr>
              <a:t>www.vegvesen.no/nvdb/api/dokumentasjon/vegobjekter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655443"/>
            <a:ext cx="7996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Or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could</a:t>
            </a:r>
            <a:r>
              <a:rPr lang="nb-NO" dirty="0" smtClean="0"/>
              <a:t> ask for a </a:t>
            </a:r>
            <a:r>
              <a:rPr lang="nb-NO" dirty="0" err="1" smtClean="0"/>
              <a:t>specific</a:t>
            </a:r>
            <a:r>
              <a:rPr lang="nb-NO" dirty="0" smtClean="0"/>
              <a:t> objekt (by ID)</a:t>
            </a:r>
          </a:p>
          <a:p>
            <a:r>
              <a:rPr lang="nb-NO" dirty="0">
                <a:hlinkClick r:id="rId4"/>
              </a:rPr>
              <a:t>https://</a:t>
            </a:r>
            <a:r>
              <a:rPr lang="nb-NO" dirty="0" smtClean="0">
                <a:hlinkClick r:id="rId4"/>
              </a:rPr>
              <a:t>www.vegvesen.no/nvdb/api/vegobjekter/objekt/487458624</a:t>
            </a:r>
            <a:r>
              <a:rPr lang="nb-NO" dirty="0" smtClean="0"/>
              <a:t> </a:t>
            </a:r>
          </a:p>
          <a:p>
            <a:endParaRPr lang="nb-NO" dirty="0"/>
          </a:p>
          <a:p>
            <a:r>
              <a:rPr lang="nb-NO" i="1" dirty="0" err="1" smtClean="0"/>
              <a:t>We’ll</a:t>
            </a:r>
            <a:r>
              <a:rPr lang="nb-NO" i="1" dirty="0" smtClean="0"/>
              <a:t> do </a:t>
            </a:r>
            <a:r>
              <a:rPr lang="nb-NO" i="1" dirty="0" err="1" smtClean="0"/>
              <a:t>some</a:t>
            </a:r>
            <a:r>
              <a:rPr lang="nb-NO" i="1" dirty="0" smtClean="0"/>
              <a:t> </a:t>
            </a:r>
            <a:r>
              <a:rPr lang="nb-NO" i="1" dirty="0" err="1" smtClean="0"/>
              <a:t>nifty</a:t>
            </a:r>
            <a:r>
              <a:rPr lang="nb-NO" i="1" dirty="0" smtClean="0"/>
              <a:t> cool </a:t>
            </a:r>
            <a:r>
              <a:rPr lang="nb-NO" i="1" dirty="0" err="1" smtClean="0"/>
              <a:t>things</a:t>
            </a:r>
            <a:r>
              <a:rPr lang="nb-NO" i="1" dirty="0" smtClean="0"/>
              <a:t> </a:t>
            </a:r>
            <a:r>
              <a:rPr lang="nb-NO" i="1" dirty="0" err="1" smtClean="0"/>
              <a:t>with</a:t>
            </a:r>
            <a:r>
              <a:rPr lang="nb-NO" i="1" dirty="0" smtClean="0"/>
              <a:t> </a:t>
            </a:r>
            <a:r>
              <a:rPr lang="nb-NO" i="1" dirty="0" err="1" smtClean="0"/>
              <a:t>this</a:t>
            </a:r>
            <a:r>
              <a:rPr lang="nb-NO" i="1" dirty="0" smtClean="0"/>
              <a:t> </a:t>
            </a:r>
            <a:r>
              <a:rPr lang="nb-NO" i="1" dirty="0" err="1" smtClean="0"/>
              <a:t>function</a:t>
            </a:r>
            <a:r>
              <a:rPr lang="nb-NO" i="1" dirty="0" smtClean="0"/>
              <a:t>!</a:t>
            </a:r>
            <a:r>
              <a:rPr lang="nb-NO" dirty="0" smtClean="0"/>
              <a:t> </a:t>
            </a:r>
          </a:p>
        </p:txBody>
      </p:sp>
      <p:sp>
        <p:nvSpPr>
          <p:cNvPr id="3" name="Oval 2"/>
          <p:cNvSpPr/>
          <p:nvPr/>
        </p:nvSpPr>
        <p:spPr>
          <a:xfrm>
            <a:off x="1043608" y="3645024"/>
            <a:ext cx="4536504" cy="648072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709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1" cy="1143000"/>
          </a:xfrm>
        </p:spPr>
        <p:txBody>
          <a:bodyPr/>
          <a:lstStyle/>
          <a:p>
            <a:r>
              <a:rPr lang="nb-NO" dirty="0" smtClean="0"/>
              <a:t>Norwegian Road database (NVDB)</a:t>
            </a:r>
            <a:endParaRPr lang="nb-NO" dirty="0"/>
          </a:p>
        </p:txBody>
      </p:sp>
      <p:sp>
        <p:nvSpPr>
          <p:cNvPr id="13" name="TextBox 6"/>
          <p:cNvSpPr txBox="1"/>
          <p:nvPr/>
        </p:nvSpPr>
        <p:spPr>
          <a:xfrm>
            <a:off x="606519" y="15567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187 516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395536" y="26996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1714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6" name="TextBox 12"/>
          <p:cNvSpPr txBox="1"/>
          <p:nvPr/>
        </p:nvSpPr>
        <p:spPr>
          <a:xfrm>
            <a:off x="4139952" y="1196752"/>
            <a:ext cx="4713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solidFill>
                  <a:srgbClr val="C00000"/>
                </a:solidFill>
              </a:rPr>
              <a:t>Repository</a:t>
            </a:r>
            <a:r>
              <a:rPr lang="nb-NO" dirty="0" smtClean="0">
                <a:solidFill>
                  <a:srgbClr val="C00000"/>
                </a:solidFill>
              </a:rPr>
              <a:t> </a:t>
            </a:r>
            <a:r>
              <a:rPr lang="nb-NO" dirty="0" err="1" smtClean="0">
                <a:solidFill>
                  <a:srgbClr val="C00000"/>
                </a:solidFill>
              </a:rPr>
              <a:t>of</a:t>
            </a:r>
            <a:r>
              <a:rPr lang="nb-NO" dirty="0" smtClean="0">
                <a:solidFill>
                  <a:srgbClr val="C00000"/>
                </a:solidFill>
              </a:rPr>
              <a:t> Norwegian </a:t>
            </a:r>
            <a:r>
              <a:rPr lang="nb-NO" dirty="0" err="1" smtClean="0">
                <a:solidFill>
                  <a:srgbClr val="C00000"/>
                </a:solidFill>
              </a:rPr>
              <a:t>road</a:t>
            </a:r>
            <a:r>
              <a:rPr lang="nb-NO" dirty="0" smtClean="0">
                <a:solidFill>
                  <a:srgbClr val="C00000"/>
                </a:solidFill>
              </a:rPr>
              <a:t> </a:t>
            </a:r>
            <a:r>
              <a:rPr lang="nb-NO" dirty="0" err="1" smtClean="0">
                <a:solidFill>
                  <a:srgbClr val="C00000"/>
                </a:solidFill>
              </a:rPr>
              <a:t>network</a:t>
            </a:r>
            <a:endParaRPr lang="nb-NO" dirty="0" smtClean="0">
              <a:solidFill>
                <a:srgbClr val="C00000"/>
              </a:solidFill>
            </a:endParaRPr>
          </a:p>
          <a:p>
            <a:endParaRPr lang="nb-NO" dirty="0">
              <a:solidFill>
                <a:srgbClr val="C00000"/>
              </a:solidFill>
            </a:endParaRPr>
          </a:p>
          <a:p>
            <a:r>
              <a:rPr lang="nb-NO" dirty="0" smtClean="0">
                <a:solidFill>
                  <a:srgbClr val="C00000"/>
                </a:solidFill>
              </a:rPr>
              <a:t>… and </a:t>
            </a:r>
            <a:r>
              <a:rPr lang="nb-NO" dirty="0" err="1" smtClean="0">
                <a:solidFill>
                  <a:srgbClr val="C00000"/>
                </a:solidFill>
              </a:rPr>
              <a:t>road</a:t>
            </a:r>
            <a:r>
              <a:rPr lang="nb-NO" dirty="0" smtClean="0">
                <a:solidFill>
                  <a:srgbClr val="C00000"/>
                </a:solidFill>
              </a:rPr>
              <a:t> </a:t>
            </a:r>
            <a:r>
              <a:rPr lang="nb-NO" dirty="0" err="1" smtClean="0">
                <a:solidFill>
                  <a:srgbClr val="C00000"/>
                </a:solidFill>
              </a:rPr>
              <a:t>related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 smtClean="0">
                <a:solidFill>
                  <a:srgbClr val="C00000"/>
                </a:solidFill>
              </a:rPr>
              <a:t>objects</a:t>
            </a:r>
            <a:endParaRPr lang="nb-NO" dirty="0" smtClean="0">
              <a:solidFill>
                <a:srgbClr val="C00000"/>
              </a:solidFill>
            </a:endParaRPr>
          </a:p>
          <a:p>
            <a:r>
              <a:rPr lang="nb-NO" dirty="0" smtClean="0">
                <a:solidFill>
                  <a:srgbClr val="C00000"/>
                </a:solidFill>
              </a:rPr>
              <a:t> - 370 different </a:t>
            </a:r>
            <a:r>
              <a:rPr lang="nb-NO" dirty="0" err="1" smtClean="0">
                <a:solidFill>
                  <a:srgbClr val="C00000"/>
                </a:solidFill>
              </a:rPr>
              <a:t>object</a:t>
            </a:r>
            <a:r>
              <a:rPr lang="nb-NO" dirty="0" smtClean="0">
                <a:solidFill>
                  <a:srgbClr val="C00000"/>
                </a:solidFill>
              </a:rPr>
              <a:t> types</a:t>
            </a:r>
          </a:p>
          <a:p>
            <a:endParaRPr lang="nb-NO" i="1" dirty="0">
              <a:solidFill>
                <a:schemeClr val="accent2"/>
              </a:solidFill>
            </a:endParaRPr>
          </a:p>
          <a:p>
            <a:r>
              <a:rPr lang="nb-NO" dirty="0" err="1" smtClean="0">
                <a:solidFill>
                  <a:srgbClr val="C00000"/>
                </a:solidFill>
              </a:rPr>
              <a:t>Very</a:t>
            </a:r>
            <a:r>
              <a:rPr lang="nb-NO" dirty="0" smtClean="0">
                <a:solidFill>
                  <a:srgbClr val="C00000"/>
                </a:solidFill>
              </a:rPr>
              <a:t> </a:t>
            </a:r>
            <a:r>
              <a:rPr lang="nb-NO" dirty="0" err="1" smtClean="0">
                <a:solidFill>
                  <a:srgbClr val="C00000"/>
                </a:solidFill>
              </a:rPr>
              <a:t>flexible</a:t>
            </a:r>
            <a:r>
              <a:rPr lang="nb-NO" dirty="0" smtClean="0">
                <a:solidFill>
                  <a:srgbClr val="C00000"/>
                </a:solidFill>
              </a:rPr>
              <a:t> </a:t>
            </a:r>
            <a:r>
              <a:rPr lang="nb-NO" dirty="0" err="1" smtClean="0">
                <a:solidFill>
                  <a:srgbClr val="C00000"/>
                </a:solidFill>
              </a:rPr>
              <a:t>schema</a:t>
            </a:r>
            <a:endParaRPr lang="nb-NO" dirty="0" smtClean="0">
              <a:solidFill>
                <a:srgbClr val="C00000"/>
              </a:solidFill>
            </a:endParaRPr>
          </a:p>
          <a:p>
            <a:r>
              <a:rPr lang="nb-NO" dirty="0" smtClean="0">
                <a:solidFill>
                  <a:srgbClr val="C00000"/>
                </a:solidFill>
              </a:rPr>
              <a:t>Object </a:t>
            </a:r>
            <a:r>
              <a:rPr lang="nb-NO" dirty="0" err="1" smtClean="0">
                <a:solidFill>
                  <a:srgbClr val="C00000"/>
                </a:solidFill>
              </a:rPr>
              <a:t>definition</a:t>
            </a:r>
            <a:r>
              <a:rPr lang="nb-NO" dirty="0" smtClean="0">
                <a:solidFill>
                  <a:srgbClr val="C00000"/>
                </a:solidFill>
              </a:rPr>
              <a:t> in separat data </a:t>
            </a:r>
            <a:r>
              <a:rPr lang="nb-NO" dirty="0" err="1" smtClean="0">
                <a:solidFill>
                  <a:srgbClr val="C00000"/>
                </a:solidFill>
              </a:rPr>
              <a:t>catalogue</a:t>
            </a:r>
            <a:endParaRPr lang="nb-NO" dirty="0">
              <a:solidFill>
                <a:srgbClr val="C00000"/>
              </a:solidFill>
            </a:endParaRPr>
          </a:p>
          <a:p>
            <a:endParaRPr lang="nb-NO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65104"/>
            <a:ext cx="2530840" cy="219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6" y="4031366"/>
            <a:ext cx="3684983" cy="266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" y="666031"/>
            <a:ext cx="2871140" cy="215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2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999085" cy="469132"/>
          </a:xfrm>
        </p:spPr>
        <p:txBody>
          <a:bodyPr/>
          <a:lstStyle/>
          <a:p>
            <a:r>
              <a:rPr lang="nb-NO" dirty="0" err="1" smtClean="0"/>
              <a:t>What’s</a:t>
            </a:r>
            <a:r>
              <a:rPr lang="nb-NO" dirty="0" smtClean="0"/>
              <a:t> </a:t>
            </a:r>
            <a:r>
              <a:rPr lang="nb-NO" dirty="0" err="1" smtClean="0"/>
              <a:t>inside</a:t>
            </a:r>
            <a:r>
              <a:rPr lang="nb-NO" dirty="0" smtClean="0"/>
              <a:t> </a:t>
            </a:r>
            <a:r>
              <a:rPr lang="nb-NO" dirty="0" err="1" smtClean="0"/>
              <a:t>XMLfeatureMapper</a:t>
            </a:r>
            <a:r>
              <a:rPr lang="nb-NO" dirty="0" smtClean="0"/>
              <a:t> ? </a:t>
            </a:r>
            <a:endParaRPr lang="nb-NO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79584"/>
            <a:ext cx="36576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11560" y="579584"/>
            <a:ext cx="8316416" cy="6019800"/>
            <a:chOff x="827584" y="548680"/>
            <a:chExt cx="8316416" cy="6019800"/>
          </a:xfrm>
        </p:grpSpPr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8175" y="548680"/>
              <a:ext cx="4695825" cy="601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5076056" y="2636912"/>
              <a:ext cx="4067944" cy="648072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Oval 8"/>
            <p:cNvSpPr/>
            <p:nvPr/>
          </p:nvSpPr>
          <p:spPr>
            <a:xfrm>
              <a:off x="4269160" y="5805264"/>
              <a:ext cx="2031032" cy="432048"/>
            </a:xfrm>
            <a:prstGeom prst="ellipse">
              <a:avLst/>
            </a:prstGeom>
            <a:solidFill>
              <a:schemeClr val="accent1"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" name="Right Arrow 2"/>
            <p:cNvSpPr/>
            <p:nvPr/>
          </p:nvSpPr>
          <p:spPr>
            <a:xfrm>
              <a:off x="827584" y="2357288"/>
              <a:ext cx="4218318" cy="15037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 err="1" smtClean="0"/>
                <a:t>We</a:t>
              </a:r>
              <a:r>
                <a:rPr lang="nb-NO" dirty="0" smtClean="0"/>
                <a:t> </a:t>
              </a:r>
              <a:r>
                <a:rPr lang="nb-NO" dirty="0" err="1" smtClean="0"/>
                <a:t>take</a:t>
              </a:r>
              <a:r>
                <a:rPr lang="nb-NO" dirty="0" smtClean="0"/>
                <a:t> a </a:t>
              </a:r>
              <a:r>
                <a:rPr lang="nb-NO" dirty="0" err="1" smtClean="0"/>
                <a:t>look</a:t>
              </a:r>
              <a:r>
                <a:rPr lang="nb-NO" dirty="0" smtClean="0"/>
                <a:t> </a:t>
              </a:r>
              <a:r>
                <a:rPr lang="nb-NO" dirty="0" err="1" smtClean="0"/>
                <a:t>inside</a:t>
              </a:r>
              <a:r>
                <a:rPr lang="nb-NO" dirty="0" smtClean="0"/>
                <a:t> </a:t>
              </a:r>
            </a:p>
            <a:p>
              <a:pPr algn="ctr"/>
              <a:r>
                <a:rPr lang="nb-NO" dirty="0" err="1" smtClean="0"/>
                <a:t>the</a:t>
              </a:r>
              <a:r>
                <a:rPr lang="nb-NO" dirty="0" smtClean="0"/>
                <a:t> </a:t>
              </a:r>
              <a:r>
                <a:rPr lang="nb-NO" dirty="0" err="1" smtClean="0"/>
                <a:t>xfmap</a:t>
              </a:r>
              <a:r>
                <a:rPr lang="nb-NO" dirty="0" smtClean="0"/>
                <a:t> </a:t>
              </a:r>
              <a:r>
                <a:rPr lang="nb-NO" dirty="0" err="1" smtClean="0"/>
                <a:t>definition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81221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64896" cy="469132"/>
          </a:xfrm>
        </p:spPr>
        <p:txBody>
          <a:bodyPr>
            <a:normAutofit/>
          </a:bodyPr>
          <a:lstStyle/>
          <a:p>
            <a:r>
              <a:rPr lang="nb-NO" dirty="0" smtClean="0"/>
              <a:t>Inside </a:t>
            </a:r>
            <a:r>
              <a:rPr lang="nb-NO" dirty="0" err="1" smtClean="0"/>
              <a:t>XMLfeatureMapper</a:t>
            </a:r>
            <a:r>
              <a:rPr lang="nb-NO" dirty="0" smtClean="0"/>
              <a:t> </a:t>
            </a:r>
            <a:r>
              <a:rPr lang="nb-NO" b="1" dirty="0" err="1" smtClean="0">
                <a:solidFill>
                  <a:srgbClr val="FF0000"/>
                </a:solidFill>
              </a:rPr>
              <a:t>xfsmap</a:t>
            </a:r>
            <a:r>
              <a:rPr lang="nb-NO" b="1" dirty="0" smtClean="0">
                <a:solidFill>
                  <a:srgbClr val="FF0000"/>
                </a:solidFill>
              </a:rPr>
              <a:t> </a:t>
            </a:r>
            <a:r>
              <a:rPr lang="nb-NO" b="1" dirty="0" err="1" smtClean="0">
                <a:solidFill>
                  <a:srgbClr val="FF0000"/>
                </a:solidFill>
              </a:rPr>
              <a:t>definition</a:t>
            </a:r>
            <a:endParaRPr lang="nb-NO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228110"/>
            <a:ext cx="789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Telling </a:t>
            </a:r>
            <a:r>
              <a:rPr lang="nb-NO" dirty="0" err="1" smtClean="0"/>
              <a:t>xfmap</a:t>
            </a:r>
            <a:r>
              <a:rPr lang="nb-NO" dirty="0" smtClean="0"/>
              <a:t> to </a:t>
            </a:r>
            <a:r>
              <a:rPr lang="nb-NO" dirty="0" err="1" smtClean="0"/>
              <a:t>construct</a:t>
            </a:r>
            <a:r>
              <a:rPr lang="nb-NO" dirty="0" smtClean="0"/>
              <a:t> a </a:t>
            </a:r>
            <a:r>
              <a:rPr lang="nb-NO" dirty="0" err="1" smtClean="0"/>
              <a:t>feature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time it </a:t>
            </a:r>
            <a:r>
              <a:rPr lang="nb-NO" dirty="0" err="1" smtClean="0"/>
              <a:t>finds</a:t>
            </a:r>
            <a:r>
              <a:rPr lang="nb-NO" dirty="0" smtClean="0"/>
              <a:t> «</a:t>
            </a:r>
            <a:r>
              <a:rPr lang="nb-NO" dirty="0" err="1" smtClean="0"/>
              <a:t>vegObjekt</a:t>
            </a:r>
            <a:r>
              <a:rPr lang="nb-NO" dirty="0" smtClean="0"/>
              <a:t>» </a:t>
            </a:r>
            <a:endParaRPr lang="nb-NO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50482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1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64896" cy="469132"/>
          </a:xfrm>
        </p:spPr>
        <p:txBody>
          <a:bodyPr>
            <a:normAutofit fontScale="90000"/>
          </a:bodyPr>
          <a:lstStyle/>
          <a:p>
            <a:r>
              <a:rPr lang="nb-NO" dirty="0"/>
              <a:t>The cool part: </a:t>
            </a:r>
            <a:r>
              <a:rPr lang="nb-NO" dirty="0" err="1"/>
              <a:t>Extract</a:t>
            </a:r>
            <a:r>
              <a:rPr lang="nb-NO" dirty="0"/>
              <a:t> </a:t>
            </a:r>
            <a:r>
              <a:rPr lang="nb-NO" dirty="0" err="1"/>
              <a:t>values</a:t>
            </a:r>
            <a:r>
              <a:rPr lang="nb-NO" dirty="0"/>
              <a:t> from a list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i="1" dirty="0"/>
              <a:t>egenskaper</a:t>
            </a:r>
            <a:r>
              <a:rPr lang="nb-NO" dirty="0"/>
              <a:t/>
            </a:r>
            <a:br>
              <a:rPr lang="nb-NO" dirty="0"/>
            </a:br>
            <a:endParaRPr lang="nb-NO" b="1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340768"/>
            <a:ext cx="671099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0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64896" cy="469132"/>
          </a:xfrm>
        </p:spPr>
        <p:txBody>
          <a:bodyPr>
            <a:normAutofit/>
          </a:bodyPr>
          <a:lstStyle/>
          <a:p>
            <a:r>
              <a:rPr lang="nb-NO" dirty="0" smtClean="0"/>
              <a:t>How </a:t>
            </a:r>
            <a:r>
              <a:rPr lang="nb-NO" dirty="0" err="1" smtClean="0"/>
              <a:t>does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r>
              <a:rPr lang="nb-NO" dirty="0" smtClean="0"/>
              <a:t>? </a:t>
            </a:r>
            <a:endParaRPr lang="nb-NO" b="1" dirty="0">
              <a:solidFill>
                <a:srgbClr val="FF0000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91588"/>
            <a:ext cx="5977729" cy="389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003779"/>
            <a:ext cx="4427984" cy="159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076056" y="3652406"/>
            <a:ext cx="3943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 smtClean="0"/>
              <a:t>Attribute</a:t>
            </a:r>
            <a:r>
              <a:rPr lang="nb-NO" b="1" dirty="0" smtClean="0"/>
              <a:t> </a:t>
            </a:r>
            <a:r>
              <a:rPr lang="nb-NO" b="1" dirty="0" err="1" smtClean="0"/>
              <a:t>name</a:t>
            </a:r>
            <a:r>
              <a:rPr lang="nb-NO" b="1" dirty="0" smtClean="0"/>
              <a:t> = «Takst liten bil»</a:t>
            </a:r>
          </a:p>
          <a:p>
            <a:r>
              <a:rPr lang="nb-NO" b="1" dirty="0" err="1" smtClean="0"/>
              <a:t>Attribute</a:t>
            </a:r>
            <a:r>
              <a:rPr lang="nb-NO" b="1" dirty="0" smtClean="0"/>
              <a:t> </a:t>
            </a:r>
            <a:r>
              <a:rPr lang="nb-NO" b="1" dirty="0" err="1" smtClean="0"/>
              <a:t>value</a:t>
            </a:r>
            <a:r>
              <a:rPr lang="nb-NO" b="1" dirty="0" smtClean="0"/>
              <a:t> = 8</a:t>
            </a:r>
            <a:endParaRPr lang="nb-NO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539552" y="3933056"/>
            <a:ext cx="2128336" cy="365681"/>
          </a:xfrm>
          <a:prstGeom prst="roundRect">
            <a:avLst/>
          </a:prstGeom>
          <a:solidFill>
            <a:srgbClr val="7030A0">
              <a:alpha val="15000"/>
            </a:srgbClr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5" name="Bent-Up Arrow 24"/>
          <p:cNvSpPr/>
          <p:nvPr/>
        </p:nvSpPr>
        <p:spPr>
          <a:xfrm rot="5400000">
            <a:off x="1382317" y="4632447"/>
            <a:ext cx="1881610" cy="1440160"/>
          </a:xfrm>
          <a:prstGeom prst="bentUpArrow">
            <a:avLst>
              <a:gd name="adj1" fmla="val 25000"/>
              <a:gd name="adj2" fmla="val 259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640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96647" cy="1107971"/>
          </a:xfrm>
        </p:spPr>
        <p:txBody>
          <a:bodyPr>
            <a:normAutofit/>
          </a:bodyPr>
          <a:lstStyle/>
          <a:p>
            <a:r>
              <a:rPr lang="nb-NO" dirty="0" err="1" smtClean="0"/>
              <a:t>Explisit</a:t>
            </a:r>
            <a:r>
              <a:rPr lang="nb-NO" dirty="0" smtClean="0"/>
              <a:t> </a:t>
            </a:r>
            <a:r>
              <a:rPr lang="nb-NO" dirty="0" err="1" smtClean="0"/>
              <a:t>treatment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some</a:t>
            </a:r>
            <a:r>
              <a:rPr lang="nb-NO" dirty="0" smtClean="0"/>
              <a:t> standard elements </a:t>
            </a:r>
            <a:br>
              <a:rPr lang="nb-NO" dirty="0" smtClean="0"/>
            </a:br>
            <a:r>
              <a:rPr lang="nb-NO" dirty="0"/>
              <a:t>(</a:t>
            </a:r>
            <a:r>
              <a:rPr lang="nb-NO" dirty="0" smtClean="0"/>
              <a:t>at </a:t>
            </a:r>
            <a:r>
              <a:rPr lang="nb-NO" dirty="0" err="1" smtClean="0"/>
              <a:t>root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r>
              <a:rPr lang="nb-NO" dirty="0" smtClean="0"/>
              <a:t>, or </a:t>
            </a:r>
            <a:r>
              <a:rPr lang="nb-NO" dirty="0" err="1" smtClean="0"/>
              <a:t>within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«lokasjon» element)</a:t>
            </a:r>
            <a:endParaRPr lang="nb-NO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6048375" cy="24384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1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0582"/>
            <a:ext cx="4320480" cy="207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25144"/>
            <a:ext cx="44386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810" y="2196124"/>
            <a:ext cx="6251477" cy="252028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Left Arrow 3"/>
          <p:cNvSpPr/>
          <p:nvPr/>
        </p:nvSpPr>
        <p:spPr>
          <a:xfrm>
            <a:off x="4449491" y="5301208"/>
            <a:ext cx="3866926" cy="1556792"/>
          </a:xfrm>
          <a:prstGeom prst="lef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err="1" smtClean="0">
                <a:solidFill>
                  <a:schemeClr val="tx1"/>
                </a:solidFill>
              </a:rPr>
              <a:t>Attribute</a:t>
            </a:r>
            <a:r>
              <a:rPr lang="nb-NO" sz="1600" dirty="0" smtClean="0">
                <a:solidFill>
                  <a:schemeClr val="tx1"/>
                </a:solidFill>
              </a:rPr>
              <a:t> </a:t>
            </a:r>
            <a:r>
              <a:rPr lang="nb-NO" sz="1600" dirty="0" err="1" smtClean="0">
                <a:solidFill>
                  <a:schemeClr val="tx1"/>
                </a:solidFill>
              </a:rPr>
              <a:t>names</a:t>
            </a:r>
            <a:r>
              <a:rPr lang="nb-NO" sz="1600" dirty="0" smtClean="0">
                <a:solidFill>
                  <a:schemeClr val="tx1"/>
                </a:solidFill>
              </a:rPr>
              <a:t> &amp; </a:t>
            </a:r>
            <a:r>
              <a:rPr lang="nb-NO" sz="1600" dirty="0" err="1" smtClean="0">
                <a:solidFill>
                  <a:schemeClr val="tx1"/>
                </a:solidFill>
              </a:rPr>
              <a:t>values</a:t>
            </a:r>
            <a:r>
              <a:rPr lang="nb-NO" sz="16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nb-NO" sz="1600" dirty="0" err="1">
                <a:solidFill>
                  <a:schemeClr val="tx1"/>
                </a:solidFill>
              </a:rPr>
              <a:t>a</a:t>
            </a:r>
            <a:r>
              <a:rPr lang="nb-NO" sz="1600" dirty="0" err="1" smtClean="0">
                <a:solidFill>
                  <a:schemeClr val="tx1"/>
                </a:solidFill>
              </a:rPr>
              <a:t>re</a:t>
            </a:r>
            <a:r>
              <a:rPr lang="nb-NO" sz="1600" dirty="0" smtClean="0">
                <a:solidFill>
                  <a:schemeClr val="tx1"/>
                </a:solidFill>
              </a:rPr>
              <a:t> part </a:t>
            </a:r>
            <a:r>
              <a:rPr lang="nb-NO" sz="1600" dirty="0" err="1" smtClean="0">
                <a:solidFill>
                  <a:schemeClr val="tx1"/>
                </a:solidFill>
              </a:rPr>
              <a:t>of</a:t>
            </a:r>
            <a:r>
              <a:rPr lang="nb-NO" sz="1600" dirty="0" smtClean="0">
                <a:solidFill>
                  <a:schemeClr val="tx1"/>
                </a:solidFill>
              </a:rPr>
              <a:t> XML-tag</a:t>
            </a:r>
          </a:p>
          <a:p>
            <a:pPr algn="ctr"/>
            <a:r>
              <a:rPr lang="nb-NO" sz="1600" i="1" dirty="0" smtClean="0">
                <a:solidFill>
                  <a:schemeClr val="tx1"/>
                </a:solidFill>
              </a:rPr>
              <a:t>&lt;</a:t>
            </a:r>
            <a:r>
              <a:rPr lang="nb-NO" sz="1600" i="1" dirty="0" err="1" smtClean="0">
                <a:solidFill>
                  <a:schemeClr val="tx1"/>
                </a:solidFill>
              </a:rPr>
              <a:t>tagname</a:t>
            </a:r>
            <a:r>
              <a:rPr lang="nb-NO" sz="1600" i="1" dirty="0" smtClean="0">
                <a:solidFill>
                  <a:schemeClr val="tx1"/>
                </a:solidFill>
              </a:rPr>
              <a:t> navn=″</a:t>
            </a:r>
            <a:r>
              <a:rPr lang="nb-NO" sz="1600" i="1" dirty="0" err="1" smtClean="0">
                <a:solidFill>
                  <a:schemeClr val="tx1"/>
                </a:solidFill>
              </a:rPr>
              <a:t>value</a:t>
            </a:r>
            <a:r>
              <a:rPr lang="nb-NO" sz="1600" i="1" dirty="0" smtClean="0">
                <a:solidFill>
                  <a:schemeClr val="tx1"/>
                </a:solidFill>
              </a:rPr>
              <a:t>″&gt;</a:t>
            </a:r>
            <a:r>
              <a:rPr lang="nb-NO" sz="1600" dirty="0" smtClean="0">
                <a:solidFill>
                  <a:schemeClr val="tx1"/>
                </a:solidFill>
              </a:rPr>
              <a:t> </a:t>
            </a:r>
            <a:endParaRPr lang="nb-NO" sz="1600" dirty="0">
              <a:solidFill>
                <a:schemeClr val="tx1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3635896" y="648539"/>
            <a:ext cx="4968552" cy="1440160"/>
          </a:xfrm>
          <a:prstGeom prst="leftArrow">
            <a:avLst>
              <a:gd name="adj1" fmla="val 50000"/>
              <a:gd name="adj2" fmla="val 91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err="1" smtClean="0">
                <a:solidFill>
                  <a:schemeClr val="tx1"/>
                </a:solidFill>
              </a:rPr>
              <a:t>Attribute</a:t>
            </a:r>
            <a:r>
              <a:rPr lang="nb-NO" sz="1600" dirty="0" smtClean="0">
                <a:solidFill>
                  <a:schemeClr val="tx1"/>
                </a:solidFill>
              </a:rPr>
              <a:t> </a:t>
            </a:r>
            <a:r>
              <a:rPr lang="nb-NO" sz="1600" dirty="0" err="1" smtClean="0">
                <a:solidFill>
                  <a:schemeClr val="tx1"/>
                </a:solidFill>
              </a:rPr>
              <a:t>names</a:t>
            </a:r>
            <a:r>
              <a:rPr lang="nb-NO" sz="1600" dirty="0" smtClean="0">
                <a:solidFill>
                  <a:schemeClr val="tx1"/>
                </a:solidFill>
              </a:rPr>
              <a:t> &amp; </a:t>
            </a:r>
            <a:r>
              <a:rPr lang="nb-NO" sz="1600" dirty="0" err="1" smtClean="0">
                <a:solidFill>
                  <a:schemeClr val="tx1"/>
                </a:solidFill>
              </a:rPr>
              <a:t>values</a:t>
            </a:r>
            <a:r>
              <a:rPr lang="nb-NO" sz="16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nb-NO" sz="1600" dirty="0" err="1">
                <a:solidFill>
                  <a:schemeClr val="tx1"/>
                </a:solidFill>
              </a:rPr>
              <a:t>a</a:t>
            </a:r>
            <a:r>
              <a:rPr lang="nb-NO" sz="1600" dirty="0" err="1" smtClean="0">
                <a:solidFill>
                  <a:schemeClr val="tx1"/>
                </a:solidFill>
              </a:rPr>
              <a:t>re</a:t>
            </a:r>
            <a:r>
              <a:rPr lang="nb-NO" sz="1600" dirty="0" smtClean="0">
                <a:solidFill>
                  <a:schemeClr val="tx1"/>
                </a:solidFill>
              </a:rPr>
              <a:t> part </a:t>
            </a:r>
            <a:r>
              <a:rPr lang="nb-NO" sz="1600" dirty="0" err="1" smtClean="0">
                <a:solidFill>
                  <a:schemeClr val="tx1"/>
                </a:solidFill>
              </a:rPr>
              <a:t>of</a:t>
            </a:r>
            <a:r>
              <a:rPr lang="nb-NO" sz="1600" dirty="0" smtClean="0">
                <a:solidFill>
                  <a:schemeClr val="tx1"/>
                </a:solidFill>
              </a:rPr>
              <a:t> XML-tag</a:t>
            </a:r>
          </a:p>
          <a:p>
            <a:pPr algn="ctr"/>
            <a:r>
              <a:rPr lang="nb-NO" sz="1600" i="1" dirty="0" smtClean="0">
                <a:solidFill>
                  <a:schemeClr val="tx1"/>
                </a:solidFill>
              </a:rPr>
              <a:t>&lt;</a:t>
            </a:r>
            <a:r>
              <a:rPr lang="nb-NO" sz="1600" i="1" dirty="0" err="1" smtClean="0">
                <a:solidFill>
                  <a:schemeClr val="tx1"/>
                </a:solidFill>
              </a:rPr>
              <a:t>tagname</a:t>
            </a:r>
            <a:r>
              <a:rPr lang="nb-NO" sz="1600" i="1" dirty="0" smtClean="0">
                <a:solidFill>
                  <a:schemeClr val="tx1"/>
                </a:solidFill>
              </a:rPr>
              <a:t>&gt;</a:t>
            </a:r>
            <a:r>
              <a:rPr lang="nb-NO" sz="1600" i="1" dirty="0" err="1" smtClean="0">
                <a:solidFill>
                  <a:schemeClr val="tx1"/>
                </a:solidFill>
              </a:rPr>
              <a:t>value</a:t>
            </a:r>
            <a:r>
              <a:rPr lang="nb-NO" sz="1600" i="1" dirty="0" smtClean="0">
                <a:solidFill>
                  <a:schemeClr val="tx1"/>
                </a:solidFill>
              </a:rPr>
              <a:t>&lt;</a:t>
            </a:r>
            <a:r>
              <a:rPr lang="nb-NO" sz="1600" i="1" dirty="0" err="1" smtClean="0">
                <a:solidFill>
                  <a:schemeClr val="tx1"/>
                </a:solidFill>
              </a:rPr>
              <a:t>tagname</a:t>
            </a:r>
            <a:r>
              <a:rPr lang="nb-NO" sz="1600" i="1" dirty="0" smtClean="0">
                <a:solidFill>
                  <a:schemeClr val="tx1"/>
                </a:solidFill>
              </a:rPr>
              <a:t>&gt;</a:t>
            </a:r>
            <a:r>
              <a:rPr lang="nb-NO" sz="1600" dirty="0" smtClean="0">
                <a:solidFill>
                  <a:schemeClr val="tx1"/>
                </a:solidFill>
              </a:rPr>
              <a:t> </a:t>
            </a:r>
            <a:endParaRPr lang="nb-NO" sz="16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35811" y="2109607"/>
            <a:ext cx="4248472" cy="69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ctangle 7"/>
          <p:cNvSpPr/>
          <p:nvPr/>
        </p:nvSpPr>
        <p:spPr>
          <a:xfrm>
            <a:off x="2843808" y="3717032"/>
            <a:ext cx="4248472" cy="100811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78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999085" cy="469132"/>
          </a:xfrm>
        </p:spPr>
        <p:txBody>
          <a:bodyPr/>
          <a:lstStyle/>
          <a:p>
            <a:r>
              <a:rPr lang="nb-NO" dirty="0" err="1" smtClean="0"/>
              <a:t>Treatment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lists</a:t>
            </a:r>
            <a:endParaRPr lang="nb-NO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789040"/>
            <a:ext cx="46863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54864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5157192"/>
            <a:ext cx="7124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/>
              <a:t>(</a:t>
            </a:r>
            <a:r>
              <a:rPr lang="nb-NO" sz="1600" dirty="0" err="1" smtClean="0"/>
              <a:t>Example</a:t>
            </a:r>
            <a:r>
              <a:rPr lang="nb-NO" sz="1600" dirty="0" smtClean="0"/>
              <a:t> </a:t>
            </a:r>
            <a:r>
              <a:rPr lang="nb-NO" sz="1600" dirty="0"/>
              <a:t>from </a:t>
            </a:r>
            <a:endParaRPr lang="nb-NO" sz="1600" dirty="0" smtClean="0"/>
          </a:p>
          <a:p>
            <a:r>
              <a:rPr lang="nb-NO" sz="1600" dirty="0" smtClean="0">
                <a:hlinkClick r:id="rId4"/>
              </a:rPr>
              <a:t>https</a:t>
            </a:r>
            <a:r>
              <a:rPr lang="nb-NO" sz="1600" dirty="0">
                <a:hlinkClick r:id="rId4"/>
              </a:rPr>
              <a:t>://</a:t>
            </a:r>
            <a:r>
              <a:rPr lang="nb-NO" sz="1600" dirty="0" smtClean="0">
                <a:hlinkClick r:id="rId4"/>
              </a:rPr>
              <a:t>www.vegvesen.no/nvdb/api/vegobjekter/objekt/225760360</a:t>
            </a:r>
            <a:r>
              <a:rPr lang="nb-NO" sz="1600" dirty="0" smtClean="0"/>
              <a:t> )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35951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" y="3717032"/>
            <a:ext cx="8748464" cy="287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751" y="188640"/>
            <a:ext cx="3036565" cy="545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" y="896596"/>
            <a:ext cx="5184576" cy="1884332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Up Arrow 2"/>
          <p:cNvSpPr/>
          <p:nvPr/>
        </p:nvSpPr>
        <p:spPr>
          <a:xfrm>
            <a:off x="899592" y="3001605"/>
            <a:ext cx="576064" cy="5837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ight Arrow 4"/>
          <p:cNvSpPr/>
          <p:nvPr/>
        </p:nvSpPr>
        <p:spPr>
          <a:xfrm rot="2588429">
            <a:off x="4898982" y="3195972"/>
            <a:ext cx="1370125" cy="395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xtBox 5"/>
          <p:cNvSpPr txBox="1"/>
          <p:nvPr/>
        </p:nvSpPr>
        <p:spPr>
          <a:xfrm>
            <a:off x="94939" y="433431"/>
            <a:ext cx="5370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err="1" smtClean="0"/>
              <a:t>Hardwiring</a:t>
            </a:r>
            <a:r>
              <a:rPr lang="nb-NO" sz="2400" dirty="0" smtClean="0"/>
              <a:t> list </a:t>
            </a:r>
            <a:r>
              <a:rPr lang="nb-NO" sz="2400" dirty="0" err="1" smtClean="0"/>
              <a:t>of</a:t>
            </a:r>
            <a:r>
              <a:rPr lang="nb-NO" sz="2400" dirty="0" smtClean="0"/>
              <a:t> linear </a:t>
            </a:r>
            <a:r>
              <a:rPr lang="nb-NO" sz="2400" dirty="0" err="1" smtClean="0"/>
              <a:t>references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6461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5583"/>
            <a:ext cx="4536503" cy="1106698"/>
          </a:xfrm>
        </p:spPr>
        <p:txBody>
          <a:bodyPr>
            <a:normAutofit/>
          </a:bodyPr>
          <a:lstStyle/>
          <a:p>
            <a:r>
              <a:rPr lang="nb-NO" dirty="0" smtClean="0"/>
              <a:t>The </a:t>
            </a:r>
            <a:r>
              <a:rPr lang="nb-NO" dirty="0" err="1" smtClean="0"/>
              <a:t>übercool</a:t>
            </a:r>
            <a:r>
              <a:rPr lang="nb-NO" dirty="0" smtClean="0"/>
              <a:t> </a:t>
            </a:r>
            <a:r>
              <a:rPr lang="nb-NO" dirty="0" err="1" smtClean="0"/>
              <a:t>treatment</a:t>
            </a:r>
            <a:r>
              <a:rPr lang="nb-NO" dirty="0" smtClean="0"/>
              <a:t> </a:t>
            </a:r>
            <a:br>
              <a:rPr lang="nb-NO" dirty="0" smtClean="0"/>
            </a:b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associations</a:t>
            </a:r>
            <a:endParaRPr lang="nb-NO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6"/>
          <a:stretch/>
        </p:blipFill>
        <p:spPr bwMode="auto">
          <a:xfrm>
            <a:off x="0" y="1340768"/>
            <a:ext cx="9144000" cy="164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964" y="1132281"/>
            <a:ext cx="143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>
                <a:solidFill>
                  <a:srgbClr val="7030A0"/>
                </a:solidFill>
              </a:rPr>
              <a:t>&lt;assosiasjoner&gt;</a:t>
            </a:r>
            <a:endParaRPr lang="nb-NO" sz="12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64" y="2981854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>
                <a:solidFill>
                  <a:srgbClr val="7030A0"/>
                </a:solidFill>
              </a:rPr>
              <a:t>&lt;/assosiasjoner&gt;</a:t>
            </a:r>
            <a:endParaRPr lang="nb-NO" sz="1200" dirty="0">
              <a:solidFill>
                <a:srgbClr val="7030A0"/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6" y="4365104"/>
            <a:ext cx="4981575" cy="149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Down Arrow Callout 6"/>
          <p:cNvSpPr/>
          <p:nvPr/>
        </p:nvSpPr>
        <p:spPr>
          <a:xfrm>
            <a:off x="5076056" y="476672"/>
            <a:ext cx="3672408" cy="93260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Composition</a:t>
            </a:r>
            <a:r>
              <a:rPr lang="nb-NO" dirty="0" smtClean="0"/>
              <a:t> (</a:t>
            </a:r>
            <a:r>
              <a:rPr lang="nb-NO" dirty="0" err="1" smtClean="0"/>
              <a:t>consist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)</a:t>
            </a:r>
          </a:p>
          <a:p>
            <a:pPr algn="ctr"/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called</a:t>
            </a:r>
            <a:r>
              <a:rPr lang="nb-NO" dirty="0" smtClean="0"/>
              <a:t> </a:t>
            </a:r>
            <a:r>
              <a:rPr lang="nb-NO" i="1" dirty="0" err="1" smtClean="0"/>
              <a:t>daugther</a:t>
            </a:r>
            <a:r>
              <a:rPr lang="nb-NO" i="1" dirty="0" smtClean="0"/>
              <a:t> </a:t>
            </a:r>
            <a:r>
              <a:rPr lang="nb-NO" i="1" dirty="0" err="1" smtClean="0"/>
              <a:t>objects</a:t>
            </a:r>
            <a:endParaRPr lang="nb-NO" i="1" dirty="0"/>
          </a:p>
        </p:txBody>
      </p:sp>
      <p:sp>
        <p:nvSpPr>
          <p:cNvPr id="8" name="Up Arrow Callout 7"/>
          <p:cNvSpPr/>
          <p:nvPr/>
        </p:nvSpPr>
        <p:spPr>
          <a:xfrm>
            <a:off x="4748507" y="2852936"/>
            <a:ext cx="2952328" cy="131124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Composition</a:t>
            </a:r>
            <a:r>
              <a:rPr lang="nb-NO" dirty="0" smtClean="0"/>
              <a:t> (is part </a:t>
            </a:r>
            <a:r>
              <a:rPr lang="nb-NO" dirty="0" err="1" smtClean="0"/>
              <a:t>of</a:t>
            </a:r>
            <a:r>
              <a:rPr lang="nb-NO" dirty="0" smtClean="0"/>
              <a:t>)</a:t>
            </a:r>
          </a:p>
          <a:p>
            <a:pPr algn="ctr"/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called</a:t>
            </a:r>
            <a:r>
              <a:rPr lang="nb-NO" dirty="0" smtClean="0"/>
              <a:t> </a:t>
            </a:r>
            <a:r>
              <a:rPr lang="nb-NO" i="1" dirty="0" err="1" smtClean="0"/>
              <a:t>Mother</a:t>
            </a:r>
            <a:endParaRPr lang="nb-NO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6309320"/>
            <a:ext cx="46923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50" dirty="0" err="1" smtClean="0"/>
              <a:t>Example</a:t>
            </a:r>
            <a:r>
              <a:rPr lang="nb-NO" sz="1050" dirty="0" smtClean="0"/>
              <a:t> data from </a:t>
            </a:r>
          </a:p>
          <a:p>
            <a:r>
              <a:rPr lang="nb-NO" sz="1050" dirty="0" smtClean="0">
                <a:hlinkClick r:id="rId4"/>
              </a:rPr>
              <a:t>https</a:t>
            </a:r>
            <a:r>
              <a:rPr lang="nb-NO" sz="1050" dirty="0">
                <a:hlinkClick r:id="rId4"/>
              </a:rPr>
              <a:t>://</a:t>
            </a:r>
            <a:r>
              <a:rPr lang="nb-NO" sz="1050" dirty="0" smtClean="0">
                <a:hlinkClick r:id="rId4"/>
              </a:rPr>
              <a:t>www.vegvesen.no/nvdb/api/vegobjekter/objekt/225760360</a:t>
            </a:r>
            <a:r>
              <a:rPr lang="nb-NO" sz="1050" dirty="0" smtClean="0"/>
              <a:t> </a:t>
            </a:r>
            <a:endParaRPr lang="nb-NO" dirty="0"/>
          </a:p>
        </p:txBody>
      </p:sp>
      <p:sp>
        <p:nvSpPr>
          <p:cNvPr id="10" name="Right Arrow 9"/>
          <p:cNvSpPr/>
          <p:nvPr/>
        </p:nvSpPr>
        <p:spPr>
          <a:xfrm>
            <a:off x="5220072" y="4365104"/>
            <a:ext cx="3456384" cy="2151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000" dirty="0" err="1" smtClean="0">
                <a:solidFill>
                  <a:schemeClr val="tx1"/>
                </a:solidFill>
              </a:rPr>
              <a:t>Produces</a:t>
            </a:r>
            <a:r>
              <a:rPr lang="nb-NO" sz="2000" dirty="0" smtClean="0">
                <a:solidFill>
                  <a:schemeClr val="tx1"/>
                </a:solidFill>
              </a:rPr>
              <a:t> lists</a:t>
            </a:r>
          </a:p>
          <a:p>
            <a:pPr algn="ctr"/>
            <a:r>
              <a:rPr lang="nb-NO" sz="2000" dirty="0" smtClean="0">
                <a:solidFill>
                  <a:schemeClr val="tx1"/>
                </a:solidFill>
              </a:rPr>
              <a:t>BESTAR_AV{}</a:t>
            </a:r>
          </a:p>
          <a:p>
            <a:pPr algn="ctr"/>
            <a:r>
              <a:rPr lang="nb-NO" sz="2000" dirty="0" smtClean="0">
                <a:solidFill>
                  <a:schemeClr val="tx1"/>
                </a:solidFill>
              </a:rPr>
              <a:t>ER_DEL_AV{}</a:t>
            </a:r>
            <a:endParaRPr lang="nb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488832" cy="576064"/>
          </a:xfrm>
        </p:spPr>
        <p:txBody>
          <a:bodyPr>
            <a:normAutofit/>
          </a:bodyPr>
          <a:lstStyle/>
          <a:p>
            <a:r>
              <a:rPr lang="nb-NO" dirty="0" err="1" smtClean="0"/>
              <a:t>Making</a:t>
            </a:r>
            <a:r>
              <a:rPr lang="nb-NO" dirty="0" smtClean="0"/>
              <a:t> valid URI to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object</a:t>
            </a:r>
            <a:r>
              <a:rPr lang="nb-NO" dirty="0" smtClean="0"/>
              <a:t> is </a:t>
            </a:r>
            <a:r>
              <a:rPr lang="nb-NO" dirty="0" err="1" smtClean="0"/>
              <a:t>supereasy</a:t>
            </a:r>
            <a:r>
              <a:rPr lang="nb-NO" dirty="0" smtClean="0"/>
              <a:t> </a:t>
            </a:r>
            <a:endParaRPr lang="nb-NO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36712"/>
            <a:ext cx="60388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56992"/>
            <a:ext cx="46291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7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lassholder for innho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81882" y="-99392"/>
            <a:ext cx="9925883" cy="695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616" y="5805264"/>
            <a:ext cx="6441187" cy="646331"/>
          </a:xfrm>
          <a:prstGeom prst="rect">
            <a:avLst/>
          </a:prstGeom>
          <a:solidFill>
            <a:schemeClr val="accent1"/>
          </a:solidFill>
          <a:ln w="3492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smtClean="0"/>
              <a:t>27. September 2013</a:t>
            </a:r>
          </a:p>
          <a:p>
            <a:r>
              <a:rPr lang="nb-NO" dirty="0" err="1" smtClean="0"/>
              <a:t>Tons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Norwegian </a:t>
            </a:r>
            <a:r>
              <a:rPr lang="nb-NO" dirty="0" err="1" smtClean="0"/>
              <a:t>geographic</a:t>
            </a:r>
            <a:r>
              <a:rPr lang="nb-NO" dirty="0" smtClean="0"/>
              <a:t> data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freely</a:t>
            </a:r>
            <a:r>
              <a:rPr lang="nb-NO" dirty="0" smtClean="0"/>
              <a:t> </a:t>
            </a:r>
            <a:r>
              <a:rPr lang="nb-NO" dirty="0" err="1" smtClean="0"/>
              <a:t>available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502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19" b="1"/>
          <a:stretch/>
        </p:blipFill>
        <p:spPr bwMode="auto">
          <a:xfrm>
            <a:off x="611560" y="564019"/>
            <a:ext cx="7097824" cy="437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650490" cy="576064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Get</a:t>
            </a:r>
            <a:r>
              <a:rPr lang="nb-NO" dirty="0" smtClean="0"/>
              <a:t> all «</a:t>
            </a:r>
            <a:r>
              <a:rPr lang="nb-NO" dirty="0" err="1" smtClean="0"/>
              <a:t>daughter</a:t>
            </a:r>
            <a:r>
              <a:rPr lang="nb-NO" dirty="0" smtClean="0"/>
              <a:t>» and «</a:t>
            </a:r>
            <a:r>
              <a:rPr lang="nb-NO" dirty="0" err="1" smtClean="0"/>
              <a:t>granddaughter</a:t>
            </a:r>
            <a:r>
              <a:rPr lang="nb-NO" dirty="0" smtClean="0"/>
              <a:t>» </a:t>
            </a:r>
            <a:r>
              <a:rPr lang="nb-NO" dirty="0" err="1" smtClean="0"/>
              <a:t>objects</a:t>
            </a:r>
            <a:r>
              <a:rPr lang="nb-NO" dirty="0" smtClean="0"/>
              <a:t> </a:t>
            </a:r>
            <a:r>
              <a:rPr lang="nb-NO" dirty="0" err="1" smtClean="0"/>
              <a:t>recursively</a:t>
            </a:r>
            <a:r>
              <a:rPr lang="nb-NO" dirty="0" smtClean="0"/>
              <a:t/>
            </a:r>
            <a:br>
              <a:rPr lang="nb-NO" dirty="0" smtClean="0"/>
            </a:br>
            <a:endParaRPr lang="nb-NO" dirty="0"/>
          </a:p>
        </p:txBody>
      </p:sp>
      <p:grpSp>
        <p:nvGrpSpPr>
          <p:cNvPr id="17" name="Group 16"/>
          <p:cNvGrpSpPr/>
          <p:nvPr/>
        </p:nvGrpSpPr>
        <p:grpSpPr>
          <a:xfrm>
            <a:off x="6012160" y="4293096"/>
            <a:ext cx="2745834" cy="1196917"/>
            <a:chOff x="6012160" y="4293096"/>
            <a:chExt cx="2745834" cy="119691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012160" y="4293096"/>
              <a:ext cx="1080120" cy="576063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164288" y="4843682"/>
              <a:ext cx="1593706" cy="646331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b-NO" dirty="0" err="1" smtClean="0"/>
                <a:t>ListExploder</a:t>
              </a:r>
              <a:endParaRPr lang="nb-NO" dirty="0"/>
            </a:p>
            <a:p>
              <a:r>
                <a:rPr lang="nb-NO" dirty="0" smtClean="0"/>
                <a:t>BESTAR_AV{}</a:t>
              </a:r>
              <a:endParaRPr lang="nb-NO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25172" y="5474569"/>
            <a:ext cx="3113843" cy="1176389"/>
            <a:chOff x="4025172" y="5474569"/>
            <a:chExt cx="3113843" cy="1176389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6156176" y="5474569"/>
              <a:ext cx="982839" cy="517374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025172" y="5727628"/>
              <a:ext cx="2131004" cy="923330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b-NO" dirty="0" err="1" smtClean="0"/>
                <a:t>AttributeCreator</a:t>
              </a:r>
              <a:r>
                <a:rPr lang="nb-NO" dirty="0" smtClean="0"/>
                <a:t>:</a:t>
              </a:r>
            </a:p>
            <a:p>
              <a:r>
                <a:rPr lang="nb-NO" dirty="0" err="1" smtClean="0"/>
                <a:t>Construct</a:t>
              </a:r>
              <a:r>
                <a:rPr lang="nb-NO" dirty="0" smtClean="0"/>
                <a:t> link to </a:t>
              </a:r>
              <a:r>
                <a:rPr lang="nb-NO" dirty="0" err="1" smtClean="0"/>
                <a:t>each</a:t>
              </a:r>
              <a:r>
                <a:rPr lang="nb-NO" dirty="0" smtClean="0"/>
                <a:t> </a:t>
              </a:r>
              <a:r>
                <a:rPr lang="nb-NO" dirty="0" err="1" smtClean="0"/>
                <a:t>object</a:t>
              </a:r>
              <a:endParaRPr lang="nb-NO" dirty="0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8658" y="5850125"/>
            <a:ext cx="3475270" cy="646331"/>
            <a:chOff x="448658" y="5850125"/>
            <a:chExt cx="3475270" cy="646331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556927" y="6200395"/>
              <a:ext cx="1367001" cy="0"/>
            </a:xfrm>
            <a:prstGeom prst="straightConnector1">
              <a:avLst/>
            </a:prstGeom>
            <a:ln w="635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48658" y="5850125"/>
              <a:ext cx="2108269" cy="646331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b-NO" dirty="0" err="1" smtClean="0"/>
                <a:t>Feed</a:t>
              </a:r>
              <a:r>
                <a:rPr lang="nb-NO" dirty="0" smtClean="0"/>
                <a:t> </a:t>
              </a:r>
              <a:r>
                <a:rPr lang="nb-NO" dirty="0" err="1" smtClean="0"/>
                <a:t>that</a:t>
              </a:r>
              <a:r>
                <a:rPr lang="nb-NO" dirty="0" smtClean="0"/>
                <a:t> link</a:t>
              </a:r>
            </a:p>
            <a:p>
              <a:r>
                <a:rPr lang="nb-NO" dirty="0" err="1" smtClean="0"/>
                <a:t>into</a:t>
              </a:r>
              <a:r>
                <a:rPr lang="nb-NO" dirty="0" smtClean="0"/>
                <a:t> </a:t>
              </a:r>
              <a:r>
                <a:rPr lang="nb-NO" dirty="0" err="1" smtClean="0"/>
                <a:t>HTTPFetcher</a:t>
              </a:r>
              <a:endParaRPr lang="nb-NO" dirty="0"/>
            </a:p>
          </p:txBody>
        </p:sp>
      </p:grpSp>
      <p:sp>
        <p:nvSpPr>
          <p:cNvPr id="14" name="Bent Arrow 13"/>
          <p:cNvSpPr/>
          <p:nvPr/>
        </p:nvSpPr>
        <p:spPr>
          <a:xfrm>
            <a:off x="683568" y="2636912"/>
            <a:ext cx="576064" cy="30243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556927" y="2686574"/>
            <a:ext cx="2033636" cy="933994"/>
            <a:chOff x="2556927" y="2686574"/>
            <a:chExt cx="2033636" cy="933994"/>
          </a:xfrm>
        </p:grpSpPr>
        <p:sp>
          <p:nvSpPr>
            <p:cNvPr id="4" name="TextBox 3"/>
            <p:cNvSpPr txBox="1"/>
            <p:nvPr/>
          </p:nvSpPr>
          <p:spPr>
            <a:xfrm>
              <a:off x="2556927" y="2686574"/>
              <a:ext cx="2033636" cy="738664"/>
            </a:xfrm>
            <a:prstGeom prst="rect">
              <a:avLst/>
            </a:prstGeom>
            <a:solidFill>
              <a:schemeClr val="accent6">
                <a:lumMod val="10000"/>
                <a:lumOff val="90000"/>
                <a:alpha val="96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b-NO" sz="1400" i="1" dirty="0" err="1" smtClean="0"/>
                <a:t>Oh</a:t>
              </a:r>
              <a:r>
                <a:rPr lang="nb-NO" sz="1400" i="1" dirty="0" smtClean="0"/>
                <a:t>, and </a:t>
              </a:r>
              <a:r>
                <a:rPr lang="nb-NO" sz="1400" i="1" dirty="0" err="1" smtClean="0"/>
                <a:t>you’d</a:t>
              </a:r>
              <a:r>
                <a:rPr lang="nb-NO" sz="1400" i="1" dirty="0" smtClean="0"/>
                <a:t> </a:t>
              </a:r>
              <a:r>
                <a:rPr lang="nb-NO" sz="1400" i="1" dirty="0" err="1" smtClean="0"/>
                <a:t>need</a:t>
              </a:r>
              <a:r>
                <a:rPr lang="nb-NO" sz="1400" i="1" dirty="0" smtClean="0"/>
                <a:t> a more </a:t>
              </a:r>
              <a:r>
                <a:rPr lang="nb-NO" sz="1400" i="1" dirty="0" err="1" smtClean="0"/>
                <a:t>generic</a:t>
              </a:r>
              <a:r>
                <a:rPr lang="nb-NO" sz="1400" i="1" dirty="0" smtClean="0"/>
                <a:t> </a:t>
              </a:r>
              <a:r>
                <a:rPr lang="nb-NO" sz="1400" i="1" dirty="0" err="1" smtClean="0"/>
                <a:t>attribute</a:t>
              </a:r>
              <a:r>
                <a:rPr lang="nb-NO" sz="1400" i="1" dirty="0"/>
                <a:t> </a:t>
              </a:r>
              <a:r>
                <a:rPr lang="nb-NO" sz="1400" i="1" dirty="0" err="1" smtClean="0"/>
                <a:t>definition</a:t>
              </a:r>
              <a:r>
                <a:rPr lang="nb-NO" sz="1400" i="1" dirty="0" smtClean="0"/>
                <a:t>... </a:t>
              </a:r>
              <a:endParaRPr lang="nb-NO" sz="1400" i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2556927" y="3425238"/>
              <a:ext cx="455043" cy="19533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993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712968" cy="864096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A </a:t>
            </a:r>
            <a:r>
              <a:rPr lang="nb-NO" dirty="0" err="1" smtClean="0"/>
              <a:t>rather</a:t>
            </a:r>
            <a:r>
              <a:rPr lang="nb-NO" dirty="0" smtClean="0"/>
              <a:t> </a:t>
            </a:r>
            <a:r>
              <a:rPr lang="nb-NO" dirty="0" err="1" smtClean="0"/>
              <a:t>hairy</a:t>
            </a:r>
            <a:r>
              <a:rPr lang="nb-NO" dirty="0" smtClean="0"/>
              <a:t>  </a:t>
            </a:r>
            <a:r>
              <a:rPr lang="nb-NO" dirty="0" err="1" smtClean="0"/>
              <a:t>recursive</a:t>
            </a:r>
            <a:r>
              <a:rPr lang="nb-NO" dirty="0" smtClean="0"/>
              <a:t> </a:t>
            </a:r>
            <a:r>
              <a:rPr lang="nb-NO" dirty="0" err="1" smtClean="0"/>
              <a:t>example</a:t>
            </a:r>
            <a:r>
              <a:rPr lang="nb-NO" dirty="0" smtClean="0"/>
              <a:t>… Vågsbygdporten tunnel</a:t>
            </a:r>
            <a:r>
              <a:rPr lang="nb-NO" dirty="0"/>
              <a:t/>
            </a:r>
            <a:br>
              <a:rPr lang="nb-NO" dirty="0"/>
            </a:br>
            <a:r>
              <a:rPr lang="nb-NO" sz="1800" dirty="0">
                <a:hlinkClick r:id="rId2"/>
              </a:rPr>
              <a:t>https://</a:t>
            </a:r>
            <a:r>
              <a:rPr lang="nb-NO" sz="1800" dirty="0" smtClean="0">
                <a:hlinkClick r:id="rId2"/>
              </a:rPr>
              <a:t>www.vegvesen.no/nvdb/api/vegobjekter/objekt/359603347</a:t>
            </a:r>
            <a:r>
              <a:rPr lang="nb-NO" sz="1800" dirty="0" smtClean="0"/>
              <a:t> </a:t>
            </a:r>
            <a:r>
              <a:rPr lang="nb-NO" dirty="0" smtClean="0"/>
              <a:t> </a:t>
            </a:r>
            <a:br>
              <a:rPr lang="nb-NO" dirty="0" smtClean="0"/>
            </a:br>
            <a:r>
              <a:rPr lang="nb-NO" dirty="0" smtClean="0"/>
              <a:t/>
            </a:r>
            <a:br>
              <a:rPr lang="nb-NO" dirty="0" smtClean="0"/>
            </a:br>
            <a:endParaRPr lang="nb-N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46" y="4056459"/>
            <a:ext cx="73533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20097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84784"/>
            <a:ext cx="21621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44008" y="4797152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~</a:t>
            </a:r>
            <a:r>
              <a:rPr lang="nb-NO" dirty="0" smtClean="0"/>
              <a:t>6000 </a:t>
            </a:r>
            <a:r>
              <a:rPr lang="nb-NO" dirty="0" err="1" smtClean="0"/>
              <a:t>objects</a:t>
            </a:r>
            <a:r>
              <a:rPr lang="nb-NO" dirty="0" smtClean="0"/>
              <a:t>, 35 </a:t>
            </a:r>
            <a:r>
              <a:rPr lang="nb-NO" dirty="0" err="1" smtClean="0"/>
              <a:t>minutes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0335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999085" cy="469132"/>
          </a:xfrm>
        </p:spPr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uncool</a:t>
            </a:r>
            <a:r>
              <a:rPr lang="nb-NO" dirty="0" smtClean="0"/>
              <a:t> parts</a:t>
            </a:r>
            <a:endParaRPr lang="nb-NO" dirty="0"/>
          </a:p>
        </p:txBody>
      </p:sp>
      <p:pic>
        <p:nvPicPr>
          <p:cNvPr id="2050" name="Picture 2" descr="File:Klinkerfassa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61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056784" cy="504056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370 different </a:t>
            </a:r>
            <a:r>
              <a:rPr lang="nb-NO" dirty="0" err="1" smtClean="0"/>
              <a:t>objects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 </a:t>
            </a:r>
            <a:br>
              <a:rPr lang="nb-NO" dirty="0" smtClean="0"/>
            </a:br>
            <a:endParaRPr lang="nb-N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75117"/>
            <a:ext cx="47625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5517232"/>
            <a:ext cx="7542449" cy="830997"/>
          </a:xfrm>
          <a:prstGeom prst="rect">
            <a:avLst/>
          </a:prstGeom>
          <a:solidFill>
            <a:srgbClr val="FFFF00"/>
          </a:solidFill>
          <a:ln w="793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sz="4800" dirty="0" smtClean="0"/>
              <a:t>This </a:t>
            </a:r>
            <a:r>
              <a:rPr lang="nb-NO" sz="4800" dirty="0" err="1" smtClean="0"/>
              <a:t>gets</a:t>
            </a:r>
            <a:r>
              <a:rPr lang="nb-NO" sz="4800" dirty="0" smtClean="0"/>
              <a:t> </a:t>
            </a:r>
            <a:r>
              <a:rPr lang="nb-NO" sz="4800" dirty="0" err="1" smtClean="0"/>
              <a:t>old</a:t>
            </a:r>
            <a:r>
              <a:rPr lang="nb-NO" sz="4800" dirty="0" smtClean="0"/>
              <a:t> </a:t>
            </a:r>
            <a:r>
              <a:rPr lang="nb-NO" sz="4800" b="1" u="sng" dirty="0" err="1" smtClean="0"/>
              <a:t>really</a:t>
            </a:r>
            <a:r>
              <a:rPr lang="nb-NO" sz="4800" dirty="0" smtClean="0"/>
              <a:t> fast!</a:t>
            </a:r>
            <a:r>
              <a:rPr lang="nb-NO" sz="4400" dirty="0" smtClean="0"/>
              <a:t> </a:t>
            </a:r>
            <a:endParaRPr lang="nb-NO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060848"/>
            <a:ext cx="26574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0367" y="692696"/>
            <a:ext cx="7305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1750 different </a:t>
            </a:r>
            <a:r>
              <a:rPr lang="nb-NO" dirty="0" err="1"/>
              <a:t>attributes</a:t>
            </a:r>
            <a:r>
              <a:rPr lang="nb-NO" dirty="0"/>
              <a:t/>
            </a:r>
            <a:br>
              <a:rPr lang="nb-NO" dirty="0"/>
            </a:br>
            <a:r>
              <a:rPr lang="nb-NO" i="1" dirty="0"/>
              <a:t>(not </a:t>
            </a:r>
            <a:r>
              <a:rPr lang="nb-NO" i="1" dirty="0" err="1"/>
              <a:t>counting</a:t>
            </a:r>
            <a:r>
              <a:rPr lang="nb-NO" i="1" dirty="0"/>
              <a:t> </a:t>
            </a:r>
            <a:r>
              <a:rPr lang="nb-NO" i="1" dirty="0" err="1"/>
              <a:t>the</a:t>
            </a:r>
            <a:r>
              <a:rPr lang="nb-NO" i="1" dirty="0"/>
              <a:t> «standard» elements (</a:t>
            </a:r>
            <a:r>
              <a:rPr lang="nb-NO" i="1" dirty="0" err="1"/>
              <a:t>road</a:t>
            </a:r>
            <a:r>
              <a:rPr lang="nb-NO" i="1" dirty="0"/>
              <a:t> </a:t>
            </a:r>
            <a:r>
              <a:rPr lang="nb-NO" i="1" dirty="0" err="1"/>
              <a:t>reference</a:t>
            </a:r>
            <a:r>
              <a:rPr lang="nb-NO" i="1" dirty="0"/>
              <a:t>, region, </a:t>
            </a:r>
            <a:endParaRPr lang="nb-NO" i="1" dirty="0" smtClean="0"/>
          </a:p>
          <a:p>
            <a:r>
              <a:rPr lang="nb-NO" i="1" dirty="0" err="1" smtClean="0"/>
              <a:t>police</a:t>
            </a:r>
            <a:r>
              <a:rPr lang="nb-NO" i="1" dirty="0" smtClean="0"/>
              <a:t> </a:t>
            </a:r>
            <a:r>
              <a:rPr lang="nb-NO" i="1" dirty="0" err="1" smtClean="0"/>
              <a:t>district</a:t>
            </a:r>
            <a:r>
              <a:rPr lang="nb-NO" i="1" dirty="0" smtClean="0"/>
              <a:t>, </a:t>
            </a:r>
            <a:r>
              <a:rPr lang="nb-NO" i="1" dirty="0" err="1" smtClean="0"/>
              <a:t>county</a:t>
            </a:r>
            <a:r>
              <a:rPr lang="nb-NO" i="1" dirty="0" smtClean="0"/>
              <a:t>,  …    </a:t>
            </a:r>
            <a:r>
              <a:rPr lang="nb-NO" i="1" dirty="0"/>
              <a:t>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9951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556792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smtClean="0"/>
              <a:t>FME </a:t>
            </a:r>
            <a:r>
              <a:rPr lang="nb-NO" sz="2000" dirty="0" err="1" smtClean="0"/>
              <a:t>attribute</a:t>
            </a:r>
            <a:r>
              <a:rPr lang="nb-NO" sz="2000" dirty="0" smtClean="0"/>
              <a:t> </a:t>
            </a:r>
            <a:r>
              <a:rPr lang="nb-NO" sz="2000" dirty="0" err="1" smtClean="0"/>
              <a:t>names</a:t>
            </a:r>
            <a:r>
              <a:rPr lang="nb-NO" sz="2000" dirty="0" smtClean="0"/>
              <a:t> must be </a:t>
            </a:r>
            <a:r>
              <a:rPr lang="nb-NO" sz="2000" dirty="0" err="1" smtClean="0"/>
              <a:t>known</a:t>
            </a:r>
            <a:r>
              <a:rPr lang="nb-NO" sz="2000" dirty="0" smtClean="0"/>
              <a:t> to </a:t>
            </a:r>
            <a:r>
              <a:rPr lang="nb-NO" sz="2000" dirty="0" err="1" smtClean="0"/>
              <a:t>the</a:t>
            </a:r>
            <a:r>
              <a:rPr lang="nb-NO" sz="2000" dirty="0" smtClean="0"/>
              <a:t> </a:t>
            </a:r>
            <a:r>
              <a:rPr lang="nb-NO" sz="2000" dirty="0" err="1" smtClean="0"/>
              <a:t>workspace</a:t>
            </a:r>
            <a:r>
              <a:rPr lang="nb-NO" sz="2000" dirty="0" smtClean="0"/>
              <a:t> </a:t>
            </a:r>
            <a:r>
              <a:rPr lang="nb-NO" sz="2000" dirty="0" err="1" smtClean="0"/>
              <a:t>definition</a:t>
            </a:r>
            <a:r>
              <a:rPr lang="nb-NO" sz="2000" dirty="0" smtClean="0"/>
              <a:t> </a:t>
            </a:r>
            <a:r>
              <a:rPr lang="nb-NO" sz="2000" dirty="0" err="1" smtClean="0"/>
              <a:t>if</a:t>
            </a:r>
            <a:r>
              <a:rPr lang="nb-NO" sz="2000" dirty="0" smtClean="0"/>
              <a:t> </a:t>
            </a:r>
            <a:r>
              <a:rPr lang="nb-NO" sz="2000" dirty="0" err="1" smtClean="0"/>
              <a:t>you</a:t>
            </a:r>
            <a:r>
              <a:rPr lang="nb-NO" sz="2000" dirty="0" smtClean="0"/>
              <a:t> </a:t>
            </a:r>
            <a:r>
              <a:rPr lang="nb-NO" sz="2000" dirty="0" err="1" smtClean="0"/>
              <a:t>want</a:t>
            </a:r>
            <a:r>
              <a:rPr lang="nb-NO" sz="2000" dirty="0" smtClean="0"/>
              <a:t> to do cool </a:t>
            </a:r>
            <a:r>
              <a:rPr lang="nb-NO" sz="2000" dirty="0" err="1" smtClean="0"/>
              <a:t>stuff</a:t>
            </a:r>
            <a:r>
              <a:rPr lang="nb-NO" sz="2000" dirty="0" smtClean="0"/>
              <a:t> </a:t>
            </a:r>
            <a:r>
              <a:rPr lang="nb-NO" sz="2000" dirty="0" err="1" smtClean="0"/>
              <a:t>with</a:t>
            </a:r>
            <a:r>
              <a:rPr lang="nb-NO" sz="2000" dirty="0" smtClean="0"/>
              <a:t> </a:t>
            </a:r>
            <a:r>
              <a:rPr lang="nb-NO" sz="2000" dirty="0" err="1" smtClean="0"/>
              <a:t>them</a:t>
            </a:r>
            <a:r>
              <a:rPr lang="nb-NO" sz="2000" dirty="0" smtClean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2793702"/>
            <a:ext cx="6912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err="1" smtClean="0"/>
              <a:t>Besides</a:t>
            </a:r>
            <a:r>
              <a:rPr lang="nb-NO" sz="2000" dirty="0" smtClean="0"/>
              <a:t> </a:t>
            </a:r>
            <a:r>
              <a:rPr lang="nb-NO" sz="2000" dirty="0" err="1" smtClean="0"/>
              <a:t>the</a:t>
            </a:r>
            <a:r>
              <a:rPr lang="nb-NO" sz="2000" dirty="0" smtClean="0"/>
              <a:t> standard </a:t>
            </a:r>
            <a:r>
              <a:rPr lang="nb-NO" sz="2000" i="1" dirty="0" err="1" smtClean="0"/>
              <a:t>attribute</a:t>
            </a:r>
            <a:r>
              <a:rPr lang="nb-NO" sz="2000" i="1" dirty="0" smtClean="0"/>
              <a:t> </a:t>
            </a:r>
            <a:r>
              <a:rPr lang="nb-NO" sz="2000" i="1" dirty="0" err="1" smtClean="0"/>
              <a:t>Creation</a:t>
            </a:r>
            <a:r>
              <a:rPr lang="nb-NO" sz="2000" i="1" dirty="0" smtClean="0"/>
              <a:t>/</a:t>
            </a:r>
            <a:r>
              <a:rPr lang="nb-NO" sz="2000" i="1" dirty="0" err="1" smtClean="0"/>
              <a:t>exposing</a:t>
            </a:r>
            <a:r>
              <a:rPr lang="nb-NO" sz="2000" i="1" dirty="0" smtClean="0"/>
              <a:t> </a:t>
            </a:r>
            <a:r>
              <a:rPr lang="nb-NO" sz="2000" dirty="0" smtClean="0"/>
              <a:t>– </a:t>
            </a:r>
            <a:r>
              <a:rPr lang="nb-NO" sz="2000" dirty="0" err="1" smtClean="0"/>
              <a:t>methods</a:t>
            </a:r>
            <a:r>
              <a:rPr lang="nb-NO" sz="2000" dirty="0" smtClean="0"/>
              <a:t>, </a:t>
            </a:r>
            <a:r>
              <a:rPr lang="nb-NO" sz="2000" dirty="0" err="1" smtClean="0"/>
              <a:t>there</a:t>
            </a:r>
            <a:r>
              <a:rPr lang="nb-NO" sz="2000" dirty="0" smtClean="0"/>
              <a:t> </a:t>
            </a:r>
            <a:r>
              <a:rPr lang="nb-NO" sz="2000" dirty="0" err="1" smtClean="0"/>
              <a:t>are</a:t>
            </a:r>
            <a:r>
              <a:rPr lang="nb-NO" sz="2000" dirty="0" smtClean="0"/>
              <a:t> more or less </a:t>
            </a:r>
            <a:r>
              <a:rPr lang="nb-NO" sz="2000" dirty="0" err="1" smtClean="0"/>
              <a:t>cludgy</a:t>
            </a:r>
            <a:r>
              <a:rPr lang="nb-NO" sz="2000" dirty="0" smtClean="0"/>
              <a:t> </a:t>
            </a:r>
            <a:r>
              <a:rPr lang="nb-NO" sz="2000" dirty="0" err="1" smtClean="0"/>
              <a:t>ways</a:t>
            </a:r>
            <a:r>
              <a:rPr lang="nb-NO" sz="2000" dirty="0" smtClean="0"/>
              <a:t> </a:t>
            </a:r>
            <a:r>
              <a:rPr lang="nb-NO" sz="2000" dirty="0" err="1" smtClean="0"/>
              <a:t>of</a:t>
            </a:r>
            <a:r>
              <a:rPr lang="nb-NO" sz="2000" dirty="0" smtClean="0"/>
              <a:t> </a:t>
            </a:r>
            <a:r>
              <a:rPr lang="nb-NO" sz="2000" dirty="0" err="1" smtClean="0"/>
              <a:t>making</a:t>
            </a:r>
            <a:r>
              <a:rPr lang="nb-NO" sz="2000" dirty="0" smtClean="0"/>
              <a:t> </a:t>
            </a:r>
            <a:r>
              <a:rPr lang="nb-NO" sz="2000" dirty="0" err="1" smtClean="0"/>
              <a:t>attributes</a:t>
            </a:r>
            <a:r>
              <a:rPr lang="nb-NO" sz="2000" dirty="0" smtClean="0"/>
              <a:t> spring </a:t>
            </a:r>
            <a:r>
              <a:rPr lang="nb-NO" sz="2000" dirty="0" err="1" smtClean="0"/>
              <a:t>into</a:t>
            </a:r>
            <a:r>
              <a:rPr lang="nb-NO" sz="2000" dirty="0" smtClean="0"/>
              <a:t> </a:t>
            </a:r>
            <a:r>
              <a:rPr lang="nb-NO" sz="2000" dirty="0" err="1" smtClean="0"/>
              <a:t>existence</a:t>
            </a:r>
            <a:r>
              <a:rPr lang="nb-NO" sz="2000" dirty="0" smtClean="0"/>
              <a:t> </a:t>
            </a:r>
          </a:p>
          <a:p>
            <a:r>
              <a:rPr lang="nb-NO" sz="2000" dirty="0"/>
              <a:t> </a:t>
            </a:r>
            <a:r>
              <a:rPr lang="nb-NO" sz="2000" dirty="0" smtClean="0"/>
              <a:t>- </a:t>
            </a:r>
            <a:r>
              <a:rPr lang="nb-NO" i="1" dirty="0" err="1" smtClean="0"/>
              <a:t>FeatureReader</a:t>
            </a:r>
            <a:r>
              <a:rPr lang="nb-NO" i="1" dirty="0" smtClean="0"/>
              <a:t>? </a:t>
            </a:r>
            <a:r>
              <a:rPr lang="nb-NO" i="1" dirty="0" err="1" smtClean="0"/>
              <a:t>Dynamically</a:t>
            </a:r>
            <a:r>
              <a:rPr lang="nb-NO" i="1" dirty="0" smtClean="0"/>
              <a:t> </a:t>
            </a:r>
            <a:r>
              <a:rPr lang="nb-NO" i="1" dirty="0" err="1" smtClean="0"/>
              <a:t>write</a:t>
            </a:r>
            <a:r>
              <a:rPr lang="nb-NO" i="1" dirty="0" smtClean="0"/>
              <a:t> </a:t>
            </a:r>
            <a:r>
              <a:rPr lang="nb-NO" i="1" dirty="0" err="1" smtClean="0"/>
              <a:t>feature</a:t>
            </a:r>
            <a:r>
              <a:rPr lang="nb-NO" i="1" dirty="0" smtClean="0"/>
              <a:t> type </a:t>
            </a:r>
            <a:r>
              <a:rPr lang="nb-NO" i="1" dirty="0" err="1" smtClean="0"/>
              <a:t>definition</a:t>
            </a:r>
            <a:r>
              <a:rPr lang="nb-NO" i="1" dirty="0" smtClean="0"/>
              <a:t> to a file (</a:t>
            </a:r>
            <a:r>
              <a:rPr lang="nb-NO" i="1" dirty="0" err="1" smtClean="0"/>
              <a:t>with</a:t>
            </a:r>
            <a:r>
              <a:rPr lang="nb-NO" i="1" dirty="0" smtClean="0"/>
              <a:t> </a:t>
            </a:r>
            <a:r>
              <a:rPr lang="nb-NO" i="1" dirty="0" err="1" smtClean="0"/>
              <a:t>python</a:t>
            </a:r>
            <a:r>
              <a:rPr lang="nb-NO" i="1" dirty="0" smtClean="0"/>
              <a:t>?) </a:t>
            </a:r>
            <a:r>
              <a:rPr lang="nb-NO" i="1" dirty="0" err="1" smtClean="0"/>
              <a:t>WorkspaceRunner</a:t>
            </a:r>
            <a:r>
              <a:rPr lang="nb-NO" i="1" dirty="0" smtClean="0"/>
              <a:t>?</a:t>
            </a:r>
            <a:r>
              <a:rPr lang="nb-NO" dirty="0" smtClean="0"/>
              <a:t> </a:t>
            </a:r>
            <a:endParaRPr lang="nb-NO" sz="2000" dirty="0" smtClean="0"/>
          </a:p>
          <a:p>
            <a:endParaRPr lang="nb-NO" sz="2000" dirty="0" smtClean="0"/>
          </a:p>
          <a:p>
            <a:endParaRPr lang="nb-NO" sz="2000" dirty="0"/>
          </a:p>
          <a:p>
            <a:r>
              <a:rPr lang="nb-NO" sz="2000" dirty="0" err="1" smtClean="0"/>
              <a:t>I’ve</a:t>
            </a:r>
            <a:r>
              <a:rPr lang="nb-NO" sz="2000" dirty="0" smtClean="0"/>
              <a:t> </a:t>
            </a:r>
            <a:r>
              <a:rPr lang="nb-NO" sz="2000" dirty="0" err="1" smtClean="0"/>
              <a:t>yet</a:t>
            </a:r>
            <a:r>
              <a:rPr lang="nb-NO" sz="2000" dirty="0" smtClean="0"/>
              <a:t> to </a:t>
            </a:r>
            <a:r>
              <a:rPr lang="nb-NO" sz="2000" dirty="0" err="1" smtClean="0"/>
              <a:t>see</a:t>
            </a:r>
            <a:r>
              <a:rPr lang="nb-NO" sz="2000" dirty="0" smtClean="0"/>
              <a:t> a </a:t>
            </a:r>
            <a:r>
              <a:rPr lang="nb-NO" sz="2000" dirty="0" err="1" smtClean="0"/>
              <a:t>nice</a:t>
            </a:r>
            <a:r>
              <a:rPr lang="nb-NO" sz="2000" dirty="0" smtClean="0"/>
              <a:t>, elegant </a:t>
            </a:r>
            <a:r>
              <a:rPr lang="nb-NO" sz="2000" dirty="0" err="1" smtClean="0"/>
              <a:t>way</a:t>
            </a:r>
            <a:r>
              <a:rPr lang="nb-NO" sz="2000" dirty="0" smtClean="0"/>
              <a:t> </a:t>
            </a:r>
            <a:r>
              <a:rPr lang="nb-NO" sz="2000" dirty="0" err="1" smtClean="0"/>
              <a:t>of</a:t>
            </a:r>
            <a:r>
              <a:rPr lang="nb-NO" sz="2000" dirty="0" smtClean="0"/>
              <a:t> true </a:t>
            </a:r>
            <a:r>
              <a:rPr lang="nb-NO" sz="2000" dirty="0" err="1" smtClean="0"/>
              <a:t>dynamic</a:t>
            </a:r>
            <a:r>
              <a:rPr lang="nb-NO" sz="2000" dirty="0" smtClean="0"/>
              <a:t> </a:t>
            </a:r>
            <a:r>
              <a:rPr lang="nb-NO" sz="2000" dirty="0" err="1" smtClean="0"/>
              <a:t>way</a:t>
            </a:r>
            <a:r>
              <a:rPr lang="nb-NO" sz="2000" dirty="0" smtClean="0"/>
              <a:t> </a:t>
            </a:r>
            <a:r>
              <a:rPr lang="nb-NO" sz="2000" dirty="0" err="1" smtClean="0"/>
              <a:t>of</a:t>
            </a:r>
            <a:r>
              <a:rPr lang="nb-NO" sz="2000" dirty="0" smtClean="0"/>
              <a:t> </a:t>
            </a:r>
            <a:r>
              <a:rPr lang="nb-NO" sz="2000" dirty="0" err="1" smtClean="0"/>
              <a:t>creating</a:t>
            </a:r>
            <a:r>
              <a:rPr lang="nb-NO" sz="2000" dirty="0" smtClean="0"/>
              <a:t> </a:t>
            </a:r>
            <a:r>
              <a:rPr lang="nb-NO" sz="2000" dirty="0" err="1" smtClean="0"/>
              <a:t>schema</a:t>
            </a:r>
            <a:r>
              <a:rPr lang="nb-NO" sz="2000" dirty="0" smtClean="0"/>
              <a:t> </a:t>
            </a:r>
            <a:r>
              <a:rPr lang="nb-NO" sz="2000" dirty="0" err="1" smtClean="0"/>
              <a:t>definitions</a:t>
            </a:r>
            <a:endParaRPr lang="nb-NO" sz="2000" dirty="0" smtClean="0"/>
          </a:p>
          <a:p>
            <a:r>
              <a:rPr lang="nb-NO" sz="2000" dirty="0"/>
              <a:t> </a:t>
            </a:r>
            <a:r>
              <a:rPr lang="nb-NO" sz="2000" dirty="0" smtClean="0"/>
              <a:t>- </a:t>
            </a:r>
            <a:r>
              <a:rPr lang="nb-NO" sz="2000" i="1" dirty="0" err="1" smtClean="0"/>
              <a:t>But</a:t>
            </a:r>
            <a:r>
              <a:rPr lang="nb-NO" sz="2000" i="1" dirty="0" smtClean="0"/>
              <a:t> I do have hopes for FME </a:t>
            </a:r>
            <a:r>
              <a:rPr lang="nb-NO" sz="2000" i="1" dirty="0" err="1" smtClean="0"/>
              <a:t>schema</a:t>
            </a:r>
            <a:r>
              <a:rPr lang="nb-NO" sz="2000" i="1" dirty="0" smtClean="0"/>
              <a:t> </a:t>
            </a:r>
            <a:r>
              <a:rPr lang="nb-NO" sz="2000" i="1" dirty="0" err="1" smtClean="0"/>
              <a:t>reader</a:t>
            </a:r>
            <a:r>
              <a:rPr lang="nb-NO" sz="2000" i="1" dirty="0" smtClean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80534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le:Klinkerfassa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4" y="0"/>
            <a:ext cx="9128126" cy="69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61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556792"/>
            <a:ext cx="70567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u="sng" dirty="0" smtClean="0"/>
              <a:t>My </a:t>
            </a:r>
            <a:r>
              <a:rPr lang="nb-NO" sz="2000" b="1" u="sng" dirty="0" err="1" smtClean="0"/>
              <a:t>own</a:t>
            </a:r>
            <a:r>
              <a:rPr lang="nb-NO" sz="2000" b="1" u="sng" dirty="0" smtClean="0"/>
              <a:t> half-</a:t>
            </a:r>
            <a:r>
              <a:rPr lang="nb-NO" sz="2000" b="1" u="sng" dirty="0" err="1" smtClean="0"/>
              <a:t>cludgy</a:t>
            </a:r>
            <a:r>
              <a:rPr lang="nb-NO" sz="2000" b="1" u="sng" dirty="0" smtClean="0"/>
              <a:t> </a:t>
            </a:r>
            <a:r>
              <a:rPr lang="nb-NO" sz="2000" b="1" u="sng" dirty="0" err="1" smtClean="0"/>
              <a:t>way</a:t>
            </a:r>
            <a:r>
              <a:rPr lang="nb-NO" sz="2000" b="1" u="sng" dirty="0" smtClean="0"/>
              <a:t> </a:t>
            </a:r>
            <a:r>
              <a:rPr lang="nb-NO" sz="2000" b="1" u="sng" dirty="0" err="1" smtClean="0"/>
              <a:t>around</a:t>
            </a:r>
            <a:r>
              <a:rPr lang="nb-NO" sz="2000" b="1" u="sng" dirty="0" smtClean="0"/>
              <a:t> </a:t>
            </a:r>
            <a:r>
              <a:rPr lang="nb-NO" sz="2000" b="1" u="sng" dirty="0" err="1" smtClean="0"/>
              <a:t>these</a:t>
            </a:r>
            <a:r>
              <a:rPr lang="nb-NO" sz="2000" b="1" u="sng" dirty="0" smtClean="0"/>
              <a:t> </a:t>
            </a:r>
            <a:r>
              <a:rPr lang="nb-NO" sz="2000" b="1" u="sng" dirty="0" err="1" smtClean="0"/>
              <a:t>limitations</a:t>
            </a:r>
            <a:endParaRPr lang="nb-NO" sz="2000" b="1" u="sng" dirty="0" smtClean="0"/>
          </a:p>
          <a:p>
            <a:endParaRPr lang="nb-NO" sz="2000" dirty="0"/>
          </a:p>
          <a:p>
            <a:pPr marL="457200" indent="-457200">
              <a:buAutoNum type="arabicPeriod"/>
            </a:pPr>
            <a:r>
              <a:rPr lang="nb-NO" sz="2000" dirty="0" smtClean="0"/>
              <a:t>Python </a:t>
            </a:r>
            <a:r>
              <a:rPr lang="nb-NO" sz="2000" dirty="0" err="1" smtClean="0"/>
              <a:t>routine</a:t>
            </a:r>
            <a:r>
              <a:rPr lang="nb-NO" sz="2000" dirty="0" smtClean="0"/>
              <a:t>: </a:t>
            </a:r>
          </a:p>
          <a:p>
            <a:pPr lvl="1"/>
            <a:r>
              <a:rPr lang="nb-NO" sz="2000" i="1" dirty="0" smtClean="0"/>
              <a:t>Read data </a:t>
            </a:r>
            <a:r>
              <a:rPr lang="nb-NO" sz="2000" i="1" dirty="0" err="1" smtClean="0"/>
              <a:t>catalogue</a:t>
            </a:r>
            <a:r>
              <a:rPr lang="nb-NO" sz="2000" i="1" dirty="0" smtClean="0"/>
              <a:t> </a:t>
            </a:r>
            <a:r>
              <a:rPr lang="nb-NO" sz="2000" i="1" dirty="0" err="1" smtClean="0"/>
              <a:t>definiton</a:t>
            </a:r>
            <a:r>
              <a:rPr lang="nb-NO" sz="2000" i="1" dirty="0"/>
              <a:t> </a:t>
            </a:r>
            <a:r>
              <a:rPr lang="nb-NO" sz="2000" i="1" dirty="0">
                <a:hlinkClick r:id="rId2"/>
              </a:rPr>
              <a:t>https://</a:t>
            </a:r>
            <a:r>
              <a:rPr lang="nb-NO" sz="2000" i="1" dirty="0" smtClean="0">
                <a:hlinkClick r:id="rId2"/>
              </a:rPr>
              <a:t>www.vegvesen.no/nvdb/api/datakatalog</a:t>
            </a:r>
            <a:r>
              <a:rPr lang="nb-NO" sz="2000" i="1" dirty="0" smtClean="0"/>
              <a:t> </a:t>
            </a:r>
          </a:p>
          <a:p>
            <a:pPr lvl="1"/>
            <a:r>
              <a:rPr lang="nb-NO" sz="2000" i="1" dirty="0" smtClean="0"/>
              <a:t>Write </a:t>
            </a:r>
            <a:r>
              <a:rPr lang="nb-NO" sz="2000" i="1" dirty="0" err="1" smtClean="0"/>
              <a:t>attributes</a:t>
            </a:r>
            <a:r>
              <a:rPr lang="nb-NO" sz="2000" i="1" dirty="0" smtClean="0"/>
              <a:t> to CSV file</a:t>
            </a:r>
            <a:endParaRPr lang="nb-NO" sz="2000" i="1" dirty="0"/>
          </a:p>
          <a:p>
            <a:pPr lvl="1"/>
            <a:endParaRPr lang="nb-NO" sz="2000" i="1" dirty="0" smtClean="0"/>
          </a:p>
          <a:p>
            <a:pPr marL="457200" indent="-457200">
              <a:buAutoNum type="arabicPeriod"/>
            </a:pPr>
            <a:r>
              <a:rPr lang="nb-NO" sz="2000" dirty="0" smtClean="0"/>
              <a:t>Read </a:t>
            </a:r>
            <a:r>
              <a:rPr lang="nb-NO" sz="2000" dirty="0" err="1" smtClean="0"/>
              <a:t>that</a:t>
            </a:r>
            <a:r>
              <a:rPr lang="nb-NO" sz="2000" dirty="0" smtClean="0"/>
              <a:t> </a:t>
            </a:r>
            <a:r>
              <a:rPr lang="nb-NO" sz="2000" dirty="0" err="1" smtClean="0"/>
              <a:t>definition</a:t>
            </a:r>
            <a:r>
              <a:rPr lang="nb-NO" sz="2000" dirty="0" smtClean="0"/>
              <a:t> </a:t>
            </a:r>
            <a:r>
              <a:rPr lang="nb-NO" sz="2000" dirty="0" err="1" smtClean="0"/>
              <a:t>into</a:t>
            </a:r>
            <a:r>
              <a:rPr lang="nb-NO" sz="2000" dirty="0" smtClean="0"/>
              <a:t> FME</a:t>
            </a:r>
          </a:p>
          <a:p>
            <a:pPr marL="457200" indent="-457200">
              <a:buAutoNum type="arabicPeriod"/>
            </a:pPr>
            <a:endParaRPr lang="nb-NO" sz="2000" dirty="0" smtClean="0"/>
          </a:p>
          <a:p>
            <a:pPr marL="457200" indent="-457200">
              <a:buAutoNum type="arabicPeriod"/>
            </a:pPr>
            <a:r>
              <a:rPr lang="nb-NO" sz="2000" dirty="0" smtClean="0"/>
              <a:t>Do </a:t>
            </a:r>
            <a:r>
              <a:rPr lang="nb-NO" sz="2000" dirty="0" err="1" smtClean="0"/>
              <a:t>the</a:t>
            </a:r>
            <a:r>
              <a:rPr lang="nb-NO" sz="2000" dirty="0" smtClean="0"/>
              <a:t> </a:t>
            </a:r>
            <a:r>
              <a:rPr lang="nb-NO" sz="2000" dirty="0" err="1" smtClean="0"/>
              <a:t>XMLFeatureReader-magic</a:t>
            </a:r>
            <a:endParaRPr lang="nb-NO" sz="2000" dirty="0" smtClean="0"/>
          </a:p>
          <a:p>
            <a:pPr marL="457200" indent="-457200">
              <a:buAutoNum type="arabicPeriod"/>
            </a:pPr>
            <a:endParaRPr lang="nb-NO" sz="2000" dirty="0" smtClean="0"/>
          </a:p>
          <a:p>
            <a:pPr marL="457200" indent="-457200">
              <a:buAutoNum type="arabicPeriod"/>
            </a:pPr>
            <a:r>
              <a:rPr lang="nb-NO" sz="2000" dirty="0" err="1" smtClean="0"/>
              <a:t>Get</a:t>
            </a:r>
            <a:r>
              <a:rPr lang="nb-NO" sz="2000" dirty="0" smtClean="0"/>
              <a:t> rid </a:t>
            </a:r>
            <a:r>
              <a:rPr lang="nb-NO" sz="2000" dirty="0" err="1" smtClean="0"/>
              <a:t>of</a:t>
            </a:r>
            <a:r>
              <a:rPr lang="nb-NO" sz="2000" dirty="0" smtClean="0"/>
              <a:t> </a:t>
            </a:r>
            <a:r>
              <a:rPr lang="nb-NO" sz="2000" dirty="0" err="1" smtClean="0"/>
              <a:t>empty</a:t>
            </a:r>
            <a:r>
              <a:rPr lang="nb-NO" sz="2000" dirty="0" smtClean="0"/>
              <a:t> </a:t>
            </a:r>
            <a:r>
              <a:rPr lang="nb-NO" sz="2000" dirty="0" err="1" smtClean="0"/>
              <a:t>attributes</a:t>
            </a:r>
            <a:r>
              <a:rPr lang="nb-NO" sz="2000" dirty="0" smtClean="0"/>
              <a:t> (</a:t>
            </a:r>
            <a:r>
              <a:rPr lang="nb-NO" sz="2000" dirty="0" err="1" smtClean="0"/>
              <a:t>python</a:t>
            </a:r>
            <a:r>
              <a:rPr lang="nb-NO" sz="2000" dirty="0" smtClean="0"/>
              <a:t> </a:t>
            </a:r>
            <a:r>
              <a:rPr lang="nb-NO" sz="2000" dirty="0" err="1" smtClean="0"/>
              <a:t>caller</a:t>
            </a:r>
            <a:r>
              <a:rPr lang="nb-NO" sz="2000" dirty="0" smtClean="0"/>
              <a:t>)</a:t>
            </a:r>
          </a:p>
          <a:p>
            <a:pPr lvl="1"/>
            <a:r>
              <a:rPr lang="nb-NO" sz="2000" dirty="0" err="1" smtClean="0"/>
              <a:t>Example</a:t>
            </a:r>
            <a:r>
              <a:rPr lang="nb-NO" sz="2000" dirty="0"/>
              <a:t> </a:t>
            </a:r>
            <a:r>
              <a:rPr lang="nb-NO" sz="2000" dirty="0" smtClean="0"/>
              <a:t>from FME </a:t>
            </a:r>
            <a:r>
              <a:rPr lang="nb-NO" sz="2000" dirty="0" err="1" smtClean="0"/>
              <a:t>community</a:t>
            </a:r>
            <a:r>
              <a:rPr lang="nb-NO" sz="2000" dirty="0" smtClean="0"/>
              <a:t> </a:t>
            </a:r>
            <a:r>
              <a:rPr lang="nb-NO" sz="2000" dirty="0" err="1" smtClean="0"/>
              <a:t>answers</a:t>
            </a:r>
            <a:endParaRPr lang="nb-NO" sz="2000" dirty="0" smtClean="0"/>
          </a:p>
          <a:p>
            <a:pPr lvl="1"/>
            <a:r>
              <a:rPr lang="nb-NO" sz="2000" dirty="0" smtClean="0">
                <a:hlinkClick r:id="rId3"/>
              </a:rPr>
              <a:t>http://goo.gl/hRa3Lu</a:t>
            </a:r>
            <a:r>
              <a:rPr lang="nb-NO" sz="2000" dirty="0" smtClean="0"/>
              <a:t> </a:t>
            </a:r>
          </a:p>
          <a:p>
            <a:pPr lvl="1"/>
            <a:r>
              <a:rPr lang="nb-NO" sz="2000" i="1" dirty="0" smtClean="0"/>
              <a:t>(</a:t>
            </a:r>
            <a:r>
              <a:rPr lang="en-US" sz="2000" i="1" dirty="0"/>
              <a:t>Easy way to remove all Empty </a:t>
            </a:r>
            <a:r>
              <a:rPr lang="en-US" sz="2000" i="1" dirty="0" smtClean="0"/>
              <a:t>attributes)</a:t>
            </a:r>
            <a:r>
              <a:rPr lang="en-US" sz="2000" dirty="0" smtClean="0"/>
              <a:t> </a:t>
            </a:r>
            <a:endParaRPr lang="nb-NO" sz="2000" dirty="0" smtClean="0"/>
          </a:p>
        </p:txBody>
      </p:sp>
    </p:spTree>
    <p:extLst>
      <p:ext uri="{BB962C8B-B14F-4D97-AF65-F5344CB8AC3E}">
        <p14:creationId xmlns:p14="http://schemas.microsoft.com/office/powerpoint/2010/main" val="380016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00"/>
          <a:stretch/>
        </p:blipFill>
        <p:spPr bwMode="auto">
          <a:xfrm>
            <a:off x="107504" y="1052736"/>
            <a:ext cx="8949679" cy="554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755576" y="1049482"/>
            <a:ext cx="1656184" cy="1083374"/>
          </a:xfrm>
          <a:prstGeom prst="ellipse">
            <a:avLst/>
          </a:prstGeom>
          <a:solidFill>
            <a:srgbClr val="7030A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Oval 7"/>
          <p:cNvSpPr/>
          <p:nvPr/>
        </p:nvSpPr>
        <p:spPr>
          <a:xfrm>
            <a:off x="1011796" y="4581128"/>
            <a:ext cx="1656184" cy="1083374"/>
          </a:xfrm>
          <a:prstGeom prst="ellipse">
            <a:avLst/>
          </a:prstGeom>
          <a:solidFill>
            <a:srgbClr val="7030A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Oval 8"/>
          <p:cNvSpPr/>
          <p:nvPr/>
        </p:nvSpPr>
        <p:spPr>
          <a:xfrm>
            <a:off x="5220072" y="5013176"/>
            <a:ext cx="1656184" cy="1083374"/>
          </a:xfrm>
          <a:prstGeom prst="ellipse">
            <a:avLst/>
          </a:prstGeom>
          <a:solidFill>
            <a:srgbClr val="7030A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69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5" y="764704"/>
            <a:ext cx="8988917" cy="540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25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Recommendation</a:t>
            </a:r>
            <a:r>
              <a:rPr lang="nb-NO" dirty="0" smtClean="0"/>
              <a:t> 1: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72816"/>
            <a:ext cx="7560840" cy="4293806"/>
          </a:xfrm>
        </p:spPr>
        <p:txBody>
          <a:bodyPr/>
          <a:lstStyle/>
          <a:p>
            <a:r>
              <a:rPr lang="nb-NO" sz="2400" b="1" dirty="0" smtClean="0"/>
              <a:t>NVDB is data </a:t>
            </a:r>
            <a:r>
              <a:rPr lang="nb-NO" sz="2400" b="1" dirty="0" err="1" smtClean="0"/>
              <a:t>catalogue</a:t>
            </a:r>
            <a:r>
              <a:rPr lang="nb-NO" sz="2400" b="1" dirty="0" smtClean="0"/>
              <a:t> driven</a:t>
            </a:r>
            <a:r>
              <a:rPr lang="nb-NO" sz="2400" dirty="0" smtClean="0"/>
              <a:t>. </a:t>
            </a:r>
          </a:p>
          <a:p>
            <a:endParaRPr lang="nb-NO" dirty="0"/>
          </a:p>
          <a:p>
            <a:pPr lvl="1"/>
            <a:r>
              <a:rPr lang="nb-NO" dirty="0" smtClean="0"/>
              <a:t>Data </a:t>
            </a:r>
            <a:r>
              <a:rPr lang="nb-NO" dirty="0" err="1" smtClean="0"/>
              <a:t>catalogue</a:t>
            </a:r>
            <a:r>
              <a:rPr lang="nb-NO" dirty="0" smtClean="0"/>
              <a:t> </a:t>
            </a:r>
            <a:r>
              <a:rPr lang="nb-NO" dirty="0" err="1" smtClean="0"/>
              <a:t>updated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 4-5 times/</a:t>
            </a:r>
            <a:r>
              <a:rPr lang="nb-NO" dirty="0" err="1" smtClean="0"/>
              <a:t>year</a:t>
            </a:r>
            <a:endParaRPr lang="nb-NO" dirty="0" smtClean="0"/>
          </a:p>
          <a:p>
            <a:pPr lvl="1"/>
            <a:endParaRPr lang="nb-NO" dirty="0"/>
          </a:p>
          <a:p>
            <a:pPr lvl="1"/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should</a:t>
            </a:r>
            <a:r>
              <a:rPr lang="nb-NO" dirty="0" smtClean="0"/>
              <a:t> </a:t>
            </a:r>
            <a:r>
              <a:rPr lang="nb-NO" dirty="0" err="1" smtClean="0"/>
              <a:t>verify</a:t>
            </a:r>
            <a:r>
              <a:rPr lang="nb-NO" dirty="0" smtClean="0"/>
              <a:t> / </a:t>
            </a:r>
            <a:r>
              <a:rPr lang="nb-NO" dirty="0" err="1" smtClean="0"/>
              <a:t>update</a:t>
            </a:r>
            <a:r>
              <a:rPr lang="nb-NO" dirty="0" smtClean="0"/>
              <a:t> </a:t>
            </a:r>
            <a:r>
              <a:rPr lang="nb-NO" dirty="0" err="1" smtClean="0"/>
              <a:t>feature</a:t>
            </a:r>
            <a:r>
              <a:rPr lang="nb-NO" dirty="0" smtClean="0"/>
              <a:t> </a:t>
            </a:r>
            <a:r>
              <a:rPr lang="nb-NO" dirty="0" err="1" smtClean="0"/>
              <a:t>definiton</a:t>
            </a:r>
            <a:r>
              <a:rPr lang="nb-NO" dirty="0" smtClean="0"/>
              <a:t> </a:t>
            </a:r>
            <a:r>
              <a:rPr lang="nb-NO" dirty="0" err="1" smtClean="0"/>
              <a:t>accordingly</a:t>
            </a:r>
            <a:endParaRPr lang="nb-NO" dirty="0" smtClean="0"/>
          </a:p>
          <a:p>
            <a:pPr marL="502127" lvl="2" indent="0">
              <a:buNone/>
            </a:pPr>
            <a:r>
              <a:rPr lang="nb-NO" dirty="0" smtClean="0"/>
              <a:t>Best </a:t>
            </a:r>
            <a:r>
              <a:rPr lang="nb-NO" dirty="0" err="1" smtClean="0"/>
              <a:t>solution</a:t>
            </a:r>
            <a:r>
              <a:rPr lang="nb-NO" dirty="0" smtClean="0"/>
              <a:t>: </a:t>
            </a:r>
            <a:r>
              <a:rPr lang="nb-NO" dirty="0" err="1" smtClean="0"/>
              <a:t>Feature</a:t>
            </a:r>
            <a:r>
              <a:rPr lang="nb-NO" dirty="0" smtClean="0"/>
              <a:t> </a:t>
            </a:r>
            <a:r>
              <a:rPr lang="nb-NO" dirty="0" err="1" smtClean="0"/>
              <a:t>defintion</a:t>
            </a:r>
            <a:r>
              <a:rPr lang="nb-NO" dirty="0" smtClean="0"/>
              <a:t> </a:t>
            </a:r>
            <a:r>
              <a:rPr lang="nb-NO" dirty="0" err="1" smtClean="0"/>
              <a:t>created</a:t>
            </a:r>
            <a:r>
              <a:rPr lang="nb-NO" dirty="0" smtClean="0"/>
              <a:t> </a:t>
            </a:r>
            <a:r>
              <a:rPr lang="nb-NO" dirty="0" err="1" smtClean="0"/>
              <a:t>dynamically</a:t>
            </a:r>
            <a:r>
              <a:rPr lang="nb-NO" dirty="0" smtClean="0"/>
              <a:t>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smtClean="0">
                <a:hlinkClick r:id="rId2"/>
              </a:rPr>
              <a:t>https</a:t>
            </a:r>
            <a:r>
              <a:rPr lang="nb-NO" dirty="0">
                <a:hlinkClick r:id="rId2"/>
              </a:rPr>
              <a:t>://</a:t>
            </a:r>
            <a:r>
              <a:rPr lang="nb-NO" dirty="0" smtClean="0">
                <a:hlinkClick r:id="rId2"/>
              </a:rPr>
              <a:t>www.vegvesen.no/nvdb/api/datakatalog</a:t>
            </a:r>
            <a:r>
              <a:rPr lang="nb-NO" dirty="0" smtClean="0"/>
              <a:t> </a:t>
            </a:r>
          </a:p>
          <a:p>
            <a:pPr marL="502127" lvl="2" indent="0">
              <a:buNone/>
            </a:pPr>
            <a:endParaRPr lang="nb-NO" dirty="0" smtClean="0"/>
          </a:p>
          <a:p>
            <a:pPr marL="502127" lvl="2" indent="0">
              <a:buNone/>
            </a:pPr>
            <a:r>
              <a:rPr lang="nb-NO" i="1" dirty="0" err="1" smtClean="0"/>
              <a:t>Any</a:t>
            </a:r>
            <a:r>
              <a:rPr lang="nb-NO" i="1" dirty="0" smtClean="0"/>
              <a:t> tips </a:t>
            </a:r>
            <a:r>
              <a:rPr lang="nb-NO" i="1" dirty="0" err="1" smtClean="0"/>
              <a:t>on</a:t>
            </a:r>
            <a:r>
              <a:rPr lang="nb-NO" i="1" dirty="0" smtClean="0"/>
              <a:t> </a:t>
            </a:r>
            <a:r>
              <a:rPr lang="nb-NO" i="1" dirty="0" err="1" smtClean="0"/>
              <a:t>how</a:t>
            </a:r>
            <a:r>
              <a:rPr lang="nb-NO" i="1" dirty="0" smtClean="0"/>
              <a:t> to </a:t>
            </a:r>
            <a:r>
              <a:rPr lang="nb-NO" i="1" dirty="0" err="1" smtClean="0"/>
              <a:t>achieve</a:t>
            </a:r>
            <a:r>
              <a:rPr lang="nb-NO" i="1" dirty="0" smtClean="0"/>
              <a:t> </a:t>
            </a:r>
            <a:r>
              <a:rPr lang="nb-NO" i="1" dirty="0" err="1" smtClean="0"/>
              <a:t>this</a:t>
            </a:r>
            <a:r>
              <a:rPr lang="nb-NO" i="1" dirty="0" smtClean="0"/>
              <a:t> is </a:t>
            </a:r>
            <a:r>
              <a:rPr lang="nb-NO" b="1" i="1" u="sng" dirty="0" err="1" smtClean="0"/>
              <a:t>greatly</a:t>
            </a:r>
            <a:r>
              <a:rPr lang="nb-NO" i="1" dirty="0" smtClean="0"/>
              <a:t>   </a:t>
            </a:r>
            <a:r>
              <a:rPr lang="nb-NO" i="1" dirty="0" err="1" smtClean="0"/>
              <a:t>appreciated</a:t>
            </a:r>
            <a:r>
              <a:rPr lang="nb-NO" i="1" dirty="0" smtClean="0"/>
              <a:t>!</a:t>
            </a:r>
            <a:endParaRPr lang="nb-NO" i="1" dirty="0"/>
          </a:p>
        </p:txBody>
      </p:sp>
    </p:spTree>
    <p:extLst>
      <p:ext uri="{BB962C8B-B14F-4D97-AF65-F5344CB8AC3E}">
        <p14:creationId xmlns:p14="http://schemas.microsoft.com/office/powerpoint/2010/main" val="3057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203155" y="404664"/>
            <a:ext cx="5162859" cy="646601"/>
          </a:xfrm>
        </p:spPr>
        <p:txBody>
          <a:bodyPr/>
          <a:lstStyle/>
          <a:p>
            <a:r>
              <a:rPr lang="nb-NO" dirty="0" smtClean="0"/>
              <a:t>REST </a:t>
            </a:r>
            <a:r>
              <a:rPr lang="nb-NO" dirty="0" err="1" smtClean="0"/>
              <a:t>api</a:t>
            </a:r>
            <a:r>
              <a:rPr lang="nb-NO" dirty="0" smtClean="0"/>
              <a:t>, Nasjonal vegdatabank</a:t>
            </a:r>
            <a:endParaRPr lang="nb-NO" dirty="0"/>
          </a:p>
        </p:txBody>
      </p:sp>
      <p:pic>
        <p:nvPicPr>
          <p:cNvPr id="8" name="Bilde 1"/>
          <p:cNvPicPr>
            <a:picLocks noChangeAspect="1"/>
          </p:cNvPicPr>
          <p:nvPr/>
        </p:nvPicPr>
        <p:blipFill rotWithShape="1">
          <a:blip r:embed="rId3"/>
          <a:srcRect b="6763"/>
          <a:stretch/>
        </p:blipFill>
        <p:spPr>
          <a:xfrm>
            <a:off x="179512" y="5247828"/>
            <a:ext cx="1304032" cy="1621126"/>
          </a:xfrm>
          <a:prstGeom prst="rect">
            <a:avLst/>
          </a:prstGeom>
        </p:spPr>
      </p:pic>
      <p:sp>
        <p:nvSpPr>
          <p:cNvPr id="13" name="TextBox 6"/>
          <p:cNvSpPr txBox="1"/>
          <p:nvPr/>
        </p:nvSpPr>
        <p:spPr>
          <a:xfrm>
            <a:off x="606519" y="15567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187 516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395536" y="26996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1714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6" name="TextBox 12"/>
          <p:cNvSpPr txBox="1"/>
          <p:nvPr/>
        </p:nvSpPr>
        <p:spPr>
          <a:xfrm>
            <a:off x="2234770" y="1310499"/>
            <a:ext cx="69092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>
                <a:solidFill>
                  <a:schemeClr val="accent2"/>
                </a:solidFill>
              </a:rPr>
              <a:t>Datacatalogue</a:t>
            </a:r>
            <a:r>
              <a:rPr lang="nb-NO" dirty="0" smtClean="0">
                <a:solidFill>
                  <a:schemeClr val="accent2"/>
                </a:solidFill>
              </a:rPr>
              <a:t> </a:t>
            </a:r>
            <a:r>
              <a:rPr lang="nb-NO" dirty="0" smtClean="0"/>
              <a:t>– </a:t>
            </a:r>
            <a:r>
              <a:rPr lang="nb-NO" dirty="0" err="1" smtClean="0"/>
              <a:t>definition</a:t>
            </a:r>
            <a:r>
              <a:rPr lang="nb-NO" dirty="0" smtClean="0"/>
              <a:t> and </a:t>
            </a:r>
            <a:r>
              <a:rPr lang="nb-NO" dirty="0" err="1" smtClean="0"/>
              <a:t>structure</a:t>
            </a:r>
            <a:endParaRPr lang="nb-NO" dirty="0" smtClean="0"/>
          </a:p>
          <a:p>
            <a:r>
              <a:rPr lang="nb-NO" i="1" dirty="0" smtClean="0">
                <a:hlinkClick r:id="rId4"/>
              </a:rPr>
              <a:t>https://www.vegvesen.no/nvdb/api/datakatalog/</a:t>
            </a:r>
            <a:r>
              <a:rPr lang="nb-NO" i="1" dirty="0" smtClean="0"/>
              <a:t> </a:t>
            </a:r>
          </a:p>
          <a:p>
            <a:endParaRPr lang="nb-NO" dirty="0"/>
          </a:p>
          <a:p>
            <a:r>
              <a:rPr lang="nb-NO" dirty="0" err="1" smtClean="0">
                <a:solidFill>
                  <a:schemeClr val="accent2"/>
                </a:solidFill>
              </a:rPr>
              <a:t>Generic</a:t>
            </a:r>
            <a:r>
              <a:rPr lang="nb-NO" dirty="0" smtClean="0">
                <a:solidFill>
                  <a:schemeClr val="accent2"/>
                </a:solidFill>
              </a:rPr>
              <a:t>, </a:t>
            </a:r>
            <a:r>
              <a:rPr lang="nb-NO" dirty="0" err="1" smtClean="0">
                <a:solidFill>
                  <a:schemeClr val="accent2"/>
                </a:solidFill>
              </a:rPr>
              <a:t>powerful</a:t>
            </a:r>
            <a:r>
              <a:rPr lang="nb-NO" dirty="0" smtClean="0">
                <a:solidFill>
                  <a:schemeClr val="accent2"/>
                </a:solidFill>
              </a:rPr>
              <a:t> </a:t>
            </a:r>
            <a:r>
              <a:rPr lang="nb-NO" dirty="0" err="1" smtClean="0">
                <a:solidFill>
                  <a:schemeClr val="accent2"/>
                </a:solidFill>
              </a:rPr>
              <a:t>search</a:t>
            </a:r>
            <a:r>
              <a:rPr lang="nb-NO" dirty="0" smtClean="0">
                <a:solidFill>
                  <a:schemeClr val="accent2"/>
                </a:solidFill>
              </a:rPr>
              <a:t> </a:t>
            </a:r>
            <a:r>
              <a:rPr lang="nb-NO" dirty="0" err="1" smtClean="0">
                <a:solidFill>
                  <a:schemeClr val="accent2"/>
                </a:solidFill>
              </a:rPr>
              <a:t>function</a:t>
            </a:r>
            <a:endParaRPr lang="nb-NO" dirty="0" smtClean="0">
              <a:solidFill>
                <a:schemeClr val="accent2"/>
              </a:solidFill>
            </a:endParaRPr>
          </a:p>
          <a:p>
            <a:r>
              <a:rPr lang="nb-NO" i="1" dirty="0" smtClean="0">
                <a:hlinkClick r:id="rId5"/>
              </a:rPr>
              <a:t>https://www.vegvesen.no/nvdb/api/sok/</a:t>
            </a:r>
            <a:r>
              <a:rPr lang="nb-NO" i="1" dirty="0" smtClean="0"/>
              <a:t> </a:t>
            </a:r>
          </a:p>
          <a:p>
            <a:endParaRPr lang="nb-NO" dirty="0" smtClean="0"/>
          </a:p>
          <a:p>
            <a:r>
              <a:rPr lang="nb-NO" dirty="0" smtClean="0">
                <a:solidFill>
                  <a:schemeClr val="accent2"/>
                </a:solidFill>
              </a:rPr>
              <a:t>The different </a:t>
            </a:r>
            <a:r>
              <a:rPr lang="nb-NO" dirty="0" err="1" smtClean="0">
                <a:solidFill>
                  <a:schemeClr val="accent2"/>
                </a:solidFill>
              </a:rPr>
              <a:t>objects</a:t>
            </a:r>
            <a:endParaRPr lang="nb-NO" dirty="0" smtClean="0">
              <a:solidFill>
                <a:schemeClr val="accent2"/>
              </a:solidFill>
            </a:endParaRPr>
          </a:p>
          <a:p>
            <a:r>
              <a:rPr lang="nb-NO" i="1" dirty="0" smtClean="0">
                <a:hlinkClick r:id="rId6"/>
              </a:rPr>
              <a:t>https://www.vegvesen.no/nvdb/api/vegobjekter</a:t>
            </a:r>
            <a:r>
              <a:rPr lang="nb-NO" i="1" dirty="0" smtClean="0"/>
              <a:t> </a:t>
            </a:r>
            <a:endParaRPr lang="nb-NO" i="1" dirty="0"/>
          </a:p>
          <a:p>
            <a:endParaRPr lang="nb-NO" i="1" dirty="0" smtClean="0"/>
          </a:p>
          <a:p>
            <a:endParaRPr lang="nb-NO" i="1" dirty="0" smtClean="0"/>
          </a:p>
          <a:p>
            <a:r>
              <a:rPr lang="nb-NO" dirty="0" err="1" smtClean="0">
                <a:solidFill>
                  <a:schemeClr val="accent2"/>
                </a:solidFill>
              </a:rPr>
              <a:t>Functionality</a:t>
            </a:r>
            <a:r>
              <a:rPr lang="nb-NO" dirty="0" smtClean="0">
                <a:solidFill>
                  <a:schemeClr val="accent2"/>
                </a:solidFill>
              </a:rPr>
              <a:t> to </a:t>
            </a:r>
            <a:r>
              <a:rPr lang="nb-NO" dirty="0" err="1" smtClean="0">
                <a:solidFill>
                  <a:schemeClr val="accent2"/>
                </a:solidFill>
              </a:rPr>
              <a:t>calculate</a:t>
            </a:r>
            <a:r>
              <a:rPr lang="nb-NO" dirty="0" smtClean="0">
                <a:solidFill>
                  <a:schemeClr val="accent2"/>
                </a:solidFill>
              </a:rPr>
              <a:t> </a:t>
            </a:r>
            <a:r>
              <a:rPr lang="nb-NO" dirty="0" err="1" smtClean="0">
                <a:solidFill>
                  <a:schemeClr val="accent2"/>
                </a:solidFill>
              </a:rPr>
              <a:t>x,y</a:t>
            </a:r>
            <a:r>
              <a:rPr lang="nb-NO" dirty="0" smtClean="0">
                <a:solidFill>
                  <a:schemeClr val="accent2"/>
                </a:solidFill>
              </a:rPr>
              <a:t> &lt;=&gt; </a:t>
            </a:r>
            <a:r>
              <a:rPr lang="nb-NO" dirty="0" err="1" smtClean="0">
                <a:solidFill>
                  <a:schemeClr val="accent2"/>
                </a:solidFill>
              </a:rPr>
              <a:t>road</a:t>
            </a:r>
            <a:r>
              <a:rPr lang="nb-NO" dirty="0" smtClean="0">
                <a:solidFill>
                  <a:schemeClr val="accent2"/>
                </a:solidFill>
              </a:rPr>
              <a:t> </a:t>
            </a:r>
            <a:r>
              <a:rPr lang="nb-NO" dirty="0" err="1" smtClean="0">
                <a:solidFill>
                  <a:schemeClr val="accent2"/>
                </a:solidFill>
              </a:rPr>
              <a:t>network</a:t>
            </a:r>
            <a:r>
              <a:rPr lang="nb-NO" dirty="0">
                <a:solidFill>
                  <a:schemeClr val="accent2"/>
                </a:solidFill>
              </a:rPr>
              <a:t> </a:t>
            </a:r>
            <a:endParaRPr lang="nb-NO" dirty="0" smtClean="0">
              <a:solidFill>
                <a:schemeClr val="accent2"/>
              </a:solidFill>
            </a:endParaRPr>
          </a:p>
          <a:p>
            <a:r>
              <a:rPr lang="nb-NO" i="1" dirty="0" smtClean="0">
                <a:hlinkClick r:id="rId7"/>
              </a:rPr>
              <a:t>https://www.vegvesen.no/nvdb/api/vegreferanse</a:t>
            </a:r>
            <a:r>
              <a:rPr lang="nb-NO" i="1" dirty="0" smtClean="0"/>
              <a:t> </a:t>
            </a:r>
          </a:p>
          <a:p>
            <a:endParaRPr lang="nb-NO" i="1" dirty="0" smtClean="0"/>
          </a:p>
          <a:p>
            <a:r>
              <a:rPr lang="nb-NO" dirty="0" smtClean="0"/>
              <a:t>Formats: XML, JSON. </a:t>
            </a:r>
          </a:p>
          <a:p>
            <a:r>
              <a:rPr lang="nb-NO" dirty="0" smtClean="0"/>
              <a:t>Do </a:t>
            </a:r>
            <a:r>
              <a:rPr lang="nb-NO" dirty="0" err="1" smtClean="0"/>
              <a:t>specify</a:t>
            </a:r>
            <a:r>
              <a:rPr lang="nb-NO" dirty="0" smtClean="0"/>
              <a:t> </a:t>
            </a:r>
            <a:r>
              <a:rPr lang="nb-NO" dirty="0" err="1" smtClean="0"/>
              <a:t>MediaType</a:t>
            </a:r>
            <a:r>
              <a:rPr lang="nb-NO" dirty="0" smtClean="0"/>
              <a:t> in http header. </a:t>
            </a:r>
          </a:p>
          <a:p>
            <a:r>
              <a:rPr lang="nb-NO" i="1" dirty="0"/>
              <a:t>	</a:t>
            </a:r>
            <a:r>
              <a:rPr lang="nb-NO" sz="1400" i="1" dirty="0"/>
              <a:t> </a:t>
            </a:r>
            <a:r>
              <a:rPr lang="nb-NO" sz="1400" i="1" dirty="0" err="1"/>
              <a:t>Accept:application</a:t>
            </a:r>
            <a:r>
              <a:rPr lang="nb-NO" sz="1400" i="1" dirty="0"/>
              <a:t>/vnd.vegvesen.nvdb-v1+json</a:t>
            </a:r>
          </a:p>
          <a:p>
            <a:r>
              <a:rPr lang="nb-NO" sz="1400" i="1" dirty="0" smtClean="0"/>
              <a:t>	</a:t>
            </a:r>
            <a:r>
              <a:rPr lang="nb-NO" sz="1400" i="1" dirty="0" err="1" smtClean="0"/>
              <a:t>Accept:application</a:t>
            </a:r>
            <a:r>
              <a:rPr lang="nb-NO" sz="1400" i="1" dirty="0" smtClean="0"/>
              <a:t>/vnd.vegvesen.nvdb-v1+xml</a:t>
            </a:r>
            <a:endParaRPr lang="nb-NO" sz="1400" i="1" dirty="0"/>
          </a:p>
          <a:p>
            <a:r>
              <a:rPr lang="nb-NO" i="1" dirty="0" smtClean="0"/>
              <a:t>Per </a:t>
            </a:r>
            <a:r>
              <a:rPr lang="nb-NO" i="1" dirty="0"/>
              <a:t>2014: </a:t>
            </a:r>
            <a:r>
              <a:rPr lang="nb-NO" i="1" dirty="0" err="1"/>
              <a:t>Only</a:t>
            </a:r>
            <a:r>
              <a:rPr lang="nb-NO" i="1" dirty="0"/>
              <a:t> </a:t>
            </a:r>
            <a:r>
              <a:rPr lang="nb-NO" i="1" dirty="0" err="1"/>
              <a:t>road</a:t>
            </a:r>
            <a:r>
              <a:rPr lang="nb-NO" i="1" dirty="0"/>
              <a:t> </a:t>
            </a:r>
            <a:r>
              <a:rPr lang="nb-NO" i="1" dirty="0" err="1"/>
              <a:t>related</a:t>
            </a:r>
            <a:r>
              <a:rPr lang="nb-NO" i="1" dirty="0"/>
              <a:t> </a:t>
            </a:r>
            <a:r>
              <a:rPr lang="nb-NO" i="1" dirty="0" err="1"/>
              <a:t>objetcts</a:t>
            </a:r>
            <a:r>
              <a:rPr lang="nb-NO" i="1" dirty="0"/>
              <a:t>, not </a:t>
            </a:r>
            <a:r>
              <a:rPr lang="nb-NO" i="1" dirty="0" err="1"/>
              <a:t>the</a:t>
            </a:r>
            <a:r>
              <a:rPr lang="nb-NO" i="1" dirty="0"/>
              <a:t> </a:t>
            </a:r>
            <a:r>
              <a:rPr lang="nb-NO" i="1" dirty="0" err="1"/>
              <a:t>road</a:t>
            </a:r>
            <a:r>
              <a:rPr lang="nb-NO" i="1" dirty="0"/>
              <a:t> </a:t>
            </a:r>
            <a:r>
              <a:rPr lang="nb-NO" i="1" dirty="0" err="1"/>
              <a:t>network</a:t>
            </a:r>
            <a:r>
              <a:rPr lang="nb-NO" i="1" dirty="0"/>
              <a:t>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56" y="3740514"/>
            <a:ext cx="1738752" cy="150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28" y="2204864"/>
            <a:ext cx="1728712" cy="125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97" y="637342"/>
            <a:ext cx="1705143" cy="127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Bild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94153" y="5609570"/>
            <a:ext cx="607276" cy="8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 </a:t>
            </a:r>
            <a:r>
              <a:rPr lang="nb-NO" dirty="0" err="1" smtClean="0"/>
              <a:t>catalogue</a:t>
            </a:r>
            <a:r>
              <a:rPr lang="nb-NO" dirty="0" smtClean="0"/>
              <a:t> </a:t>
            </a:r>
            <a:r>
              <a:rPr lang="nb-NO" dirty="0" err="1" smtClean="0"/>
              <a:t>resources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2816"/>
            <a:ext cx="8640960" cy="4293806"/>
          </a:xfrm>
        </p:spPr>
        <p:txBody>
          <a:bodyPr>
            <a:normAutofit fontScale="92500" lnSpcReduction="10000"/>
          </a:bodyPr>
          <a:lstStyle/>
          <a:p>
            <a:r>
              <a:rPr lang="nb-NO" sz="2400" dirty="0" smtClean="0"/>
              <a:t>The </a:t>
            </a:r>
            <a:r>
              <a:rPr lang="nb-NO" sz="2400" dirty="0" err="1" smtClean="0"/>
              <a:t>official</a:t>
            </a:r>
            <a:r>
              <a:rPr lang="nb-NO" sz="2400" dirty="0" smtClean="0"/>
              <a:t> data </a:t>
            </a:r>
            <a:r>
              <a:rPr lang="nb-NO" sz="2400" dirty="0" err="1" smtClean="0"/>
              <a:t>catalogue</a:t>
            </a:r>
            <a:endParaRPr lang="nb-NO" sz="2400" dirty="0" smtClean="0"/>
          </a:p>
          <a:p>
            <a:pPr marL="0" indent="0">
              <a:buNone/>
            </a:pPr>
            <a:r>
              <a:rPr lang="nb-NO" sz="2400" dirty="0"/>
              <a:t> </a:t>
            </a:r>
            <a:r>
              <a:rPr lang="nb-NO" sz="1700" dirty="0">
                <a:hlinkClick r:id="rId2"/>
              </a:rPr>
              <a:t>http://</a:t>
            </a:r>
            <a:r>
              <a:rPr lang="nb-NO" sz="1700" dirty="0" smtClean="0">
                <a:hlinkClick r:id="rId2"/>
              </a:rPr>
              <a:t>www.vegvesen.no/Fag/Teknologi/Nasjonal+vegdatabank/Datakatalogen</a:t>
            </a:r>
            <a:r>
              <a:rPr lang="nb-NO" sz="1700" dirty="0" smtClean="0"/>
              <a:t> </a:t>
            </a:r>
            <a:endParaRPr lang="nb-NO" sz="1700" dirty="0"/>
          </a:p>
          <a:p>
            <a:endParaRPr lang="nb-NO" sz="2400" dirty="0" smtClean="0"/>
          </a:p>
          <a:p>
            <a:r>
              <a:rPr lang="nb-NO" sz="2400" dirty="0" smtClean="0"/>
              <a:t>Data </a:t>
            </a:r>
            <a:r>
              <a:rPr lang="nb-NO" sz="2400" dirty="0" err="1" smtClean="0"/>
              <a:t>catalogue</a:t>
            </a:r>
            <a:r>
              <a:rPr lang="nb-NO" sz="2400" dirty="0" smtClean="0"/>
              <a:t> </a:t>
            </a:r>
            <a:r>
              <a:rPr lang="nb-NO" sz="2400" dirty="0" err="1" smtClean="0"/>
              <a:t>through</a:t>
            </a:r>
            <a:r>
              <a:rPr lang="nb-NO" sz="2400" dirty="0" smtClean="0"/>
              <a:t> NVDB </a:t>
            </a:r>
            <a:r>
              <a:rPr lang="nb-NO" sz="2400" dirty="0" err="1" smtClean="0"/>
              <a:t>api</a:t>
            </a:r>
            <a:endParaRPr lang="nb-NO" sz="2400" dirty="0" smtClean="0"/>
          </a:p>
          <a:p>
            <a:pPr marL="0" indent="0">
              <a:buNone/>
            </a:pPr>
            <a:r>
              <a:rPr lang="nb-NO" dirty="0"/>
              <a:t> </a:t>
            </a:r>
            <a:r>
              <a:rPr lang="nb-NO" dirty="0" smtClean="0"/>
              <a:t>    </a:t>
            </a:r>
            <a:r>
              <a:rPr lang="nb-NO" dirty="0" smtClean="0">
                <a:hlinkClick r:id="rId3"/>
              </a:rPr>
              <a:t>https</a:t>
            </a:r>
            <a:r>
              <a:rPr lang="nb-NO" dirty="0">
                <a:hlinkClick r:id="rId3"/>
              </a:rPr>
              <a:t>://</a:t>
            </a:r>
            <a:r>
              <a:rPr lang="nb-NO" dirty="0" smtClean="0">
                <a:hlinkClick r:id="rId3"/>
              </a:rPr>
              <a:t>www.vegvesen.no/nvdb/api/dokumentasjon/datakatalog</a:t>
            </a:r>
            <a:r>
              <a:rPr lang="nb-NO" dirty="0" smtClean="0"/>
              <a:t> </a:t>
            </a:r>
            <a:endParaRPr lang="nb-NO" sz="2800" dirty="0"/>
          </a:p>
          <a:p>
            <a:endParaRPr lang="nb-NO" sz="2400" dirty="0" smtClean="0"/>
          </a:p>
          <a:p>
            <a:pPr marL="0" indent="0">
              <a:buNone/>
            </a:pPr>
            <a:r>
              <a:rPr lang="nb-NO" sz="2400" dirty="0" smtClean="0"/>
              <a:t>… </a:t>
            </a:r>
            <a:r>
              <a:rPr lang="nb-NO" sz="2400" i="1" dirty="0" err="1" smtClean="0"/>
              <a:t>which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again</a:t>
            </a:r>
            <a:r>
              <a:rPr lang="nb-NO" sz="2400" i="1" dirty="0" smtClean="0"/>
              <a:t> is used by </a:t>
            </a:r>
            <a:r>
              <a:rPr lang="nb-NO" sz="2400" i="1" dirty="0" err="1" smtClean="0"/>
              <a:t>these</a:t>
            </a:r>
            <a:r>
              <a:rPr lang="nb-NO" sz="2400" i="1" dirty="0" smtClean="0"/>
              <a:t> </a:t>
            </a:r>
            <a:r>
              <a:rPr lang="nb-NO" sz="2400" i="1" dirty="0" err="1" smtClean="0"/>
              <a:t>implementations</a:t>
            </a:r>
            <a:r>
              <a:rPr lang="nb-NO" sz="2400" i="1" dirty="0" smtClean="0"/>
              <a:t>:</a:t>
            </a:r>
            <a:endParaRPr lang="nb-NO" sz="2400" dirty="0" smtClean="0"/>
          </a:p>
          <a:p>
            <a:pPr lvl="1"/>
            <a:r>
              <a:rPr lang="nb-NO" sz="2400" dirty="0" smtClean="0"/>
              <a:t>Data </a:t>
            </a:r>
            <a:r>
              <a:rPr lang="nb-NO" sz="2400" dirty="0" err="1" smtClean="0"/>
              <a:t>catalogue</a:t>
            </a:r>
            <a:r>
              <a:rPr lang="nb-NO" sz="2400" dirty="0" smtClean="0"/>
              <a:t> </a:t>
            </a:r>
            <a:r>
              <a:rPr lang="nb-NO" sz="2400" dirty="0" err="1" smtClean="0"/>
              <a:t>embedded</a:t>
            </a:r>
            <a:r>
              <a:rPr lang="nb-NO" sz="2400" dirty="0" smtClean="0"/>
              <a:t> in Vegkart</a:t>
            </a:r>
          </a:p>
          <a:p>
            <a:pPr marL="318011" lvl="1" indent="0">
              <a:buNone/>
            </a:pPr>
            <a:r>
              <a:rPr lang="nb-NO" dirty="0" smtClean="0">
                <a:hlinkClick r:id="rId4"/>
              </a:rPr>
              <a:t>https</a:t>
            </a:r>
            <a:r>
              <a:rPr lang="nb-NO" dirty="0">
                <a:hlinkClick r:id="rId4"/>
              </a:rPr>
              <a:t>://www.vegvesen.no/vegkart/vegkart</a:t>
            </a:r>
            <a:r>
              <a:rPr lang="nb-NO" dirty="0" smtClean="0">
                <a:hlinkClick r:id="rId4"/>
              </a:rPr>
              <a:t>/</a:t>
            </a:r>
            <a:r>
              <a:rPr lang="nb-NO" dirty="0" smtClean="0"/>
              <a:t> </a:t>
            </a:r>
            <a:endParaRPr lang="nb-NO" dirty="0"/>
          </a:p>
          <a:p>
            <a:endParaRPr lang="nb-NO" dirty="0"/>
          </a:p>
          <a:p>
            <a:pPr lvl="1"/>
            <a:r>
              <a:rPr lang="nb-NO" sz="2400" dirty="0" smtClean="0"/>
              <a:t>Our </a:t>
            </a:r>
            <a:r>
              <a:rPr lang="nb-NO" sz="2400" dirty="0" err="1" smtClean="0"/>
              <a:t>own</a:t>
            </a:r>
            <a:r>
              <a:rPr lang="nb-NO" sz="2400" dirty="0" smtClean="0"/>
              <a:t> </a:t>
            </a:r>
            <a:r>
              <a:rPr lang="nb-NO" sz="2400" dirty="0" err="1" smtClean="0"/>
              <a:t>playground</a:t>
            </a:r>
            <a:r>
              <a:rPr lang="nb-NO" sz="2400" dirty="0" smtClean="0"/>
              <a:t> </a:t>
            </a:r>
            <a:r>
              <a:rPr lang="nb-NO" sz="2400" dirty="0" err="1" smtClean="0"/>
              <a:t>example</a:t>
            </a:r>
            <a:r>
              <a:rPr lang="nb-NO" sz="2400" dirty="0" smtClean="0"/>
              <a:t> </a:t>
            </a:r>
          </a:p>
          <a:p>
            <a:pPr marL="318011" lvl="1" indent="0">
              <a:buNone/>
            </a:pPr>
            <a:r>
              <a:rPr lang="nb-NO" dirty="0">
                <a:hlinkClick r:id="rId5"/>
              </a:rPr>
              <a:t>http://labs.vegdata.no/nvdb-datakatalog</a:t>
            </a:r>
            <a:r>
              <a:rPr lang="nb-NO" dirty="0" smtClean="0">
                <a:hlinkClick r:id="rId5"/>
              </a:rPr>
              <a:t>/</a:t>
            </a:r>
            <a:r>
              <a:rPr lang="nb-NO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879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Recommendation</a:t>
            </a:r>
            <a:r>
              <a:rPr lang="nb-NO" smtClean="0"/>
              <a:t> 2: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400" b="1" dirty="0" smtClean="0"/>
              <a:t>KISS – as simple as </a:t>
            </a:r>
            <a:r>
              <a:rPr lang="nb-NO" sz="2400" b="1" dirty="0" err="1" smtClean="0"/>
              <a:t>possible</a:t>
            </a:r>
            <a:r>
              <a:rPr lang="nb-NO" sz="2400" b="1" dirty="0" smtClean="0"/>
              <a:t> </a:t>
            </a:r>
            <a:endParaRPr lang="nb-NO" b="1" dirty="0" smtClean="0"/>
          </a:p>
          <a:p>
            <a:endParaRPr lang="nb-NO" dirty="0" smtClean="0"/>
          </a:p>
          <a:p>
            <a:r>
              <a:rPr lang="nb-NO" dirty="0" smtClean="0"/>
              <a:t>If </a:t>
            </a:r>
            <a:r>
              <a:rPr lang="nb-NO" dirty="0" err="1" smtClean="0"/>
              <a:t>you’re</a:t>
            </a:r>
            <a:r>
              <a:rPr lang="nb-NO" dirty="0" smtClean="0"/>
              <a:t> happy </a:t>
            </a:r>
            <a:r>
              <a:rPr lang="nb-NO" dirty="0" err="1" smtClean="0"/>
              <a:t>with</a:t>
            </a:r>
            <a:r>
              <a:rPr lang="nb-NO" dirty="0" smtClean="0"/>
              <a:t> a (</a:t>
            </a:r>
            <a:r>
              <a:rPr lang="nb-NO" dirty="0" err="1" smtClean="0"/>
              <a:t>very</a:t>
            </a:r>
            <a:r>
              <a:rPr lang="nb-NO" dirty="0" smtClean="0"/>
              <a:t>) </a:t>
            </a:r>
            <a:r>
              <a:rPr lang="nb-NO" dirty="0" err="1" smtClean="0"/>
              <a:t>limited</a:t>
            </a:r>
            <a:r>
              <a:rPr lang="nb-NO" dirty="0" smtClean="0"/>
              <a:t> </a:t>
            </a:r>
            <a:r>
              <a:rPr lang="nb-NO" dirty="0" err="1" smtClean="0"/>
              <a:t>subset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object</a:t>
            </a:r>
            <a:r>
              <a:rPr lang="nb-NO" dirty="0" smtClean="0"/>
              <a:t> types and/or </a:t>
            </a:r>
            <a:r>
              <a:rPr lang="nb-NO" dirty="0" err="1" smtClean="0"/>
              <a:t>attributes</a:t>
            </a:r>
            <a:r>
              <a:rPr lang="nb-NO" dirty="0" smtClean="0"/>
              <a:t> from NVDB</a:t>
            </a:r>
            <a:endParaRPr lang="nb-NO" dirty="0"/>
          </a:p>
          <a:p>
            <a:endParaRPr lang="nb-NO" dirty="0" smtClean="0"/>
          </a:p>
          <a:p>
            <a:pPr lvl="1"/>
            <a:r>
              <a:rPr lang="nb-NO" dirty="0" smtClean="0"/>
              <a:t>my «simplest </a:t>
            </a:r>
            <a:r>
              <a:rPr lang="nb-NO" dirty="0" err="1" smtClean="0"/>
              <a:t>possible</a:t>
            </a:r>
            <a:r>
              <a:rPr lang="nb-NO" dirty="0" smtClean="0"/>
              <a:t>» </a:t>
            </a:r>
            <a:r>
              <a:rPr lang="nb-NO" dirty="0" err="1" smtClean="0"/>
              <a:t>workspace</a:t>
            </a:r>
            <a:r>
              <a:rPr lang="nb-NO" dirty="0" smtClean="0"/>
              <a:t> </a:t>
            </a:r>
            <a:r>
              <a:rPr lang="nb-NO" dirty="0" err="1" smtClean="0"/>
              <a:t>should</a:t>
            </a:r>
            <a:r>
              <a:rPr lang="nb-NO" dirty="0" smtClean="0"/>
              <a:t> be a </a:t>
            </a:r>
            <a:r>
              <a:rPr lang="nb-NO" dirty="0" err="1" smtClean="0"/>
              <a:t>good</a:t>
            </a:r>
            <a:r>
              <a:rPr lang="nb-NO" dirty="0" smtClean="0"/>
              <a:t> </a:t>
            </a:r>
            <a:r>
              <a:rPr lang="nb-NO" dirty="0" err="1" smtClean="0"/>
              <a:t>starting</a:t>
            </a:r>
            <a:r>
              <a:rPr lang="nb-NO" dirty="0" smtClean="0"/>
              <a:t> </a:t>
            </a:r>
            <a:r>
              <a:rPr lang="nb-NO" dirty="0" err="1" smtClean="0"/>
              <a:t>point</a:t>
            </a:r>
            <a:r>
              <a:rPr lang="nb-NO" dirty="0" smtClean="0"/>
              <a:t> </a:t>
            </a:r>
          </a:p>
          <a:p>
            <a:pPr lvl="1"/>
            <a:endParaRPr lang="nb-NO" dirty="0"/>
          </a:p>
          <a:p>
            <a:pPr lvl="1"/>
            <a:r>
              <a:rPr lang="nb-NO" i="1" dirty="0" err="1" smtClean="0"/>
              <a:t>FMEWT_simplestExample.fmw</a:t>
            </a:r>
            <a:endParaRPr lang="nb-NO" i="1" dirty="0" smtClean="0"/>
          </a:p>
          <a:p>
            <a:pPr lvl="1"/>
            <a:r>
              <a:rPr lang="nb-NO" i="1" dirty="0" err="1" smtClean="0"/>
              <a:t>FMEWT_apisearch.fmw</a:t>
            </a:r>
            <a:endParaRPr lang="nb-NO" i="1" dirty="0"/>
          </a:p>
        </p:txBody>
      </p:sp>
    </p:spTree>
    <p:extLst>
      <p:ext uri="{BB962C8B-B14F-4D97-AF65-F5344CB8AC3E}">
        <p14:creationId xmlns:p14="http://schemas.microsoft.com/office/powerpoint/2010/main" val="18072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Recommendation</a:t>
            </a:r>
            <a:r>
              <a:rPr lang="nb-NO" dirty="0" smtClean="0"/>
              <a:t> 3: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3200" b="1" dirty="0" smtClean="0"/>
              <a:t>… </a:t>
            </a:r>
            <a:r>
              <a:rPr lang="nb-NO" sz="3200" b="1" dirty="0" err="1" smtClean="0"/>
              <a:t>but</a:t>
            </a:r>
            <a:r>
              <a:rPr lang="nb-NO" sz="3200" b="1" dirty="0" smtClean="0"/>
              <a:t> not </a:t>
            </a:r>
            <a:r>
              <a:rPr lang="nb-NO" sz="3200" b="1" dirty="0" err="1" smtClean="0"/>
              <a:t>simpler</a:t>
            </a:r>
            <a:endParaRPr lang="nb-NO" b="1" dirty="0" smtClean="0"/>
          </a:p>
          <a:p>
            <a:endParaRPr lang="nb-NO" dirty="0"/>
          </a:p>
          <a:p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you’re</a:t>
            </a:r>
            <a:r>
              <a:rPr lang="nb-NO" dirty="0" smtClean="0"/>
              <a:t> </a:t>
            </a:r>
            <a:r>
              <a:rPr lang="nb-NO" dirty="0" err="1" smtClean="0"/>
              <a:t>tired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«</a:t>
            </a:r>
            <a:r>
              <a:rPr lang="nb-NO" dirty="0" err="1" smtClean="0"/>
              <a:t>attributeCreator</a:t>
            </a:r>
            <a:r>
              <a:rPr lang="nb-NO" dirty="0" smtClean="0"/>
              <a:t>» </a:t>
            </a:r>
            <a:r>
              <a:rPr lang="nb-NO" dirty="0" err="1" smtClean="0"/>
              <a:t>the</a:t>
            </a:r>
            <a:r>
              <a:rPr lang="nb-NO" dirty="0" smtClean="0"/>
              <a:t> more </a:t>
            </a:r>
            <a:r>
              <a:rPr lang="nb-NO" dirty="0" err="1" smtClean="0"/>
              <a:t>generic</a:t>
            </a:r>
            <a:r>
              <a:rPr lang="nb-NO" dirty="0" smtClean="0"/>
              <a:t> </a:t>
            </a:r>
            <a:r>
              <a:rPr lang="nb-NO" dirty="0" err="1" smtClean="0"/>
              <a:t>workspace</a:t>
            </a:r>
            <a:r>
              <a:rPr lang="nb-NO" dirty="0" smtClean="0"/>
              <a:t> </a:t>
            </a:r>
            <a:r>
              <a:rPr lang="nb-NO" dirty="0" err="1" smtClean="0"/>
              <a:t>should</a:t>
            </a:r>
            <a:r>
              <a:rPr lang="nb-NO" dirty="0" smtClean="0"/>
              <a:t> </a:t>
            </a:r>
            <a:r>
              <a:rPr lang="nb-NO" dirty="0" err="1" smtClean="0"/>
              <a:t>provide</a:t>
            </a:r>
            <a:r>
              <a:rPr lang="nb-NO" dirty="0" smtClean="0"/>
              <a:t> fertile </a:t>
            </a:r>
            <a:r>
              <a:rPr lang="nb-NO" dirty="0" err="1" smtClean="0"/>
              <a:t>starting</a:t>
            </a:r>
            <a:r>
              <a:rPr lang="nb-NO" dirty="0" smtClean="0"/>
              <a:t> </a:t>
            </a:r>
            <a:r>
              <a:rPr lang="nb-NO" dirty="0" err="1" smtClean="0"/>
              <a:t>ground</a:t>
            </a:r>
            <a:r>
              <a:rPr lang="nb-NO" dirty="0" smtClean="0"/>
              <a:t>. </a:t>
            </a:r>
          </a:p>
          <a:p>
            <a:endParaRPr lang="nb-NO" dirty="0"/>
          </a:p>
          <a:p>
            <a:pPr lvl="1"/>
            <a:r>
              <a:rPr lang="nb-NO" dirty="0" smtClean="0"/>
              <a:t>Far from </a:t>
            </a:r>
            <a:r>
              <a:rPr lang="nb-NO" dirty="0" err="1" smtClean="0"/>
              <a:t>perfect</a:t>
            </a:r>
            <a:r>
              <a:rPr lang="nb-NO" dirty="0" smtClean="0"/>
              <a:t> (</a:t>
            </a:r>
            <a:r>
              <a:rPr lang="nb-NO" dirty="0" err="1" smtClean="0"/>
              <a:t>cludgy</a:t>
            </a:r>
            <a:r>
              <a:rPr lang="nb-NO" dirty="0" smtClean="0"/>
              <a:t>, in </a:t>
            </a:r>
            <a:r>
              <a:rPr lang="nb-NO" dirty="0" err="1" smtClean="0"/>
              <a:t>fact</a:t>
            </a:r>
            <a:r>
              <a:rPr lang="nb-NO" dirty="0" smtClean="0"/>
              <a:t>),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easy</a:t>
            </a:r>
            <a:r>
              <a:rPr lang="nb-NO" dirty="0" smtClean="0"/>
              <a:t> to </a:t>
            </a:r>
            <a:r>
              <a:rPr lang="nb-NO" dirty="0" err="1" smtClean="0"/>
              <a:t>improve</a:t>
            </a:r>
            <a:r>
              <a:rPr lang="nb-NO" dirty="0" smtClean="0"/>
              <a:t> </a:t>
            </a:r>
            <a:r>
              <a:rPr lang="nb-NO" dirty="0" err="1" smtClean="0"/>
              <a:t>upon</a:t>
            </a:r>
            <a:r>
              <a:rPr lang="nb-NO" dirty="0" smtClean="0"/>
              <a:t> &amp; </a:t>
            </a:r>
            <a:r>
              <a:rPr lang="nb-NO" dirty="0" err="1" smtClean="0"/>
              <a:t>adapt</a:t>
            </a:r>
            <a:endParaRPr lang="nb-NO" dirty="0" smtClean="0"/>
          </a:p>
          <a:p>
            <a:pPr lvl="1"/>
            <a:endParaRPr lang="nb-NO" dirty="0" smtClean="0"/>
          </a:p>
          <a:p>
            <a:pPr lvl="1"/>
            <a:r>
              <a:rPr lang="nb-NO" i="1" dirty="0" err="1" smtClean="0"/>
              <a:t>FMEWT_genericExample.fmw</a:t>
            </a:r>
            <a:r>
              <a:rPr lang="nb-NO" dirty="0" smtClean="0"/>
              <a:t> </a:t>
            </a:r>
            <a:endParaRPr lang="nb-NO" dirty="0"/>
          </a:p>
          <a:p>
            <a:pPr marL="318011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63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Recommendation</a:t>
            </a:r>
            <a:r>
              <a:rPr lang="nb-NO" dirty="0" smtClean="0"/>
              <a:t> </a:t>
            </a:r>
            <a:r>
              <a:rPr lang="nb-NO" dirty="0"/>
              <a:t>4</a:t>
            </a:r>
            <a:r>
              <a:rPr lang="nb-NO" dirty="0" smtClean="0"/>
              <a:t>: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3200" b="1" dirty="0" err="1" smtClean="0"/>
              <a:t>Learn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python</a:t>
            </a:r>
            <a:endParaRPr lang="nb-NO" sz="3200" b="1" dirty="0" smtClean="0"/>
          </a:p>
          <a:p>
            <a:endParaRPr lang="nb-NO" dirty="0"/>
          </a:p>
          <a:p>
            <a:pPr lvl="1"/>
            <a:r>
              <a:rPr lang="nb-NO" dirty="0" smtClean="0"/>
              <a:t>It is super </a:t>
            </a:r>
            <a:r>
              <a:rPr lang="nb-NO" dirty="0" err="1" smtClean="0"/>
              <a:t>fun</a:t>
            </a:r>
            <a:r>
              <a:rPr lang="nb-NO" dirty="0" smtClean="0"/>
              <a:t> – and it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greatly</a:t>
            </a:r>
            <a:r>
              <a:rPr lang="nb-NO" dirty="0" smtClean="0"/>
              <a:t> </a:t>
            </a:r>
            <a:r>
              <a:rPr lang="nb-NO" dirty="0" err="1" smtClean="0"/>
              <a:t>enhance</a:t>
            </a:r>
            <a:r>
              <a:rPr lang="nb-NO" dirty="0" smtClean="0"/>
              <a:t> </a:t>
            </a:r>
            <a:r>
              <a:rPr lang="nb-NO" dirty="0" err="1" smtClean="0"/>
              <a:t>your</a:t>
            </a:r>
            <a:r>
              <a:rPr lang="nb-NO" dirty="0" smtClean="0"/>
              <a:t> FME skills!</a:t>
            </a:r>
          </a:p>
          <a:p>
            <a:pPr lvl="1"/>
            <a:endParaRPr lang="nb-NO" dirty="0"/>
          </a:p>
          <a:p>
            <a:pPr lvl="1"/>
            <a:r>
              <a:rPr lang="nb-NO" dirty="0">
                <a:hlinkClick r:id="rId2"/>
              </a:rPr>
              <a:t>https://www.pythonanywhere.com</a:t>
            </a:r>
            <a:r>
              <a:rPr lang="nb-NO" dirty="0" smtClean="0">
                <a:hlinkClick r:id="rId2"/>
              </a:rPr>
              <a:t>/</a:t>
            </a:r>
            <a:r>
              <a:rPr lang="nb-NO" dirty="0" smtClean="0"/>
              <a:t> is a </a:t>
            </a:r>
            <a:r>
              <a:rPr lang="nb-NO" dirty="0" err="1" smtClean="0"/>
              <a:t>truly</a:t>
            </a:r>
            <a:r>
              <a:rPr lang="nb-NO" dirty="0" smtClean="0"/>
              <a:t> </a:t>
            </a:r>
            <a:r>
              <a:rPr lang="nb-NO" dirty="0" err="1" smtClean="0"/>
              <a:t>great</a:t>
            </a:r>
            <a:r>
              <a:rPr lang="nb-NO" dirty="0" smtClean="0"/>
              <a:t> </a:t>
            </a:r>
            <a:r>
              <a:rPr lang="nb-NO" dirty="0" err="1" smtClean="0"/>
              <a:t>place</a:t>
            </a:r>
            <a:r>
              <a:rPr lang="nb-NO" dirty="0" smtClean="0"/>
              <a:t> to start </a:t>
            </a:r>
          </a:p>
          <a:p>
            <a:pPr lvl="4"/>
            <a:r>
              <a:rPr lang="nb-NO" dirty="0" smtClean="0"/>
              <a:t>And NVDB </a:t>
            </a:r>
            <a:r>
              <a:rPr lang="nb-NO" dirty="0" err="1" smtClean="0"/>
              <a:t>api</a:t>
            </a:r>
            <a:r>
              <a:rPr lang="nb-NO" dirty="0" smtClean="0"/>
              <a:t> is </a:t>
            </a:r>
            <a:r>
              <a:rPr lang="nb-NO" dirty="0" err="1" smtClean="0"/>
              <a:t>white</a:t>
            </a:r>
            <a:r>
              <a:rPr lang="nb-NO" dirty="0" smtClean="0"/>
              <a:t> </a:t>
            </a:r>
            <a:r>
              <a:rPr lang="nb-NO" dirty="0" err="1" smtClean="0"/>
              <a:t>listed</a:t>
            </a:r>
            <a:r>
              <a:rPr lang="nb-NO" dirty="0" smtClean="0"/>
              <a:t>, so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access</a:t>
            </a:r>
            <a:r>
              <a:rPr lang="nb-NO" dirty="0" smtClean="0"/>
              <a:t> it from a </a:t>
            </a:r>
            <a:r>
              <a:rPr lang="nb-NO" dirty="0" err="1" smtClean="0"/>
              <a:t>free</a:t>
            </a:r>
            <a:r>
              <a:rPr lang="nb-NO" dirty="0" smtClean="0"/>
              <a:t> </a:t>
            </a:r>
            <a:r>
              <a:rPr lang="nb-NO" dirty="0" err="1" smtClean="0"/>
              <a:t>acount</a:t>
            </a:r>
            <a:r>
              <a:rPr lang="nb-NO" dirty="0"/>
              <a:t>! </a:t>
            </a:r>
            <a:r>
              <a:rPr lang="nb-NO" sz="1200" dirty="0">
                <a:hlinkClick r:id="rId3"/>
              </a:rPr>
              <a:t>https://www.pythonanywhere.com/forums/topic/1290</a:t>
            </a:r>
            <a:r>
              <a:rPr lang="nb-NO" sz="1200" dirty="0" smtClean="0">
                <a:hlinkClick r:id="rId3"/>
              </a:rPr>
              <a:t>/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4347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Recommendation</a:t>
            </a:r>
            <a:r>
              <a:rPr lang="nb-NO" dirty="0" smtClean="0"/>
              <a:t> 5: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3200" b="1" dirty="0" err="1" smtClean="0"/>
              <a:t>These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examples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provide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messy</a:t>
            </a:r>
            <a:r>
              <a:rPr lang="nb-NO" sz="3200" b="1" dirty="0"/>
              <a:t> </a:t>
            </a:r>
            <a:r>
              <a:rPr lang="nb-NO" sz="3200" b="1" dirty="0" err="1" smtClean="0"/>
              <a:t>attribute</a:t>
            </a:r>
            <a:r>
              <a:rPr lang="nb-NO" sz="3200" b="1" dirty="0" smtClean="0"/>
              <a:t> </a:t>
            </a:r>
            <a:r>
              <a:rPr lang="nb-NO" sz="3200" b="1" dirty="0" err="1" smtClean="0"/>
              <a:t>names</a:t>
            </a:r>
            <a:endParaRPr lang="nb-NO" sz="3200" b="1" dirty="0" smtClean="0"/>
          </a:p>
          <a:p>
            <a:endParaRPr lang="nb-NO" dirty="0"/>
          </a:p>
          <a:p>
            <a:pPr lvl="1"/>
            <a:r>
              <a:rPr lang="nb-NO" dirty="0" smtClean="0"/>
              <a:t>UTF-8 </a:t>
            </a:r>
            <a:r>
              <a:rPr lang="nb-NO" dirty="0" err="1" smtClean="0"/>
              <a:t>encoding</a:t>
            </a:r>
            <a:r>
              <a:rPr lang="nb-NO" dirty="0" smtClean="0"/>
              <a:t>, </a:t>
            </a:r>
            <a:r>
              <a:rPr lang="nb-NO" dirty="0" err="1" smtClean="0"/>
              <a:t>white</a:t>
            </a:r>
            <a:r>
              <a:rPr lang="nb-NO" dirty="0" smtClean="0"/>
              <a:t> </a:t>
            </a:r>
            <a:r>
              <a:rPr lang="nb-NO" dirty="0" err="1" smtClean="0"/>
              <a:t>space</a:t>
            </a:r>
            <a:r>
              <a:rPr lang="nb-NO" dirty="0" smtClean="0"/>
              <a:t>, non-</a:t>
            </a:r>
            <a:r>
              <a:rPr lang="nb-NO" dirty="0" err="1" smtClean="0"/>
              <a:t>ascii</a:t>
            </a:r>
            <a:r>
              <a:rPr lang="nb-NO" dirty="0" smtClean="0"/>
              <a:t> Norwegian </a:t>
            </a:r>
            <a:r>
              <a:rPr lang="nb-NO" dirty="0" err="1" smtClean="0"/>
              <a:t>characters</a:t>
            </a:r>
            <a:r>
              <a:rPr lang="nb-NO" dirty="0" smtClean="0"/>
              <a:t> (Æ, Ø, Å).</a:t>
            </a:r>
          </a:p>
          <a:p>
            <a:pPr lvl="1"/>
            <a:endParaRPr lang="nb-NO" dirty="0" smtClean="0"/>
          </a:p>
          <a:p>
            <a:pPr lvl="1"/>
            <a:r>
              <a:rPr lang="nb-NO" dirty="0" smtClean="0"/>
              <a:t>Not all </a:t>
            </a:r>
            <a:r>
              <a:rPr lang="nb-NO" dirty="0" err="1" smtClean="0"/>
              <a:t>writers</a:t>
            </a:r>
            <a:r>
              <a:rPr lang="nb-NO" dirty="0" smtClean="0"/>
              <a:t> and formats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too</a:t>
            </a:r>
            <a:r>
              <a:rPr lang="nb-NO" dirty="0" smtClean="0"/>
              <a:t> happy </a:t>
            </a:r>
            <a:r>
              <a:rPr lang="nb-NO" dirty="0" err="1" smtClean="0"/>
              <a:t>about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… </a:t>
            </a:r>
          </a:p>
          <a:p>
            <a:pPr lvl="4"/>
            <a:r>
              <a:rPr lang="nb-NO" i="1" dirty="0" err="1" smtClean="0"/>
              <a:t>AttributeRenamer</a:t>
            </a:r>
            <a:r>
              <a:rPr lang="nb-NO" i="1" dirty="0" smtClean="0"/>
              <a:t> is </a:t>
            </a:r>
            <a:r>
              <a:rPr lang="nb-NO" i="1" dirty="0" err="1" smtClean="0"/>
              <a:t>your</a:t>
            </a:r>
            <a:r>
              <a:rPr lang="nb-NO" i="1" dirty="0" smtClean="0"/>
              <a:t> </a:t>
            </a:r>
            <a:r>
              <a:rPr lang="nb-NO" i="1" dirty="0" err="1" smtClean="0"/>
              <a:t>friend</a:t>
            </a:r>
            <a:r>
              <a:rPr lang="nb-NO" i="1" dirty="0" smtClean="0"/>
              <a:t>… </a:t>
            </a:r>
            <a:endParaRPr lang="nb-NO" i="1" dirty="0"/>
          </a:p>
          <a:p>
            <a:pPr marL="318011" lvl="1" indent="0">
              <a:buNone/>
            </a:pPr>
            <a:endParaRPr lang="nb-NO" dirty="0"/>
          </a:p>
          <a:p>
            <a:pPr lvl="1"/>
            <a:r>
              <a:rPr lang="nb-NO" dirty="0" smtClean="0"/>
              <a:t>The «NVDB» </a:t>
            </a:r>
            <a:r>
              <a:rPr lang="nb-NO" dirty="0" err="1" smtClean="0"/>
              <a:t>way</a:t>
            </a:r>
            <a:r>
              <a:rPr lang="nb-NO" dirty="0" smtClean="0"/>
              <a:t> is to </a:t>
            </a:r>
            <a:r>
              <a:rPr lang="nb-NO" dirty="0" err="1" smtClean="0"/>
              <a:t>always</a:t>
            </a:r>
            <a:r>
              <a:rPr lang="nb-NO" dirty="0" smtClean="0"/>
              <a:t> </a:t>
            </a:r>
            <a:r>
              <a:rPr lang="nb-NO" dirty="0" err="1" smtClean="0"/>
              <a:t>refer</a:t>
            </a:r>
            <a:r>
              <a:rPr lang="nb-NO" dirty="0" smtClean="0"/>
              <a:t> to </a:t>
            </a:r>
            <a:r>
              <a:rPr lang="nb-NO" dirty="0" err="1" smtClean="0"/>
              <a:t>the</a:t>
            </a:r>
            <a:r>
              <a:rPr lang="nb-NO" dirty="0" smtClean="0"/>
              <a:t> ID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attribute</a:t>
            </a:r>
            <a:r>
              <a:rPr lang="nb-NO" dirty="0" smtClean="0"/>
              <a:t> </a:t>
            </a:r>
            <a:r>
              <a:rPr lang="nb-NO" dirty="0" err="1" smtClean="0"/>
              <a:t>definition</a:t>
            </a:r>
            <a:r>
              <a:rPr lang="nb-NO" dirty="0" smtClean="0"/>
              <a:t>. (The </a:t>
            </a:r>
            <a:r>
              <a:rPr lang="nb-NO" dirty="0" err="1" smtClean="0"/>
              <a:t>name</a:t>
            </a:r>
            <a:r>
              <a:rPr lang="nb-NO" dirty="0" smtClean="0"/>
              <a:t> is </a:t>
            </a:r>
            <a:r>
              <a:rPr lang="nb-NO" dirty="0" err="1" smtClean="0"/>
              <a:t>supplemententary</a:t>
            </a:r>
            <a:r>
              <a:rPr lang="nb-NO" dirty="0" smtClean="0"/>
              <a:t>). 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320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560840" cy="2304256"/>
          </a:xfrm>
        </p:spPr>
        <p:txBody>
          <a:bodyPr>
            <a:normAutofit/>
          </a:bodyPr>
          <a:lstStyle/>
          <a:p>
            <a:r>
              <a:rPr lang="nb-NO" sz="2400" dirty="0" smtClean="0"/>
              <a:t>Have </a:t>
            </a:r>
            <a:r>
              <a:rPr lang="nb-NO" sz="2400" dirty="0" err="1" smtClean="0"/>
              <a:t>fun</a:t>
            </a:r>
            <a:r>
              <a:rPr lang="nb-NO" sz="2400" dirty="0"/>
              <a:t>!</a:t>
            </a:r>
            <a:r>
              <a:rPr lang="nb-NO" sz="2400" dirty="0" smtClean="0"/>
              <a:t> </a:t>
            </a:r>
            <a:br>
              <a:rPr lang="nb-NO" sz="2400" dirty="0" smtClean="0"/>
            </a:br>
            <a:r>
              <a:rPr lang="nb-NO" sz="2400" dirty="0" smtClean="0"/>
              <a:t/>
            </a:r>
            <a:br>
              <a:rPr lang="nb-NO" sz="2400" dirty="0" smtClean="0"/>
            </a:br>
            <a:r>
              <a:rPr lang="nb-NO" sz="2400" dirty="0" smtClean="0">
                <a:hlinkClick r:id="rId2"/>
              </a:rPr>
              <a:t>http://vegdata.no </a:t>
            </a:r>
            <a:r>
              <a:rPr lang="nb-NO" sz="2400" dirty="0" smtClean="0"/>
              <a:t>		&lt;= </a:t>
            </a:r>
            <a:r>
              <a:rPr lang="nb-NO" sz="2400" dirty="0" err="1" smtClean="0"/>
              <a:t>our</a:t>
            </a:r>
            <a:r>
              <a:rPr lang="nb-NO" sz="2400" dirty="0" smtClean="0"/>
              <a:t> </a:t>
            </a:r>
            <a:r>
              <a:rPr lang="nb-NO" sz="2400" dirty="0" err="1" smtClean="0"/>
              <a:t>blog</a:t>
            </a:r>
            <a:r>
              <a:rPr lang="nb-NO" sz="2400" dirty="0" smtClean="0"/>
              <a:t/>
            </a:r>
            <a:br>
              <a:rPr lang="nb-NO" sz="2400" dirty="0" smtClean="0"/>
            </a:br>
            <a:r>
              <a:rPr lang="nb-NO" sz="2400" dirty="0" smtClean="0">
                <a:hlinkClick r:id="rId3"/>
              </a:rPr>
              <a:t>http://labs.vegdata.no</a:t>
            </a:r>
            <a:r>
              <a:rPr lang="nb-NO" sz="2400" dirty="0" smtClean="0"/>
              <a:t>      &lt;= </a:t>
            </a:r>
            <a:r>
              <a:rPr lang="nb-NO" sz="2400" dirty="0" err="1" smtClean="0"/>
              <a:t>experimental</a:t>
            </a:r>
            <a:r>
              <a:rPr lang="nb-NO" sz="2400" dirty="0" smtClean="0"/>
              <a:t> </a:t>
            </a:r>
            <a:r>
              <a:rPr lang="nb-NO" sz="2400" dirty="0" err="1" smtClean="0"/>
              <a:t>stuff</a:t>
            </a:r>
            <a:r>
              <a:rPr lang="nb-NO" sz="2400" dirty="0"/>
              <a:t/>
            </a:r>
            <a:br>
              <a:rPr lang="nb-NO" sz="2400" dirty="0"/>
            </a:br>
            <a:r>
              <a:rPr lang="nb-NO" sz="2400" dirty="0">
                <a:hlinkClick r:id="rId4"/>
              </a:rPr>
              <a:t>https://</a:t>
            </a:r>
            <a:r>
              <a:rPr lang="nb-NO" sz="2400" dirty="0" smtClean="0">
                <a:hlinkClick r:id="rId4"/>
              </a:rPr>
              <a:t>github.com/LtGlahn/vegdatalabs_fme</a:t>
            </a:r>
            <a:r>
              <a:rPr lang="nb-NO" sz="2400" dirty="0" smtClean="0"/>
              <a:t>  </a:t>
            </a:r>
            <a:endParaRPr lang="nb-NO" sz="2400" dirty="0"/>
          </a:p>
        </p:txBody>
      </p:sp>
      <p:pic>
        <p:nvPicPr>
          <p:cNvPr id="1026" name="Picture 2" descr="http://cdn.safe.com/fmepedia/images/topics/love-xm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2667744" cy="257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2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203155" y="404664"/>
            <a:ext cx="5162859" cy="646601"/>
          </a:xfrm>
        </p:spPr>
        <p:txBody>
          <a:bodyPr/>
          <a:lstStyle/>
          <a:p>
            <a:r>
              <a:rPr lang="nb-NO" dirty="0" smtClean="0"/>
              <a:t>Special </a:t>
            </a:r>
            <a:r>
              <a:rPr lang="nb-NO" dirty="0" err="1" smtClean="0"/>
              <a:t>cortecy</a:t>
            </a:r>
            <a:r>
              <a:rPr lang="nb-NO" dirty="0" smtClean="0"/>
              <a:t> </a:t>
            </a:r>
            <a:r>
              <a:rPr lang="nb-NO" dirty="0">
                <a:hlinkClick r:id="rId3"/>
              </a:rPr>
              <a:t>@</a:t>
            </a:r>
            <a:r>
              <a:rPr lang="nb-NO" dirty="0" err="1">
                <a:hlinkClick r:id="rId3"/>
              </a:rPr>
              <a:t>KenAtSafe</a:t>
            </a:r>
            <a:r>
              <a:rPr lang="nb-NO" dirty="0"/>
              <a:t> </a:t>
            </a:r>
          </a:p>
        </p:txBody>
      </p:sp>
      <p:pic>
        <p:nvPicPr>
          <p:cNvPr id="8" name="Bilde 1"/>
          <p:cNvPicPr>
            <a:picLocks noChangeAspect="1"/>
          </p:cNvPicPr>
          <p:nvPr/>
        </p:nvPicPr>
        <p:blipFill rotWithShape="1">
          <a:blip r:embed="rId4"/>
          <a:srcRect b="6763"/>
          <a:stretch/>
        </p:blipFill>
        <p:spPr>
          <a:xfrm>
            <a:off x="179512" y="5247828"/>
            <a:ext cx="1304032" cy="1621126"/>
          </a:xfrm>
          <a:prstGeom prst="rect">
            <a:avLst/>
          </a:prstGeom>
        </p:spPr>
      </p:pic>
      <p:sp>
        <p:nvSpPr>
          <p:cNvPr id="13" name="TextBox 6"/>
          <p:cNvSpPr txBox="1"/>
          <p:nvPr/>
        </p:nvSpPr>
        <p:spPr>
          <a:xfrm>
            <a:off x="606519" y="15567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187 516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395536" y="26996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/>
                </a:solidFill>
              </a:rPr>
              <a:t>1714</a:t>
            </a:r>
            <a:endParaRPr lang="nb-NO" dirty="0">
              <a:solidFill>
                <a:schemeClr val="bg1"/>
              </a:solidFill>
            </a:endParaRPr>
          </a:p>
        </p:txBody>
      </p:sp>
      <p:pic>
        <p:nvPicPr>
          <p:cNvPr id="17" name="Bild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153" y="5609570"/>
            <a:ext cx="607276" cy="8312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5289" y="3650222"/>
            <a:ext cx="8681923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b-NO" sz="2000" dirty="0">
                <a:hlinkClick r:id="rId6"/>
              </a:rPr>
              <a:t>http://www.vegdata.no/2014/02/19/a-little-note-to-oor-our-international-fans</a:t>
            </a:r>
            <a:r>
              <a:rPr lang="nb-NO" sz="2000" dirty="0" smtClean="0">
                <a:hlinkClick r:id="rId6"/>
              </a:rPr>
              <a:t>/</a:t>
            </a:r>
            <a:r>
              <a:rPr lang="nb-NO" sz="2000" dirty="0" smtClean="0"/>
              <a:t> </a:t>
            </a:r>
            <a:endParaRPr lang="nb-NO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322868" y="2653461"/>
            <a:ext cx="3679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800" dirty="0"/>
              <a:t>v</a:t>
            </a:r>
            <a:r>
              <a:rPr lang="nb-NO" sz="4800" dirty="0" smtClean="0"/>
              <a:t>egdata.no </a:t>
            </a:r>
            <a:endParaRPr lang="nb-NO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697791" y="2492896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Our </a:t>
            </a:r>
            <a:r>
              <a:rPr lang="nb-NO" dirty="0" err="1" smtClean="0"/>
              <a:t>development</a:t>
            </a:r>
            <a:r>
              <a:rPr lang="nb-NO" dirty="0" smtClean="0"/>
              <a:t> </a:t>
            </a:r>
            <a:r>
              <a:rPr lang="nb-NO" dirty="0" err="1" smtClean="0"/>
              <a:t>blog</a:t>
            </a:r>
            <a:r>
              <a:rPr lang="nb-NO" dirty="0" smtClean="0"/>
              <a:t>: </a:t>
            </a:r>
            <a:endParaRPr lang="nb-NO" dirty="0"/>
          </a:p>
        </p:txBody>
      </p:sp>
      <p:sp>
        <p:nvSpPr>
          <p:cNvPr id="5" name="TextBox 4"/>
          <p:cNvSpPr txBox="1"/>
          <p:nvPr/>
        </p:nvSpPr>
        <p:spPr>
          <a:xfrm>
            <a:off x="831528" y="4878496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7"/>
              </a:rPr>
              <a:t>https://</a:t>
            </a:r>
            <a:r>
              <a:rPr lang="nb-NO" dirty="0" smtClean="0">
                <a:hlinkClick r:id="rId7"/>
              </a:rPr>
              <a:t>github.com/LtGlahn/vegdatalabs_fme</a:t>
            </a:r>
            <a:r>
              <a:rPr lang="nb-NO" dirty="0" smtClean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95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/>
          <a:stretch/>
        </p:blipFill>
        <p:spPr bwMode="auto">
          <a:xfrm>
            <a:off x="107504" y="163772"/>
            <a:ext cx="8949679" cy="643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6999085" cy="469132"/>
          </a:xfrm>
        </p:spPr>
        <p:txBody>
          <a:bodyPr/>
          <a:lstStyle/>
          <a:p>
            <a:r>
              <a:rPr lang="nb-NO" dirty="0" err="1" smtClean="0"/>
              <a:t>Looking</a:t>
            </a:r>
            <a:r>
              <a:rPr lang="nb-NO" dirty="0" smtClean="0"/>
              <a:t> </a:t>
            </a:r>
            <a:r>
              <a:rPr lang="nb-NO" dirty="0" err="1" smtClean="0"/>
              <a:t>good</a:t>
            </a:r>
            <a:r>
              <a:rPr lang="nb-NO" dirty="0" smtClean="0"/>
              <a:t>… </a:t>
            </a:r>
            <a:endParaRPr lang="nb-NO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692696"/>
            <a:ext cx="8712968" cy="524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2"/>
          <a:stretch/>
        </p:blipFill>
        <p:spPr bwMode="auto">
          <a:xfrm>
            <a:off x="107504" y="163772"/>
            <a:ext cx="8949679" cy="643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Callout 1 4"/>
          <p:cNvSpPr/>
          <p:nvPr/>
        </p:nvSpPr>
        <p:spPr>
          <a:xfrm>
            <a:off x="2555776" y="121515"/>
            <a:ext cx="6357391" cy="1224136"/>
          </a:xfrm>
          <a:prstGeom prst="borderCallout1">
            <a:avLst>
              <a:gd name="adj1" fmla="val 34213"/>
              <a:gd name="adj2" fmla="val 162"/>
              <a:gd name="adj3" fmla="val 188083"/>
              <a:gd name="adj4" fmla="val -7949"/>
            </a:avLst>
          </a:prstGeom>
          <a:solidFill>
            <a:schemeClr val="accent6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 smtClean="0">
                <a:solidFill>
                  <a:schemeClr val="tx1"/>
                </a:solidFill>
                <a:hlinkClick r:id="rId3"/>
              </a:rPr>
              <a:t>https://www.vegvesen.no/nvdb/api/</a:t>
            </a:r>
            <a:r>
              <a:rPr lang="nb-NO" sz="2400" dirty="0" smtClean="0">
                <a:solidFill>
                  <a:schemeClr val="tx1"/>
                </a:solidFill>
                <a:hlinkClick r:id="rId3"/>
              </a:rPr>
              <a:t>vegObjekter/{Id</a:t>
            </a:r>
            <a:r>
              <a:rPr lang="nb-NO" dirty="0" smtClean="0">
                <a:solidFill>
                  <a:schemeClr val="tx1"/>
                </a:solidFill>
                <a:hlinkClick r:id="rId3"/>
              </a:rPr>
              <a:t>}</a:t>
            </a:r>
            <a:endParaRPr lang="nb-NO" dirty="0" smtClean="0">
              <a:solidFill>
                <a:schemeClr val="tx1"/>
              </a:solidFill>
            </a:endParaRPr>
          </a:p>
          <a:p>
            <a:r>
              <a:rPr lang="nb-NO" dirty="0" err="1" smtClean="0">
                <a:solidFill>
                  <a:schemeClr val="tx1"/>
                </a:solidFill>
              </a:rPr>
              <a:t>Essentially</a:t>
            </a:r>
            <a:r>
              <a:rPr lang="nb-NO" dirty="0" smtClean="0">
                <a:solidFill>
                  <a:schemeClr val="tx1"/>
                </a:solidFill>
              </a:rPr>
              <a:t>: </a:t>
            </a:r>
            <a:r>
              <a:rPr lang="nb-NO" dirty="0" err="1" smtClean="0">
                <a:solidFill>
                  <a:schemeClr val="tx1"/>
                </a:solidFill>
              </a:rPr>
              <a:t>Give</a:t>
            </a:r>
            <a:r>
              <a:rPr lang="nb-NO" dirty="0" smtClean="0">
                <a:solidFill>
                  <a:schemeClr val="tx1"/>
                </a:solidFill>
              </a:rPr>
              <a:t> </a:t>
            </a:r>
            <a:r>
              <a:rPr lang="nb-NO" dirty="0" err="1" smtClean="0">
                <a:solidFill>
                  <a:schemeClr val="tx1"/>
                </a:solidFill>
              </a:rPr>
              <a:t>me</a:t>
            </a:r>
            <a:r>
              <a:rPr lang="nb-NO" dirty="0" smtClean="0">
                <a:solidFill>
                  <a:schemeClr val="tx1"/>
                </a:solidFill>
              </a:rPr>
              <a:t> ALL (or a </a:t>
            </a:r>
            <a:r>
              <a:rPr lang="nb-NO" dirty="0" err="1" smtClean="0">
                <a:solidFill>
                  <a:schemeClr val="tx1"/>
                </a:solidFill>
              </a:rPr>
              <a:t>number</a:t>
            </a:r>
            <a:r>
              <a:rPr lang="nb-NO" dirty="0" smtClean="0">
                <a:solidFill>
                  <a:schemeClr val="tx1"/>
                </a:solidFill>
              </a:rPr>
              <a:t> </a:t>
            </a:r>
            <a:r>
              <a:rPr lang="nb-NO" dirty="0" err="1" smtClean="0">
                <a:solidFill>
                  <a:schemeClr val="tx1"/>
                </a:solidFill>
              </a:rPr>
              <a:t>of</a:t>
            </a:r>
            <a:r>
              <a:rPr lang="nb-NO" dirty="0" smtClean="0">
                <a:solidFill>
                  <a:schemeClr val="tx1"/>
                </a:solidFill>
              </a:rPr>
              <a:t>) </a:t>
            </a:r>
            <a:r>
              <a:rPr lang="nb-NO" dirty="0" err="1" smtClean="0">
                <a:solidFill>
                  <a:schemeClr val="tx1"/>
                </a:solidFill>
              </a:rPr>
              <a:t>objects</a:t>
            </a:r>
            <a:r>
              <a:rPr lang="nb-NO" dirty="0" smtClean="0">
                <a:solidFill>
                  <a:schemeClr val="tx1"/>
                </a:solidFill>
              </a:rPr>
              <a:t> </a:t>
            </a:r>
          </a:p>
          <a:p>
            <a:r>
              <a:rPr lang="nb-NO" dirty="0" err="1" smtClean="0">
                <a:solidFill>
                  <a:schemeClr val="tx1"/>
                </a:solidFill>
              </a:rPr>
              <a:t>Optionally</a:t>
            </a:r>
            <a:r>
              <a:rPr lang="nb-NO" dirty="0" smtClean="0">
                <a:solidFill>
                  <a:schemeClr val="tx1"/>
                </a:solidFill>
              </a:rPr>
              <a:t>: </a:t>
            </a:r>
            <a:r>
              <a:rPr lang="nb-NO" dirty="0" err="1" smtClean="0">
                <a:solidFill>
                  <a:schemeClr val="tx1"/>
                </a:solidFill>
              </a:rPr>
              <a:t>Whithin</a:t>
            </a:r>
            <a:r>
              <a:rPr lang="nb-NO" dirty="0" smtClean="0">
                <a:solidFill>
                  <a:schemeClr val="tx1"/>
                </a:solidFill>
              </a:rPr>
              <a:t> </a:t>
            </a:r>
            <a:r>
              <a:rPr lang="nb-NO" dirty="0" err="1" smtClean="0">
                <a:solidFill>
                  <a:schemeClr val="tx1"/>
                </a:solidFill>
              </a:rPr>
              <a:t>bbox</a:t>
            </a:r>
            <a:r>
              <a:rPr lang="nb-NO" dirty="0" smtClean="0">
                <a:solidFill>
                  <a:schemeClr val="tx1"/>
                </a:solidFill>
              </a:rPr>
              <a:t>.. 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086" y="3057921"/>
            <a:ext cx="8430513" cy="3539430"/>
          </a:xfrm>
          <a:prstGeom prst="rect">
            <a:avLst/>
          </a:prstGeom>
          <a:solidFill>
            <a:schemeClr val="tx2"/>
          </a:solidFill>
          <a:ln w="508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sz="3200" dirty="0" err="1" smtClean="0"/>
              <a:t>Let’s</a:t>
            </a:r>
            <a:r>
              <a:rPr lang="nb-NO" sz="3200" dirty="0" smtClean="0"/>
              <a:t> </a:t>
            </a:r>
            <a:r>
              <a:rPr lang="nb-NO" sz="3200" dirty="0" err="1" smtClean="0"/>
              <a:t>try</a:t>
            </a:r>
            <a:r>
              <a:rPr lang="nb-NO" sz="3200" dirty="0" smtClean="0"/>
              <a:t> </a:t>
            </a:r>
            <a:r>
              <a:rPr lang="nb-NO" sz="3200" dirty="0" err="1" smtClean="0"/>
              <a:t>the</a:t>
            </a:r>
            <a:r>
              <a:rPr lang="nb-NO" sz="3200" dirty="0" smtClean="0"/>
              <a:t> SEARCH </a:t>
            </a:r>
            <a:r>
              <a:rPr lang="nb-NO" sz="3200" dirty="0" err="1" smtClean="0"/>
              <a:t>function</a:t>
            </a:r>
            <a:r>
              <a:rPr lang="nb-NO" sz="3200" dirty="0" smtClean="0"/>
              <a:t>!</a:t>
            </a:r>
          </a:p>
          <a:p>
            <a:r>
              <a:rPr lang="nb-NO" sz="3200" dirty="0" smtClean="0"/>
              <a:t>VERY </a:t>
            </a:r>
            <a:r>
              <a:rPr lang="nb-NO" sz="3200" dirty="0" err="1" smtClean="0"/>
              <a:t>powerful</a:t>
            </a:r>
            <a:r>
              <a:rPr lang="nb-NO" sz="3200" dirty="0" smtClean="0"/>
              <a:t>: </a:t>
            </a:r>
            <a:r>
              <a:rPr lang="nb-NO" sz="3200" dirty="0" err="1" smtClean="0"/>
              <a:t>Search</a:t>
            </a:r>
            <a:r>
              <a:rPr lang="nb-NO" sz="3200" dirty="0" smtClean="0"/>
              <a:t> for </a:t>
            </a:r>
            <a:r>
              <a:rPr lang="nb-NO" sz="3200" dirty="0" err="1" smtClean="0"/>
              <a:t>objects</a:t>
            </a:r>
            <a:r>
              <a:rPr lang="nb-NO" sz="3200" dirty="0"/>
              <a:t> </a:t>
            </a:r>
            <a:r>
              <a:rPr lang="nb-NO" sz="3200" dirty="0" err="1" smtClean="0"/>
              <a:t>with</a:t>
            </a:r>
            <a:r>
              <a:rPr lang="nb-NO" sz="3200" dirty="0"/>
              <a:t>:</a:t>
            </a:r>
            <a:endParaRPr lang="nb-NO" sz="3200" dirty="0" smtClean="0"/>
          </a:p>
          <a:p>
            <a:r>
              <a:rPr lang="nb-NO" sz="3200" dirty="0"/>
              <a:t> </a:t>
            </a:r>
            <a:r>
              <a:rPr lang="nb-NO" sz="3200" dirty="0" smtClean="0"/>
              <a:t>- Road </a:t>
            </a:r>
            <a:r>
              <a:rPr lang="nb-NO" sz="3200" dirty="0" err="1" smtClean="0"/>
              <a:t>network</a:t>
            </a:r>
            <a:r>
              <a:rPr lang="nb-NO" sz="3200" dirty="0" smtClean="0"/>
              <a:t> </a:t>
            </a:r>
            <a:r>
              <a:rPr lang="nb-NO" sz="3200" dirty="0" err="1" smtClean="0"/>
              <a:t>properties</a:t>
            </a:r>
            <a:endParaRPr lang="nb-NO" sz="3200" dirty="0" smtClean="0"/>
          </a:p>
          <a:p>
            <a:r>
              <a:rPr lang="nb-NO" sz="3200" dirty="0"/>
              <a:t> </a:t>
            </a:r>
            <a:r>
              <a:rPr lang="nb-NO" sz="3200" dirty="0" smtClean="0"/>
              <a:t>- </a:t>
            </a:r>
            <a:r>
              <a:rPr lang="nb-NO" sz="3200" dirty="0" err="1" smtClean="0"/>
              <a:t>Attribute</a:t>
            </a:r>
            <a:r>
              <a:rPr lang="nb-NO" sz="3200" dirty="0" smtClean="0"/>
              <a:t> </a:t>
            </a:r>
            <a:r>
              <a:rPr lang="nb-NO" sz="3200" dirty="0" err="1" smtClean="0"/>
              <a:t>values</a:t>
            </a:r>
            <a:r>
              <a:rPr lang="nb-NO" sz="3200" dirty="0" smtClean="0"/>
              <a:t> </a:t>
            </a:r>
          </a:p>
          <a:p>
            <a:r>
              <a:rPr lang="nb-NO" sz="3200" dirty="0"/>
              <a:t> </a:t>
            </a:r>
            <a:r>
              <a:rPr lang="nb-NO" sz="3200" dirty="0" smtClean="0"/>
              <a:t>- </a:t>
            </a:r>
            <a:r>
              <a:rPr lang="nb-NO" sz="3200" dirty="0" err="1" smtClean="0"/>
              <a:t>bbox</a:t>
            </a:r>
            <a:r>
              <a:rPr lang="nb-NO" sz="3200" dirty="0" smtClean="0"/>
              <a:t>, region, </a:t>
            </a:r>
            <a:r>
              <a:rPr lang="nb-NO" sz="3200" dirty="0" err="1" smtClean="0"/>
              <a:t>county</a:t>
            </a:r>
            <a:r>
              <a:rPr lang="nb-NO" sz="3200" dirty="0" smtClean="0"/>
              <a:t>, </a:t>
            </a:r>
            <a:r>
              <a:rPr lang="nb-NO" sz="3200" dirty="0" err="1" smtClean="0"/>
              <a:t>municipality</a:t>
            </a:r>
            <a:r>
              <a:rPr lang="nb-NO" sz="3200" dirty="0" smtClean="0"/>
              <a:t> </a:t>
            </a:r>
          </a:p>
          <a:p>
            <a:r>
              <a:rPr lang="nb-NO" sz="3200" i="1" dirty="0" smtClean="0"/>
              <a:t>Plus a bit more… </a:t>
            </a:r>
          </a:p>
          <a:p>
            <a:r>
              <a:rPr lang="nb-NO" sz="3200" i="1" dirty="0">
                <a:hlinkClick r:id="rId4"/>
              </a:rPr>
              <a:t>https://</a:t>
            </a:r>
            <a:r>
              <a:rPr lang="nb-NO" sz="3200" i="1" dirty="0" smtClean="0">
                <a:hlinkClick r:id="rId4"/>
              </a:rPr>
              <a:t>www.vegvesen.no/nvdb/api/sok?</a:t>
            </a:r>
            <a:endParaRPr lang="nb-NO" sz="3200" i="1" dirty="0"/>
          </a:p>
        </p:txBody>
      </p:sp>
    </p:spTree>
    <p:extLst>
      <p:ext uri="{BB962C8B-B14F-4D97-AF65-F5344CB8AC3E}">
        <p14:creationId xmlns:p14="http://schemas.microsoft.com/office/powerpoint/2010/main" val="7124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Vegkart </a:t>
            </a:r>
            <a:r>
              <a:rPr lang="nb-NO" dirty="0" err="1" smtClean="0"/>
              <a:t>example</a:t>
            </a:r>
            <a:endParaRPr lang="nb-NO" dirty="0" smtClean="0"/>
          </a:p>
          <a:p>
            <a:endParaRPr lang="nb-NO" dirty="0" smtClean="0"/>
          </a:p>
          <a:p>
            <a:endParaRPr lang="nb-NO" dirty="0"/>
          </a:p>
          <a:p>
            <a:pPr marL="0" indent="0">
              <a:buNone/>
            </a:pPr>
            <a:r>
              <a:rPr lang="nb-NO" dirty="0" smtClean="0"/>
              <a:t>FME </a:t>
            </a:r>
            <a:r>
              <a:rPr lang="nb-NO" dirty="0" err="1" smtClean="0"/>
              <a:t>workspace</a:t>
            </a:r>
            <a:r>
              <a:rPr lang="nb-NO" dirty="0" smtClean="0"/>
              <a:t> </a:t>
            </a:r>
            <a:r>
              <a:rPr lang="nb-NO" dirty="0" err="1" smtClean="0"/>
              <a:t>modification</a:t>
            </a:r>
            <a:r>
              <a:rPr lang="nb-NO" dirty="0" smtClean="0"/>
              <a:t> </a:t>
            </a:r>
            <a:r>
              <a:rPr lang="nb-NO" dirty="0" err="1" smtClean="0"/>
              <a:t>example</a:t>
            </a:r>
            <a:r>
              <a:rPr lang="nb-NO" dirty="0" smtClean="0"/>
              <a:t> 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14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VV">
      <a:dk1>
        <a:sysClr val="windowText" lastClr="000000"/>
      </a:dk1>
      <a:lt1>
        <a:sysClr val="window" lastClr="FFFFFF"/>
      </a:lt1>
      <a:dk2>
        <a:srgbClr val="ED9300"/>
      </a:dk2>
      <a:lt2>
        <a:srgbClr val="E1E1E1"/>
      </a:lt2>
      <a:accent1>
        <a:srgbClr val="ED9300"/>
      </a:accent1>
      <a:accent2>
        <a:srgbClr val="3F505A"/>
      </a:accent2>
      <a:accent3>
        <a:srgbClr val="DADADA"/>
      </a:accent3>
      <a:accent4>
        <a:srgbClr val="58B02C"/>
      </a:accent4>
      <a:accent5>
        <a:srgbClr val="75450B"/>
      </a:accent5>
      <a:accent6>
        <a:srgbClr val="1F282D"/>
      </a:accent6>
      <a:hlink>
        <a:srgbClr val="0000FF"/>
      </a:hlink>
      <a:folHlink>
        <a:srgbClr val="800080"/>
      </a:folHlink>
    </a:clrScheme>
    <a:fontScheme name="Custom 1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1 Statens vegvesen liggende standard norsk.potx [Skrivebeskyttet]" id="{3E198112-B1E4-44BC-8C3E-1CA4DA7E830E}" vid="{29E3B4CA-6E79-4609-AB97-F34C001422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5055</TotalTime>
  <Words>1145</Words>
  <Application>Microsoft Office PowerPoint</Application>
  <PresentationFormat>On-screen Show (4:3)</PresentationFormat>
  <Paragraphs>223</Paragraphs>
  <Slides>45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Blank</vt:lpstr>
      <vt:lpstr>Fetch data from Nasjonal Vegdatabank (NVDB) with FME</vt:lpstr>
      <vt:lpstr>Norwegian Road database (NVDB)</vt:lpstr>
      <vt:lpstr>PowerPoint Presentation</vt:lpstr>
      <vt:lpstr>REST api, Nasjonal vegdatabank</vt:lpstr>
      <vt:lpstr>Special cortecy @KenAtSafe </vt:lpstr>
      <vt:lpstr>PowerPoint Presentation</vt:lpstr>
      <vt:lpstr>Looking good…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NVDB api – http headers</vt:lpstr>
      <vt:lpstr>PowerPoint Presentation</vt:lpstr>
      <vt:lpstr>NVDB api/vegobjekter</vt:lpstr>
      <vt:lpstr>NVDB api/vegobjekter: Explaining the «rows» part …  </vt:lpstr>
      <vt:lpstr>NVDB api/vegobjekter BoundingBox</vt:lpstr>
      <vt:lpstr>NVDB api/vegobjekter</vt:lpstr>
      <vt:lpstr>What’s inside XMLfeatureMapper ? </vt:lpstr>
      <vt:lpstr>Inside XMLfeatureMapper xfsmap definition</vt:lpstr>
      <vt:lpstr>The cool part: Extract values from a list of egenskaper </vt:lpstr>
      <vt:lpstr>How does that work? </vt:lpstr>
      <vt:lpstr>Explisit treatment of some standard elements  (at root level, or within the «lokasjon» element)</vt:lpstr>
      <vt:lpstr>PowerPoint Presentation</vt:lpstr>
      <vt:lpstr>Treatment of lists</vt:lpstr>
      <vt:lpstr>PowerPoint Presentation</vt:lpstr>
      <vt:lpstr>The übercool treatment  of associations</vt:lpstr>
      <vt:lpstr>Making valid URI to each object is supereasy </vt:lpstr>
      <vt:lpstr>Get all «daughter» and «granddaughter» objects recursively </vt:lpstr>
      <vt:lpstr>A rather hairy  recursive example… Vågsbygdporten tunnel https://www.vegvesen.no/nvdb/api/vegobjekter/objekt/359603347    </vt:lpstr>
      <vt:lpstr>The uncool parts</vt:lpstr>
      <vt:lpstr>370 different objects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 1: </vt:lpstr>
      <vt:lpstr>Data catalogue resources</vt:lpstr>
      <vt:lpstr>Recommendation 2: </vt:lpstr>
      <vt:lpstr>Recommendation 3: </vt:lpstr>
      <vt:lpstr>Recommendation 4: </vt:lpstr>
      <vt:lpstr>Recommendation 5: </vt:lpstr>
      <vt:lpstr>Have fun!   http://vegdata.no   &lt;= our blog http://labs.vegdata.no      &lt;= experimental stuff https://github.com/LtGlahn/vegdatalabs_fme  </vt:lpstr>
    </vt:vector>
  </TitlesOfParts>
  <Company>Statens vegvesen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Hent data fra Nasjonal Vegdatabank (NVDB) med FME</dc:title>
  <dc:creator>Jensen Jan Kristian</dc:creator>
  <cp:lastModifiedBy>Jensen Jan Kristian</cp:lastModifiedBy>
  <cp:revision>72</cp:revision>
  <dcterms:created xsi:type="dcterms:W3CDTF">2014-04-23T08:22:37Z</dcterms:created>
  <dcterms:modified xsi:type="dcterms:W3CDTF">2014-05-08T13:32:46Z</dcterms:modified>
</cp:coreProperties>
</file>