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58" y="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56E7A41B-4893-4DD3-8E1E-3A62EDB1C55F}" type="datetimeFigureOut">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751F8-F7E5-4058-9B3B-8D15A20827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4594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6E7A41B-4893-4DD3-8E1E-3A62EDB1C55F}" type="datetimeFigureOut">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751F8-F7E5-4058-9B3B-8D15A20827EC}" type="slidenum">
              <a:rPr lang="en-US" smtClean="0"/>
              <a:t>‹#›</a:t>
            </a:fld>
            <a:endParaRPr lang="en-US"/>
          </a:p>
        </p:txBody>
      </p:sp>
    </p:spTree>
    <p:extLst>
      <p:ext uri="{BB962C8B-B14F-4D97-AF65-F5344CB8AC3E}">
        <p14:creationId xmlns:p14="http://schemas.microsoft.com/office/powerpoint/2010/main" val="3718726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6E7A41B-4893-4DD3-8E1E-3A62EDB1C55F}" type="datetimeFigureOut">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751F8-F7E5-4058-9B3B-8D15A20827EC}" type="slidenum">
              <a:rPr lang="en-US" smtClean="0"/>
              <a:t>‹#›</a:t>
            </a:fld>
            <a:endParaRPr lang="en-US"/>
          </a:p>
        </p:txBody>
      </p:sp>
    </p:spTree>
    <p:extLst>
      <p:ext uri="{BB962C8B-B14F-4D97-AF65-F5344CB8AC3E}">
        <p14:creationId xmlns:p14="http://schemas.microsoft.com/office/powerpoint/2010/main" val="2199271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6E7A41B-4893-4DD3-8E1E-3A62EDB1C55F}" type="datetimeFigureOut">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751F8-F7E5-4058-9B3B-8D15A20827EC}" type="slidenum">
              <a:rPr lang="en-US" smtClean="0"/>
              <a:t>‹#›</a:t>
            </a:fld>
            <a:endParaRPr lang="en-US"/>
          </a:p>
        </p:txBody>
      </p:sp>
    </p:spTree>
    <p:extLst>
      <p:ext uri="{BB962C8B-B14F-4D97-AF65-F5344CB8AC3E}">
        <p14:creationId xmlns:p14="http://schemas.microsoft.com/office/powerpoint/2010/main" val="2265664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6E7A41B-4893-4DD3-8E1E-3A62EDB1C55F}" type="datetimeFigureOut">
              <a:rPr lang="en-US" smtClean="0"/>
              <a:t>12/27/2019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751F8-F7E5-4058-9B3B-8D15A20827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9361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6E7A41B-4893-4DD3-8E1E-3A62EDB1C55F}" type="datetimeFigureOut">
              <a:rPr lang="en-US" smtClean="0"/>
              <a:t>12/27/2019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A751F8-F7E5-4058-9B3B-8D15A20827EC}" type="slidenum">
              <a:rPr lang="en-US" smtClean="0"/>
              <a:t>‹#›</a:t>
            </a:fld>
            <a:endParaRPr lang="en-US"/>
          </a:p>
        </p:txBody>
      </p:sp>
    </p:spTree>
    <p:extLst>
      <p:ext uri="{BB962C8B-B14F-4D97-AF65-F5344CB8AC3E}">
        <p14:creationId xmlns:p14="http://schemas.microsoft.com/office/powerpoint/2010/main" val="3863581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6E7A41B-4893-4DD3-8E1E-3A62EDB1C55F}" type="datetimeFigureOut">
              <a:rPr lang="en-US" smtClean="0"/>
              <a:t>12/27/2019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A751F8-F7E5-4058-9B3B-8D15A20827EC}" type="slidenum">
              <a:rPr lang="en-US" smtClean="0"/>
              <a:t>‹#›</a:t>
            </a:fld>
            <a:endParaRPr lang="en-US"/>
          </a:p>
        </p:txBody>
      </p:sp>
    </p:spTree>
    <p:extLst>
      <p:ext uri="{BB962C8B-B14F-4D97-AF65-F5344CB8AC3E}">
        <p14:creationId xmlns:p14="http://schemas.microsoft.com/office/powerpoint/2010/main" val="2895402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56E7A41B-4893-4DD3-8E1E-3A62EDB1C55F}" type="datetimeFigureOut">
              <a:rPr lang="en-US" smtClean="0"/>
              <a:t>12/27/2019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A751F8-F7E5-4058-9B3B-8D15A20827EC}" type="slidenum">
              <a:rPr lang="en-US" smtClean="0"/>
              <a:t>‹#›</a:t>
            </a:fld>
            <a:endParaRPr lang="en-US"/>
          </a:p>
        </p:txBody>
      </p:sp>
    </p:spTree>
    <p:extLst>
      <p:ext uri="{BB962C8B-B14F-4D97-AF65-F5344CB8AC3E}">
        <p14:creationId xmlns:p14="http://schemas.microsoft.com/office/powerpoint/2010/main" val="341903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6E7A41B-4893-4DD3-8E1E-3A62EDB1C55F}" type="datetimeFigureOut">
              <a:rPr lang="en-US" smtClean="0"/>
              <a:t>12/27/2019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BA751F8-F7E5-4058-9B3B-8D15A20827EC}" type="slidenum">
              <a:rPr lang="en-US" smtClean="0"/>
              <a:t>‹#›</a:t>
            </a:fld>
            <a:endParaRPr lang="en-US"/>
          </a:p>
        </p:txBody>
      </p:sp>
    </p:spTree>
    <p:extLst>
      <p:ext uri="{BB962C8B-B14F-4D97-AF65-F5344CB8AC3E}">
        <p14:creationId xmlns:p14="http://schemas.microsoft.com/office/powerpoint/2010/main" val="2218222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6E7A41B-4893-4DD3-8E1E-3A62EDB1C55F}" type="datetimeFigureOut">
              <a:rPr lang="en-US" smtClean="0"/>
              <a:t>12/27/2019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BA751F8-F7E5-4058-9B3B-8D15A20827EC}" type="slidenum">
              <a:rPr lang="en-US" smtClean="0"/>
              <a:t>‹#›</a:t>
            </a:fld>
            <a:endParaRPr lang="en-US"/>
          </a:p>
        </p:txBody>
      </p:sp>
    </p:spTree>
    <p:extLst>
      <p:ext uri="{BB962C8B-B14F-4D97-AF65-F5344CB8AC3E}">
        <p14:creationId xmlns:p14="http://schemas.microsoft.com/office/powerpoint/2010/main" val="1556881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6E7A41B-4893-4DD3-8E1E-3A62EDB1C55F}" type="datetimeFigureOut">
              <a:rPr lang="en-US" smtClean="0"/>
              <a:t>12/27/2019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A751F8-F7E5-4058-9B3B-8D15A20827EC}" type="slidenum">
              <a:rPr lang="en-US" smtClean="0"/>
              <a:t>‹#›</a:t>
            </a:fld>
            <a:endParaRPr lang="en-US"/>
          </a:p>
        </p:txBody>
      </p:sp>
    </p:spTree>
    <p:extLst>
      <p:ext uri="{BB962C8B-B14F-4D97-AF65-F5344CB8AC3E}">
        <p14:creationId xmlns:p14="http://schemas.microsoft.com/office/powerpoint/2010/main" val="296059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6E7A41B-4893-4DD3-8E1E-3A62EDB1C55F}" type="datetimeFigureOut">
              <a:rPr lang="en-US" smtClean="0"/>
              <a:t>12/27/2019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BA751F8-F7E5-4058-9B3B-8D15A20827E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5680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Android Notifications</a:t>
            </a:r>
            <a:endParaRPr lang="en-US" dirty="0"/>
          </a:p>
        </p:txBody>
      </p:sp>
      <p:sp>
        <p:nvSpPr>
          <p:cNvPr id="3" name="Subtitle 2"/>
          <p:cNvSpPr>
            <a:spLocks noGrp="1"/>
          </p:cNvSpPr>
          <p:nvPr>
            <p:ph type="subTitle" idx="1"/>
          </p:nvPr>
        </p:nvSpPr>
        <p:spPr/>
        <p:txBody>
          <a:bodyPr/>
          <a:lstStyle/>
          <a:p>
            <a:r>
              <a:rPr lang="ru-RU" dirty="0" smtClean="0"/>
              <a:t>уведомления</a:t>
            </a:r>
            <a:endParaRPr lang="en-US" dirty="0"/>
          </a:p>
        </p:txBody>
      </p:sp>
    </p:spTree>
    <p:extLst>
      <p:ext uri="{BB962C8B-B14F-4D97-AF65-F5344CB8AC3E}">
        <p14:creationId xmlns:p14="http://schemas.microsoft.com/office/powerpoint/2010/main" val="416417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302270" y="731520"/>
            <a:ext cx="9577117" cy="4562856"/>
          </a:xfrm>
          <a:prstGeom prst="rect">
            <a:avLst/>
          </a:prstGeom>
        </p:spPr>
      </p:pic>
    </p:spTree>
    <p:extLst>
      <p:ext uri="{BB962C8B-B14F-4D97-AF65-F5344CB8AC3E}">
        <p14:creationId xmlns:p14="http://schemas.microsoft.com/office/powerpoint/2010/main" val="3421207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Отправка ответа из уведомления</a:t>
            </a:r>
            <a:endParaRPr lang="ru-RU" dirty="0"/>
          </a:p>
        </p:txBody>
      </p:sp>
      <p:sp>
        <p:nvSpPr>
          <p:cNvPr id="5" name="Объект 4"/>
          <p:cNvSpPr>
            <a:spLocks noGrp="1"/>
          </p:cNvSpPr>
          <p:nvPr>
            <p:ph idx="1"/>
          </p:nvPr>
        </p:nvSpPr>
        <p:spPr/>
        <p:txBody>
          <a:bodyPr/>
          <a:lstStyle/>
          <a:p>
            <a:pPr algn="just"/>
            <a:r>
              <a:rPr lang="ru-RU" dirty="0" smtClean="0"/>
              <a:t>Иногда мессенджеры позволяют нам отвечать на сообщения непосредственно из уведомления, не открывая при этом само приложение. Такое действие отображается </a:t>
            </a:r>
            <a:r>
              <a:rPr lang="ru-RU" dirty="0"/>
              <a:t>как дополнительная кнопка в уведомлении, которая открывает текстовый ввод. Когда пользователь заканчивает ввод, система присоединяет текстовый ответ к </a:t>
            </a:r>
            <a:r>
              <a:rPr lang="ru-RU" dirty="0" err="1" smtClean="0"/>
              <a:t>интенту</a:t>
            </a:r>
            <a:r>
              <a:rPr lang="ru-RU" dirty="0" smtClean="0"/>
              <a:t>, который был указан </a:t>
            </a:r>
            <a:r>
              <a:rPr lang="ru-RU" dirty="0"/>
              <a:t>для </a:t>
            </a:r>
            <a:r>
              <a:rPr lang="ru-RU" dirty="0" smtClean="0"/>
              <a:t>уведомления</a:t>
            </a:r>
            <a:r>
              <a:rPr lang="ru-RU" dirty="0"/>
              <a:t>, и отправляет </a:t>
            </a:r>
            <a:r>
              <a:rPr lang="ru-RU" dirty="0" err="1" smtClean="0"/>
              <a:t>интент</a:t>
            </a:r>
            <a:r>
              <a:rPr lang="ru-RU" dirty="0" smtClean="0"/>
              <a:t> </a:t>
            </a:r>
            <a:r>
              <a:rPr lang="ru-RU" dirty="0"/>
              <a:t>в ваше приложение.</a:t>
            </a:r>
          </a:p>
        </p:txBody>
      </p:sp>
      <p:pic>
        <p:nvPicPr>
          <p:cNvPr id="6" name="Рисунок 5"/>
          <p:cNvPicPr>
            <a:picLocks noChangeAspect="1"/>
          </p:cNvPicPr>
          <p:nvPr/>
        </p:nvPicPr>
        <p:blipFill>
          <a:blip r:embed="rId2"/>
          <a:stretch>
            <a:fillRect/>
          </a:stretch>
        </p:blipFill>
        <p:spPr>
          <a:xfrm>
            <a:off x="1391506" y="3474720"/>
            <a:ext cx="9650797" cy="1814322"/>
          </a:xfrm>
          <a:prstGeom prst="rect">
            <a:avLst/>
          </a:prstGeom>
        </p:spPr>
      </p:pic>
    </p:spTree>
    <p:extLst>
      <p:ext uri="{BB962C8B-B14F-4D97-AF65-F5344CB8AC3E}">
        <p14:creationId xmlns:p14="http://schemas.microsoft.com/office/powerpoint/2010/main" val="2148677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4"/>
          <p:cNvSpPr txBox="1">
            <a:spLocks/>
          </p:cNvSpPr>
          <p:nvPr/>
        </p:nvSpPr>
        <p:spPr>
          <a:xfrm>
            <a:off x="758952" y="364406"/>
            <a:ext cx="10058400"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ru-RU" dirty="0" smtClean="0"/>
              <a:t>Для создания уведомления, поддерживающего ответ, нужно проделать следующие шаги</a:t>
            </a:r>
            <a:r>
              <a:rPr lang="en-US" dirty="0" smtClean="0"/>
              <a:t>:</a:t>
            </a:r>
          </a:p>
          <a:p>
            <a:pPr algn="just"/>
            <a:r>
              <a:rPr lang="ru-RU" dirty="0" smtClean="0"/>
              <a:t>1) Добавить соответствующую кнопку</a:t>
            </a:r>
          </a:p>
          <a:p>
            <a:pPr algn="just"/>
            <a:endParaRPr lang="ru-RU" dirty="0"/>
          </a:p>
          <a:p>
            <a:pPr algn="just"/>
            <a:endParaRPr lang="ru-RU" dirty="0" smtClean="0"/>
          </a:p>
          <a:p>
            <a:pPr algn="just"/>
            <a:endParaRPr lang="ru-RU" dirty="0"/>
          </a:p>
          <a:p>
            <a:pPr marL="0" indent="0" algn="just">
              <a:buNone/>
            </a:pPr>
            <a:endParaRPr lang="en-US" dirty="0"/>
          </a:p>
          <a:p>
            <a:pPr marL="0" indent="0" algn="just">
              <a:buNone/>
            </a:pPr>
            <a:r>
              <a:rPr lang="en-US" dirty="0" smtClean="0"/>
              <a:t> </a:t>
            </a:r>
            <a:r>
              <a:rPr lang="ru-RU" dirty="0" smtClean="0"/>
              <a:t>2) Создать </a:t>
            </a:r>
            <a:r>
              <a:rPr lang="en-US" dirty="0" err="1" smtClean="0"/>
              <a:t>PendingIntent</a:t>
            </a:r>
            <a:r>
              <a:rPr lang="en-US" dirty="0" smtClean="0"/>
              <a:t> </a:t>
            </a:r>
            <a:r>
              <a:rPr lang="ru-RU" dirty="0" smtClean="0"/>
              <a:t>для действия ответа</a:t>
            </a:r>
            <a:endParaRPr lang="en-US" dirty="0" smtClean="0"/>
          </a:p>
          <a:p>
            <a:pPr algn="just"/>
            <a:endParaRPr lang="en-US" dirty="0" smtClean="0"/>
          </a:p>
          <a:p>
            <a:pPr algn="just"/>
            <a:endParaRPr lang="en-US" dirty="0"/>
          </a:p>
          <a:p>
            <a:pPr algn="just"/>
            <a:endParaRPr lang="en-US" dirty="0" smtClean="0"/>
          </a:p>
          <a:p>
            <a:pPr algn="just"/>
            <a:endParaRPr lang="en-US" dirty="0"/>
          </a:p>
          <a:p>
            <a:pPr algn="just"/>
            <a:r>
              <a:rPr lang="ru-RU" dirty="0" smtClean="0"/>
              <a:t>ВНИМАНИЕ</a:t>
            </a:r>
            <a:r>
              <a:rPr lang="en-US" dirty="0" smtClean="0"/>
              <a:t>: </a:t>
            </a:r>
            <a:r>
              <a:rPr lang="ru-RU" dirty="0" smtClean="0"/>
              <a:t>если заново использовать тот же </a:t>
            </a:r>
            <a:r>
              <a:rPr lang="en-US" dirty="0" err="1" smtClean="0"/>
              <a:t>PendingIntent</a:t>
            </a:r>
            <a:r>
              <a:rPr lang="ru-RU" dirty="0"/>
              <a:t> </a:t>
            </a:r>
            <a:r>
              <a:rPr lang="ru-RU" dirty="0" smtClean="0"/>
              <a:t>для ответа в чат, пользователь может отправить сообщение не туда. Нужно использовать </a:t>
            </a:r>
            <a:r>
              <a:rPr lang="en-US" dirty="0" smtClean="0"/>
              <a:t>ID </a:t>
            </a:r>
            <a:r>
              <a:rPr lang="ru-RU" dirty="0" smtClean="0"/>
              <a:t>для каждого чата. </a:t>
            </a:r>
            <a:endParaRPr lang="ru-RU" dirty="0"/>
          </a:p>
        </p:txBody>
      </p:sp>
      <p:pic>
        <p:nvPicPr>
          <p:cNvPr id="6" name="Рисунок 5"/>
          <p:cNvPicPr>
            <a:picLocks noChangeAspect="1"/>
          </p:cNvPicPr>
          <p:nvPr/>
        </p:nvPicPr>
        <p:blipFill>
          <a:blip r:embed="rId2"/>
          <a:stretch>
            <a:fillRect/>
          </a:stretch>
        </p:blipFill>
        <p:spPr>
          <a:xfrm>
            <a:off x="1159192" y="1263205"/>
            <a:ext cx="7496175" cy="1533525"/>
          </a:xfrm>
          <a:prstGeom prst="rect">
            <a:avLst/>
          </a:prstGeom>
        </p:spPr>
      </p:pic>
      <p:pic>
        <p:nvPicPr>
          <p:cNvPr id="7" name="Рисунок 6"/>
          <p:cNvPicPr>
            <a:picLocks noChangeAspect="1"/>
          </p:cNvPicPr>
          <p:nvPr/>
        </p:nvPicPr>
        <p:blipFill>
          <a:blip r:embed="rId3"/>
          <a:stretch>
            <a:fillRect/>
          </a:stretch>
        </p:blipFill>
        <p:spPr>
          <a:xfrm>
            <a:off x="1159192" y="3476073"/>
            <a:ext cx="7517175" cy="1452543"/>
          </a:xfrm>
          <a:prstGeom prst="rect">
            <a:avLst/>
          </a:prstGeom>
        </p:spPr>
      </p:pic>
    </p:spTree>
    <p:extLst>
      <p:ext uri="{BB962C8B-B14F-4D97-AF65-F5344CB8AC3E}">
        <p14:creationId xmlns:p14="http://schemas.microsoft.com/office/powerpoint/2010/main" val="438577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4"/>
          <p:cNvSpPr txBox="1">
            <a:spLocks/>
          </p:cNvSpPr>
          <p:nvPr/>
        </p:nvSpPr>
        <p:spPr>
          <a:xfrm>
            <a:off x="758952" y="364406"/>
            <a:ext cx="10058400"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ru-RU" dirty="0"/>
              <a:t>3</a:t>
            </a:r>
            <a:r>
              <a:rPr lang="ru-RU" dirty="0" smtClean="0"/>
              <a:t>) Добавить </a:t>
            </a:r>
            <a:r>
              <a:rPr lang="en-US" dirty="0" err="1" smtClean="0"/>
              <a:t>RemoteInput</a:t>
            </a:r>
            <a:r>
              <a:rPr lang="en-US" dirty="0" smtClean="0"/>
              <a:t> </a:t>
            </a:r>
            <a:r>
              <a:rPr lang="ru-RU" dirty="0" smtClean="0"/>
              <a:t>при помощи </a:t>
            </a:r>
            <a:r>
              <a:rPr lang="en-US" dirty="0" err="1" smtClean="0"/>
              <a:t>addRemoteInput</a:t>
            </a:r>
            <a:r>
              <a:rPr lang="ru-RU" dirty="0" smtClean="0"/>
              <a:t>()</a:t>
            </a:r>
          </a:p>
          <a:p>
            <a:pPr algn="just"/>
            <a:endParaRPr lang="ru-RU" dirty="0"/>
          </a:p>
          <a:p>
            <a:pPr algn="just"/>
            <a:endParaRPr lang="ru-RU" dirty="0" smtClean="0"/>
          </a:p>
          <a:p>
            <a:pPr algn="just"/>
            <a:endParaRPr lang="ru-RU" dirty="0"/>
          </a:p>
          <a:p>
            <a:pPr marL="0" indent="0" algn="just">
              <a:buNone/>
            </a:pPr>
            <a:r>
              <a:rPr lang="en-US" dirty="0"/>
              <a:t> </a:t>
            </a:r>
            <a:endParaRPr lang="ru-RU" dirty="0" smtClean="0"/>
          </a:p>
          <a:p>
            <a:pPr marL="0" indent="0" algn="just">
              <a:buNone/>
            </a:pPr>
            <a:r>
              <a:rPr lang="ru-RU" dirty="0" smtClean="0"/>
              <a:t>4) Отправка уведомления</a:t>
            </a:r>
          </a:p>
          <a:p>
            <a:pPr marL="0" indent="0" algn="just">
              <a:buNone/>
            </a:pPr>
            <a:endParaRPr lang="en-US" dirty="0" smtClean="0"/>
          </a:p>
          <a:p>
            <a:pPr algn="just"/>
            <a:endParaRPr lang="ru-RU" dirty="0"/>
          </a:p>
        </p:txBody>
      </p:sp>
      <p:pic>
        <p:nvPicPr>
          <p:cNvPr id="4" name="Рисунок 3"/>
          <p:cNvPicPr>
            <a:picLocks noChangeAspect="1"/>
          </p:cNvPicPr>
          <p:nvPr/>
        </p:nvPicPr>
        <p:blipFill>
          <a:blip r:embed="rId2"/>
          <a:stretch>
            <a:fillRect/>
          </a:stretch>
        </p:blipFill>
        <p:spPr>
          <a:xfrm>
            <a:off x="1138047" y="942383"/>
            <a:ext cx="7239000" cy="1433703"/>
          </a:xfrm>
          <a:prstGeom prst="rect">
            <a:avLst/>
          </a:prstGeom>
        </p:spPr>
      </p:pic>
      <p:pic>
        <p:nvPicPr>
          <p:cNvPr id="5" name="Рисунок 4"/>
          <p:cNvPicPr>
            <a:picLocks noChangeAspect="1"/>
          </p:cNvPicPr>
          <p:nvPr/>
        </p:nvPicPr>
        <p:blipFill>
          <a:blip r:embed="rId3"/>
          <a:stretch>
            <a:fillRect/>
          </a:stretch>
        </p:blipFill>
        <p:spPr>
          <a:xfrm>
            <a:off x="1138047" y="3087603"/>
            <a:ext cx="7239000" cy="2600325"/>
          </a:xfrm>
          <a:prstGeom prst="rect">
            <a:avLst/>
          </a:prstGeom>
        </p:spPr>
      </p:pic>
    </p:spTree>
    <p:extLst>
      <p:ext uri="{BB962C8B-B14F-4D97-AF65-F5344CB8AC3E}">
        <p14:creationId xmlns:p14="http://schemas.microsoft.com/office/powerpoint/2010/main" val="979220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4"/>
          <p:cNvSpPr txBox="1">
            <a:spLocks/>
          </p:cNvSpPr>
          <p:nvPr/>
        </p:nvSpPr>
        <p:spPr>
          <a:xfrm>
            <a:off x="758952" y="364406"/>
            <a:ext cx="10058400"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ru-RU" dirty="0" smtClean="0"/>
              <a:t>3)Чтобы получить ответ пользователя, нужно вызвать </a:t>
            </a:r>
            <a:r>
              <a:rPr lang="en-US" dirty="0" err="1" smtClean="0"/>
              <a:t>RemoteInput.getResultsFromIntent</a:t>
            </a:r>
            <a:r>
              <a:rPr lang="en-US" dirty="0" smtClean="0"/>
              <a:t>()</a:t>
            </a:r>
            <a:r>
              <a:rPr lang="ru-RU" dirty="0" smtClean="0"/>
              <a:t>, передав в него </a:t>
            </a:r>
            <a:r>
              <a:rPr lang="ru-RU" dirty="0" err="1" smtClean="0"/>
              <a:t>интент</a:t>
            </a:r>
            <a:r>
              <a:rPr lang="ru-RU" dirty="0" smtClean="0"/>
              <a:t>, полученный из </a:t>
            </a:r>
            <a:r>
              <a:rPr lang="ru-RU" dirty="0" err="1" smtClean="0"/>
              <a:t>бродкаст</a:t>
            </a:r>
            <a:r>
              <a:rPr lang="ru-RU" dirty="0" smtClean="0"/>
              <a:t> ресивера. </a:t>
            </a:r>
          </a:p>
          <a:p>
            <a:pPr algn="just"/>
            <a:endParaRPr lang="ru-RU" dirty="0"/>
          </a:p>
          <a:p>
            <a:pPr algn="just"/>
            <a:endParaRPr lang="ru-RU" dirty="0" smtClean="0"/>
          </a:p>
          <a:p>
            <a:pPr marL="0" indent="0" algn="just">
              <a:buNone/>
            </a:pPr>
            <a:r>
              <a:rPr lang="ru-RU" dirty="0" smtClean="0"/>
              <a:t>  </a:t>
            </a:r>
          </a:p>
          <a:p>
            <a:pPr marL="0" indent="0" algn="just">
              <a:buNone/>
            </a:pPr>
            <a:r>
              <a:rPr lang="ru-RU" dirty="0"/>
              <a:t> </a:t>
            </a:r>
            <a:r>
              <a:rPr lang="ru-RU" dirty="0" smtClean="0"/>
              <a:t>4) После обработки ответа необходимо обновить уведомление с помощью повторной отправки уведомления (но уже другого, без поля ввода). Для того, чтобы пользователь убедился в том, что ответ был получен. </a:t>
            </a:r>
          </a:p>
          <a:p>
            <a:pPr marL="0" indent="0" algn="just">
              <a:buNone/>
            </a:pPr>
            <a:endParaRPr lang="en-US" dirty="0" smtClean="0"/>
          </a:p>
          <a:p>
            <a:pPr algn="just"/>
            <a:endParaRPr lang="ru-RU" dirty="0"/>
          </a:p>
        </p:txBody>
      </p:sp>
      <p:pic>
        <p:nvPicPr>
          <p:cNvPr id="5" name="Рисунок 4"/>
          <p:cNvPicPr>
            <a:picLocks noChangeAspect="1"/>
          </p:cNvPicPr>
          <p:nvPr/>
        </p:nvPicPr>
        <p:blipFill>
          <a:blip r:embed="rId2"/>
          <a:stretch>
            <a:fillRect/>
          </a:stretch>
        </p:blipFill>
        <p:spPr>
          <a:xfrm>
            <a:off x="1225296" y="1110319"/>
            <a:ext cx="8953500" cy="895350"/>
          </a:xfrm>
          <a:prstGeom prst="rect">
            <a:avLst/>
          </a:prstGeom>
        </p:spPr>
      </p:pic>
      <p:pic>
        <p:nvPicPr>
          <p:cNvPr id="6" name="Рисунок 5"/>
          <p:cNvPicPr>
            <a:picLocks noChangeAspect="1"/>
          </p:cNvPicPr>
          <p:nvPr/>
        </p:nvPicPr>
        <p:blipFill>
          <a:blip r:embed="rId3"/>
          <a:stretch>
            <a:fillRect/>
          </a:stretch>
        </p:blipFill>
        <p:spPr>
          <a:xfrm>
            <a:off x="1225295" y="3656076"/>
            <a:ext cx="8953501" cy="1190244"/>
          </a:xfrm>
          <a:prstGeom prst="rect">
            <a:avLst/>
          </a:prstGeom>
        </p:spPr>
      </p:pic>
    </p:spTree>
    <p:extLst>
      <p:ext uri="{BB962C8B-B14F-4D97-AF65-F5344CB8AC3E}">
        <p14:creationId xmlns:p14="http://schemas.microsoft.com/office/powerpoint/2010/main" val="2373667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Разворачиваемые уведомления</a:t>
            </a:r>
            <a:endParaRPr lang="ru-RU" dirty="0"/>
          </a:p>
        </p:txBody>
      </p:sp>
      <p:pic>
        <p:nvPicPr>
          <p:cNvPr id="4" name="Объект 3"/>
          <p:cNvPicPr>
            <a:picLocks noGrp="1" noChangeAspect="1"/>
          </p:cNvPicPr>
          <p:nvPr>
            <p:ph sz="half" idx="1"/>
          </p:nvPr>
        </p:nvPicPr>
        <p:blipFill>
          <a:blip r:embed="rId2"/>
          <a:stretch>
            <a:fillRect/>
          </a:stretch>
        </p:blipFill>
        <p:spPr>
          <a:xfrm>
            <a:off x="987528" y="2581275"/>
            <a:ext cx="5138952" cy="2219325"/>
          </a:xfrm>
          <a:prstGeom prst="rect">
            <a:avLst/>
          </a:prstGeom>
        </p:spPr>
      </p:pic>
      <p:pic>
        <p:nvPicPr>
          <p:cNvPr id="6" name="Объект 5"/>
          <p:cNvPicPr>
            <a:picLocks noGrp="1" noChangeAspect="1"/>
          </p:cNvPicPr>
          <p:nvPr>
            <p:ph sz="half" idx="2"/>
          </p:nvPr>
        </p:nvPicPr>
        <p:blipFill>
          <a:blip r:embed="rId3"/>
          <a:stretch>
            <a:fillRect/>
          </a:stretch>
        </p:blipFill>
        <p:spPr>
          <a:xfrm>
            <a:off x="6218238" y="2581275"/>
            <a:ext cx="4937125" cy="2040270"/>
          </a:xfrm>
          <a:prstGeom prst="rect">
            <a:avLst/>
          </a:prstGeom>
        </p:spPr>
      </p:pic>
    </p:spTree>
    <p:extLst>
      <p:ext uri="{BB962C8B-B14F-4D97-AF65-F5344CB8AC3E}">
        <p14:creationId xmlns:p14="http://schemas.microsoft.com/office/powerpoint/2010/main" val="3459286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Видимость уведомлений</a:t>
            </a:r>
            <a:endParaRPr lang="ru-RU" dirty="0"/>
          </a:p>
        </p:txBody>
      </p:sp>
      <p:sp>
        <p:nvSpPr>
          <p:cNvPr id="5" name="Объект 4"/>
          <p:cNvSpPr>
            <a:spLocks noGrp="1"/>
          </p:cNvSpPr>
          <p:nvPr>
            <p:ph idx="1"/>
          </p:nvPr>
        </p:nvSpPr>
        <p:spPr/>
        <p:txBody>
          <a:bodyPr/>
          <a:lstStyle/>
          <a:p>
            <a:r>
              <a:rPr lang="ru-RU" dirty="0" smtClean="0"/>
              <a:t>Для того, чтобы сделать наши уведомления более или менее навязчивыми, мы можем контролировать уровень их видимости. Для этого нужно вызвать </a:t>
            </a:r>
            <a:r>
              <a:rPr lang="en-US" dirty="0" err="1" smtClean="0"/>
              <a:t>setVisibilty</a:t>
            </a:r>
            <a:r>
              <a:rPr lang="en-US" dirty="0" smtClean="0"/>
              <a:t>()</a:t>
            </a:r>
            <a:r>
              <a:rPr lang="ru-RU" dirty="0" smtClean="0"/>
              <a:t> и указать одно из значений</a:t>
            </a:r>
            <a:r>
              <a:rPr lang="en-US" dirty="0" smtClean="0"/>
              <a:t>: </a:t>
            </a:r>
            <a:endParaRPr lang="ru-RU" dirty="0" smtClean="0"/>
          </a:p>
          <a:p>
            <a:pPr lvl="5"/>
            <a:r>
              <a:rPr lang="ru-RU" sz="1800" dirty="0" smtClean="0"/>
              <a:t>1) </a:t>
            </a:r>
            <a:r>
              <a:rPr lang="en-US" sz="1800" dirty="0" smtClean="0"/>
              <a:t>VISIBILITY_PUBLIC </a:t>
            </a:r>
            <a:r>
              <a:rPr lang="ru-RU" sz="1800" dirty="0" smtClean="0"/>
              <a:t>показывает полное содержание уведомления</a:t>
            </a:r>
          </a:p>
          <a:p>
            <a:pPr lvl="5"/>
            <a:r>
              <a:rPr lang="ru-RU" sz="1800" dirty="0" smtClean="0"/>
              <a:t>2) </a:t>
            </a:r>
            <a:r>
              <a:rPr lang="en-US" sz="1800" dirty="0" err="1" smtClean="0"/>
              <a:t>VISIBILIty_SECRET</a:t>
            </a:r>
            <a:r>
              <a:rPr lang="en-US" sz="1800" dirty="0" smtClean="0"/>
              <a:t> </a:t>
            </a:r>
            <a:r>
              <a:rPr lang="ru-RU" sz="1800" dirty="0" smtClean="0"/>
              <a:t>не отображает какую-либо часть уведомления на экране блокировки</a:t>
            </a:r>
          </a:p>
          <a:p>
            <a:pPr lvl="5"/>
            <a:r>
              <a:rPr lang="ru-RU" sz="1800" dirty="0" smtClean="0"/>
              <a:t>3) </a:t>
            </a:r>
            <a:r>
              <a:rPr lang="en-US" sz="1800" dirty="0" smtClean="0"/>
              <a:t>VISIBILITY_PRIVATE </a:t>
            </a:r>
            <a:r>
              <a:rPr lang="ru-RU" sz="1800" dirty="0" smtClean="0"/>
              <a:t>показывает значок и заголовок, но скрывает его полный текст</a:t>
            </a:r>
          </a:p>
          <a:p>
            <a:pPr marL="871400" lvl="5" indent="0">
              <a:buNone/>
            </a:pPr>
            <a:r>
              <a:rPr lang="ru-RU" dirty="0" smtClean="0"/>
              <a:t> </a:t>
            </a:r>
          </a:p>
        </p:txBody>
      </p:sp>
      <p:sp>
        <p:nvSpPr>
          <p:cNvPr id="6" name="Объект 4"/>
          <p:cNvSpPr txBox="1">
            <a:spLocks/>
          </p:cNvSpPr>
          <p:nvPr/>
        </p:nvSpPr>
        <p:spPr>
          <a:xfrm>
            <a:off x="1097280" y="385741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ru-RU" dirty="0" smtClean="0"/>
              <a:t>Когда установлен </a:t>
            </a:r>
            <a:r>
              <a:rPr lang="en-US" dirty="0" smtClean="0"/>
              <a:t>VISIBILITY_PRIVATE </a:t>
            </a:r>
            <a:r>
              <a:rPr lang="ru-RU" dirty="0" smtClean="0"/>
              <a:t>вы также можете предоставить альтернативную версию содержимого, которая скрывает определенные детали. Например, в уведомлении об </a:t>
            </a:r>
            <a:r>
              <a:rPr lang="en-US" dirty="0" smtClean="0"/>
              <a:t>SMS </a:t>
            </a:r>
            <a:r>
              <a:rPr lang="ru-RU" dirty="0" smtClean="0"/>
              <a:t>показывать, что у вас три сообщения, но не показывать от кого. Для этого нужно создать альтернативное уведомление с помощью </a:t>
            </a:r>
            <a:r>
              <a:rPr lang="ru-RU" dirty="0" err="1" smtClean="0"/>
              <a:t>билдера</a:t>
            </a:r>
            <a:r>
              <a:rPr lang="ru-RU" dirty="0" smtClean="0"/>
              <a:t>, а затем прикрепить его к обычному уведомлению с помощью </a:t>
            </a:r>
            <a:r>
              <a:rPr lang="en-US" dirty="0" err="1" smtClean="0"/>
              <a:t>setPublicVersion</a:t>
            </a:r>
            <a:r>
              <a:rPr lang="ru-RU" dirty="0" smtClean="0"/>
              <a:t>.</a:t>
            </a:r>
          </a:p>
        </p:txBody>
      </p:sp>
    </p:spTree>
    <p:extLst>
      <p:ext uri="{BB962C8B-B14F-4D97-AF65-F5344CB8AC3E}">
        <p14:creationId xmlns:p14="http://schemas.microsoft.com/office/powerpoint/2010/main" val="3827316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6605"/>
            <a:ext cx="10515600" cy="5740358"/>
          </a:xfrm>
        </p:spPr>
        <p:txBody>
          <a:bodyPr>
            <a:normAutofit/>
          </a:bodyPr>
          <a:lstStyle/>
          <a:p>
            <a:pPr marL="0" indent="0">
              <a:buNone/>
            </a:pPr>
            <a:r>
              <a:rPr lang="ru-RU" sz="2400" dirty="0" smtClean="0"/>
              <a:t>Оповещения, в своей самой простой и компактной форме, отображают иконку, заголовок и немного текста.</a:t>
            </a:r>
          </a:p>
          <a:p>
            <a:pPr marL="0" indent="0">
              <a:buNone/>
            </a:pPr>
            <a:endParaRPr lang="ru-RU" sz="2400" dirty="0" smtClean="0"/>
          </a:p>
          <a:p>
            <a:pPr marL="0" indent="0">
              <a:buNone/>
            </a:pPr>
            <a:endParaRPr lang="ru-RU" sz="2400" dirty="0"/>
          </a:p>
          <a:p>
            <a:pPr marL="0" indent="0">
              <a:buNone/>
            </a:pPr>
            <a:endParaRPr lang="ru-RU" sz="2400" dirty="0" smtClean="0"/>
          </a:p>
          <a:p>
            <a:pPr marL="0" indent="0">
              <a:buNone/>
            </a:pPr>
            <a:endParaRPr lang="ru-RU" sz="2400" dirty="0" smtClean="0"/>
          </a:p>
        </p:txBody>
      </p:sp>
      <p:pic>
        <p:nvPicPr>
          <p:cNvPr id="4" name="Picture 3"/>
          <p:cNvPicPr>
            <a:picLocks noChangeAspect="1"/>
          </p:cNvPicPr>
          <p:nvPr/>
        </p:nvPicPr>
        <p:blipFill>
          <a:blip r:embed="rId2"/>
          <a:stretch>
            <a:fillRect/>
          </a:stretch>
        </p:blipFill>
        <p:spPr>
          <a:xfrm>
            <a:off x="4155217" y="1360424"/>
            <a:ext cx="3881566" cy="3892720"/>
          </a:xfrm>
          <a:prstGeom prst="rect">
            <a:avLst/>
          </a:prstGeom>
        </p:spPr>
      </p:pic>
    </p:spTree>
    <p:extLst>
      <p:ext uri="{BB962C8B-B14F-4D97-AF65-F5344CB8AC3E}">
        <p14:creationId xmlns:p14="http://schemas.microsoft.com/office/powerpoint/2010/main" val="322305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Рассмотрим содержание оповещения</a:t>
            </a:r>
            <a:endParaRPr lang="en-US" dirty="0"/>
          </a:p>
        </p:txBody>
      </p:sp>
      <p:sp>
        <p:nvSpPr>
          <p:cNvPr id="3" name="Content Placeholder 2"/>
          <p:cNvSpPr>
            <a:spLocks noGrp="1"/>
          </p:cNvSpPr>
          <p:nvPr>
            <p:ph idx="1"/>
          </p:nvPr>
        </p:nvSpPr>
        <p:spPr/>
        <p:txBody>
          <a:bodyPr/>
          <a:lstStyle/>
          <a:p>
            <a:r>
              <a:rPr lang="ru-RU" dirty="0" smtClean="0"/>
              <a:t>Иконка задается с помощью </a:t>
            </a:r>
            <a:r>
              <a:rPr lang="en-US" dirty="0" err="1" smtClean="0"/>
              <a:t>setSmallIcon</a:t>
            </a:r>
            <a:r>
              <a:rPr lang="en-US" dirty="0" smtClean="0"/>
              <a:t>()</a:t>
            </a:r>
            <a:endParaRPr lang="ru-RU" dirty="0"/>
          </a:p>
          <a:p>
            <a:r>
              <a:rPr lang="ru-RU" dirty="0" smtClean="0"/>
              <a:t>Заголовок задается при помощи </a:t>
            </a:r>
            <a:r>
              <a:rPr lang="en-US" dirty="0" err="1" smtClean="0"/>
              <a:t>setContentTitle</a:t>
            </a:r>
            <a:r>
              <a:rPr lang="en-US" dirty="0" smtClean="0"/>
              <a:t>()</a:t>
            </a:r>
          </a:p>
          <a:p>
            <a:r>
              <a:rPr lang="ru-RU" dirty="0" smtClean="0"/>
              <a:t>Основной текст оповещения задается </a:t>
            </a:r>
            <a:r>
              <a:rPr lang="en-US" dirty="0" err="1" smtClean="0"/>
              <a:t>setContentText</a:t>
            </a:r>
            <a:r>
              <a:rPr lang="en-US" dirty="0" smtClean="0"/>
              <a:t>()</a:t>
            </a:r>
          </a:p>
          <a:p>
            <a:r>
              <a:rPr lang="ru-RU" dirty="0" smtClean="0"/>
              <a:t>Приоритет – </a:t>
            </a:r>
            <a:r>
              <a:rPr lang="en-US" dirty="0" err="1" smtClean="0"/>
              <a:t>setPriority</a:t>
            </a:r>
            <a:r>
              <a:rPr lang="en-US" dirty="0" smtClean="0"/>
              <a:t>(). </a:t>
            </a:r>
            <a:r>
              <a:rPr lang="ru-RU" dirty="0" smtClean="0"/>
              <a:t>Приоритет определяет, насколько навязчивым будет наше оповещение (</a:t>
            </a:r>
            <a:r>
              <a:rPr lang="en-US" dirty="0" smtClean="0"/>
              <a:t>Android 7.1 </a:t>
            </a:r>
            <a:r>
              <a:rPr lang="ru-RU" dirty="0" smtClean="0"/>
              <a:t>и ниже) или важность канала (</a:t>
            </a:r>
            <a:r>
              <a:rPr lang="en-US" dirty="0" smtClean="0"/>
              <a:t>Android 8.0 </a:t>
            </a:r>
            <a:r>
              <a:rPr lang="ru-RU" dirty="0" smtClean="0"/>
              <a:t>и выше). </a:t>
            </a:r>
            <a:endParaRPr lang="en-US" dirty="0"/>
          </a:p>
        </p:txBody>
      </p:sp>
    </p:spTree>
    <p:extLst>
      <p:ext uri="{BB962C8B-B14F-4D97-AF65-F5344CB8AC3E}">
        <p14:creationId xmlns:p14="http://schemas.microsoft.com/office/powerpoint/2010/main" val="753377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4294967295"/>
          </p:nvPr>
        </p:nvSpPr>
        <p:spPr bwMode="auto">
          <a:xfrm>
            <a:off x="2257166" y="1930225"/>
            <a:ext cx="7048500" cy="224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B0F0"/>
                </a:solidFill>
                <a:effectLst/>
                <a:latin typeface="Roboto Mono"/>
              </a:rPr>
              <a:t>var</a:t>
            </a:r>
            <a:r>
              <a:rPr kumimoji="0" lang="en-US" altLang="en-US" sz="2000" b="0" i="0" u="none" strike="noStrike" cap="none" normalizeH="0" baseline="0" dirty="0" smtClean="0">
                <a:ln>
                  <a:noFill/>
                </a:ln>
                <a:solidFill>
                  <a:schemeClr val="tx1"/>
                </a:solidFill>
                <a:effectLst/>
                <a:latin typeface="Roboto Mono"/>
              </a:rPr>
              <a:t> builder = </a:t>
            </a:r>
            <a:r>
              <a:rPr kumimoji="0" lang="en-US" altLang="en-US" sz="2000" b="0" i="0" u="none" strike="noStrike" cap="none" normalizeH="0" baseline="0" dirty="0" err="1" smtClean="0">
                <a:ln>
                  <a:noFill/>
                </a:ln>
                <a:solidFill>
                  <a:srgbClr val="7030A0"/>
                </a:solidFill>
                <a:effectLst/>
                <a:latin typeface="Roboto Mono"/>
              </a:rPr>
              <a:t>NotificationCompat.Builder</a:t>
            </a:r>
            <a:r>
              <a:rPr kumimoji="0" lang="en-US" altLang="en-US" sz="2000" b="0" i="0" u="none" strike="noStrike" cap="none" normalizeH="0" baseline="0" dirty="0" smtClean="0">
                <a:ln>
                  <a:noFill/>
                </a:ln>
                <a:solidFill>
                  <a:schemeClr val="tx1"/>
                </a:solidFill>
                <a:effectLst/>
                <a:latin typeface="Roboto Mono"/>
              </a:rPr>
              <a:t>(this, CHANNEL_ID)</a:t>
            </a:r>
            <a:br>
              <a:rPr kumimoji="0" lang="en-US" altLang="en-US" sz="2000" b="0" i="0" u="none" strike="noStrike" cap="none" normalizeH="0" baseline="0" dirty="0" smtClean="0">
                <a:ln>
                  <a:noFill/>
                </a:ln>
                <a:solidFill>
                  <a:schemeClr val="tx1"/>
                </a:solidFill>
                <a:effectLst/>
                <a:latin typeface="Roboto Mono"/>
              </a:rPr>
            </a:br>
            <a:r>
              <a:rPr kumimoji="0" lang="en-US" altLang="en-US" sz="2000" b="0" i="0" u="none" strike="noStrike" cap="none" normalizeH="0" baseline="0" dirty="0" smtClean="0">
                <a:ln>
                  <a:noFill/>
                </a:ln>
                <a:solidFill>
                  <a:schemeClr val="tx1"/>
                </a:solidFill>
                <a:effectLst/>
                <a:latin typeface="Roboto Mono"/>
              </a:rPr>
              <a:t>        .</a:t>
            </a:r>
            <a:r>
              <a:rPr kumimoji="0" lang="en-US" altLang="en-US" sz="2000" b="0" i="0" u="none" strike="noStrike" cap="none" normalizeH="0" baseline="0" dirty="0" err="1" smtClean="0">
                <a:ln>
                  <a:noFill/>
                </a:ln>
                <a:solidFill>
                  <a:schemeClr val="tx1"/>
                </a:solidFill>
                <a:effectLst/>
                <a:latin typeface="Roboto Mono"/>
              </a:rPr>
              <a:t>setSmallIcon</a:t>
            </a:r>
            <a:r>
              <a:rPr kumimoji="0" lang="en-US" altLang="en-US" sz="2000" b="0" i="0" u="none" strike="noStrike" cap="none" normalizeH="0" baseline="0" dirty="0" smtClean="0">
                <a:ln>
                  <a:noFill/>
                </a:ln>
                <a:solidFill>
                  <a:schemeClr val="tx1"/>
                </a:solidFill>
                <a:effectLst/>
                <a:latin typeface="Roboto Mono"/>
              </a:rPr>
              <a:t>(</a:t>
            </a:r>
            <a:r>
              <a:rPr kumimoji="0" lang="en-US" altLang="en-US" sz="2000" b="0" i="0" u="none" strike="noStrike" cap="none" normalizeH="0" baseline="0" dirty="0" err="1" smtClean="0">
                <a:ln>
                  <a:noFill/>
                </a:ln>
                <a:solidFill>
                  <a:schemeClr val="tx1"/>
                </a:solidFill>
                <a:effectLst/>
                <a:latin typeface="Roboto Mono"/>
              </a:rPr>
              <a:t>R.drawable.notification_icon</a:t>
            </a:r>
            <a:r>
              <a:rPr kumimoji="0" lang="en-US" altLang="en-US" sz="2000" b="0" i="0" u="none" strike="noStrike" cap="none" normalizeH="0" baseline="0" dirty="0" smtClean="0">
                <a:ln>
                  <a:noFill/>
                </a:ln>
                <a:solidFill>
                  <a:schemeClr val="tx1"/>
                </a:solidFill>
                <a:effectLst/>
                <a:latin typeface="Roboto Mono"/>
              </a:rPr>
              <a:t>)</a:t>
            </a:r>
            <a:br>
              <a:rPr kumimoji="0" lang="en-US" altLang="en-US" sz="2000" b="0" i="0" u="none" strike="noStrike" cap="none" normalizeH="0" baseline="0" dirty="0" smtClean="0">
                <a:ln>
                  <a:noFill/>
                </a:ln>
                <a:solidFill>
                  <a:schemeClr val="tx1"/>
                </a:solidFill>
                <a:effectLst/>
                <a:latin typeface="Roboto Mono"/>
              </a:rPr>
            </a:br>
            <a:r>
              <a:rPr kumimoji="0" lang="en-US" altLang="en-US" sz="2000" b="0" i="0" u="none" strike="noStrike" cap="none" normalizeH="0" baseline="0" dirty="0" smtClean="0">
                <a:ln>
                  <a:noFill/>
                </a:ln>
                <a:solidFill>
                  <a:schemeClr val="tx1"/>
                </a:solidFill>
                <a:effectLst/>
                <a:latin typeface="Roboto Mono"/>
              </a:rPr>
              <a:t>        .</a:t>
            </a:r>
            <a:r>
              <a:rPr kumimoji="0" lang="en-US" altLang="en-US" sz="2000" b="0" i="0" u="none" strike="noStrike" cap="none" normalizeH="0" baseline="0" dirty="0" err="1" smtClean="0">
                <a:ln>
                  <a:noFill/>
                </a:ln>
                <a:solidFill>
                  <a:schemeClr val="tx1"/>
                </a:solidFill>
                <a:effectLst/>
                <a:latin typeface="Roboto Mono"/>
              </a:rPr>
              <a:t>setContentTitle</a:t>
            </a:r>
            <a:r>
              <a:rPr kumimoji="0" lang="en-US" altLang="en-US" sz="2000" b="0" i="0" u="none" strike="noStrike" cap="none" normalizeH="0" baseline="0" dirty="0" smtClean="0">
                <a:ln>
                  <a:noFill/>
                </a:ln>
                <a:solidFill>
                  <a:schemeClr val="tx1"/>
                </a:solidFill>
                <a:effectLst/>
                <a:latin typeface="Roboto Mono"/>
              </a:rPr>
              <a:t>(</a:t>
            </a:r>
            <a:r>
              <a:rPr kumimoji="0" lang="en-US" altLang="en-US" sz="2000" b="0" i="0" u="none" strike="noStrike" cap="none" normalizeH="0" baseline="0" dirty="0" err="1" smtClean="0">
                <a:ln>
                  <a:noFill/>
                </a:ln>
                <a:solidFill>
                  <a:schemeClr val="tx1"/>
                </a:solidFill>
                <a:effectLst/>
                <a:latin typeface="Roboto Mono"/>
              </a:rPr>
              <a:t>textTitle</a:t>
            </a:r>
            <a:r>
              <a:rPr kumimoji="0" lang="en-US" altLang="en-US" sz="2000" b="0" i="0" u="none" strike="noStrike" cap="none" normalizeH="0" baseline="0" dirty="0" smtClean="0">
                <a:ln>
                  <a:noFill/>
                </a:ln>
                <a:solidFill>
                  <a:schemeClr val="tx1"/>
                </a:solidFill>
                <a:effectLst/>
                <a:latin typeface="Roboto Mono"/>
              </a:rPr>
              <a:t>)</a:t>
            </a:r>
            <a:br>
              <a:rPr kumimoji="0" lang="en-US" altLang="en-US" sz="2000" b="0" i="0" u="none" strike="noStrike" cap="none" normalizeH="0" baseline="0" dirty="0" smtClean="0">
                <a:ln>
                  <a:noFill/>
                </a:ln>
                <a:solidFill>
                  <a:schemeClr val="tx1"/>
                </a:solidFill>
                <a:effectLst/>
                <a:latin typeface="Roboto Mono"/>
              </a:rPr>
            </a:br>
            <a:r>
              <a:rPr kumimoji="0" lang="en-US" altLang="en-US" sz="2000" b="0" i="0" u="none" strike="noStrike" cap="none" normalizeH="0" baseline="0" dirty="0" smtClean="0">
                <a:ln>
                  <a:noFill/>
                </a:ln>
                <a:solidFill>
                  <a:schemeClr val="tx1"/>
                </a:solidFill>
                <a:effectLst/>
                <a:latin typeface="Roboto Mono"/>
              </a:rPr>
              <a:t>        .</a:t>
            </a:r>
            <a:r>
              <a:rPr kumimoji="0" lang="en-US" altLang="en-US" sz="2000" b="0" i="0" u="none" strike="noStrike" cap="none" normalizeH="0" baseline="0" dirty="0" err="1" smtClean="0">
                <a:ln>
                  <a:noFill/>
                </a:ln>
                <a:solidFill>
                  <a:schemeClr val="tx1"/>
                </a:solidFill>
                <a:effectLst/>
                <a:latin typeface="Roboto Mono"/>
              </a:rPr>
              <a:t>setContentText</a:t>
            </a:r>
            <a:r>
              <a:rPr kumimoji="0" lang="en-US" altLang="en-US" sz="2000" b="0" i="0" u="none" strike="noStrike" cap="none" normalizeH="0" baseline="0" dirty="0" smtClean="0">
                <a:ln>
                  <a:noFill/>
                </a:ln>
                <a:solidFill>
                  <a:schemeClr val="tx1"/>
                </a:solidFill>
                <a:effectLst/>
                <a:latin typeface="Roboto Mono"/>
              </a:rPr>
              <a:t>(</a:t>
            </a:r>
            <a:r>
              <a:rPr kumimoji="0" lang="en-US" altLang="en-US" sz="2000" b="0" i="0" u="none" strike="noStrike" cap="none" normalizeH="0" baseline="0" dirty="0" err="1" smtClean="0">
                <a:ln>
                  <a:noFill/>
                </a:ln>
                <a:solidFill>
                  <a:schemeClr val="tx1"/>
                </a:solidFill>
                <a:effectLst/>
                <a:latin typeface="Roboto Mono"/>
              </a:rPr>
              <a:t>textContent</a:t>
            </a:r>
            <a:r>
              <a:rPr kumimoji="0" lang="en-US" altLang="en-US" sz="2000" b="0" i="0" u="none" strike="noStrike" cap="none" normalizeH="0" baseline="0" dirty="0" smtClean="0">
                <a:ln>
                  <a:noFill/>
                </a:ln>
                <a:solidFill>
                  <a:schemeClr val="tx1"/>
                </a:solidFill>
                <a:effectLst/>
                <a:latin typeface="Roboto Mono"/>
              </a:rPr>
              <a:t>)</a:t>
            </a:r>
            <a:br>
              <a:rPr kumimoji="0" lang="en-US" altLang="en-US" sz="2000" b="0" i="0" u="none" strike="noStrike" cap="none" normalizeH="0" baseline="0" dirty="0" smtClean="0">
                <a:ln>
                  <a:noFill/>
                </a:ln>
                <a:solidFill>
                  <a:schemeClr val="tx1"/>
                </a:solidFill>
                <a:effectLst/>
                <a:latin typeface="Roboto Mono"/>
              </a:rPr>
            </a:br>
            <a:r>
              <a:rPr kumimoji="0" lang="en-US" altLang="en-US" sz="2000" b="0" i="0" u="none" strike="noStrike" cap="none" normalizeH="0" baseline="0" dirty="0" smtClean="0">
                <a:ln>
                  <a:noFill/>
                </a:ln>
                <a:solidFill>
                  <a:schemeClr val="tx1"/>
                </a:solidFill>
                <a:effectLst/>
                <a:latin typeface="Roboto Mono"/>
              </a:rPr>
              <a:t>        .</a:t>
            </a:r>
            <a:r>
              <a:rPr kumimoji="0" lang="en-US" altLang="en-US" sz="2000" b="0" i="0" u="none" strike="noStrike" cap="none" normalizeH="0" baseline="0" dirty="0" err="1" smtClean="0">
                <a:ln>
                  <a:noFill/>
                </a:ln>
                <a:solidFill>
                  <a:schemeClr val="tx1"/>
                </a:solidFill>
                <a:effectLst/>
                <a:latin typeface="Roboto Mono"/>
              </a:rPr>
              <a:t>setPriority</a:t>
            </a:r>
            <a:r>
              <a:rPr kumimoji="0" lang="en-US" altLang="en-US" sz="2000" b="0" i="0" u="none" strike="noStrike" cap="none" normalizeH="0" baseline="0" dirty="0" smtClean="0">
                <a:ln>
                  <a:noFill/>
                </a:ln>
                <a:solidFill>
                  <a:schemeClr val="tx1"/>
                </a:solidFill>
                <a:effectLst/>
                <a:latin typeface="Roboto Mono"/>
              </a:rPr>
              <a:t>(</a:t>
            </a:r>
            <a:r>
              <a:rPr kumimoji="0" lang="en-US" altLang="en-US" sz="2000" b="0" i="0" u="none" strike="noStrike" cap="none" normalizeH="0" baseline="0" dirty="0" err="1" smtClean="0">
                <a:ln>
                  <a:noFill/>
                </a:ln>
                <a:solidFill>
                  <a:srgbClr val="7030A0"/>
                </a:solidFill>
                <a:effectLst/>
                <a:latin typeface="Roboto Mono"/>
              </a:rPr>
              <a:t>NotificationCompat</a:t>
            </a:r>
            <a:r>
              <a:rPr kumimoji="0" lang="en-US" altLang="en-US" sz="2000" b="0" i="0" u="none" strike="noStrike" cap="none" normalizeH="0" baseline="0" dirty="0" err="1" smtClean="0">
                <a:ln>
                  <a:noFill/>
                </a:ln>
                <a:solidFill>
                  <a:schemeClr val="tx1"/>
                </a:solidFill>
                <a:effectLst/>
                <a:latin typeface="Roboto Mono"/>
              </a:rPr>
              <a:t>.PRIORITY_DEFAULT</a:t>
            </a:r>
            <a:r>
              <a:rPr kumimoji="0" lang="en-US" altLang="en-US" sz="2000" b="0" i="0" u="none" strike="noStrike" cap="none" normalizeH="0" baseline="0" dirty="0" smtClean="0">
                <a:ln>
                  <a:noFill/>
                </a:ln>
                <a:solidFill>
                  <a:schemeClr val="tx1"/>
                </a:solidFill>
                <a:effectLst/>
                <a:latin typeface="Roboto Mono"/>
              </a:rPr>
              <a:t>)</a:t>
            </a:r>
            <a:r>
              <a:rPr kumimoji="0" lang="en-US" altLang="en-US" sz="2000" b="0" i="0" u="none" strike="noStrike" cap="none" normalizeH="0" baseline="0" dirty="0" smtClean="0">
                <a:ln>
                  <a:noFill/>
                </a:ln>
                <a:solidFill>
                  <a:schemeClr val="tx1"/>
                </a:solidFill>
                <a:effectLst/>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idx="4294967295"/>
          </p:nvPr>
        </p:nvSpPr>
        <p:spPr>
          <a:xfrm>
            <a:off x="0" y="365125"/>
            <a:ext cx="10515600" cy="1325563"/>
          </a:xfrm>
        </p:spPr>
        <p:txBody>
          <a:bodyPr/>
          <a:lstStyle/>
          <a:p>
            <a:r>
              <a:rPr lang="ru-RU" dirty="0" smtClean="0"/>
              <a:t>Пример создания оповещения на </a:t>
            </a:r>
            <a:r>
              <a:rPr lang="en-US" dirty="0" err="1" smtClean="0"/>
              <a:t>Kotlin</a:t>
            </a:r>
            <a:endParaRPr lang="en-US" dirty="0"/>
          </a:p>
        </p:txBody>
      </p:sp>
      <p:sp>
        <p:nvSpPr>
          <p:cNvPr id="14" name="Rectangle 1"/>
          <p:cNvSpPr txBox="1">
            <a:spLocks noChangeArrowheads="1"/>
          </p:cNvSpPr>
          <p:nvPr/>
        </p:nvSpPr>
        <p:spPr bwMode="auto">
          <a:xfrm>
            <a:off x="2069277" y="4192554"/>
            <a:ext cx="742427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FontTx/>
              <a:buNone/>
            </a:pPr>
            <a:r>
              <a:rPr lang="en-US" altLang="en-US" sz="1600" dirty="0" err="1" smtClean="0">
                <a:latin typeface="Calibri (Основной текст)"/>
              </a:rPr>
              <a:t>NotificationCompat</a:t>
            </a:r>
            <a:r>
              <a:rPr lang="en-US" altLang="en-US" sz="1600" dirty="0" smtClean="0">
                <a:latin typeface="Calibri (Основной текст)"/>
              </a:rPr>
              <a:t> – API-</a:t>
            </a:r>
            <a:r>
              <a:rPr lang="ru-RU" altLang="en-US" sz="1600" dirty="0" smtClean="0">
                <a:latin typeface="Calibri (Основной текст)"/>
              </a:rPr>
              <a:t>интерфейс из библиотеки поддержки </a:t>
            </a:r>
            <a:r>
              <a:rPr lang="en-US" altLang="en-US" sz="1600" dirty="0" smtClean="0">
                <a:latin typeface="Calibri (Основной текст)"/>
              </a:rPr>
              <a:t>Android</a:t>
            </a:r>
            <a:r>
              <a:rPr lang="ru-RU" altLang="en-US" sz="1600" dirty="0" smtClean="0">
                <a:latin typeface="Calibri (Основной текст)"/>
              </a:rPr>
              <a:t>.</a:t>
            </a:r>
          </a:p>
          <a:p>
            <a:pPr marL="0" indent="0" algn="just" eaLnBrk="0" fontAlgn="base" hangingPunct="0">
              <a:lnSpc>
                <a:spcPct val="100000"/>
              </a:lnSpc>
              <a:spcBef>
                <a:spcPct val="0"/>
              </a:spcBef>
              <a:spcAft>
                <a:spcPct val="0"/>
              </a:spcAft>
              <a:buFontTx/>
              <a:buNone/>
            </a:pPr>
            <a:r>
              <a:rPr lang="ru-RU" altLang="en-US" sz="1600" dirty="0" smtClean="0">
                <a:latin typeface="Calibri (Основной текст)"/>
              </a:rPr>
              <a:t>Эти интерфейсы позволяют использовать функции, доступные только </a:t>
            </a:r>
          </a:p>
          <a:p>
            <a:pPr marL="0" indent="0" algn="just" eaLnBrk="0" fontAlgn="base" hangingPunct="0">
              <a:lnSpc>
                <a:spcPct val="100000"/>
              </a:lnSpc>
              <a:spcBef>
                <a:spcPct val="0"/>
              </a:spcBef>
              <a:spcAft>
                <a:spcPct val="0"/>
              </a:spcAft>
              <a:buFontTx/>
              <a:buNone/>
            </a:pPr>
            <a:r>
              <a:rPr lang="ru-RU" altLang="en-US" sz="1600" dirty="0" smtClean="0">
                <a:latin typeface="Calibri (Основной текст)"/>
              </a:rPr>
              <a:t>в новых версиях </a:t>
            </a:r>
            <a:r>
              <a:rPr lang="en-US" altLang="en-US" sz="1600" dirty="0" smtClean="0">
                <a:latin typeface="Calibri (Основной текст)"/>
              </a:rPr>
              <a:t>android</a:t>
            </a:r>
            <a:r>
              <a:rPr lang="ru-RU" altLang="en-US" sz="1600" dirty="0" smtClean="0">
                <a:latin typeface="Calibri (Основной текст)"/>
              </a:rPr>
              <a:t>, при этом обеспечивая совместимость с четвертой</a:t>
            </a:r>
          </a:p>
          <a:p>
            <a:pPr marL="0" indent="0" algn="just" eaLnBrk="0" fontAlgn="base" hangingPunct="0">
              <a:lnSpc>
                <a:spcPct val="100000"/>
              </a:lnSpc>
              <a:spcBef>
                <a:spcPct val="0"/>
              </a:spcBef>
              <a:spcAft>
                <a:spcPct val="0"/>
              </a:spcAft>
              <a:buFontTx/>
              <a:buNone/>
            </a:pPr>
            <a:r>
              <a:rPr lang="ru-RU" altLang="en-US" sz="1600" dirty="0" smtClean="0">
                <a:latin typeface="Calibri (Основной текст)"/>
              </a:rPr>
              <a:t>версией.</a:t>
            </a:r>
            <a:endParaRPr lang="en-US" altLang="en-US" sz="1600" dirty="0" smtClean="0">
              <a:latin typeface="Calibri (Основной текст)"/>
            </a:endParaRPr>
          </a:p>
          <a:p>
            <a:pPr marL="0" indent="0" algn="just" eaLnBrk="0" fontAlgn="base" hangingPunct="0">
              <a:lnSpc>
                <a:spcPct val="100000"/>
              </a:lnSpc>
              <a:spcBef>
                <a:spcPct val="0"/>
              </a:spcBef>
              <a:spcAft>
                <a:spcPct val="0"/>
              </a:spcAft>
              <a:buFontTx/>
              <a:buNone/>
            </a:pPr>
            <a:endParaRPr lang="en-US" altLang="en-US" sz="2000" dirty="0">
              <a:latin typeface="Arial" panose="020B0604020202020204" pitchFamily="34" charset="0"/>
            </a:endParaRPr>
          </a:p>
        </p:txBody>
      </p:sp>
    </p:spTree>
    <p:extLst>
      <p:ext uri="{BB962C8B-B14F-4D97-AF65-F5344CB8AC3E}">
        <p14:creationId xmlns:p14="http://schemas.microsoft.com/office/powerpoint/2010/main" val="167249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ph idx="1"/>
          </p:nvPr>
        </p:nvSpPr>
        <p:spPr bwMode="auto">
          <a:xfrm>
            <a:off x="1338071" y="708665"/>
            <a:ext cx="9576816" cy="89769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ru-RU" altLang="ru-RU" sz="2000" dirty="0"/>
              <a:t>Прежде чем отправить уведомление, вы должны зарегистрировать канал уведомлений </a:t>
            </a:r>
          </a:p>
          <a:p>
            <a:pPr marL="0" marR="0" lvl="0" indent="0" algn="just" defTabSz="914400" rtl="0" eaLnBrk="0" fontAlgn="base" latinLnBrk="0" hangingPunct="0">
              <a:lnSpc>
                <a:spcPct val="100000"/>
              </a:lnSpc>
              <a:spcBef>
                <a:spcPct val="0"/>
              </a:spcBef>
              <a:spcAft>
                <a:spcPct val="0"/>
              </a:spcAft>
              <a:buClrTx/>
              <a:buSzTx/>
              <a:buFontTx/>
              <a:buNone/>
              <a:tabLst/>
            </a:pPr>
            <a:r>
              <a:rPr lang="ru-RU" altLang="ru-RU" sz="2000" dirty="0"/>
              <a:t>вашего приложения в системе, передав экземпляр </a:t>
            </a:r>
            <a:r>
              <a:rPr lang="ru-RU" altLang="ru-RU" sz="2000" dirty="0" err="1"/>
              <a:t>NotificationChannel</a:t>
            </a:r>
            <a:r>
              <a:rPr lang="ru-RU" altLang="ru-RU" sz="2000" dirty="0"/>
              <a:t> для </a:t>
            </a:r>
            <a:r>
              <a:rPr lang="ru-RU" altLang="ru-RU" sz="2000" dirty="0" err="1"/>
              <a:t>createNotificationChannel</a:t>
            </a:r>
            <a:r>
              <a:rPr lang="ru-RU" altLang="ru-RU" sz="2000" dirty="0"/>
              <a:t> ().</a:t>
            </a:r>
          </a:p>
        </p:txBody>
      </p:sp>
      <p:pic>
        <p:nvPicPr>
          <p:cNvPr id="8" name="Рисунок 7"/>
          <p:cNvPicPr>
            <a:picLocks noChangeAspect="1"/>
          </p:cNvPicPr>
          <p:nvPr/>
        </p:nvPicPr>
        <p:blipFill>
          <a:blip r:embed="rId2"/>
          <a:stretch>
            <a:fillRect/>
          </a:stretch>
        </p:blipFill>
        <p:spPr>
          <a:xfrm>
            <a:off x="2928075" y="1911967"/>
            <a:ext cx="6396807" cy="2848165"/>
          </a:xfrm>
          <a:prstGeom prst="rect">
            <a:avLst/>
          </a:prstGeom>
        </p:spPr>
      </p:pic>
      <p:sp>
        <p:nvSpPr>
          <p:cNvPr id="10" name="Content Placeholder 2"/>
          <p:cNvSpPr txBox="1">
            <a:spLocks/>
          </p:cNvSpPr>
          <p:nvPr/>
        </p:nvSpPr>
        <p:spPr>
          <a:xfrm>
            <a:off x="1338071" y="5221224"/>
            <a:ext cx="9576816" cy="923544"/>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ru-RU" dirty="0" smtClean="0"/>
              <a:t>На заметку</a:t>
            </a:r>
            <a:r>
              <a:rPr lang="en-US" dirty="0" smtClean="0"/>
              <a:t>: </a:t>
            </a:r>
            <a:r>
              <a:rPr lang="ru-RU" dirty="0" smtClean="0"/>
              <a:t>этот код должен быть выполнен непосредственно перед отправкой уведомления, так как здесь создается канал, по которому мы его передаем. Так же не будет проблемой повторять этот блок кода, так как создание уже созданного канала не загружает память, так как не выполняет операций.</a:t>
            </a:r>
            <a:endParaRPr lang="en-US" dirty="0"/>
          </a:p>
        </p:txBody>
      </p:sp>
    </p:spTree>
    <p:extLst>
      <p:ext uri="{BB962C8B-B14F-4D97-AF65-F5344CB8AC3E}">
        <p14:creationId xmlns:p14="http://schemas.microsoft.com/office/powerpoint/2010/main" val="153696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1135379" y="5586549"/>
            <a:ext cx="10058400" cy="4022725"/>
          </a:xfrm>
        </p:spPr>
        <p:txBody>
          <a:bodyPr/>
          <a:lstStyle/>
          <a:p>
            <a:pPr algn="just"/>
            <a:r>
              <a:rPr lang="ru-RU" dirty="0" smtClean="0"/>
              <a:t>Здесь </a:t>
            </a:r>
            <a:r>
              <a:rPr lang="en-US" dirty="0" err="1" smtClean="0"/>
              <a:t>setAutoCacnel</a:t>
            </a:r>
            <a:r>
              <a:rPr lang="en-US" dirty="0" smtClean="0"/>
              <a:t> </a:t>
            </a:r>
            <a:r>
              <a:rPr lang="ru-RU" dirty="0" smtClean="0"/>
              <a:t>установлен в </a:t>
            </a:r>
            <a:r>
              <a:rPr lang="en-US" dirty="0" smtClean="0"/>
              <a:t>true</a:t>
            </a:r>
            <a:r>
              <a:rPr lang="ru-RU" dirty="0" smtClean="0"/>
              <a:t>, что значит, что уведомление автоматически удалится, как только пользователь на него нажмет. </a:t>
            </a:r>
          </a:p>
          <a:p>
            <a:pPr algn="just"/>
            <a:endParaRPr lang="ru-RU" dirty="0"/>
          </a:p>
        </p:txBody>
      </p:sp>
      <p:sp>
        <p:nvSpPr>
          <p:cNvPr id="2" name="Заголовок 1"/>
          <p:cNvSpPr>
            <a:spLocks noGrp="1"/>
          </p:cNvSpPr>
          <p:nvPr>
            <p:ph type="title" idx="4294967295"/>
          </p:nvPr>
        </p:nvSpPr>
        <p:spPr>
          <a:xfrm>
            <a:off x="484632" y="36649"/>
            <a:ext cx="9829800" cy="1222375"/>
          </a:xfrm>
        </p:spPr>
        <p:txBody>
          <a:bodyPr>
            <a:normAutofit/>
          </a:bodyPr>
          <a:lstStyle/>
          <a:p>
            <a:r>
              <a:rPr lang="ru-RU" sz="3600" dirty="0" smtClean="0"/>
              <a:t>Действия по нажатию</a:t>
            </a:r>
            <a:endParaRPr lang="ru-RU" sz="3600" dirty="0"/>
          </a:p>
        </p:txBody>
      </p:sp>
      <p:pic>
        <p:nvPicPr>
          <p:cNvPr id="4" name="Рисунок 3"/>
          <p:cNvPicPr>
            <a:picLocks noChangeAspect="1"/>
          </p:cNvPicPr>
          <p:nvPr/>
        </p:nvPicPr>
        <p:blipFill>
          <a:blip r:embed="rId2"/>
          <a:stretch>
            <a:fillRect/>
          </a:stretch>
        </p:blipFill>
        <p:spPr>
          <a:xfrm>
            <a:off x="2517524" y="2481399"/>
            <a:ext cx="6989309" cy="3057312"/>
          </a:xfrm>
          <a:prstGeom prst="rect">
            <a:avLst/>
          </a:prstGeom>
        </p:spPr>
      </p:pic>
      <p:sp>
        <p:nvSpPr>
          <p:cNvPr id="6" name="Объект 2"/>
          <p:cNvSpPr txBox="1">
            <a:spLocks/>
          </p:cNvSpPr>
          <p:nvPr/>
        </p:nvSpPr>
        <p:spPr>
          <a:xfrm>
            <a:off x="1135379" y="1243984"/>
            <a:ext cx="10058400" cy="40227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ru-RU" dirty="0" smtClean="0"/>
              <a:t>Каждое уведомление должно отзываться на нажатие, обычно это открытие соответствующей </a:t>
            </a:r>
            <a:r>
              <a:rPr lang="ru-RU" dirty="0" err="1" smtClean="0"/>
              <a:t>активити</a:t>
            </a:r>
            <a:r>
              <a:rPr lang="ru-RU" dirty="0" smtClean="0"/>
              <a:t> в нашем приложении. Чтобы это сделать, мы должны обозначить нужный </a:t>
            </a:r>
            <a:r>
              <a:rPr lang="ru-RU" dirty="0" err="1" smtClean="0"/>
              <a:t>интент</a:t>
            </a:r>
            <a:r>
              <a:rPr lang="ru-RU" dirty="0" smtClean="0"/>
              <a:t>, использовав для этого объект </a:t>
            </a:r>
            <a:r>
              <a:rPr lang="en-US" dirty="0" err="1" smtClean="0"/>
              <a:t>PendingIntent</a:t>
            </a:r>
            <a:r>
              <a:rPr lang="en-US" dirty="0" smtClean="0"/>
              <a:t> </a:t>
            </a:r>
            <a:r>
              <a:rPr lang="ru-RU" dirty="0" smtClean="0"/>
              <a:t>и поместить его в метод </a:t>
            </a:r>
            <a:r>
              <a:rPr lang="en-US" dirty="0" err="1" smtClean="0"/>
              <a:t>setContentIntent</a:t>
            </a:r>
            <a:r>
              <a:rPr lang="ru-RU" dirty="0" smtClean="0"/>
              <a:t>. </a:t>
            </a:r>
          </a:p>
          <a:p>
            <a:pPr algn="just"/>
            <a:endParaRPr lang="ru-RU" dirty="0"/>
          </a:p>
        </p:txBody>
      </p:sp>
    </p:spTree>
    <p:extLst>
      <p:ext uri="{BB962C8B-B14F-4D97-AF65-F5344CB8AC3E}">
        <p14:creationId xmlns:p14="http://schemas.microsoft.com/office/powerpoint/2010/main" val="1731640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97280" y="3131927"/>
            <a:ext cx="9991344" cy="1323439"/>
          </a:xfrm>
          <a:prstGeom prst="rect">
            <a:avLst/>
          </a:prstGeom>
        </p:spPr>
        <p:txBody>
          <a:bodyPr wrap="square">
            <a:spAutoFit/>
          </a:bodyPr>
          <a:lstStyle/>
          <a:p>
            <a:pPr algn="just"/>
            <a:r>
              <a:rPr lang="ru-RU" sz="2000" dirty="0" smtClean="0"/>
              <a:t>Флагов может быть множество. Например, в предыдущем примере мы открываем активность, которая создана только для ответа на уведомление (то есть при всём желании пользователь никогда не попадет на неё с самого приложения). Поэтому флаги говорят нам, что будет создана новая таска, а не добавлена новая в стек.</a:t>
            </a:r>
          </a:p>
        </p:txBody>
      </p:sp>
      <p:sp>
        <p:nvSpPr>
          <p:cNvPr id="4" name="Прямоугольник 3"/>
          <p:cNvSpPr/>
          <p:nvPr/>
        </p:nvSpPr>
        <p:spPr>
          <a:xfrm>
            <a:off x="1097280" y="1711559"/>
            <a:ext cx="9991344" cy="1323439"/>
          </a:xfrm>
          <a:prstGeom prst="rect">
            <a:avLst/>
          </a:prstGeom>
        </p:spPr>
        <p:txBody>
          <a:bodyPr wrap="square">
            <a:spAutoFit/>
          </a:bodyPr>
          <a:lstStyle/>
          <a:p>
            <a:pPr algn="just"/>
            <a:r>
              <a:rPr lang="en-US" sz="2000" dirty="0" smtClean="0"/>
              <a:t>Pending Intent </a:t>
            </a:r>
            <a:r>
              <a:rPr lang="ru-RU" sz="2000" dirty="0" smtClean="0"/>
              <a:t>используется для передачи прав другому приложению на исполнение указанной операции, как если бы это приложение было вами. Поэтому стоит быть </a:t>
            </a:r>
            <a:r>
              <a:rPr lang="ru-RU" sz="2000" dirty="0" err="1" smtClean="0"/>
              <a:t>осторжными</a:t>
            </a:r>
            <a:r>
              <a:rPr lang="ru-RU" sz="2000" dirty="0" smtClean="0"/>
              <a:t> при создании такого </a:t>
            </a:r>
            <a:r>
              <a:rPr lang="ru-RU" sz="2000" dirty="0" err="1" smtClean="0"/>
              <a:t>интента</a:t>
            </a:r>
            <a:r>
              <a:rPr lang="ru-RU" sz="2000" dirty="0" smtClean="0"/>
              <a:t>. Стоит </a:t>
            </a:r>
            <a:r>
              <a:rPr lang="ru-RU" sz="2000" dirty="0" err="1" smtClean="0"/>
              <a:t>пострить</a:t>
            </a:r>
            <a:r>
              <a:rPr lang="ru-RU" sz="2000" dirty="0" smtClean="0"/>
              <a:t> всё так, чтобы обращение было именно к нужному компоненту и правильным образом. Для этого нужны флаги. </a:t>
            </a:r>
          </a:p>
        </p:txBody>
      </p:sp>
    </p:spTree>
    <p:extLst>
      <p:ext uri="{BB962C8B-B14F-4D97-AF65-F5344CB8AC3E}">
        <p14:creationId xmlns:p14="http://schemas.microsoft.com/office/powerpoint/2010/main" val="3279594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Показ уведомления</a:t>
            </a:r>
            <a:endParaRPr lang="ru-RU" dirty="0"/>
          </a:p>
        </p:txBody>
      </p:sp>
      <p:sp>
        <p:nvSpPr>
          <p:cNvPr id="3" name="Объект 2"/>
          <p:cNvSpPr>
            <a:spLocks noGrp="1"/>
          </p:cNvSpPr>
          <p:nvPr>
            <p:ph idx="1"/>
          </p:nvPr>
        </p:nvSpPr>
        <p:spPr/>
        <p:txBody>
          <a:bodyPr/>
          <a:lstStyle/>
          <a:p>
            <a:r>
              <a:rPr lang="ru-RU" dirty="0" smtClean="0"/>
              <a:t>Чтобы уведомление появилось, нужно вызвать </a:t>
            </a:r>
            <a:r>
              <a:rPr lang="en-US" dirty="0" err="1" smtClean="0"/>
              <a:t>NotificationManagerCompat.notify</a:t>
            </a:r>
            <a:r>
              <a:rPr lang="en-US" dirty="0" smtClean="0"/>
              <a:t>() </a:t>
            </a:r>
            <a:r>
              <a:rPr lang="ru-RU" dirty="0" smtClean="0"/>
              <a:t>и передать в него </a:t>
            </a:r>
            <a:r>
              <a:rPr lang="en-US" dirty="0" smtClean="0"/>
              <a:t>ID </a:t>
            </a:r>
            <a:r>
              <a:rPr lang="ru-RU" dirty="0" smtClean="0"/>
              <a:t>уведомление и </a:t>
            </a:r>
            <a:r>
              <a:rPr lang="en-US" dirty="0" err="1" smtClean="0"/>
              <a:t>NotificationCompat.Builder.buil</a:t>
            </a:r>
            <a:r>
              <a:rPr lang="en-US" dirty="0" smtClean="0"/>
              <a:t>()</a:t>
            </a:r>
          </a:p>
          <a:p>
            <a:endParaRPr lang="en-US" dirty="0"/>
          </a:p>
          <a:p>
            <a:endParaRPr lang="ru-RU" dirty="0"/>
          </a:p>
        </p:txBody>
      </p:sp>
      <p:pic>
        <p:nvPicPr>
          <p:cNvPr id="4" name="Рисунок 3"/>
          <p:cNvPicPr>
            <a:picLocks noChangeAspect="1"/>
          </p:cNvPicPr>
          <p:nvPr/>
        </p:nvPicPr>
        <p:blipFill>
          <a:blip r:embed="rId2"/>
          <a:stretch>
            <a:fillRect/>
          </a:stretch>
        </p:blipFill>
        <p:spPr>
          <a:xfrm>
            <a:off x="1819275" y="2809875"/>
            <a:ext cx="8553450" cy="1238250"/>
          </a:xfrm>
          <a:prstGeom prst="rect">
            <a:avLst/>
          </a:prstGeom>
        </p:spPr>
      </p:pic>
    </p:spTree>
    <p:extLst>
      <p:ext uri="{BB962C8B-B14F-4D97-AF65-F5344CB8AC3E}">
        <p14:creationId xmlns:p14="http://schemas.microsoft.com/office/powerpoint/2010/main" val="500830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Кнопки на уведомлениях</a:t>
            </a:r>
            <a:endParaRPr lang="ru-RU" dirty="0"/>
          </a:p>
        </p:txBody>
      </p:sp>
      <p:sp>
        <p:nvSpPr>
          <p:cNvPr id="6" name="Объект 5"/>
          <p:cNvSpPr>
            <a:spLocks noGrp="1"/>
          </p:cNvSpPr>
          <p:nvPr>
            <p:ph idx="1"/>
          </p:nvPr>
        </p:nvSpPr>
        <p:spPr/>
        <p:txBody>
          <a:bodyPr/>
          <a:lstStyle/>
          <a:p>
            <a:endParaRPr lang="ru-RU" dirty="0" smtClean="0"/>
          </a:p>
          <a:p>
            <a:endParaRPr lang="ru-RU" dirty="0"/>
          </a:p>
          <a:p>
            <a:endParaRPr lang="ru-RU" dirty="0" smtClean="0"/>
          </a:p>
          <a:p>
            <a:endParaRPr lang="ru-RU" dirty="0" smtClean="0"/>
          </a:p>
          <a:p>
            <a:r>
              <a:rPr lang="ru-RU" dirty="0" smtClean="0"/>
              <a:t>Иногда уведомления могут предлагать нам выполнить какое-либо действие, например, нажать на кнопку. Для того, чтобы реализовать такое поведение, рассмотрим следующий код</a:t>
            </a:r>
            <a:r>
              <a:rPr lang="en-US" dirty="0" smtClean="0"/>
              <a:t>: </a:t>
            </a:r>
            <a:endParaRPr lang="ru-RU" dirty="0"/>
          </a:p>
        </p:txBody>
      </p:sp>
      <p:pic>
        <p:nvPicPr>
          <p:cNvPr id="8" name="Рисунок 7"/>
          <p:cNvPicPr>
            <a:picLocks noChangeAspect="1"/>
          </p:cNvPicPr>
          <p:nvPr/>
        </p:nvPicPr>
        <p:blipFill>
          <a:blip r:embed="rId2"/>
          <a:stretch>
            <a:fillRect/>
          </a:stretch>
        </p:blipFill>
        <p:spPr>
          <a:xfrm>
            <a:off x="3509011" y="1956816"/>
            <a:ext cx="4662878" cy="1577932"/>
          </a:xfrm>
          <a:prstGeom prst="rect">
            <a:avLst/>
          </a:prstGeom>
        </p:spPr>
      </p:pic>
    </p:spTree>
    <p:extLst>
      <p:ext uri="{BB962C8B-B14F-4D97-AF65-F5344CB8AC3E}">
        <p14:creationId xmlns:p14="http://schemas.microsoft.com/office/powerpoint/2010/main" val="594388849"/>
      </p:ext>
    </p:extLst>
  </p:cSld>
  <p:clrMapOvr>
    <a:masterClrMapping/>
  </p:clrMapOvr>
</p:sld>
</file>

<file path=ppt/theme/theme1.xml><?xml version="1.0" encoding="utf-8"?>
<a:theme xmlns:a="http://schemas.openxmlformats.org/drawingml/2006/main" name="Ретро">
  <a:themeElements>
    <a:clrScheme name="Ретр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Facet</Template>
  <TotalTime>131</TotalTime>
  <Words>683</Words>
  <Application>Microsoft Office PowerPoint</Application>
  <PresentationFormat>Широкоэкранный</PresentationFormat>
  <Paragraphs>65</Paragraphs>
  <Slides>16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16</vt:i4>
      </vt:variant>
    </vt:vector>
  </HeadingPairs>
  <TitlesOfParts>
    <vt:vector size="22" baseType="lpstr">
      <vt:lpstr>Arial</vt:lpstr>
      <vt:lpstr>Calibri</vt:lpstr>
      <vt:lpstr>Calibri (Основной текст)</vt:lpstr>
      <vt:lpstr>Calibri Light</vt:lpstr>
      <vt:lpstr>Roboto Mono</vt:lpstr>
      <vt:lpstr>Ретро</vt:lpstr>
      <vt:lpstr>Android Notifications</vt:lpstr>
      <vt:lpstr>Презентация PowerPoint</vt:lpstr>
      <vt:lpstr>Рассмотрим содержание оповещения</vt:lpstr>
      <vt:lpstr>Пример создания оповещения на Kotlin</vt:lpstr>
      <vt:lpstr>Презентация PowerPoint</vt:lpstr>
      <vt:lpstr>Действия по нажатию</vt:lpstr>
      <vt:lpstr>Презентация PowerPoint</vt:lpstr>
      <vt:lpstr>Показ уведомления</vt:lpstr>
      <vt:lpstr>Кнопки на уведомлениях</vt:lpstr>
      <vt:lpstr>Презентация PowerPoint</vt:lpstr>
      <vt:lpstr>Отправка ответа из уведомления</vt:lpstr>
      <vt:lpstr>Презентация PowerPoint</vt:lpstr>
      <vt:lpstr>Презентация PowerPoint</vt:lpstr>
      <vt:lpstr>Презентация PowerPoint</vt:lpstr>
      <vt:lpstr>Разворачиваемые уведомления</vt:lpstr>
      <vt:lpstr>Видимость уведомлений</vt:lpstr>
    </vt:vector>
  </TitlesOfParts>
  <Company>Netcracker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Notifications</dc:title>
  <dc:creator>Hanna Koushyk</dc:creator>
  <cp:lastModifiedBy>Анна Ковшик</cp:lastModifiedBy>
  <cp:revision>34</cp:revision>
  <dcterms:created xsi:type="dcterms:W3CDTF">2019-12-26T15:06:57Z</dcterms:created>
  <dcterms:modified xsi:type="dcterms:W3CDTF">2019-12-27T07:14:05Z</dcterms:modified>
</cp:coreProperties>
</file>