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D540C85-A78B-47B5-AB6D-DFB64A4852A3}">
  <a:tblStyle styleId="{4D540C85-A78B-47B5-AB6D-DFB64A4852A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99ac156e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99ac156e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99ac156e4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99ac156e4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Change non-registered to anon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sz="1400">
                <a:solidFill>
                  <a:schemeClr val="dk1"/>
                </a:solidFill>
              </a:rPr>
              <a:t>Title = insights</a:t>
            </a:r>
            <a:endParaRPr sz="1400">
              <a:solidFill>
                <a:schemeClr val="dk1"/>
              </a:solidFill>
            </a:endParaRPr>
          </a:p>
          <a:p>
            <a:pPr indent="0" lvl="0" marL="0" rtl="0" algn="l">
              <a:spcBef>
                <a:spcPts val="0"/>
              </a:spcBef>
              <a:spcAft>
                <a:spcPts val="0"/>
              </a:spcAft>
              <a:buClr>
                <a:schemeClr val="dk1"/>
              </a:buClr>
              <a:buSzPts val="1100"/>
              <a:buFont typeface="Arial"/>
              <a:buNone/>
            </a:pPr>
            <a:r>
              <a:rPr lang="en-GB" sz="1400">
                <a:solidFill>
                  <a:schemeClr val="dk1"/>
                </a:solidFill>
              </a:rPr>
              <a:t>Sub-title = key results to prove insights</a:t>
            </a:r>
            <a:endParaRPr sz="1400">
              <a:solidFill>
                <a:schemeClr val="dk1"/>
              </a:solidFill>
            </a:endParaRPr>
          </a:p>
          <a:p>
            <a:pPr indent="0" lvl="0" marL="0" rtl="0" algn="l">
              <a:spcBef>
                <a:spcPts val="0"/>
              </a:spcBef>
              <a:spcAft>
                <a:spcPts val="0"/>
              </a:spcAft>
              <a:buClr>
                <a:schemeClr val="dk1"/>
              </a:buClr>
              <a:buSzPts val="1100"/>
              <a:buFont typeface="Arial"/>
              <a:buNone/>
            </a:pPr>
            <a:r>
              <a:rPr lang="en-GB" sz="1400">
                <a:solidFill>
                  <a:schemeClr val="dk1"/>
                </a:solidFill>
              </a:rPr>
              <a:t>Caption = the chart title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9ac156e4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9ac156e4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9ac156e45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99ac156e4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9ac156e45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99ac156e4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99ac156e45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99ac156e45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99ac156e45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99ac156e45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99ac156e4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99ac156e4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99ac156e45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99ac156e45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99ac156e45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99ac156e45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9ac156e45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99ac156e45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99ac156e4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99ac156e4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99ac156e45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99ac156e45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99ac156e4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99ac156e4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99ac156e4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99ac156e4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99ac156e4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99ac156e4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9ac156e4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99ac156e4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9ac156e4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9ac156e4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9ac156e4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9ac156e4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9ac156e4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9ac156e4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50" name="Shape 50"/>
        <p:cNvGrpSpPr/>
        <p:nvPr/>
      </p:nvGrpSpPr>
      <p:grpSpPr>
        <a:xfrm>
          <a:off x="0" y="0"/>
          <a:ext cx="0" cy="0"/>
          <a:chOff x="0" y="0"/>
          <a:chExt cx="0" cy="0"/>
        </a:xfrm>
      </p:grpSpPr>
      <p:sp>
        <p:nvSpPr>
          <p:cNvPr id="51" name="Google Shape;51;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52" name="Google Shape;52;p13"/>
          <p:cNvSpPr txBox="1"/>
          <p:nvPr>
            <p:ph type="title"/>
          </p:nvPr>
        </p:nvSpPr>
        <p:spPr>
          <a:xfrm>
            <a:off x="311700" y="0"/>
            <a:ext cx="7782000" cy="740400"/>
          </a:xfrm>
          <a:prstGeom prst="rect">
            <a:avLst/>
          </a:prstGeom>
        </p:spPr>
        <p:txBody>
          <a:bodyPr anchorCtr="0" anchor="t" bIns="162000" lIns="0" spcFirstLastPara="1" rIns="0" wrap="square" tIns="16200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gmail.com/sawsenghuat@gmal.com" TargetMode="External"/><Relationship Id="rId4" Type="http://schemas.openxmlformats.org/officeDocument/2006/relationships/hyperlink" Target="mailto:ztlp@g.k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ZB Rewards</a:t>
            </a:r>
            <a:endParaRPr/>
          </a:p>
        </p:txBody>
      </p:sp>
      <p:sp>
        <p:nvSpPr>
          <p:cNvPr id="58" name="Google Shape;58;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Registered users analysis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Impact of ZB rewards on pageviews (ZB App)</a:t>
            </a:r>
            <a:endParaRPr/>
          </a:p>
        </p:txBody>
      </p:sp>
      <p:pic>
        <p:nvPicPr>
          <p:cNvPr id="126" name="Google Shape;126;p23" title="Chart"/>
          <p:cNvPicPr preferRelativeResize="0"/>
          <p:nvPr/>
        </p:nvPicPr>
        <p:blipFill>
          <a:blip r:embed="rId3">
            <a:alphaModFix/>
          </a:blip>
          <a:stretch>
            <a:fillRect/>
          </a:stretch>
        </p:blipFill>
        <p:spPr>
          <a:xfrm>
            <a:off x="-5312750" y="1775625"/>
            <a:ext cx="4391250" cy="2715275"/>
          </a:xfrm>
          <a:prstGeom prst="rect">
            <a:avLst/>
          </a:prstGeom>
          <a:noFill/>
          <a:ln>
            <a:noFill/>
          </a:ln>
        </p:spPr>
      </p:pic>
      <p:sp>
        <p:nvSpPr>
          <p:cNvPr id="127" name="Google Shape;127;p23"/>
          <p:cNvSpPr txBox="1"/>
          <p:nvPr/>
        </p:nvSpPr>
        <p:spPr>
          <a:xfrm>
            <a:off x="-3500650" y="644825"/>
            <a:ext cx="2809800" cy="28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200">
                <a:solidFill>
                  <a:schemeClr val="dk1"/>
                </a:solidFill>
              </a:rPr>
              <a:t>The number of both active registered users and anonymous users grows over the ZB rewards period. </a:t>
            </a:r>
            <a:endParaRPr/>
          </a:p>
        </p:txBody>
      </p:sp>
      <p:pic>
        <p:nvPicPr>
          <p:cNvPr id="128" name="Google Shape;128;p23" title="Chart"/>
          <p:cNvPicPr preferRelativeResize="0"/>
          <p:nvPr/>
        </p:nvPicPr>
        <p:blipFill>
          <a:blip r:embed="rId4">
            <a:alphaModFix/>
          </a:blip>
          <a:stretch>
            <a:fillRect/>
          </a:stretch>
        </p:blipFill>
        <p:spPr>
          <a:xfrm>
            <a:off x="569275" y="1493725"/>
            <a:ext cx="4847199" cy="2997185"/>
          </a:xfrm>
          <a:prstGeom prst="rect">
            <a:avLst/>
          </a:prstGeom>
          <a:noFill/>
          <a:ln>
            <a:noFill/>
          </a:ln>
        </p:spPr>
      </p:pic>
      <p:sp>
        <p:nvSpPr>
          <p:cNvPr id="129" name="Google Shape;129;p23"/>
          <p:cNvSpPr txBox="1"/>
          <p:nvPr/>
        </p:nvSpPr>
        <p:spPr>
          <a:xfrm>
            <a:off x="5627450" y="1417851"/>
            <a:ext cx="3051600" cy="3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t>The monthly PV per user peaked in Apr 20, however it gradually decreased after May 20.</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GB" sz="1300"/>
              <a:t>However the increase is observed across user categories, not only for registered users. The increase was likely caused by multiple factors, especially covid-19 and circuit breaker.</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GB" sz="1300"/>
              <a:t>From baseline to the peak, ZB registered users, subscribers and anonymous users saw a 65%, 33% and 25% increase respectively. By the end of the ZB rewards period, it gradually went back to the prior activity level.</a:t>
            </a:r>
            <a:endParaRPr sz="1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83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Impact of ZB rewards on pageviews (ZB Web)</a:t>
            </a:r>
            <a:endParaRPr/>
          </a:p>
          <a:p>
            <a:pPr indent="0" lvl="0" marL="0" rtl="0" algn="l">
              <a:spcBef>
                <a:spcPts val="0"/>
              </a:spcBef>
              <a:spcAft>
                <a:spcPts val="0"/>
              </a:spcAft>
              <a:buNone/>
            </a:pPr>
            <a:r>
              <a:t/>
            </a:r>
            <a:endParaRPr/>
          </a:p>
        </p:txBody>
      </p:sp>
      <p:pic>
        <p:nvPicPr>
          <p:cNvPr id="135" name="Google Shape;135;p24" title="Chart"/>
          <p:cNvPicPr preferRelativeResize="0"/>
          <p:nvPr/>
        </p:nvPicPr>
        <p:blipFill>
          <a:blip r:embed="rId3">
            <a:alphaModFix/>
          </a:blip>
          <a:stretch>
            <a:fillRect/>
          </a:stretch>
        </p:blipFill>
        <p:spPr>
          <a:xfrm>
            <a:off x="160200" y="1318875"/>
            <a:ext cx="4367775" cy="2700739"/>
          </a:xfrm>
          <a:prstGeom prst="rect">
            <a:avLst/>
          </a:prstGeom>
          <a:noFill/>
          <a:ln>
            <a:noFill/>
          </a:ln>
        </p:spPr>
      </p:pic>
      <p:sp>
        <p:nvSpPr>
          <p:cNvPr id="136" name="Google Shape;136;p24"/>
          <p:cNvSpPr/>
          <p:nvPr/>
        </p:nvSpPr>
        <p:spPr>
          <a:xfrm>
            <a:off x="-1455700" y="2341275"/>
            <a:ext cx="994800" cy="49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151 - 300</a:t>
            </a:r>
            <a:endParaRPr/>
          </a:p>
        </p:txBody>
      </p:sp>
      <p:sp>
        <p:nvSpPr>
          <p:cNvPr id="137" name="Google Shape;137;p24"/>
          <p:cNvSpPr/>
          <p:nvPr/>
        </p:nvSpPr>
        <p:spPr>
          <a:xfrm>
            <a:off x="-1455700" y="1928825"/>
            <a:ext cx="994800" cy="412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&gt;300</a:t>
            </a:r>
            <a:endParaRPr/>
          </a:p>
        </p:txBody>
      </p:sp>
      <p:sp>
        <p:nvSpPr>
          <p:cNvPr id="138" name="Google Shape;138;p24"/>
          <p:cNvSpPr/>
          <p:nvPr/>
        </p:nvSpPr>
        <p:spPr>
          <a:xfrm>
            <a:off x="-1455700" y="3564675"/>
            <a:ext cx="994800" cy="412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11-30</a:t>
            </a:r>
            <a:endParaRPr/>
          </a:p>
        </p:txBody>
      </p:sp>
      <p:sp>
        <p:nvSpPr>
          <p:cNvPr id="139" name="Google Shape;139;p24"/>
          <p:cNvSpPr/>
          <p:nvPr/>
        </p:nvSpPr>
        <p:spPr>
          <a:xfrm>
            <a:off x="-1455700" y="2838675"/>
            <a:ext cx="994800" cy="73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31-150</a:t>
            </a:r>
            <a:endParaRPr/>
          </a:p>
        </p:txBody>
      </p:sp>
      <p:sp>
        <p:nvSpPr>
          <p:cNvPr id="140" name="Google Shape;140;p24"/>
          <p:cNvSpPr txBox="1"/>
          <p:nvPr/>
        </p:nvSpPr>
        <p:spPr>
          <a:xfrm>
            <a:off x="-1716550" y="1261600"/>
            <a:ext cx="1516500" cy="3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Web PV / active user</a:t>
            </a:r>
            <a:endParaRPr/>
          </a:p>
        </p:txBody>
      </p:sp>
      <p:sp>
        <p:nvSpPr>
          <p:cNvPr id="141" name="Google Shape;141;p24"/>
          <p:cNvSpPr/>
          <p:nvPr/>
        </p:nvSpPr>
        <p:spPr>
          <a:xfrm>
            <a:off x="-1455700" y="3977175"/>
            <a:ext cx="994800" cy="412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&lt;10</a:t>
            </a:r>
            <a:endParaRPr/>
          </a:p>
        </p:txBody>
      </p:sp>
      <p:sp>
        <p:nvSpPr>
          <p:cNvPr id="142" name="Google Shape;142;p24"/>
          <p:cNvSpPr/>
          <p:nvPr/>
        </p:nvSpPr>
        <p:spPr>
          <a:xfrm>
            <a:off x="-3383675" y="-40850"/>
            <a:ext cx="2922900" cy="73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Total PVs vs. Time +</a:t>
            </a:r>
            <a:endParaRPr/>
          </a:p>
          <a:p>
            <a:pPr indent="0" lvl="0" marL="0" rtl="0" algn="l">
              <a:spcBef>
                <a:spcPts val="0"/>
              </a:spcBef>
              <a:spcAft>
                <a:spcPts val="0"/>
              </a:spcAft>
              <a:buNone/>
            </a:pPr>
            <a:r>
              <a:rPr lang="en-GB"/>
              <a:t>Total PVs of three cats</a:t>
            </a:r>
            <a:endParaRPr/>
          </a:p>
        </p:txBody>
      </p:sp>
      <p:pic>
        <p:nvPicPr>
          <p:cNvPr id="143" name="Google Shape;143;p24" title="Chart"/>
          <p:cNvPicPr preferRelativeResize="0"/>
          <p:nvPr/>
        </p:nvPicPr>
        <p:blipFill>
          <a:blip r:embed="rId4">
            <a:alphaModFix/>
          </a:blip>
          <a:stretch>
            <a:fillRect/>
          </a:stretch>
        </p:blipFill>
        <p:spPr>
          <a:xfrm>
            <a:off x="4527975" y="1338525"/>
            <a:ext cx="4304226" cy="2661446"/>
          </a:xfrm>
          <a:prstGeom prst="rect">
            <a:avLst/>
          </a:prstGeom>
          <a:noFill/>
          <a:ln>
            <a:noFill/>
          </a:ln>
        </p:spPr>
      </p:pic>
      <p:sp>
        <p:nvSpPr>
          <p:cNvPr id="144" name="Google Shape;144;p24"/>
          <p:cNvSpPr txBox="1"/>
          <p:nvPr/>
        </p:nvSpPr>
        <p:spPr>
          <a:xfrm>
            <a:off x="452700" y="4175675"/>
            <a:ext cx="8109300" cy="73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1"/>
                </a:solidFill>
              </a:rPr>
              <a:t>For the ZB registered users, the monthly PV per user also peaked in Mar 20, however it gradually decreased after Apr 20. The reason why pvs Anonymous user hold better than ZB registered users is because the number is small to begin with and the decrease of users who only come to site occasionally helps the average. </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Conclusion</a:t>
            </a:r>
            <a:endParaRPr/>
          </a:p>
        </p:txBody>
      </p:sp>
      <p:sp>
        <p:nvSpPr>
          <p:cNvPr id="150" name="Google Shape;15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Overall results confounded by covid-19 / circuit breaker</a:t>
            </a:r>
            <a:endParaRPr/>
          </a:p>
          <a:p>
            <a:pPr indent="-342900" lvl="0" marL="457200" rtl="0" algn="l">
              <a:spcBef>
                <a:spcPts val="0"/>
              </a:spcBef>
              <a:spcAft>
                <a:spcPts val="0"/>
              </a:spcAft>
              <a:buSzPts val="1800"/>
              <a:buAutoNum type="arabicPeriod"/>
            </a:pPr>
            <a:r>
              <a:rPr lang="en-GB"/>
              <a:t>Attribution method of registration / conversions needs to be reviewed</a:t>
            </a:r>
            <a:endParaRPr/>
          </a:p>
          <a:p>
            <a:pPr indent="-317500" lvl="1" marL="914400" rtl="0" algn="l">
              <a:spcBef>
                <a:spcPts val="0"/>
              </a:spcBef>
              <a:spcAft>
                <a:spcPts val="0"/>
              </a:spcAft>
              <a:buSzPts val="1400"/>
              <a:buAutoNum type="alphaLcPeriod"/>
            </a:pPr>
            <a:r>
              <a:rPr lang="en-GB"/>
              <a:t>Example: design and implement user journeys such as inclusion of subscribe/register buttons on rewards pages/CTA</a:t>
            </a:r>
            <a:endParaRPr/>
          </a:p>
          <a:p>
            <a:pPr indent="-342900" lvl="0" marL="457200" rtl="0" algn="l">
              <a:spcBef>
                <a:spcPts val="0"/>
              </a:spcBef>
              <a:spcAft>
                <a:spcPts val="0"/>
              </a:spcAft>
              <a:buSzPts val="1800"/>
              <a:buAutoNum type="arabicPeriod"/>
            </a:pPr>
            <a:r>
              <a:rPr lang="en-GB"/>
              <a:t>Setup for KPI calculation needs to be designed and implemented</a:t>
            </a:r>
            <a:endParaRPr/>
          </a:p>
          <a:p>
            <a:pPr indent="-317500" lvl="1" marL="914400" rtl="0" algn="l">
              <a:spcBef>
                <a:spcPts val="0"/>
              </a:spcBef>
              <a:spcAft>
                <a:spcPts val="0"/>
              </a:spcAft>
              <a:buSzPts val="1400"/>
              <a:buAutoNum type="alphaLcPeriod"/>
            </a:pPr>
            <a:r>
              <a:rPr lang="en-GB"/>
              <a:t>Example: need to setup GA to obtain demographics aggregates on registered/converted users who are attributed to ZB rewards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APPENDIX</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Age distribution</a:t>
            </a:r>
            <a:endParaRPr/>
          </a:p>
        </p:txBody>
      </p:sp>
      <p:sp>
        <p:nvSpPr>
          <p:cNvPr id="161" name="Google Shape;16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Google analytics can only provide age statistics on aggregation, and there is no user level demographic info backend.</a:t>
            </a:r>
            <a:endParaRPr/>
          </a:p>
          <a:p>
            <a:pPr indent="-342900" lvl="0" marL="457200" rtl="0" algn="l">
              <a:spcBef>
                <a:spcPts val="0"/>
              </a:spcBef>
              <a:spcAft>
                <a:spcPts val="0"/>
              </a:spcAft>
              <a:buSzPts val="1800"/>
              <a:buAutoNum type="arabicPeriod"/>
            </a:pPr>
            <a:r>
              <a:rPr lang="en-GB"/>
              <a:t>We can’t extract age info for this batch of users specifically.</a:t>
            </a:r>
            <a:endParaRPr/>
          </a:p>
          <a:p>
            <a:pPr indent="-342900" lvl="0" marL="457200" rtl="0" algn="l">
              <a:spcBef>
                <a:spcPts val="0"/>
              </a:spcBef>
              <a:spcAft>
                <a:spcPts val="0"/>
              </a:spcAft>
              <a:buSzPts val="1800"/>
              <a:buAutoNum type="arabicPeriod"/>
            </a:pPr>
            <a:r>
              <a:rPr lang="en-GB"/>
              <a:t>However we can pull the age distribution for Anonymous/Registered/Subscriber as a proxy.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Anonymous user group age distribution</a:t>
            </a:r>
            <a:endParaRPr/>
          </a:p>
        </p:txBody>
      </p:sp>
      <p:graphicFrame>
        <p:nvGraphicFramePr>
          <p:cNvPr id="167" name="Google Shape;167;p28"/>
          <p:cNvGraphicFramePr/>
          <p:nvPr/>
        </p:nvGraphicFramePr>
        <p:xfrm>
          <a:off x="1047900" y="1255125"/>
          <a:ext cx="3000000" cy="3000000"/>
        </p:xfrm>
        <a:graphic>
          <a:graphicData uri="http://schemas.openxmlformats.org/drawingml/2006/table">
            <a:tbl>
              <a:tblPr>
                <a:noFill/>
                <a:tableStyleId>{4D540C85-A78B-47B5-AB6D-DFB64A4852A3}</a:tableStyleId>
              </a:tblPr>
              <a:tblGrid>
                <a:gridCol w="952500"/>
                <a:gridCol w="952500"/>
                <a:gridCol w="952500"/>
                <a:gridCol w="952500"/>
                <a:gridCol w="952500"/>
                <a:gridCol w="952500"/>
                <a:gridCol w="952500"/>
              </a:tblGrid>
              <a:tr h="200025">
                <a:tc gridSpan="7">
                  <a:txBody>
                    <a:bodyPr/>
                    <a:lstStyle/>
                    <a:p>
                      <a:pPr indent="0" lvl="0" marL="0" rtl="0" algn="ctr">
                        <a:lnSpc>
                          <a:spcPct val="115000"/>
                        </a:lnSpc>
                        <a:spcBef>
                          <a:spcPts val="0"/>
                        </a:spcBef>
                        <a:spcAft>
                          <a:spcPts val="0"/>
                        </a:spcAft>
                        <a:buNone/>
                      </a:pPr>
                      <a:r>
                        <a:rPr b="1" lang="en-GB" sz="1000"/>
                        <a:t>Anonymous</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r>
              <a:tr h="200025">
                <a:tc>
                  <a:txBody>
                    <a:bodyPr/>
                    <a:lstStyle/>
                    <a:p>
                      <a:pPr indent="0" lvl="0" marL="0" rtl="0" algn="l">
                        <a:lnSpc>
                          <a:spcPct val="115000"/>
                        </a:lnSpc>
                        <a:spcBef>
                          <a:spcPts val="0"/>
                        </a:spcBef>
                        <a:spcAft>
                          <a:spcPts val="0"/>
                        </a:spcAft>
                        <a:buNone/>
                      </a:pPr>
                      <a:r>
                        <a:rPr lang="en-GB" sz="1000"/>
                        <a:t>Month of Year</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18-24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25-34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35-44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45-54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55-64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65+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201910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46,448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207,637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207,112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146,422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83,983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71,390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201911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51,685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219,564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218,267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152,809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87,749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73,265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201912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39,563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177,373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189,255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153,816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90,746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61,194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59,788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185,969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161,704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130,496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80,939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44,987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93,508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305,513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280,416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221,897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128,140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83,513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113,312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364,612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320,842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262,916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193,958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141,783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118,672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380,951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318,304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272,332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244,721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153,646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94,298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259,627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209,493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224,033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173,749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101,900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84,304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231,657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197,574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187,934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161,826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90,616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98,931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234,295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212,274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168,603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179,875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113,196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88,464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200,451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181,355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181,040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155,955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141,674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Registered user group age distribution</a:t>
            </a:r>
            <a:endParaRPr/>
          </a:p>
        </p:txBody>
      </p:sp>
      <p:graphicFrame>
        <p:nvGraphicFramePr>
          <p:cNvPr id="173" name="Google Shape;173;p29"/>
          <p:cNvGraphicFramePr/>
          <p:nvPr/>
        </p:nvGraphicFramePr>
        <p:xfrm>
          <a:off x="1047900" y="1255125"/>
          <a:ext cx="3000000" cy="3000000"/>
        </p:xfrm>
        <a:graphic>
          <a:graphicData uri="http://schemas.openxmlformats.org/drawingml/2006/table">
            <a:tbl>
              <a:tblPr>
                <a:noFill/>
                <a:tableStyleId>{4D540C85-A78B-47B5-AB6D-DFB64A4852A3}</a:tableStyleId>
              </a:tblPr>
              <a:tblGrid>
                <a:gridCol w="952500"/>
                <a:gridCol w="952500"/>
                <a:gridCol w="952500"/>
                <a:gridCol w="952500"/>
                <a:gridCol w="952500"/>
                <a:gridCol w="952500"/>
                <a:gridCol w="952500"/>
              </a:tblGrid>
              <a:tr h="200025">
                <a:tc gridSpan="7">
                  <a:txBody>
                    <a:bodyPr/>
                    <a:lstStyle/>
                    <a:p>
                      <a:pPr indent="0" lvl="0" marL="0" rtl="0" algn="ctr">
                        <a:lnSpc>
                          <a:spcPct val="115000"/>
                        </a:lnSpc>
                        <a:spcBef>
                          <a:spcPts val="0"/>
                        </a:spcBef>
                        <a:spcAft>
                          <a:spcPts val="0"/>
                        </a:spcAft>
                        <a:buNone/>
                      </a:pPr>
                      <a:r>
                        <a:rPr b="1" lang="en-GB" sz="1000"/>
                        <a:t>Registered</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r>
              <a:tr h="200025">
                <a:tc>
                  <a:txBody>
                    <a:bodyPr/>
                    <a:lstStyle/>
                    <a:p>
                      <a:pPr indent="0" lvl="0" marL="0" rtl="0" algn="l">
                        <a:lnSpc>
                          <a:spcPct val="115000"/>
                        </a:lnSpc>
                        <a:spcBef>
                          <a:spcPts val="0"/>
                        </a:spcBef>
                        <a:spcAft>
                          <a:spcPts val="0"/>
                        </a:spcAft>
                        <a:buNone/>
                      </a:pPr>
                      <a:r>
                        <a:rPr lang="en-GB" sz="1000"/>
                        <a:t>Month of Year</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18-24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25-34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35-44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45-54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55-64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65+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201910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146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730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966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617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266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223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201911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159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746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924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484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242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209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201912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138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557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512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293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170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136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148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499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489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283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172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107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263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800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782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490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270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228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289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999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956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540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454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429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635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1998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2072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1092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879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716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897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2364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1966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1388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824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581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750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2039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1764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1166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870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550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558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1652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1421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867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833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593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795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1965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1670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1555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1359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1302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Subscriber user group age distribution</a:t>
            </a:r>
            <a:endParaRPr/>
          </a:p>
        </p:txBody>
      </p:sp>
      <p:graphicFrame>
        <p:nvGraphicFramePr>
          <p:cNvPr id="179" name="Google Shape;179;p30"/>
          <p:cNvGraphicFramePr/>
          <p:nvPr/>
        </p:nvGraphicFramePr>
        <p:xfrm>
          <a:off x="1047900" y="1255125"/>
          <a:ext cx="3000000" cy="3000000"/>
        </p:xfrm>
        <a:graphic>
          <a:graphicData uri="http://schemas.openxmlformats.org/drawingml/2006/table">
            <a:tbl>
              <a:tblPr>
                <a:noFill/>
                <a:tableStyleId>{4D540C85-A78B-47B5-AB6D-DFB64A4852A3}</a:tableStyleId>
              </a:tblPr>
              <a:tblGrid>
                <a:gridCol w="952500"/>
                <a:gridCol w="952500"/>
                <a:gridCol w="952500"/>
                <a:gridCol w="952500"/>
                <a:gridCol w="952500"/>
                <a:gridCol w="952500"/>
                <a:gridCol w="952500"/>
              </a:tblGrid>
              <a:tr h="200025">
                <a:tc gridSpan="7">
                  <a:txBody>
                    <a:bodyPr/>
                    <a:lstStyle/>
                    <a:p>
                      <a:pPr indent="0" lvl="0" marL="0" rtl="0" algn="ctr">
                        <a:lnSpc>
                          <a:spcPct val="115000"/>
                        </a:lnSpc>
                        <a:spcBef>
                          <a:spcPts val="0"/>
                        </a:spcBef>
                        <a:spcAft>
                          <a:spcPts val="0"/>
                        </a:spcAft>
                        <a:buNone/>
                      </a:pPr>
                      <a:r>
                        <a:rPr b="1" lang="en-GB" sz="1000"/>
                        <a:t>Subscriber</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r>
              <a:tr h="200025">
                <a:tc>
                  <a:txBody>
                    <a:bodyPr/>
                    <a:lstStyle/>
                    <a:p>
                      <a:pPr indent="0" lvl="0" marL="0" rtl="0" algn="l">
                        <a:lnSpc>
                          <a:spcPct val="115000"/>
                        </a:lnSpc>
                        <a:spcBef>
                          <a:spcPts val="0"/>
                        </a:spcBef>
                        <a:spcAft>
                          <a:spcPts val="0"/>
                        </a:spcAft>
                        <a:buNone/>
                      </a:pPr>
                      <a:r>
                        <a:rPr lang="en-GB" sz="1000"/>
                        <a:t>Month of Year</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18-24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25-34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35-44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45-54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55-64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65+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201910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119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353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411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420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351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465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201911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283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919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823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998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705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806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201912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397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1240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1077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1261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1001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881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415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1148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996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941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698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492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792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2496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2140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1723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1182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879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918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2927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2305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1864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1440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1247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999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3178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2348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2152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1717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1405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1256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3915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2704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2800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2055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1623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1218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3951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2556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2625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2210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1679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1129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3069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2152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2063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2080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1620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1003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2523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1903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2007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1846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2032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Anonymous user group age distribution</a:t>
            </a:r>
            <a:endParaRPr/>
          </a:p>
        </p:txBody>
      </p:sp>
      <p:graphicFrame>
        <p:nvGraphicFramePr>
          <p:cNvPr id="185" name="Google Shape;185;p31"/>
          <p:cNvGraphicFramePr/>
          <p:nvPr/>
        </p:nvGraphicFramePr>
        <p:xfrm>
          <a:off x="1047900" y="1255125"/>
          <a:ext cx="3000000" cy="3000000"/>
        </p:xfrm>
        <a:graphic>
          <a:graphicData uri="http://schemas.openxmlformats.org/drawingml/2006/table">
            <a:tbl>
              <a:tblPr>
                <a:noFill/>
                <a:tableStyleId>{4D540C85-A78B-47B5-AB6D-DFB64A4852A3}</a:tableStyleId>
              </a:tblPr>
              <a:tblGrid>
                <a:gridCol w="952500"/>
                <a:gridCol w="952500"/>
                <a:gridCol w="952500"/>
                <a:gridCol w="952500"/>
                <a:gridCol w="952500"/>
                <a:gridCol w="952500"/>
                <a:gridCol w="952500"/>
              </a:tblGrid>
              <a:tr h="200025">
                <a:tc gridSpan="7">
                  <a:txBody>
                    <a:bodyPr/>
                    <a:lstStyle/>
                    <a:p>
                      <a:pPr indent="0" lvl="0" marL="0" rtl="0" algn="ctr">
                        <a:lnSpc>
                          <a:spcPct val="115000"/>
                        </a:lnSpc>
                        <a:spcBef>
                          <a:spcPts val="0"/>
                        </a:spcBef>
                        <a:spcAft>
                          <a:spcPts val="0"/>
                        </a:spcAft>
                        <a:buNone/>
                      </a:pPr>
                      <a:r>
                        <a:rPr b="1" lang="en-GB" sz="1000"/>
                        <a:t>Anonymous</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r>
              <a:tr h="200025">
                <a:tc>
                  <a:txBody>
                    <a:bodyPr/>
                    <a:lstStyle/>
                    <a:p>
                      <a:pPr indent="0" lvl="0" marL="0" rtl="0" algn="l">
                        <a:lnSpc>
                          <a:spcPct val="115000"/>
                        </a:lnSpc>
                        <a:spcBef>
                          <a:spcPts val="0"/>
                        </a:spcBef>
                        <a:spcAft>
                          <a:spcPts val="0"/>
                        </a:spcAft>
                        <a:buNone/>
                      </a:pPr>
                      <a:r>
                        <a:rPr lang="en-GB" sz="1000"/>
                        <a:t>Month of Year</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18-24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25-34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35-44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45-54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55-64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65+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201910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6.05%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27.03%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26.97%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19.06%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10.93%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9.29%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201911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6.38%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27.09%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26.93%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18.85%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10.82%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9.04%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201912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5.50%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24.65%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26.30%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21.37%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12.61%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8.50%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8.92%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27.75%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24.13%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19.47%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12.08%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6.71%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8.31%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27.16%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24.93%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19.72%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11.39%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7.42%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8.03%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25.83%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22.73%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18.62%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13.74%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10.04%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7.87%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25.27%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21.11%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18.06%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16.23%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10.19%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8.69%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23.92%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19.30%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20.64%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16.01%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9.39%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8.64%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23.75%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20.26%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19.27%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16.59%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9.29%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9.65%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22.85%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20.71%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16.45%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17.55%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11.04%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9.13%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20.69%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18.72%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18.69%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16.10%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14.62%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Registered user group age distribution</a:t>
            </a:r>
            <a:endParaRPr/>
          </a:p>
        </p:txBody>
      </p:sp>
      <p:graphicFrame>
        <p:nvGraphicFramePr>
          <p:cNvPr id="191" name="Google Shape;191;p32"/>
          <p:cNvGraphicFramePr/>
          <p:nvPr/>
        </p:nvGraphicFramePr>
        <p:xfrm>
          <a:off x="1047900" y="1255125"/>
          <a:ext cx="3000000" cy="3000000"/>
        </p:xfrm>
        <a:graphic>
          <a:graphicData uri="http://schemas.openxmlformats.org/drawingml/2006/table">
            <a:tbl>
              <a:tblPr>
                <a:noFill/>
                <a:tableStyleId>{4D540C85-A78B-47B5-AB6D-DFB64A4852A3}</a:tableStyleId>
              </a:tblPr>
              <a:tblGrid>
                <a:gridCol w="952500"/>
                <a:gridCol w="952500"/>
                <a:gridCol w="952500"/>
                <a:gridCol w="952500"/>
                <a:gridCol w="952500"/>
                <a:gridCol w="952500"/>
                <a:gridCol w="952500"/>
              </a:tblGrid>
              <a:tr h="200025">
                <a:tc gridSpan="7">
                  <a:txBody>
                    <a:bodyPr/>
                    <a:lstStyle/>
                    <a:p>
                      <a:pPr indent="0" lvl="0" marL="0" rtl="0" algn="ctr">
                        <a:lnSpc>
                          <a:spcPct val="115000"/>
                        </a:lnSpc>
                        <a:spcBef>
                          <a:spcPts val="0"/>
                        </a:spcBef>
                        <a:spcAft>
                          <a:spcPts val="0"/>
                        </a:spcAft>
                        <a:buNone/>
                      </a:pPr>
                      <a:r>
                        <a:rPr b="1" lang="en-GB" sz="1000"/>
                        <a:t>Registered</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r>
              <a:tr h="200025">
                <a:tc>
                  <a:txBody>
                    <a:bodyPr/>
                    <a:lstStyle/>
                    <a:p>
                      <a:pPr indent="0" lvl="0" marL="0" rtl="0" algn="l">
                        <a:lnSpc>
                          <a:spcPct val="115000"/>
                        </a:lnSpc>
                        <a:spcBef>
                          <a:spcPts val="0"/>
                        </a:spcBef>
                        <a:spcAft>
                          <a:spcPts val="0"/>
                        </a:spcAft>
                        <a:buNone/>
                      </a:pPr>
                      <a:r>
                        <a:rPr lang="en-GB" sz="1000"/>
                        <a:t>Month of Year</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18-24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25-34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35-44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45-54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55-64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65+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201910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0.10%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0.13%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201911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0.11%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201912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0.13%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0.14%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0.22%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0.18%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0.13%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0.21%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0.18%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0.12%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0.16%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0.14%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0.20%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0.17%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0.16%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0.14%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0.13%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preparation</a:t>
            </a:r>
            <a:endParaRPr/>
          </a:p>
        </p:txBody>
      </p:sp>
      <p:sp>
        <p:nvSpPr>
          <p:cNvPr id="64" name="Google Shape;64;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User base - Thamayanthy’s user list</a:t>
            </a:r>
            <a:endParaRPr/>
          </a:p>
          <a:p>
            <a:pPr indent="-317500" lvl="1" marL="914400" rtl="0" algn="l">
              <a:spcBef>
                <a:spcPts val="0"/>
              </a:spcBef>
              <a:spcAft>
                <a:spcPts val="0"/>
              </a:spcAft>
              <a:buSzPts val="1400"/>
              <a:buAutoNum type="alphaLcPeriod"/>
            </a:pPr>
            <a:r>
              <a:rPr lang="en-GB"/>
              <a:t>Removed users without mysph hash id</a:t>
            </a:r>
            <a:endParaRPr/>
          </a:p>
          <a:p>
            <a:pPr indent="-317500" lvl="1" marL="914400" rtl="0" algn="l">
              <a:spcBef>
                <a:spcPts val="0"/>
              </a:spcBef>
              <a:spcAft>
                <a:spcPts val="0"/>
              </a:spcAft>
              <a:buSzPts val="1400"/>
              <a:buAutoNum type="alphaLcPeriod"/>
            </a:pPr>
            <a:r>
              <a:rPr lang="en-GB"/>
              <a:t>Removed test users (e.g. name contains ‘test’ or email contains ‘test’)</a:t>
            </a:r>
            <a:endParaRPr/>
          </a:p>
          <a:p>
            <a:pPr indent="-317500" lvl="1" marL="914400" rtl="0" algn="l">
              <a:spcBef>
                <a:spcPts val="0"/>
              </a:spcBef>
              <a:spcAft>
                <a:spcPts val="0"/>
              </a:spcAft>
              <a:buSzPts val="1400"/>
              <a:buAutoNum type="alphaLcPeriod"/>
            </a:pPr>
            <a:r>
              <a:rPr lang="en-GB"/>
              <a:t>Cleaned the mistyped emails (e.g. sawsenghuat@</a:t>
            </a:r>
            <a:r>
              <a:rPr lang="en-GB" u="sng">
                <a:solidFill>
                  <a:schemeClr val="hlink"/>
                </a:solidFill>
                <a:hlinkClick r:id="rId3"/>
              </a:rPr>
              <a:t>gmail.com/sawsenghuat@gmal.com</a:t>
            </a:r>
            <a:r>
              <a:rPr lang="en-GB"/>
              <a:t>)</a:t>
            </a:r>
            <a:endParaRPr/>
          </a:p>
          <a:p>
            <a:pPr indent="-317500" lvl="1" marL="914400" rtl="0" algn="l">
              <a:spcBef>
                <a:spcPts val="0"/>
              </a:spcBef>
              <a:spcAft>
                <a:spcPts val="0"/>
              </a:spcAft>
              <a:buSzPts val="1400"/>
              <a:buAutoNum type="alphaLcPeriod"/>
            </a:pPr>
            <a:r>
              <a:rPr lang="en-GB"/>
              <a:t>Cleaned incorrect emails (e.g. </a:t>
            </a:r>
            <a:r>
              <a:rPr lang="en-GB" u="sng">
                <a:solidFill>
                  <a:schemeClr val="hlink"/>
                </a:solidFill>
                <a:hlinkClick r:id="rId4"/>
              </a:rPr>
              <a:t>ztlp@g.kl</a:t>
            </a:r>
            <a:r>
              <a:rPr lang="en-GB"/>
              <a:t>)</a:t>
            </a:r>
            <a:endParaRPr/>
          </a:p>
          <a:p>
            <a:pPr indent="-317500" lvl="1" marL="914400" rtl="0" algn="l">
              <a:spcBef>
                <a:spcPts val="0"/>
              </a:spcBef>
              <a:spcAft>
                <a:spcPts val="0"/>
              </a:spcAft>
              <a:buSzPts val="1400"/>
              <a:buAutoNum type="alphaLcPeriod"/>
            </a:pPr>
            <a:r>
              <a:rPr lang="en-GB"/>
              <a:t>In the end there are 13937 emails</a:t>
            </a:r>
            <a:endParaRPr/>
          </a:p>
          <a:p>
            <a:pPr indent="-317500" lvl="1" marL="914400" rtl="0" algn="l">
              <a:spcBef>
                <a:spcPts val="0"/>
              </a:spcBef>
              <a:spcAft>
                <a:spcPts val="0"/>
              </a:spcAft>
              <a:buSzPts val="1400"/>
              <a:buAutoNum type="alphaLcPeriod"/>
            </a:pPr>
            <a:r>
              <a:rPr lang="en-GB"/>
              <a:t>The </a:t>
            </a:r>
            <a:r>
              <a:rPr b="1" lang="en-GB"/>
              <a:t>definition </a:t>
            </a:r>
            <a:r>
              <a:rPr lang="en-GB"/>
              <a:t>of registered ZB rewards user - reg_zb flag is a flag that both zb rewards user and registered user (not necessarily registered because of zb rewards)</a:t>
            </a:r>
            <a:endParaRPr/>
          </a:p>
          <a:p>
            <a:pPr indent="-342900" lvl="0" marL="457200" rtl="0" algn="l">
              <a:spcBef>
                <a:spcPts val="0"/>
              </a:spcBef>
              <a:spcAft>
                <a:spcPts val="0"/>
              </a:spcAft>
              <a:buSzPts val="1800"/>
              <a:buAutoNum type="arabicPeriod"/>
            </a:pPr>
            <a:r>
              <a:rPr lang="en-GB"/>
              <a:t>Pageview base</a:t>
            </a:r>
            <a:endParaRPr/>
          </a:p>
          <a:p>
            <a:pPr indent="-317500" lvl="1" marL="914400" rtl="0" algn="l">
              <a:spcBef>
                <a:spcPts val="0"/>
              </a:spcBef>
              <a:spcAft>
                <a:spcPts val="0"/>
              </a:spcAft>
              <a:buSzPts val="1400"/>
              <a:buAutoNum type="alphaLcPeriod"/>
            </a:pPr>
            <a:r>
              <a:rPr lang="en-GB"/>
              <a:t>Extracted the pageviews for both Web and App of SG ZB from Oct 19 to Aug 20</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Subscriber user group age distribution</a:t>
            </a:r>
            <a:endParaRPr/>
          </a:p>
        </p:txBody>
      </p:sp>
      <p:graphicFrame>
        <p:nvGraphicFramePr>
          <p:cNvPr id="197" name="Google Shape;197;p33"/>
          <p:cNvGraphicFramePr/>
          <p:nvPr/>
        </p:nvGraphicFramePr>
        <p:xfrm>
          <a:off x="1047900" y="1255125"/>
          <a:ext cx="3000000" cy="3000000"/>
        </p:xfrm>
        <a:graphic>
          <a:graphicData uri="http://schemas.openxmlformats.org/drawingml/2006/table">
            <a:tbl>
              <a:tblPr>
                <a:noFill/>
                <a:tableStyleId>{4D540C85-A78B-47B5-AB6D-DFB64A4852A3}</a:tableStyleId>
              </a:tblPr>
              <a:tblGrid>
                <a:gridCol w="952500"/>
                <a:gridCol w="952500"/>
                <a:gridCol w="952500"/>
                <a:gridCol w="952500"/>
                <a:gridCol w="952500"/>
                <a:gridCol w="952500"/>
                <a:gridCol w="952500"/>
              </a:tblGrid>
              <a:tr h="200025">
                <a:tc gridSpan="7">
                  <a:txBody>
                    <a:bodyPr/>
                    <a:lstStyle/>
                    <a:p>
                      <a:pPr indent="0" lvl="0" marL="0" rtl="0" algn="ctr">
                        <a:lnSpc>
                          <a:spcPct val="115000"/>
                        </a:lnSpc>
                        <a:spcBef>
                          <a:spcPts val="0"/>
                        </a:spcBef>
                        <a:spcAft>
                          <a:spcPts val="0"/>
                        </a:spcAft>
                        <a:buNone/>
                      </a:pPr>
                      <a:r>
                        <a:rPr b="1" lang="en-GB" sz="1000"/>
                        <a:t>Subscriber</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r>
              <a:tr h="200025">
                <a:tc>
                  <a:txBody>
                    <a:bodyPr/>
                    <a:lstStyle/>
                    <a:p>
                      <a:pPr indent="0" lvl="0" marL="0" rtl="0" algn="l">
                        <a:lnSpc>
                          <a:spcPct val="115000"/>
                        </a:lnSpc>
                        <a:spcBef>
                          <a:spcPts val="0"/>
                        </a:spcBef>
                        <a:spcAft>
                          <a:spcPts val="0"/>
                        </a:spcAft>
                        <a:buNone/>
                      </a:pPr>
                      <a:r>
                        <a:rPr lang="en-GB" sz="1000"/>
                        <a:t>Month of Year</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18-24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25-34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35-44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45-54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55-64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65+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201910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201911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0.11%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0.10%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0.12%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0.10%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201912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0.17%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0.15%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0.18%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0.14%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0.12%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0.17%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0.15%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0.14%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0.10%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0.22%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0.19%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0.15%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0.11%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0.21%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0.16%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0.13%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0.10%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0.21%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0.16%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0.14%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0.11%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0.09%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0.12%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0.36%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0.25%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0.26%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0.19%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0.15%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0.12%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0.41%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0.26%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0.27%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0.23%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0.17%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0.11%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0.30%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0.21%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0.20%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0.20%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0.16%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0.10%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0.26%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0.20%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0.21%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0.19%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0.21%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Data preparation</a:t>
            </a:r>
            <a:endParaRPr/>
          </a:p>
        </p:txBody>
      </p:sp>
      <p:sp>
        <p:nvSpPr>
          <p:cNvPr id="70" name="Google Shape;70;p16"/>
          <p:cNvSpPr txBox="1"/>
          <p:nvPr>
            <p:ph idx="1" type="body"/>
          </p:nvPr>
        </p:nvSpPr>
        <p:spPr>
          <a:xfrm>
            <a:off x="311700" y="1152475"/>
            <a:ext cx="8520600" cy="460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3"/>
            </a:pPr>
            <a:r>
              <a:rPr lang="en-GB"/>
              <a:t>User Tracking</a:t>
            </a:r>
            <a:endParaRPr/>
          </a:p>
        </p:txBody>
      </p:sp>
      <p:sp>
        <p:nvSpPr>
          <p:cNvPr id="71" name="Google Shape;71;p16"/>
          <p:cNvSpPr txBox="1"/>
          <p:nvPr/>
        </p:nvSpPr>
        <p:spPr>
          <a:xfrm>
            <a:off x="199825" y="2090700"/>
            <a:ext cx="19686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Registered Email</a:t>
            </a:r>
            <a:endParaRPr b="1"/>
          </a:p>
          <a:p>
            <a:pPr indent="0" lvl="0" marL="0" rtl="0" algn="l">
              <a:spcBef>
                <a:spcPts val="0"/>
              </a:spcBef>
              <a:spcAft>
                <a:spcPts val="0"/>
              </a:spcAft>
              <a:buNone/>
            </a:pPr>
            <a:r>
              <a:rPr i="1" lang="en-GB" sz="1000"/>
              <a:t>(e.g. liangdong85@gmail.com)</a:t>
            </a:r>
            <a:endParaRPr i="1" sz="1000"/>
          </a:p>
        </p:txBody>
      </p:sp>
      <p:sp>
        <p:nvSpPr>
          <p:cNvPr id="72" name="Google Shape;72;p16"/>
          <p:cNvSpPr txBox="1"/>
          <p:nvPr/>
        </p:nvSpPr>
        <p:spPr>
          <a:xfrm>
            <a:off x="2396413" y="2090700"/>
            <a:ext cx="34590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MySPH Hash</a:t>
            </a:r>
            <a:endParaRPr b="1"/>
          </a:p>
          <a:p>
            <a:pPr indent="0" lvl="0" marL="0" rtl="0" algn="l">
              <a:spcBef>
                <a:spcPts val="0"/>
              </a:spcBef>
              <a:spcAft>
                <a:spcPts val="0"/>
              </a:spcAft>
              <a:buNone/>
            </a:pPr>
            <a:r>
              <a:rPr i="1" lang="en-GB" sz="900"/>
              <a:t>(e.g. cQ13jxgHZ108DBel191NnnCHY8CVKomKldyt3uks5EE=)</a:t>
            </a:r>
            <a:endParaRPr i="1" sz="900"/>
          </a:p>
        </p:txBody>
      </p:sp>
      <p:sp>
        <p:nvSpPr>
          <p:cNvPr id="73" name="Google Shape;73;p16"/>
          <p:cNvSpPr txBox="1"/>
          <p:nvPr/>
        </p:nvSpPr>
        <p:spPr>
          <a:xfrm>
            <a:off x="2396425" y="3263650"/>
            <a:ext cx="9621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RedShift</a:t>
            </a:r>
            <a:endParaRPr/>
          </a:p>
        </p:txBody>
      </p:sp>
      <p:sp>
        <p:nvSpPr>
          <p:cNvPr id="74" name="Google Shape;74;p16"/>
          <p:cNvSpPr txBox="1"/>
          <p:nvPr/>
        </p:nvSpPr>
        <p:spPr>
          <a:xfrm>
            <a:off x="6083425" y="1480150"/>
            <a:ext cx="2671500" cy="17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FullvisitorID (GA identifier)</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GB" sz="1300"/>
              <a:t>App</a:t>
            </a:r>
            <a:endParaRPr sz="1300"/>
          </a:p>
          <a:p>
            <a:pPr indent="0" lvl="0" marL="0" rtl="0" algn="l">
              <a:spcBef>
                <a:spcPts val="0"/>
              </a:spcBef>
              <a:spcAft>
                <a:spcPts val="0"/>
              </a:spcAft>
              <a:buNone/>
            </a:pPr>
            <a:r>
              <a:rPr i="1" lang="en-GB" sz="900">
                <a:solidFill>
                  <a:schemeClr val="dk1"/>
                </a:solidFill>
              </a:rPr>
              <a:t>(e.g. 12957457920030651985, 6521101761609992835)</a:t>
            </a:r>
            <a:endParaRPr i="1" sz="900">
              <a:solidFill>
                <a:schemeClr val="dk1"/>
              </a:solidFill>
            </a:endParaRPr>
          </a:p>
          <a:p>
            <a:pPr indent="0" lvl="0" marL="0" rtl="0" algn="l">
              <a:spcBef>
                <a:spcPts val="0"/>
              </a:spcBef>
              <a:spcAft>
                <a:spcPts val="0"/>
              </a:spcAft>
              <a:buNone/>
            </a:pPr>
            <a:r>
              <a:t/>
            </a:r>
            <a:endParaRPr i="1" sz="900">
              <a:solidFill>
                <a:schemeClr val="dk1"/>
              </a:solidFill>
            </a:endParaRPr>
          </a:p>
          <a:p>
            <a:pPr indent="0" lvl="0" marL="0" rtl="0" algn="l">
              <a:spcBef>
                <a:spcPts val="0"/>
              </a:spcBef>
              <a:spcAft>
                <a:spcPts val="0"/>
              </a:spcAft>
              <a:buClr>
                <a:schemeClr val="dk1"/>
              </a:buClr>
              <a:buSzPts val="1100"/>
              <a:buFont typeface="Arial"/>
              <a:buNone/>
            </a:pPr>
            <a:r>
              <a:rPr lang="en-GB" sz="1300">
                <a:solidFill>
                  <a:schemeClr val="dk1"/>
                </a:solidFill>
              </a:rPr>
              <a:t>Web</a:t>
            </a:r>
            <a:endParaRPr sz="1300"/>
          </a:p>
          <a:p>
            <a:pPr indent="0" lvl="0" marL="0" rtl="0" algn="l">
              <a:spcBef>
                <a:spcPts val="0"/>
              </a:spcBef>
              <a:spcAft>
                <a:spcPts val="0"/>
              </a:spcAft>
              <a:buClr>
                <a:schemeClr val="dk1"/>
              </a:buClr>
              <a:buSzPts val="1100"/>
              <a:buFont typeface="Arial"/>
              <a:buNone/>
            </a:pPr>
            <a:r>
              <a:rPr i="1" lang="en-GB" sz="900">
                <a:solidFill>
                  <a:schemeClr val="dk1"/>
                </a:solidFill>
              </a:rPr>
              <a:t>(e.g. 5296190368320460541, 8375235547897480259)</a:t>
            </a:r>
            <a:endParaRPr/>
          </a:p>
        </p:txBody>
      </p:sp>
      <p:sp>
        <p:nvSpPr>
          <p:cNvPr id="75" name="Google Shape;75;p16"/>
          <p:cNvSpPr txBox="1"/>
          <p:nvPr/>
        </p:nvSpPr>
        <p:spPr>
          <a:xfrm>
            <a:off x="6083425" y="3263650"/>
            <a:ext cx="23607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Google Analytics/BigQuery</a:t>
            </a:r>
            <a:endParaRPr/>
          </a:p>
        </p:txBody>
      </p:sp>
      <p:cxnSp>
        <p:nvCxnSpPr>
          <p:cNvPr id="76" name="Google Shape;76;p16"/>
          <p:cNvCxnSpPr/>
          <p:nvPr/>
        </p:nvCxnSpPr>
        <p:spPr>
          <a:xfrm>
            <a:off x="2168425" y="2371900"/>
            <a:ext cx="228000" cy="0"/>
          </a:xfrm>
          <a:prstGeom prst="straightConnector1">
            <a:avLst/>
          </a:prstGeom>
          <a:noFill/>
          <a:ln cap="flat" cmpd="sng" w="9525">
            <a:solidFill>
              <a:schemeClr val="dk2"/>
            </a:solidFill>
            <a:prstDash val="solid"/>
            <a:round/>
            <a:headEnd len="med" w="med" type="none"/>
            <a:tailEnd len="med" w="med" type="triangle"/>
          </a:ln>
        </p:spPr>
      </p:cxnSp>
      <p:cxnSp>
        <p:nvCxnSpPr>
          <p:cNvPr id="77" name="Google Shape;77;p16"/>
          <p:cNvCxnSpPr/>
          <p:nvPr/>
        </p:nvCxnSpPr>
        <p:spPr>
          <a:xfrm>
            <a:off x="5821375" y="2371900"/>
            <a:ext cx="228000" cy="0"/>
          </a:xfrm>
          <a:prstGeom prst="straightConnector1">
            <a:avLst/>
          </a:prstGeom>
          <a:noFill/>
          <a:ln cap="flat" cmpd="sng" w="9525">
            <a:solidFill>
              <a:schemeClr val="dk2"/>
            </a:solidFill>
            <a:prstDash val="solid"/>
            <a:round/>
            <a:headEnd len="med" w="med" type="none"/>
            <a:tailEnd len="med" w="med" type="triangle"/>
          </a:ln>
        </p:spPr>
      </p:cxnSp>
      <p:sp>
        <p:nvSpPr>
          <p:cNvPr id="78" name="Google Shape;78;p16"/>
          <p:cNvSpPr txBox="1"/>
          <p:nvPr/>
        </p:nvSpPr>
        <p:spPr>
          <a:xfrm>
            <a:off x="407050" y="3863175"/>
            <a:ext cx="7955700" cy="7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From the registered email, we can get the MySPH Hash, and as long as the user logged in once we can have Fullvisitorid of the corresponding email. This is how we can backtrack the user’s history even before they became registered, and track their readership even when they are not logged in thru GA identifiers.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Overall Users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42925" y="265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Active Users per month by login status (ZB App)</a:t>
            </a:r>
            <a:endParaRPr/>
          </a:p>
        </p:txBody>
      </p:sp>
      <p:graphicFrame>
        <p:nvGraphicFramePr>
          <p:cNvPr id="89" name="Google Shape;89;p18"/>
          <p:cNvGraphicFramePr/>
          <p:nvPr/>
        </p:nvGraphicFramePr>
        <p:xfrm>
          <a:off x="4681275" y="1027075"/>
          <a:ext cx="3000000" cy="3000000"/>
        </p:xfrm>
        <a:graphic>
          <a:graphicData uri="http://schemas.openxmlformats.org/drawingml/2006/table">
            <a:tbl>
              <a:tblPr>
                <a:noFill/>
                <a:tableStyleId>{4D540C85-A78B-47B5-AB6D-DFB64A4852A3}</a:tableStyleId>
              </a:tblPr>
              <a:tblGrid>
                <a:gridCol w="762025"/>
                <a:gridCol w="851025"/>
                <a:gridCol w="913450"/>
                <a:gridCol w="983725"/>
                <a:gridCol w="780800"/>
              </a:tblGrid>
              <a:tr h="200025">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4">
                  <a:txBody>
                    <a:bodyPr/>
                    <a:lstStyle/>
                    <a:p>
                      <a:pPr indent="0" lvl="0" marL="0" rtl="0" algn="ctr">
                        <a:lnSpc>
                          <a:spcPct val="115000"/>
                        </a:lnSpc>
                        <a:spcBef>
                          <a:spcPts val="0"/>
                        </a:spcBef>
                        <a:spcAft>
                          <a:spcPts val="0"/>
                        </a:spcAft>
                        <a:buNone/>
                      </a:pPr>
                      <a:r>
                        <a:rPr b="1" lang="en-GB" sz="1000"/>
                        <a:t>App user distribution</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r>
              <a:tr h="200025">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Anonymous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Registered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Subscriber</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Total</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2019-10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125993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5579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29542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161114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2019-11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127497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5693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29663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162853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2019-12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126497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2856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27752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157105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143547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2389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28838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174774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170801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2129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30978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203908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190224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2303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GB" sz="1000"/>
                        <a:t>32679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GB" sz="1000"/>
                        <a:t>225206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216198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2628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GB" sz="1000"/>
                        <a:t>40073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GB" sz="1000"/>
                        <a:t>258899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201697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3113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GB" sz="1000"/>
                        <a:t>44341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GB" sz="1000"/>
                        <a:t>249151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200803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2638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GB" sz="1000"/>
                        <a:t>44739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GB" sz="1000"/>
                        <a:t>248180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201198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2614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GB" sz="1000"/>
                        <a:t>43798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GB" sz="1000"/>
                        <a:t>247610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187962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2017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41007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230986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90" name="Google Shape;90;p18" title="Chart"/>
          <p:cNvPicPr preferRelativeResize="0"/>
          <p:nvPr/>
        </p:nvPicPr>
        <p:blipFill>
          <a:blip r:embed="rId3">
            <a:alphaModFix/>
          </a:blip>
          <a:stretch>
            <a:fillRect/>
          </a:stretch>
        </p:blipFill>
        <p:spPr>
          <a:xfrm>
            <a:off x="70650" y="1027075"/>
            <a:ext cx="4610628" cy="2850899"/>
          </a:xfrm>
          <a:prstGeom prst="rect">
            <a:avLst/>
          </a:prstGeom>
          <a:noFill/>
          <a:ln>
            <a:noFill/>
          </a:ln>
        </p:spPr>
      </p:pic>
      <p:sp>
        <p:nvSpPr>
          <p:cNvPr id="91" name="Google Shape;91;p18"/>
          <p:cNvSpPr txBox="1"/>
          <p:nvPr/>
        </p:nvSpPr>
        <p:spPr>
          <a:xfrm>
            <a:off x="390250" y="4128850"/>
            <a:ext cx="8265600" cy="82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On ZB App, the absolute number of logged-in registered and subscriber increased during the ZB rewards period, however proportionally it remained the same level.</a:t>
            </a:r>
            <a:br>
              <a:rPr lang="en-GB"/>
            </a:br>
            <a:r>
              <a:rPr lang="en-GB" sz="1200"/>
              <a:t>* There was a spike for logged-in registered users in Oct 19 and Nov 19.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42925" y="265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Active Users per month by login status (ZB Web)</a:t>
            </a:r>
            <a:endParaRPr/>
          </a:p>
        </p:txBody>
      </p:sp>
      <p:graphicFrame>
        <p:nvGraphicFramePr>
          <p:cNvPr id="97" name="Google Shape;97;p19"/>
          <p:cNvGraphicFramePr/>
          <p:nvPr/>
        </p:nvGraphicFramePr>
        <p:xfrm>
          <a:off x="4681275" y="1027075"/>
          <a:ext cx="3000000" cy="3000000"/>
        </p:xfrm>
        <a:graphic>
          <a:graphicData uri="http://schemas.openxmlformats.org/drawingml/2006/table">
            <a:tbl>
              <a:tblPr>
                <a:noFill/>
                <a:tableStyleId>{4D540C85-A78B-47B5-AB6D-DFB64A4852A3}</a:tableStyleId>
              </a:tblPr>
              <a:tblGrid>
                <a:gridCol w="762025"/>
                <a:gridCol w="851025"/>
                <a:gridCol w="913450"/>
                <a:gridCol w="983725"/>
                <a:gridCol w="780800"/>
              </a:tblGrid>
              <a:tr h="200025">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4">
                  <a:txBody>
                    <a:bodyPr/>
                    <a:lstStyle/>
                    <a:p>
                      <a:pPr indent="0" lvl="0" marL="0" rtl="0" algn="ctr">
                        <a:lnSpc>
                          <a:spcPct val="115000"/>
                        </a:lnSpc>
                        <a:spcBef>
                          <a:spcPts val="0"/>
                        </a:spcBef>
                        <a:spcAft>
                          <a:spcPts val="0"/>
                        </a:spcAft>
                        <a:buNone/>
                      </a:pPr>
                      <a:r>
                        <a:rPr b="1" lang="en-GB" sz="1000"/>
                        <a:t>Web user distribution</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r>
              <a:tr h="200025">
                <a:tc>
                  <a:txBody>
                    <a:bodyPr/>
                    <a:lstStyle/>
                    <a:p>
                      <a:pPr indent="0" lvl="0" marL="0" rtl="0" algn="l">
                        <a:spcBef>
                          <a:spcPts val="0"/>
                        </a:spcBef>
                        <a:spcAft>
                          <a:spcPts val="0"/>
                        </a:spcAft>
                        <a:buNone/>
                      </a:pPr>
                      <a:r>
                        <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Anonymous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Registered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Subscriber</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Total</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2019-10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2299769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4525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8749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2313043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2019-11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2406447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4440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15317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2426204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2019-12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2119063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3575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17256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2139894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2462915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4010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19806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2486731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2947445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4591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27454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2979490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3511498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5702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GB" sz="1000"/>
                        <a:t>31840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GB" sz="1000"/>
                        <a:t>3549040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3801066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12084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GB" sz="1000"/>
                        <a:t>35123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GB" sz="1000"/>
                        <a:t>3848273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2766978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12964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GB" sz="1000"/>
                        <a:t>39487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GB" sz="1000"/>
                        <a:t>2819429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2558830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11860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GB" sz="1000"/>
                        <a:t>39815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GB" sz="1000"/>
                        <a:t>2610505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2707745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10250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GB" sz="1000"/>
                        <a:t>35753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GB" sz="1000"/>
                        <a:t>2753748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r">
                        <a:lnSpc>
                          <a:spcPct val="115000"/>
                        </a:lnSpc>
                        <a:spcBef>
                          <a:spcPts val="0"/>
                        </a:spcBef>
                        <a:spcAft>
                          <a:spcPts val="0"/>
                        </a:spcAft>
                        <a:buNone/>
                      </a:pPr>
                      <a:r>
                        <a:rPr lang="en-GB" sz="1000"/>
                        <a:t>2020-08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2457528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18252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32126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2507906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98" name="Google Shape;98;p19"/>
          <p:cNvSpPr txBox="1"/>
          <p:nvPr/>
        </p:nvSpPr>
        <p:spPr>
          <a:xfrm>
            <a:off x="390250" y="4128850"/>
            <a:ext cx="8265600" cy="82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On ZB Web, the absolute number of logged-in registered and subscriber increased during the ZB rewards period, however proportionally it remained the same level.</a:t>
            </a:r>
            <a:br>
              <a:rPr lang="en-GB"/>
            </a:br>
            <a:endParaRPr sz="1200"/>
          </a:p>
        </p:txBody>
      </p:sp>
      <p:pic>
        <p:nvPicPr>
          <p:cNvPr id="99" name="Google Shape;99;p19" title="Chart"/>
          <p:cNvPicPr preferRelativeResize="0"/>
          <p:nvPr/>
        </p:nvPicPr>
        <p:blipFill>
          <a:blip r:embed="rId3">
            <a:alphaModFix/>
          </a:blip>
          <a:stretch>
            <a:fillRect/>
          </a:stretch>
        </p:blipFill>
        <p:spPr>
          <a:xfrm>
            <a:off x="113375" y="1027075"/>
            <a:ext cx="4567899" cy="282448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Acquisition impact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Number of new subs per month</a:t>
            </a:r>
            <a:endParaRPr/>
          </a:p>
        </p:txBody>
      </p:sp>
      <p:pic>
        <p:nvPicPr>
          <p:cNvPr id="110" name="Google Shape;110;p21" title="Chart"/>
          <p:cNvPicPr preferRelativeResize="0"/>
          <p:nvPr/>
        </p:nvPicPr>
        <p:blipFill>
          <a:blip r:embed="rId3">
            <a:alphaModFix/>
          </a:blip>
          <a:stretch>
            <a:fillRect/>
          </a:stretch>
        </p:blipFill>
        <p:spPr>
          <a:xfrm>
            <a:off x="311700" y="1053125"/>
            <a:ext cx="5732574" cy="3544651"/>
          </a:xfrm>
          <a:prstGeom prst="rect">
            <a:avLst/>
          </a:prstGeom>
          <a:noFill/>
          <a:ln>
            <a:noFill/>
          </a:ln>
        </p:spPr>
      </p:pic>
      <p:sp>
        <p:nvSpPr>
          <p:cNvPr id="111" name="Google Shape;111;p21"/>
          <p:cNvSpPr txBox="1"/>
          <p:nvPr/>
        </p:nvSpPr>
        <p:spPr>
          <a:xfrm>
            <a:off x="6110425" y="1252775"/>
            <a:ext cx="2899500" cy="31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ZB saw increases in subs during covid / ZB rewards period.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ST and BT also saw increases in subs during the covid period.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Recommendation: </a:t>
            </a:r>
            <a:endParaRPr/>
          </a:p>
          <a:p>
            <a:pPr indent="-317500" lvl="0" marL="457200" rtl="0" algn="l">
              <a:spcBef>
                <a:spcPts val="0"/>
              </a:spcBef>
              <a:spcAft>
                <a:spcPts val="0"/>
              </a:spcAft>
              <a:buSzPts val="1400"/>
              <a:buChar char="●"/>
            </a:pPr>
            <a:r>
              <a:rPr lang="en-GB"/>
              <a:t>To improve how we attribute subscriptions to ZB rewards (i.e. to include subscribe/register button on rewards CTA / pages)</a:t>
            </a:r>
            <a:endParaRPr/>
          </a:p>
        </p:txBody>
      </p:sp>
      <p:sp>
        <p:nvSpPr>
          <p:cNvPr id="112" name="Google Shape;112;p21"/>
          <p:cNvSpPr/>
          <p:nvPr/>
        </p:nvSpPr>
        <p:spPr>
          <a:xfrm>
            <a:off x="4511200" y="4758250"/>
            <a:ext cx="1331100" cy="2016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t>ZB Rewards</a:t>
            </a:r>
            <a:endParaRPr sz="1100"/>
          </a:p>
        </p:txBody>
      </p:sp>
      <p:sp>
        <p:nvSpPr>
          <p:cNvPr id="113" name="Google Shape;113;p21"/>
          <p:cNvSpPr/>
          <p:nvPr/>
        </p:nvSpPr>
        <p:spPr>
          <a:xfrm>
            <a:off x="5104475" y="4941900"/>
            <a:ext cx="737700" cy="201600"/>
          </a:xfrm>
          <a:prstGeom prst="rect">
            <a:avLst/>
          </a:prstGeom>
          <a:solidFill>
            <a:srgbClr val="CC0000">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t>GE2020</a:t>
            </a:r>
            <a:endParaRPr sz="1100"/>
          </a:p>
        </p:txBody>
      </p:sp>
      <p:sp>
        <p:nvSpPr>
          <p:cNvPr id="114" name="Google Shape;114;p21"/>
          <p:cNvSpPr/>
          <p:nvPr/>
        </p:nvSpPr>
        <p:spPr>
          <a:xfrm>
            <a:off x="3442000" y="4413875"/>
            <a:ext cx="2400300" cy="201600"/>
          </a:xfrm>
          <a:prstGeom prst="rect">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t>Covid-19</a:t>
            </a:r>
            <a:endParaRPr sz="1100"/>
          </a:p>
        </p:txBody>
      </p:sp>
      <p:sp>
        <p:nvSpPr>
          <p:cNvPr id="115" name="Google Shape;115;p21"/>
          <p:cNvSpPr/>
          <p:nvPr/>
        </p:nvSpPr>
        <p:spPr>
          <a:xfrm>
            <a:off x="4292750" y="4556650"/>
            <a:ext cx="1162800" cy="201600"/>
          </a:xfrm>
          <a:prstGeom prst="rect">
            <a:avLst/>
          </a:pr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t>CB</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Engagement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