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69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F180A-97A4-4E62-9B79-8429476BBD6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02ED-46EF-4632-B941-8405BA322E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程序设计</a:t>
            </a: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16016" y="4653136"/>
            <a:ext cx="3309803" cy="1260629"/>
          </a:xfrm>
        </p:spPr>
        <p:txBody>
          <a:bodyPr/>
          <a:lstStyle/>
          <a:p>
            <a:r>
              <a:rPr lang="zh-CN" altLang="en-US" dirty="0" smtClean="0"/>
              <a:t>信息技术学院</a:t>
            </a:r>
            <a:endParaRPr lang="en-US" altLang="zh-CN" dirty="0" smtClean="0"/>
          </a:p>
          <a:p>
            <a:r>
              <a:rPr lang="zh-CN" altLang="en-US" dirty="0"/>
              <a:t>廖琪敏</a:t>
            </a:r>
          </a:p>
        </p:txBody>
      </p:sp>
    </p:spTree>
    <p:extLst>
      <p:ext uri="{BB962C8B-B14F-4D97-AF65-F5344CB8AC3E}">
        <p14:creationId xmlns:p14="http://schemas.microsoft.com/office/powerpoint/2010/main" val="18732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0"/>
            <a:ext cx="7024688" cy="1143000"/>
          </a:xfrm>
        </p:spPr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30442"/>
              </p:ext>
            </p:extLst>
          </p:nvPr>
        </p:nvGraphicFramePr>
        <p:xfrm>
          <a:off x="1043608" y="1322412"/>
          <a:ext cx="6768752" cy="49149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784561"/>
                <a:gridCol w="5984191"/>
              </a:tblGrid>
              <a:tr h="137827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周次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讲授章、节及内容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</a:tr>
              <a:tr h="564709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1.Java</a:t>
                      </a:r>
                      <a:r>
                        <a:rPr lang="zh-CN" sz="1800" kern="100" dirty="0">
                          <a:effectLst/>
                        </a:rPr>
                        <a:t>语言概述</a:t>
                      </a:r>
                    </a:p>
                    <a:p>
                      <a:pPr marL="4572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1.1 Java</a:t>
                      </a:r>
                      <a:r>
                        <a:rPr lang="zh-CN" sz="1800" kern="100" dirty="0" smtClean="0">
                          <a:effectLst/>
                        </a:rPr>
                        <a:t>概述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</a:t>
                      </a:r>
                      <a:r>
                        <a:rPr lang="en-US" sz="1800" kern="100" dirty="0" smtClean="0">
                          <a:effectLst/>
                        </a:rPr>
                        <a:t>1.2 </a:t>
                      </a:r>
                      <a:r>
                        <a:rPr lang="en-US" sz="1800" kern="100" dirty="0">
                          <a:effectLst/>
                        </a:rPr>
                        <a:t>JDK</a:t>
                      </a:r>
                      <a:r>
                        <a:rPr lang="zh-CN" sz="1800" kern="100" dirty="0">
                          <a:effectLst/>
                        </a:rPr>
                        <a:t>概述与安装</a:t>
                      </a:r>
                    </a:p>
                    <a:p>
                      <a:pPr marL="4572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1.3 Eclipse</a:t>
                      </a:r>
                      <a:r>
                        <a:rPr lang="zh-CN" sz="1800" kern="100" dirty="0">
                          <a:effectLst/>
                        </a:rPr>
                        <a:t>概述与安装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</a:tr>
              <a:tr h="68913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</a:t>
                      </a:r>
                      <a:r>
                        <a:rPr lang="zh-CN" sz="1800" kern="100" dirty="0">
                          <a:effectLst/>
                        </a:rPr>
                        <a:t>数据类型与运算符</a:t>
                      </a:r>
                    </a:p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2.1 </a:t>
                      </a:r>
                      <a:r>
                        <a:rPr lang="zh-CN" sz="1800" kern="100" dirty="0">
                          <a:effectLst/>
                        </a:rPr>
                        <a:t>标识符与</a:t>
                      </a:r>
                      <a:r>
                        <a:rPr lang="zh-CN" sz="1800" kern="100" dirty="0" smtClean="0">
                          <a:effectLst/>
                        </a:rPr>
                        <a:t>关键字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</a:t>
                      </a:r>
                      <a:r>
                        <a:rPr lang="en-US" sz="1800" kern="100" dirty="0" smtClean="0">
                          <a:effectLst/>
                        </a:rPr>
                        <a:t>2.2 </a:t>
                      </a:r>
                      <a:r>
                        <a:rPr lang="zh-CN" sz="1800" kern="100" dirty="0">
                          <a:effectLst/>
                        </a:rPr>
                        <a:t>基本数据类型</a:t>
                      </a:r>
                    </a:p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2.3 </a:t>
                      </a:r>
                      <a:r>
                        <a:rPr lang="zh-CN" sz="1800" kern="100" dirty="0">
                          <a:effectLst/>
                        </a:rPr>
                        <a:t>变量与</a:t>
                      </a:r>
                      <a:r>
                        <a:rPr lang="zh-CN" sz="1800" kern="100" dirty="0" smtClean="0">
                          <a:effectLst/>
                        </a:rPr>
                        <a:t>常量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</a:t>
                      </a:r>
                      <a:r>
                        <a:rPr lang="en-US" sz="1800" kern="100" dirty="0" smtClean="0">
                          <a:effectLst/>
                        </a:rPr>
                        <a:t>2.4 </a:t>
                      </a:r>
                      <a:r>
                        <a:rPr lang="zh-CN" sz="1800" kern="100" dirty="0" smtClean="0">
                          <a:effectLst/>
                        </a:rPr>
                        <a:t>运算符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</a:t>
                      </a:r>
                      <a:r>
                        <a:rPr lang="en-US" sz="1800" kern="100" dirty="0" smtClean="0">
                          <a:effectLst/>
                        </a:rPr>
                        <a:t>2.5 </a:t>
                      </a:r>
                      <a:r>
                        <a:rPr lang="zh-CN" sz="1800" kern="100" dirty="0">
                          <a:effectLst/>
                        </a:rPr>
                        <a:t>表达式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</a:tr>
              <a:tr h="564709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</a:t>
                      </a:r>
                      <a:r>
                        <a:rPr lang="zh-CN" sz="1800" kern="100" dirty="0">
                          <a:effectLst/>
                        </a:rPr>
                        <a:t>数据类型与运算符</a:t>
                      </a:r>
                    </a:p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2.6 </a:t>
                      </a:r>
                      <a:r>
                        <a:rPr lang="zh-CN" sz="1800" kern="100" dirty="0">
                          <a:effectLst/>
                        </a:rPr>
                        <a:t>数据类型</a:t>
                      </a:r>
                      <a:r>
                        <a:rPr lang="zh-CN" sz="1800" kern="100" dirty="0" smtClean="0">
                          <a:effectLst/>
                        </a:rPr>
                        <a:t>转换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 </a:t>
                      </a:r>
                      <a:r>
                        <a:rPr lang="en-US" sz="1800" kern="100" dirty="0" smtClean="0">
                          <a:effectLst/>
                        </a:rPr>
                        <a:t>2.7 </a:t>
                      </a:r>
                      <a:r>
                        <a:rPr lang="zh-CN" sz="1800" kern="100" dirty="0">
                          <a:effectLst/>
                        </a:rPr>
                        <a:t>变量的作用域</a:t>
                      </a:r>
                    </a:p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2.8 </a:t>
                      </a:r>
                      <a:r>
                        <a:rPr lang="zh-CN" sz="1800" kern="100" dirty="0">
                          <a:effectLst/>
                        </a:rPr>
                        <a:t>代码注释与编写规范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</a:tr>
              <a:tr h="63314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</a:t>
                      </a:r>
                      <a:r>
                        <a:rPr lang="zh-CN" sz="1800" kern="100" dirty="0">
                          <a:effectLst/>
                        </a:rPr>
                        <a:t>流程控制语句</a:t>
                      </a:r>
                    </a:p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3.1 </a:t>
                      </a:r>
                      <a:r>
                        <a:rPr lang="zh-CN" sz="1800" kern="100" dirty="0">
                          <a:effectLst/>
                        </a:rPr>
                        <a:t>顺序</a:t>
                      </a:r>
                      <a:r>
                        <a:rPr lang="zh-CN" sz="1800" kern="100" dirty="0" smtClean="0">
                          <a:effectLst/>
                        </a:rPr>
                        <a:t>语句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  </a:t>
                      </a:r>
                      <a:r>
                        <a:rPr lang="en-US" sz="1800" kern="100" dirty="0" smtClean="0">
                          <a:effectLst/>
                        </a:rPr>
                        <a:t>3.2 </a:t>
                      </a:r>
                      <a:r>
                        <a:rPr lang="zh-CN" sz="1800" kern="100" dirty="0">
                          <a:effectLst/>
                        </a:rPr>
                        <a:t>复合语句和块作用域</a:t>
                      </a:r>
                    </a:p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3.3 </a:t>
                      </a:r>
                      <a:r>
                        <a:rPr lang="zh-CN" sz="1800" kern="100" dirty="0">
                          <a:effectLst/>
                        </a:rPr>
                        <a:t>条件语句（</a:t>
                      </a:r>
                      <a:r>
                        <a:rPr lang="en-US" sz="1800" kern="100" dirty="0">
                          <a:effectLst/>
                        </a:rPr>
                        <a:t>if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switch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</a:tr>
              <a:tr h="45942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</a:t>
                      </a:r>
                      <a:r>
                        <a:rPr lang="zh-CN" sz="1800" kern="100" dirty="0">
                          <a:effectLst/>
                        </a:rPr>
                        <a:t>流程控制语句</a:t>
                      </a:r>
                    </a:p>
                    <a:p>
                      <a:pPr marL="666750" indent="-2667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3.4 </a:t>
                      </a:r>
                      <a:r>
                        <a:rPr lang="zh-CN" sz="1800" kern="100" dirty="0">
                          <a:effectLst/>
                        </a:rPr>
                        <a:t>循环语句（</a:t>
                      </a:r>
                      <a:r>
                        <a:rPr lang="en-US" sz="1800" kern="100" spc="-100" dirty="0">
                          <a:effectLst/>
                        </a:rPr>
                        <a:t>while</a:t>
                      </a:r>
                      <a:r>
                        <a:rPr lang="zh-CN" sz="1800" kern="100" spc="-100" dirty="0">
                          <a:effectLst/>
                        </a:rPr>
                        <a:t>、</a:t>
                      </a:r>
                      <a:r>
                        <a:rPr lang="en-US" sz="1800" kern="100" spc="-100" dirty="0">
                          <a:effectLst/>
                        </a:rPr>
                        <a:t>do…while</a:t>
                      </a:r>
                      <a:r>
                        <a:rPr lang="zh-CN" sz="1800" kern="100" spc="-100" dirty="0">
                          <a:effectLst/>
                        </a:rPr>
                        <a:t>、</a:t>
                      </a:r>
                      <a:r>
                        <a:rPr lang="en-US" sz="1800" kern="100" spc="-100" dirty="0">
                          <a:effectLst/>
                        </a:rPr>
                        <a:t>for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</a:p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3.5 </a:t>
                      </a:r>
                      <a:r>
                        <a:rPr lang="zh-CN" sz="1800" kern="100" dirty="0">
                          <a:effectLst/>
                        </a:rPr>
                        <a:t>循环控制（</a:t>
                      </a:r>
                      <a:r>
                        <a:rPr lang="en-US" sz="1800" kern="100" dirty="0">
                          <a:effectLst/>
                        </a:rPr>
                        <a:t>break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continue</a:t>
                      </a:r>
                      <a:r>
                        <a:rPr lang="zh-CN" sz="1800" kern="100" dirty="0" smtClean="0">
                          <a:effectLst/>
                        </a:rPr>
                        <a:t>）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</a:t>
                      </a:r>
                      <a:r>
                        <a:rPr lang="en-US" sz="1800" kern="100" dirty="0" smtClean="0">
                          <a:effectLst/>
                        </a:rPr>
                        <a:t>3.6 </a:t>
                      </a:r>
                      <a:r>
                        <a:rPr lang="zh-CN" sz="1800" kern="100" dirty="0">
                          <a:effectLst/>
                        </a:rPr>
                        <a:t>循环嵌套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</a:tr>
              <a:tr h="45942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4.</a:t>
                      </a:r>
                      <a:r>
                        <a:rPr lang="zh-CN" sz="1800" kern="100" dirty="0">
                          <a:effectLst/>
                        </a:rPr>
                        <a:t>方法</a:t>
                      </a:r>
                    </a:p>
                    <a:p>
                      <a:pPr indent="40005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4.1 </a:t>
                      </a:r>
                      <a:r>
                        <a:rPr lang="zh-CN" sz="1800" kern="100" dirty="0">
                          <a:effectLst/>
                        </a:rPr>
                        <a:t>方法</a:t>
                      </a:r>
                      <a:r>
                        <a:rPr lang="zh-CN" sz="1800" kern="100" dirty="0" smtClean="0">
                          <a:effectLst/>
                        </a:rPr>
                        <a:t>定义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</a:t>
                      </a:r>
                      <a:r>
                        <a:rPr lang="en-US" sz="1800" kern="100" dirty="0" smtClean="0">
                          <a:effectLst/>
                        </a:rPr>
                        <a:t>4.2 </a:t>
                      </a:r>
                      <a:r>
                        <a:rPr lang="zh-CN" sz="1800" kern="100" dirty="0">
                          <a:effectLst/>
                        </a:rPr>
                        <a:t>方法</a:t>
                      </a:r>
                      <a:r>
                        <a:rPr lang="zh-CN" sz="1800" kern="100" dirty="0" smtClean="0">
                          <a:effectLst/>
                        </a:rPr>
                        <a:t>调用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</a:t>
                      </a:r>
                      <a:r>
                        <a:rPr lang="en-US" sz="1800" kern="100" dirty="0" smtClean="0">
                          <a:effectLst/>
                        </a:rPr>
                        <a:t>4.3 </a:t>
                      </a:r>
                      <a:r>
                        <a:rPr lang="zh-CN" sz="1800" kern="100" dirty="0">
                          <a:effectLst/>
                        </a:rPr>
                        <a:t>方法参数传递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685" marR="5168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0"/>
            <a:ext cx="7024688" cy="1143000"/>
          </a:xfrm>
        </p:spPr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73696"/>
              </p:ext>
            </p:extLst>
          </p:nvPr>
        </p:nvGraphicFramePr>
        <p:xfrm>
          <a:off x="1043608" y="1322412"/>
          <a:ext cx="6768752" cy="498938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08112"/>
                <a:gridCol w="5760640"/>
              </a:tblGrid>
              <a:tr h="137827">
                <a:tc>
                  <a:txBody>
                    <a:bodyPr/>
                    <a:lstStyle/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周次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685" marR="51685" marT="0" marB="0" anchor="ctr"/>
                </a:tc>
                <a:tc>
                  <a:txBody>
                    <a:bodyPr/>
                    <a:lstStyle/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讲授章、节及内容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685" marR="51685" marT="0" marB="0" anchor="ctr"/>
                </a:tc>
              </a:tr>
              <a:tr h="564709">
                <a:tc>
                  <a:txBody>
                    <a:bodyPr/>
                    <a:lstStyle/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4.</a:t>
                      </a:r>
                      <a:r>
                        <a:rPr lang="zh-CN" sz="1800" kern="100" dirty="0">
                          <a:effectLst/>
                        </a:rPr>
                        <a:t>方法</a:t>
                      </a:r>
                    </a:p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4.4</a:t>
                      </a:r>
                      <a:r>
                        <a:rPr lang="zh-CN" sz="1800" kern="100" dirty="0">
                          <a:effectLst/>
                        </a:rPr>
                        <a:t>方法</a:t>
                      </a:r>
                      <a:r>
                        <a:rPr lang="zh-CN" sz="1800" kern="100" dirty="0" smtClean="0">
                          <a:effectLst/>
                        </a:rPr>
                        <a:t>重载</a:t>
                      </a:r>
                      <a:r>
                        <a:rPr lang="en-US" altLang="zh-CN" sz="1800" kern="100" dirty="0" smtClean="0">
                          <a:effectLst/>
                        </a:rPr>
                        <a:t>     </a:t>
                      </a:r>
                      <a:r>
                        <a:rPr lang="en-US" sz="1800" kern="100" dirty="0" smtClean="0">
                          <a:effectLst/>
                        </a:rPr>
                        <a:t>4.5 </a:t>
                      </a:r>
                      <a:r>
                        <a:rPr lang="zh-CN" sz="1800" kern="100" dirty="0">
                          <a:effectLst/>
                        </a:rPr>
                        <a:t>递归</a:t>
                      </a:r>
                      <a:r>
                        <a:rPr lang="zh-CN" sz="1800" kern="100" dirty="0" smtClean="0">
                          <a:effectLst/>
                        </a:rPr>
                        <a:t>方法</a:t>
                      </a:r>
                      <a:r>
                        <a:rPr lang="en-US" altLang="zh-CN" sz="1800" kern="100" dirty="0" smtClean="0">
                          <a:effectLst/>
                        </a:rPr>
                        <a:t>     </a:t>
                      </a:r>
                      <a:r>
                        <a:rPr lang="en-US" sz="1800" kern="100" dirty="0" smtClean="0">
                          <a:effectLst/>
                        </a:rPr>
                        <a:t>4.6 </a:t>
                      </a:r>
                      <a:r>
                        <a:rPr lang="en-US" sz="1800" kern="100" dirty="0">
                          <a:effectLst/>
                        </a:rPr>
                        <a:t>Math</a:t>
                      </a:r>
                      <a:r>
                        <a:rPr lang="zh-CN" sz="1800" kern="100" dirty="0">
                          <a:effectLst/>
                        </a:rPr>
                        <a:t>方法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689136">
                <a:tc>
                  <a:txBody>
                    <a:bodyPr/>
                    <a:lstStyle/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5.</a:t>
                      </a:r>
                      <a:r>
                        <a:rPr lang="zh-CN" sz="1800" kern="100" dirty="0">
                          <a:effectLst/>
                        </a:rPr>
                        <a:t>数组</a:t>
                      </a:r>
                    </a:p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5.1 </a:t>
                      </a:r>
                      <a:r>
                        <a:rPr lang="zh-CN" sz="1800" kern="100" dirty="0">
                          <a:effectLst/>
                        </a:rPr>
                        <a:t>一维数</a:t>
                      </a:r>
                      <a:r>
                        <a:rPr lang="zh-CN" sz="1800" kern="100" dirty="0" smtClean="0">
                          <a:effectLst/>
                        </a:rPr>
                        <a:t>组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  </a:t>
                      </a:r>
                    </a:p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5.2 </a:t>
                      </a:r>
                      <a:r>
                        <a:rPr lang="zh-CN" sz="1800" kern="100" dirty="0">
                          <a:effectLst/>
                        </a:rPr>
                        <a:t>多维数组（二维数组）</a:t>
                      </a:r>
                    </a:p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5.3 </a:t>
                      </a:r>
                      <a:r>
                        <a:rPr lang="zh-CN" sz="1800" kern="100" dirty="0">
                          <a:effectLst/>
                        </a:rPr>
                        <a:t>数组的基本操作</a:t>
                      </a:r>
                    </a:p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5.3.1 </a:t>
                      </a:r>
                      <a:r>
                        <a:rPr lang="zh-CN" sz="1800" kern="100" dirty="0">
                          <a:effectLst/>
                        </a:rPr>
                        <a:t>遍历</a:t>
                      </a:r>
                      <a:r>
                        <a:rPr lang="zh-CN" sz="1800" kern="100" dirty="0" smtClean="0">
                          <a:effectLst/>
                        </a:rPr>
                        <a:t>数组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    </a:t>
                      </a:r>
                      <a:r>
                        <a:rPr lang="en-US" sz="1800" kern="100" dirty="0" smtClean="0">
                          <a:effectLst/>
                        </a:rPr>
                        <a:t>5.3.2 </a:t>
                      </a:r>
                      <a:r>
                        <a:rPr lang="zh-CN" sz="1800" kern="100" dirty="0">
                          <a:effectLst/>
                        </a:rPr>
                        <a:t>填充替换数组元素</a:t>
                      </a:r>
                      <a:r>
                        <a:rPr lang="en-US" sz="1800" kern="100" dirty="0">
                          <a:effectLst/>
                        </a:rPr>
                        <a:t>(fill()</a:t>
                      </a:r>
                      <a:r>
                        <a:rPr lang="zh-CN" sz="1800" kern="100" dirty="0">
                          <a:effectLst/>
                        </a:rPr>
                        <a:t>方法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</a:endParaRPr>
                    </a:p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5.3.3 </a:t>
                      </a:r>
                      <a:r>
                        <a:rPr lang="zh-CN" sz="1800" kern="100" dirty="0">
                          <a:effectLst/>
                        </a:rPr>
                        <a:t>对数组进行排序（</a:t>
                      </a:r>
                      <a:r>
                        <a:rPr lang="en-US" sz="1800" kern="100" dirty="0">
                          <a:effectLst/>
                        </a:rPr>
                        <a:t>sort</a:t>
                      </a:r>
                      <a:r>
                        <a:rPr lang="zh-CN" sz="1800" kern="100" dirty="0">
                          <a:effectLst/>
                        </a:rPr>
                        <a:t>（）方法）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6470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5.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数组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5.3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数组的基本操作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5.3.4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复制数组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800" kern="100" spc="-100" dirty="0" err="1">
                          <a:effectLst/>
                          <a:latin typeface="Times New Roman"/>
                          <a:ea typeface="宋体"/>
                        </a:rPr>
                        <a:t>copyOfRange</a:t>
                      </a:r>
                      <a:r>
                        <a:rPr lang="zh-CN" sz="1800" kern="100" spc="-100" dirty="0">
                          <a:effectLst/>
                          <a:latin typeface="Times New Roman"/>
                          <a:ea typeface="宋体"/>
                        </a:rPr>
                        <a:t>（）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5.3.5 </a:t>
                      </a:r>
                      <a:r>
                        <a:rPr lang="zh-CN" sz="1800" kern="100" spc="-100" dirty="0">
                          <a:effectLst/>
                          <a:latin typeface="Times New Roman"/>
                          <a:ea typeface="宋体"/>
                        </a:rPr>
                        <a:t>数组查询（</a:t>
                      </a:r>
                      <a:r>
                        <a:rPr lang="en-US" sz="1800" kern="100" spc="-100" dirty="0" err="1">
                          <a:effectLst/>
                          <a:latin typeface="Times New Roman"/>
                          <a:ea typeface="宋体"/>
                        </a:rPr>
                        <a:t>binarySearch</a:t>
                      </a:r>
                      <a:r>
                        <a:rPr lang="zh-CN" sz="1800" kern="100" spc="-100" dirty="0">
                          <a:effectLst/>
                          <a:latin typeface="Times New Roman"/>
                          <a:ea typeface="宋体"/>
                        </a:rPr>
                        <a:t>（）方法）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5.4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数组排序算法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5.4.1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冒泡排序</a:t>
                      </a:r>
                    </a:p>
                  </a:txBody>
                  <a:tcPr marL="68580" marR="68580" marT="0" marB="0" anchor="ctr"/>
                </a:tc>
              </a:tr>
              <a:tr h="63314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宋体"/>
                          <a:ea typeface="宋体"/>
                        </a:rPr>
                        <a:t>10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5.4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数组排序算法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5.4.2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直接选择排序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5.4.3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反转排序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0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0"/>
            <a:ext cx="7024688" cy="1143000"/>
          </a:xfrm>
        </p:spPr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35590"/>
              </p:ext>
            </p:extLst>
          </p:nvPr>
        </p:nvGraphicFramePr>
        <p:xfrm>
          <a:off x="1043608" y="1124744"/>
          <a:ext cx="6768752" cy="54421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08112"/>
                <a:gridCol w="5760640"/>
              </a:tblGrid>
              <a:tr h="137827">
                <a:tc>
                  <a:txBody>
                    <a:bodyPr/>
                    <a:lstStyle/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周次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685" marR="51685" marT="0" marB="0" anchor="ctr"/>
                </a:tc>
                <a:tc>
                  <a:txBody>
                    <a:bodyPr/>
                    <a:lstStyle/>
                    <a:p>
                      <a:pPr marL="0" indent="40005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讲授章、节及内容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685" marR="51685" marT="0" marB="0" anchor="ctr"/>
                </a:tc>
              </a:tr>
              <a:tr h="56470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</a:rPr>
                        <a:t>11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6.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字符串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6.1 String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类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6.2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连接字符串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6.3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获取字符串信息</a:t>
                      </a:r>
                    </a:p>
                  </a:txBody>
                  <a:tcPr marL="68580" marR="68580" marT="0" marB="0" anchor="ctr"/>
                </a:tc>
              </a:tr>
              <a:tr h="68913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宋体"/>
                          <a:ea typeface="宋体"/>
                        </a:rPr>
                        <a:t>12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6.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字符串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6.4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字符串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操作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6.5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格式化字符串</a:t>
                      </a:r>
                    </a:p>
                  </a:txBody>
                  <a:tcPr marL="68580" marR="68580" marT="0" marB="0" anchor="ctr"/>
                </a:tc>
              </a:tr>
              <a:tr h="56470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宋体"/>
                          <a:ea typeface="宋体"/>
                        </a:rPr>
                        <a:t>13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类和对象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7.1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类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7.1.1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成员变量和成员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7.1.2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权限修饰符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7.1.3 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局部变量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7.1.4 </a:t>
                      </a: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this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关键字</a:t>
                      </a:r>
                    </a:p>
                  </a:txBody>
                  <a:tcPr marL="68580" marR="68580" marT="0" marB="0" anchor="ctr"/>
                </a:tc>
              </a:tr>
              <a:tr h="63314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</a:rPr>
                        <a:t>14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类和对象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7.2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类的构造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7.3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静态变量、常量和方法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7.4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类的主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 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7.5 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对象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7.5.1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对象的创建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7.5.2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访问对象的属性和行为</a:t>
                      </a:r>
                    </a:p>
                  </a:txBody>
                  <a:tcPr marL="68580" marR="68580" marT="0" marB="0" anchor="ctr"/>
                </a:tc>
              </a:tr>
              <a:tr h="63314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</a:rPr>
                        <a:t>15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类和对象</a:t>
                      </a:r>
                    </a:p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宋体"/>
                          <a:ea typeface="宋体"/>
                        </a:rPr>
                        <a:t>7.5 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对象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7.5.3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对象的引用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7.5.4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对象的</a:t>
                      </a:r>
                      <a:r>
                        <a:rPr lang="zh-CN" sz="1800" kern="100" dirty="0" smtClean="0">
                          <a:effectLst/>
                          <a:latin typeface="Times New Roman"/>
                          <a:ea typeface="宋体"/>
                        </a:rPr>
                        <a:t>比较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/>
                          <a:ea typeface="宋体"/>
                        </a:rPr>
                        <a:t>       </a:t>
                      </a:r>
                      <a:r>
                        <a:rPr lang="en-US" sz="1800" kern="100" dirty="0" smtClean="0">
                          <a:effectLst/>
                          <a:latin typeface="宋体"/>
                          <a:ea typeface="宋体"/>
                        </a:rPr>
                        <a:t>7.5.5 </a:t>
                      </a: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对象的销毁</a:t>
                      </a:r>
                    </a:p>
                  </a:txBody>
                  <a:tcPr marL="68580" marR="68580" marT="0" marB="0" anchor="ctr"/>
                </a:tc>
              </a:tr>
              <a:tr h="63314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</a:rPr>
                        <a:t>16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复习，考试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6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作业（实训）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410445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16</a:t>
            </a:r>
            <a:r>
              <a:rPr lang="zh-CN" altLang="en-US" dirty="0" smtClean="0"/>
              <a:t>次实训，会</a:t>
            </a:r>
            <a:r>
              <a:rPr lang="zh-CN" altLang="en-US" dirty="0" smtClean="0"/>
              <a:t>发布到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）作业完成后，发到科代表邮箱，文件名命名方式“学号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姓名（如</a:t>
            </a:r>
            <a:r>
              <a:rPr lang="en-US" altLang="zh-CN" dirty="0" smtClean="0"/>
              <a:t>01</a:t>
            </a:r>
            <a:r>
              <a:rPr lang="zh-CN" altLang="en-US" dirty="0" smtClean="0"/>
              <a:t>张三）”，文件名不正确视作未提交，不予评分。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）科代表把收集的班级作业放到文件夹中压缩发送到</a:t>
            </a:r>
            <a:r>
              <a:rPr lang="en-US" altLang="zh-CN" dirty="0" smtClean="0"/>
              <a:t>QQ</a:t>
            </a:r>
            <a:r>
              <a:rPr lang="zh-CN" altLang="en-US" dirty="0" smtClean="0"/>
              <a:t>邮箱（</a:t>
            </a:r>
            <a:r>
              <a:rPr lang="en-US" altLang="zh-CN" dirty="0" smtClean="0"/>
              <a:t>2035255264@qq.com</a:t>
            </a:r>
            <a:r>
              <a:rPr lang="zh-CN" altLang="en-US" dirty="0" smtClean="0"/>
              <a:t>），压缩文件命名方式“某班</a:t>
            </a:r>
            <a:r>
              <a:rPr lang="en-US" altLang="zh-CN" dirty="0" smtClean="0"/>
              <a:t>+</a:t>
            </a:r>
            <a:r>
              <a:rPr lang="zh-CN" altLang="en-US" dirty="0" smtClean="0"/>
              <a:t>第几</a:t>
            </a:r>
            <a:r>
              <a:rPr lang="zh-CN" altLang="en-US" dirty="0" smtClean="0"/>
              <a:t>次实训（</a:t>
            </a:r>
            <a:r>
              <a:rPr lang="zh-CN" altLang="en-US" dirty="0" smtClean="0"/>
              <a:t>如</a:t>
            </a:r>
            <a:r>
              <a:rPr lang="en-US" altLang="zh-CN" dirty="0" smtClean="0"/>
              <a:t>19</a:t>
            </a:r>
            <a:r>
              <a:rPr lang="zh-CN" altLang="en-US" dirty="0" smtClean="0"/>
              <a:t>工管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第一次实训）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2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/>
              <a:t>线上成绩占</a:t>
            </a:r>
            <a:r>
              <a:rPr lang="en-US" altLang="zh-CN" dirty="0"/>
              <a:t>40 %</a:t>
            </a:r>
            <a:r>
              <a:rPr lang="zh-CN" altLang="en-US" dirty="0"/>
              <a:t>，（其中：视频学习占</a:t>
            </a:r>
            <a:r>
              <a:rPr lang="en-US" altLang="zh-CN" dirty="0"/>
              <a:t>40 %</a:t>
            </a:r>
            <a:r>
              <a:rPr lang="zh-CN" altLang="en-US" dirty="0"/>
              <a:t>， 单元测试占</a:t>
            </a:r>
            <a:r>
              <a:rPr lang="en-US" altLang="zh-CN" dirty="0"/>
              <a:t>10 %</a:t>
            </a:r>
            <a:r>
              <a:rPr lang="zh-CN" altLang="en-US" dirty="0"/>
              <a:t>，参与课程讨论占</a:t>
            </a:r>
            <a:r>
              <a:rPr lang="en-US" altLang="zh-CN" dirty="0"/>
              <a:t>10 %</a:t>
            </a:r>
            <a:r>
              <a:rPr lang="zh-CN" altLang="en-US" dirty="0"/>
              <a:t>，作业占</a:t>
            </a:r>
            <a:r>
              <a:rPr lang="en-US" altLang="zh-CN" dirty="0"/>
              <a:t>40 %</a:t>
            </a:r>
            <a:r>
              <a:rPr lang="zh-CN" altLang="en-US" dirty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线</a:t>
            </a:r>
            <a:r>
              <a:rPr lang="zh-CN" altLang="en-US" dirty="0"/>
              <a:t>下考试成绩占</a:t>
            </a:r>
            <a:r>
              <a:rPr lang="en-US" altLang="zh-CN" dirty="0"/>
              <a:t>60 %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6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线上学习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zh-CN" altLang="en-US" dirty="0" smtClean="0"/>
              <a:t>合理安排时间，完成线上学习视频、练习、单元测试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73</TotalTime>
  <Words>526</Words>
  <Application>Microsoft Office PowerPoint</Application>
  <PresentationFormat>全屏显示(4:3)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奥斯汀</vt:lpstr>
      <vt:lpstr>Java程序设计I</vt:lpstr>
      <vt:lpstr>教学安排</vt:lpstr>
      <vt:lpstr>教学安排</vt:lpstr>
      <vt:lpstr>教学安排</vt:lpstr>
      <vt:lpstr>作业（实训）</vt:lpstr>
      <vt:lpstr>考核方式</vt:lpstr>
      <vt:lpstr>线上学习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计算机应用基础</dc:title>
  <dc:creator>qi</dc:creator>
  <cp:lastModifiedBy>qi</cp:lastModifiedBy>
  <cp:revision>11</cp:revision>
  <dcterms:created xsi:type="dcterms:W3CDTF">2020-03-08T03:28:09Z</dcterms:created>
  <dcterms:modified xsi:type="dcterms:W3CDTF">2020-03-08T14:51:23Z</dcterms:modified>
</cp:coreProperties>
</file>