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6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数据输入的两种方式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广东理工学院</a:t>
            </a:r>
            <a:endParaRPr lang="en-US" altLang="zh-CN" dirty="0" smtClean="0"/>
          </a:p>
          <a:p>
            <a:r>
              <a:rPr lang="zh-CN" altLang="en-US" dirty="0" smtClean="0"/>
              <a:t>信息技术学院  廖琪敏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2035255264</a:t>
            </a:r>
          </a:p>
        </p:txBody>
      </p:sp>
    </p:spTree>
    <p:extLst>
      <p:ext uri="{BB962C8B-B14F-4D97-AF65-F5344CB8AC3E}">
        <p14:creationId xmlns:p14="http://schemas.microsoft.com/office/powerpoint/2010/main" val="4025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输入输出流类库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为了方便流的处理，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语言的流类都封装在</a:t>
            </a:r>
            <a:r>
              <a:rPr lang="en-US" altLang="zh-CN" dirty="0"/>
              <a:t>j</a:t>
            </a:r>
            <a:r>
              <a:rPr lang="en-US" altLang="zh-CN" dirty="0" smtClean="0"/>
              <a:t>ava.io</a:t>
            </a:r>
            <a:r>
              <a:rPr lang="zh-CN" altLang="en-US" dirty="0" smtClean="0"/>
              <a:t>包中，所有要使用流类，必须导入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spc="-100" dirty="0" smtClean="0"/>
              <a:t>根据输入输出数据类型的不同，输入输出流按照处理数据的类型分为两种：字节流（</a:t>
            </a:r>
            <a:r>
              <a:rPr lang="en-US" altLang="zh-CN" spc="-100" dirty="0" smtClean="0"/>
              <a:t>Byte Stream</a:t>
            </a:r>
            <a:r>
              <a:rPr lang="zh-CN" altLang="en-US" spc="-100" dirty="0" smtClean="0"/>
              <a:t>）和字符流（</a:t>
            </a:r>
            <a:r>
              <a:rPr lang="en-US" altLang="zh-CN" spc="-100" dirty="0" smtClean="0"/>
              <a:t>Character Stream</a:t>
            </a:r>
            <a:r>
              <a:rPr lang="zh-CN" altLang="en-US" spc="-100" dirty="0" smtClean="0"/>
              <a:t>）。它们处理信息的基本单元分别是字节和字符。</a:t>
            </a:r>
            <a:endParaRPr lang="zh-CN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5390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输入输出流类库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字节流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字节流</a:t>
            </a:r>
            <a:r>
              <a:rPr lang="zh-CN" altLang="en-US" dirty="0" smtClean="0"/>
              <a:t>每次读写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位二进制数，由于它只能将数据以二进制的原始方式读写，因此字节流又被称为二进制字节流（</a:t>
            </a:r>
            <a:r>
              <a:rPr lang="en-US" altLang="zh-CN" dirty="0" smtClean="0"/>
              <a:t>Binary Byte  Stream</a:t>
            </a:r>
            <a:r>
              <a:rPr lang="zh-CN" altLang="en-US" dirty="0" smtClean="0"/>
              <a:t>）或位流（</a:t>
            </a:r>
            <a:r>
              <a:rPr lang="en-US" altLang="zh-CN" dirty="0" smtClean="0"/>
              <a:t>Bits Stream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字符流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字符流一次读写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位二进制数，并将其作为一个字符而</a:t>
            </a:r>
            <a:r>
              <a:rPr lang="zh-CN" altLang="en-US" dirty="0" smtClean="0"/>
              <a:t>不是二进制位</a:t>
            </a:r>
            <a:r>
              <a:rPr lang="zh-CN" altLang="en-US" dirty="0" smtClean="0"/>
              <a:t>来处理。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输入输出流类库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包中有四个基本类：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及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类，它们分别处理字节流和字符流。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338" y="445324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输出流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2111616" y="4293096"/>
            <a:ext cx="372152" cy="8841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9467" y="4082866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字节流：处理字节数据（基本类型为</a:t>
            </a:r>
            <a:r>
              <a:rPr lang="en-US" altLang="zh-CN" sz="2000" dirty="0" err="1" smtClean="0"/>
              <a:t>InputStream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4941168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字符流：处理字符数据</a:t>
            </a:r>
            <a:r>
              <a:rPr lang="zh-CN" altLang="en-US" sz="2000" spc="-100" dirty="0" smtClean="0"/>
              <a:t>（基本类型为</a:t>
            </a:r>
            <a:r>
              <a:rPr lang="en-US" altLang="zh-CN" sz="2000" spc="-100" dirty="0" smtClean="0"/>
              <a:t>Reader</a:t>
            </a:r>
            <a:r>
              <a:rPr lang="zh-CN" altLang="en-US" sz="2000" spc="-100" dirty="0" smtClean="0"/>
              <a:t>和</a:t>
            </a:r>
            <a:r>
              <a:rPr lang="en-US" altLang="zh-CN" sz="2000" spc="-100" dirty="0" smtClean="0"/>
              <a:t>Writer </a:t>
            </a:r>
            <a:r>
              <a:rPr lang="zh-CN" altLang="en-US" sz="2000" spc="-100" dirty="0" smtClean="0"/>
              <a:t>）</a:t>
            </a:r>
            <a:endParaRPr lang="zh-CN" altLang="en-US" sz="2000" spc="-100" dirty="0"/>
          </a:p>
        </p:txBody>
      </p:sp>
      <p:sp>
        <p:nvSpPr>
          <p:cNvPr id="9" name="圆角矩形标注 8"/>
          <p:cNvSpPr/>
          <p:nvPr/>
        </p:nvSpPr>
        <p:spPr>
          <a:xfrm>
            <a:off x="4216577" y="3212976"/>
            <a:ext cx="4176464" cy="612648"/>
          </a:xfrm>
          <a:prstGeom prst="wedgeRoundRectCallout">
            <a:avLst>
              <a:gd name="adj1" fmla="val -41400"/>
              <a:gd name="adj2" fmla="val 93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通常被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用来处理“位流”诸如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读写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图片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、音频、视频之类的二进制数据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515685" y="5651413"/>
            <a:ext cx="4608512" cy="612648"/>
          </a:xfrm>
          <a:prstGeom prst="wedgeRoundRectCallout">
            <a:avLst>
              <a:gd name="adj1" fmla="val -34691"/>
              <a:gd name="adj2" fmla="val -110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通常用来处理“字符流”，也就是文本文件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类库输入数据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/>
              <a:t>对于一般的计算机系统，标准输入设备通常指键盘，标准输出设备通常指屏幕显示器。为了方便程序对键盘输入和屏幕输出进行操作，</a:t>
            </a:r>
            <a:r>
              <a:rPr lang="en-US" altLang="zh-CN" dirty="0"/>
              <a:t>Java</a:t>
            </a:r>
            <a:r>
              <a:rPr lang="zh-CN" altLang="en-US" dirty="0"/>
              <a:t>系统事先在</a:t>
            </a:r>
            <a:r>
              <a:rPr lang="en-US" altLang="zh-CN" dirty="0"/>
              <a:t>System</a:t>
            </a:r>
            <a:r>
              <a:rPr lang="zh-CN" altLang="en-US" dirty="0"/>
              <a:t>类中定义了静态流对象</a:t>
            </a:r>
            <a:r>
              <a:rPr lang="en-US" altLang="zh-CN" dirty="0"/>
              <a:t>System.in</a:t>
            </a:r>
            <a:r>
              <a:rPr lang="zh-CN" altLang="en-US" dirty="0"/>
              <a:t>、</a:t>
            </a:r>
            <a:r>
              <a:rPr lang="en-US" altLang="zh-CN" dirty="0" err="1"/>
              <a:t>System.out</a:t>
            </a:r>
            <a:r>
              <a:rPr lang="zh-CN" altLang="en-US" dirty="0"/>
              <a:t>和</a:t>
            </a:r>
            <a:r>
              <a:rPr lang="en-US" altLang="zh-CN" dirty="0" err="1"/>
              <a:t>System.err</a:t>
            </a:r>
            <a:r>
              <a:rPr lang="zh-CN" altLang="en-US" dirty="0"/>
              <a:t>。</a:t>
            </a:r>
          </a:p>
          <a:p>
            <a:pPr marL="68580" indent="0">
              <a:buNone/>
            </a:pPr>
            <a:r>
              <a:rPr lang="en-US" altLang="zh-CN" dirty="0"/>
              <a:t>System.in</a:t>
            </a:r>
            <a:r>
              <a:rPr lang="zh-CN" altLang="en-US" dirty="0"/>
              <a:t>对应于输入流，通常指键盘输入设备</a:t>
            </a:r>
            <a:r>
              <a:rPr lang="en-US" altLang="zh-CN" dirty="0"/>
              <a:t>;</a:t>
            </a:r>
            <a:r>
              <a:rPr lang="en-US" altLang="zh-CN" dirty="0" err="1"/>
              <a:t>System.out</a:t>
            </a:r>
            <a:r>
              <a:rPr lang="zh-CN" altLang="en-US" dirty="0"/>
              <a:t>对应于输出流，指显示器等信息输出设备；</a:t>
            </a:r>
            <a:r>
              <a:rPr lang="en-US" altLang="zh-CN" dirty="0" err="1"/>
              <a:t>System.err</a:t>
            </a:r>
            <a:r>
              <a:rPr lang="zh-CN" altLang="en-US" dirty="0"/>
              <a:t>对应于标准错误输出设备，使得程序的运行错误可以有固定的输出位置，通常该对象对应于显示器。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24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利用</a:t>
            </a:r>
            <a:r>
              <a:rPr lang="en-US" altLang="zh-CN" sz="2400" dirty="0"/>
              <a:t>java.io</a:t>
            </a:r>
            <a:r>
              <a:rPr lang="zh-CN" altLang="en-US" sz="2400" dirty="0"/>
              <a:t>类库输入数据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08912" cy="58326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2.1 </a:t>
            </a:r>
            <a:r>
              <a:rPr lang="zh-CN" altLang="en-US" sz="2000" dirty="0" smtClean="0"/>
              <a:t>从键盘中输入数据。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java.io</a:t>
            </a:r>
            <a:r>
              <a:rPr lang="en-US" altLang="zh-CN" sz="2000" dirty="0" smtClean="0"/>
              <a:t>.*; //</a:t>
            </a:r>
            <a:r>
              <a:rPr lang="zh-CN" altLang="en-US" sz="2000" dirty="0" smtClean="0"/>
              <a:t>加载</a:t>
            </a:r>
            <a:r>
              <a:rPr lang="en-US" altLang="zh-CN" sz="2000" dirty="0"/>
              <a:t>java.io</a:t>
            </a:r>
            <a:r>
              <a:rPr lang="zh-CN" altLang="en-US" sz="2000" dirty="0"/>
              <a:t>类库中的所有</a:t>
            </a:r>
            <a:r>
              <a:rPr lang="zh-CN" altLang="en-US" sz="2000" dirty="0" smtClean="0"/>
              <a:t>类</a:t>
            </a:r>
            <a:endParaRPr lang="en-US" altLang="zh-CN" sz="2000" dirty="0"/>
          </a:p>
          <a:p>
            <a:pPr marL="6858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新建类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Testclass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altLang="zh-CN" sz="2000" dirty="0" smtClean="0"/>
              <a:t>   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throws </a:t>
            </a:r>
            <a:r>
              <a:rPr lang="en-US" altLang="zh-CN" sz="2000" dirty="0" err="1"/>
              <a:t>IOException</a:t>
            </a:r>
            <a:endParaRPr lang="en-US" altLang="zh-CN" sz="2000" dirty="0"/>
          </a:p>
          <a:p>
            <a:pPr marL="6858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/>
              <a:t>{</a:t>
            </a: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InputStreamReader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;  </a:t>
            </a:r>
            <a:r>
              <a:rPr lang="en-US" altLang="zh-CN" sz="2000" spc="-1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spc="-100" dirty="0">
                <a:solidFill>
                  <a:schemeClr val="bg1">
                    <a:lumMod val="50000"/>
                  </a:schemeClr>
                </a:solidFill>
              </a:rPr>
              <a:t>声明</a:t>
            </a:r>
            <a:r>
              <a:rPr lang="en-US" altLang="zh-CN" sz="2000" spc="-100" dirty="0" err="1">
                <a:solidFill>
                  <a:schemeClr val="bg1">
                    <a:lumMod val="50000"/>
                  </a:schemeClr>
                </a:solidFill>
              </a:rPr>
              <a:t>InputStreamReader</a:t>
            </a:r>
            <a:r>
              <a:rPr lang="zh-CN" altLang="en-US" sz="2000" spc="-100" dirty="0">
                <a:solidFill>
                  <a:schemeClr val="bg1">
                    <a:lumMod val="50000"/>
                  </a:schemeClr>
                </a:solidFill>
              </a:rPr>
              <a:t>类的变量</a:t>
            </a:r>
            <a:r>
              <a:rPr lang="zh-CN" altLang="en-US" sz="2000" dirty="0"/>
              <a:t>	</a:t>
            </a:r>
            <a:r>
              <a:rPr lang="en-US" altLang="zh-CN" sz="2000" dirty="0" err="1" smtClean="0"/>
              <a:t>inp</a:t>
            </a:r>
            <a:r>
              <a:rPr lang="en-US" altLang="zh-CN" sz="2000" dirty="0" smtClean="0"/>
              <a:t>=new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(System.in);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创建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Inp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对象</a:t>
            </a: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C00000"/>
                </a:solidFill>
              </a:rPr>
              <a:t>BufferedReader</a:t>
            </a:r>
            <a:r>
              <a:rPr lang="en-US" altLang="zh-CN" sz="2000" dirty="0"/>
              <a:t> buff;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声明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BufferedReader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类的变量</a:t>
            </a:r>
          </a:p>
          <a:p>
            <a:pPr marL="6858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buff=new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创建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buff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对象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请输入字符串：</a:t>
            </a:r>
            <a:r>
              <a:rPr lang="en-US" altLang="zh-CN" sz="2000" dirty="0" smtClean="0"/>
              <a:t>");</a:t>
            </a: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String </a:t>
            </a:r>
            <a:r>
              <a:rPr lang="en-US" altLang="zh-CN" sz="2000" dirty="0" err="1"/>
              <a:t>str</a:t>
            </a:r>
            <a:r>
              <a:rPr lang="en-US" altLang="zh-CN" sz="2000" dirty="0" smtClean="0"/>
              <a:t>;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声明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类型的变量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buff.readLine</a:t>
            </a:r>
            <a:r>
              <a:rPr lang="en-US" altLang="zh-CN" sz="2000" dirty="0"/>
              <a:t>();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将输入的文字指定给字符串变量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str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存放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你输入的字符串是：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</a:t>
            </a:r>
          </a:p>
          <a:p>
            <a:pPr marL="6858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}</a:t>
            </a:r>
          </a:p>
          <a:p>
            <a:pPr marL="68580" indent="0">
              <a:buNone/>
            </a:pPr>
            <a:r>
              <a:rPr lang="en-US" altLang="zh-CN" sz="20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93" y="-32859"/>
            <a:ext cx="3024336" cy="139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403648" y="2708920"/>
            <a:ext cx="0" cy="13681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03648" y="2708920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03648" y="4077072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88224" y="2708920"/>
            <a:ext cx="0" cy="1368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72000" y="4077072"/>
            <a:ext cx="360040" cy="165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5388" y="5733256"/>
            <a:ext cx="72491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可简写为：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BufferedReader</a:t>
            </a:r>
            <a:r>
              <a:rPr lang="en-US" altLang="zh-CN" dirty="0" smtClean="0">
                <a:solidFill>
                  <a:schemeClr val="tx1"/>
                </a:solidFill>
              </a:rPr>
              <a:t> buff;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buff=new </a:t>
            </a:r>
            <a:r>
              <a:rPr lang="en-US" altLang="zh-CN" dirty="0" err="1" smtClean="0">
                <a:solidFill>
                  <a:schemeClr val="tx1"/>
                </a:solidFill>
              </a:rPr>
              <a:t>BufferedReader</a:t>
            </a:r>
            <a:r>
              <a:rPr lang="en-US" altLang="zh-CN" dirty="0" smtClean="0">
                <a:solidFill>
                  <a:schemeClr val="tx1"/>
                </a:solidFill>
              </a:rPr>
              <a:t>(new 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(System.in</a:t>
            </a:r>
            <a:r>
              <a:rPr lang="en-US" altLang="zh-CN" dirty="0" smtClean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03648" y="4437112"/>
            <a:ext cx="0" cy="720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03648" y="4437112"/>
            <a:ext cx="25922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95936" y="4437112"/>
            <a:ext cx="0" cy="720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03648" y="5157192"/>
            <a:ext cx="25922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2396875"/>
            <a:ext cx="1307252" cy="2062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从键盘输入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的所有文字、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数字，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皆视为字符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串，故需声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明一个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String</a:t>
            </a:r>
            <a:r>
              <a:rPr lang="zh-CN" altLang="en-US" sz="1600" dirty="0" smtClean="0">
                <a:solidFill>
                  <a:schemeClr val="tx1"/>
                </a:solidFill>
              </a:rPr>
              <a:t>变量存储输入的数据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683568" y="4453258"/>
            <a:ext cx="720080" cy="487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24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利用</a:t>
            </a:r>
            <a:r>
              <a:rPr lang="en-US" altLang="zh-CN" sz="2400" dirty="0"/>
              <a:t>java.io</a:t>
            </a:r>
            <a:r>
              <a:rPr lang="zh-CN" altLang="en-US" sz="2400" dirty="0"/>
              <a:t>类库输入数据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08912" cy="58326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2.2 </a:t>
            </a:r>
            <a:r>
              <a:rPr lang="zh-CN" altLang="en-US" sz="2000" dirty="0" smtClean="0"/>
              <a:t>从键盘中输入浮点数。</a:t>
            </a:r>
            <a:endParaRPr lang="en-US" altLang="zh-CN" sz="2000" dirty="0" smtClean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import java.io.*; //</a:t>
            </a:r>
            <a:r>
              <a:rPr lang="zh-CN" altLang="en-US" sz="2000" dirty="0" smtClean="0"/>
              <a:t>加载</a:t>
            </a:r>
            <a:r>
              <a:rPr lang="en-US" altLang="zh-CN" sz="2000" dirty="0" smtClean="0"/>
              <a:t>java.io</a:t>
            </a:r>
            <a:r>
              <a:rPr lang="zh-CN" altLang="en-US" sz="2000" dirty="0" smtClean="0"/>
              <a:t>类库中的所有类</a:t>
            </a:r>
            <a:endParaRPr lang="en-US" altLang="zh-CN" sz="2000" dirty="0" smtClean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新建类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Testclass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throws 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{</a:t>
            </a:r>
            <a:endParaRPr lang="en-US" altLang="zh-CN" sz="2000" dirty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BufferedReader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buff; //</a:t>
            </a:r>
            <a:r>
              <a:rPr lang="zh-CN" altLang="en-US" sz="2000" dirty="0"/>
              <a:t>声明</a:t>
            </a:r>
            <a:r>
              <a:rPr lang="en-US" altLang="zh-CN" sz="2000" dirty="0"/>
              <a:t>buff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类的变量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spc="-100" dirty="0" smtClean="0"/>
              <a:t>buff=new </a:t>
            </a:r>
            <a:r>
              <a:rPr lang="en-US" altLang="zh-CN" sz="2000" spc="-100" dirty="0" err="1"/>
              <a:t>BufferedReader</a:t>
            </a:r>
            <a:r>
              <a:rPr lang="en-US" altLang="zh-CN" sz="2000" spc="-100" dirty="0"/>
              <a:t>(new </a:t>
            </a:r>
            <a:r>
              <a:rPr lang="en-US" altLang="zh-CN" sz="2000" spc="-100" dirty="0" err="1"/>
              <a:t>InputStreamReader</a:t>
            </a:r>
            <a:r>
              <a:rPr lang="en-US" altLang="zh-CN" sz="2000" spc="-100" dirty="0"/>
              <a:t>(System.in)); //</a:t>
            </a:r>
            <a:r>
              <a:rPr lang="zh-CN" altLang="en-US" sz="2000" spc="-100" dirty="0"/>
              <a:t>创建</a:t>
            </a:r>
            <a:r>
              <a:rPr lang="en-US" altLang="zh-CN" sz="2000" spc="-100" dirty="0"/>
              <a:t>buff</a:t>
            </a:r>
            <a:r>
              <a:rPr lang="zh-CN" altLang="en-US" sz="2000" spc="-100" dirty="0"/>
              <a:t>对象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请输入一个浮点数</a:t>
            </a:r>
            <a:r>
              <a:rPr lang="en-US" altLang="zh-CN" sz="2000" dirty="0"/>
              <a:t>"); //</a:t>
            </a:r>
            <a:r>
              <a:rPr lang="zh-CN" altLang="en-US" sz="2000" dirty="0"/>
              <a:t>提示信息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buff.readLine</a:t>
            </a:r>
            <a:r>
              <a:rPr lang="en-US" altLang="zh-CN" sz="2000" dirty="0"/>
              <a:t>();  //</a:t>
            </a:r>
            <a:r>
              <a:rPr lang="zh-CN" altLang="en-US" sz="2000" dirty="0"/>
              <a:t>将输入的文字指定给字符串变量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存放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float </a:t>
            </a:r>
            <a:r>
              <a:rPr lang="en-US" altLang="zh-CN" sz="2000" dirty="0"/>
              <a:t>f=</a:t>
            </a:r>
            <a:r>
              <a:rPr lang="en-US" altLang="zh-CN" sz="2000" dirty="0" err="1"/>
              <a:t>Float.parseFloat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  //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转换成</a:t>
            </a:r>
            <a:r>
              <a:rPr lang="en-US" altLang="zh-CN" sz="2000" dirty="0"/>
              <a:t>float</a:t>
            </a:r>
            <a:r>
              <a:rPr lang="zh-CN" altLang="en-US" sz="2000" dirty="0"/>
              <a:t>类型后赋值给</a:t>
            </a:r>
            <a:r>
              <a:rPr lang="en-US" altLang="zh-CN" sz="2000" dirty="0"/>
              <a:t>f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你输入的数转换为</a:t>
            </a:r>
            <a:r>
              <a:rPr lang="en-US" altLang="zh-CN" sz="2000" dirty="0"/>
              <a:t>float</a:t>
            </a:r>
            <a:r>
              <a:rPr lang="zh-CN" altLang="en-US" sz="2000" dirty="0"/>
              <a:t>类型：</a:t>
            </a:r>
            <a:r>
              <a:rPr lang="en-US" altLang="zh-CN" sz="2000" dirty="0"/>
              <a:t>"+f);  //</a:t>
            </a:r>
            <a:r>
              <a:rPr lang="zh-CN" altLang="en-US" sz="2000" dirty="0"/>
              <a:t>提示信息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spc="-100" dirty="0" smtClean="0"/>
              <a:t>double </a:t>
            </a:r>
            <a:r>
              <a:rPr lang="en-US" altLang="zh-CN" sz="2000" spc="-100" dirty="0"/>
              <a:t>d=</a:t>
            </a:r>
            <a:r>
              <a:rPr lang="en-US" altLang="zh-CN" sz="2000" spc="-100" dirty="0" err="1"/>
              <a:t>Double.parseDouble</a:t>
            </a:r>
            <a:r>
              <a:rPr lang="en-US" altLang="zh-CN" sz="2000" spc="-100" dirty="0"/>
              <a:t>(</a:t>
            </a:r>
            <a:r>
              <a:rPr lang="en-US" altLang="zh-CN" sz="2000" spc="-100" dirty="0" err="1"/>
              <a:t>str</a:t>
            </a:r>
            <a:r>
              <a:rPr lang="en-US" altLang="zh-CN" sz="2000" spc="-100" dirty="0"/>
              <a:t>);  //</a:t>
            </a:r>
            <a:r>
              <a:rPr lang="zh-CN" altLang="en-US" sz="2000" spc="-100" dirty="0"/>
              <a:t>将</a:t>
            </a:r>
            <a:r>
              <a:rPr lang="en-US" altLang="zh-CN" sz="2000" spc="-100" dirty="0" err="1"/>
              <a:t>str</a:t>
            </a:r>
            <a:r>
              <a:rPr lang="zh-CN" altLang="en-US" sz="2000" spc="-100" dirty="0"/>
              <a:t>转换成</a:t>
            </a:r>
            <a:r>
              <a:rPr lang="en-US" altLang="zh-CN" sz="2000" spc="-100" dirty="0"/>
              <a:t>double</a:t>
            </a:r>
            <a:r>
              <a:rPr lang="zh-CN" altLang="en-US" sz="2000" spc="-100" dirty="0"/>
              <a:t>类型后赋值给</a:t>
            </a:r>
            <a:r>
              <a:rPr lang="en-US" altLang="zh-CN" sz="2000" spc="-100" dirty="0"/>
              <a:t>d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你输入的数转换为</a:t>
            </a:r>
            <a:r>
              <a:rPr lang="en-US" altLang="zh-CN" sz="2000" dirty="0"/>
              <a:t>double</a:t>
            </a:r>
            <a:r>
              <a:rPr lang="zh-CN" altLang="en-US" sz="2000" dirty="0"/>
              <a:t>类型：</a:t>
            </a:r>
            <a:r>
              <a:rPr lang="en-US" altLang="zh-CN" sz="2000" dirty="0"/>
              <a:t>"+d);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提示信息</a:t>
            </a:r>
            <a:endParaRPr lang="en-US" altLang="zh-CN" sz="2000" dirty="0" smtClean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		 }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8680"/>
            <a:ext cx="24098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24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利用</a:t>
            </a:r>
            <a:r>
              <a:rPr lang="en-US" altLang="zh-CN" sz="2400" dirty="0"/>
              <a:t>java.io</a:t>
            </a:r>
            <a:r>
              <a:rPr lang="zh-CN" altLang="en-US" sz="2400" dirty="0"/>
              <a:t>类库输入数据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08912" cy="58326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2.3 </a:t>
            </a:r>
            <a:r>
              <a:rPr lang="zh-CN" altLang="en-US" sz="2000" dirty="0" smtClean="0"/>
              <a:t>从键盘中输入整数。</a:t>
            </a:r>
            <a:endParaRPr lang="en-US" altLang="zh-CN" sz="2000" dirty="0" smtClean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import java.io.*; //</a:t>
            </a:r>
            <a:r>
              <a:rPr lang="zh-CN" altLang="en-US" sz="2000" dirty="0" smtClean="0"/>
              <a:t>加载</a:t>
            </a:r>
            <a:r>
              <a:rPr lang="en-US" altLang="zh-CN" sz="2000" dirty="0" smtClean="0"/>
              <a:t>java.io</a:t>
            </a:r>
            <a:r>
              <a:rPr lang="zh-CN" altLang="en-US" sz="2000" dirty="0" smtClean="0"/>
              <a:t>类库中的所有类</a:t>
            </a:r>
            <a:endParaRPr lang="en-US" altLang="zh-CN" sz="2000" dirty="0" smtClean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新建类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Testclass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smtClean="0"/>
              <a:t>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throws 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{</a:t>
            </a:r>
            <a:endParaRPr lang="en-US" altLang="zh-CN" sz="2000" dirty="0"/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buff; //</a:t>
            </a:r>
            <a:r>
              <a:rPr lang="zh-CN" altLang="en-US" sz="2000" dirty="0" smtClean="0"/>
              <a:t>声明</a:t>
            </a:r>
            <a:r>
              <a:rPr lang="en-US" altLang="zh-CN" sz="2000" dirty="0" smtClean="0"/>
              <a:t>buff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BufferedReader</a:t>
            </a:r>
            <a:r>
              <a:rPr lang="zh-CN" altLang="en-US" sz="2000" dirty="0" smtClean="0"/>
              <a:t>类的变量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spc="-100" dirty="0" smtClean="0"/>
              <a:t>buff=new </a:t>
            </a:r>
            <a:r>
              <a:rPr lang="en-US" altLang="zh-CN" sz="2000" spc="-100" dirty="0" err="1" smtClean="0"/>
              <a:t>BufferedReader</a:t>
            </a:r>
            <a:r>
              <a:rPr lang="en-US" altLang="zh-CN" sz="2000" spc="-100" dirty="0" smtClean="0"/>
              <a:t>(new </a:t>
            </a:r>
            <a:r>
              <a:rPr lang="en-US" altLang="zh-CN" sz="2000" spc="-100" dirty="0" err="1" smtClean="0"/>
              <a:t>InputStreamReader</a:t>
            </a:r>
            <a:r>
              <a:rPr lang="en-US" altLang="zh-CN" sz="2000" spc="-100" dirty="0" smtClean="0"/>
              <a:t>(System.in)); //</a:t>
            </a:r>
            <a:r>
              <a:rPr lang="zh-CN" altLang="en-US" sz="2000" spc="-100" dirty="0" smtClean="0"/>
              <a:t>创建</a:t>
            </a:r>
            <a:r>
              <a:rPr lang="en-US" altLang="zh-CN" sz="2000" spc="-100" dirty="0" smtClean="0"/>
              <a:t>buff</a:t>
            </a:r>
            <a:r>
              <a:rPr lang="zh-CN" altLang="en-US" sz="2000" spc="-100" dirty="0" smtClean="0"/>
              <a:t>对象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请输入第一个整数</a:t>
            </a:r>
            <a:r>
              <a:rPr lang="en-US" altLang="zh-CN" sz="2000" dirty="0"/>
              <a:t>"); //</a:t>
            </a:r>
            <a:r>
              <a:rPr lang="zh-CN" altLang="en-US" sz="2000" dirty="0"/>
              <a:t>提示信息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spc="-100" dirty="0" smtClean="0"/>
              <a:t>String </a:t>
            </a:r>
            <a:r>
              <a:rPr lang="en-US" altLang="zh-CN" sz="2000" spc="-100" dirty="0"/>
              <a:t>str1=</a:t>
            </a:r>
            <a:r>
              <a:rPr lang="en-US" altLang="zh-CN" sz="2000" spc="-100" dirty="0" err="1"/>
              <a:t>buff.readLine</a:t>
            </a:r>
            <a:r>
              <a:rPr lang="en-US" altLang="zh-CN" sz="2000" spc="-100" dirty="0"/>
              <a:t>();  //</a:t>
            </a:r>
            <a:r>
              <a:rPr lang="zh-CN" altLang="en-US" sz="2000" spc="-100" dirty="0"/>
              <a:t>将输入的文字指定给字符串变量</a:t>
            </a:r>
            <a:r>
              <a:rPr lang="en-US" altLang="zh-CN" sz="2000" spc="-100" dirty="0"/>
              <a:t>str1</a:t>
            </a:r>
            <a:r>
              <a:rPr lang="zh-CN" altLang="en-US" sz="2000" spc="-100" dirty="0"/>
              <a:t>存放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a=</a:t>
            </a:r>
            <a:r>
              <a:rPr lang="en-US" altLang="zh-CN" sz="2000" dirty="0" err="1"/>
              <a:t>Integer.parseInt</a:t>
            </a:r>
            <a:r>
              <a:rPr lang="en-US" altLang="zh-CN" sz="2000" dirty="0"/>
              <a:t>(str1);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请输入第二个整数</a:t>
            </a:r>
            <a:r>
              <a:rPr lang="en-US" altLang="zh-CN" sz="2000" dirty="0"/>
              <a:t>"); //</a:t>
            </a:r>
            <a:r>
              <a:rPr lang="zh-CN" altLang="en-US" sz="2000" dirty="0"/>
              <a:t>提示信息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spc="-100" dirty="0" smtClean="0"/>
              <a:t>String </a:t>
            </a:r>
            <a:r>
              <a:rPr lang="en-US" altLang="zh-CN" sz="2000" spc="-100" dirty="0"/>
              <a:t>str2=</a:t>
            </a:r>
            <a:r>
              <a:rPr lang="en-US" altLang="zh-CN" sz="2000" spc="-100" dirty="0" err="1"/>
              <a:t>buff.readLine</a:t>
            </a:r>
            <a:r>
              <a:rPr lang="en-US" altLang="zh-CN" sz="2000" spc="-100" dirty="0"/>
              <a:t>();  //</a:t>
            </a:r>
            <a:r>
              <a:rPr lang="zh-CN" altLang="en-US" sz="2000" spc="-100" dirty="0"/>
              <a:t>将输入的文字指定给字符串变量</a:t>
            </a:r>
            <a:r>
              <a:rPr lang="en-US" altLang="zh-CN" sz="2000" spc="-100" dirty="0"/>
              <a:t>str2</a:t>
            </a:r>
            <a:r>
              <a:rPr lang="zh-CN" altLang="en-US" sz="2000" spc="-100" dirty="0"/>
              <a:t>存放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b=</a:t>
            </a:r>
            <a:r>
              <a:rPr lang="en-US" altLang="zh-CN" sz="2000" dirty="0" err="1"/>
              <a:t>Integer.parseInt</a:t>
            </a:r>
            <a:r>
              <a:rPr lang="en-US" altLang="zh-CN" sz="2000" dirty="0"/>
              <a:t>(str2);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你输入的第一个整数为：</a:t>
            </a:r>
            <a:r>
              <a:rPr lang="en-US" altLang="zh-CN" sz="2000" dirty="0"/>
              <a:t>"+a);</a:t>
            </a:r>
          </a:p>
          <a:p>
            <a:pPr marL="68580" indent="0">
              <a:lnSpc>
                <a:spcPts val="2600"/>
              </a:lnSpc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你输入的第一个整数为：</a:t>
            </a:r>
            <a:r>
              <a:rPr lang="en-US" altLang="zh-CN" sz="2000" dirty="0"/>
              <a:t>"+b</a:t>
            </a:r>
            <a:r>
              <a:rPr lang="en-US" altLang="zh-CN" sz="2000" dirty="0" smtClean="0"/>
              <a:t>);  }  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0"/>
            <a:ext cx="2384084" cy="206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5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利用</a:t>
            </a:r>
            <a:r>
              <a:rPr lang="en-US" altLang="zh-CN" dirty="0" err="1"/>
              <a:t>java.util</a:t>
            </a:r>
            <a:r>
              <a:rPr lang="zh-CN" altLang="en-US" dirty="0"/>
              <a:t>类库</a:t>
            </a:r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为了简化输入操作，从</a:t>
            </a:r>
            <a:r>
              <a:rPr lang="en-US" altLang="zh-CN" dirty="0" smtClean="0"/>
              <a:t>Java SE5</a:t>
            </a:r>
            <a:r>
              <a:rPr lang="zh-CN" altLang="en-US" dirty="0" smtClean="0"/>
              <a:t>版本开始在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类库中新增了一个专门用于输入操作的类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，可以使用该类创建一个对象，然后利用该对象调用相应的方法，从键盘上读取数据。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24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利用</a:t>
            </a:r>
            <a:r>
              <a:rPr lang="en-US" altLang="zh-CN" sz="2400" dirty="0" err="1"/>
              <a:t>java.util</a:t>
            </a:r>
            <a:r>
              <a:rPr lang="zh-CN" altLang="en-US" sz="2400" dirty="0"/>
              <a:t>类库输入数据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836712"/>
            <a:ext cx="8460432" cy="602128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zh-CN" altLang="en-US" sz="1600" dirty="0" smtClean="0"/>
              <a:t>例</a:t>
            </a:r>
            <a:r>
              <a:rPr lang="en-US" altLang="zh-CN" sz="1600" dirty="0" smtClean="0"/>
              <a:t>3.1 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Scanner</a:t>
            </a:r>
            <a:r>
              <a:rPr lang="zh-CN" altLang="en-US" sz="1600" dirty="0" smtClean="0"/>
              <a:t>类从键盘输入多个数据</a:t>
            </a:r>
            <a:endParaRPr lang="en-US" altLang="zh-CN" sz="1600" dirty="0"/>
          </a:p>
          <a:p>
            <a:pPr marL="68580" indent="0">
              <a:buNone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.*; //</a:t>
            </a:r>
            <a:r>
              <a:rPr lang="zh-CN" altLang="en-US" sz="1600" dirty="0"/>
              <a:t>加载</a:t>
            </a:r>
            <a:r>
              <a:rPr lang="en-US" altLang="zh-CN" sz="1600" dirty="0" err="1" smtClean="0"/>
              <a:t>java.iutil</a:t>
            </a:r>
            <a:r>
              <a:rPr lang="zh-CN" altLang="en-US" sz="1600" dirty="0" smtClean="0"/>
              <a:t>类</a:t>
            </a:r>
            <a:r>
              <a:rPr lang="zh-CN" altLang="en-US" sz="1600" dirty="0"/>
              <a:t>库中的所有类</a:t>
            </a:r>
          </a:p>
          <a:p>
            <a:pPr marL="68580" indent="0"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Testclass</a:t>
            </a:r>
            <a:r>
              <a:rPr lang="en-US" altLang="zh-CN" sz="1600" dirty="0"/>
              <a:t> {</a:t>
            </a:r>
          </a:p>
          <a:p>
            <a:pPr marL="68580" indent="0">
              <a:buNone/>
            </a:pPr>
            <a:r>
              <a:rPr lang="en-US" altLang="zh-CN" sz="1600" dirty="0" smtClean="0"/>
              <a:t>   public </a:t>
            </a:r>
            <a:r>
              <a:rPr lang="en-US" altLang="zh-CN" sz="1600" dirty="0"/>
              <a:t>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 smtClean="0"/>
              <a:t>)  {</a:t>
            </a:r>
            <a:endParaRPr lang="en-US" altLang="zh-CN" sz="1600" dirty="0"/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Scanner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read;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声明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类的变量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read=new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Scanner(System.in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创建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</a:t>
            </a:r>
          </a:p>
          <a:p>
            <a:pPr marL="6858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请输入一个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型整数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read.nextInt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spc="-100" dirty="0" err="1" smtClean="0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你输入的</a:t>
            </a:r>
            <a:r>
              <a:rPr lang="en-US" altLang="zh-CN" sz="1600" spc="-1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型整数为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"+</a:t>
            </a:r>
            <a:r>
              <a:rPr lang="en-US" altLang="zh-CN" sz="1600" spc="-1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+'\n'+"*********************************");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请输入一个</a:t>
            </a:r>
            <a:r>
              <a:rPr lang="en-US" altLang="zh-CN" sz="1600" dirty="0"/>
              <a:t>long</a:t>
            </a:r>
            <a:r>
              <a:rPr lang="zh-CN" altLang="en-US" sz="1600" dirty="0"/>
              <a:t>型整数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long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l=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read.nextLong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spc="-100" dirty="0" err="1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你输入的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long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型整数为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"+l+'\n'+"*********************************");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请输入一个</a:t>
            </a:r>
            <a:r>
              <a:rPr lang="en-US" altLang="zh-CN" sz="1600" dirty="0"/>
              <a:t>float</a:t>
            </a:r>
            <a:r>
              <a:rPr lang="zh-CN" altLang="en-US" sz="1600" dirty="0"/>
              <a:t>型浮点数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float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f=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read.nextFloat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spc="-100" dirty="0" err="1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你输入的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float</a:t>
            </a:r>
            <a:r>
              <a:rPr lang="zh-CN" altLang="en-US" sz="1600" spc="-100" dirty="0">
                <a:solidFill>
                  <a:schemeClr val="bg2">
                    <a:lumMod val="50000"/>
                  </a:schemeClr>
                </a:solidFill>
              </a:rPr>
              <a:t>型整数为</a:t>
            </a:r>
            <a:r>
              <a:rPr lang="en-US" altLang="zh-CN" sz="1600" spc="-100" dirty="0">
                <a:solidFill>
                  <a:schemeClr val="bg2">
                    <a:lumMod val="50000"/>
                  </a:schemeClr>
                </a:solidFill>
              </a:rPr>
              <a:t>"+f+'\n'+"*********************************");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请输入一个</a:t>
            </a:r>
            <a:r>
              <a:rPr lang="en-US" altLang="zh-CN" sz="1600" dirty="0"/>
              <a:t>double</a:t>
            </a:r>
            <a:r>
              <a:rPr lang="zh-CN" altLang="en-US" sz="1600" dirty="0"/>
              <a:t>型浮点数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double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d=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read.nextDouble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你输入的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doule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型整数为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"+d);</a:t>
            </a:r>
          </a:p>
          <a:p>
            <a:pPr marL="68580" indent="0">
              <a:buNone/>
            </a:pPr>
            <a:r>
              <a:rPr lang="en-US" altLang="zh-CN" sz="1600" dirty="0"/>
              <a:t>	}</a:t>
            </a:r>
          </a:p>
          <a:p>
            <a:pPr marL="6858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12" y="20187"/>
            <a:ext cx="2592288" cy="28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7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24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利用</a:t>
            </a:r>
            <a:r>
              <a:rPr lang="en-US" altLang="zh-CN" sz="2400" dirty="0" err="1"/>
              <a:t>java.util</a:t>
            </a:r>
            <a:r>
              <a:rPr lang="zh-CN" altLang="en-US" sz="2400" dirty="0"/>
              <a:t>类库输入数据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836712"/>
            <a:ext cx="8460432" cy="602128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zh-CN" altLang="en-US" sz="1600" dirty="0" smtClean="0"/>
              <a:t>例</a:t>
            </a:r>
            <a:r>
              <a:rPr lang="en-US" altLang="zh-CN" sz="1600" dirty="0" smtClean="0"/>
              <a:t>3.1 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Scanner</a:t>
            </a:r>
            <a:r>
              <a:rPr lang="zh-CN" altLang="en-US" sz="1600" dirty="0" smtClean="0"/>
              <a:t>类，使用</a:t>
            </a:r>
            <a:r>
              <a:rPr lang="en-US" altLang="zh-CN" sz="1600" dirty="0" smtClean="0"/>
              <a:t>next()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nextLine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方法接受从键盘输入字符串型数据。</a:t>
            </a:r>
            <a:endParaRPr lang="en-US" altLang="zh-CN" sz="1600" dirty="0" smtClean="0"/>
          </a:p>
          <a:p>
            <a:pPr marL="68580" indent="0">
              <a:buNone/>
            </a:pPr>
            <a:r>
              <a:rPr lang="en-US" altLang="zh-CN" sz="1600" dirty="0" smtClean="0"/>
              <a:t>import 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.*; //</a:t>
            </a:r>
            <a:r>
              <a:rPr lang="zh-CN" altLang="en-US" sz="1600" dirty="0"/>
              <a:t>加载</a:t>
            </a:r>
            <a:r>
              <a:rPr lang="en-US" altLang="zh-CN" sz="1600" dirty="0" err="1" smtClean="0"/>
              <a:t>java.iutil</a:t>
            </a:r>
            <a:r>
              <a:rPr lang="zh-CN" altLang="en-US" sz="1600" dirty="0" smtClean="0"/>
              <a:t>类</a:t>
            </a:r>
            <a:r>
              <a:rPr lang="zh-CN" altLang="en-US" sz="1600" dirty="0"/>
              <a:t>库中的所有类</a:t>
            </a:r>
          </a:p>
          <a:p>
            <a:pPr marL="68580" indent="0"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Testclass</a:t>
            </a:r>
            <a:r>
              <a:rPr lang="en-US" altLang="zh-CN" sz="1600" dirty="0"/>
              <a:t> {</a:t>
            </a:r>
          </a:p>
          <a:p>
            <a:pPr marL="68580" indent="0">
              <a:buNone/>
            </a:pPr>
            <a:r>
              <a:rPr lang="en-US" altLang="zh-CN" sz="1600" dirty="0" smtClean="0"/>
              <a:t>   public </a:t>
            </a:r>
            <a:r>
              <a:rPr lang="en-US" altLang="zh-CN" sz="1600" dirty="0"/>
              <a:t>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 smtClean="0"/>
              <a:t>)  {</a:t>
            </a:r>
            <a:endParaRPr lang="en-US" altLang="zh-CN" sz="1600" dirty="0"/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Scanner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read;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声明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类的变量</a:t>
            </a:r>
          </a:p>
          <a:p>
            <a:pPr marL="68580" indent="0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read=new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Scanner(System.in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创建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</a:t>
            </a:r>
          </a:p>
          <a:p>
            <a:pPr marL="6858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请输入第一个数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String s1=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read.nextLine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请输入第二个数</a:t>
            </a:r>
            <a:r>
              <a:rPr lang="en-US" altLang="zh-CN" sz="1600" dirty="0"/>
              <a:t>");</a:t>
            </a:r>
          </a:p>
          <a:p>
            <a:pPr marL="6858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String 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s2=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read.next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();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对象的相应方法，读取键盘数据</a:t>
            </a:r>
          </a:p>
          <a:p>
            <a:pPr marL="6858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输入的是</a:t>
            </a:r>
            <a:r>
              <a:rPr lang="en-US" altLang="zh-CN" sz="1600" dirty="0"/>
              <a:t>"+s1+"</a:t>
            </a:r>
            <a:r>
              <a:rPr lang="zh-CN" altLang="en-US" sz="1600" dirty="0"/>
              <a:t>和</a:t>
            </a:r>
            <a:r>
              <a:rPr lang="en-US" altLang="zh-CN" sz="1600" dirty="0"/>
              <a:t>"+s2);	</a:t>
            </a:r>
            <a:endParaRPr lang="en-US" altLang="zh-CN" sz="1600" dirty="0" smtClean="0"/>
          </a:p>
          <a:p>
            <a:pPr marL="68580" indent="0">
              <a:buNone/>
            </a:pPr>
            <a:r>
              <a:rPr lang="en-US" altLang="zh-CN" sz="1600" dirty="0"/>
              <a:t>	}</a:t>
            </a:r>
          </a:p>
          <a:p>
            <a:pPr marL="6858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60587" y="4437112"/>
            <a:ext cx="5109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ext()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/>
              <a:t>一定要读取到有效字符后才可以结束</a:t>
            </a:r>
            <a:endParaRPr lang="en-US" altLang="zh-CN" dirty="0" smtClean="0"/>
          </a:p>
          <a:p>
            <a:r>
              <a:rPr lang="zh-CN" altLang="en-US" dirty="0" smtClean="0"/>
              <a:t>输入，对输入有效字符之前遇到的空格键、</a:t>
            </a:r>
            <a:r>
              <a:rPr lang="en-US" altLang="zh-CN" dirty="0" smtClean="0"/>
              <a:t>Tab</a:t>
            </a:r>
          </a:p>
          <a:p>
            <a:r>
              <a:rPr lang="zh-CN" altLang="en-US" dirty="0" smtClean="0"/>
              <a:t>键或回车键等，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方法会自动将其去掉，只</a:t>
            </a:r>
            <a:endParaRPr lang="en-US" altLang="zh-CN" dirty="0" smtClean="0"/>
          </a:p>
          <a:p>
            <a:r>
              <a:rPr lang="zh-CN" altLang="en-US" dirty="0" smtClean="0"/>
              <a:t>有在输入有效字符之后，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方法才将其后输</a:t>
            </a:r>
            <a:endParaRPr lang="en-US" altLang="zh-CN" dirty="0" smtClean="0"/>
          </a:p>
          <a:p>
            <a:r>
              <a:rPr lang="zh-CN" altLang="en-US" dirty="0" smtClean="0"/>
              <a:t>入的空格键、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键视为分隔符或结束符；而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nextLine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spc="-100" dirty="0" smtClean="0"/>
              <a:t>的结束符只是回车键，即</a:t>
            </a:r>
            <a:r>
              <a:rPr lang="en-US" altLang="zh-CN" spc="-100" dirty="0" err="1" smtClean="0"/>
              <a:t>nextLine</a:t>
            </a:r>
            <a:r>
              <a:rPr lang="en-US" altLang="zh-CN" spc="-100" dirty="0" smtClean="0"/>
              <a:t>()</a:t>
            </a:r>
          </a:p>
          <a:p>
            <a:r>
              <a:rPr lang="zh-CN" altLang="en-US" dirty="0" smtClean="0"/>
              <a:t>方法返回的是回车键之前的所有字符。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69" y="4437112"/>
            <a:ext cx="3144915" cy="178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en-US" altLang="zh-CN" dirty="0"/>
              <a:t>java.io</a:t>
            </a:r>
            <a:r>
              <a:rPr lang="zh-CN" altLang="en-US" dirty="0"/>
              <a:t>类库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利用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类</a:t>
            </a:r>
            <a:r>
              <a:rPr lang="zh-CN" altLang="en-US" dirty="0"/>
              <a:t>库输入数据</a:t>
            </a:r>
          </a:p>
        </p:txBody>
      </p:sp>
    </p:spTree>
    <p:extLst>
      <p:ext uri="{BB962C8B-B14F-4D97-AF65-F5344CB8AC3E}">
        <p14:creationId xmlns:p14="http://schemas.microsoft.com/office/powerpoint/2010/main" val="18656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本章学习流的基本</a:t>
            </a:r>
            <a:r>
              <a:rPr lang="zh-CN" altLang="en-US" dirty="0"/>
              <a:t>概念和输入数据的两种</a:t>
            </a:r>
            <a:r>
              <a:rPr lang="zh-CN" altLang="en-US" dirty="0" smtClean="0"/>
              <a:t>方式（</a:t>
            </a:r>
            <a:r>
              <a:rPr lang="zh-CN" altLang="en-US" dirty="0"/>
              <a:t>利用</a:t>
            </a:r>
            <a:r>
              <a:rPr lang="en-US" altLang="zh-CN" dirty="0"/>
              <a:t>java.io</a:t>
            </a:r>
            <a:r>
              <a:rPr lang="zh-CN" altLang="en-US" dirty="0"/>
              <a:t>类库输入数据和利用</a:t>
            </a:r>
            <a:r>
              <a:rPr lang="en-US" altLang="zh-CN" dirty="0" err="1"/>
              <a:t>java.util</a:t>
            </a:r>
            <a:r>
              <a:rPr lang="zh-CN" altLang="en-US" dirty="0"/>
              <a:t>类库</a:t>
            </a:r>
            <a:r>
              <a:rPr lang="zh-CN" altLang="en-US" dirty="0" smtClean="0"/>
              <a:t>输入数据）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了解流的概念</a:t>
            </a:r>
            <a:endParaRPr lang="en-US" altLang="zh-CN" dirty="0"/>
          </a:p>
          <a:p>
            <a:r>
              <a:rPr lang="zh-CN" altLang="en-US" dirty="0"/>
              <a:t>熟悉两种从键盘输入数据的方法</a:t>
            </a:r>
            <a:endParaRPr lang="en-US" altLang="zh-CN" dirty="0"/>
          </a:p>
          <a:p>
            <a:r>
              <a:rPr lang="zh-CN" altLang="en-US" dirty="0"/>
              <a:t>掌握其中一种数据输入方法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概念：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流是指计算机各部件之间的</a:t>
            </a:r>
            <a:r>
              <a:rPr lang="zh-CN" altLang="en-US" dirty="0" smtClean="0">
                <a:solidFill>
                  <a:srgbClr val="FF0000"/>
                </a:solidFill>
              </a:rPr>
              <a:t>数据流动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按照数据的传输方向，流可分为</a:t>
            </a:r>
            <a:r>
              <a:rPr lang="zh-CN" altLang="en-US" dirty="0" smtClean="0">
                <a:solidFill>
                  <a:srgbClr val="FF0000"/>
                </a:solidFill>
              </a:rPr>
              <a:t>输入流与输出流</a:t>
            </a:r>
            <a:r>
              <a:rPr lang="zh-CN" altLang="en-US" dirty="0" smtClean="0"/>
              <a:t>。从流的内容上划分，分为</a:t>
            </a:r>
            <a:r>
              <a:rPr lang="zh-CN" altLang="en-US" dirty="0" smtClean="0">
                <a:solidFill>
                  <a:srgbClr val="FF0000"/>
                </a:solidFill>
              </a:rPr>
              <a:t>字节流和字符流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8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输入输出是指程序与外部设备或其他计算机进行交互的操作。几乎所有程序都具有输入与输出操作，比如从键盘读取数据、从文件读取数据和向文件写入数据等。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通过输入与输出操作可以从外界接收信息，或者是把信息传递给外界。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语言的输入输出功能必须借助于输入输出包</a:t>
            </a:r>
            <a:r>
              <a:rPr lang="en-US" altLang="zh-CN" dirty="0">
                <a:solidFill>
                  <a:srgbClr val="FF0000"/>
                </a:solidFill>
              </a:rPr>
              <a:t>java.io</a:t>
            </a:r>
            <a:r>
              <a:rPr lang="zh-CN" altLang="en-US" dirty="0"/>
              <a:t>来实现，</a:t>
            </a:r>
            <a:r>
              <a:rPr lang="en-US" altLang="zh-CN" dirty="0"/>
              <a:t>Java</a:t>
            </a:r>
            <a:r>
              <a:rPr lang="zh-CN" altLang="en-US" dirty="0"/>
              <a:t>开发环境提供了丰富的流类，完成从基本的输入输出到文件操作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语言中，把不同类型的输入输出源（键盘、屏幕、文件、网络等）抽象为流，而其中输入或输出的数据成为</a:t>
            </a:r>
            <a:r>
              <a:rPr lang="zh-CN" altLang="en-US" dirty="0" smtClean="0">
                <a:solidFill>
                  <a:srgbClr val="FF0000"/>
                </a:solidFill>
              </a:rPr>
              <a:t>数据流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zh-CN" altLang="en-US" dirty="0" smtClean="0"/>
              <a:t>输入流（</a:t>
            </a:r>
            <a:r>
              <a:rPr lang="en-US" altLang="zh-CN" dirty="0" smtClean="0"/>
              <a:t>Input Stream</a:t>
            </a:r>
            <a:r>
              <a:rPr lang="zh-CN" altLang="en-US" dirty="0" smtClean="0"/>
              <a:t>）：将数据从外设或外存（如键盘、鼠标、文件等）传递到应用程序的流称为输入流。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流（</a:t>
            </a:r>
            <a:r>
              <a:rPr lang="en-US" altLang="zh-CN" dirty="0" smtClean="0"/>
              <a:t>Output Stream</a:t>
            </a:r>
            <a:r>
              <a:rPr lang="zh-CN" altLang="en-US" dirty="0" smtClean="0"/>
              <a:t>）：将数据从应用程序传递到外设或外存（如屏幕、打印机、文件等）的流称为输出流。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rgbClr val="FF0000"/>
                </a:solidFill>
              </a:rPr>
              <a:t>输入流</a:t>
            </a:r>
            <a:r>
              <a:rPr lang="zh-CN" altLang="en-US" dirty="0" smtClean="0"/>
              <a:t>只能从其读取数据而不能向其写入数据，同样对于</a:t>
            </a:r>
            <a:r>
              <a:rPr lang="zh-CN" altLang="en-US" dirty="0" smtClean="0">
                <a:solidFill>
                  <a:srgbClr val="FF0000"/>
                </a:solidFill>
              </a:rPr>
              <a:t>输出流</a:t>
            </a:r>
            <a:r>
              <a:rPr lang="zh-CN" altLang="en-US" dirty="0" smtClean="0"/>
              <a:t>只能向其写入数据而不能从其中读取数据。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数据流是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程序发送和接收数据的一个</a:t>
            </a:r>
            <a:r>
              <a:rPr lang="zh-CN" altLang="en-US" dirty="0" smtClean="0">
                <a:solidFill>
                  <a:srgbClr val="FF0000"/>
                </a:solidFill>
              </a:rPr>
              <a:t>通道</a:t>
            </a:r>
            <a:r>
              <a:rPr lang="zh-CN" altLang="en-US" dirty="0"/>
              <a:t>，通常</a:t>
            </a:r>
            <a:r>
              <a:rPr lang="zh-CN" altLang="en-US" dirty="0" smtClean="0"/>
              <a:t>应用程序中使用输入流读取数据，输出流写入数据，就好像数据流入到程序或从程序中流出。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</a:t>
            </a:r>
            <a:r>
              <a:rPr lang="zh-CN" altLang="en-US" dirty="0" smtClean="0"/>
              <a:t>缓冲流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对数据流的每次操作若都以字节为单位进行，既可以向输出流写入一个字节，或从输入流中读取一个字节，显然这样数据传输效率很低。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为了提高数据传输效率，通常使用缓冲流（</a:t>
            </a:r>
            <a:r>
              <a:rPr lang="en-US" altLang="zh-CN" dirty="0" smtClean="0"/>
              <a:t>Buffered Stream</a:t>
            </a:r>
            <a:r>
              <a:rPr lang="zh-CN" altLang="en-US" dirty="0" smtClean="0"/>
              <a:t>），即为一个流配有一个缓冲区（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），这个缓冲区就是专门用于传送数据的一块内存。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</a:t>
            </a:r>
            <a:r>
              <a:rPr lang="zh-CN" altLang="en-US" dirty="0" smtClean="0"/>
              <a:t>缓冲流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zh-CN" altLang="en-US" dirty="0" smtClean="0"/>
              <a:t>缓冲区工作原理：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当向一</a:t>
            </a:r>
            <a:r>
              <a:rPr lang="zh-CN" altLang="en-US" dirty="0" smtClean="0"/>
              <a:t>个缓冲流中读取数据时，系统将数据发送到缓冲区，而不是直接发送到外部设备。缓冲区自动记录数据，当缓冲区满时，系统将数据全部发送。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当从一个缓冲流中读取数据时，系统实际是从缓冲区读取数据。当缓冲区空时，系统就会从相关外部设备自动读取数据，并读取尽可能多的数据填满缓冲区。因此，缓冲区提高了内存与外部设备之间的数据传输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2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405</TotalTime>
  <Words>1530</Words>
  <Application>Microsoft Office PowerPoint</Application>
  <PresentationFormat>全屏显示(4:3)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奥斯汀</vt:lpstr>
      <vt:lpstr>数据输入的两种方式</vt:lpstr>
      <vt:lpstr>本章内容</vt:lpstr>
      <vt:lpstr>学习任务</vt:lpstr>
      <vt:lpstr>1.流</vt:lpstr>
      <vt:lpstr>1.1 流的基本概念</vt:lpstr>
      <vt:lpstr>1.1.1 输入输出流</vt:lpstr>
      <vt:lpstr>1.1.1 输入输出流</vt:lpstr>
      <vt:lpstr>1.1.2 缓冲流</vt:lpstr>
      <vt:lpstr>1.1.2 缓冲流</vt:lpstr>
      <vt:lpstr>1.2 输入输出流类库</vt:lpstr>
      <vt:lpstr>1.2 输入输出流类库</vt:lpstr>
      <vt:lpstr>1.2 输入输出流类库</vt:lpstr>
      <vt:lpstr>2.利用java.io类库输入数据</vt:lpstr>
      <vt:lpstr>2.利用java.io类库输入数据</vt:lpstr>
      <vt:lpstr>2.利用java.io类库输入数据</vt:lpstr>
      <vt:lpstr>2.利用java.io类库输入数据</vt:lpstr>
      <vt:lpstr>3.利用java.util类库输入数据</vt:lpstr>
      <vt:lpstr>3.利用java.util类库输入数据</vt:lpstr>
      <vt:lpstr>3.利用java.util类库输入数据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2.数据类型与运算符</dc:title>
  <dc:creator>qi</dc:creator>
  <cp:lastModifiedBy>qi</cp:lastModifiedBy>
  <cp:revision>42</cp:revision>
  <dcterms:created xsi:type="dcterms:W3CDTF">2020-02-26T08:47:25Z</dcterms:created>
  <dcterms:modified xsi:type="dcterms:W3CDTF">2020-03-22T08:48:05Z</dcterms:modified>
</cp:coreProperties>
</file>