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9" r:id="rId9"/>
    <p:sldId id="270" r:id="rId10"/>
    <p:sldId id="267" r:id="rId11"/>
    <p:sldId id="268" r:id="rId12"/>
    <p:sldId id="266" r:id="rId13"/>
    <p:sldId id="271" r:id="rId14"/>
    <p:sldId id="263" r:id="rId15"/>
    <p:sldId id="272" r:id="rId16"/>
    <p:sldId id="275" r:id="rId17"/>
    <p:sldId id="273" r:id="rId18"/>
    <p:sldId id="276" r:id="rId19"/>
    <p:sldId id="274" r:id="rId20"/>
    <p:sldId id="264" r:id="rId21"/>
    <p:sldId id="288" r:id="rId22"/>
    <p:sldId id="284" r:id="rId23"/>
    <p:sldId id="277" r:id="rId24"/>
    <p:sldId id="285" r:id="rId25"/>
    <p:sldId id="286" r:id="rId26"/>
    <p:sldId id="287" r:id="rId27"/>
    <p:sldId id="278" r:id="rId28"/>
    <p:sldId id="279" r:id="rId29"/>
    <p:sldId id="289" r:id="rId30"/>
    <p:sldId id="290" r:id="rId31"/>
    <p:sldId id="291" r:id="rId32"/>
    <p:sldId id="280" r:id="rId33"/>
    <p:sldId id="281" r:id="rId34"/>
    <p:sldId id="292" r:id="rId35"/>
    <p:sldId id="293" r:id="rId36"/>
    <p:sldId id="297" r:id="rId37"/>
    <p:sldId id="296" r:id="rId38"/>
    <p:sldId id="294" r:id="rId39"/>
    <p:sldId id="295" r:id="rId40"/>
    <p:sldId id="303" r:id="rId41"/>
    <p:sldId id="302" r:id="rId42"/>
    <p:sldId id="306" r:id="rId43"/>
    <p:sldId id="308" r:id="rId44"/>
    <p:sldId id="307" r:id="rId45"/>
    <p:sldId id="309" r:id="rId46"/>
    <p:sldId id="312" r:id="rId47"/>
    <p:sldId id="310" r:id="rId48"/>
    <p:sldId id="311" r:id="rId49"/>
    <p:sldId id="313" r:id="rId50"/>
    <p:sldId id="314" r:id="rId51"/>
    <p:sldId id="315" r:id="rId52"/>
    <p:sldId id="316" r:id="rId53"/>
    <p:sldId id="305" r:id="rId54"/>
    <p:sldId id="298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94660"/>
  </p:normalViewPr>
  <p:slideViewPr>
    <p:cSldViewPr>
      <p:cViewPr>
        <p:scale>
          <a:sx n="60" d="100"/>
          <a:sy n="60" d="100"/>
        </p:scale>
        <p:origin x="-8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smtClean="0"/>
              <a:t>1.1 Java</a:t>
            </a:r>
            <a:r>
              <a:rPr lang="zh-CN" altLang="en-US" smtClean="0"/>
              <a:t>语言概述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5273C-DE8C-45C8-869F-82E727A75B5B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4FC49-2F30-45A6-ADCF-055E49FD4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1312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smtClean="0"/>
              <a:t>1.1 Java</a:t>
            </a:r>
            <a:r>
              <a:rPr lang="zh-CN" altLang="en-US" smtClean="0"/>
              <a:t>语言概述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24986-7248-4695-84E9-D4447BB6815C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35FF9-EF46-4F28-812E-A9C2B9105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58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35FF9-EF46-4F28-812E-A9C2B91052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76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35FF9-EF46-4F28-812E-A9C2B910520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4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44B149F-DB00-4B87-A962-E2CE6224716F}" type="datetime11">
              <a:rPr lang="zh-CN" altLang="en-US" smtClean="0"/>
              <a:t>15:54:19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F432-A046-48D0-BD4B-78437388C1E9}" type="datetime11">
              <a:rPr lang="zh-CN" altLang="en-US" smtClean="0"/>
              <a:t>15:54:19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A40F-6AC8-40A9-BA8F-9B5935E424AF}" type="datetime11">
              <a:rPr lang="zh-CN" altLang="en-US" smtClean="0"/>
              <a:t>15:54:19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0C22-2176-42C4-8419-0059B3559F84}" type="datetime11">
              <a:rPr lang="zh-CN" altLang="en-US" smtClean="0"/>
              <a:t>15:54:19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87F-FD71-4315-AED8-88503372FB43}" type="datetime11">
              <a:rPr lang="zh-CN" altLang="en-US" smtClean="0"/>
              <a:t>15:54:19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5850-D777-47F1-B902-4465CB351355}" type="datetime11">
              <a:rPr lang="zh-CN" altLang="en-US" smtClean="0"/>
              <a:t>15:54:19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9158D-D8E5-4AEF-B33E-37B01521B09F}" type="datetime11">
              <a:rPr lang="zh-CN" altLang="en-US" smtClean="0"/>
              <a:t>15:54:19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B072-187D-4496-89E3-9EC20A7E3ACF}" type="datetime11">
              <a:rPr lang="zh-CN" altLang="en-US" smtClean="0"/>
              <a:t>15:54:19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124-1D42-4F96-8E30-14B7EEF1638B}" type="datetime11">
              <a:rPr lang="zh-CN" altLang="en-US" smtClean="0"/>
              <a:t>15:54:19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0F52-FADA-4349-AA0E-640C4DF2553E}" type="datetime11">
              <a:rPr lang="zh-CN" altLang="en-US" smtClean="0"/>
              <a:t>15:54:19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5BDD-FD0A-4ECF-B83B-5F73250A318E}" type="datetime11">
              <a:rPr lang="zh-CN" altLang="en-US" smtClean="0"/>
              <a:t>15:54:19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0BE08C7-7167-4E2A-8315-5214CA2DBFB1}" type="datetime11">
              <a:rPr lang="zh-CN" altLang="en-US" smtClean="0"/>
              <a:t>15:54:19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1.Java</a:t>
            </a:r>
            <a:r>
              <a:rPr lang="zh-CN" altLang="en-US" sz="3200" dirty="0" smtClean="0"/>
              <a:t>语言概述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广东理工学院 </a:t>
            </a:r>
            <a:endParaRPr lang="en-US" altLang="zh-CN" dirty="0" smtClean="0"/>
          </a:p>
          <a:p>
            <a:r>
              <a:rPr lang="zh-CN" altLang="en-US" dirty="0" smtClean="0"/>
              <a:t>信息技术学院 </a:t>
            </a:r>
            <a:r>
              <a:rPr lang="en-US" altLang="zh-CN" dirty="0"/>
              <a:t> </a:t>
            </a:r>
            <a:r>
              <a:rPr lang="zh-CN" altLang="en-US" dirty="0" smtClean="0"/>
              <a:t>廖琪敏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2035255264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9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Java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4.Java</a:t>
            </a:r>
            <a:r>
              <a:rPr lang="zh-CN" altLang="en-US" sz="2800" dirty="0" smtClean="0"/>
              <a:t>的版本</a:t>
            </a:r>
            <a:endParaRPr lang="en-US" altLang="zh-CN" sz="2800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Java EE</a:t>
            </a:r>
          </a:p>
          <a:p>
            <a:pPr marL="68580" indent="0">
              <a:buNone/>
            </a:pPr>
            <a:r>
              <a:rPr lang="en-US" altLang="zh-CN" dirty="0" smtClean="0"/>
              <a:t>Java EE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的企业版，主要用于开发企业级分布式的网络程序，如电子商务网络和</a:t>
            </a:r>
            <a:r>
              <a:rPr lang="en-US" altLang="zh-CN" dirty="0" smtClean="0"/>
              <a:t>ERP</a:t>
            </a:r>
            <a:r>
              <a:rPr lang="zh-CN" altLang="en-US" dirty="0" smtClean="0"/>
              <a:t>（企业资源规划）系统、其核心为</a:t>
            </a:r>
            <a:r>
              <a:rPr lang="en-US" altLang="zh-CN" dirty="0" smtClean="0"/>
              <a:t>EJB</a:t>
            </a:r>
            <a:r>
              <a:rPr lang="zh-CN" altLang="en-US" dirty="0" smtClean="0"/>
              <a:t>（企业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组件模型）。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545037"/>
            <a:ext cx="4481380" cy="215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2E81-2415-4D8C-AC07-0DD78338E22A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3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Java</a:t>
            </a:r>
            <a:r>
              <a:rPr lang="zh-CN" altLang="en-US" dirty="0"/>
              <a:t>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4.Java</a:t>
            </a:r>
            <a:r>
              <a:rPr lang="zh-CN" altLang="en-US" sz="2800" dirty="0" smtClean="0"/>
              <a:t>的版本</a:t>
            </a:r>
            <a:endParaRPr lang="en-US" altLang="zh-CN" sz="2800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Java ME</a:t>
            </a:r>
          </a:p>
          <a:p>
            <a:pPr marL="68580" indent="0">
              <a:buNone/>
            </a:pPr>
            <a:r>
              <a:rPr lang="en-US" altLang="zh-CN" dirty="0" smtClean="0"/>
              <a:t>Java ME</a:t>
            </a:r>
            <a:r>
              <a:rPr lang="zh-CN" altLang="en-US" dirty="0" smtClean="0"/>
              <a:t>主要应用于嵌入式开发，如掌上电脑、手机等移动通信电子设备，现在大部分手机厂商所生产的手机都支持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技术。</a:t>
            </a:r>
            <a:endParaRPr lang="zh-CN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20888"/>
            <a:ext cx="2977473" cy="289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9BBC-56BD-4770-8B28-2308A1EA3DC1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62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Java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988840"/>
            <a:ext cx="7776980" cy="4057676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altLang="zh-CN" sz="2800" dirty="0" smtClean="0"/>
              <a:t>5.Java</a:t>
            </a:r>
            <a:r>
              <a:rPr lang="zh-CN" altLang="en-US" sz="2800" dirty="0" smtClean="0"/>
              <a:t>语言的特性</a:t>
            </a:r>
            <a:endParaRPr lang="en-US" altLang="zh-CN" sz="2800" dirty="0" smtClean="0"/>
          </a:p>
          <a:p>
            <a:r>
              <a:rPr lang="zh-CN" altLang="en-US" sz="2200" spc="-100" dirty="0"/>
              <a:t>简单易学。</a:t>
            </a:r>
          </a:p>
          <a:p>
            <a:r>
              <a:rPr lang="zh-CN" altLang="en-US" sz="2200" spc="-100" dirty="0"/>
              <a:t>面向对象。是一种以对象为中心，以消息为驱动的面向对象的编程语言。支持：封装、继承和多态。</a:t>
            </a:r>
          </a:p>
          <a:p>
            <a:r>
              <a:rPr lang="zh-CN" altLang="en-US" sz="2200" spc="-100" dirty="0"/>
              <a:t>平台无关性。分为源代码级（需重新编译源代码，如</a:t>
            </a:r>
            <a:r>
              <a:rPr lang="en-US" altLang="zh-CN" sz="2200" spc="-100" dirty="0"/>
              <a:t>C/C++</a:t>
            </a:r>
            <a:r>
              <a:rPr lang="zh-CN" altLang="en-US" sz="2200" spc="-100" dirty="0"/>
              <a:t>）和目标代码级</a:t>
            </a:r>
            <a:r>
              <a:rPr lang="en-US" altLang="zh-CN" sz="2200" spc="-100" dirty="0"/>
              <a:t>(Java)</a:t>
            </a:r>
            <a:r>
              <a:rPr lang="zh-CN" altLang="en-US" sz="2200" spc="-100" dirty="0"/>
              <a:t>。</a:t>
            </a:r>
          </a:p>
          <a:p>
            <a:r>
              <a:rPr lang="zh-CN" altLang="en-US" sz="2200" spc="-100" dirty="0"/>
              <a:t>分布式。数据分布是指数据可以分散在网络的不同主机上；操作分布指把一个计算分散在不同的主机上处理。</a:t>
            </a:r>
          </a:p>
          <a:p>
            <a:r>
              <a:rPr lang="zh-CN" altLang="en-US" sz="2200" spc="-100" dirty="0"/>
              <a:t>可靠性。需显示说明；不支持指针，这样避免了对内存的非法访问；自动单元回收功能防止内存丢失等动态内存分配导致的问题；</a:t>
            </a:r>
            <a:r>
              <a:rPr lang="en-US" altLang="zh-CN" sz="2200" spc="-100" dirty="0"/>
              <a:t>Java</a:t>
            </a:r>
            <a:r>
              <a:rPr lang="zh-CN" altLang="en-US" sz="2200" spc="-100" dirty="0"/>
              <a:t>解释器运行时实施检查，可发现数组和字符串访问的越界；提供了异常处理机制。</a:t>
            </a:r>
          </a:p>
          <a:p>
            <a:pPr marL="68580" indent="0">
              <a:buNone/>
            </a:pP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9977-61A0-4087-AC05-8FD1127C4501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9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Java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57676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altLang="zh-CN" sz="3000" dirty="0" smtClean="0"/>
              <a:t>5.Java</a:t>
            </a:r>
            <a:r>
              <a:rPr lang="zh-CN" altLang="en-US" sz="3000" dirty="0" smtClean="0"/>
              <a:t>语言的特性</a:t>
            </a:r>
            <a:endParaRPr lang="en-US" altLang="zh-CN" sz="3000" dirty="0" smtClean="0"/>
          </a:p>
          <a:p>
            <a:r>
              <a:rPr lang="zh-CN" altLang="en-US" dirty="0"/>
              <a:t>安全性。</a:t>
            </a:r>
          </a:p>
          <a:p>
            <a:r>
              <a:rPr lang="zh-CN" altLang="en-US" dirty="0"/>
              <a:t>支持多线程。线程是比进程更小的可并发执行的单位。</a:t>
            </a:r>
            <a:r>
              <a:rPr lang="en-US" altLang="zh-CN" dirty="0"/>
              <a:t>C++</a:t>
            </a:r>
            <a:r>
              <a:rPr lang="zh-CN" altLang="en-US" dirty="0"/>
              <a:t>没有内置的多线程机制，需调用操作系统的多线程功能来进行多线程序设计。</a:t>
            </a:r>
            <a:r>
              <a:rPr lang="en-US" altLang="zh-CN" dirty="0"/>
              <a:t>Java</a:t>
            </a:r>
            <a:r>
              <a:rPr lang="zh-CN" altLang="en-US" dirty="0"/>
              <a:t>却提供了多线程支持。</a:t>
            </a:r>
          </a:p>
          <a:p>
            <a:r>
              <a:rPr lang="zh-CN" altLang="en-US" dirty="0"/>
              <a:t>支持网络编程。</a:t>
            </a:r>
            <a:r>
              <a:rPr lang="en-US" altLang="zh-CN" dirty="0"/>
              <a:t>Java</a:t>
            </a:r>
            <a:r>
              <a:rPr lang="zh-CN" altLang="en-US" dirty="0"/>
              <a:t>的小程序（</a:t>
            </a:r>
            <a:r>
              <a:rPr lang="en-US" altLang="zh-CN" dirty="0"/>
              <a:t>Applet</a:t>
            </a:r>
            <a:r>
              <a:rPr lang="zh-CN" altLang="en-US" dirty="0"/>
              <a:t>）是动态、安全、跨平台的网络应用程序。</a:t>
            </a:r>
          </a:p>
          <a:p>
            <a:r>
              <a:rPr lang="zh-CN" altLang="en-US" dirty="0"/>
              <a:t>编译和解释并存。由编译器将</a:t>
            </a:r>
            <a:r>
              <a:rPr lang="en-US" altLang="zh-CN" dirty="0"/>
              <a:t>Java</a:t>
            </a:r>
            <a:r>
              <a:rPr lang="zh-CN" altLang="en-US" dirty="0"/>
              <a:t>源程序编译成字节码文件，然后再由</a:t>
            </a:r>
            <a:r>
              <a:rPr lang="en-US" altLang="zh-CN" dirty="0"/>
              <a:t>Java</a:t>
            </a:r>
            <a:r>
              <a:rPr lang="zh-CN" altLang="en-US" dirty="0"/>
              <a:t>运行系统解释执行字节码文件（解释器将字节码再翻译成二进制码运行） 。</a:t>
            </a:r>
          </a:p>
          <a:p>
            <a:pPr marL="6858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3D52-5AFA-48AA-9405-B60EF1B028CF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9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JDK</a:t>
            </a:r>
            <a:r>
              <a:rPr lang="zh-CN" altLang="en-US" dirty="0" smtClean="0"/>
              <a:t>描述与安装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57676"/>
          </a:xfrm>
        </p:spPr>
        <p:txBody>
          <a:bodyPr>
            <a:normAutofit/>
          </a:bodyPr>
          <a:lstStyle/>
          <a:p>
            <a:r>
              <a:rPr lang="en-US" altLang="zh-CN" spc="-100" dirty="0" smtClean="0"/>
              <a:t>Java</a:t>
            </a:r>
            <a:r>
              <a:rPr lang="zh-CN" altLang="en-US" spc="-100" dirty="0" smtClean="0"/>
              <a:t>的</a:t>
            </a:r>
            <a:r>
              <a:rPr lang="en-US" altLang="zh-CN" spc="-100" dirty="0" smtClean="0"/>
              <a:t>JDK</a:t>
            </a:r>
            <a:r>
              <a:rPr lang="zh-CN" altLang="en-US" spc="-100" dirty="0" smtClean="0"/>
              <a:t>又称</a:t>
            </a:r>
            <a:r>
              <a:rPr lang="en-US" altLang="zh-CN" spc="-100" dirty="0" smtClean="0"/>
              <a:t>Java SE</a:t>
            </a:r>
            <a:r>
              <a:rPr lang="zh-CN" altLang="en-US" spc="-100" dirty="0" smtClean="0"/>
              <a:t>（以前称</a:t>
            </a:r>
            <a:r>
              <a:rPr lang="en-US" altLang="zh-CN" spc="-100" dirty="0" smtClean="0"/>
              <a:t>J2SE</a:t>
            </a:r>
            <a:r>
              <a:rPr lang="zh-CN" altLang="en-US" spc="-100" dirty="0" smtClean="0"/>
              <a:t>），是</a:t>
            </a:r>
            <a:r>
              <a:rPr lang="en-US" altLang="zh-CN" spc="-100" dirty="0" smtClean="0"/>
              <a:t>Sun</a:t>
            </a:r>
            <a:r>
              <a:rPr lang="zh-CN" altLang="en-US" spc="-100" dirty="0" smtClean="0"/>
              <a:t>公司的产品，由于</a:t>
            </a:r>
            <a:r>
              <a:rPr lang="en-US" altLang="zh-CN" spc="-100" dirty="0" smtClean="0"/>
              <a:t>Sun</a:t>
            </a:r>
            <a:r>
              <a:rPr lang="zh-CN" altLang="en-US" spc="-100" dirty="0" smtClean="0"/>
              <a:t>公司已经被</a:t>
            </a:r>
            <a:r>
              <a:rPr lang="en-US" altLang="zh-CN" spc="-100" dirty="0" smtClean="0"/>
              <a:t>Oracle</a:t>
            </a:r>
            <a:r>
              <a:rPr lang="zh-CN" altLang="en-US" spc="-100" dirty="0" smtClean="0"/>
              <a:t>公司收购，因此</a:t>
            </a:r>
            <a:r>
              <a:rPr lang="en-US" altLang="zh-CN" spc="-100" dirty="0" smtClean="0"/>
              <a:t>JDK</a:t>
            </a:r>
            <a:r>
              <a:rPr lang="zh-CN" altLang="en-US" spc="-100" dirty="0" smtClean="0"/>
              <a:t>可以在</a:t>
            </a:r>
            <a:r>
              <a:rPr lang="en-US" altLang="zh-CN" spc="-100" dirty="0" smtClean="0"/>
              <a:t>Oracle</a:t>
            </a:r>
            <a:r>
              <a:rPr lang="zh-CN" altLang="en-US" spc="-100" dirty="0" smtClean="0"/>
              <a:t>公司的官方网址</a:t>
            </a:r>
            <a:r>
              <a:rPr lang="en-US" altLang="zh-CN" spc="-100" dirty="0"/>
              <a:t>http://</a:t>
            </a:r>
            <a:r>
              <a:rPr lang="en-US" altLang="zh-CN" spc="-100" dirty="0" smtClean="0"/>
              <a:t>www.oracle.com/index.html</a:t>
            </a:r>
            <a:r>
              <a:rPr lang="zh-CN" altLang="en-US" spc="-100" dirty="0" smtClean="0"/>
              <a:t>下载。</a:t>
            </a:r>
            <a:endParaRPr lang="en-US" altLang="zh-CN" spc="-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19D8-65BE-41DB-9AE8-79D95C1CD69B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6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1.2.1 JDK</a:t>
            </a:r>
            <a:r>
              <a:rPr lang="zh-CN" altLang="en-US" dirty="0" smtClean="0"/>
              <a:t>的基本概念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41652"/>
          </a:xfrm>
        </p:spPr>
        <p:txBody>
          <a:bodyPr>
            <a:normAutofit/>
          </a:bodyPr>
          <a:lstStyle/>
          <a:p>
            <a:r>
              <a:rPr lang="en-US" altLang="zh-CN" sz="2800" spc="-100" dirty="0" smtClean="0"/>
              <a:t>1.JDK</a:t>
            </a:r>
          </a:p>
          <a:p>
            <a:pPr marL="68580" indent="0">
              <a:buNone/>
            </a:pPr>
            <a:r>
              <a:rPr lang="en-US" altLang="zh-CN" spc="-100" dirty="0" smtClean="0"/>
              <a:t>JDK</a:t>
            </a:r>
            <a:r>
              <a:rPr lang="zh-CN" altLang="en-US" spc="-100" dirty="0" smtClean="0"/>
              <a:t>是</a:t>
            </a:r>
            <a:r>
              <a:rPr lang="zh-CN" altLang="en-US" spc="-100" dirty="0"/>
              <a:t>整个</a:t>
            </a:r>
            <a:r>
              <a:rPr lang="en-US" altLang="zh-CN" spc="-100" dirty="0"/>
              <a:t>Java</a:t>
            </a:r>
            <a:r>
              <a:rPr lang="zh-CN" altLang="en-US" spc="-100" dirty="0"/>
              <a:t>的核心，其中包括</a:t>
            </a:r>
            <a:r>
              <a:rPr lang="en-US" altLang="zh-CN" spc="-100" dirty="0"/>
              <a:t>Java</a:t>
            </a:r>
            <a:r>
              <a:rPr lang="zh-CN" altLang="en-US" spc="-100" dirty="0"/>
              <a:t>编译器、</a:t>
            </a:r>
            <a:r>
              <a:rPr lang="en-US" altLang="zh-CN" spc="-100" dirty="0"/>
              <a:t>Java</a:t>
            </a:r>
            <a:r>
              <a:rPr lang="zh-CN" altLang="en-US" spc="-100" dirty="0"/>
              <a:t>运行工具、</a:t>
            </a:r>
            <a:r>
              <a:rPr lang="en-US" altLang="zh-CN" spc="-100" dirty="0"/>
              <a:t>Java</a:t>
            </a:r>
            <a:r>
              <a:rPr lang="zh-CN" altLang="en-US" spc="-100" dirty="0"/>
              <a:t>文档生成工具、</a:t>
            </a:r>
            <a:r>
              <a:rPr lang="en-US" altLang="zh-CN" spc="-100" dirty="0"/>
              <a:t>Java</a:t>
            </a:r>
            <a:r>
              <a:rPr lang="zh-CN" altLang="en-US" spc="-100" dirty="0"/>
              <a:t>打包工具等。</a:t>
            </a:r>
            <a:endParaRPr lang="en-US" altLang="zh-CN" spc="-100" dirty="0"/>
          </a:p>
          <a:p>
            <a:r>
              <a:rPr lang="en-US" altLang="zh-CN" sz="2800" spc="-100" dirty="0" smtClean="0"/>
              <a:t>2.JRE</a:t>
            </a:r>
          </a:p>
          <a:p>
            <a:pPr marL="68580" indent="0">
              <a:buNone/>
            </a:pPr>
            <a:r>
              <a:rPr lang="en-US" altLang="zh-CN" spc="-100" dirty="0" smtClean="0"/>
              <a:t>JRE</a:t>
            </a:r>
            <a:r>
              <a:rPr lang="zh-CN" altLang="en-US" spc="-100" dirty="0" smtClean="0"/>
              <a:t>是</a:t>
            </a:r>
            <a:r>
              <a:rPr lang="en-US" altLang="zh-CN" spc="-100" dirty="0"/>
              <a:t>Java Runtime Environment</a:t>
            </a:r>
            <a:r>
              <a:rPr lang="zh-CN" altLang="en-US" spc="-100" dirty="0"/>
              <a:t>的缩写，它是</a:t>
            </a:r>
            <a:r>
              <a:rPr lang="en-US" altLang="zh-CN" spc="-100" dirty="0"/>
              <a:t>Java</a:t>
            </a:r>
            <a:r>
              <a:rPr lang="zh-CN" altLang="en-US" spc="-100" dirty="0"/>
              <a:t>运行环境。为了方便使用，</a:t>
            </a:r>
            <a:r>
              <a:rPr lang="en-US" altLang="zh-CN" spc="-100" dirty="0"/>
              <a:t>Sun</a:t>
            </a:r>
            <a:r>
              <a:rPr lang="zh-CN" altLang="en-US" spc="-100" dirty="0"/>
              <a:t>公司在其</a:t>
            </a:r>
            <a:r>
              <a:rPr lang="en-US" altLang="zh-CN" spc="-100" dirty="0" smtClean="0"/>
              <a:t>JDK</a:t>
            </a:r>
            <a:r>
              <a:rPr lang="zh-CN" altLang="en-US" spc="-100" dirty="0"/>
              <a:t>工具中自带了一个</a:t>
            </a:r>
            <a:r>
              <a:rPr lang="en-US" altLang="zh-CN" spc="-100" dirty="0"/>
              <a:t>IRE</a:t>
            </a:r>
            <a:r>
              <a:rPr lang="zh-CN" altLang="en-US" spc="-100" dirty="0"/>
              <a:t>工具，也就是说开发环境中包含运行环境。</a:t>
            </a:r>
          </a:p>
          <a:p>
            <a:pPr marL="6858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DFF5-DE7E-4B8D-A354-2ED1368A9A22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3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1.2.1 JDK</a:t>
            </a:r>
            <a:r>
              <a:rPr lang="zh-CN" altLang="en-US" dirty="0" smtClean="0"/>
              <a:t>的基本概念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2016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spc="-100" dirty="0" smtClean="0"/>
              <a:t>3.JDK</a:t>
            </a:r>
            <a:r>
              <a:rPr lang="zh-CN" altLang="en-US" sz="2800" spc="-100" dirty="0" smtClean="0"/>
              <a:t>目录</a:t>
            </a:r>
            <a:endParaRPr lang="en-US" altLang="zh-CN" sz="2800" spc="-100" dirty="0" smtClean="0"/>
          </a:p>
          <a:p>
            <a:pPr marL="68580" indent="0">
              <a:buNone/>
            </a:pPr>
            <a:r>
              <a:rPr lang="zh-CN" altLang="en-US" sz="2800" spc="-100" dirty="0" smtClean="0"/>
              <a:t>（</a:t>
            </a:r>
            <a:r>
              <a:rPr lang="en-US" altLang="zh-CN" sz="2600" spc="-100" dirty="0" smtClean="0"/>
              <a:t>1</a:t>
            </a:r>
            <a:r>
              <a:rPr lang="zh-CN" altLang="en-US" sz="2600" spc="-100" dirty="0" smtClean="0"/>
              <a:t>）</a:t>
            </a:r>
            <a:r>
              <a:rPr lang="en-US" altLang="zh-CN" sz="2600" spc="-100" dirty="0" smtClean="0"/>
              <a:t>bin</a:t>
            </a:r>
            <a:r>
              <a:rPr lang="zh-CN" altLang="en-US" sz="2600" spc="-100" dirty="0"/>
              <a:t>目录</a:t>
            </a:r>
          </a:p>
          <a:p>
            <a:pPr marL="68580" indent="0">
              <a:buNone/>
            </a:pPr>
            <a:r>
              <a:rPr lang="zh-CN" altLang="en-US" sz="2600" spc="-100" dirty="0"/>
              <a:t>该目录用于存放一些可执行程序，</a:t>
            </a:r>
            <a:r>
              <a:rPr lang="zh-CN" altLang="en-US" sz="2600" spc="-100" dirty="0" smtClean="0"/>
              <a:t>如：</a:t>
            </a:r>
            <a:endParaRPr lang="en-US" altLang="zh-CN" sz="2600" spc="-100" dirty="0" smtClean="0"/>
          </a:p>
          <a:p>
            <a:r>
              <a:rPr lang="en-US" altLang="zh-CN" spc="-100" dirty="0" smtClean="0"/>
              <a:t>javac.exe</a:t>
            </a:r>
          </a:p>
          <a:p>
            <a:pPr marL="68580" indent="0">
              <a:buNone/>
            </a:pPr>
            <a:r>
              <a:rPr lang="en-US" altLang="zh-CN" spc="-100" dirty="0" smtClean="0"/>
              <a:t>Javac.exe</a:t>
            </a:r>
            <a:r>
              <a:rPr lang="zh-CN" altLang="en-US" spc="-100" dirty="0" smtClean="0"/>
              <a:t>是</a:t>
            </a:r>
            <a:r>
              <a:rPr lang="en-US" altLang="zh-CN" spc="-100" dirty="0" smtClean="0"/>
              <a:t>Java</a:t>
            </a:r>
            <a:r>
              <a:rPr lang="zh-CN" altLang="en-US" spc="-100" dirty="0" smtClean="0"/>
              <a:t>编译器工具，它可以将编译写好的</a:t>
            </a:r>
            <a:r>
              <a:rPr lang="en-US" altLang="zh-CN" spc="-100" dirty="0" smtClean="0"/>
              <a:t>Java</a:t>
            </a:r>
            <a:r>
              <a:rPr lang="zh-CN" altLang="en-US" spc="-100" dirty="0" smtClean="0"/>
              <a:t>文件编译成</a:t>
            </a:r>
            <a:r>
              <a:rPr lang="en-US" altLang="zh-CN" spc="-100" dirty="0" smtClean="0"/>
              <a:t>Java</a:t>
            </a:r>
            <a:r>
              <a:rPr lang="zh-CN" altLang="en-US" spc="-100" dirty="0" smtClean="0"/>
              <a:t>字节码文件（可执行的</a:t>
            </a:r>
            <a:r>
              <a:rPr lang="en-US" altLang="zh-CN" spc="-100" dirty="0" smtClean="0"/>
              <a:t>Java</a:t>
            </a:r>
            <a:r>
              <a:rPr lang="zh-CN" altLang="en-US" spc="-100" dirty="0" smtClean="0"/>
              <a:t>程序）。</a:t>
            </a:r>
            <a:endParaRPr lang="en-US" altLang="zh-CN" spc="-100" dirty="0" smtClean="0"/>
          </a:p>
          <a:p>
            <a:r>
              <a:rPr lang="en-US" altLang="zh-CN" spc="-100" dirty="0" smtClean="0"/>
              <a:t>java.exe</a:t>
            </a:r>
          </a:p>
          <a:p>
            <a:pPr marL="68580" indent="0">
              <a:buNone/>
            </a:pPr>
            <a:r>
              <a:rPr lang="en-US" altLang="zh-CN" spc="-100" dirty="0" smtClean="0"/>
              <a:t>java.exe</a:t>
            </a:r>
            <a:r>
              <a:rPr lang="zh-CN" altLang="en-US" spc="-100" dirty="0" smtClean="0"/>
              <a:t>是</a:t>
            </a:r>
            <a:r>
              <a:rPr lang="en-US" altLang="zh-CN" spc="-100" dirty="0" smtClean="0"/>
              <a:t>Java</a:t>
            </a:r>
            <a:r>
              <a:rPr lang="zh-CN" altLang="en-US" spc="-100" dirty="0" smtClean="0"/>
              <a:t>运行工具，它会启动一个</a:t>
            </a:r>
            <a:r>
              <a:rPr lang="en-US" altLang="zh-CN" spc="-100" dirty="0" smtClean="0"/>
              <a:t>Java</a:t>
            </a:r>
            <a:r>
              <a:rPr lang="zh-CN" altLang="en-US" spc="-100" dirty="0" smtClean="0"/>
              <a:t>虚拟机（</a:t>
            </a:r>
            <a:r>
              <a:rPr lang="en-US" altLang="zh-CN" spc="-100" dirty="0" smtClean="0"/>
              <a:t>JVM</a:t>
            </a:r>
            <a:r>
              <a:rPr lang="zh-CN" altLang="en-US" spc="-100" dirty="0" smtClean="0"/>
              <a:t>）进程，</a:t>
            </a:r>
            <a:r>
              <a:rPr lang="en-US" altLang="zh-CN" spc="-100" dirty="0" smtClean="0"/>
              <a:t>Java</a:t>
            </a:r>
            <a:r>
              <a:rPr lang="zh-CN" altLang="en-US" spc="-100" dirty="0" smtClean="0"/>
              <a:t>虚拟机相当于一个虚拟的操作系统，它专门负责运行由</a:t>
            </a:r>
            <a:r>
              <a:rPr lang="en-US" altLang="zh-CN" spc="-100" dirty="0" smtClean="0"/>
              <a:t>Java</a:t>
            </a:r>
            <a:r>
              <a:rPr lang="zh-CN" altLang="en-US" spc="-100" dirty="0" smtClean="0"/>
              <a:t>编译器生成的字节码文件（</a:t>
            </a:r>
            <a:r>
              <a:rPr lang="en-US" altLang="zh-CN" spc="-100" dirty="0" smtClean="0"/>
              <a:t>.class</a:t>
            </a:r>
            <a:r>
              <a:rPr lang="zh-CN" altLang="en-US" spc="-100" dirty="0" smtClean="0"/>
              <a:t>文件）。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94EB-F3EE-4389-91D1-0D26C29EDF3F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4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1.2.1 JDK</a:t>
            </a:r>
            <a:r>
              <a:rPr lang="zh-CN" altLang="en-US" dirty="0"/>
              <a:t>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spc="-100" dirty="0"/>
              <a:t>3.JDK</a:t>
            </a:r>
            <a:r>
              <a:rPr lang="zh-CN" altLang="en-US" sz="2800" spc="-100" dirty="0" smtClean="0"/>
              <a:t>目录</a:t>
            </a:r>
            <a:endParaRPr lang="en-US" altLang="zh-CN" sz="2800" spc="-100" dirty="0" smtClean="0"/>
          </a:p>
          <a:p>
            <a:pPr marL="68580" indent="0">
              <a:buNone/>
            </a:pPr>
            <a:r>
              <a:rPr lang="zh-CN" altLang="en-US" spc="-100" dirty="0" smtClean="0"/>
              <a:t>（</a:t>
            </a:r>
            <a:r>
              <a:rPr lang="en-US" altLang="zh-CN" spc="-100" dirty="0" smtClean="0"/>
              <a:t>2</a:t>
            </a:r>
            <a:r>
              <a:rPr lang="zh-CN" altLang="en-US" spc="-100" dirty="0" smtClean="0"/>
              <a:t>）</a:t>
            </a:r>
            <a:r>
              <a:rPr lang="en-US" altLang="zh-CN" spc="-100" dirty="0" err="1" smtClean="0"/>
              <a:t>db</a:t>
            </a:r>
            <a:r>
              <a:rPr lang="zh-CN" altLang="en-US" spc="-100" dirty="0" smtClean="0"/>
              <a:t>目录</a:t>
            </a:r>
            <a:endParaRPr lang="en-US" altLang="zh-CN" spc="-100" dirty="0" smtClean="0"/>
          </a:p>
          <a:p>
            <a:pPr marL="68580" indent="0">
              <a:buNone/>
            </a:pPr>
            <a:r>
              <a:rPr lang="en-US" altLang="zh-CN" spc="-100" dirty="0" err="1" smtClean="0"/>
              <a:t>db</a:t>
            </a:r>
            <a:r>
              <a:rPr lang="zh-CN" altLang="en-US" spc="-100" dirty="0" smtClean="0"/>
              <a:t>目录是一个纯</a:t>
            </a:r>
            <a:r>
              <a:rPr lang="en-US" altLang="zh-CN" spc="-100" dirty="0" smtClean="0"/>
              <a:t>Java</a:t>
            </a:r>
            <a:r>
              <a:rPr lang="zh-CN" altLang="en-US" spc="-100" dirty="0" smtClean="0"/>
              <a:t>实现、开源的数据库管理系统。在学习</a:t>
            </a:r>
            <a:r>
              <a:rPr lang="en-US" altLang="zh-CN" spc="-100" dirty="0" smtClean="0"/>
              <a:t>JDBC</a:t>
            </a:r>
            <a:r>
              <a:rPr lang="zh-CN" altLang="en-US" spc="-100" dirty="0" smtClean="0"/>
              <a:t>时，不再需要额外地安装一个数据库软件，可以选择直接使用</a:t>
            </a:r>
            <a:r>
              <a:rPr lang="en-US" altLang="zh-CN" spc="-100" dirty="0" err="1" smtClean="0"/>
              <a:t>JavaDB</a:t>
            </a:r>
            <a:r>
              <a:rPr lang="zh-CN" altLang="en-US" spc="-100" dirty="0" smtClean="0"/>
              <a:t>。</a:t>
            </a:r>
            <a:endParaRPr lang="en-US" altLang="zh-CN" spc="-100" dirty="0" smtClean="0"/>
          </a:p>
          <a:p>
            <a:pPr marL="68580" indent="0">
              <a:buNone/>
            </a:pPr>
            <a:r>
              <a:rPr lang="zh-CN" altLang="en-US" spc="-100" dirty="0" smtClean="0"/>
              <a:t>（</a:t>
            </a:r>
            <a:r>
              <a:rPr lang="en-US" altLang="zh-CN" spc="-100" dirty="0" smtClean="0"/>
              <a:t>3</a:t>
            </a:r>
            <a:r>
              <a:rPr lang="zh-CN" altLang="en-US" spc="-100" dirty="0" smtClean="0"/>
              <a:t>）</a:t>
            </a:r>
            <a:r>
              <a:rPr lang="en-US" altLang="zh-CN" spc="-100" dirty="0" smtClean="0"/>
              <a:t>include</a:t>
            </a:r>
            <a:r>
              <a:rPr lang="zh-CN" altLang="en-US" spc="-100" dirty="0" smtClean="0"/>
              <a:t>目录</a:t>
            </a:r>
            <a:endParaRPr lang="en-US" altLang="zh-CN" spc="-100" dirty="0" smtClean="0"/>
          </a:p>
          <a:p>
            <a:pPr marL="68580" indent="0">
              <a:buNone/>
            </a:pPr>
            <a:r>
              <a:rPr lang="zh-CN" altLang="en-US" spc="-100" dirty="0" smtClean="0"/>
              <a:t>由于</a:t>
            </a:r>
            <a:r>
              <a:rPr lang="en-US" altLang="zh-CN" spc="-100" dirty="0" smtClean="0"/>
              <a:t>JDK</a:t>
            </a:r>
            <a:r>
              <a:rPr lang="zh-CN" altLang="en-US" spc="-100" dirty="0" smtClean="0"/>
              <a:t>时通过</a:t>
            </a:r>
            <a:r>
              <a:rPr lang="en-US" altLang="zh-CN" spc="-100" dirty="0" smtClean="0"/>
              <a:t>C</a:t>
            </a:r>
            <a:r>
              <a:rPr lang="zh-CN" altLang="en-US" spc="-100" dirty="0" smtClean="0"/>
              <a:t>语言和</a:t>
            </a:r>
            <a:r>
              <a:rPr lang="en-US" altLang="zh-CN" spc="-100" dirty="0" smtClean="0"/>
              <a:t>C++</a:t>
            </a:r>
            <a:r>
              <a:rPr lang="zh-CN" altLang="en-US" spc="-100" dirty="0" smtClean="0"/>
              <a:t>语言实现的，因此，在启动时需要引入一些</a:t>
            </a:r>
            <a:r>
              <a:rPr lang="en-US" altLang="zh-CN" spc="-100" dirty="0" smtClean="0"/>
              <a:t>C</a:t>
            </a:r>
            <a:r>
              <a:rPr lang="zh-CN" altLang="en-US" spc="-100" dirty="0" smtClean="0"/>
              <a:t>语言的头文件，该目录就是用于存放这些头文件的。</a:t>
            </a:r>
            <a:endParaRPr lang="en-US" altLang="zh-CN" spc="-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181A-1823-4EA2-9073-36CCCF5BA310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25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1.2.1 JDK</a:t>
            </a:r>
            <a:r>
              <a:rPr lang="zh-CN" altLang="en-US" dirty="0"/>
              <a:t>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spc="-100" dirty="0"/>
              <a:t>3.JDK</a:t>
            </a:r>
            <a:r>
              <a:rPr lang="zh-CN" altLang="en-US" sz="2800" spc="-100" dirty="0" smtClean="0"/>
              <a:t>目录</a:t>
            </a:r>
            <a:endParaRPr lang="en-US" altLang="zh-CN" sz="2800" spc="-100" dirty="0" smtClean="0"/>
          </a:p>
          <a:p>
            <a:pPr marL="68580" indent="0">
              <a:buNone/>
            </a:pPr>
            <a:r>
              <a:rPr lang="zh-CN" altLang="en-US" spc="-100" dirty="0" smtClean="0"/>
              <a:t>（</a:t>
            </a:r>
            <a:r>
              <a:rPr lang="en-US" altLang="zh-CN" spc="-100" dirty="0" smtClean="0"/>
              <a:t>4</a:t>
            </a:r>
            <a:r>
              <a:rPr lang="zh-CN" altLang="en-US" spc="-100" dirty="0" smtClean="0"/>
              <a:t>）</a:t>
            </a:r>
            <a:r>
              <a:rPr lang="en-US" altLang="zh-CN" spc="-100" dirty="0" err="1" smtClean="0"/>
              <a:t>jre</a:t>
            </a:r>
            <a:r>
              <a:rPr lang="zh-CN" altLang="en-US" spc="-100" dirty="0" smtClean="0"/>
              <a:t>目录</a:t>
            </a:r>
            <a:endParaRPr lang="en-US" altLang="zh-CN" spc="-100" dirty="0" smtClean="0"/>
          </a:p>
          <a:p>
            <a:pPr marL="68580" indent="0">
              <a:buNone/>
            </a:pPr>
            <a:r>
              <a:rPr lang="en-US" altLang="zh-CN" spc="-100" dirty="0" err="1"/>
              <a:t>j</a:t>
            </a:r>
            <a:r>
              <a:rPr lang="en-US" altLang="zh-CN" spc="-100" dirty="0" err="1" smtClean="0"/>
              <a:t>re</a:t>
            </a:r>
            <a:r>
              <a:rPr lang="zh-CN" altLang="en-US" spc="-100" dirty="0" smtClean="0"/>
              <a:t>目录是</a:t>
            </a:r>
            <a:r>
              <a:rPr lang="en-US" altLang="zh-CN" spc="-100" dirty="0" smtClean="0"/>
              <a:t>JRE</a:t>
            </a:r>
            <a:r>
              <a:rPr lang="zh-CN" altLang="en-US" spc="-100" dirty="0" smtClean="0"/>
              <a:t>的根目录，包含</a:t>
            </a:r>
            <a:r>
              <a:rPr lang="en-US" altLang="zh-CN" spc="-100" dirty="0" smtClean="0"/>
              <a:t>Java</a:t>
            </a:r>
            <a:r>
              <a:rPr lang="zh-CN" altLang="en-US" spc="-100" dirty="0" smtClean="0"/>
              <a:t>虚拟机，运行时的类包、</a:t>
            </a:r>
            <a:r>
              <a:rPr lang="en-US" altLang="zh-CN" spc="-100" dirty="0" smtClean="0"/>
              <a:t>Java</a:t>
            </a:r>
            <a:r>
              <a:rPr lang="zh-CN" altLang="en-US" spc="-100" dirty="0" smtClean="0"/>
              <a:t>应用启动器一级一个</a:t>
            </a:r>
            <a:r>
              <a:rPr lang="en-US" altLang="zh-CN" spc="-100" dirty="0" smtClean="0"/>
              <a:t>bin</a:t>
            </a:r>
            <a:r>
              <a:rPr lang="zh-CN" altLang="en-US" spc="-100" dirty="0" smtClean="0"/>
              <a:t>目录，但不包含开发环境中的开发工具。</a:t>
            </a:r>
            <a:endParaRPr lang="en-US" altLang="zh-CN" spc="-100" dirty="0" smtClean="0"/>
          </a:p>
          <a:p>
            <a:pPr marL="68580" indent="0">
              <a:buNone/>
            </a:pPr>
            <a:r>
              <a:rPr lang="zh-CN" altLang="en-US" spc="-100" dirty="0" smtClean="0"/>
              <a:t>（</a:t>
            </a:r>
            <a:r>
              <a:rPr lang="en-US" altLang="zh-CN" spc="-100" dirty="0"/>
              <a:t>5</a:t>
            </a:r>
            <a:r>
              <a:rPr lang="zh-CN" altLang="en-US" spc="-100" dirty="0" smtClean="0"/>
              <a:t>）</a:t>
            </a:r>
            <a:r>
              <a:rPr lang="en-US" altLang="zh-CN" spc="-100" dirty="0" smtClean="0"/>
              <a:t>src.zip</a:t>
            </a:r>
            <a:r>
              <a:rPr lang="zh-CN" altLang="en-US" spc="-100" dirty="0" smtClean="0"/>
              <a:t>文件</a:t>
            </a:r>
            <a:endParaRPr lang="en-US" altLang="zh-CN" spc="-100" dirty="0" smtClean="0"/>
          </a:p>
          <a:p>
            <a:pPr marL="68580" indent="0">
              <a:buNone/>
            </a:pPr>
            <a:r>
              <a:rPr lang="en-US" altLang="zh-CN" spc="-100" dirty="0" smtClean="0"/>
              <a:t>src.zip</a:t>
            </a:r>
            <a:r>
              <a:rPr lang="zh-CN" altLang="en-US" spc="-100" dirty="0" smtClean="0"/>
              <a:t>为</a:t>
            </a:r>
            <a:r>
              <a:rPr lang="en-US" altLang="zh-CN" spc="-100" dirty="0" err="1" smtClean="0"/>
              <a:t>src</a:t>
            </a:r>
            <a:r>
              <a:rPr lang="zh-CN" altLang="en-US" spc="-100" dirty="0" smtClean="0"/>
              <a:t>文件夹的压缩文件，</a:t>
            </a:r>
            <a:r>
              <a:rPr lang="en-US" altLang="zh-CN" spc="-100" dirty="0" err="1" smtClean="0"/>
              <a:t>src</a:t>
            </a:r>
            <a:r>
              <a:rPr lang="zh-CN" altLang="en-US" spc="-100" dirty="0" smtClean="0"/>
              <a:t>中放置的是</a:t>
            </a:r>
            <a:r>
              <a:rPr lang="en-US" altLang="zh-CN" spc="-100" dirty="0" smtClean="0"/>
              <a:t>JDK</a:t>
            </a:r>
            <a:r>
              <a:rPr lang="zh-CN" altLang="en-US" spc="-100" dirty="0" smtClean="0"/>
              <a:t>核心类的源代码，通过该文件可以查看</a:t>
            </a:r>
            <a:r>
              <a:rPr lang="en-US" altLang="zh-CN" spc="-100" dirty="0" smtClean="0"/>
              <a:t>Java</a:t>
            </a:r>
            <a:r>
              <a:rPr lang="zh-CN" altLang="en-US" spc="-100" dirty="0" smtClean="0"/>
              <a:t>基础类的源代码。</a:t>
            </a:r>
            <a:endParaRPr lang="en-US" altLang="zh-CN" spc="-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3194-8B73-425C-89D7-92356A21A4DC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98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1.2.2 </a:t>
            </a:r>
            <a:r>
              <a:rPr lang="zh-CN" altLang="en-US" dirty="0" smtClean="0"/>
              <a:t>下载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spc="-100" dirty="0" smtClean="0"/>
              <a:t>1.</a:t>
            </a:r>
            <a:r>
              <a:rPr lang="zh-CN" altLang="en-US" sz="2000" spc="-100" dirty="0" smtClean="0"/>
              <a:t>打开</a:t>
            </a:r>
            <a:r>
              <a:rPr lang="en-US" altLang="zh-CN" sz="2000" spc="-100" dirty="0"/>
              <a:t>IE</a:t>
            </a:r>
            <a:r>
              <a:rPr lang="zh-CN" altLang="en-US" sz="2000" spc="-100" dirty="0"/>
              <a:t>浏览器，输入网址</a:t>
            </a:r>
            <a:r>
              <a:rPr lang="en-US" altLang="zh-CN" sz="2000" spc="-100" dirty="0"/>
              <a:t>http://www.oracle.com/index.html</a:t>
            </a:r>
            <a:r>
              <a:rPr lang="zh-CN" altLang="en-US" sz="2000" spc="-100" dirty="0"/>
              <a:t>（或</a:t>
            </a:r>
            <a:r>
              <a:rPr lang="en-US" altLang="zh-CN" sz="2000" spc="-100" dirty="0"/>
              <a:t>https://www.oracle.com/technetwork/java/javase/overview/index.html</a:t>
            </a:r>
            <a:r>
              <a:rPr lang="zh-CN" altLang="en-US" sz="2000" spc="-100" dirty="0"/>
              <a:t>），浏览</a:t>
            </a:r>
            <a:r>
              <a:rPr lang="en-US" altLang="zh-CN" sz="2000" spc="-100" dirty="0"/>
              <a:t>Oracle</a:t>
            </a:r>
            <a:r>
              <a:rPr lang="zh-CN" altLang="en-US" sz="2000" spc="-100" dirty="0"/>
              <a:t>官方主页，将光标移动到工具栏上的</a:t>
            </a:r>
            <a:r>
              <a:rPr lang="en-US" altLang="zh-CN" sz="2000" spc="-100" dirty="0"/>
              <a:t>Downloads</a:t>
            </a:r>
            <a:r>
              <a:rPr lang="zh-CN" altLang="en-US" sz="2000" spc="-100" dirty="0"/>
              <a:t>菜单项上，将显示下载列表下拉菜单，单击</a:t>
            </a:r>
            <a:r>
              <a:rPr lang="en-US" altLang="zh-CN" sz="2000" spc="-100" dirty="0"/>
              <a:t>Java SE</a:t>
            </a:r>
            <a:r>
              <a:rPr lang="zh-CN" altLang="en-US" sz="2000" spc="-100" dirty="0"/>
              <a:t>超链接。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4293096"/>
            <a:ext cx="5273675" cy="318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15BA-16F3-4667-9806-FAFD040913B0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8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1.1 Java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1.2 JDK</a:t>
            </a:r>
            <a:r>
              <a:rPr lang="zh-CN" altLang="en-US" dirty="0"/>
              <a:t>概述</a:t>
            </a:r>
            <a:r>
              <a:rPr lang="zh-CN" altLang="en-US" dirty="0" smtClean="0"/>
              <a:t>与安装</a:t>
            </a:r>
            <a:endParaRPr lang="en-US" altLang="zh-CN" dirty="0" smtClean="0"/>
          </a:p>
          <a:p>
            <a:r>
              <a:rPr lang="en-US" altLang="zh-CN" dirty="0" smtClean="0"/>
              <a:t>1.3 Eclipse</a:t>
            </a:r>
            <a:r>
              <a:rPr lang="zh-CN" altLang="en-US" dirty="0" smtClean="0"/>
              <a:t>概述与安装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4502-7AF9-464A-B6F3-555314AA80ED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7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1.2.2 </a:t>
            </a:r>
            <a:r>
              <a:rPr lang="zh-CN" altLang="en-US" dirty="0" smtClean="0"/>
              <a:t>下载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zh-CN" dirty="0"/>
              <a:t>单击</a:t>
            </a:r>
            <a:r>
              <a:rPr lang="en-US" altLang="zh-CN" dirty="0"/>
              <a:t>Java SE</a:t>
            </a:r>
            <a:r>
              <a:rPr lang="zh-CN" altLang="zh-CN" dirty="0"/>
              <a:t>超链接后，将跳转到</a:t>
            </a:r>
            <a:r>
              <a:rPr lang="en-US" altLang="zh-CN" dirty="0"/>
              <a:t>JDK</a:t>
            </a:r>
            <a:r>
              <a:rPr lang="zh-CN" altLang="zh-CN" dirty="0"/>
              <a:t>的下载页面</a:t>
            </a:r>
            <a:r>
              <a:rPr lang="zh-CN" altLang="zh-CN" dirty="0" smtClean="0"/>
              <a:t>，在</a:t>
            </a:r>
            <a:r>
              <a:rPr lang="zh-CN" altLang="zh-CN" dirty="0"/>
              <a:t>该页面中单击最新版本</a:t>
            </a:r>
            <a:r>
              <a:rPr lang="en-US" altLang="zh-CN" dirty="0"/>
              <a:t>JDK</a:t>
            </a:r>
            <a:r>
              <a:rPr lang="zh-CN" altLang="zh-CN" dirty="0"/>
              <a:t>的超链接</a:t>
            </a:r>
            <a:r>
              <a:rPr lang="zh-CN" altLang="zh-CN" dirty="0" smtClean="0"/>
              <a:t>。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JDK Download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29000"/>
            <a:ext cx="6522816" cy="300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3635896" y="5445224"/>
            <a:ext cx="10291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635896" y="5445224"/>
            <a:ext cx="0" cy="21602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665056" y="5445224"/>
            <a:ext cx="0" cy="21602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635896" y="5661248"/>
            <a:ext cx="10291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7BD1-F3EE-4C76-AC86-B8BD792A172B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5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1.2.2 </a:t>
            </a:r>
            <a:r>
              <a:rPr lang="zh-CN" altLang="en-US" dirty="0"/>
              <a:t>下载</a:t>
            </a:r>
            <a:r>
              <a:rPr lang="en-US" altLang="zh-CN" dirty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/>
              <a:t>根据计算机硬件和系统选择适当的版本进行下载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0" y="3284984"/>
            <a:ext cx="89535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323528" y="4365104"/>
            <a:ext cx="0" cy="19442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3528" y="4365104"/>
            <a:ext cx="36004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83568" y="4365104"/>
            <a:ext cx="0" cy="19442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23528" y="6309320"/>
            <a:ext cx="36004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03314" y="6220827"/>
            <a:ext cx="165462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此为</a:t>
            </a:r>
            <a:r>
              <a:rPr lang="en-US" altLang="zh-CN" dirty="0" smtClean="0"/>
              <a:t>Linux</a:t>
            </a:r>
            <a:r>
              <a:rPr lang="zh-CN" altLang="en-US" dirty="0"/>
              <a:t>系统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683568" y="5805264"/>
            <a:ext cx="1419746" cy="6002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E3A4-D0E0-4928-A2BC-8431F504E585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1.2.2 </a:t>
            </a:r>
            <a:r>
              <a:rPr lang="zh-CN" altLang="en-US" dirty="0" smtClean="0"/>
              <a:t>下载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在对话框中，</a:t>
            </a:r>
            <a:r>
              <a:rPr lang="zh-CN" altLang="en-US" dirty="0"/>
              <a:t>需要勾选中同意协议的单选按钮，否则单击要下载的超链接时不能进行下载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" y="3226709"/>
            <a:ext cx="106394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323528" y="4077072"/>
            <a:ext cx="0" cy="3600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3528" y="4077072"/>
            <a:ext cx="583264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56176" y="4077072"/>
            <a:ext cx="0" cy="3600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23528" y="4437112"/>
            <a:ext cx="583264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60231" y="3884538"/>
            <a:ext cx="180049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第一步勾选协议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6156176" y="4069204"/>
            <a:ext cx="504055" cy="18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491880" y="4581128"/>
            <a:ext cx="0" cy="5760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491880" y="4581128"/>
            <a:ext cx="381642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491880" y="5157192"/>
            <a:ext cx="381642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308304" y="4581128"/>
            <a:ext cx="0" cy="5760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7336641" y="5013176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20272" y="5608147"/>
            <a:ext cx="180049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第二步点击下载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C621-4A99-446D-997D-638CC80D24E7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2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1.2.3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2323652"/>
            <a:ext cx="7488948" cy="3508977"/>
          </a:xfrm>
        </p:spPr>
        <p:txBody>
          <a:bodyPr/>
          <a:lstStyle/>
          <a:p>
            <a:r>
              <a:rPr lang="en-US" altLang="zh-CN" spc="-100" dirty="0" smtClean="0"/>
              <a:t>1.</a:t>
            </a:r>
            <a:r>
              <a:rPr lang="zh-CN" altLang="en-US" spc="-100" dirty="0" smtClean="0"/>
              <a:t>双击</a:t>
            </a:r>
            <a:r>
              <a:rPr lang="zh-CN" altLang="en-US" spc="-100" dirty="0"/>
              <a:t>刚刚下载的安装</a:t>
            </a:r>
            <a:r>
              <a:rPr lang="zh-CN" altLang="en-US" spc="-100" dirty="0" smtClean="0"/>
              <a:t>文件“</a:t>
            </a:r>
            <a:r>
              <a:rPr lang="en-US" altLang="zh-CN" spc="-100" dirty="0" smtClean="0"/>
              <a:t>jdk-13.0.2_windows-x64_bin</a:t>
            </a:r>
            <a:r>
              <a:rPr lang="zh-CN" altLang="en-US" spc="-100" dirty="0" smtClean="0"/>
              <a:t>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3212976"/>
            <a:ext cx="5273675" cy="31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57E1-F4F9-40BD-9B17-3AA1E4302CEB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1.2.3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在</a:t>
            </a:r>
            <a:r>
              <a:rPr lang="zh-CN" altLang="en-US" spc="-100" dirty="0" smtClean="0"/>
              <a:t>弹出的对话框</a:t>
            </a:r>
            <a:r>
              <a:rPr lang="zh-CN" altLang="en-US" spc="-100" dirty="0"/>
              <a:t>，单击“下一步按钮”。</a:t>
            </a:r>
            <a:endParaRPr lang="en-US" altLang="zh-CN" spc="-1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032" y="2852936"/>
            <a:ext cx="4773613" cy="362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E39B-B1C1-46F4-968F-4114454512BB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5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764704"/>
            <a:ext cx="7704856" cy="3508977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在</a:t>
            </a:r>
            <a:r>
              <a:rPr lang="zh-CN" altLang="en-US" dirty="0"/>
              <a:t>弹出的对话框中，可以选择安装的功能组件，这里选择默认设置。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单击</a:t>
            </a:r>
            <a:r>
              <a:rPr lang="zh-CN" altLang="en-US" dirty="0"/>
              <a:t>“更改”按钮，将弹出“更改文件夹”对话框。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单击</a:t>
            </a:r>
            <a:r>
              <a:rPr lang="zh-CN" altLang="en-US" dirty="0"/>
              <a:t>“下一步”按钮，开始安装</a:t>
            </a:r>
            <a:r>
              <a:rPr lang="en-US" altLang="zh-CN" dirty="0"/>
              <a:t>JDK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533" y="2636912"/>
            <a:ext cx="4737100" cy="362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9255" y="4725144"/>
            <a:ext cx="4375193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安装路径必须是英文目录</a:t>
            </a:r>
            <a:r>
              <a:rPr lang="zh-CN" altLang="en-US" dirty="0" smtClean="0"/>
              <a:t>，若不会更改则不</a:t>
            </a:r>
            <a:r>
              <a:rPr lang="zh-CN" altLang="en-US" dirty="0"/>
              <a:t>修改</a:t>
            </a:r>
            <a:r>
              <a:rPr lang="zh-CN" altLang="en-US" dirty="0" smtClean="0"/>
              <a:t>安装目录，这里修改了目录，目录记下来，后面配置环境变量需要用到。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2457-91D4-43C1-B40E-FB47B87BE209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32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spc="-100" dirty="0" smtClean="0"/>
              <a:t>1.2.4 </a:t>
            </a:r>
            <a:r>
              <a:rPr lang="zh-CN" altLang="en-US" sz="3600" spc="-100" dirty="0" smtClean="0"/>
              <a:t>在</a:t>
            </a:r>
            <a:r>
              <a:rPr lang="en-US" altLang="zh-CN" sz="3600" spc="-100" dirty="0" smtClean="0"/>
              <a:t>Windows</a:t>
            </a:r>
            <a:r>
              <a:rPr lang="zh-CN" altLang="en-US" sz="3600" spc="-100" dirty="0" smtClean="0"/>
              <a:t>系统下配置环境变量（</a:t>
            </a:r>
            <a:r>
              <a:rPr lang="en-US" altLang="zh-CN" sz="3600" spc="-100" dirty="0" smtClean="0"/>
              <a:t>win10</a:t>
            </a:r>
            <a:r>
              <a:rPr lang="zh-CN" altLang="en-US" sz="3600" spc="-100" dirty="0" smtClean="0"/>
              <a:t>为例）</a:t>
            </a:r>
            <a:endParaRPr lang="zh-CN" altLang="en-US" sz="3600" spc="-1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设置中搜索“系统高级设置”，弹出“系统属性”对话框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20362"/>
            <a:ext cx="4676907" cy="369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5135-29C6-46DD-BAC2-C94FC7B46A59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66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1.2.4 </a:t>
            </a: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系统下配置环境变量（</a:t>
            </a:r>
            <a:r>
              <a:rPr lang="en-US" altLang="zh-CN" dirty="0"/>
              <a:t>win10</a:t>
            </a:r>
            <a:r>
              <a:rPr lang="zh-CN" altLang="en-US" dirty="0"/>
              <a:t>为例）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zh-CN" dirty="0"/>
              <a:t>单击“高级”选项，单击“环境变量按钮，”</a:t>
            </a:r>
          </a:p>
          <a:p>
            <a:endParaRPr lang="zh-CN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60848"/>
            <a:ext cx="3528392" cy="440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580112" y="2348880"/>
            <a:ext cx="0" cy="21602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80112" y="2348880"/>
            <a:ext cx="43204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012160" y="2348880"/>
            <a:ext cx="0" cy="21602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80112" y="2564904"/>
            <a:ext cx="43204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76256" y="5517232"/>
            <a:ext cx="0" cy="3600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876256" y="5517232"/>
            <a:ext cx="129614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876256" y="5877272"/>
            <a:ext cx="129614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173821" y="5517232"/>
            <a:ext cx="0" cy="3600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1984-A95F-4202-95D2-05DA5339D377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2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1.2.4 </a:t>
            </a: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系统下配置环境变量（</a:t>
            </a:r>
            <a:r>
              <a:rPr lang="en-US" altLang="zh-CN" dirty="0"/>
              <a:t>win10</a:t>
            </a:r>
            <a:r>
              <a:rPr lang="zh-CN" altLang="en-US" dirty="0"/>
              <a:t>为例）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2305448" cy="3493008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zh-CN" dirty="0"/>
              <a:t>在“系统变量”对话框中，单击“新建”按钮，创建新的系统变量。</a:t>
            </a:r>
            <a:endParaRPr lang="zh-CN" alt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76612"/>
            <a:ext cx="4278338" cy="458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D081-15F7-494F-8A52-7F72D44F7470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06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1.2.4 </a:t>
            </a: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系统下配置环境变量（</a:t>
            </a:r>
            <a:r>
              <a:rPr lang="en-US" altLang="zh-CN" dirty="0"/>
              <a:t>win10</a:t>
            </a:r>
            <a:r>
              <a:rPr lang="zh-CN" altLang="en-US" dirty="0"/>
              <a:t>为例）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6625928" cy="349300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4.</a:t>
            </a:r>
            <a:r>
              <a:rPr lang="zh-CN" altLang="zh-CN" dirty="0"/>
              <a:t>弹出“新建系统变量”对话框，分别输入变量名“</a:t>
            </a:r>
            <a:r>
              <a:rPr lang="en-US" altLang="zh-CN" dirty="0"/>
              <a:t>JAVA_HOME </a:t>
            </a:r>
            <a:r>
              <a:rPr lang="zh-CN" altLang="zh-CN" dirty="0"/>
              <a:t>”和变量名（即</a:t>
            </a:r>
            <a:r>
              <a:rPr lang="en-US" altLang="zh-CN" dirty="0"/>
              <a:t>JAVA</a:t>
            </a:r>
            <a:r>
              <a:rPr lang="zh-CN" altLang="zh-CN" dirty="0"/>
              <a:t>的安装路径），其中</a:t>
            </a:r>
            <a:r>
              <a:rPr lang="zh-CN" altLang="zh-CN" dirty="0">
                <a:solidFill>
                  <a:srgbClr val="FF0000"/>
                </a:solidFill>
              </a:rPr>
              <a:t>变量值是</a:t>
            </a:r>
            <a:r>
              <a:rPr lang="en-US" altLang="zh-CN" dirty="0">
                <a:solidFill>
                  <a:srgbClr val="FF0000"/>
                </a:solidFill>
              </a:rPr>
              <a:t>JDK</a:t>
            </a:r>
            <a:r>
              <a:rPr lang="zh-CN" altLang="zh-CN" dirty="0">
                <a:solidFill>
                  <a:srgbClr val="FF0000"/>
                </a:solidFill>
              </a:rPr>
              <a:t>的安装路径</a:t>
            </a:r>
            <a:r>
              <a:rPr lang="zh-CN" altLang="zh-CN" dirty="0"/>
              <a:t>。单击“确定”按钮，关闭“新建系统对话框”。</a:t>
            </a:r>
            <a:endParaRPr lang="zh-CN" alt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7072"/>
            <a:ext cx="7344816" cy="205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连接符 8"/>
          <p:cNvCxnSpPr>
            <a:endCxn id="6147" idx="3"/>
          </p:cNvCxnSpPr>
          <p:nvPr/>
        </p:nvCxnSpPr>
        <p:spPr>
          <a:xfrm>
            <a:off x="2267744" y="5085184"/>
            <a:ext cx="5976664" cy="1800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267744" y="5085184"/>
            <a:ext cx="0" cy="3600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267744" y="5517232"/>
            <a:ext cx="597666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147" idx="3"/>
          </p:cNvCxnSpPr>
          <p:nvPr/>
        </p:nvCxnSpPr>
        <p:spPr>
          <a:xfrm>
            <a:off x="8244408" y="5103186"/>
            <a:ext cx="0" cy="41404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699792" y="4581128"/>
            <a:ext cx="50405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88747" y="4293096"/>
            <a:ext cx="203132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变量值为安装目录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39752" y="5157192"/>
            <a:ext cx="576064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E:\Java \jdk1.8.0_131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9639-626E-4F4B-96ED-848F9F11D7C0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1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语言的基本概念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学会安装</a:t>
            </a:r>
            <a:r>
              <a:rPr lang="en-US" altLang="zh-CN" dirty="0" smtClean="0"/>
              <a:t>JDK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Eclipse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熟悉运用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开发程序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1F6A-4C57-4BA2-867A-C1F3123A5B13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1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1.2.4 </a:t>
            </a: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系统下配置环境变量（</a:t>
            </a:r>
            <a:r>
              <a:rPr lang="en-US" altLang="zh-CN" dirty="0"/>
              <a:t>win10</a:t>
            </a:r>
            <a:r>
              <a:rPr lang="zh-CN" altLang="en-US" dirty="0"/>
              <a:t>为例）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6985968" cy="205167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5.</a:t>
            </a:r>
            <a:r>
              <a:rPr lang="zh-CN" altLang="zh-CN" dirty="0"/>
              <a:t>在“系统变量”对话框中双击</a:t>
            </a:r>
            <a:r>
              <a:rPr lang="en-US" altLang="zh-CN" dirty="0"/>
              <a:t>Path</a:t>
            </a:r>
            <a:r>
              <a:rPr lang="zh-CN" altLang="zh-CN" dirty="0"/>
              <a:t>变量对其进行修改，在原变量的最前端添加“</a:t>
            </a:r>
            <a:r>
              <a:rPr lang="en-US" altLang="zh-CN" dirty="0"/>
              <a:t>.;%JAVA_HOME%\bin;%JAVA_HOME%\</a:t>
            </a:r>
            <a:r>
              <a:rPr lang="en-US" altLang="zh-CN" dirty="0" err="1"/>
              <a:t>jre</a:t>
            </a:r>
            <a:r>
              <a:rPr lang="en-US" altLang="zh-CN" dirty="0"/>
              <a:t>\bin;</a:t>
            </a:r>
            <a:r>
              <a:rPr lang="zh-CN" altLang="zh-CN" dirty="0"/>
              <a:t>”变量值。单击确定按钮。</a:t>
            </a:r>
          </a:p>
          <a:p>
            <a:r>
              <a:rPr lang="zh-CN" altLang="zh-CN" dirty="0"/>
              <a:t>在“系统变量”对话框中双击</a:t>
            </a:r>
            <a:r>
              <a:rPr lang="en-US" altLang="zh-CN" dirty="0"/>
              <a:t>Path</a:t>
            </a:r>
            <a:r>
              <a:rPr lang="zh-CN" altLang="zh-CN" dirty="0"/>
              <a:t>变量对其进行修改，在原变量的最前端添加“</a:t>
            </a:r>
            <a:r>
              <a:rPr lang="en-US" altLang="zh-CN" dirty="0"/>
              <a:t>.;%JAVA_HOME%\bin;%JAVA_HOME%\</a:t>
            </a:r>
            <a:r>
              <a:rPr lang="en-US" altLang="zh-CN" dirty="0" err="1"/>
              <a:t>jre</a:t>
            </a:r>
            <a:r>
              <a:rPr lang="en-US" altLang="zh-CN" dirty="0"/>
              <a:t>\bin;</a:t>
            </a:r>
            <a:r>
              <a:rPr lang="zh-CN" altLang="zh-CN" dirty="0"/>
              <a:t>”变量值。单击确定按钮。</a:t>
            </a:r>
          </a:p>
          <a:p>
            <a:endParaRPr lang="zh-CN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65104"/>
            <a:ext cx="6787888" cy="1903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2627784" y="5301208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627784" y="5301208"/>
            <a:ext cx="288032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508104" y="5301208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627784" y="5661248"/>
            <a:ext cx="288032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3583-5553-484C-B4B2-016D69B1DF0C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0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1.2.4 </a:t>
            </a: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系统下配置环境变量（</a:t>
            </a:r>
            <a:r>
              <a:rPr lang="en-US" altLang="zh-CN" dirty="0"/>
              <a:t>win10</a:t>
            </a:r>
            <a:r>
              <a:rPr lang="zh-CN" altLang="en-US" dirty="0"/>
              <a:t>为例）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6.JDK</a:t>
            </a:r>
            <a:r>
              <a:rPr lang="zh-CN" altLang="en-US" dirty="0"/>
              <a:t>安装成功之后必须确认环境配置是否正确。在</a:t>
            </a:r>
            <a:r>
              <a:rPr lang="en-US" altLang="zh-CN" dirty="0"/>
              <a:t>Windows</a:t>
            </a:r>
            <a:r>
              <a:rPr lang="zh-CN" altLang="en-US" dirty="0"/>
              <a:t>系统中测试</a:t>
            </a:r>
            <a:r>
              <a:rPr lang="en-US" altLang="zh-CN" dirty="0"/>
              <a:t>JDK</a:t>
            </a:r>
            <a:r>
              <a:rPr lang="zh-CN" altLang="en-US" dirty="0"/>
              <a:t>环境需要选择“开始”→“运行”命令（或按</a:t>
            </a:r>
            <a:r>
              <a:rPr lang="en-US" altLang="zh-CN" dirty="0" err="1"/>
              <a:t>Windows+R</a:t>
            </a:r>
            <a:r>
              <a:rPr lang="zh-CN" altLang="en-US" dirty="0"/>
              <a:t>快捷键），然后在“运行”对话框中输入“</a:t>
            </a:r>
            <a:r>
              <a:rPr lang="en-US" altLang="zh-CN" dirty="0" err="1"/>
              <a:t>cmd</a:t>
            </a:r>
            <a:r>
              <a:rPr lang="en-US" altLang="zh-CN" dirty="0"/>
              <a:t>”</a:t>
            </a:r>
            <a:r>
              <a:rPr lang="zh-CN" altLang="en-US" dirty="0"/>
              <a:t>并单击“确定”按钮启动控制台。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93096"/>
            <a:ext cx="4176464" cy="2405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C32F-BCB6-4F54-ADDE-21F28694C079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9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1.2.4 </a:t>
            </a: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系统下配置环境变量（</a:t>
            </a:r>
            <a:r>
              <a:rPr lang="en-US" altLang="zh-CN" dirty="0"/>
              <a:t>win10</a:t>
            </a:r>
            <a:r>
              <a:rPr lang="zh-CN" altLang="en-US" dirty="0"/>
              <a:t>为例）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7.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控制台中，默认</a:t>
            </a:r>
            <a:r>
              <a:rPr lang="en-US" altLang="zh-CN" sz="2000" dirty="0"/>
              <a:t>C</a:t>
            </a:r>
            <a:r>
              <a:rPr lang="zh-CN" altLang="en-US" sz="2000" dirty="0"/>
              <a:t>盘运行，如果</a:t>
            </a:r>
            <a:r>
              <a:rPr lang="en-US" altLang="zh-CN" sz="2000" dirty="0"/>
              <a:t>JDK</a:t>
            </a:r>
            <a:r>
              <a:rPr lang="zh-CN" altLang="en-US" sz="2000" dirty="0"/>
              <a:t>安装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盘</a:t>
            </a:r>
            <a:r>
              <a:rPr lang="zh-CN" altLang="en-US" sz="2000" dirty="0"/>
              <a:t>，需要</a:t>
            </a:r>
            <a:r>
              <a:rPr lang="zh-CN" altLang="en-US" sz="2000" dirty="0" smtClean="0"/>
              <a:t>切换到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盘</a:t>
            </a:r>
            <a:r>
              <a:rPr lang="zh-CN" altLang="en-US" sz="2000" dirty="0"/>
              <a:t>，在控制台中输入“</a:t>
            </a:r>
            <a:r>
              <a:rPr lang="en-US" altLang="zh-CN" sz="2000" dirty="0"/>
              <a:t>D:”</a:t>
            </a:r>
            <a:r>
              <a:rPr lang="zh-CN" altLang="en-US" sz="2000" dirty="0"/>
              <a:t>（注意冒号为英文的冒号），如果</a:t>
            </a:r>
            <a:r>
              <a:rPr lang="en-US" altLang="zh-CN" sz="2000" dirty="0"/>
              <a:t>JDK</a:t>
            </a:r>
            <a:r>
              <a:rPr lang="zh-CN" altLang="en-US" sz="2000" dirty="0"/>
              <a:t>安装在</a:t>
            </a:r>
            <a:r>
              <a:rPr lang="en-US" altLang="zh-CN" sz="2000" dirty="0"/>
              <a:t>E</a:t>
            </a:r>
            <a:r>
              <a:rPr lang="zh-CN" altLang="en-US" sz="2000" dirty="0"/>
              <a:t>盘，则输入“</a:t>
            </a:r>
            <a:r>
              <a:rPr lang="en-US" altLang="zh-CN" sz="2000" dirty="0"/>
              <a:t>E:”</a:t>
            </a:r>
            <a:r>
              <a:rPr lang="zh-CN" altLang="en-US" sz="2000" dirty="0"/>
              <a:t>，</a:t>
            </a:r>
            <a:r>
              <a:rPr lang="en-US" altLang="zh-CN" sz="2000" dirty="0"/>
              <a:t>Enter</a:t>
            </a:r>
            <a:r>
              <a:rPr lang="zh-CN" altLang="en-US" sz="2000" dirty="0"/>
              <a:t>键；接着访问安装</a:t>
            </a:r>
            <a:r>
              <a:rPr lang="zh-CN" altLang="en-US" sz="2000" dirty="0" smtClean="0"/>
              <a:t>路径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181" y="3849607"/>
            <a:ext cx="52736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3857216"/>
            <a:ext cx="29883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在</a:t>
            </a:r>
            <a:r>
              <a:rPr lang="zh-CN" altLang="en-US" dirty="0"/>
              <a:t>控制台中</a:t>
            </a:r>
            <a:r>
              <a:rPr lang="zh-CN" altLang="en-US" dirty="0" smtClean="0"/>
              <a:t>输入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\Java </a:t>
            </a:r>
            <a:r>
              <a:rPr lang="en-US" altLang="zh-CN" dirty="0"/>
              <a:t>\</a:t>
            </a:r>
            <a:r>
              <a:rPr lang="en-US" altLang="zh-CN" dirty="0" smtClean="0"/>
              <a:t>jdk1.8.0_131”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Enter</a:t>
            </a:r>
            <a:r>
              <a:rPr lang="zh-CN" altLang="en-US" dirty="0"/>
              <a:t>键</a:t>
            </a:r>
            <a:r>
              <a:rPr lang="zh-CN" altLang="en-US" dirty="0" smtClean="0"/>
              <a:t>；最后输入</a:t>
            </a:r>
            <a:endParaRPr lang="en-US" altLang="zh-CN" dirty="0" smtClean="0"/>
          </a:p>
          <a:p>
            <a:r>
              <a:rPr lang="zh-CN" altLang="en-US" dirty="0" smtClean="0"/>
              <a:t>”</a:t>
            </a:r>
            <a:r>
              <a:rPr lang="en-US" altLang="zh-CN" dirty="0" err="1"/>
              <a:t>javac</a:t>
            </a:r>
            <a:r>
              <a:rPr lang="en-US" altLang="zh-CN" dirty="0"/>
              <a:t>”</a:t>
            </a:r>
            <a:r>
              <a:rPr lang="zh-CN" altLang="en-US" dirty="0"/>
              <a:t>命令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按</a:t>
            </a:r>
            <a:r>
              <a:rPr lang="en-US" altLang="zh-CN" dirty="0" smtClean="0"/>
              <a:t>Enter</a:t>
            </a:r>
            <a:r>
              <a:rPr lang="zh-CN" altLang="en-US" dirty="0"/>
              <a:t>键。如果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en-US" altLang="zh-CN" dirty="0" smtClean="0"/>
              <a:t>JDK</a:t>
            </a:r>
            <a:r>
              <a:rPr lang="zh-CN" altLang="en-US" dirty="0"/>
              <a:t>的编译器信息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zh-CN" altLang="en-US" dirty="0"/>
              <a:t>包括修改命令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语法</a:t>
            </a:r>
            <a:r>
              <a:rPr lang="zh-CN" altLang="en-US" dirty="0"/>
              <a:t>和参数选项</a:t>
            </a:r>
            <a:r>
              <a:rPr lang="zh-CN" altLang="en-US" dirty="0" smtClean="0"/>
              <a:t>等信</a:t>
            </a:r>
            <a:endParaRPr lang="en-US" altLang="zh-CN" dirty="0" smtClean="0"/>
          </a:p>
          <a:p>
            <a:r>
              <a:rPr lang="zh-CN" altLang="en-US" dirty="0" smtClean="0"/>
              <a:t>息</a:t>
            </a:r>
            <a:r>
              <a:rPr lang="zh-CN" altLang="en-US" dirty="0"/>
              <a:t>，说明</a:t>
            </a:r>
            <a:r>
              <a:rPr lang="en-US" altLang="zh-CN" dirty="0"/>
              <a:t>JDK</a:t>
            </a:r>
            <a:r>
              <a:rPr lang="zh-CN" altLang="en-US" dirty="0"/>
              <a:t>搭建成功。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F738-4345-4B31-83C6-03773FB1FB00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Eclipse</a:t>
            </a:r>
            <a:r>
              <a:rPr lang="zh-CN" altLang="en-US" dirty="0" smtClean="0"/>
              <a:t>概述与安装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是由</a:t>
            </a:r>
            <a:r>
              <a:rPr lang="en-US" altLang="zh-CN" dirty="0" smtClean="0"/>
              <a:t>IBM</a:t>
            </a:r>
            <a:r>
              <a:rPr lang="zh-CN" altLang="en-US" dirty="0" smtClean="0"/>
              <a:t>开发的一款功能完整且成熟的</a:t>
            </a:r>
            <a:r>
              <a:rPr lang="en-US" altLang="zh-CN" dirty="0" smtClean="0"/>
              <a:t>IDE</a:t>
            </a:r>
            <a:r>
              <a:rPr lang="zh-CN" altLang="en-US" dirty="0" smtClean="0"/>
              <a:t>集成开发环境，它是一个开源的基于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的可扩展开发平台，是目前最流行的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语言开发工具。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64D8-098F-4B6A-95FB-84425B98B142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0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1.3.1 Eclipse</a:t>
            </a:r>
            <a:r>
              <a:rPr lang="zh-CN" altLang="en-US" dirty="0" smtClean="0"/>
              <a:t>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打开</a:t>
            </a:r>
            <a:r>
              <a:rPr lang="zh-CN" altLang="en-US" dirty="0"/>
              <a:t>浏览器，在地址栏中输入</a:t>
            </a:r>
            <a:r>
              <a:rPr lang="en-US" altLang="zh-CN" dirty="0"/>
              <a:t>http://www.eclipse.org</a:t>
            </a:r>
            <a:r>
              <a:rPr lang="zh-CN" altLang="en-US" dirty="0"/>
              <a:t>后，</a:t>
            </a:r>
            <a:r>
              <a:rPr lang="zh-CN" altLang="en-US" dirty="0" smtClean="0"/>
              <a:t>按</a:t>
            </a:r>
            <a:r>
              <a:rPr lang="en-US" altLang="zh-CN" dirty="0" smtClean="0"/>
              <a:t>Enter</a:t>
            </a:r>
            <a:r>
              <a:rPr lang="zh-CN" altLang="en-US" dirty="0" smtClean="0"/>
              <a:t>键开始</a:t>
            </a:r>
            <a:r>
              <a:rPr lang="zh-CN" altLang="en-US" dirty="0"/>
              <a:t>访问</a:t>
            </a:r>
            <a:r>
              <a:rPr lang="en-US" altLang="zh-CN" dirty="0"/>
              <a:t>Eclipse</a:t>
            </a:r>
            <a:r>
              <a:rPr lang="zh-CN" altLang="en-US" dirty="0"/>
              <a:t>官方网站，该网站的首页面包含了下载超链接，单击页面上的</a:t>
            </a:r>
            <a:r>
              <a:rPr lang="en-US" altLang="zh-CN" dirty="0"/>
              <a:t>DOWNLOAD</a:t>
            </a:r>
            <a:r>
              <a:rPr lang="zh-CN" altLang="en-US" dirty="0"/>
              <a:t>菜单项进入到下载页面。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28" y="4221088"/>
            <a:ext cx="5273675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6084168" y="4725144"/>
            <a:ext cx="0" cy="3600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084168" y="4725144"/>
            <a:ext cx="7920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876256" y="4725144"/>
            <a:ext cx="0" cy="3600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84168" y="5085184"/>
            <a:ext cx="7920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C36D-DFFE-4873-AF10-9E454821E26F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08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1.3.1 Eclipse</a:t>
            </a:r>
            <a:r>
              <a:rPr lang="zh-CN" altLang="en-US" dirty="0"/>
              <a:t>下载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/>
              <a:t>选择下载最新版本的</a:t>
            </a:r>
            <a:r>
              <a:rPr lang="en-US" altLang="zh-CN" dirty="0"/>
              <a:t>Eclipse</a:t>
            </a:r>
            <a:r>
              <a:rPr lang="zh-CN" altLang="en-US" dirty="0"/>
              <a:t>，或者选择下载其他版本（点击</a:t>
            </a:r>
            <a:r>
              <a:rPr lang="en-US" altLang="zh-CN" dirty="0"/>
              <a:t>Download Packages</a:t>
            </a:r>
            <a:r>
              <a:rPr lang="zh-CN" altLang="en-US" dirty="0"/>
              <a:t>超链接）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0968"/>
            <a:ext cx="7231936" cy="389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699792" y="6021288"/>
            <a:ext cx="0" cy="216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699792" y="6021288"/>
            <a:ext cx="10801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699792" y="6237312"/>
            <a:ext cx="10801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779912" y="6021288"/>
            <a:ext cx="0" cy="216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627784" y="6309320"/>
            <a:ext cx="0" cy="1440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627784" y="6309320"/>
            <a:ext cx="7200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347864" y="6309320"/>
            <a:ext cx="0" cy="1440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627784" y="6453336"/>
            <a:ext cx="7200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907704" y="5733256"/>
            <a:ext cx="792088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53706" y="5507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最新版本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5" idx="3"/>
          </p:cNvCxnSpPr>
          <p:nvPr/>
        </p:nvCxnSpPr>
        <p:spPr>
          <a:xfrm flipV="1">
            <a:off x="2101662" y="6381328"/>
            <a:ext cx="526122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3666" y="62686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其他版本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9022-E8F0-4882-AA41-A77620E6CC2E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06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1.3.1 Eclipse</a:t>
            </a:r>
            <a:r>
              <a:rPr lang="zh-CN" altLang="en-US" dirty="0"/>
              <a:t>下载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3.</a:t>
            </a:r>
            <a:r>
              <a:rPr lang="zh-CN" altLang="en-US" sz="2000" dirty="0"/>
              <a:t>选择</a:t>
            </a:r>
            <a:r>
              <a:rPr lang="en-US" altLang="zh-CN" sz="2000" dirty="0"/>
              <a:t>Download Packages</a:t>
            </a:r>
            <a:r>
              <a:rPr lang="zh-CN" altLang="en-US" sz="2000" dirty="0"/>
              <a:t>（其他版本），跳转界面，根据系统版本选择相应版本的</a:t>
            </a:r>
            <a:r>
              <a:rPr lang="en-US" altLang="zh-CN" sz="2000" dirty="0"/>
              <a:t>Eclipse</a:t>
            </a:r>
            <a:r>
              <a:rPr lang="zh-CN" altLang="en-US" sz="2000" dirty="0"/>
              <a:t>（比如电脑为</a:t>
            </a:r>
            <a:r>
              <a:rPr lang="en-US" altLang="zh-CN" sz="2000" dirty="0"/>
              <a:t>Windows</a:t>
            </a:r>
            <a:r>
              <a:rPr lang="zh-CN" altLang="en-US" sz="2000" dirty="0"/>
              <a:t>系统就选择</a:t>
            </a:r>
            <a:r>
              <a:rPr lang="en-US" altLang="zh-CN" sz="2000" dirty="0"/>
              <a:t>Windows</a:t>
            </a:r>
            <a:r>
              <a:rPr lang="zh-CN" altLang="en-US" sz="2000" dirty="0"/>
              <a:t>版本的相应</a:t>
            </a:r>
            <a:r>
              <a:rPr lang="en-US" altLang="zh-CN" sz="2000" dirty="0"/>
              <a:t>eclipse</a:t>
            </a:r>
            <a:r>
              <a:rPr lang="zh-CN" altLang="en-US" sz="2000" dirty="0"/>
              <a:t>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3284984"/>
            <a:ext cx="72866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33F5-06B3-47B9-8BFB-7D5E598230C2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1.3.2 Eclipse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如前面已安装了</a:t>
            </a:r>
            <a:r>
              <a:rPr lang="en-US" altLang="zh-CN" dirty="0" smtClean="0"/>
              <a:t>JDK</a:t>
            </a:r>
            <a:r>
              <a:rPr lang="zh-CN" altLang="en-US" dirty="0" smtClean="0"/>
              <a:t>，则不需要执行安装步骤，直接运行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程序即可。双击</a:t>
            </a:r>
            <a:r>
              <a:rPr lang="en-US" altLang="zh-CN" dirty="0" smtClean="0"/>
              <a:t>eclipse.exe</a:t>
            </a:r>
            <a:r>
              <a:rPr lang="zh-CN" altLang="en-US" dirty="0" smtClean="0"/>
              <a:t>运行。</a:t>
            </a:r>
            <a:endParaRPr lang="zh-CN" alt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76872"/>
            <a:ext cx="3816424" cy="396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4644008" y="5085184"/>
            <a:ext cx="0" cy="2880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644008" y="5085184"/>
            <a:ext cx="136815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012160" y="5085184"/>
            <a:ext cx="0" cy="2880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644008" y="5373216"/>
            <a:ext cx="136815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DA24-8946-4D7C-9C21-1E18E9F5702B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19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1.3.2 Eclipse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运行后会弹出对话框，提示选择工作空间（编程程序会存放在这个工作空间）。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27463"/>
            <a:ext cx="6321303" cy="312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>
            <a:endCxn id="14338" idx="1"/>
          </p:cNvCxnSpPr>
          <p:nvPr/>
        </p:nvCxnSpPr>
        <p:spPr>
          <a:xfrm>
            <a:off x="1331640" y="4293096"/>
            <a:ext cx="0" cy="597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331640" y="4293096"/>
            <a:ext cx="648072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4338" idx="1"/>
          </p:cNvCxnSpPr>
          <p:nvPr/>
        </p:nvCxnSpPr>
        <p:spPr>
          <a:xfrm flipV="1">
            <a:off x="1331640" y="4891083"/>
            <a:ext cx="6480720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812360" y="4293096"/>
            <a:ext cx="0" cy="597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331640" y="5373216"/>
            <a:ext cx="0" cy="3600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331640" y="5373216"/>
            <a:ext cx="316065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331640" y="5733256"/>
            <a:ext cx="316065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492291" y="5373216"/>
            <a:ext cx="0" cy="3600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4572000" y="5553236"/>
            <a:ext cx="432048" cy="1800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35943" y="5271591"/>
            <a:ext cx="341632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勾选后，再次打开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不会</a:t>
            </a:r>
            <a:endParaRPr lang="en-US" altLang="zh-CN" dirty="0" smtClean="0"/>
          </a:p>
          <a:p>
            <a:r>
              <a:rPr lang="zh-CN" altLang="en-US" dirty="0" smtClean="0"/>
              <a:t>弹出此对话框，否则每次打开都</a:t>
            </a:r>
            <a:endParaRPr lang="en-US" altLang="zh-CN" dirty="0" smtClean="0"/>
          </a:p>
          <a:p>
            <a:r>
              <a:rPr lang="zh-CN" altLang="en-US" dirty="0" smtClean="0"/>
              <a:t>会弹出此对话框。</a:t>
            </a:r>
            <a:endParaRPr lang="en-US" altLang="zh-CN" dirty="0" smtClean="0"/>
          </a:p>
        </p:txBody>
      </p:sp>
      <p:sp>
        <p:nvSpPr>
          <p:cNvPr id="5" name="矩形标注 4"/>
          <p:cNvSpPr/>
          <p:nvPr/>
        </p:nvSpPr>
        <p:spPr>
          <a:xfrm>
            <a:off x="4794101" y="3212976"/>
            <a:ext cx="2880321" cy="612648"/>
          </a:xfrm>
          <a:prstGeom prst="wedgeRectCallout">
            <a:avLst>
              <a:gd name="adj1" fmla="val -37698"/>
              <a:gd name="adj2" fmla="val 1169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选择工作空间（编程程序会存放在这个工作空间）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DE81-1086-4374-94D1-4C3F27F134D6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25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1.3.3 eclipse</a:t>
            </a:r>
            <a:r>
              <a:rPr lang="zh-CN" altLang="en-US" dirty="0" smtClean="0"/>
              <a:t>开发程序步骤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2377456" cy="349300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创建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项目</a:t>
            </a:r>
            <a:endParaRPr lang="en-US" altLang="zh-CN" sz="2000" dirty="0" smtClean="0"/>
          </a:p>
          <a:p>
            <a:pPr marL="68580" indent="0">
              <a:buNone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窗口中选择“文件”→“新建”→“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项目”，出现一个“新项目”对话框。</a:t>
            </a:r>
            <a:endParaRPr lang="en-US" altLang="zh-CN" sz="2000" dirty="0" smtClean="0"/>
          </a:p>
          <a:p>
            <a:pPr marL="68580" indent="0">
              <a:buNone/>
            </a:pPr>
            <a:r>
              <a:rPr lang="zh-CN" altLang="en-US" sz="2000" dirty="0" smtClean="0"/>
              <a:t>输入项目名（比如我这里输入</a:t>
            </a:r>
            <a:r>
              <a:rPr lang="en-US" altLang="zh-CN" sz="2000" dirty="0" smtClean="0"/>
              <a:t>text</a:t>
            </a:r>
            <a:r>
              <a:rPr lang="zh-CN" altLang="en-US" sz="2000" dirty="0" smtClean="0"/>
              <a:t>），点击完成。</a:t>
            </a:r>
            <a:endParaRPr lang="zh-CN" altLang="en-US" sz="2000" dirty="0"/>
          </a:p>
        </p:txBody>
      </p:sp>
      <p:pic>
        <p:nvPicPr>
          <p:cNvPr id="15364" name="Picture 4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204864"/>
            <a:ext cx="4464496" cy="4375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4067944" y="2852936"/>
            <a:ext cx="0" cy="2880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067944" y="2852936"/>
            <a:ext cx="439248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067944" y="3140968"/>
            <a:ext cx="439248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460432" y="2852936"/>
            <a:ext cx="0" cy="2880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矩形标注 4"/>
          <p:cNvSpPr/>
          <p:nvPr/>
        </p:nvSpPr>
        <p:spPr>
          <a:xfrm>
            <a:off x="5868144" y="2186572"/>
            <a:ext cx="1584176" cy="306324"/>
          </a:xfrm>
          <a:prstGeom prst="wedgeRectCallout">
            <a:avLst>
              <a:gd name="adj1" fmla="val -49693"/>
              <a:gd name="adj2" fmla="val 16663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输入项目名</a:t>
            </a:r>
            <a:endParaRPr lang="zh-CN" altLang="en-US" sz="16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2EFF-F903-41CB-867B-525D10D99036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2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Java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4609704" cy="3779864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什么是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r>
              <a:rPr lang="en-US" altLang="zh-CN" spc="-100" dirty="0" smtClean="0"/>
              <a:t>Java</a:t>
            </a:r>
            <a:r>
              <a:rPr lang="zh-CN" altLang="en-US" spc="-100" dirty="0" smtClean="0"/>
              <a:t>是一种可以撰写跨平台应用软件的面向对象的程序设计语言，是由</a:t>
            </a:r>
            <a:r>
              <a:rPr lang="en-US" altLang="zh-CN" spc="-100" dirty="0" smtClean="0"/>
              <a:t>Sun Microsystems</a:t>
            </a:r>
            <a:r>
              <a:rPr lang="zh-CN" altLang="en-US" spc="-100" dirty="0" smtClean="0"/>
              <a:t>公司于</a:t>
            </a:r>
            <a:r>
              <a:rPr lang="en-US" altLang="zh-CN" spc="-100" dirty="0" smtClean="0"/>
              <a:t>1995</a:t>
            </a:r>
            <a:r>
              <a:rPr lang="zh-CN" altLang="en-US" spc="-100" dirty="0" smtClean="0"/>
              <a:t>年</a:t>
            </a:r>
            <a:r>
              <a:rPr lang="en-US" altLang="zh-CN" spc="-100" dirty="0" smtClean="0"/>
              <a:t>5</a:t>
            </a:r>
            <a:r>
              <a:rPr lang="zh-CN" altLang="en-US" spc="-100" dirty="0"/>
              <a:t>月</a:t>
            </a:r>
            <a:r>
              <a:rPr lang="zh-CN" altLang="en-US" spc="-100" dirty="0" smtClean="0"/>
              <a:t>推出的</a:t>
            </a:r>
            <a:r>
              <a:rPr lang="en-US" altLang="zh-CN" spc="-100" dirty="0" smtClean="0"/>
              <a:t>Java</a:t>
            </a:r>
            <a:r>
              <a:rPr lang="zh-CN" altLang="en-US" spc="-100" dirty="0" smtClean="0"/>
              <a:t>程序设计语言和</a:t>
            </a:r>
            <a:r>
              <a:rPr lang="en-US" altLang="zh-CN" spc="-100" dirty="0" smtClean="0"/>
              <a:t>Java</a:t>
            </a:r>
            <a:r>
              <a:rPr lang="zh-CN" altLang="en-US" spc="-100" dirty="0" smtClean="0"/>
              <a:t>平台的总称。</a:t>
            </a:r>
            <a:r>
              <a:rPr lang="en-US" altLang="zh-CN" spc="-100" dirty="0" smtClean="0"/>
              <a:t>Java</a:t>
            </a:r>
            <a:r>
              <a:rPr lang="zh-CN" altLang="en-US" spc="-100" dirty="0" smtClean="0"/>
              <a:t>广泛应用于个人</a:t>
            </a:r>
            <a:r>
              <a:rPr lang="en-US" altLang="zh-CN" spc="-100" dirty="0" smtClean="0"/>
              <a:t>PC</a:t>
            </a:r>
            <a:r>
              <a:rPr lang="zh-CN" altLang="en-US" spc="-100" dirty="0" smtClean="0"/>
              <a:t>、数据中心、游戏控制台、科学超级计算机、移动电话和互联网。</a:t>
            </a:r>
            <a:endParaRPr lang="zh-CN" altLang="en-US" spc="-1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996952"/>
            <a:ext cx="2932430" cy="288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64E6-9EDD-42CB-B796-6D71E443093C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7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1.3.3 eclipse</a:t>
            </a:r>
            <a:r>
              <a:rPr lang="zh-CN" altLang="en-US" dirty="0" smtClean="0"/>
              <a:t>开发程序步骤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在工程下创建包。在</a:t>
            </a:r>
            <a:r>
              <a:rPr lang="en-US" altLang="zh-CN" dirty="0"/>
              <a:t>Package Explorer</a:t>
            </a:r>
            <a:r>
              <a:rPr lang="zh-CN" altLang="en-US" dirty="0"/>
              <a:t>视图中，右击项目下的</a:t>
            </a:r>
            <a:r>
              <a:rPr lang="en-US" altLang="zh-CN" dirty="0" err="1"/>
              <a:t>src</a:t>
            </a:r>
            <a:r>
              <a:rPr lang="zh-CN" altLang="en-US" dirty="0"/>
              <a:t>文件夹，选择“新建”→“包”，会出现一个对话框（新建包可以省略，直接进行第三步新建类）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98A7-5A27-4312-B948-363E86D1C621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49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1.3.3 eclipse</a:t>
            </a:r>
            <a:r>
              <a:rPr lang="zh-CN" altLang="en-US" dirty="0" smtClean="0"/>
              <a:t>开发程序步骤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2377456" cy="3493008"/>
          </a:xfrm>
        </p:spPr>
        <p:txBody>
          <a:bodyPr>
            <a:normAutofit fontScale="92500"/>
          </a:bodyPr>
          <a:lstStyle/>
          <a:p>
            <a:r>
              <a:rPr lang="en-US" altLang="zh-CN" sz="2000" spc="-100" dirty="0"/>
              <a:t>3.</a:t>
            </a:r>
            <a:r>
              <a:rPr lang="zh-CN" altLang="en-US" sz="2000" spc="-100" dirty="0"/>
              <a:t>创建</a:t>
            </a:r>
            <a:r>
              <a:rPr lang="en-US" altLang="zh-CN" sz="2000" spc="-100" dirty="0"/>
              <a:t>Java</a:t>
            </a:r>
            <a:r>
              <a:rPr lang="zh-CN" altLang="en-US" sz="2000" spc="-100" dirty="0"/>
              <a:t>类。右击包名（项目下的</a:t>
            </a:r>
            <a:r>
              <a:rPr lang="en-US" altLang="zh-CN" sz="2000" spc="-100" dirty="0" err="1"/>
              <a:t>src</a:t>
            </a:r>
            <a:r>
              <a:rPr lang="zh-CN" altLang="en-US" sz="2000" spc="-100" dirty="0"/>
              <a:t>文件夹），选择“新建”→“类”选项，会出现一个对话框</a:t>
            </a:r>
            <a:r>
              <a:rPr lang="zh-CN" altLang="en-US" sz="2000" spc="-100" dirty="0" smtClean="0"/>
              <a:t>。</a:t>
            </a:r>
            <a:endParaRPr lang="en-US" altLang="zh-CN" sz="2000" spc="-100" dirty="0" smtClean="0"/>
          </a:p>
          <a:p>
            <a:r>
              <a:rPr lang="zh-CN" altLang="en-US" sz="2000" spc="-100" dirty="0" smtClean="0"/>
              <a:t>输入名称（比如我输入</a:t>
            </a:r>
            <a:r>
              <a:rPr lang="en-US" altLang="zh-CN" sz="2000" spc="-100" dirty="0" err="1"/>
              <a:t>textclass</a:t>
            </a:r>
            <a:r>
              <a:rPr lang="en-US" altLang="zh-CN" sz="2000" spc="-100" dirty="0"/>
              <a:t> </a:t>
            </a:r>
            <a:r>
              <a:rPr lang="zh-CN" altLang="en-US" sz="2000" spc="-100" dirty="0" smtClean="0"/>
              <a:t>，则这个类的名字为</a:t>
            </a:r>
            <a:r>
              <a:rPr lang="en-US" altLang="zh-CN" sz="2000" spc="-100" dirty="0" err="1"/>
              <a:t>textclass</a:t>
            </a:r>
            <a:r>
              <a:rPr lang="en-US" altLang="zh-CN" sz="2000" spc="-100" dirty="0"/>
              <a:t> </a:t>
            </a:r>
            <a:r>
              <a:rPr lang="zh-CN" altLang="en-US" sz="2000" spc="-100" dirty="0" smtClean="0"/>
              <a:t>）。</a:t>
            </a:r>
            <a:endParaRPr lang="en-US" altLang="zh-CN" sz="2000" spc="-100" dirty="0" smtClean="0"/>
          </a:p>
          <a:p>
            <a:r>
              <a:rPr lang="zh-CN" altLang="en-US" sz="2000" spc="-100" dirty="0" smtClean="0"/>
              <a:t>单击完成。</a:t>
            </a:r>
            <a:endParaRPr lang="en-US" altLang="zh-CN" sz="2000" spc="-100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83044"/>
            <a:ext cx="3824449" cy="4794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4860032" y="3645024"/>
            <a:ext cx="0" cy="2880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860032" y="3645024"/>
            <a:ext cx="25202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60032" y="3933056"/>
            <a:ext cx="25202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380312" y="3645024"/>
            <a:ext cx="0" cy="2880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矩形标注 4"/>
          <p:cNvSpPr/>
          <p:nvPr/>
        </p:nvSpPr>
        <p:spPr>
          <a:xfrm>
            <a:off x="5508104" y="3068960"/>
            <a:ext cx="1584176" cy="432048"/>
          </a:xfrm>
          <a:prstGeom prst="wedgeRectCallout">
            <a:avLst>
              <a:gd name="adj1" fmla="val -39626"/>
              <a:gd name="adj2" fmla="val 7726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输入类名</a:t>
            </a:r>
            <a:endParaRPr lang="zh-CN" altLang="en-US" sz="16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79EE-6557-47DF-B7C6-59E0B964C0FD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29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1.3.3 eclipse</a:t>
            </a:r>
            <a:r>
              <a:rPr lang="zh-CN" altLang="en-US" dirty="0" smtClean="0"/>
              <a:t>开发程序步骤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编写程序代码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 smtClean="0"/>
              <a:t>Java</a:t>
            </a:r>
            <a:r>
              <a:rPr lang="zh-CN" altLang="en-US" dirty="0" smtClean="0"/>
              <a:t>程序分为两种形式：一种是网页上使用的</a:t>
            </a:r>
            <a:r>
              <a:rPr lang="en-US" altLang="zh-CN" dirty="0" smtClean="0"/>
              <a:t>Applet</a:t>
            </a:r>
            <a:r>
              <a:rPr lang="zh-CN" altLang="en-US" dirty="0" smtClean="0"/>
              <a:t>程序（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小程序）；另一种是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程序（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应用程序）。这里主要讲的是</a:t>
            </a:r>
            <a:r>
              <a:rPr lang="en-US" altLang="zh-CN" dirty="0" smtClean="0"/>
              <a:t>Java Application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0B6B-552F-441E-A45D-07889900B2A0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3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1.3.3 eclipse</a:t>
            </a:r>
            <a:r>
              <a:rPr lang="zh-CN" altLang="en-US" dirty="0"/>
              <a:t>开发程序步骤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编写</a:t>
            </a:r>
            <a:r>
              <a:rPr lang="zh-CN" altLang="en-US" dirty="0" smtClean="0"/>
              <a:t>程序代码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Java</a:t>
            </a:r>
            <a:r>
              <a:rPr lang="zh-CN" altLang="en-US" dirty="0" smtClean="0"/>
              <a:t>代码的基本格式：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修饰符 </a:t>
            </a:r>
            <a:r>
              <a:rPr lang="en-US" altLang="zh-CN" dirty="0" smtClean="0"/>
              <a:t>class 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{</a:t>
            </a:r>
          </a:p>
          <a:p>
            <a:pPr marL="68580" indent="0">
              <a:buNone/>
            </a:pPr>
            <a:r>
              <a:rPr lang="zh-CN" altLang="en-US" dirty="0" smtClean="0"/>
              <a:t>程序代码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}</a:t>
            </a:r>
          </a:p>
          <a:p>
            <a:pPr marL="6858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BB63-80CB-4702-A188-6BAEDC3B98D0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1.3.3 eclipse</a:t>
            </a:r>
            <a:r>
              <a:rPr lang="zh-CN" altLang="en-US" dirty="0" smtClean="0"/>
              <a:t>开发程序步骤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5043" y="2204864"/>
            <a:ext cx="6777317" cy="437887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编写程序代码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 smtClean="0"/>
              <a:t>textclass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{</a:t>
            </a:r>
          </a:p>
          <a:p>
            <a:pPr marL="68580" indent="0">
              <a:buNone/>
            </a:pPr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  {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 smtClean="0"/>
              <a:t>     </a:t>
            </a:r>
            <a:r>
              <a:rPr lang="en-US" altLang="zh-CN" spc="-100" dirty="0" err="1" smtClean="0"/>
              <a:t>System.out.println</a:t>
            </a:r>
            <a:r>
              <a:rPr lang="en-US" altLang="zh-CN" spc="-100" dirty="0" smtClean="0"/>
              <a:t>(“</a:t>
            </a:r>
            <a:r>
              <a:rPr lang="zh-CN" altLang="en-US" spc="-100" dirty="0" smtClean="0"/>
              <a:t>这</a:t>
            </a:r>
            <a:r>
              <a:rPr lang="zh-CN" altLang="en-US" spc="-100" dirty="0"/>
              <a:t>是我的第一个</a:t>
            </a:r>
            <a:r>
              <a:rPr lang="en-US" altLang="zh-CN" spc="-100" dirty="0"/>
              <a:t>Java</a:t>
            </a:r>
            <a:r>
              <a:rPr lang="zh-CN" altLang="en-US" spc="-100" dirty="0" smtClean="0"/>
              <a:t>程序</a:t>
            </a:r>
            <a:r>
              <a:rPr lang="en-US" altLang="zh-CN" spc="-100" dirty="0" smtClean="0"/>
              <a:t>”);      //</a:t>
            </a:r>
            <a:r>
              <a:rPr lang="zh-CN" altLang="en-US" spc="-100" dirty="0" smtClean="0"/>
              <a:t>打印信息</a:t>
            </a:r>
            <a:endParaRPr lang="en-US" altLang="zh-CN" spc="-100" dirty="0"/>
          </a:p>
          <a:p>
            <a:pPr marL="68580" indent="0">
              <a:buNone/>
            </a:pPr>
            <a:r>
              <a:rPr lang="en-US" altLang="zh-CN" dirty="0" smtClean="0"/>
              <a:t>  }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39952" y="733209"/>
            <a:ext cx="473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这个程序的主要作用是打印一行信息，“这是我的第一个</a:t>
            </a:r>
            <a:r>
              <a:rPr lang="en-US" altLang="zh-CN" dirty="0" smtClean="0">
                <a:solidFill>
                  <a:srgbClr val="FF0000"/>
                </a:solidFill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</a:rPr>
              <a:t>程序”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139952" y="4347370"/>
            <a:ext cx="0" cy="44978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139952" y="4347370"/>
            <a:ext cx="3375927" cy="1773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515879" y="4364035"/>
            <a:ext cx="8449" cy="43311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139952" y="4797152"/>
            <a:ext cx="338437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228184" y="4869160"/>
            <a:ext cx="936104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19680" y="5157192"/>
            <a:ext cx="3600792" cy="12311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修改双引号里的内容，则</a:t>
            </a:r>
            <a:r>
              <a:rPr lang="zh-CN" altLang="en-US" sz="2000" dirty="0" smtClean="0"/>
              <a:t>输出</a:t>
            </a:r>
            <a:r>
              <a:rPr lang="zh-CN" altLang="en-US" dirty="0" smtClean="0"/>
              <a:t>信息为你修改的内容，例如，把双引号里内容改为我是张三，则打印内容为我是张三。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43608" y="3140968"/>
            <a:ext cx="32403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43608" y="2780928"/>
            <a:ext cx="32403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43608" y="2780928"/>
            <a:ext cx="0" cy="3600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283968" y="2780928"/>
            <a:ext cx="0" cy="3600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64943" y="2239437"/>
            <a:ext cx="3953326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声明</a:t>
            </a:r>
            <a:r>
              <a:rPr lang="en-US" altLang="zh-CN" dirty="0" err="1" smtClean="0"/>
              <a:t>Textclass</a:t>
            </a:r>
            <a:r>
              <a:rPr lang="zh-CN" altLang="en-US" dirty="0" smtClean="0"/>
              <a:t>类，类名可以自定义，</a:t>
            </a:r>
            <a:endParaRPr lang="en-US" altLang="zh-CN" dirty="0" smtClean="0"/>
          </a:p>
          <a:p>
            <a:r>
              <a:rPr lang="zh-CN" altLang="en-US" dirty="0" smtClean="0"/>
              <a:t>通过新建类选项，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自动生成</a:t>
            </a:r>
            <a:endParaRPr lang="en-US" altLang="zh-CN" dirty="0" smtClean="0"/>
          </a:p>
          <a:p>
            <a:r>
              <a:rPr lang="zh-CN" altLang="en-US" dirty="0" smtClean="0"/>
              <a:t>这一行代码，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为关键字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4283968" y="2608769"/>
            <a:ext cx="576064" cy="1721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187624" y="3573016"/>
            <a:ext cx="5400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圆角矩形标注 28"/>
          <p:cNvSpPr/>
          <p:nvPr/>
        </p:nvSpPr>
        <p:spPr>
          <a:xfrm>
            <a:off x="74426" y="2941318"/>
            <a:ext cx="897174" cy="487682"/>
          </a:xfrm>
          <a:prstGeom prst="wedgeRoundRectCallout">
            <a:avLst>
              <a:gd name="adj1" fmla="val 87227"/>
              <a:gd name="adj2" fmla="val 4309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类开始</a:t>
            </a:r>
            <a:endParaRPr lang="zh-CN" altLang="en-US" sz="1600" dirty="0"/>
          </a:p>
        </p:txBody>
      </p:sp>
      <p:sp>
        <p:nvSpPr>
          <p:cNvPr id="30" name="圆角矩形标注 29"/>
          <p:cNvSpPr/>
          <p:nvPr/>
        </p:nvSpPr>
        <p:spPr>
          <a:xfrm>
            <a:off x="71499" y="6209440"/>
            <a:ext cx="995958" cy="357715"/>
          </a:xfrm>
          <a:prstGeom prst="wedgeRoundRectCallout">
            <a:avLst>
              <a:gd name="adj1" fmla="val 54565"/>
              <a:gd name="adj2" fmla="val -13720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类结束</a:t>
            </a:r>
            <a:endParaRPr lang="zh-CN" altLang="en-US" sz="1600" dirty="0"/>
          </a:p>
        </p:txBody>
      </p:sp>
      <p:sp>
        <p:nvSpPr>
          <p:cNvPr id="31" name="圆角矩形标注 30"/>
          <p:cNvSpPr/>
          <p:nvPr/>
        </p:nvSpPr>
        <p:spPr>
          <a:xfrm>
            <a:off x="107504" y="3789040"/>
            <a:ext cx="936103" cy="502987"/>
          </a:xfrm>
          <a:prstGeom prst="wedgeRoundRectCallout">
            <a:avLst>
              <a:gd name="adj1" fmla="val 84989"/>
              <a:gd name="adj2" fmla="val 2492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主方法开始</a:t>
            </a:r>
            <a:endParaRPr lang="zh-CN" altLang="en-US" sz="1600" dirty="0"/>
          </a:p>
        </p:txBody>
      </p:sp>
      <p:sp>
        <p:nvSpPr>
          <p:cNvPr id="32" name="圆角矩形标注 31"/>
          <p:cNvSpPr/>
          <p:nvPr/>
        </p:nvSpPr>
        <p:spPr>
          <a:xfrm>
            <a:off x="75824" y="5229200"/>
            <a:ext cx="1008112" cy="432048"/>
          </a:xfrm>
          <a:prstGeom prst="wedgeRoundRectCallout">
            <a:avLst>
              <a:gd name="adj1" fmla="val 78976"/>
              <a:gd name="adj2" fmla="val -1434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主方法结束</a:t>
            </a:r>
            <a:endParaRPr lang="zh-CN" altLang="en-US" sz="1600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1175470" y="3573016"/>
            <a:ext cx="0" cy="3600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187624" y="3933056"/>
            <a:ext cx="5400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588224" y="3573016"/>
            <a:ext cx="0" cy="3600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64288" y="3327375"/>
            <a:ext cx="156966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声明主方法，</a:t>
            </a:r>
            <a:endParaRPr lang="en-US" altLang="zh-CN" dirty="0" smtClean="0"/>
          </a:p>
          <a:p>
            <a:r>
              <a:rPr lang="zh-CN" altLang="en-US" dirty="0" smtClean="0"/>
              <a:t>主方法为程</a:t>
            </a:r>
            <a:endParaRPr lang="en-US" altLang="zh-CN" dirty="0" smtClean="0"/>
          </a:p>
          <a:p>
            <a:r>
              <a:rPr lang="zh-CN" altLang="en-US" dirty="0" smtClean="0"/>
              <a:t>序运行起点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42" idx="1"/>
          </p:cNvCxnSpPr>
          <p:nvPr/>
        </p:nvCxnSpPr>
        <p:spPr>
          <a:xfrm flipH="1" flipV="1">
            <a:off x="6588224" y="3753036"/>
            <a:ext cx="576064" cy="360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691680" y="4797152"/>
            <a:ext cx="21962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2411760" y="4797152"/>
            <a:ext cx="378042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470490" y="5225198"/>
            <a:ext cx="341632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System.out</a:t>
            </a:r>
            <a:r>
              <a:rPr lang="zh-CN" altLang="en-US" dirty="0" smtClean="0"/>
              <a:t>为标准输出，其</a:t>
            </a:r>
            <a:endParaRPr lang="en-US" altLang="zh-CN" dirty="0" smtClean="0"/>
          </a:p>
          <a:p>
            <a:r>
              <a:rPr lang="zh-CN" altLang="en-US" dirty="0" smtClean="0"/>
              <a:t>后为</a:t>
            </a:r>
            <a:r>
              <a:rPr lang="en-US" altLang="zh-CN" dirty="0" err="1" smtClean="0"/>
              <a:t>println</a:t>
            </a:r>
            <a:r>
              <a:rPr lang="zh-CN" altLang="en-US" dirty="0" smtClean="0"/>
              <a:t>，是由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line</a:t>
            </a:r>
          </a:p>
          <a:p>
            <a:r>
              <a:rPr lang="zh-CN" altLang="en-US" dirty="0" smtClean="0"/>
              <a:t>所组成，意思是讲后面的内容</a:t>
            </a:r>
            <a:endParaRPr lang="en-US" altLang="zh-CN" dirty="0" smtClean="0"/>
          </a:p>
          <a:p>
            <a:r>
              <a:rPr lang="zh-CN" altLang="en-US" dirty="0" smtClean="0"/>
              <a:t>打印在标准输出设备（显示器）</a:t>
            </a:r>
            <a:endParaRPr lang="en-US" altLang="zh-CN" dirty="0" smtClean="0"/>
          </a:p>
          <a:p>
            <a:r>
              <a:rPr lang="zh-CN" altLang="en-US" dirty="0" smtClean="0"/>
              <a:t>上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3B48-1284-4ABB-8004-A810368F1521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6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42" grpId="0" animBg="1"/>
      <p:bldP spid="4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1.3.3 eclipse</a:t>
            </a:r>
            <a:r>
              <a:rPr lang="zh-CN" altLang="en-US" dirty="0"/>
              <a:t>开发程序步骤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856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编写程序代码</a:t>
            </a:r>
          </a:p>
          <a:p>
            <a:pPr marL="68580" indent="0">
              <a:buNone/>
            </a:pPr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Java</a:t>
            </a:r>
            <a:r>
              <a:rPr lang="zh-CN" altLang="en-US" dirty="0"/>
              <a:t>中的程序代码可以分为结构定义语句和功能执行语句。其中，结构定义语句用于声明一个类或方法；功能执行语句用于实现具体的功能。每条功能执行语句的最后都必须用分号（；）结束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程序是由一个或一个以上的类组合而成，程序起始的主体（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（）方法）也是被包含在类之中。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中的程序代码都必须放在类中。类需要使用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关键字定义，在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前面可以有一些修饰符。</a:t>
            </a:r>
            <a:r>
              <a:rPr lang="en-US" altLang="zh-CN" dirty="0"/>
              <a:t>m</a:t>
            </a:r>
            <a:r>
              <a:rPr lang="en-US" altLang="zh-CN" dirty="0" smtClean="0"/>
              <a:t>ain</a:t>
            </a:r>
            <a:r>
              <a:rPr lang="zh-CN" altLang="en-US" dirty="0" smtClean="0"/>
              <a:t>（）方法为程序的主方法，在一个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程序中，有且只能有一个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（）方法。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4487-926E-4875-9694-54C51EFD4D4A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3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1.3.3 eclipse</a:t>
            </a:r>
            <a:r>
              <a:rPr lang="zh-CN" altLang="en-US" dirty="0"/>
              <a:t>开发程序步骤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编写程序代码</a:t>
            </a:r>
          </a:p>
          <a:p>
            <a:pPr marL="68580" indent="0">
              <a:buNone/>
            </a:pPr>
            <a:r>
              <a:rPr lang="zh-CN" altLang="en-US" dirty="0"/>
              <a:t>注意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）如果将一个类声明成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，则也要将文件名称取成和这个类一样的名称，也就是说，在一个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文件里，最多只能有一个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类，否则</a:t>
            </a:r>
            <a:r>
              <a:rPr lang="en-US" altLang="zh-CN" dirty="0" smtClean="0"/>
              <a:t>.java</a:t>
            </a:r>
            <a:r>
              <a:rPr lang="zh-CN" altLang="en-US" dirty="0" smtClean="0"/>
              <a:t>的文件便无法命名。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）定义类名（或方法</a:t>
            </a:r>
            <a:r>
              <a:rPr lang="zh-CN" altLang="en-US" dirty="0"/>
              <a:t>名</a:t>
            </a:r>
            <a:r>
              <a:rPr lang="zh-CN" altLang="en-US" dirty="0" smtClean="0"/>
              <a:t>）后，可以开始编写类（</a:t>
            </a:r>
            <a:r>
              <a:rPr lang="zh-CN" altLang="en-US" dirty="0"/>
              <a:t>或方法</a:t>
            </a:r>
            <a:r>
              <a:rPr lang="zh-CN" altLang="en-US" dirty="0" smtClean="0"/>
              <a:t>）的内容，内容被一对大括号包括起来，左大括号为类（或方法）的主体开始标记，右大括号为类（或方法）的主题结束标记。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3E15-FDA5-41CA-B929-ED6D9D8A95CB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4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1.3.3 eclipse</a:t>
            </a:r>
            <a:r>
              <a:rPr lang="zh-CN" altLang="en-US" dirty="0"/>
              <a:t>开发程序步骤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编写程序代码</a:t>
            </a:r>
          </a:p>
          <a:p>
            <a:pPr marL="68580" indent="0">
              <a:buNone/>
            </a:pPr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语言严格区分大小写。例如，定义一个类时，</a:t>
            </a:r>
            <a:r>
              <a:rPr lang="en-US" altLang="zh-CN" dirty="0" smtClean="0"/>
              <a:t>Computer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computer</a:t>
            </a:r>
            <a:r>
              <a:rPr lang="zh-CN" altLang="en-US" dirty="0" smtClean="0"/>
              <a:t>是完全两个不同的符号，在使用时务必注意。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）虽然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没有严格要求用什么样的格式来编排程序代码，但是，出于可读性的考虑，应该让自己编写的程序代码整齐美观、层次清晰。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程序中一句连续的字符串不能分开在两行中书写。例如：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87824" y="5395863"/>
            <a:ext cx="4222631" cy="769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200" dirty="0" err="1" smtClean="0"/>
              <a:t>System.out.println</a:t>
            </a:r>
            <a:r>
              <a:rPr lang="en-US" altLang="zh-CN" sz="2200" dirty="0" smtClean="0"/>
              <a:t>(“</a:t>
            </a:r>
            <a:r>
              <a:rPr lang="zh-CN" altLang="en-US" sz="2200" dirty="0" smtClean="0"/>
              <a:t>这是第一个</a:t>
            </a:r>
            <a:endParaRPr lang="en-US" altLang="zh-CN" sz="2200" dirty="0" smtClean="0"/>
          </a:p>
          <a:p>
            <a:r>
              <a:rPr lang="en-US" altLang="zh-CN" sz="2200" dirty="0"/>
              <a:t> </a:t>
            </a:r>
            <a:r>
              <a:rPr lang="en-US" altLang="zh-CN" sz="2200" dirty="0" smtClean="0"/>
              <a:t>                       Java</a:t>
            </a:r>
            <a:r>
              <a:rPr lang="zh-CN" altLang="en-US" sz="2200" dirty="0" smtClean="0"/>
              <a:t>程序</a:t>
            </a:r>
            <a:r>
              <a:rPr lang="en-US" altLang="zh-CN" sz="2200" dirty="0" smtClean="0"/>
              <a:t>”)</a:t>
            </a:r>
            <a:r>
              <a:rPr lang="zh-CN" altLang="en-US" sz="2200" dirty="0" smtClean="0"/>
              <a:t>；</a:t>
            </a:r>
            <a:endParaRPr lang="zh-CN" altLang="en-US" sz="22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454C-F5FC-41E6-B0F1-0155037AD387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6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1.3.3 eclipse</a:t>
            </a:r>
            <a:r>
              <a:rPr lang="zh-CN" altLang="en-US" dirty="0"/>
              <a:t>开发程序步骤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编写程序代码</a:t>
            </a:r>
          </a:p>
          <a:p>
            <a:pPr marL="68580" indent="0">
              <a:buNone/>
            </a:pPr>
            <a:r>
              <a:rPr lang="zh-CN" altLang="en-US" dirty="0"/>
              <a:t>注意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(7)</a:t>
            </a:r>
            <a:r>
              <a:rPr lang="zh-CN" altLang="en-US" dirty="0" smtClean="0"/>
              <a:t>如果为了便于阅读，欲将一个太长的字符串分在两行中书写，可以先将这个字符串分为两个字符串，然后用加号（</a:t>
            </a:r>
            <a:r>
              <a:rPr lang="en-US" altLang="zh-CN" dirty="0" smtClean="0"/>
              <a:t>+</a:t>
            </a:r>
            <a:r>
              <a:rPr lang="zh-CN" altLang="en-US" dirty="0" smtClean="0"/>
              <a:t>）将这两个字符串连起来，在加号（</a:t>
            </a:r>
            <a:r>
              <a:rPr lang="en-US" altLang="zh-CN" dirty="0" smtClean="0"/>
              <a:t>+</a:t>
            </a:r>
            <a:r>
              <a:rPr lang="zh-CN" altLang="en-US" dirty="0" smtClean="0"/>
              <a:t>）处断行，上面的语句可以修改为如下形式：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39752" y="4797152"/>
            <a:ext cx="4530407" cy="7694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200" dirty="0" err="1"/>
              <a:t>System.out.println</a:t>
            </a:r>
            <a:r>
              <a:rPr lang="en-US" altLang="zh-CN" sz="2200" dirty="0"/>
              <a:t>(“</a:t>
            </a:r>
            <a:r>
              <a:rPr lang="zh-CN" altLang="en-US" sz="2200" dirty="0"/>
              <a:t>这是第一</a:t>
            </a:r>
            <a:r>
              <a:rPr lang="zh-CN" altLang="en-US" sz="2200" dirty="0" smtClean="0"/>
              <a:t>个</a:t>
            </a:r>
            <a:r>
              <a:rPr lang="en-US" altLang="zh-CN" sz="2200" dirty="0" smtClean="0"/>
              <a:t>”+</a:t>
            </a:r>
            <a:endParaRPr lang="en-US" altLang="zh-CN" sz="2200" dirty="0"/>
          </a:p>
          <a:p>
            <a:r>
              <a:rPr lang="en-US" altLang="zh-CN" sz="2200" dirty="0"/>
              <a:t>                       </a:t>
            </a:r>
            <a:r>
              <a:rPr lang="en-US" altLang="zh-CN" sz="2200" dirty="0" smtClean="0"/>
              <a:t>“ </a:t>
            </a:r>
            <a:r>
              <a:rPr lang="en-US" altLang="zh-CN" sz="2200" dirty="0"/>
              <a:t>Java</a:t>
            </a:r>
            <a:r>
              <a:rPr lang="zh-CN" altLang="en-US" sz="2200" dirty="0"/>
              <a:t>程序</a:t>
            </a:r>
            <a:r>
              <a:rPr lang="en-US" altLang="zh-CN" sz="2200" dirty="0" smtClean="0"/>
              <a:t>”)</a:t>
            </a:r>
            <a:r>
              <a:rPr lang="zh-CN" altLang="en-US" sz="2200" dirty="0" smtClean="0"/>
              <a:t>；</a:t>
            </a:r>
            <a:endParaRPr lang="zh-CN" altLang="en-US" sz="22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D0E0-5D70-421F-959E-C1A42D4DDFB9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5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1.3.3 eclipse</a:t>
            </a:r>
            <a:r>
              <a:rPr lang="zh-CN" altLang="en-US" dirty="0"/>
              <a:t>开发程序步骤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编写程序代码</a:t>
            </a:r>
          </a:p>
          <a:p>
            <a:pPr marL="68580" indent="0">
              <a:buNone/>
            </a:pPr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）注释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在编写程序时，为了使代码易于阅读，通常会在实现功能的同时为代码加一些注释。注释是对程序的某个功能或者某行代码的解释说明，它只在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源文件中有效，在编译程序时编译器会忽略这些注释信息，不会将其编译到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字节码文件中去。在前面的例子中“</a:t>
            </a:r>
            <a:r>
              <a:rPr lang="en-US" altLang="zh-CN" dirty="0" smtClean="0"/>
              <a:t>//</a:t>
            </a:r>
            <a:r>
              <a:rPr lang="zh-CN" altLang="en-US" dirty="0" smtClean="0"/>
              <a:t>打印信息”就是注释。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DB28-B244-4465-80EB-98E4A7397A81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08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Java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2737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 smtClean="0"/>
              <a:t>2.Java</a:t>
            </a:r>
            <a:r>
              <a:rPr lang="zh-CN" altLang="en-US" sz="2800" dirty="0" smtClean="0"/>
              <a:t>应用领域</a:t>
            </a:r>
            <a:endParaRPr lang="en-US" altLang="zh-CN" sz="2800" dirty="0" smtClean="0"/>
          </a:p>
          <a:p>
            <a:r>
              <a:rPr lang="en-US" altLang="zh-CN" spc="-100" dirty="0"/>
              <a:t>Java</a:t>
            </a:r>
            <a:r>
              <a:rPr lang="zh-CN" altLang="en-US" spc="-100" dirty="0"/>
              <a:t>广泛应用于个人</a:t>
            </a:r>
            <a:r>
              <a:rPr lang="en-US" altLang="zh-CN" spc="-100" dirty="0"/>
              <a:t>PC</a:t>
            </a:r>
            <a:r>
              <a:rPr lang="zh-CN" altLang="en-US" spc="-100" dirty="0"/>
              <a:t>、数据中心、游戏控制台、科学超级计算机、移动电话和互联网</a:t>
            </a:r>
            <a:r>
              <a:rPr lang="zh-CN" altLang="en-US" spc="-100" dirty="0" smtClean="0"/>
              <a:t>。</a:t>
            </a:r>
            <a:endParaRPr lang="en-US" altLang="zh-CN" spc="-100" dirty="0" smtClean="0"/>
          </a:p>
          <a:p>
            <a:pPr marL="68580" indent="0">
              <a:buNone/>
            </a:pPr>
            <a:r>
              <a:rPr lang="en-US" altLang="zh-CN" spc="-100" dirty="0"/>
              <a:t>Java</a:t>
            </a:r>
            <a:r>
              <a:rPr lang="zh-CN" altLang="en-US" spc="-100" dirty="0"/>
              <a:t>的应用领域主要有以下方面</a:t>
            </a:r>
            <a:r>
              <a:rPr lang="zh-CN" altLang="en-US" spc="-100" dirty="0" smtClean="0"/>
              <a:t>：</a:t>
            </a:r>
            <a:endParaRPr lang="en-US" altLang="zh-CN" spc="-100" dirty="0" smtClean="0"/>
          </a:p>
          <a:p>
            <a:r>
              <a:rPr lang="zh-CN" altLang="en-US" spc="-100" dirty="0"/>
              <a:t>嵌入式</a:t>
            </a:r>
            <a:r>
              <a:rPr lang="zh-CN" altLang="en-US" spc="-100" dirty="0" smtClean="0"/>
              <a:t>系统开发</a:t>
            </a:r>
            <a:endParaRPr lang="zh-CN" altLang="en-US" spc="-100" dirty="0"/>
          </a:p>
          <a:p>
            <a:r>
              <a:rPr lang="zh-CN" altLang="en-US" spc="-100" dirty="0"/>
              <a:t>电子商务应用</a:t>
            </a:r>
            <a:r>
              <a:rPr lang="zh-CN" altLang="en-US" spc="-100" dirty="0" smtClean="0"/>
              <a:t>开发</a:t>
            </a:r>
            <a:endParaRPr lang="zh-CN" altLang="en-US" spc="-100" dirty="0"/>
          </a:p>
          <a:p>
            <a:r>
              <a:rPr lang="zh-CN" altLang="en-US" spc="-100" dirty="0"/>
              <a:t>企业级应用</a:t>
            </a:r>
            <a:r>
              <a:rPr lang="zh-CN" altLang="en-US" spc="-100" dirty="0" smtClean="0"/>
              <a:t>开发</a:t>
            </a:r>
            <a:endParaRPr lang="zh-CN" altLang="en-US" spc="-100" dirty="0"/>
          </a:p>
          <a:p>
            <a:r>
              <a:rPr lang="zh-CN" altLang="en-US" spc="-100" dirty="0"/>
              <a:t>交互式系统</a:t>
            </a:r>
            <a:r>
              <a:rPr lang="zh-CN" altLang="en-US" spc="-100" dirty="0" smtClean="0"/>
              <a:t>开发</a:t>
            </a:r>
            <a:endParaRPr lang="zh-CN" altLang="en-US" spc="-100" dirty="0"/>
          </a:p>
          <a:p>
            <a:r>
              <a:rPr lang="zh-CN" altLang="en-US" spc="-100" dirty="0"/>
              <a:t>多媒体</a:t>
            </a:r>
            <a:r>
              <a:rPr lang="zh-CN" altLang="en-US" spc="-100" dirty="0" smtClean="0"/>
              <a:t>系统开发</a:t>
            </a:r>
            <a:endParaRPr lang="zh-CN" altLang="en-US" spc="-100" dirty="0"/>
          </a:p>
          <a:p>
            <a:r>
              <a:rPr lang="zh-CN" altLang="en-US" spc="-100" dirty="0"/>
              <a:t>分布式</a:t>
            </a:r>
            <a:r>
              <a:rPr lang="zh-CN" altLang="en-US" spc="-100" dirty="0" smtClean="0"/>
              <a:t>系统开发</a:t>
            </a:r>
            <a:endParaRPr lang="zh-CN" altLang="en-US" spc="-100" dirty="0"/>
          </a:p>
          <a:p>
            <a:r>
              <a:rPr lang="en-US" altLang="zh-CN" spc="-100" dirty="0"/>
              <a:t>WEB</a:t>
            </a:r>
            <a:r>
              <a:rPr lang="zh-CN" altLang="en-US" spc="-100" dirty="0"/>
              <a:t>应用</a:t>
            </a:r>
            <a:r>
              <a:rPr lang="zh-CN" altLang="en-US" spc="-100" dirty="0" smtClean="0"/>
              <a:t>系统开发</a:t>
            </a:r>
            <a:endParaRPr lang="zh-CN" altLang="en-US" spc="-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16A0-0A35-4019-9327-E359B0FDA725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3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1.3.3 eclipse</a:t>
            </a:r>
            <a:r>
              <a:rPr lang="zh-CN" altLang="en-US" dirty="0"/>
              <a:t>开发程序步骤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编写程序代码</a:t>
            </a:r>
          </a:p>
          <a:p>
            <a:pPr marL="68580" indent="0">
              <a:buNone/>
            </a:pPr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）注释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注释有以下几种类型：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单行注释：通常用于对程序的某一行代码进行解释，用符号“</a:t>
            </a:r>
            <a:r>
              <a:rPr lang="en-US" altLang="zh-CN" dirty="0" smtClean="0"/>
              <a:t>//</a:t>
            </a:r>
            <a:r>
              <a:rPr lang="zh-CN" altLang="en-US" dirty="0" smtClean="0"/>
              <a:t>”表示，“</a:t>
            </a:r>
            <a:r>
              <a:rPr lang="en-US" altLang="zh-CN" dirty="0" smtClean="0"/>
              <a:t>//</a:t>
            </a:r>
            <a:r>
              <a:rPr lang="zh-CN" altLang="en-US" dirty="0" smtClean="0"/>
              <a:t>”后面为被注释的内容，具体示例如下：</a:t>
            </a:r>
            <a:endParaRPr lang="en-US" altLang="zh-CN" dirty="0" smtClean="0"/>
          </a:p>
          <a:p>
            <a:pPr marL="525780" indent="-457200">
              <a:buFont typeface="+mj-ea"/>
              <a:buAutoNum type="circleNumDbPlain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5271002"/>
            <a:ext cx="6914072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000" spc="-100" dirty="0" err="1"/>
              <a:t>System.out.println</a:t>
            </a:r>
            <a:r>
              <a:rPr lang="en-US" altLang="zh-CN" sz="2000" spc="-100" dirty="0"/>
              <a:t>(“</a:t>
            </a:r>
            <a:r>
              <a:rPr lang="zh-CN" altLang="en-US" sz="2000" spc="-100" dirty="0"/>
              <a:t>这是我的第一个</a:t>
            </a:r>
            <a:r>
              <a:rPr lang="en-US" altLang="zh-CN" sz="2000" spc="-100" dirty="0"/>
              <a:t>Java</a:t>
            </a:r>
            <a:r>
              <a:rPr lang="zh-CN" altLang="en-US" sz="2000" spc="-100" dirty="0"/>
              <a:t>程序</a:t>
            </a:r>
            <a:r>
              <a:rPr lang="en-US" altLang="zh-CN" sz="2000" spc="-100" dirty="0"/>
              <a:t>”);      //</a:t>
            </a:r>
            <a:r>
              <a:rPr lang="zh-CN" altLang="en-US" sz="2000" spc="-100" dirty="0"/>
              <a:t>打印信息</a:t>
            </a:r>
            <a:endParaRPr lang="zh-CN" altLang="en-US" sz="20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C673-CD97-47B8-B783-6066329DC4A3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38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1.3.3 eclipse</a:t>
            </a:r>
            <a:r>
              <a:rPr lang="zh-CN" altLang="en-US" dirty="0"/>
              <a:t>开发程序步骤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编写程序代码</a:t>
            </a:r>
          </a:p>
          <a:p>
            <a:pPr marL="68580" indent="0">
              <a:buNone/>
            </a:pPr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）注释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注释有以下几种类型：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多行注释：顾名思义就是在注释中的内容可以为多行，它以符号“</a:t>
            </a:r>
            <a:r>
              <a:rPr lang="en-US" altLang="zh-CN" dirty="0" smtClean="0"/>
              <a:t>/*</a:t>
            </a:r>
            <a:r>
              <a:rPr lang="zh-CN" altLang="en-US" dirty="0" smtClean="0"/>
              <a:t>”开头，以符号“</a:t>
            </a:r>
            <a:r>
              <a:rPr lang="en-US" altLang="zh-CN" dirty="0" smtClean="0"/>
              <a:t>*/</a:t>
            </a:r>
            <a:r>
              <a:rPr lang="zh-CN" altLang="en-US" dirty="0" smtClean="0"/>
              <a:t>”结尾，多行注释具体示例如下：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5271002"/>
            <a:ext cx="6032421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000" dirty="0" smtClean="0"/>
              <a:t>/* </a:t>
            </a:r>
            <a:r>
              <a:rPr lang="en-US" altLang="zh-CN" sz="2000" spc="-100" dirty="0" err="1" smtClean="0"/>
              <a:t>System.out.println</a:t>
            </a:r>
            <a:r>
              <a:rPr lang="en-US" altLang="zh-CN" sz="2000" spc="-100" dirty="0"/>
              <a:t>(“</a:t>
            </a:r>
            <a:r>
              <a:rPr lang="zh-CN" altLang="en-US" sz="2000" spc="-100" dirty="0"/>
              <a:t>这是我的第一个</a:t>
            </a:r>
            <a:r>
              <a:rPr lang="en-US" altLang="zh-CN" sz="2000" spc="-100" dirty="0"/>
              <a:t>Java</a:t>
            </a:r>
            <a:r>
              <a:rPr lang="zh-CN" altLang="en-US" sz="2000" spc="-100" dirty="0"/>
              <a:t>程序</a:t>
            </a:r>
            <a:r>
              <a:rPr lang="en-US" altLang="zh-CN" sz="2000" spc="-100" dirty="0"/>
              <a:t>”);      </a:t>
            </a:r>
            <a:endParaRPr lang="en-US" altLang="zh-CN" sz="2000" spc="-1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err="1"/>
              <a:t>System.out.println</a:t>
            </a:r>
            <a:r>
              <a:rPr lang="en-US" altLang="zh-CN" sz="2000" dirty="0" smtClean="0"/>
              <a:t>(“Hello Word</a:t>
            </a:r>
            <a:r>
              <a:rPr lang="zh-CN" altLang="en-US" sz="2000" dirty="0" smtClean="0"/>
              <a:t>！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”</a:t>
            </a:r>
            <a:r>
              <a:rPr lang="en-US" altLang="zh-CN" sz="2000" dirty="0"/>
              <a:t>);  </a:t>
            </a:r>
            <a:r>
              <a:rPr lang="en-US" altLang="zh-CN" sz="2000" dirty="0" smtClean="0"/>
              <a:t> */ </a:t>
            </a:r>
            <a:endParaRPr lang="zh-CN" altLang="en-US" sz="20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45FE-FC0B-4FD1-9D6D-9229825192F7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1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1.3.3 eclipse</a:t>
            </a:r>
            <a:r>
              <a:rPr lang="zh-CN" altLang="en-US" dirty="0"/>
              <a:t>开发程序步骤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编写程序代码</a:t>
            </a:r>
          </a:p>
          <a:p>
            <a:pPr marL="68580" indent="0">
              <a:buNone/>
            </a:pPr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）注释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注释有以下几种类型：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文档注释：以“</a:t>
            </a:r>
            <a:r>
              <a:rPr lang="en-US" altLang="zh-CN" dirty="0" smtClean="0"/>
              <a:t>/**</a:t>
            </a:r>
            <a:r>
              <a:rPr lang="zh-CN" altLang="en-US" dirty="0" smtClean="0"/>
              <a:t>”开头，并在注释内容末尾以“</a:t>
            </a:r>
            <a:r>
              <a:rPr lang="en-US" altLang="zh-CN" dirty="0" smtClean="0"/>
              <a:t>*/</a:t>
            </a:r>
            <a:r>
              <a:rPr lang="zh-CN" altLang="en-US" dirty="0" smtClean="0"/>
              <a:t>”结束。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注释嵌套。多行注释中可以嵌套单行注释，多行注释中不能嵌套多行注释。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8BFC-8492-4674-A120-E2D118E2D6C4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14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1.3.3 eclipse</a:t>
            </a:r>
            <a:r>
              <a:rPr lang="zh-CN" altLang="en-US" dirty="0" smtClean="0"/>
              <a:t>开发程序步骤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运行程序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sz="2000" dirty="0"/>
              <a:t>右</a:t>
            </a:r>
            <a:r>
              <a:rPr lang="zh-CN" altLang="en-US" sz="2000" dirty="0" smtClean="0"/>
              <a:t>击类名，选择“运行方式”→“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应用程序”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53</a:t>
            </a:fld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37292"/>
            <a:ext cx="5846862" cy="311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699792" y="5661248"/>
            <a:ext cx="0" cy="72008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699792" y="5661248"/>
            <a:ext cx="32403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940152" y="5661248"/>
            <a:ext cx="0" cy="72008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699792" y="6381328"/>
            <a:ext cx="32403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375756" y="5805264"/>
            <a:ext cx="324036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234" y="5232102"/>
            <a:ext cx="14975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运行后控制台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输出</a:t>
            </a:r>
            <a:r>
              <a:rPr lang="zh-CN" altLang="en-US" sz="1600" dirty="0">
                <a:solidFill>
                  <a:srgbClr val="FF0000"/>
                </a:solidFill>
              </a:rPr>
              <a:t>“这是</a:t>
            </a:r>
            <a:r>
              <a:rPr lang="zh-CN" altLang="en-US" sz="1600" dirty="0" smtClean="0">
                <a:solidFill>
                  <a:srgbClr val="FF0000"/>
                </a:solidFill>
              </a:rPr>
              <a:t>我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的</a:t>
            </a:r>
            <a:r>
              <a:rPr lang="zh-CN" altLang="en-US" sz="1600" dirty="0">
                <a:solidFill>
                  <a:srgbClr val="FF0000"/>
                </a:solidFill>
              </a:rPr>
              <a:t>第一个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Java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程序</a:t>
            </a:r>
            <a:r>
              <a:rPr lang="zh-CN" altLang="en-US" sz="1600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5725-2278-4A84-BA74-C6C80C24AA6B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5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本章主要讲述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语言的基本概念，如何安装</a:t>
            </a:r>
            <a:r>
              <a:rPr lang="en-US" altLang="zh-CN" dirty="0" smtClean="0"/>
              <a:t>JDK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，以及使用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编写一个简单的程序。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7FBE-5E0F-48B8-8D47-E2B8ECB06D8C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7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Java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3.Java</a:t>
            </a:r>
            <a:r>
              <a:rPr lang="zh-CN" altLang="en-US" sz="2800" dirty="0" smtClean="0"/>
              <a:t>运行机制</a:t>
            </a:r>
            <a:endParaRPr lang="en-US" altLang="zh-CN" sz="2800" dirty="0" smtClean="0"/>
          </a:p>
          <a:p>
            <a:pPr marL="68580" indent="0">
              <a:buNone/>
            </a:pPr>
            <a:r>
              <a:rPr lang="en-US" altLang="zh-CN" sz="2000" dirty="0" smtClean="0"/>
              <a:t>Java</a:t>
            </a:r>
            <a:r>
              <a:rPr lang="zh-CN" altLang="en-US" sz="2000" dirty="0" smtClean="0"/>
              <a:t>语言通过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开发工具编写程序源代码（</a:t>
            </a:r>
            <a:r>
              <a:rPr lang="en-US" altLang="zh-CN" sz="2000" dirty="0" smtClean="0"/>
              <a:t>.Java</a:t>
            </a:r>
            <a:r>
              <a:rPr lang="zh-CN" altLang="en-US" sz="2000" dirty="0" smtClean="0"/>
              <a:t>文件），程序代码经过编译之后转换为一种称为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字节码的中间语言，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虚拟机（</a:t>
            </a:r>
            <a:r>
              <a:rPr lang="en-US" altLang="zh-CN" sz="2000" dirty="0" smtClean="0"/>
              <a:t>JVM</a:t>
            </a:r>
            <a:r>
              <a:rPr lang="zh-CN" altLang="en-US" sz="2000" dirty="0" smtClean="0"/>
              <a:t>）将对字节码进行解释和运行，编译只进行一次，而解释在每次运行程序时都会进行。</a:t>
            </a:r>
            <a:endParaRPr lang="en-US" altLang="zh-CN" sz="2000" dirty="0" smtClean="0"/>
          </a:p>
          <a:p>
            <a:pPr marL="68580" indent="0">
              <a:buNone/>
            </a:pPr>
            <a:endParaRPr lang="zh-CN" altLang="en-US" sz="2000" dirty="0"/>
          </a:p>
        </p:txBody>
      </p:sp>
      <p:sp>
        <p:nvSpPr>
          <p:cNvPr id="4" name="流程图: 文档 3"/>
          <p:cNvSpPr/>
          <p:nvPr/>
        </p:nvSpPr>
        <p:spPr>
          <a:xfrm>
            <a:off x="2051720" y="4279376"/>
            <a:ext cx="914400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程序源代码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51920" y="4281662"/>
            <a:ext cx="936104" cy="6080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编译器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5940152" y="4281662"/>
            <a:ext cx="914400" cy="61264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字节码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15661" y="5661247"/>
            <a:ext cx="1343000" cy="725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-100" dirty="0" smtClean="0"/>
              <a:t>JVM</a:t>
            </a:r>
            <a:r>
              <a:rPr lang="zh-CN" altLang="en-US" spc="-100" dirty="0" smtClean="0"/>
              <a:t>（</a:t>
            </a:r>
            <a:r>
              <a:rPr lang="en-US" altLang="zh-CN" spc="-100" dirty="0" smtClean="0"/>
              <a:t>Java</a:t>
            </a:r>
            <a:r>
              <a:rPr lang="zh-CN" altLang="en-US" spc="-100" dirty="0" smtClean="0"/>
              <a:t>虚拟机）</a:t>
            </a:r>
            <a:endParaRPr lang="zh-CN" altLang="en-US" spc="-100" dirty="0"/>
          </a:p>
        </p:txBody>
      </p:sp>
      <p:sp>
        <p:nvSpPr>
          <p:cNvPr id="8" name="流程图: 文档 7"/>
          <p:cNvSpPr/>
          <p:nvPr/>
        </p:nvSpPr>
        <p:spPr>
          <a:xfrm>
            <a:off x="3851920" y="5733256"/>
            <a:ext cx="1238436" cy="725429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机器码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010010…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3"/>
          <a:stretch/>
        </p:blipFill>
        <p:spPr>
          <a:xfrm>
            <a:off x="1705433" y="5535313"/>
            <a:ext cx="1260687" cy="869868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2966120" y="4585700"/>
            <a:ext cx="8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6" idx="2"/>
          </p:cNvCxnSpPr>
          <p:nvPr/>
        </p:nvCxnSpPr>
        <p:spPr>
          <a:xfrm>
            <a:off x="4788024" y="4585700"/>
            <a:ext cx="1152128" cy="22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</p:cNvCxnSpPr>
          <p:nvPr/>
        </p:nvCxnSpPr>
        <p:spPr>
          <a:xfrm>
            <a:off x="6397352" y="4894310"/>
            <a:ext cx="0" cy="7669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1"/>
          </p:cNvCxnSpPr>
          <p:nvPr/>
        </p:nvCxnSpPr>
        <p:spPr>
          <a:xfrm flipH="1" flipV="1">
            <a:off x="5090356" y="6023961"/>
            <a:ext cx="82530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2966120" y="6095971"/>
            <a:ext cx="853226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59832" y="4221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32040" y="41490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编译为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98786" y="4984111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通过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90356" y="56612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解释为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54151" y="56911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运行在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79712" y="486916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.java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1920" y="4984111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Javac.exe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60451" y="443711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52320" y="574432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Java.exe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1882-69AF-439E-B6C4-888D53051BA9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2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5" grpId="0"/>
      <p:bldP spid="12" grpId="0"/>
      <p:bldP spid="14" grpId="0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Java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4.Java</a:t>
            </a:r>
            <a:r>
              <a:rPr lang="zh-CN" altLang="en-US" sz="2800" dirty="0" smtClean="0"/>
              <a:t>的版本</a:t>
            </a:r>
            <a:endParaRPr lang="en-US" altLang="zh-CN" sz="2800" dirty="0" smtClean="0"/>
          </a:p>
          <a:p>
            <a:pPr marL="68580" indent="0">
              <a:buNone/>
            </a:pPr>
            <a:r>
              <a:rPr lang="en-US" altLang="zh-CN" dirty="0" smtClean="0"/>
              <a:t>Java</a:t>
            </a:r>
            <a:r>
              <a:rPr lang="zh-CN" altLang="en-US" dirty="0" smtClean="0"/>
              <a:t>主要有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类技术分支：</a:t>
            </a:r>
            <a:r>
              <a:rPr lang="en-US" altLang="zh-CN" dirty="0" smtClean="0"/>
              <a:t>Java 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 EE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 ME</a:t>
            </a:r>
            <a:r>
              <a:rPr lang="zh-CN" altLang="en-US" dirty="0" smtClean="0"/>
              <a:t>。</a:t>
            </a:r>
            <a:r>
              <a:rPr lang="en-US" altLang="zh-CN" dirty="0" smtClean="0"/>
              <a:t>Java EE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 ME</a:t>
            </a:r>
            <a:r>
              <a:rPr lang="zh-CN" altLang="en-US" dirty="0" smtClean="0"/>
              <a:t>都以</a:t>
            </a:r>
            <a:r>
              <a:rPr lang="en-US" altLang="zh-CN" dirty="0" smtClean="0"/>
              <a:t>Java SE</a:t>
            </a:r>
            <a:r>
              <a:rPr lang="zh-CN" altLang="en-US" dirty="0" smtClean="0"/>
              <a:t>为核心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61048"/>
            <a:ext cx="5328592" cy="242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B949-C943-433D-9297-0FFF73E3D46E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4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Java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4.Java</a:t>
            </a:r>
            <a:r>
              <a:rPr lang="zh-CN" altLang="en-US" sz="2800" dirty="0" smtClean="0"/>
              <a:t>的版本</a:t>
            </a:r>
            <a:endParaRPr lang="en-US" altLang="zh-CN" sz="2800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Java SE</a:t>
            </a:r>
          </a:p>
          <a:p>
            <a:pPr marL="68580" indent="0">
              <a:buNone/>
            </a:pPr>
            <a:r>
              <a:rPr lang="en-US" altLang="zh-CN" dirty="0" smtClean="0"/>
              <a:t>Java SE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的标准版，主要用于桌面应用程序的开发，同时也是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的基础，它包含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语言基础、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数据库连接性）操作、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操作（输入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输出）、网络通信、多线程等技术。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DF75-CA40-41F6-BB42-8A583F642ED3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40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88452"/>
            <a:ext cx="8030489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E505-E39D-45F5-9DC8-B5A8D3CFF8FB}" type="datetime11">
              <a:rPr lang="zh-CN" altLang="en-US" smtClean="0"/>
              <a:t>15:54:19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7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506</TotalTime>
  <Words>3355</Words>
  <Application>Microsoft Office PowerPoint</Application>
  <PresentationFormat>全屏显示(4:3)</PresentationFormat>
  <Paragraphs>378</Paragraphs>
  <Slides>54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奥斯汀</vt:lpstr>
      <vt:lpstr>1.Java语言概述</vt:lpstr>
      <vt:lpstr>本章内容</vt:lpstr>
      <vt:lpstr>学习任务</vt:lpstr>
      <vt:lpstr>1.1 Java概述</vt:lpstr>
      <vt:lpstr>1.1 Java概述</vt:lpstr>
      <vt:lpstr>1.1 Java概述</vt:lpstr>
      <vt:lpstr>1.1 Java概述</vt:lpstr>
      <vt:lpstr>1.1 Java概述</vt:lpstr>
      <vt:lpstr>PowerPoint 演示文稿</vt:lpstr>
      <vt:lpstr>1.1 Java概述</vt:lpstr>
      <vt:lpstr>1.1 Java概述</vt:lpstr>
      <vt:lpstr>1.1 Java概述</vt:lpstr>
      <vt:lpstr>1.1 Java概述</vt:lpstr>
      <vt:lpstr>1.2 JDK描述与安装</vt:lpstr>
      <vt:lpstr>1.2.1 JDK的基本概念</vt:lpstr>
      <vt:lpstr>1.2.1 JDK的基本概念</vt:lpstr>
      <vt:lpstr>1.2.1 JDK的基本概念</vt:lpstr>
      <vt:lpstr>1.2.1 JDK的基本概念</vt:lpstr>
      <vt:lpstr>1.2.2 下载JDK</vt:lpstr>
      <vt:lpstr>1.2.2 下载JDK</vt:lpstr>
      <vt:lpstr>1.2.2 下载JDK</vt:lpstr>
      <vt:lpstr>1.2.2 下载JDK</vt:lpstr>
      <vt:lpstr>1.2.3 安装JDK</vt:lpstr>
      <vt:lpstr>1.2.3 安装JDK</vt:lpstr>
      <vt:lpstr>PowerPoint 演示文稿</vt:lpstr>
      <vt:lpstr>1.2.4 在Windows系统下配置环境变量（win10为例）</vt:lpstr>
      <vt:lpstr>1.2.4 在Windows系统下配置环境变量（win10为例）</vt:lpstr>
      <vt:lpstr>1.2.4 在Windows系统下配置环境变量（win10为例）</vt:lpstr>
      <vt:lpstr>1.2.4 在Windows系统下配置环境变量（win10为例）</vt:lpstr>
      <vt:lpstr>1.2.4 在Windows系统下配置环境变量（win10为例）</vt:lpstr>
      <vt:lpstr>1.2.4 在Windows系统下配置环境变量（win10为例）</vt:lpstr>
      <vt:lpstr>1.2.4 在Windows系统下配置环境变量（win10为例）</vt:lpstr>
      <vt:lpstr>1.3 Eclipse概述与安装</vt:lpstr>
      <vt:lpstr>1.3.1 Eclipse下载</vt:lpstr>
      <vt:lpstr>1.3.1 Eclipse下载</vt:lpstr>
      <vt:lpstr>1.3.1 Eclipse下载</vt:lpstr>
      <vt:lpstr>1.3.2 Eclipse安装</vt:lpstr>
      <vt:lpstr>1.3.2 Eclipse安装</vt:lpstr>
      <vt:lpstr>1.3.3 eclipse开发程序步骤</vt:lpstr>
      <vt:lpstr>1.3.3 eclipse开发程序步骤</vt:lpstr>
      <vt:lpstr>1.3.3 eclipse开发程序步骤</vt:lpstr>
      <vt:lpstr>1.3.3 eclipse开发程序步骤</vt:lpstr>
      <vt:lpstr>1.3.3 eclipse开发程序步骤</vt:lpstr>
      <vt:lpstr>1.3.3 eclipse开发程序步骤</vt:lpstr>
      <vt:lpstr>1.3.3 eclipse开发程序步骤</vt:lpstr>
      <vt:lpstr>1.3.3 eclipse开发程序步骤</vt:lpstr>
      <vt:lpstr>1.3.3 eclipse开发程序步骤</vt:lpstr>
      <vt:lpstr>1.3.3 eclipse开发程序步骤</vt:lpstr>
      <vt:lpstr>1.3.3 eclipse开发程序步骤</vt:lpstr>
      <vt:lpstr>1.3.3 eclipse开发程序步骤</vt:lpstr>
      <vt:lpstr>1.3.3 eclipse开发程序步骤</vt:lpstr>
      <vt:lpstr>1.3.3 eclipse开发程序步骤</vt:lpstr>
      <vt:lpstr>1.3.3 eclipse开发程序步骤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</dc:creator>
  <cp:lastModifiedBy>qi</cp:lastModifiedBy>
  <cp:revision>54</cp:revision>
  <dcterms:created xsi:type="dcterms:W3CDTF">2020-02-23T07:26:01Z</dcterms:created>
  <dcterms:modified xsi:type="dcterms:W3CDTF">2020-02-27T08:09:15Z</dcterms:modified>
</cp:coreProperties>
</file>