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264" r:id="rId3"/>
    <p:sldId id="259" r:id="rId4"/>
    <p:sldId id="260" r:id="rId5"/>
    <p:sldId id="265" r:id="rId6"/>
    <p:sldId id="266" r:id="rId7"/>
    <p:sldId id="351" r:id="rId8"/>
    <p:sldId id="267" r:id="rId9"/>
    <p:sldId id="258" r:id="rId10"/>
    <p:sldId id="261" r:id="rId11"/>
    <p:sldId id="352" r:id="rId12"/>
    <p:sldId id="262" r:id="rId13"/>
    <p:sldId id="268" r:id="rId14"/>
    <p:sldId id="263" r:id="rId15"/>
    <p:sldId id="269" r:id="rId16"/>
    <p:sldId id="273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353" r:id="rId29"/>
    <p:sldId id="282" r:id="rId30"/>
    <p:sldId id="285" r:id="rId31"/>
    <p:sldId id="290" r:id="rId32"/>
    <p:sldId id="286" r:id="rId33"/>
    <p:sldId id="291" r:id="rId34"/>
    <p:sldId id="287" r:id="rId35"/>
    <p:sldId id="288" r:id="rId36"/>
    <p:sldId id="289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303" r:id="rId45"/>
    <p:sldId id="307" r:id="rId46"/>
    <p:sldId id="304" r:id="rId47"/>
    <p:sldId id="306" r:id="rId48"/>
    <p:sldId id="305" r:id="rId49"/>
    <p:sldId id="299" r:id="rId50"/>
    <p:sldId id="300" r:id="rId51"/>
    <p:sldId id="308" r:id="rId52"/>
    <p:sldId id="301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9" r:id="rId61"/>
    <p:sldId id="320" r:id="rId62"/>
    <p:sldId id="321" r:id="rId63"/>
    <p:sldId id="316" r:id="rId64"/>
    <p:sldId id="322" r:id="rId65"/>
    <p:sldId id="323" r:id="rId66"/>
    <p:sldId id="325" r:id="rId67"/>
    <p:sldId id="326" r:id="rId68"/>
    <p:sldId id="317" r:id="rId69"/>
    <p:sldId id="318" r:id="rId70"/>
    <p:sldId id="324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41" r:id="rId9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99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AEDA2-E806-4BA4-AB3F-76F9E222180B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9CB7-F6CC-4C28-B50A-5631FA03F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3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89CB7-F6CC-4C28-B50A-5631FA03F3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3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F78722-3999-46FE-9531-CBE74B3DFF19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0DFA-96E6-4FFD-A062-CC188E0FC328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FAE1-21D8-462B-99A3-DFCB164447F3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D1E-6E57-4405-9A01-6356361E1384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D19B-3294-46B2-BAD6-5DB10BB87BEA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9DFB-A231-4CDF-B561-63EB70E1B9AF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AB0A-C403-4318-AAE9-AF5AAA43110A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0AFD-89AD-4B85-B057-11F83C038090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7D7F-206A-43ED-9C96-C8B5BE7DADB6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7056-37CA-4AE0-B054-AFA064E6CF00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5CF74CC-6077-44A6-9DB4-181F62D649CC}" type="datetime11">
              <a:rPr lang="zh-CN" altLang="en-US" smtClean="0"/>
              <a:t>16:48:51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数据类型与运算符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广东理工学院</a:t>
            </a:r>
            <a:endParaRPr lang="en-US" altLang="zh-CN" dirty="0" smtClean="0"/>
          </a:p>
          <a:p>
            <a:r>
              <a:rPr lang="zh-CN" altLang="en-US" dirty="0" smtClean="0"/>
              <a:t>信息技术学院  廖琪敏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2035255264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标识符与关键字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3200" dirty="0" smtClean="0"/>
              <a:t>1.Java</a:t>
            </a:r>
            <a:r>
              <a:rPr lang="zh-CN" altLang="en-US" sz="3200" dirty="0" smtClean="0"/>
              <a:t>中的标识符</a:t>
            </a:r>
            <a:endParaRPr lang="en-US" altLang="zh-CN" sz="3200" dirty="0" smtClean="0"/>
          </a:p>
          <a:p>
            <a:pPr marL="68580" indent="0">
              <a:buNone/>
            </a:pPr>
            <a:r>
              <a:rPr lang="zh-CN" altLang="en-US" dirty="0" smtClean="0"/>
              <a:t>在编程过程中，经常需要在程序中定义一些符号来标记一些名称，如包名、类名、方法名、参数名、变量名等，这些符号被称为标识符。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0FC-AF91-4A3A-92BE-717EAFA0F692}" type="datetime11">
              <a:rPr lang="zh-CN" altLang="en-US" smtClean="0"/>
              <a:t>16:48:59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0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标识符与关键字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3200" dirty="0" smtClean="0"/>
              <a:t>1.Java</a:t>
            </a:r>
            <a:r>
              <a:rPr lang="zh-CN" altLang="en-US" sz="3200" dirty="0" smtClean="0"/>
              <a:t>中的标识符</a:t>
            </a:r>
            <a:endParaRPr lang="en-US" altLang="zh-CN" sz="3200" dirty="0" smtClean="0"/>
          </a:p>
          <a:p>
            <a:pPr marL="68580" indent="0">
              <a:buNone/>
            </a:pPr>
            <a:r>
              <a:rPr lang="zh-CN" altLang="en-US" dirty="0" smtClean="0"/>
              <a:t>标识符可以由任意顺序的大小写字母、数字、下划线</a:t>
            </a:r>
            <a:r>
              <a:rPr lang="en-US" altLang="zh-CN" dirty="0" smtClean="0"/>
              <a:t>(_)</a:t>
            </a:r>
            <a:r>
              <a:rPr lang="zh-CN" altLang="en-US" dirty="0" smtClean="0"/>
              <a:t>和美元符号（</a:t>
            </a:r>
            <a:r>
              <a:rPr lang="en-US" altLang="zh-CN" dirty="0" smtClean="0"/>
              <a:t>$</a:t>
            </a:r>
            <a:r>
              <a:rPr lang="zh-CN" altLang="en-US" dirty="0" smtClean="0"/>
              <a:t>）组成，但不能以数字开头，不能是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中的关键字。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0FC-AF91-4A3A-92BE-717EAFA0F692}" type="datetime11">
              <a:rPr lang="zh-CN" altLang="en-US" smtClean="0"/>
              <a:t>16:49:14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标识符与关键字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3200" dirty="0"/>
              <a:t>1.Java</a:t>
            </a:r>
            <a:r>
              <a:rPr lang="zh-CN" altLang="en-US" sz="3200" dirty="0"/>
              <a:t>中的</a:t>
            </a:r>
            <a:r>
              <a:rPr lang="zh-CN" altLang="en-US" sz="3200" dirty="0" smtClean="0"/>
              <a:t>标识符</a:t>
            </a:r>
            <a:endParaRPr lang="en-US" altLang="zh-CN" sz="3200" dirty="0" smtClean="0"/>
          </a:p>
          <a:p>
            <a:r>
              <a:rPr lang="zh-CN" altLang="en-US" dirty="0" smtClean="0"/>
              <a:t>定义标识符应遵循以下规则：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）包名所有字母一律小写。例如：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itcast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）类名和接口名每个单词的首字母都要大写。例如：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）常量名所有字母都大写，单词之间用下划线连接。例如：</a:t>
            </a:r>
            <a:r>
              <a:rPr lang="en-US" altLang="zh-CN" dirty="0" smtClean="0"/>
              <a:t>DAY_OF_MONTH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BF85-4BCB-41B0-9D41-DA95662E481F}" type="datetime11">
              <a:rPr lang="zh-CN" altLang="en-US" smtClean="0"/>
              <a:t>16:49:18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标识符与关键字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3200" dirty="0"/>
              <a:t>1.Java</a:t>
            </a:r>
            <a:r>
              <a:rPr lang="zh-CN" altLang="en-US" sz="3200" dirty="0"/>
              <a:t>中的</a:t>
            </a:r>
            <a:r>
              <a:rPr lang="zh-CN" altLang="en-US" sz="3200" dirty="0" smtClean="0"/>
              <a:t>标识符</a:t>
            </a:r>
            <a:endParaRPr lang="en-US" altLang="zh-CN" sz="3200" dirty="0" smtClean="0"/>
          </a:p>
          <a:p>
            <a:r>
              <a:rPr lang="zh-CN" altLang="en-US" dirty="0" smtClean="0"/>
              <a:t>定义标识符应遵循以下规则：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）变量名和方法名的第一个单词首字母小写，从第二个单词开始每个单词首字母大写。例如：</a:t>
            </a:r>
            <a:r>
              <a:rPr lang="en-US" altLang="zh-CN" dirty="0" err="1"/>
              <a:t>lineNumber</a:t>
            </a:r>
            <a:r>
              <a:rPr lang="zh-CN" altLang="en-US" dirty="0"/>
              <a:t>、</a:t>
            </a:r>
            <a:r>
              <a:rPr lang="en-US" altLang="zh-CN" dirty="0" err="1"/>
              <a:t>getLineNumber</a:t>
            </a:r>
            <a:r>
              <a:rPr lang="zh-CN" altLang="en-US" dirty="0"/>
              <a:t>。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）在程序中，应该尽量使用有意义的英文单词来定义标识符，使得程序便于阅读。例如：使用</a:t>
            </a:r>
            <a:r>
              <a:rPr lang="en-US" altLang="zh-CN" dirty="0" err="1"/>
              <a:t>userName</a:t>
            </a:r>
            <a:r>
              <a:rPr lang="zh-CN" altLang="en-US" dirty="0"/>
              <a:t>表示用户名，</a:t>
            </a:r>
            <a:r>
              <a:rPr lang="en-US" altLang="zh-CN" dirty="0"/>
              <a:t>password</a:t>
            </a:r>
            <a:r>
              <a:rPr lang="zh-CN" altLang="en-US" dirty="0"/>
              <a:t>表示密码。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BF85-4BCB-41B0-9D41-DA95662E481F}" type="datetime11">
              <a:rPr lang="zh-CN" altLang="en-US" smtClean="0"/>
              <a:t>16:49:18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标识符与关键字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3200" dirty="0" smtClean="0"/>
              <a:t>2.Java</a:t>
            </a:r>
            <a:r>
              <a:rPr lang="zh-CN" altLang="en-US" sz="3200" dirty="0" smtClean="0"/>
              <a:t>中的关键字</a:t>
            </a:r>
            <a:endParaRPr lang="en-US" altLang="zh-CN" sz="3200" dirty="0" smtClean="0"/>
          </a:p>
          <a:p>
            <a:pPr marL="68580" indent="0">
              <a:buNone/>
            </a:pPr>
            <a:r>
              <a:rPr lang="zh-CN" altLang="en-US" spc="-100" dirty="0" smtClean="0"/>
              <a:t>关键字是编程语言里事先定义好并赋予了特殊含义的单词，也称作保留字。和其他语言一样，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中保留了许多关键字，例如，</a:t>
            </a:r>
            <a:r>
              <a:rPr lang="en-US" altLang="zh-CN" spc="-100" dirty="0" smtClean="0"/>
              <a:t>class</a:t>
            </a:r>
            <a:r>
              <a:rPr lang="zh-CN" altLang="en-US" spc="-100" dirty="0" smtClean="0"/>
              <a:t>、</a:t>
            </a:r>
            <a:r>
              <a:rPr lang="en-US" altLang="zh-CN" spc="-100" dirty="0" smtClean="0"/>
              <a:t>public</a:t>
            </a:r>
            <a:r>
              <a:rPr lang="zh-CN" altLang="en-US" spc="-100" dirty="0" smtClean="0"/>
              <a:t>等。</a:t>
            </a:r>
            <a:endParaRPr lang="zh-CN" altLang="en-US" spc="-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937-FE96-45B2-BFEF-DDEE1FC37D4A}" type="datetime11">
              <a:rPr lang="zh-CN" altLang="en-US" smtClean="0"/>
              <a:t>16:49:18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标识符与关键字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3200" dirty="0" smtClean="0"/>
              <a:t>2.Java</a:t>
            </a:r>
            <a:r>
              <a:rPr lang="zh-CN" altLang="en-US" sz="3200" dirty="0" smtClean="0"/>
              <a:t>中的关键字</a:t>
            </a:r>
            <a:endParaRPr lang="en-US" altLang="zh-CN" sz="3200" dirty="0" smtClean="0"/>
          </a:p>
          <a:p>
            <a:pPr marL="68580" indent="0">
              <a:buNone/>
            </a:pP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937-FE96-45B2-BFEF-DDEE1FC37D4A}" type="datetime11">
              <a:rPr lang="zh-CN" altLang="en-US" smtClean="0"/>
              <a:t>16:49:18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1392"/>
            <a:ext cx="7957832" cy="27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标识符与关键字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3200" dirty="0" smtClean="0"/>
              <a:t>2.Java</a:t>
            </a:r>
            <a:r>
              <a:rPr lang="zh-CN" altLang="en-US" sz="3200" dirty="0" smtClean="0"/>
              <a:t>中的关键字</a:t>
            </a:r>
            <a:endParaRPr lang="en-US" altLang="zh-CN" sz="3200" dirty="0" smtClean="0"/>
          </a:p>
          <a:p>
            <a:pPr marL="68580" indent="0">
              <a:buNone/>
            </a:pP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0937-FE96-45B2-BFEF-DDEE1FC37D4A}" type="datetime11">
              <a:rPr lang="zh-CN" altLang="en-US" smtClean="0"/>
              <a:t>16:49:18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676951" cy="365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0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2987824" y="2771636"/>
            <a:ext cx="432048" cy="13367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34797" y="2721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341970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字符型（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型和转义字符）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384246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布尔型（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型）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4211960" y="2544871"/>
            <a:ext cx="268101" cy="63928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71713" y="2391563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整数类型（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71713" y="298766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浮点类型（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3501" y="480063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3501" y="298766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2987824" y="4463823"/>
            <a:ext cx="432048" cy="144480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47864" y="431574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7864" y="4717876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7864" y="5075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18844" y="5435932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枚举（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7864" y="572396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注解（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1907705" y="3091026"/>
            <a:ext cx="551516" cy="25295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8816" y="4171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 animBg="1"/>
      <p:bldP spid="16" grpId="0"/>
      <p:bldP spid="17" grpId="0"/>
      <p:bldP spid="9" grpId="0"/>
      <p:bldP spid="11" grpId="0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整数类型用来存储整数数值，即没有小数部分的数值。可以是整数，也可以是负数。</a:t>
            </a:r>
            <a:endParaRPr lang="en-US" altLang="zh-CN" dirty="0" smtClean="0"/>
          </a:p>
          <a:p>
            <a:r>
              <a:rPr lang="zh-CN" altLang="en-US" dirty="0" smtClean="0"/>
              <a:t>整型数据在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程序中有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表现形式，分别是十进制、八进制和十六进制。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十进制：如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-127</a:t>
            </a:r>
            <a:r>
              <a:rPr lang="zh-CN" altLang="en-US" dirty="0" smtClean="0"/>
              <a:t>。十进制不能以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开头（除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外）</a:t>
            </a:r>
            <a:endParaRPr lang="en-US" altLang="zh-CN" dirty="0" smtClean="0"/>
          </a:p>
          <a:p>
            <a:r>
              <a:rPr lang="zh-CN" altLang="en-US" spc="-100" dirty="0" smtClean="0"/>
              <a:t>八进制：如</a:t>
            </a:r>
            <a:r>
              <a:rPr lang="en-US" altLang="zh-CN" spc="-100" dirty="0" smtClean="0"/>
              <a:t>0123</a:t>
            </a:r>
            <a:r>
              <a:rPr lang="zh-CN" altLang="en-US" spc="-100" dirty="0" smtClean="0"/>
              <a:t>（转换成十进制为</a:t>
            </a:r>
            <a:r>
              <a:rPr lang="en-US" altLang="zh-CN" spc="-100" dirty="0" smtClean="0"/>
              <a:t>83</a:t>
            </a:r>
            <a:r>
              <a:rPr lang="zh-CN" altLang="en-US" spc="-100" dirty="0" smtClean="0"/>
              <a:t>）、</a:t>
            </a:r>
            <a:r>
              <a:rPr lang="en-US" altLang="zh-CN" spc="-100" dirty="0" smtClean="0"/>
              <a:t>-0123</a:t>
            </a:r>
            <a:r>
              <a:rPr lang="zh-CN" altLang="en-US" spc="-100" dirty="0" smtClean="0"/>
              <a:t>（转换成十进制数为</a:t>
            </a:r>
            <a:r>
              <a:rPr lang="en-US" altLang="zh-CN" spc="-100" dirty="0" smtClean="0"/>
              <a:t>-83</a:t>
            </a:r>
            <a:r>
              <a:rPr lang="zh-CN" altLang="en-US" spc="-100" dirty="0" smtClean="0"/>
              <a:t>）。八进制必须以</a:t>
            </a:r>
            <a:r>
              <a:rPr lang="en-US" altLang="zh-CN" spc="-100" dirty="0" smtClean="0"/>
              <a:t>0</a:t>
            </a:r>
            <a:r>
              <a:rPr lang="zh-CN" altLang="en-US" spc="-100" dirty="0" smtClean="0"/>
              <a:t>开头。</a:t>
            </a:r>
            <a:endParaRPr lang="en-US" altLang="zh-CN" spc="-100" dirty="0" smtClean="0"/>
          </a:p>
          <a:p>
            <a:r>
              <a:rPr lang="zh-CN" altLang="en-US" spc="-100" dirty="0" smtClean="0"/>
              <a:t>十六进制：如</a:t>
            </a:r>
            <a:r>
              <a:rPr lang="en-US" altLang="zh-CN" spc="-100" dirty="0" smtClean="0"/>
              <a:t>0x25</a:t>
            </a:r>
            <a:r>
              <a:rPr lang="zh-CN" altLang="en-US" spc="-100" dirty="0" smtClean="0"/>
              <a:t>（转换成十进制数为</a:t>
            </a:r>
            <a:r>
              <a:rPr lang="en-US" altLang="zh-CN" spc="-100" dirty="0" smtClean="0"/>
              <a:t>37</a:t>
            </a:r>
            <a:r>
              <a:rPr lang="zh-CN" altLang="en-US" spc="-100" dirty="0" smtClean="0"/>
              <a:t>）、</a:t>
            </a:r>
            <a:r>
              <a:rPr lang="en-US" altLang="zh-CN" spc="-100" dirty="0" smtClean="0"/>
              <a:t>0Xb01e</a:t>
            </a:r>
            <a:r>
              <a:rPr lang="zh-CN" altLang="en-US" spc="-100" dirty="0" smtClean="0"/>
              <a:t>（转换成十进制数为</a:t>
            </a:r>
            <a:r>
              <a:rPr lang="en-US" altLang="zh-CN" spc="-100" dirty="0" smtClean="0"/>
              <a:t>45086</a:t>
            </a:r>
            <a:r>
              <a:rPr lang="zh-CN" altLang="en-US" spc="-100" dirty="0" smtClean="0"/>
              <a:t>）。十六进制必须以</a:t>
            </a:r>
            <a:r>
              <a:rPr lang="en-US" altLang="zh-CN" spc="-100" dirty="0" smtClean="0"/>
              <a:t>0X</a:t>
            </a:r>
            <a:r>
              <a:rPr lang="zh-CN" altLang="en-US" spc="-100" dirty="0" smtClean="0"/>
              <a:t>或</a:t>
            </a:r>
            <a:r>
              <a:rPr lang="en-US" altLang="zh-CN" spc="-100" dirty="0" smtClean="0"/>
              <a:t>0x</a:t>
            </a:r>
            <a:r>
              <a:rPr lang="zh-CN" altLang="en-US" spc="-100" dirty="0" smtClean="0"/>
              <a:t>开头。</a:t>
            </a:r>
            <a:endParaRPr lang="zh-CN" altLang="en-US" spc="-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1.Java</a:t>
            </a:r>
            <a:r>
              <a:rPr lang="zh-CN" altLang="en-US" dirty="0" smtClean="0"/>
              <a:t>运行机制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编译</a:t>
            </a:r>
            <a:r>
              <a:rPr lang="zh-CN" altLang="en-US" dirty="0"/>
              <a:t>只进行一次，而解释在每次运行程序时都会进行。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92" y="3717032"/>
            <a:ext cx="7016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3A76-1160-4B65-BCD7-FC3617AF6CB6}" type="datetime11">
              <a:rPr lang="zh-CN" altLang="en-US" smtClean="0"/>
              <a:t>16:48:54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整型数据根据它所占内存大小的不同，可分为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long </a:t>
            </a:r>
            <a:r>
              <a:rPr lang="zh-CN" altLang="en-US" dirty="0" smtClean="0"/>
              <a:t>四种类型。它们具有不同的取值范围。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021104"/>
                  </p:ext>
                </p:extLst>
              </p:nvPr>
            </p:nvGraphicFramePr>
            <p:xfrm>
              <a:off x="755576" y="3861048"/>
              <a:ext cx="7776863" cy="233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975"/>
                    <a:gridCol w="1728192"/>
                    <a:gridCol w="46346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数据类型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内存空间（</a:t>
                          </a:r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r>
                            <a:rPr lang="en-US" altLang="zh-CN" dirty="0" smtClean="0"/>
                            <a:t>=1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取值范围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byte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-128~127</a:t>
                          </a:r>
                          <a:r>
                            <a:rPr lang="zh-CN" altLang="en-US" dirty="0" smtClean="0"/>
                            <a:t>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-1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short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-32768~32767</a:t>
                          </a:r>
                          <a:r>
                            <a:rPr lang="zh-CN" altLang="en-US" dirty="0" smtClean="0"/>
                            <a:t>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-1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int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4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-2147483648~2147483647</a:t>
                          </a:r>
                          <a:r>
                            <a:rPr lang="zh-CN" altLang="en-US" dirty="0" smtClean="0"/>
                            <a:t>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 smtClean="0"/>
                            <a:t>-1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64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spc="-100" baseline="0" dirty="0" smtClean="0"/>
                            <a:t>-9223372036854775808~9223372036854775807</a:t>
                          </a:r>
                          <a:r>
                            <a:rPr lang="zh-CN" altLang="en-US" sz="1600" dirty="0" smtClean="0"/>
                            <a:t>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600" dirty="0" smtClean="0"/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dirty="0" smtClean="0">
                                      <a:latin typeface="Cambria Math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600" dirty="0" smtClean="0"/>
                            <a:t>-1</a:t>
                          </a:r>
                          <a:r>
                            <a:rPr lang="zh-CN" altLang="en-US" sz="1600" dirty="0" smtClean="0"/>
                            <a:t>）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5021104"/>
                  </p:ext>
                </p:extLst>
              </p:nvPr>
            </p:nvGraphicFramePr>
            <p:xfrm>
              <a:off x="755576" y="3861048"/>
              <a:ext cx="7776863" cy="2331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975"/>
                    <a:gridCol w="1728192"/>
                    <a:gridCol w="4634696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数据类型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内存空间（</a:t>
                          </a:r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r>
                            <a:rPr lang="en-US" altLang="zh-CN" dirty="0" smtClean="0"/>
                            <a:t>=1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取值范围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byte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位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026" t="-183607" b="-37704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short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2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026" t="-283607" b="-27704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int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4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026" t="-383607" b="-17704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long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64</a:t>
                          </a:r>
                          <a:r>
                            <a:rPr lang="zh-CN" altLang="en-US" dirty="0" smtClean="0"/>
                            <a:t>位（</a:t>
                          </a:r>
                          <a:r>
                            <a:rPr lang="en-US" altLang="zh-CN" dirty="0" smtClean="0"/>
                            <a:t>8</a:t>
                          </a:r>
                          <a:r>
                            <a:rPr lang="zh-CN" altLang="en-US" dirty="0" smtClean="0"/>
                            <a:t>字节）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026" t="-310526" b="-136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6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下面以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型变量为例讲解整型变量的定义。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型变量，代码如下：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                        //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r>
              <a:rPr lang="en-US" altLang="zh-CN" dirty="0" smtClean="0"/>
              <a:t>x</a:t>
            </a:r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                     //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x=450,y=-462;  //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并赋初值。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sz="3200" dirty="0" smtClean="0"/>
              <a:t>注意：</a:t>
            </a:r>
            <a:endParaRPr lang="en-US" altLang="zh-CN" sz="3200" dirty="0" smtClean="0"/>
          </a:p>
          <a:p>
            <a:r>
              <a:rPr lang="zh-CN" altLang="en-US" dirty="0" smtClean="0"/>
              <a:t>在定义整型变量（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种类型变量时，要注意变量的取值范围，超出相应范围会出错。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型值，若赋予的值大于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型的最大值或小于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型的最小值，则需要在数字后加</a:t>
            </a:r>
            <a:r>
              <a:rPr lang="en-US" altLang="zh-CN" dirty="0" smtClean="0"/>
              <a:t>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，表示该数字为长整数，如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=2147483650L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整数类型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在项目中创建类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，在主方法中创建不同数值型变量，并将这些变量相加，将和输出。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714326"/>
            <a:ext cx="8191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Number {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void 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主方法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mybyte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=124;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型变量并赋值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myshort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=32564;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型变量并赋值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=45784612;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型变量并赋值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mylong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=46789451;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型变量并赋值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mybyte+myshort+myint+mylong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相加的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(result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将以上变量相加的结果输出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083841" cy="9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7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 </a:t>
            </a:r>
            <a:r>
              <a:rPr lang="zh-CN" altLang="en-US" dirty="0" smtClean="0"/>
              <a:t>浮点类型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浮点类型表示有小数部分的数字。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语言中浮点类型分为单精度浮点类型（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）和双精度浮点类型（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51525"/>
              </p:ext>
            </p:extLst>
          </p:nvPr>
        </p:nvGraphicFramePr>
        <p:xfrm>
          <a:off x="827584" y="3573016"/>
          <a:ext cx="76633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49"/>
                <a:gridCol w="3087089"/>
                <a:gridCol w="31278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内存空间（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=1</a:t>
                      </a:r>
                      <a:r>
                        <a:rPr lang="zh-CN" altLang="en-US" dirty="0" smtClean="0"/>
                        <a:t>字节）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字节）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负数范围：</a:t>
                      </a:r>
                      <a:r>
                        <a:rPr lang="en-US" altLang="zh-CN" dirty="0" smtClean="0"/>
                        <a:t>-3.4028235E38~-1.4E-45</a:t>
                      </a:r>
                    </a:p>
                    <a:p>
                      <a:pPr algn="ctr"/>
                      <a:r>
                        <a:rPr lang="zh-CN" altLang="en-US" dirty="0" smtClean="0"/>
                        <a:t>正数范围：</a:t>
                      </a:r>
                      <a:r>
                        <a:rPr lang="en-US" altLang="zh-CN" dirty="0" smtClean="0"/>
                        <a:t>1.4E-45~3.4028235E38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字节）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pc="-100" baseline="0" dirty="0" smtClean="0"/>
                        <a:t>负数范围：</a:t>
                      </a:r>
                      <a:r>
                        <a:rPr lang="en-US" altLang="zh-CN" spc="-100" baseline="0" dirty="0" smtClean="0"/>
                        <a:t>-1.7976931348623157E308~-4.9E-324</a:t>
                      </a:r>
                    </a:p>
                    <a:p>
                      <a:pPr algn="ctr"/>
                      <a:r>
                        <a:rPr lang="zh-CN" altLang="en-US" spc="-100" baseline="0" dirty="0" smtClean="0"/>
                        <a:t>正数范围：</a:t>
                      </a:r>
                      <a:r>
                        <a:rPr lang="en-US" altLang="zh-CN" spc="-100" baseline="0" dirty="0" smtClean="0"/>
                        <a:t>4.9E-324~1.7976931348623157E308</a:t>
                      </a:r>
                      <a:endParaRPr lang="zh-CN" altLang="en-US" spc="-100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浮点类型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spc="-100" dirty="0" smtClean="0"/>
              <a:t>注意：</a:t>
            </a:r>
            <a:endParaRPr lang="en-US" altLang="zh-CN" spc="-100" dirty="0" smtClean="0"/>
          </a:p>
          <a:p>
            <a:r>
              <a:rPr lang="zh-CN" altLang="en-US" spc="-100" dirty="0" smtClean="0"/>
              <a:t>在默认情况下，小数都被看做</a:t>
            </a:r>
            <a:r>
              <a:rPr lang="en-US" altLang="zh-CN" spc="-100" dirty="0" smtClean="0"/>
              <a:t>double</a:t>
            </a:r>
            <a:r>
              <a:rPr lang="zh-CN" altLang="en-US" spc="-100" dirty="0" smtClean="0"/>
              <a:t>型，若使用</a:t>
            </a:r>
            <a:r>
              <a:rPr lang="en-US" altLang="zh-CN" spc="-100" dirty="0" smtClean="0"/>
              <a:t>float</a:t>
            </a:r>
            <a:r>
              <a:rPr lang="zh-CN" altLang="en-US" spc="-100" dirty="0" smtClean="0"/>
              <a:t>型小数，则需要在小数后面添加</a:t>
            </a:r>
            <a:r>
              <a:rPr lang="en-US" altLang="zh-CN" spc="-100" dirty="0" smtClean="0"/>
              <a:t>F</a:t>
            </a:r>
            <a:r>
              <a:rPr lang="zh-CN" altLang="en-US" spc="-100" dirty="0" smtClean="0"/>
              <a:t>或</a:t>
            </a:r>
            <a:r>
              <a:rPr lang="en-US" altLang="zh-CN" spc="-100" dirty="0" smtClean="0"/>
              <a:t>f</a:t>
            </a:r>
            <a:r>
              <a:rPr lang="zh-CN" altLang="en-US" spc="-100" dirty="0" smtClean="0"/>
              <a:t>。</a:t>
            </a:r>
            <a:endParaRPr lang="en-US" altLang="zh-CN" spc="-100" dirty="0" smtClean="0"/>
          </a:p>
          <a:p>
            <a:r>
              <a:rPr lang="zh-CN" altLang="en-US" spc="-100" dirty="0" smtClean="0"/>
              <a:t>可以使用后缀</a:t>
            </a:r>
            <a:r>
              <a:rPr lang="en-US" altLang="zh-CN" spc="-100" dirty="0" smtClean="0"/>
              <a:t>d</a:t>
            </a:r>
            <a:r>
              <a:rPr lang="zh-CN" altLang="en-US" spc="-100" dirty="0" smtClean="0"/>
              <a:t>或</a:t>
            </a:r>
            <a:r>
              <a:rPr lang="en-US" altLang="zh-CN" spc="-100" dirty="0" smtClean="0"/>
              <a:t>D</a:t>
            </a:r>
            <a:r>
              <a:rPr lang="zh-CN" altLang="en-US" spc="-100" dirty="0" smtClean="0"/>
              <a:t>来明确表明这是一个</a:t>
            </a:r>
            <a:r>
              <a:rPr lang="en-US" altLang="zh-CN" spc="-100" dirty="0" smtClean="0"/>
              <a:t>double</a:t>
            </a:r>
            <a:r>
              <a:rPr lang="zh-CN" altLang="en-US" spc="-100" dirty="0" smtClean="0"/>
              <a:t>类型数据，不加</a:t>
            </a:r>
            <a:r>
              <a:rPr lang="en-US" altLang="zh-CN" spc="-100" dirty="0" smtClean="0"/>
              <a:t>d</a:t>
            </a:r>
            <a:r>
              <a:rPr lang="zh-CN" altLang="en-US" spc="-100" dirty="0" smtClean="0"/>
              <a:t>不会出错，但声明</a:t>
            </a:r>
            <a:r>
              <a:rPr lang="en-US" altLang="zh-CN" spc="-100" dirty="0" smtClean="0"/>
              <a:t>float</a:t>
            </a:r>
            <a:r>
              <a:rPr lang="zh-CN" altLang="en-US" spc="-100" dirty="0" smtClean="0"/>
              <a:t>型变量时如果不加</a:t>
            </a:r>
            <a:r>
              <a:rPr lang="en-US" altLang="zh-CN" spc="-100" dirty="0" smtClean="0"/>
              <a:t>f</a:t>
            </a:r>
            <a:r>
              <a:rPr lang="zh-CN" altLang="en-US" spc="-100" dirty="0" smtClean="0"/>
              <a:t>，系统会认为变量是</a:t>
            </a:r>
            <a:r>
              <a:rPr lang="en-US" altLang="zh-CN" spc="-100" dirty="0" smtClean="0"/>
              <a:t>double</a:t>
            </a:r>
            <a:r>
              <a:rPr lang="zh-CN" altLang="en-US" spc="-100" dirty="0" smtClean="0"/>
              <a:t>类型而出错。</a:t>
            </a:r>
            <a:endParaRPr lang="zh-CN" altLang="en-US" spc="-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3864" y="5206255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例</a:t>
            </a:r>
            <a:r>
              <a:rPr lang="en-US" altLang="zh-CN" sz="2000" dirty="0" smtClean="0"/>
              <a:t>2.3 </a:t>
            </a:r>
            <a:r>
              <a:rPr lang="zh-CN" altLang="en-US" sz="2000" dirty="0" smtClean="0"/>
              <a:t>定义浮点类型变量，代码如下：</a:t>
            </a:r>
            <a:endParaRPr lang="en-US" altLang="zh-CN" sz="2000" dirty="0" smtClean="0"/>
          </a:p>
          <a:p>
            <a:r>
              <a:rPr lang="en-US" altLang="zh-CN" sz="2000" dirty="0" smtClean="0"/>
              <a:t>float f1=1.23f;</a:t>
            </a:r>
          </a:p>
          <a:p>
            <a:r>
              <a:rPr lang="en-US" altLang="zh-CN" sz="2000" dirty="0"/>
              <a:t>d</a:t>
            </a:r>
            <a:r>
              <a:rPr lang="en-US" altLang="zh-CN" sz="2000" dirty="0" smtClean="0"/>
              <a:t>ouble d1=4562.12d;</a:t>
            </a:r>
          </a:p>
          <a:p>
            <a:r>
              <a:rPr lang="en-US" altLang="zh-CN" sz="2000" dirty="0" smtClean="0"/>
              <a:t>double d2=45678.1564;</a:t>
            </a:r>
          </a:p>
        </p:txBody>
      </p:sp>
    </p:spTree>
    <p:extLst>
      <p:ext uri="{BB962C8B-B14F-4D97-AF65-F5344CB8AC3E}">
        <p14:creationId xmlns:p14="http://schemas.microsoft.com/office/powerpoint/2010/main" val="17078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2800" dirty="0" smtClean="0"/>
              <a:t>1.char</a:t>
            </a:r>
            <a:r>
              <a:rPr lang="zh-CN" altLang="en-US" sz="2800" dirty="0" smtClean="0"/>
              <a:t>型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/>
              <a:t>字符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）用于存储单个字符，占用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位（两个字节）的内存空间。在定义字符型变量时，要以单引号表示，如</a:t>
            </a:r>
            <a:r>
              <a:rPr lang="en-US" altLang="zh-CN" dirty="0" smtClean="0"/>
              <a:t>’s’</a:t>
            </a:r>
            <a:r>
              <a:rPr lang="zh-CN" altLang="en-US" dirty="0" smtClean="0"/>
              <a:t>表示一个字符，而</a:t>
            </a:r>
            <a:r>
              <a:rPr lang="en-US" altLang="zh-CN" dirty="0" smtClean="0"/>
              <a:t>”s”</a:t>
            </a:r>
            <a:r>
              <a:rPr lang="zh-CN" altLang="en-US" dirty="0" smtClean="0"/>
              <a:t>则表示一个字符串，虽然只有一个字符，但由于使用双引号，它仍然表示字符串，而不是字符。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016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2800" dirty="0" smtClean="0"/>
              <a:t>1.char</a:t>
            </a:r>
            <a:r>
              <a:rPr lang="zh-CN" altLang="en-US" sz="2800" dirty="0" smtClean="0"/>
              <a:t>型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2.4 </a:t>
            </a:r>
            <a:r>
              <a:rPr lang="zh-CN" altLang="en-US" dirty="0" smtClean="0"/>
              <a:t>声明字符型变量，代码如下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char x=‘a’;</a:t>
            </a:r>
          </a:p>
          <a:p>
            <a:pPr marL="68580" indent="0">
              <a:buNone/>
            </a:pPr>
            <a:r>
              <a:rPr lang="zh-CN" altLang="en-US" dirty="0" smtClean="0"/>
              <a:t>由于字符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表中的排序位置是</a:t>
            </a:r>
            <a:r>
              <a:rPr lang="en-US" altLang="zh-CN" dirty="0" smtClean="0"/>
              <a:t>97</a:t>
            </a:r>
            <a:r>
              <a:rPr lang="zh-CN" altLang="en-US" dirty="0" smtClean="0"/>
              <a:t>，因此允许将上面的语句写成：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char </a:t>
            </a:r>
            <a:r>
              <a:rPr lang="en-US" altLang="zh-CN" dirty="0" smtClean="0"/>
              <a:t>x=97;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2016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2800" dirty="0" smtClean="0"/>
              <a:t>1.char</a:t>
            </a:r>
            <a:r>
              <a:rPr lang="zh-CN" altLang="en-US" sz="2800" dirty="0" smtClean="0"/>
              <a:t>型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语言可以把字符作为整数对待。由于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编码采用无符号编码，可以存储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个字符（</a:t>
            </a:r>
            <a:r>
              <a:rPr lang="en-US" altLang="zh-CN" dirty="0" smtClean="0"/>
              <a:t>ox0000~0xffff</a:t>
            </a:r>
            <a:r>
              <a:rPr lang="zh-CN" altLang="en-US" dirty="0" smtClean="0"/>
              <a:t>），所以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zh-CN" altLang="en-US" dirty="0"/>
              <a:t>字符</a:t>
            </a:r>
            <a:r>
              <a:rPr lang="zh-CN" altLang="en-US" dirty="0" smtClean="0"/>
              <a:t>几乎可以处理所有国家的语言文字。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转义字符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转义字符是一种特殊的字符变量，它以反斜杠</a:t>
            </a:r>
            <a:r>
              <a:rPr lang="en-US" altLang="zh-CN" dirty="0" smtClean="0"/>
              <a:t>”\”</a:t>
            </a:r>
            <a:r>
              <a:rPr lang="zh-CN" altLang="en-US" dirty="0" smtClean="0"/>
              <a:t>开头，后跟一个或多个字符。转义字符具有特定含义，不同于字符原有的意义，故称“转义”。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altLang="zh-CN" dirty="0" smtClean="0"/>
              <a:t>2.Java</a:t>
            </a:r>
            <a:r>
              <a:rPr lang="zh-CN" altLang="en-US" dirty="0" smtClean="0"/>
              <a:t>的版本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主要有</a:t>
            </a:r>
            <a:r>
              <a:rPr lang="en-US" altLang="zh-CN" dirty="0"/>
              <a:t>3</a:t>
            </a:r>
            <a:r>
              <a:rPr lang="zh-CN" altLang="en-US" dirty="0"/>
              <a:t>类技术分支：</a:t>
            </a:r>
            <a:r>
              <a:rPr lang="en-US" altLang="zh-CN" dirty="0"/>
              <a:t>Java SE</a:t>
            </a:r>
            <a:r>
              <a:rPr lang="zh-CN" altLang="en-US" dirty="0"/>
              <a:t>、</a:t>
            </a:r>
            <a:r>
              <a:rPr lang="en-US" altLang="zh-CN" dirty="0"/>
              <a:t>Java EE</a:t>
            </a:r>
            <a:r>
              <a:rPr lang="zh-CN" altLang="en-US" dirty="0"/>
              <a:t>、</a:t>
            </a:r>
            <a:r>
              <a:rPr lang="en-US" altLang="zh-CN" dirty="0"/>
              <a:t>Java ME</a:t>
            </a:r>
            <a:r>
              <a:rPr lang="zh-CN" altLang="en-US" dirty="0"/>
              <a:t>。</a:t>
            </a:r>
            <a:r>
              <a:rPr lang="en-US" altLang="zh-CN" dirty="0"/>
              <a:t>Java EE</a:t>
            </a:r>
            <a:r>
              <a:rPr lang="zh-CN" altLang="en-US" dirty="0"/>
              <a:t>和</a:t>
            </a:r>
            <a:r>
              <a:rPr lang="en-US" altLang="zh-CN" dirty="0"/>
              <a:t>Java ME</a:t>
            </a:r>
            <a:r>
              <a:rPr lang="zh-CN" altLang="en-US" dirty="0"/>
              <a:t>都以</a:t>
            </a:r>
            <a:r>
              <a:rPr lang="en-US" altLang="zh-CN" dirty="0"/>
              <a:t>Java SE</a:t>
            </a:r>
            <a:r>
              <a:rPr lang="zh-CN" altLang="en-US" dirty="0"/>
              <a:t>为核心</a:t>
            </a:r>
          </a:p>
          <a:p>
            <a:pPr marL="68580" indent="0">
              <a:buNone/>
            </a:pPr>
            <a:r>
              <a:rPr lang="en-US" altLang="zh-CN" dirty="0" smtClean="0"/>
              <a:t>3.JDK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JRE</a:t>
            </a:r>
          </a:p>
          <a:p>
            <a:pPr marL="6858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.eclipse</a:t>
            </a:r>
            <a:r>
              <a:rPr lang="zh-CN" altLang="en-US" dirty="0"/>
              <a:t>开发程序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（１）</a:t>
            </a:r>
            <a:r>
              <a:rPr lang="zh-CN" altLang="en-US" spc="-100" dirty="0"/>
              <a:t>创建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项目；（２）在工程下创建包；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 smtClean="0"/>
              <a:t>3</a:t>
            </a:r>
            <a:r>
              <a:rPr lang="zh-CN" altLang="en-US" spc="-100" dirty="0" smtClean="0"/>
              <a:t>）创建</a:t>
            </a:r>
            <a:r>
              <a:rPr lang="en-US" altLang="zh-CN" spc="-100" dirty="0" smtClean="0"/>
              <a:t>Java</a:t>
            </a:r>
            <a:r>
              <a:rPr lang="zh-CN" altLang="en-US" spc="-100" dirty="0" smtClean="0"/>
              <a:t>类；（</a:t>
            </a:r>
            <a:r>
              <a:rPr lang="en-US" altLang="zh-CN" spc="-100" dirty="0" smtClean="0"/>
              <a:t>4</a:t>
            </a:r>
            <a:r>
              <a:rPr lang="zh-CN" altLang="en-US" spc="-100" dirty="0" smtClean="0"/>
              <a:t>）编写程序代码；</a:t>
            </a:r>
            <a:endParaRPr lang="en-US" altLang="zh-CN" spc="-100" dirty="0" smtClean="0"/>
          </a:p>
          <a:p>
            <a:pPr marL="68580" indent="0">
              <a:buNone/>
            </a:pPr>
            <a:r>
              <a:rPr lang="zh-CN" altLang="en-US" spc="-100" dirty="0" smtClean="0"/>
              <a:t>（</a:t>
            </a:r>
            <a:r>
              <a:rPr lang="en-US" altLang="zh-CN" spc="-100" dirty="0" smtClean="0"/>
              <a:t>5</a:t>
            </a:r>
            <a:r>
              <a:rPr lang="zh-CN" altLang="en-US" spc="-100" dirty="0" smtClean="0"/>
              <a:t>）运行程序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A4E9-6038-44D8-A7BA-B99393E23F20}" type="datetime11">
              <a:rPr lang="zh-CN" altLang="en-US" smtClean="0"/>
              <a:t>16:48:55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转义字符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31365"/>
              </p:ext>
            </p:extLst>
          </p:nvPr>
        </p:nvGraphicFramePr>
        <p:xfrm>
          <a:off x="1331640" y="2924944"/>
          <a:ext cx="669674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8192"/>
                <a:gridCol w="4968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1~3</a:t>
                      </a:r>
                      <a:r>
                        <a:rPr lang="zh-CN" altLang="en-US" dirty="0" smtClean="0"/>
                        <a:t>位八进制数据所表示的字符，如</a:t>
                      </a:r>
                      <a:r>
                        <a:rPr lang="en-US" altLang="zh-CN" dirty="0" smtClean="0"/>
                        <a:t>\123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uxxxx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位十六进制数据所表示的字符，如</a:t>
                      </a:r>
                      <a:r>
                        <a:rPr lang="en-US" altLang="zh-CN" dirty="0" smtClean="0"/>
                        <a:t>\u0052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单引号字符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反斜杠字符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垂直制表符，将光标移到下一个制表符的位置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退格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换页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转义字符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 smtClean="0"/>
              <a:t>将转义字符赋值给变量时，与字符常量值一样需要使用单引号。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2.5 </a:t>
            </a:r>
            <a:r>
              <a:rPr lang="zh-CN" altLang="en-US" dirty="0" smtClean="0"/>
              <a:t>使用转义字符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har  c1</a:t>
            </a:r>
            <a:r>
              <a:rPr lang="en-US" altLang="zh-CN" spc="-100" dirty="0" smtClean="0"/>
              <a:t>=‘\\’;      //</a:t>
            </a:r>
            <a:r>
              <a:rPr lang="zh-CN" altLang="en-US" spc="-100" dirty="0" smtClean="0"/>
              <a:t>将转义字符</a:t>
            </a:r>
            <a:r>
              <a:rPr lang="en-US" altLang="zh-CN" spc="-100" dirty="0" smtClean="0"/>
              <a:t>’\\’</a:t>
            </a:r>
            <a:r>
              <a:rPr lang="zh-CN" altLang="en-US" spc="-100" dirty="0" smtClean="0"/>
              <a:t>赋值给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c1</a:t>
            </a:r>
          </a:p>
          <a:p>
            <a:pPr marL="68580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(c1);    </a:t>
            </a:r>
            <a:r>
              <a:rPr lang="zh-CN" altLang="en-US" dirty="0" smtClean="0"/>
              <a:t>输出结果</a:t>
            </a:r>
            <a:r>
              <a:rPr lang="en-US" altLang="zh-CN" dirty="0" smtClean="0"/>
              <a:t>\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</a:t>
            </a:r>
            <a:r>
              <a:rPr lang="zh-CN" altLang="en-US" dirty="0"/>
              <a:t>布尔类型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布尔类型又称逻辑类型，通过关键字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来定义布尔类型变量，只有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两个值，分别代表布尔逻辑中的“真”和“假”。</a:t>
            </a:r>
            <a:endParaRPr lang="en-US" altLang="zh-CN" dirty="0" smtClean="0"/>
          </a:p>
          <a:p>
            <a:r>
              <a:rPr lang="zh-CN" altLang="en-US" dirty="0" smtClean="0"/>
              <a:t>布尔值不能与整数类型进行转换。</a:t>
            </a:r>
            <a:endParaRPr lang="en-US" altLang="zh-CN" dirty="0" smtClean="0"/>
          </a:p>
          <a:p>
            <a:r>
              <a:rPr lang="zh-CN" altLang="en-US" dirty="0" smtClean="0"/>
              <a:t>布尔类型通常被用在流程控制中作为判断条件。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2.2.4 </a:t>
            </a:r>
            <a:r>
              <a:rPr lang="zh-CN" altLang="en-US" dirty="0"/>
              <a:t>布尔类型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2.6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b;</a:t>
            </a:r>
          </a:p>
          <a:p>
            <a:pPr marL="68580" indent="0"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b=true;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变量与常量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在程序执行过程中，其值能被改变的量称为变量，其值不能被改变的量称为常量。变量与常量的命名都必须使用合法的标识符。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声明变量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变量的使用是程序设计中一个十分重要的环节。定义变量就是告诉编译器这个变量的数据类型，这样编译器才知道需要配置多少空间给它，以及它能存放什么样的数据。</a:t>
            </a:r>
            <a:endParaRPr lang="en-US" altLang="zh-CN" dirty="0" smtClean="0"/>
          </a:p>
          <a:p>
            <a:r>
              <a:rPr lang="zh-CN" altLang="en-US" dirty="0" smtClean="0"/>
              <a:t>在程序运行过程中，空间内的值是变化的，这个内存空间就称为变量。</a:t>
            </a:r>
            <a:endParaRPr lang="en-US" altLang="zh-CN" dirty="0" smtClean="0"/>
          </a:p>
          <a:p>
            <a:r>
              <a:rPr lang="zh-CN" altLang="en-US" dirty="0" smtClean="0"/>
              <a:t>为了便于操作，给这个空间取个名字，称为</a:t>
            </a:r>
            <a:r>
              <a:rPr lang="zh-CN" altLang="en-US" dirty="0" smtClean="0">
                <a:solidFill>
                  <a:srgbClr val="FF0000"/>
                </a:solidFill>
              </a:rPr>
              <a:t>变量名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变量的命名必须是合法的标识符。内存空间内值就是</a:t>
            </a:r>
            <a:r>
              <a:rPr lang="zh-CN" altLang="en-US" dirty="0" smtClean="0">
                <a:solidFill>
                  <a:srgbClr val="FF0000"/>
                </a:solidFill>
              </a:rPr>
              <a:t>变量值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声明变量的语法：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数据类型 变量名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变量值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marL="6858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2.7 </a:t>
            </a:r>
            <a:r>
              <a:rPr lang="zh-CN" altLang="en-US" dirty="0" smtClean="0">
                <a:solidFill>
                  <a:schemeClr val="tx1"/>
                </a:solidFill>
              </a:rPr>
              <a:t>声明变量，代码如下：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age;</a:t>
            </a:r>
          </a:p>
          <a:p>
            <a:pPr marL="6858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char char1=‘r’;</a:t>
            </a:r>
          </a:p>
          <a:p>
            <a:pPr marL="6858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对于变量的命名不是任意的，应遵循以下几条规则：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变量名必须是一个有效的标识符。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变量</a:t>
            </a:r>
            <a:r>
              <a:rPr lang="zh-CN" altLang="en-US" dirty="0" smtClean="0"/>
              <a:t>名不可以是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中的关键字。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变量</a:t>
            </a:r>
            <a:r>
              <a:rPr lang="zh-CN" altLang="en-US" dirty="0" smtClean="0"/>
              <a:t>名不能重复，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应选择有意义的单词作为变量名。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允许使用汉字会其他语言文字作为变量名，如“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=21;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但尽量避免使用这些语言文字作为变量名。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声明常量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在程序运行过程中一直不会改变的量称为常量，通常也被称为“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变量”。常量在整个程序中只能被赋值一次。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语言中声明一个常量，除了要制定数据类型外，还需通过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关键字进行限定。声明常量的语法如下：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zh-CN" altLang="en-US" dirty="0" smtClean="0">
                <a:solidFill>
                  <a:srgbClr val="FF0000"/>
                </a:solidFill>
              </a:rPr>
              <a:t>数据类型  常量名</a:t>
            </a:r>
            <a:r>
              <a:rPr lang="en-US" altLang="zh-CN" dirty="0" smtClean="0">
                <a:solidFill>
                  <a:srgbClr val="FF0000"/>
                </a:solidFill>
              </a:rPr>
              <a:t> [=</a:t>
            </a:r>
            <a:r>
              <a:rPr lang="zh-CN" altLang="en-US" dirty="0" smtClean="0">
                <a:solidFill>
                  <a:srgbClr val="FF0000"/>
                </a:solidFill>
              </a:rPr>
              <a:t>常量值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marL="68580" indent="0">
              <a:buNone/>
            </a:pPr>
            <a:r>
              <a:rPr lang="zh-CN" altLang="en-US" dirty="0" smtClean="0"/>
              <a:t>常量名通常使用大写，但这并不是必须的。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声明常量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2.8  </a:t>
            </a:r>
            <a:r>
              <a:rPr lang="zh-CN" altLang="en-US" dirty="0" smtClean="0"/>
              <a:t>声明常量，代码如下：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final  double PI=3.1415926D;</a:t>
            </a:r>
          </a:p>
          <a:p>
            <a:pPr marL="6858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型常量</a:t>
            </a:r>
            <a:r>
              <a:rPr lang="en-US" altLang="zh-CN" dirty="0" smtClean="0"/>
              <a:t>PI</a:t>
            </a:r>
            <a:r>
              <a:rPr lang="zh-CN" altLang="en-US" dirty="0" smtClean="0"/>
              <a:t>并赋值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final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BOOL=true;  </a:t>
            </a:r>
          </a:p>
          <a:p>
            <a:pPr marL="6858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声明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型常量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并赋值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zh-CN" altLang="en-US" dirty="0" smtClean="0"/>
              <a:t>当定义的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变量属于“成员变量”时，必须在定义时就设定它的初值，否则将会产生编译错误。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5.Java</a:t>
            </a:r>
            <a:r>
              <a:rPr lang="zh-CN" altLang="en-US" dirty="0" smtClean="0"/>
              <a:t>代码基本格式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修饰符 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pPr marL="68580" indent="0">
              <a:buNone/>
            </a:pPr>
            <a:r>
              <a:rPr lang="zh-CN" altLang="en-US" dirty="0"/>
              <a:t>程序代码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中的程序代码可以分为结构定义语句和功能执行语句。其中，结构定义语句用于声明一个类或方法；功能执行语句用于实现具体的功能。每条功能执行语句的最后都必须用分号（；）结束。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程序是由一个或一个以上的类组合而成，程序起始的主体（</a:t>
            </a:r>
            <a:r>
              <a:rPr lang="en-US" altLang="zh-CN" dirty="0"/>
              <a:t>main</a:t>
            </a:r>
            <a:r>
              <a:rPr lang="zh-CN" altLang="en-US" dirty="0"/>
              <a:t>（）方法）也是被包含在类之中。</a:t>
            </a:r>
            <a:r>
              <a:rPr lang="en-US" altLang="zh-CN" dirty="0"/>
              <a:t>Java</a:t>
            </a:r>
            <a:r>
              <a:rPr lang="zh-CN" altLang="en-US" dirty="0"/>
              <a:t>中的程序代码都必须放在类中。类需要使用</a:t>
            </a:r>
            <a:r>
              <a:rPr lang="en-US" altLang="zh-CN" dirty="0"/>
              <a:t>class</a:t>
            </a:r>
            <a:r>
              <a:rPr lang="zh-CN" altLang="en-US" dirty="0"/>
              <a:t>关键字定义，在</a:t>
            </a:r>
            <a:r>
              <a:rPr lang="en-US" altLang="zh-CN" dirty="0"/>
              <a:t>class</a:t>
            </a:r>
            <a:r>
              <a:rPr lang="zh-CN" altLang="en-US" dirty="0"/>
              <a:t>前面可以有一些修饰符。</a:t>
            </a:r>
            <a:r>
              <a:rPr lang="en-US" altLang="zh-CN" dirty="0"/>
              <a:t>main</a:t>
            </a:r>
            <a:r>
              <a:rPr lang="zh-CN" altLang="en-US" dirty="0"/>
              <a:t>（）方法为程序的主方法，在一个</a:t>
            </a:r>
            <a:r>
              <a:rPr lang="en-US" altLang="zh-CN" dirty="0"/>
              <a:t>Java</a:t>
            </a:r>
            <a:r>
              <a:rPr lang="zh-CN" altLang="en-US" dirty="0"/>
              <a:t>程序中，有且只能有一个</a:t>
            </a:r>
            <a:r>
              <a:rPr lang="en-US" altLang="zh-CN" dirty="0"/>
              <a:t>main</a:t>
            </a:r>
            <a:r>
              <a:rPr lang="zh-CN" altLang="en-US" dirty="0"/>
              <a:t>（）方法。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DA4-4128-4517-A3EC-64BF029D34E9}" type="datetime11">
              <a:rPr lang="zh-CN" altLang="en-US" smtClean="0"/>
              <a:t>16:48:55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声明常量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2.9 </a:t>
            </a:r>
            <a:r>
              <a:rPr lang="zh-CN" altLang="en-US" dirty="0" smtClean="0"/>
              <a:t>在项目中创建类</a:t>
            </a:r>
            <a:r>
              <a:rPr lang="en-US" altLang="zh-CN" dirty="0" err="1" smtClean="0"/>
              <a:t>Testclass</a:t>
            </a:r>
            <a:r>
              <a:rPr lang="zh-CN" altLang="en-US" dirty="0" smtClean="0"/>
              <a:t>，在类体中创建变量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与常量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。在主方法中分别将变量与常量赋值，通过输出信息可测试变量与常量的有效范围。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576" y="908720"/>
            <a:ext cx="7884368" cy="5544616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   //</a:t>
            </a:r>
            <a:r>
              <a:rPr lang="zh-CN" altLang="en-US" dirty="0"/>
              <a:t>新建类</a:t>
            </a:r>
            <a:r>
              <a:rPr lang="en-US" altLang="zh-CN" dirty="0" err="1"/>
              <a:t>Testclass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static </a:t>
            </a:r>
            <a:r>
              <a:rPr lang="en-US" altLang="zh-CN" dirty="0"/>
              <a:t>final double PI=3.14;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声明常量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，此时如不对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                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进行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赋值，则会出现错误提示</a:t>
            </a:r>
          </a:p>
          <a:p>
            <a:pPr marL="6858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age=23; 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声明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型变量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并进行赋值</a:t>
            </a:r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主方法</a:t>
            </a:r>
          </a:p>
          <a:p>
            <a:pPr marL="6858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final </a:t>
            </a:r>
            <a:r>
              <a:rPr lang="en-US" altLang="zh-CN" dirty="0" err="1"/>
              <a:t>int</a:t>
            </a:r>
            <a:r>
              <a:rPr lang="en-US" altLang="zh-CN" dirty="0"/>
              <a:t> number;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声明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型常量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marL="68580" indent="0">
              <a:buNone/>
            </a:pPr>
            <a:r>
              <a:rPr lang="en-US" altLang="zh-CN" dirty="0" smtClean="0"/>
              <a:t>     number=1235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对常量进行赋值</a:t>
            </a:r>
          </a:p>
          <a:p>
            <a:pPr marL="6858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age=22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再次对变量进行赋值</a:t>
            </a:r>
          </a:p>
          <a:p>
            <a:pPr marL="68580" indent="0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//number=1236;   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错误的代码，因为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为常量，只能进行一次赋值</a:t>
            </a:r>
          </a:p>
          <a:p>
            <a:pPr marL="6858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常量</a:t>
            </a:r>
            <a:r>
              <a:rPr lang="en-US" altLang="zh-CN" dirty="0"/>
              <a:t>PI</a:t>
            </a:r>
            <a:r>
              <a:rPr lang="zh-CN" altLang="en-US" dirty="0"/>
              <a:t>的值为：</a:t>
            </a:r>
            <a:r>
              <a:rPr lang="en-US" altLang="zh-CN" dirty="0"/>
              <a:t>"+PI); 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</a:t>
            </a:r>
          </a:p>
          <a:p>
            <a:pPr marL="6858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赋值后</a:t>
            </a:r>
            <a:r>
              <a:rPr lang="en-US" altLang="zh-CN" dirty="0"/>
              <a:t>number</a:t>
            </a:r>
            <a:r>
              <a:rPr lang="zh-CN" altLang="en-US" dirty="0"/>
              <a:t>的值为：</a:t>
            </a:r>
            <a:r>
              <a:rPr lang="en-US" altLang="zh-CN" dirty="0"/>
              <a:t>"+number);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marL="6858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int</a:t>
            </a:r>
            <a:r>
              <a:rPr lang="zh-CN" altLang="en-US" dirty="0"/>
              <a:t>型变量</a:t>
            </a:r>
            <a:r>
              <a:rPr lang="en-US" altLang="zh-CN" dirty="0"/>
              <a:t>age</a:t>
            </a:r>
            <a:r>
              <a:rPr lang="zh-CN" altLang="en-US" dirty="0"/>
              <a:t>的值为：</a:t>
            </a:r>
            <a:r>
              <a:rPr lang="en-US" altLang="zh-CN" dirty="0"/>
              <a:t>"+age); 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age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61878"/>
            <a:ext cx="3312368" cy="139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语言中的运算符主要包括：赋值运算符、算术运算符、关系运算符、逻辑运算符、位运算符。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算术运算符是用来处理四则运算的符号，是最简单、最常用的符号，算术运算符支持整数型数据和浮点数型数据的运算，当整数型数据与浮点数型数据之间进行算术运算时，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会自动完成数据类型的转换，并且计算结果为浮点数型。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8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16:49:39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4036"/>
            <a:ext cx="7024688" cy="1143000"/>
          </a:xfrm>
        </p:spPr>
        <p:txBody>
          <a:bodyPr/>
          <a:lstStyle/>
          <a:p>
            <a:r>
              <a:rPr lang="en-US" altLang="zh-CN" dirty="0" smtClean="0"/>
              <a:t>2.4.1  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00073"/>
              </p:ext>
            </p:extLst>
          </p:nvPr>
        </p:nvGraphicFramePr>
        <p:xfrm>
          <a:off x="1032284" y="1715224"/>
          <a:ext cx="60960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792"/>
                <a:gridCol w="1872208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b=4;-b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5+5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取模（即求余数）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7%5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自增（前）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a=2;b=++a;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a=3;b=3;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自增（后）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a=2;b=a++;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自减（前）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a=2;b=--a;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a=1;b=1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自减（后）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a=2;b=a--;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a=1;b=2;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652120" y="4653136"/>
            <a:ext cx="1440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2120" y="4653136"/>
            <a:ext cx="0" cy="1512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92280" y="4653136"/>
            <a:ext cx="0" cy="1512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52120" y="6165304"/>
            <a:ext cx="1440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7452320" y="4365104"/>
            <a:ext cx="1152128" cy="864096"/>
          </a:xfrm>
          <a:prstGeom prst="wedgeRoundRectCallout">
            <a:avLst>
              <a:gd name="adj1" fmla="val -76191"/>
              <a:gd name="adj2" fmla="val 6614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结果怎么计算得来？</a:t>
            </a:r>
            <a:endParaRPr lang="zh-CN" altLang="en-US" dirty="0"/>
          </a:p>
        </p:txBody>
      </p:sp>
      <p:cxnSp>
        <p:nvCxnSpPr>
          <p:cNvPr id="22" name="直接连接符 21"/>
          <p:cNvCxnSpPr>
            <a:endCxn id="6" idx="3"/>
          </p:cNvCxnSpPr>
          <p:nvPr/>
        </p:nvCxnSpPr>
        <p:spPr>
          <a:xfrm>
            <a:off x="1043608" y="3933056"/>
            <a:ext cx="6084676" cy="72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43608" y="3933056"/>
            <a:ext cx="0" cy="4320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43608" y="4365104"/>
            <a:ext cx="60846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128284" y="3940264"/>
            <a:ext cx="0" cy="424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圆角矩形标注 28"/>
          <p:cNvSpPr/>
          <p:nvPr/>
        </p:nvSpPr>
        <p:spPr>
          <a:xfrm>
            <a:off x="7316779" y="1484784"/>
            <a:ext cx="1306421" cy="2088232"/>
          </a:xfrm>
          <a:prstGeom prst="wedgeRoundRectCallout">
            <a:avLst>
              <a:gd name="adj1" fmla="val -64162"/>
              <a:gd name="adj2" fmla="val 7153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型数据相除结果是什么？如果是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型数据呢？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2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除法运算（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数据之间，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数据之间）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a=7;int </a:t>
            </a:r>
            <a:r>
              <a:rPr lang="en-US" altLang="zh-CN" dirty="0"/>
              <a:t>b=4</a:t>
            </a:r>
            <a:r>
              <a:rPr lang="en-US" altLang="zh-CN" dirty="0" smtClean="0"/>
              <a:t>;         a/b=1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a=4;int b=7;       a/b=0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a=4;float </a:t>
            </a:r>
            <a:r>
              <a:rPr lang="en-US" altLang="zh-CN" dirty="0"/>
              <a:t>b=7</a:t>
            </a:r>
            <a:r>
              <a:rPr lang="en-US" altLang="zh-CN" dirty="0" smtClean="0"/>
              <a:t>;    a/b= 0.5714286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a=7</a:t>
            </a:r>
            <a:r>
              <a:rPr lang="en-US" altLang="zh-CN" dirty="0" smtClean="0"/>
              <a:t>; float </a:t>
            </a:r>
            <a:r>
              <a:rPr lang="en-US" altLang="zh-CN" dirty="0"/>
              <a:t>b=4</a:t>
            </a:r>
            <a:r>
              <a:rPr lang="en-US" altLang="zh-CN" dirty="0" smtClean="0"/>
              <a:t>;    a/b</a:t>
            </a:r>
            <a:r>
              <a:rPr lang="en-US" altLang="zh-CN" dirty="0"/>
              <a:t>= </a:t>
            </a:r>
            <a:r>
              <a:rPr lang="en-US" altLang="zh-CN" dirty="0" smtClean="0"/>
              <a:t>1.75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型与</a:t>
            </a:r>
            <a:r>
              <a:rPr lang="en-US" altLang="zh-CN" dirty="0" err="1"/>
              <a:t>int</a:t>
            </a:r>
            <a:r>
              <a:rPr lang="zh-CN" altLang="en-US" dirty="0"/>
              <a:t>型计算，结果仍然为</a:t>
            </a:r>
            <a:r>
              <a:rPr lang="en-US" altLang="zh-CN" dirty="0" err="1"/>
              <a:t>int</a:t>
            </a:r>
            <a:r>
              <a:rPr lang="zh-CN" altLang="en-US" dirty="0"/>
              <a:t>型，故取整数部分。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型与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型计算，会强制类型转换，先把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型转换为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型数据，再相除，结果为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型数据。故整数部分和小数部分都保留。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16:49:39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 fontAlgn="t">
              <a:buNone/>
            </a:pPr>
            <a:r>
              <a:rPr lang="en-US" altLang="zh-CN" dirty="0" smtClean="0"/>
              <a:t>++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）在前，先计算后赋值，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）在后，先赋值后计算。</a:t>
            </a:r>
            <a:endParaRPr lang="en-US" altLang="zh-CN" dirty="0" smtClean="0"/>
          </a:p>
          <a:p>
            <a:pPr marL="68580" indent="0" fontAlgn="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a=2;b</a:t>
            </a:r>
            <a:r>
              <a:rPr lang="en-US" altLang="zh-CN" dirty="0"/>
              <a:t>=++</a:t>
            </a:r>
            <a:r>
              <a:rPr lang="en-US" altLang="zh-CN" dirty="0" smtClean="0"/>
              <a:t>a;</a:t>
            </a:r>
          </a:p>
          <a:p>
            <a:pPr marL="68580" indent="0" fontAlgn="t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在前，先计算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的值，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a,a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自身加一，此时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a=3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；再赋值，再把计算后的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赋值给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b=3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8580" indent="0" fontAlgn="t">
              <a:buNone/>
            </a:pPr>
            <a:r>
              <a:rPr lang="zh-CN" altLang="en-US" dirty="0" smtClean="0"/>
              <a:t>结果：</a:t>
            </a:r>
            <a:r>
              <a:rPr lang="en-US" altLang="zh-CN" dirty="0" smtClean="0"/>
              <a:t>a=3;b=3</a:t>
            </a:r>
            <a:r>
              <a:rPr lang="en-US" altLang="zh-CN" dirty="0"/>
              <a:t>;</a:t>
            </a:r>
            <a:endParaRPr lang="zh-CN" altLang="zh-CN" dirty="0"/>
          </a:p>
          <a:p>
            <a:pPr marL="68580" indent="0" fontAlgn="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a=2;b=a++;</a:t>
            </a:r>
          </a:p>
          <a:p>
            <a:pPr marL="68580" indent="0" fontAlgn="t"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在后，先把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的值赋值给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，此时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b=2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；再计算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a++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自身加一，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a=3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 fontAlgn="t">
              <a:buNone/>
            </a:pPr>
            <a:r>
              <a:rPr lang="zh-CN" altLang="en-US" dirty="0" smtClean="0"/>
              <a:t>结果：</a:t>
            </a:r>
            <a:r>
              <a:rPr lang="en-US" altLang="zh-CN" dirty="0" smtClean="0"/>
              <a:t>a=3;b=2;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altLang="zh-CN" dirty="0"/>
              <a:t>++</a:t>
            </a:r>
            <a:r>
              <a:rPr lang="zh-CN" altLang="en-US" dirty="0"/>
              <a:t>（或</a:t>
            </a:r>
            <a:r>
              <a:rPr lang="en-US" altLang="zh-CN" dirty="0"/>
              <a:t>--</a:t>
            </a:r>
            <a:r>
              <a:rPr lang="zh-CN" altLang="en-US" dirty="0"/>
              <a:t>）在前，先计算后赋值，</a:t>
            </a:r>
            <a:r>
              <a:rPr lang="en-US" altLang="zh-CN" dirty="0"/>
              <a:t>++</a:t>
            </a:r>
            <a:r>
              <a:rPr lang="zh-CN" altLang="en-US" dirty="0"/>
              <a:t>（或</a:t>
            </a:r>
            <a:r>
              <a:rPr lang="en-US" altLang="zh-CN" dirty="0"/>
              <a:t>--</a:t>
            </a:r>
            <a:r>
              <a:rPr lang="zh-CN" altLang="en-US" dirty="0"/>
              <a:t>）在后，先赋值后计算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a=2;b=--a</a:t>
            </a:r>
            <a:r>
              <a:rPr lang="en-US" altLang="zh-CN" dirty="0" smtClean="0"/>
              <a:t>;</a:t>
            </a:r>
          </a:p>
          <a:p>
            <a:pPr marL="68580" indent="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前，先计算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的值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a,a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自身减一，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a=1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；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再赋值，再把计算后的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b=1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/>
          </a:p>
          <a:p>
            <a:pPr marL="68580" indent="0">
              <a:buNone/>
            </a:pPr>
            <a:r>
              <a:rPr lang="zh-CN" altLang="en-US" dirty="0"/>
              <a:t>结果</a:t>
            </a:r>
            <a:r>
              <a:rPr lang="en-US" altLang="zh-CN" dirty="0"/>
              <a:t>a=1;b=1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a=2;b=a-</a:t>
            </a:r>
            <a:r>
              <a:rPr lang="en-US" altLang="zh-CN" dirty="0" smtClean="0"/>
              <a:t>-;</a:t>
            </a:r>
          </a:p>
          <a:p>
            <a:pPr marL="68580" indent="0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后，先把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的值赋值给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，此时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b=2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；再计算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自身减一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a=1.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zh-CN" altLang="en-US" dirty="0"/>
              <a:t>结果：</a:t>
            </a:r>
            <a:r>
              <a:rPr lang="en-US" altLang="zh-CN" dirty="0"/>
              <a:t>a=1;b=2;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赋值运算符的作用就是将常量、变量或表达式的值赋给某一个变量。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86545"/>
              </p:ext>
            </p:extLst>
          </p:nvPr>
        </p:nvGraphicFramePr>
        <p:xfrm>
          <a:off x="1475656" y="3356992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112"/>
                <a:gridCol w="1152128"/>
                <a:gridCol w="241176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a=3;b=2;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a=3;b=2;a+=b;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a=5;b=2;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a=3;b=2;a-=b;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a=1;b=2;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乘等于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a=3;b=2;a*=b;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a=6;b=2;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除等于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a=3;b=2;a/=b;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a=1;b=2;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a=3;b=2;a%=b;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a=1;b=2;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</a:rPr>
              <a:t>a=3;b=2;a</a:t>
            </a:r>
            <a:r>
              <a:rPr lang="en-US" altLang="zh-CN" dirty="0">
                <a:solidFill>
                  <a:srgbClr val="000000"/>
                </a:solidFill>
              </a:rPr>
              <a:t>+=b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a+=b,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即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a+b;a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相加，计算得到的值再赋值给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本身，所以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a=3+2=5;b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没有运算，还是等于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结果：</a:t>
            </a:r>
            <a:r>
              <a:rPr lang="en-US" altLang="zh-CN" dirty="0" smtClean="0">
                <a:solidFill>
                  <a:srgbClr val="000000"/>
                </a:solidFill>
              </a:rPr>
              <a:t>a=5;b=2;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CN" dirty="0" smtClean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</a:rPr>
              <a:t>a=3;b=2;a-</a:t>
            </a:r>
            <a:r>
              <a:rPr lang="en-US" altLang="zh-CN" dirty="0">
                <a:solidFill>
                  <a:srgbClr val="000000"/>
                </a:solidFill>
              </a:rPr>
              <a:t>=b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a-=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即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a-b;a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相减，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计算得到的值再赋值给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本身，所以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a=3-2=1;b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没有运算，还是等于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。</a:t>
            </a:r>
            <a:endParaRPr lang="zh-CN" altLang="zh-CN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结果：</a:t>
            </a:r>
            <a:r>
              <a:rPr lang="en-US" altLang="zh-CN" dirty="0" smtClean="0">
                <a:solidFill>
                  <a:srgbClr val="000000"/>
                </a:solidFill>
              </a:rPr>
              <a:t>a=1;b=2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zh-CN" altLang="zh-CN" dirty="0">
              <a:latin typeface="Arial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altLang="zh-CN" sz="2800" dirty="0" smtClean="0"/>
              <a:t>5.Java</a:t>
            </a:r>
            <a:r>
              <a:rPr lang="zh-CN" altLang="en-US" sz="2800" dirty="0" smtClean="0"/>
              <a:t>代码基本格式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/>
              <a:t>修饰符 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pPr marL="68580" indent="0">
              <a:buNone/>
            </a:pPr>
            <a:r>
              <a:rPr lang="zh-CN" altLang="en-US" dirty="0"/>
              <a:t>程序代码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）如果将一个类声明成</a:t>
            </a:r>
            <a:r>
              <a:rPr lang="en-US" altLang="zh-CN" dirty="0"/>
              <a:t>public</a:t>
            </a:r>
            <a:r>
              <a:rPr lang="zh-CN" altLang="en-US" dirty="0"/>
              <a:t>，则也要将文件名称取成和这个类一样的名称，也就是说，在一个</a:t>
            </a:r>
            <a:r>
              <a:rPr lang="en-US" altLang="zh-CN" dirty="0"/>
              <a:t>Java</a:t>
            </a:r>
            <a:r>
              <a:rPr lang="zh-CN" altLang="en-US" dirty="0"/>
              <a:t>文件里，最多只能有一个</a:t>
            </a:r>
            <a:r>
              <a:rPr lang="en-US" altLang="zh-CN" dirty="0"/>
              <a:t>public</a:t>
            </a:r>
            <a:r>
              <a:rPr lang="zh-CN" altLang="en-US" dirty="0"/>
              <a:t>类，否则</a:t>
            </a:r>
            <a:r>
              <a:rPr lang="en-US" altLang="zh-CN" dirty="0"/>
              <a:t>.java</a:t>
            </a:r>
            <a:r>
              <a:rPr lang="zh-CN" altLang="en-US" dirty="0"/>
              <a:t>的文件便无法命名。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）定义类名（或方法名）后，可以开始编写类（或方法）的内容，内容被一对大括号包括起来，左大括号为类（或方法）的主体开始标记，右大括号为类（或方法</a:t>
            </a:r>
            <a:r>
              <a:rPr lang="zh-CN" altLang="en-US"/>
              <a:t>）</a:t>
            </a:r>
            <a:r>
              <a:rPr lang="zh-CN" altLang="en-US" smtClean="0"/>
              <a:t>的主体结束</a:t>
            </a:r>
            <a:r>
              <a:rPr lang="zh-CN" altLang="en-US" dirty="0"/>
              <a:t>标记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语言严格区分大小写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DA4-4128-4517-A3EC-64BF029D34E9}" type="datetime11">
              <a:rPr lang="zh-CN" altLang="en-US" smtClean="0"/>
              <a:t>16:48:55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a=3;b=2;a*=b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*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=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即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*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b;a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相乘，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计算得到的值再赋值给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本身，所以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*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2=6;b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没有运算，还是等于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。</a:t>
            </a:r>
            <a:endParaRPr lang="zh-CN" altLang="zh-CN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结果：</a:t>
            </a:r>
            <a:r>
              <a:rPr lang="en-US" altLang="zh-CN" dirty="0" smtClean="0">
                <a:solidFill>
                  <a:srgbClr val="000000"/>
                </a:solidFill>
              </a:rPr>
              <a:t>a=6;b=2;</a:t>
            </a:r>
          </a:p>
          <a:p>
            <a:pPr marL="0" indent="0" fontAlgn="t">
              <a:spcBef>
                <a:spcPts val="0"/>
              </a:spcBef>
              <a:buNone/>
            </a:pPr>
            <a:endParaRPr lang="zh-CN" altLang="zh-CN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a=3;b=2;a/=b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a/=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即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/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b;a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相除，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计算得到的值再赋值给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本身，所以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a=3/2=1;b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没有运算，还是等于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。</a:t>
            </a:r>
            <a:endParaRPr lang="zh-CN" altLang="zh-CN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结果：</a:t>
            </a:r>
            <a:r>
              <a:rPr lang="en-US" altLang="zh-CN" dirty="0" smtClean="0">
                <a:solidFill>
                  <a:srgbClr val="000000"/>
                </a:solidFill>
              </a:rPr>
              <a:t>a=1;b=2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zh-CN" altLang="zh-CN" dirty="0">
              <a:latin typeface="Arial"/>
            </a:endParaRP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a=3;b=2;a%=b;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a%=b,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a%b;a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求余数，计算得到的值再赋值给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本身，所以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a=3%2=1;b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没有运算，还是等于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。</a:t>
            </a:r>
            <a:endParaRPr lang="zh-CN" altLang="zh-CN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结果：</a:t>
            </a:r>
            <a:r>
              <a:rPr lang="en-US" altLang="zh-CN" dirty="0">
                <a:solidFill>
                  <a:srgbClr val="000000"/>
                </a:solidFill>
              </a:rPr>
              <a:t>a=1;b=2;</a:t>
            </a:r>
            <a:endParaRPr lang="zh-CN" altLang="zh-CN" dirty="0">
              <a:latin typeface="Arial"/>
            </a:endParaRP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2.4.3 </a:t>
            </a:r>
            <a:r>
              <a:rPr lang="zh-CN" altLang="en-US" dirty="0"/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比较运算符用于对两个数值或变量进行比较，其结果是一个布尔值，即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56485"/>
              </p:ext>
            </p:extLst>
          </p:nvPr>
        </p:nvGraphicFramePr>
        <p:xfrm>
          <a:off x="1403648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4==3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4!=3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4&lt;3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4&gt;3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4&lt;=3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4&gt;=3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 </a:t>
            </a:r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08977"/>
          </a:xfrm>
        </p:spPr>
        <p:txBody>
          <a:bodyPr/>
          <a:lstStyle/>
          <a:p>
            <a:r>
              <a:rPr lang="zh-CN" altLang="en-US" dirty="0" smtClean="0"/>
              <a:t>逻辑运算符用于对布尔型的数据进行操作，其结果仍是一个布尔型。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4651"/>
              </p:ext>
            </p:extLst>
          </p:nvPr>
        </p:nvGraphicFramePr>
        <p:xfrm>
          <a:off x="1403648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true|true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true|false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false|false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false|true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6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02446"/>
              </p:ext>
            </p:extLst>
          </p:nvPr>
        </p:nvGraphicFramePr>
        <p:xfrm>
          <a:off x="1475656" y="818728"/>
          <a:ext cx="6096000" cy="556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&amp;&amp;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短路与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短路或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true&amp;false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false&amp;true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6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</a:t>
            </a: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）逻辑运算符可以针对结果为布尔值的表达式进行运算。如</a:t>
            </a:r>
            <a:r>
              <a:rPr lang="en-US" altLang="zh-CN" dirty="0" smtClean="0"/>
              <a:t>x&gt;3&amp;&amp;y!=0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）运算符“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”都表示与操作，当且仅当运算符两边的操作数都为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时，其结果才为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。当运算符</a:t>
            </a:r>
            <a:r>
              <a:rPr lang="zh-CN" altLang="en-US" dirty="0"/>
              <a:t>“</a:t>
            </a:r>
            <a:r>
              <a:rPr lang="en-US" altLang="zh-CN" dirty="0"/>
              <a:t>&amp;</a:t>
            </a:r>
            <a:r>
              <a:rPr lang="zh-CN" altLang="en-US" dirty="0"/>
              <a:t>”和“</a:t>
            </a:r>
            <a:r>
              <a:rPr lang="en-US" altLang="zh-CN" dirty="0"/>
              <a:t>&amp;&amp;</a:t>
            </a:r>
            <a:r>
              <a:rPr lang="zh-CN" altLang="en-US" dirty="0" smtClean="0"/>
              <a:t>”的右边为表达式时，两者在使用上还有一定的区别。在使用“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”进行运算，不论左边为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，右边的表达式都会进行运算。如果使用“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”进行运算，当左边为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时，右边的表达式不会进行运算，因此“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”被称为短路与。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</a:t>
            </a: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412968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）运算符“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||</a:t>
            </a:r>
            <a:r>
              <a:rPr lang="zh-CN" altLang="en-US" dirty="0" smtClean="0"/>
              <a:t>”都表示或</a:t>
            </a:r>
            <a:r>
              <a:rPr lang="zh-CN" altLang="en-US" dirty="0"/>
              <a:t>操作，当且仅当运算符两边的操作数都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</a:t>
            </a:r>
            <a:r>
              <a:rPr lang="zh-CN" altLang="en-US" dirty="0"/>
              <a:t>，其结果才</a:t>
            </a:r>
            <a:r>
              <a:rPr lang="zh-CN" altLang="en-US" dirty="0" smtClean="0"/>
              <a:t>为</a:t>
            </a:r>
            <a:r>
              <a:rPr lang="en-US" altLang="zh-CN" dirty="0"/>
              <a:t>false</a:t>
            </a:r>
            <a:r>
              <a:rPr lang="zh-CN" altLang="en-US" dirty="0" smtClean="0"/>
              <a:t>。</a:t>
            </a:r>
            <a:r>
              <a:rPr lang="zh-CN" altLang="en-US" dirty="0"/>
              <a:t>当运算符“</a:t>
            </a:r>
            <a:r>
              <a:rPr lang="en-US" altLang="zh-CN" dirty="0"/>
              <a:t>&amp;”</a:t>
            </a:r>
            <a:r>
              <a:rPr lang="zh-CN" altLang="en-US" dirty="0"/>
              <a:t>和“</a:t>
            </a:r>
            <a:r>
              <a:rPr lang="en-US" altLang="zh-CN" dirty="0"/>
              <a:t>&amp;&amp;”</a:t>
            </a:r>
            <a:r>
              <a:rPr lang="zh-CN" altLang="en-US" dirty="0"/>
              <a:t>的右边为表达式时，两者在使用上还有一定的区别。在使用</a:t>
            </a:r>
            <a:r>
              <a:rPr lang="zh-CN" altLang="en-US" dirty="0" smtClean="0"/>
              <a:t>“</a:t>
            </a:r>
            <a:r>
              <a:rPr lang="en-US" altLang="zh-CN" dirty="0" smtClean="0"/>
              <a:t>|”</a:t>
            </a:r>
            <a:r>
              <a:rPr lang="zh-CN" altLang="en-US" dirty="0"/>
              <a:t>进行运算，不论左边为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，右边的表达式都会进行运算。如果使用</a:t>
            </a:r>
            <a:r>
              <a:rPr lang="zh-CN" altLang="en-US" dirty="0" smtClean="0"/>
              <a:t>“</a:t>
            </a:r>
            <a:r>
              <a:rPr lang="en-US" altLang="zh-CN" smtClean="0"/>
              <a:t>||”</a:t>
            </a:r>
            <a:r>
              <a:rPr lang="zh-CN" altLang="en-US" dirty="0"/>
              <a:t>进行运算，当左边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</a:t>
            </a:r>
            <a:r>
              <a:rPr lang="zh-CN" altLang="en-US" dirty="0"/>
              <a:t>，右边的表达式不会进行运算，因此</a:t>
            </a:r>
            <a:r>
              <a:rPr lang="zh-CN" altLang="en-US" dirty="0" smtClean="0"/>
              <a:t>“</a:t>
            </a:r>
            <a:r>
              <a:rPr lang="en-US" altLang="zh-CN" dirty="0" smtClean="0"/>
              <a:t>||”</a:t>
            </a:r>
            <a:r>
              <a:rPr lang="zh-CN" altLang="en-US" dirty="0"/>
              <a:t>被称为短路与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）运算符“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”表示异或操作，当运算符两边的布尔值相同时（都为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或都为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），其结果为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，当两边布尔值不相同时，其结果为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</a:t>
            </a:r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508977"/>
          </a:xfrm>
        </p:spPr>
        <p:txBody>
          <a:bodyPr/>
          <a:lstStyle/>
          <a:p>
            <a:r>
              <a:rPr lang="zh-CN" altLang="en-US" dirty="0" smtClean="0"/>
              <a:t>位运算符是针对二进制数的每一位进行运算的符号，它是专门针对数字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进行操作的。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16:49:47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6430"/>
              </p:ext>
            </p:extLst>
          </p:nvPr>
        </p:nvGraphicFramePr>
        <p:xfrm>
          <a:off x="1547664" y="3140968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0&amp;0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0&amp;1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1&amp;1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1&amp;0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0|0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0|1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1|1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1|0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60" y="-171400"/>
            <a:ext cx="7024688" cy="1143000"/>
          </a:xfrm>
        </p:spPr>
        <p:txBody>
          <a:bodyPr/>
          <a:lstStyle/>
          <a:p>
            <a:r>
              <a:rPr lang="en-US" altLang="zh-CN" dirty="0"/>
              <a:t>2.4.5 </a:t>
            </a:r>
            <a:r>
              <a:rPr lang="zh-CN" altLang="en-US" dirty="0"/>
              <a:t>位运算符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071"/>
              </p:ext>
            </p:extLst>
          </p:nvPr>
        </p:nvGraphicFramePr>
        <p:xfrm>
          <a:off x="827584" y="1340768"/>
          <a:ext cx="7344816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2376264"/>
                <a:gridCol w="1920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结果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取反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按位异或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0^0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0^1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1^1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1^0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&lt;&lt;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00000010&lt;&lt;2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00001000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10010011&lt;&lt;2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01001100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右移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01100010&gt;&gt;2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00011000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11100010&gt;&gt;2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11111000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&gt;&gt;&gt;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无符号右移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01100010&gt;&gt;&gt;2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00011000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11…11100010&gt;&gt;&gt;2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0011…111000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6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与运算符“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”是将参与运算的两个二进制数进行与运算，如果两个二进制数都为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，则该位为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（全</a:t>
            </a:r>
            <a:r>
              <a:rPr lang="en-US" altLang="zh-CN" dirty="0" smtClean="0"/>
              <a:t>1</a:t>
            </a:r>
            <a:r>
              <a:rPr lang="zh-CN" altLang="en-US" dirty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2.10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11</a:t>
            </a:r>
            <a:r>
              <a:rPr lang="zh-CN" altLang="en-US" dirty="0" smtClean="0"/>
              <a:t>进行与运算，一个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对应二进制数为</a:t>
            </a:r>
            <a:r>
              <a:rPr lang="en-US" altLang="zh-CN" dirty="0" smtClean="0"/>
              <a:t>00000110</a:t>
            </a:r>
            <a:r>
              <a:rPr lang="zh-CN" altLang="en-US" dirty="0" smtClean="0"/>
              <a:t>，数字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对应的二进制数为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5304" y="5013176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100" dirty="0" smtClean="0"/>
              <a:t>        00000110</a:t>
            </a:r>
          </a:p>
          <a:p>
            <a:endParaRPr lang="en-US" altLang="zh-CN" sz="2000" spc="100" dirty="0" smtClean="0"/>
          </a:p>
          <a:p>
            <a:r>
              <a:rPr lang="en-US" altLang="zh-CN" sz="2000" spc="100" dirty="0" smtClean="0"/>
              <a:t>&amp;      00001011</a:t>
            </a:r>
            <a:endParaRPr lang="zh-CN" altLang="en-US" sz="2000" spc="1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546013" y="6008514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5652" y="609329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100"/>
            </a:lvl1pPr>
          </a:lstStyle>
          <a:p>
            <a:r>
              <a:rPr lang="en-US" altLang="zh-CN" dirty="0" smtClean="0"/>
              <a:t>00000010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37321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00000010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altLang="zh-CN" sz="2800" dirty="0" smtClean="0"/>
              <a:t>5.Java</a:t>
            </a:r>
            <a:r>
              <a:rPr lang="zh-CN" altLang="en-US" sz="2800" dirty="0" smtClean="0"/>
              <a:t>代码基本格式</a:t>
            </a:r>
            <a:endParaRPr lang="en-US" altLang="zh-CN" sz="2800" dirty="0" smtClean="0"/>
          </a:p>
          <a:p>
            <a:pPr marL="68580" indent="0">
              <a:buNone/>
            </a:pPr>
            <a:r>
              <a:rPr lang="zh-CN" altLang="en-US" dirty="0"/>
              <a:t>修饰符 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{</a:t>
            </a:r>
          </a:p>
          <a:p>
            <a:pPr marL="68580" indent="0">
              <a:buNone/>
            </a:pPr>
            <a:r>
              <a:rPr lang="zh-CN" altLang="en-US" dirty="0"/>
              <a:t>程序代码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）虽然</a:t>
            </a:r>
            <a:r>
              <a:rPr lang="en-US" altLang="zh-CN" dirty="0"/>
              <a:t>Java</a:t>
            </a:r>
            <a:r>
              <a:rPr lang="zh-CN" altLang="en-US" dirty="0"/>
              <a:t>没有严格要求用什么样的格式来编排程序代码，但是，出于可读性的考虑，应该让自己编写的程序代码整齐美观、层次清晰。</a:t>
            </a:r>
          </a:p>
          <a:p>
            <a:pPr marL="6858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程序中一句连续的字符串不能分开在两行中书写。如果为了便于阅读，欲将一个太长的字符串分在两行中书写，可以先将这个字符串分为两个字符串，然后用加号（</a:t>
            </a:r>
            <a:r>
              <a:rPr lang="en-US" altLang="zh-CN" dirty="0"/>
              <a:t>+</a:t>
            </a:r>
            <a:r>
              <a:rPr lang="zh-CN" altLang="en-US" dirty="0"/>
              <a:t>）将这两个字符串连起来，在加号（</a:t>
            </a:r>
            <a:r>
              <a:rPr lang="en-US" altLang="zh-CN" dirty="0"/>
              <a:t>+</a:t>
            </a:r>
            <a:r>
              <a:rPr lang="zh-CN" altLang="en-US" dirty="0"/>
              <a:t>）处断行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FDA4-4128-4517-A3EC-64BF029D34E9}" type="datetime11">
              <a:rPr lang="zh-CN" altLang="en-US" smtClean="0"/>
              <a:t>16:48:55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7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或</a:t>
            </a:r>
            <a:r>
              <a:rPr lang="zh-CN" altLang="en-US" dirty="0" smtClean="0"/>
              <a:t>运算符“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”是将参与运算的两个二进制数进行或运算，如果两个二进制数有一个为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，则该位为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2.11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11</a:t>
            </a:r>
            <a:r>
              <a:rPr lang="zh-CN" altLang="en-US" dirty="0" smtClean="0"/>
              <a:t>进行或运算，一个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对应二进制数为</a:t>
            </a:r>
            <a:r>
              <a:rPr lang="en-US" altLang="zh-CN" dirty="0" smtClean="0"/>
              <a:t>00000110</a:t>
            </a:r>
            <a:r>
              <a:rPr lang="zh-CN" altLang="en-US" dirty="0" smtClean="0"/>
              <a:t>，数字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对应的二进制数为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5304" y="5013176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100" dirty="0" smtClean="0"/>
              <a:t>        00000110</a:t>
            </a:r>
          </a:p>
          <a:p>
            <a:endParaRPr lang="en-US" altLang="zh-CN" sz="2000" spc="100" dirty="0" smtClean="0"/>
          </a:p>
          <a:p>
            <a:r>
              <a:rPr lang="en-US" altLang="zh-CN" sz="2000" spc="100" dirty="0" smtClean="0"/>
              <a:t>|      00001011</a:t>
            </a:r>
            <a:endParaRPr lang="zh-CN" altLang="en-US" sz="2000" spc="1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546013" y="6008514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5652" y="609329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100"/>
            </a:lvl1pPr>
          </a:lstStyle>
          <a:p>
            <a:r>
              <a:rPr lang="en-US" altLang="zh-CN" dirty="0" smtClean="0"/>
              <a:t>00001111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37321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00001111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~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或</a:t>
            </a:r>
            <a:r>
              <a:rPr lang="zh-CN" altLang="en-US" dirty="0" smtClean="0"/>
              <a:t>运算符“</a:t>
            </a:r>
            <a:r>
              <a:rPr lang="en-US" altLang="zh-CN" dirty="0" smtClean="0"/>
              <a:t>~</a:t>
            </a:r>
            <a:r>
              <a:rPr lang="zh-CN" altLang="en-US" dirty="0" smtClean="0"/>
              <a:t>”是将参与运算的二进制数进行取反操作（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/>
              <a:t>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2.12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11</a:t>
            </a:r>
            <a:r>
              <a:rPr lang="zh-CN" altLang="en-US" dirty="0" smtClean="0"/>
              <a:t>进行</a:t>
            </a:r>
            <a:r>
              <a:rPr lang="zh-CN" altLang="en-US" dirty="0"/>
              <a:t>取</a:t>
            </a:r>
            <a:r>
              <a:rPr lang="zh-CN" altLang="en-US" dirty="0" smtClean="0"/>
              <a:t>反操作，一个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对应二进制数为</a:t>
            </a:r>
            <a:r>
              <a:rPr lang="en-US" altLang="zh-CN" dirty="0" smtClean="0"/>
              <a:t>00000110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5304" y="4998439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100" dirty="0" smtClean="0"/>
              <a:t>  ~      00000110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410878" y="5589240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0469" y="569048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100"/>
            </a:lvl1pPr>
          </a:lstStyle>
          <a:p>
            <a:r>
              <a:rPr lang="en-US" altLang="zh-CN" dirty="0" smtClean="0"/>
              <a:t>11111001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37321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11111001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3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 </a:t>
            </a:r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^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或</a:t>
            </a:r>
            <a:r>
              <a:rPr lang="zh-CN" altLang="en-US" dirty="0" smtClean="0"/>
              <a:t>运算符“</a:t>
            </a:r>
            <a:r>
              <a:rPr lang="en-US" altLang="zh-CN" dirty="0"/>
              <a:t>^</a:t>
            </a:r>
            <a:r>
              <a:rPr lang="zh-CN" altLang="en-US" dirty="0" smtClean="0"/>
              <a:t>”是将参与运算的两个二进制数进行异或运算，如果两个二进制数相同，则该位为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（相同为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，相异为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2.13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11</a:t>
            </a:r>
            <a:r>
              <a:rPr lang="zh-CN" altLang="en-US" dirty="0" smtClean="0"/>
              <a:t>进行异或运算，一个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对应二进制数为</a:t>
            </a:r>
            <a:r>
              <a:rPr lang="en-US" altLang="zh-CN" dirty="0" smtClean="0"/>
              <a:t>00000110</a:t>
            </a:r>
            <a:r>
              <a:rPr lang="zh-CN" altLang="en-US" dirty="0" smtClean="0"/>
              <a:t>，数字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对应的二进制数为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95304" y="5013176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100" dirty="0" smtClean="0"/>
              <a:t>        00000110</a:t>
            </a:r>
          </a:p>
          <a:p>
            <a:endParaRPr lang="en-US" altLang="zh-CN" sz="2000" spc="100" dirty="0" smtClean="0"/>
          </a:p>
          <a:p>
            <a:r>
              <a:rPr lang="en-US" altLang="zh-CN" sz="2000" spc="100" dirty="0"/>
              <a:t>^</a:t>
            </a:r>
            <a:r>
              <a:rPr lang="en-US" altLang="zh-CN" sz="2000" spc="100" dirty="0" smtClean="0"/>
              <a:t>      00001011</a:t>
            </a:r>
            <a:endParaRPr lang="zh-CN" altLang="en-US" sz="2000" spc="1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546013" y="6008514"/>
            <a:ext cx="26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5652" y="609329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spc="100"/>
            </a:lvl1pPr>
          </a:lstStyle>
          <a:p>
            <a:r>
              <a:rPr lang="en-US" altLang="zh-CN" dirty="0" smtClean="0"/>
              <a:t>00001101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37321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00001101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0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 </a:t>
            </a:r>
            <a:r>
              <a:rPr lang="zh-CN" altLang="en-US" dirty="0"/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位</a:t>
            </a:r>
            <a:r>
              <a:rPr lang="zh-CN" altLang="en-US" dirty="0" smtClean="0"/>
              <a:t>运算符“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”就是将操作数所有二进制位向左移动一位。运算时，右边的空位补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，左边移走的部分舍去。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2.14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用二进制表示为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，将它左移一位。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161" y="5229200"/>
            <a:ext cx="18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00001011   &lt;&lt;1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00010110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5661248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501491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00010110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 </a:t>
            </a:r>
            <a:r>
              <a:rPr lang="zh-CN" altLang="en-US" dirty="0"/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位</a:t>
            </a:r>
            <a:r>
              <a:rPr lang="zh-CN" altLang="en-US" dirty="0" smtClean="0"/>
              <a:t>运算符“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”就是将操作数所有二进制位向</a:t>
            </a:r>
            <a:r>
              <a:rPr lang="zh-CN" altLang="en-US" dirty="0"/>
              <a:t>右</a:t>
            </a:r>
            <a:r>
              <a:rPr lang="zh-CN" altLang="en-US" dirty="0" smtClean="0"/>
              <a:t>移动一位。运算时，</a:t>
            </a:r>
            <a:r>
              <a:rPr lang="zh-CN" altLang="en-US" dirty="0"/>
              <a:t>左</a:t>
            </a:r>
            <a:r>
              <a:rPr lang="zh-CN" altLang="en-US" dirty="0" smtClean="0"/>
              <a:t>边的空位根据原数的符号位补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（原来是负数就补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，是正数就补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2.15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用二进制表示为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，将它右移一位。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161" y="5229200"/>
            <a:ext cx="181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00001011   &gt;&gt;1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00000101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5661248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5320393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00000101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 </a:t>
            </a:r>
            <a:r>
              <a:rPr lang="zh-CN" altLang="en-US" dirty="0"/>
              <a:t>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/>
              <a:t>位</a:t>
            </a:r>
            <a:r>
              <a:rPr lang="zh-CN" altLang="en-US" dirty="0" smtClean="0"/>
              <a:t>运算符“</a:t>
            </a:r>
            <a:r>
              <a:rPr lang="en-US" altLang="zh-CN" dirty="0" smtClean="0"/>
              <a:t>&gt;&gt;&gt;</a:t>
            </a:r>
            <a:r>
              <a:rPr lang="zh-CN" altLang="en-US" dirty="0" smtClean="0"/>
              <a:t>”就是将操作数所有二进制位向</a:t>
            </a:r>
            <a:r>
              <a:rPr lang="zh-CN" altLang="en-US" dirty="0"/>
              <a:t>右</a:t>
            </a:r>
            <a:r>
              <a:rPr lang="zh-CN" altLang="en-US" dirty="0" smtClean="0"/>
              <a:t>移动一位。运算时，</a:t>
            </a:r>
            <a:r>
              <a:rPr lang="zh-CN" altLang="en-US" dirty="0"/>
              <a:t>左</a:t>
            </a:r>
            <a:r>
              <a:rPr lang="zh-CN" altLang="en-US" dirty="0" smtClean="0"/>
              <a:t>边的空位补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（不考虑原数正负）。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2.16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类型的数字</a:t>
            </a:r>
            <a:r>
              <a:rPr lang="en-US" altLang="zh-CN" dirty="0" smtClean="0"/>
              <a:t>11</a:t>
            </a:r>
            <a:r>
              <a:rPr lang="zh-CN" altLang="en-US" dirty="0" smtClean="0"/>
              <a:t>用二进制表示为</a:t>
            </a:r>
            <a:r>
              <a:rPr lang="en-US" altLang="zh-CN" dirty="0" smtClean="0"/>
              <a:t>00001011</a:t>
            </a:r>
            <a:r>
              <a:rPr lang="zh-CN" altLang="en-US" dirty="0" smtClean="0"/>
              <a:t>，将它右移一位。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161" y="5229200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00001011   &gt;&gt;&gt;1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00000101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75856" y="5661248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5320393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结果为</a:t>
            </a:r>
            <a:r>
              <a:rPr lang="en-US" altLang="zh-CN" dirty="0" smtClean="0"/>
              <a:t>00000101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即对应十进制的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7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2.4.6  </a:t>
            </a:r>
            <a:r>
              <a:rPr lang="zh-CN" altLang="en-US" dirty="0" smtClean="0"/>
              <a:t>三元运算符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三元</a:t>
            </a:r>
            <a:r>
              <a:rPr lang="zh-CN" altLang="en-US" dirty="0" smtClean="0"/>
              <a:t>运算符的使用格式为：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条件式？值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：值</a:t>
            </a:r>
            <a:r>
              <a:rPr lang="en-US" altLang="zh-CN" dirty="0" smtClean="0"/>
              <a:t>2</a:t>
            </a:r>
          </a:p>
          <a:p>
            <a:pPr marL="68580" indent="0">
              <a:buNone/>
            </a:pPr>
            <a:endParaRPr lang="en-US" altLang="zh-CN" dirty="0" smtClean="0"/>
          </a:p>
          <a:p>
            <a:r>
              <a:rPr lang="zh-CN" altLang="en-US" dirty="0"/>
              <a:t>三元</a:t>
            </a:r>
            <a:r>
              <a:rPr lang="zh-CN" altLang="en-US" dirty="0" smtClean="0"/>
              <a:t>运算符的运算规则为：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若条件式的值为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，则整个表达式取值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，否则取值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2.4.6  </a:t>
            </a:r>
            <a:r>
              <a:rPr lang="zh-CN" altLang="en-US" dirty="0" smtClean="0"/>
              <a:t>三元运算符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2.17 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是否大于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，是输出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public class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Testclass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{   //</a:t>
            </a:r>
            <a:r>
              <a:rPr lang="zh-CN" altLang="en-US" dirty="0">
                <a:latin typeface="Cambria Math" panose="02040503050406030204" pitchFamily="18" charset="0"/>
              </a:rPr>
              <a:t>新建类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Testclass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public static void main(String[]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{</a:t>
            </a:r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a=5&gt;3?true:false;</a:t>
            </a:r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System.out.println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(a);</a:t>
            </a:r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6858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1560" y="-11743"/>
            <a:ext cx="4360392" cy="8640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运算符的优先级</a:t>
            </a:r>
            <a:endParaRPr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9397"/>
              </p:ext>
            </p:extLst>
          </p:nvPr>
        </p:nvGraphicFramePr>
        <p:xfrm>
          <a:off x="1403648" y="962744"/>
          <a:ext cx="6096000" cy="583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     []      ()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++</a:t>
                      </a:r>
                      <a:r>
                        <a:rPr lang="en-US" altLang="zh-CN" baseline="0" dirty="0" smtClean="0"/>
                        <a:t>    --    ~   </a:t>
                      </a:r>
                      <a:r>
                        <a:rPr lang="zh-CN" altLang="en-US" baseline="0" dirty="0" smtClean="0"/>
                        <a:t>！  （数据类型）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    </a:t>
                      </a:r>
                      <a:r>
                        <a:rPr lang="en-US" altLang="zh-CN" dirty="0" smtClean="0"/>
                        <a:t>/    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    -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&lt;&lt;     &gt;&gt;     &gt;&gt;&gt;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      &gt;      &lt;=       &gt;=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      !=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&amp;&amp;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？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     *=  </a:t>
                      </a:r>
                      <a:r>
                        <a:rPr lang="zh-CN" altLang="en-US" baseline="0" dirty="0" smtClean="0"/>
                        <a:t>   </a:t>
                      </a:r>
                      <a:r>
                        <a:rPr lang="en-US" altLang="zh-CN" baseline="0" dirty="0" smtClean="0"/>
                        <a:t>/=      %=      +=     -=     &lt;&lt;=       &gt;&gt;=    &gt;&gt;&gt;=      &amp;=        ^=      !=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）表达式是符合一定语法规则的运算符和操作数的序列。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）表达式的值和类型。对表达式进行运算得到的结果称为表达式的值。表达式值的数据类型即为表达式的类型。例如：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a-b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*c-4</a:t>
            </a:r>
          </a:p>
          <a:p>
            <a:pPr marL="68580" indent="0"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&lt;30&amp;&amp;i%10!=0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）表达式的运算顺序。按照运算符的优先级由高到低的顺序进行。优先级相同的运算符按结合方向进行。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0AFD-89AD-4B85-B057-11F83C038090}" type="datetime11">
              <a:rPr lang="zh-CN" altLang="en-US" smtClean="0"/>
              <a:t>16:48:59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287558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复习结束！进入第二</a:t>
            </a: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章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2.18  </a:t>
            </a:r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   //</a:t>
            </a:r>
            <a:r>
              <a:rPr lang="zh-CN" altLang="en-US" dirty="0"/>
              <a:t>新建类</a:t>
            </a:r>
            <a:r>
              <a:rPr lang="en-US" altLang="zh-CN" dirty="0" err="1"/>
              <a:t>Testclass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=20;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flag=(</a:t>
            </a:r>
            <a:r>
              <a:rPr lang="en-US" altLang="zh-CN" dirty="0" err="1"/>
              <a:t>i</a:t>
            </a:r>
            <a:r>
              <a:rPr lang="en-US" altLang="zh-CN" dirty="0"/>
              <a:t>&lt;30)&amp;&amp;(i%10)!=0;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(flag);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73986"/>
            <a:ext cx="2592288" cy="157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当把一种数据类型的值赋给另一种数据类型的变量时，需要进行数据类型转换。</a:t>
            </a:r>
            <a:endParaRPr lang="en-US" altLang="zh-CN" dirty="0" smtClean="0"/>
          </a:p>
          <a:p>
            <a:r>
              <a:rPr lang="zh-CN" altLang="en-US" dirty="0" smtClean="0"/>
              <a:t>如果从低精度数据类型向高精度数据类型转换，则永远不会溢出，并且总是成功的；而把高精度数据类型向低精度数据类型转换则必然会有信息丢失，有可能失败。</a:t>
            </a:r>
            <a:endParaRPr lang="en-US" altLang="zh-CN" dirty="0" smtClean="0"/>
          </a:p>
          <a:p>
            <a:r>
              <a:rPr lang="zh-CN" altLang="en-US" dirty="0" smtClean="0"/>
              <a:t>根据转换方式的不同，数据类型转换可分为两种：自动类型转换（隐式类型转换）和强制类型转换。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2.6.1 </a:t>
            </a:r>
            <a:r>
              <a:rPr lang="zh-CN" altLang="en-US" dirty="0" smtClean="0"/>
              <a:t>自动类型转换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自动类型转换也称为隐式类型转换，指的是两种数据类型在低级</a:t>
            </a:r>
            <a:r>
              <a:rPr lang="zh-CN" altLang="en-US" dirty="0"/>
              <a:t>类型向高级</a:t>
            </a:r>
            <a:r>
              <a:rPr lang="zh-CN" altLang="en-US" dirty="0" smtClean="0"/>
              <a:t>类型转换的过程中不需要显式地声明，系统将自动执行，程序员无需进行任何操作。</a:t>
            </a:r>
            <a:endParaRPr lang="en-US" altLang="zh-CN" dirty="0" smtClean="0"/>
          </a:p>
          <a:p>
            <a:r>
              <a:rPr lang="zh-CN" altLang="en-US" dirty="0" smtClean="0"/>
              <a:t>下列基本数据类型会涉及数据转换，不包括逻辑类型和字符类型。这些类型按精度从低到高排列的顺序为</a:t>
            </a:r>
            <a:r>
              <a:rPr lang="en-US" altLang="zh-CN" dirty="0" smtClean="0"/>
              <a:t>byte&lt;short&lt;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&lt;long&lt;float&lt;double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自动类型转换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2.19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型变量赋值，此时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型变量将隐式转换成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变量。代码如下：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x=50;   //</a:t>
            </a:r>
            <a:r>
              <a:rPr lang="zh-CN" altLang="en-US" dirty="0" smtClean="0"/>
              <a:t>声明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r>
              <a:rPr lang="en-US" altLang="zh-CN" dirty="0" smtClean="0"/>
              <a:t>x</a:t>
            </a:r>
          </a:p>
          <a:p>
            <a:pPr marL="68580" indent="0">
              <a:buNone/>
            </a:pPr>
            <a:r>
              <a:rPr lang="en-US" altLang="zh-CN" dirty="0" smtClean="0"/>
              <a:t>Float y=x;   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赋值给</a:t>
            </a:r>
            <a:r>
              <a:rPr lang="en-US" altLang="zh-CN" dirty="0" smtClean="0"/>
              <a:t>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自动类型转换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</a:t>
            </a:r>
            <a:r>
              <a:rPr lang="zh-CN" altLang="en-US" dirty="0" smtClean="0"/>
              <a:t>式类型的转换要遵循一定的规则，来解决在声明情况下将哪种类型的数据转换成另一种类型的数据。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21616"/>
              </p:ext>
            </p:extLst>
          </p:nvPr>
        </p:nvGraphicFramePr>
        <p:xfrm>
          <a:off x="971600" y="3717032"/>
          <a:ext cx="7200800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4732"/>
                <a:gridCol w="2451336"/>
                <a:gridCol w="237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操作数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的数据类型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操作数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的数据类型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转换后的数据类型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short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short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char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int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short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char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long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byte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short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char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float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7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自动类型转换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263" y="232365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2.20 </a:t>
            </a:r>
            <a:r>
              <a:rPr lang="zh-CN" altLang="en-US" dirty="0" smtClean="0"/>
              <a:t>赋值运算符中的自动类型转换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   //</a:t>
            </a:r>
            <a:r>
              <a:rPr lang="zh-CN" altLang="en-US" dirty="0"/>
              <a:t>新建类</a:t>
            </a:r>
            <a:r>
              <a:rPr lang="en-US" altLang="zh-CN" dirty="0" err="1"/>
              <a:t>Testclass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68580" indent="0">
              <a:buNone/>
            </a:pPr>
            <a:r>
              <a:rPr lang="en-US" altLang="zh-CN" dirty="0"/>
              <a:t>	short s=3</a:t>
            </a:r>
            <a:r>
              <a:rPr lang="en-US" altLang="zh-CN" dirty="0" smtClean="0"/>
              <a:t>;      //s=3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=5</a:t>
            </a:r>
            <a:r>
              <a:rPr lang="en-US" altLang="zh-CN" dirty="0" smtClean="0"/>
              <a:t>;       //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s+=</a:t>
            </a:r>
            <a:r>
              <a:rPr lang="en-US" altLang="zh-CN" dirty="0" err="1"/>
              <a:t>i</a:t>
            </a:r>
            <a:r>
              <a:rPr lang="en-US" altLang="zh-CN" dirty="0" smtClean="0"/>
              <a:t>;     //s=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=3+5=8,</a:t>
            </a:r>
            <a:r>
              <a:rPr lang="zh-CN" altLang="en-US" dirty="0" smtClean="0"/>
              <a:t>故当前</a:t>
            </a:r>
            <a:r>
              <a:rPr lang="en-US" altLang="zh-CN" dirty="0" smtClean="0"/>
              <a:t>s=8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spc="300" dirty="0" smtClean="0"/>
              <a:t>(“s="</a:t>
            </a:r>
            <a:r>
              <a:rPr lang="en-US" altLang="zh-CN" sz="2600" spc="500" dirty="0" smtClean="0"/>
              <a:t>+</a:t>
            </a:r>
            <a:r>
              <a:rPr lang="en-US" altLang="zh-CN" sz="2200" spc="500" dirty="0"/>
              <a:t>s</a:t>
            </a:r>
            <a:r>
              <a:rPr lang="en-US" altLang="zh-CN" spc="100" dirty="0"/>
              <a:t>);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54" y="3501008"/>
            <a:ext cx="1944216" cy="156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5531839" y="4641562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31839" y="4653136"/>
            <a:ext cx="2160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47863" y="4660147"/>
            <a:ext cx="0" cy="21602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31839" y="4868531"/>
            <a:ext cx="21602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5747863" y="4876171"/>
            <a:ext cx="192289" cy="353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4008" y="5229200"/>
            <a:ext cx="364715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连接运算符，将数字型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（值为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转换为字符型，与前面的字符串一</a:t>
            </a:r>
            <a:endParaRPr lang="en-US" altLang="zh-CN" dirty="0" smtClean="0"/>
          </a:p>
          <a:p>
            <a:r>
              <a:rPr lang="zh-CN" altLang="en-US" dirty="0" smtClean="0"/>
              <a:t>起输出。</a:t>
            </a:r>
            <a:endParaRPr lang="en-US" altLang="zh-CN" dirty="0" smtClean="0"/>
          </a:p>
          <a:p>
            <a:r>
              <a:rPr lang="zh-CN" altLang="en-US" dirty="0" smtClean="0"/>
              <a:t>故输出结果为</a:t>
            </a:r>
            <a:r>
              <a:rPr lang="en-US" altLang="zh-CN" dirty="0" smtClean="0"/>
              <a:t>”s=8”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2.6.2  </a:t>
            </a:r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强制类型转换也称为显式类型转换，指的是两种数据类型之间的（高精度数据类型向低精度数据类型）转换需要进行显式地声明。</a:t>
            </a:r>
            <a:endParaRPr lang="en-US" altLang="zh-CN" dirty="0" smtClean="0"/>
          </a:p>
          <a:p>
            <a:r>
              <a:rPr lang="zh-CN" altLang="en-US" dirty="0" smtClean="0"/>
              <a:t>当两种类型彼此不兼容或者目标类型取值范围小于原类型时，自动类型转换无法进行，这时就需要进行强制类型转换。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强制类型转换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强制类型转换格式：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目标类型  变量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（目标类型）值；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zh-CN" altLang="en-US" dirty="0" smtClean="0"/>
              <a:t>在对变量进行强制类型转换时，会发生取值范围较大的数据类型向取值范围较小的数据类型的转换，如将一个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类型的数转换为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类型，这样做极容易造成数据精度的丢失。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强制类型转换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2.21 </a:t>
            </a:r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   //</a:t>
            </a:r>
            <a:r>
              <a:rPr lang="zh-CN" altLang="en-US" dirty="0"/>
              <a:t>新建类</a:t>
            </a:r>
            <a:r>
              <a:rPr lang="en-US" altLang="zh-CN" dirty="0" err="1"/>
              <a:t>Testclass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=4;</a:t>
            </a:r>
          </a:p>
          <a:p>
            <a:pPr marL="68580" indent="0">
              <a:buNone/>
            </a:pPr>
            <a:r>
              <a:rPr lang="en-US" altLang="zh-CN" dirty="0"/>
              <a:t>	byte b=(byte)</a:t>
            </a:r>
            <a:r>
              <a:rPr lang="en-US" altLang="zh-CN" dirty="0" err="1"/>
              <a:t>num</a:t>
            </a:r>
            <a:r>
              <a:rPr lang="en-US" altLang="zh-CN" dirty="0" smtClean="0"/>
              <a:t>;     //</a:t>
            </a:r>
            <a:r>
              <a:rPr lang="zh-CN" altLang="en-US" dirty="0" smtClean="0"/>
              <a:t>强制类型转换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(b);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2592288" cy="157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变量被定义出来后只是暂存在内存中，等到程序执行到某一个点，该变量会被释放掉，也就是说变量有它的生命周期（作用域）。因此，变量的作用域是指程序代码能够访问该变量的区域，若超出该区域，则在编译时会出现错误。</a:t>
            </a:r>
            <a:endParaRPr lang="en-US" altLang="zh-CN" dirty="0" smtClean="0"/>
          </a:p>
          <a:p>
            <a:r>
              <a:rPr lang="zh-CN" altLang="en-US" dirty="0" smtClean="0"/>
              <a:t>变量一定会被定义在某一对大括号中，该大括号所包含的代码区域便是这个变量的作用域。在程序中，一般会根据变量的“有效范围”将变量分为“成员变量”和“局部变量”。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2.1 </a:t>
            </a:r>
            <a:r>
              <a:rPr lang="zh-CN" altLang="en-US" dirty="0" smtClean="0">
                <a:solidFill>
                  <a:srgbClr val="FF0000"/>
                </a:solidFill>
              </a:rPr>
              <a:t>标识符与关键字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2.2 </a:t>
            </a:r>
            <a:r>
              <a:rPr lang="zh-CN" altLang="en-US" dirty="0" smtClean="0">
                <a:solidFill>
                  <a:srgbClr val="FF0000"/>
                </a:solidFill>
              </a:rPr>
              <a:t>基本数据类型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</a:rPr>
              <a:t>变量与常量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2.4 </a:t>
            </a:r>
            <a:r>
              <a:rPr lang="zh-CN" altLang="en-US" dirty="0" smtClean="0">
                <a:solidFill>
                  <a:srgbClr val="FF0000"/>
                </a:solidFill>
              </a:rPr>
              <a:t>运算符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2.6 </a:t>
            </a:r>
            <a:r>
              <a:rPr lang="zh-CN" altLang="en-US" dirty="0" smtClean="0"/>
              <a:t>数据类型转换</a:t>
            </a:r>
            <a:endParaRPr lang="en-US" altLang="zh-CN" dirty="0" smtClean="0"/>
          </a:p>
          <a:p>
            <a:r>
              <a:rPr lang="en-US" altLang="zh-CN" dirty="0" smtClean="0"/>
              <a:t>2.7 </a:t>
            </a:r>
            <a:r>
              <a:rPr lang="zh-CN" altLang="en-US" dirty="0" smtClean="0"/>
              <a:t>变量的作用范围</a:t>
            </a:r>
            <a:endParaRPr lang="en-US" altLang="zh-CN" dirty="0" smtClean="0"/>
          </a:p>
          <a:p>
            <a:r>
              <a:rPr lang="en-US" altLang="zh-CN" dirty="0" smtClean="0"/>
              <a:t>2.8 </a:t>
            </a:r>
            <a:r>
              <a:rPr lang="zh-CN" altLang="en-US" dirty="0" smtClean="0"/>
              <a:t>代码注释与编写规范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6060-313B-4C04-9717-557B9B0D8BB5}" type="datetime11">
              <a:rPr lang="zh-CN" altLang="en-US" smtClean="0"/>
              <a:t>16:48:59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2.7.1 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在类体中所定义的变量被称为成员变量，成员变量在整个类中都有效。类的成员变量又可分为两种，即静态变量和实例变量。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2.7.1 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2.22  </a:t>
            </a:r>
            <a:r>
              <a:rPr lang="zh-CN" altLang="en-US" dirty="0" smtClean="0"/>
              <a:t>声明静态变量和实例变量。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{</a:t>
            </a:r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x=45;</a:t>
            </a:r>
          </a:p>
          <a:p>
            <a:pPr marL="68580" indent="0">
              <a:buNone/>
            </a:pP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y=90;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</a:p>
          <a:p>
            <a:pPr marL="68580" indent="0">
              <a:buNone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为实例变量，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为静态变量（也成类变量）。如果在成员变量的类型前面加上关键字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，这样的成员变量称为静态变量。静态变量的有效范围可以跨类，甚至可以达到整个应用程序之内。对于静态变量，除了能在定义它的类内存取，还能直接以“类名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静态变量”的方式在其他类内使用。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2.7.2 </a:t>
            </a:r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0495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在类的方法体中定义的变量（方法内部定义，“</a:t>
            </a:r>
            <a:r>
              <a:rPr lang="en-US" altLang="zh-CN" dirty="0" smtClean="0"/>
              <a:t>{</a:t>
            </a:r>
            <a:r>
              <a:rPr lang="zh-CN" altLang="en-US" dirty="0" smtClean="0"/>
              <a:t>”与“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”之间的代码中声明的变量）称为局部变量。局部变量只在当前代码块中有效。</a:t>
            </a:r>
            <a:endParaRPr lang="en-US" altLang="zh-CN" dirty="0" smtClean="0"/>
          </a:p>
          <a:p>
            <a:r>
              <a:rPr lang="zh-CN" altLang="en-US" dirty="0" smtClean="0"/>
              <a:t>在类的方法中声明变量，包括方法的参数，都属于局部变量。</a:t>
            </a:r>
            <a:endParaRPr lang="en-US" altLang="zh-CN" dirty="0" smtClean="0"/>
          </a:p>
          <a:p>
            <a:r>
              <a:rPr lang="zh-CN" altLang="en-US" dirty="0" smtClean="0"/>
              <a:t>局部变量只在当前定义的方法内有效，不能用于类的其他方法中。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2.7.2 </a:t>
            </a:r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296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局部变量的声明周期取决于方法，当方法被调用时，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虚拟机为方法中的局部变量分配内存空间，当该方法的调用结束后，则会释放方法中局部变量占用的内存空间，局部变量也将会销毁。</a:t>
            </a:r>
            <a:endParaRPr lang="en-US" altLang="zh-CN" dirty="0" smtClean="0"/>
          </a:p>
          <a:p>
            <a:r>
              <a:rPr lang="zh-CN" altLang="en-US" dirty="0" smtClean="0"/>
              <a:t>局部变量可与成员名字的名字相同，此时成员变量将被隐藏，即这个成员变量在此方法中暂时失效。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</a:t>
            </a:r>
            <a:r>
              <a:rPr lang="zh-CN" altLang="en-US" dirty="0"/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2.23   </a:t>
            </a:r>
            <a:r>
              <a:rPr lang="zh-CN" altLang="en-US" dirty="0" smtClean="0"/>
              <a:t>在项目中创建类，分别定义名称相同的局部变量与成员变量，当名称相同时成员变量将被隐藏。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2587" y="3429000"/>
            <a:ext cx="82894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   //</a:t>
            </a:r>
            <a:r>
              <a:rPr lang="zh-CN" altLang="en-US" sz="2000" dirty="0"/>
              <a:t>新建类</a:t>
            </a:r>
            <a:r>
              <a:rPr lang="en-US" altLang="zh-CN" sz="2000" dirty="0" err="1"/>
              <a:t>Testclass</a:t>
            </a:r>
            <a:endParaRPr lang="en-US" altLang="zh-CN" sz="2000" dirty="0"/>
          </a:p>
          <a:p>
            <a:r>
              <a:rPr lang="en-US" altLang="zh-CN" sz="2000" dirty="0"/>
              <a:t>	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a=5;    //</a:t>
            </a:r>
            <a:r>
              <a:rPr lang="zh-CN" altLang="en-US" sz="2000" dirty="0"/>
              <a:t>定义静态成员变量，作用范围整个类</a:t>
            </a:r>
          </a:p>
          <a:p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(a);    //</a:t>
            </a:r>
            <a:r>
              <a:rPr lang="zh-CN" altLang="en-US" sz="2000" dirty="0"/>
              <a:t>输出静态成员变量，值为</a:t>
            </a:r>
            <a:r>
              <a:rPr lang="en-US" altLang="zh-CN" sz="2000" dirty="0"/>
              <a:t>5</a:t>
            </a:r>
          </a:p>
          <a:p>
            <a:r>
              <a:rPr lang="en-US" altLang="zh-CN" sz="2000" dirty="0"/>
              <a:t>	a=6;                     //</a:t>
            </a:r>
            <a:r>
              <a:rPr lang="zh-CN" altLang="en-US" sz="2000" dirty="0"/>
              <a:t>给静态成员变量赋值</a:t>
            </a:r>
            <a:r>
              <a:rPr lang="en-US" altLang="zh-CN" sz="2000" dirty="0"/>
              <a:t>6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(a);   //</a:t>
            </a:r>
            <a:r>
              <a:rPr lang="zh-CN" altLang="en-US" sz="2000" dirty="0"/>
              <a:t>输出静态成员变量，值为</a:t>
            </a:r>
            <a:r>
              <a:rPr lang="en-US" altLang="zh-CN" sz="2000" dirty="0"/>
              <a:t>6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a=7;   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//</a:t>
            </a:r>
            <a:r>
              <a:rPr lang="zh-CN" altLang="en-US" sz="2000" dirty="0"/>
              <a:t>声明与静态成员变量同名的局部变量，并赋值</a:t>
            </a:r>
            <a:r>
              <a:rPr lang="en-US" altLang="zh-CN" sz="2000" dirty="0"/>
              <a:t>7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(a); </a:t>
            </a:r>
            <a:r>
              <a:rPr lang="en-US" altLang="zh-CN" sz="2000" dirty="0" smtClean="0"/>
              <a:t>//</a:t>
            </a:r>
            <a:r>
              <a:rPr lang="zh-CN" altLang="en-US" sz="2000" spc="-100" dirty="0" smtClean="0"/>
              <a:t>成员变量被屏蔽，输出</a:t>
            </a:r>
            <a:r>
              <a:rPr lang="zh-CN" altLang="en-US" sz="2000" spc="-100" dirty="0"/>
              <a:t>局部变量，值为</a:t>
            </a:r>
            <a:r>
              <a:rPr lang="en-US" altLang="zh-CN" sz="2000" spc="-100" dirty="0"/>
              <a:t>7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9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en-US" dirty="0" smtClean="0"/>
              <a:t>代码注释与编写规范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在程序代码中适当地添加注释可以提高程序的可读性和可维护性。好的编码规范可以使程序更易阅读和理解。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2.8.1 </a:t>
            </a:r>
            <a:r>
              <a:rPr lang="zh-CN" altLang="en-US" dirty="0" smtClean="0"/>
              <a:t>代码注释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通过在程序代码中添加注释可提高程序的可读性。</a:t>
            </a:r>
            <a:endParaRPr lang="en-US" altLang="zh-CN" dirty="0" smtClean="0"/>
          </a:p>
          <a:p>
            <a:r>
              <a:rPr lang="zh-CN" altLang="en-US" dirty="0" smtClean="0"/>
              <a:t>注释中包含了程序的信息，可以帮助程序员更好地阅读和理解程序。在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源程序文件的任意位置都可添加注释语句。</a:t>
            </a:r>
            <a:endParaRPr lang="en-US" altLang="zh-CN" dirty="0" smtClean="0"/>
          </a:p>
          <a:p>
            <a:r>
              <a:rPr lang="zh-CN" altLang="en-US" dirty="0" smtClean="0"/>
              <a:t>注释中的文字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编译器不进行编译，所有代码的注释文字对程序不产生任何影响。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2.8.1 </a:t>
            </a:r>
            <a:r>
              <a:rPr lang="zh-CN" altLang="en-US" dirty="0"/>
              <a:t>代码注释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语言提供了</a:t>
            </a:r>
            <a:r>
              <a:rPr lang="en-US" altLang="zh-CN" dirty="0"/>
              <a:t>3</a:t>
            </a:r>
            <a:r>
              <a:rPr lang="zh-CN" altLang="en-US" dirty="0"/>
              <a:t>种添加注释的方法，分别为单行注释、多行注释和文档注释。</a:t>
            </a:r>
          </a:p>
          <a:p>
            <a:pPr marL="6858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单行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通常</a:t>
            </a:r>
            <a:r>
              <a:rPr lang="zh-CN" altLang="en-US" dirty="0"/>
              <a:t>用于对程序的某一行代码进行解释，用符号“</a:t>
            </a:r>
            <a:r>
              <a:rPr lang="en-US" altLang="zh-CN" dirty="0"/>
              <a:t>//</a:t>
            </a:r>
            <a:r>
              <a:rPr lang="zh-CN" altLang="en-US" dirty="0"/>
              <a:t>”表示，“</a:t>
            </a:r>
            <a:r>
              <a:rPr lang="en-US" altLang="zh-CN" dirty="0"/>
              <a:t>//</a:t>
            </a:r>
            <a:r>
              <a:rPr lang="zh-CN" altLang="en-US" dirty="0"/>
              <a:t>”后面为被注释的内容，具体示例如下：</a:t>
            </a:r>
            <a:endParaRPr lang="en-US" altLang="zh-CN" dirty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899334"/>
            <a:ext cx="691407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spc="-100" dirty="0" err="1"/>
              <a:t>System.out.println</a:t>
            </a:r>
            <a:r>
              <a:rPr lang="en-US" altLang="zh-CN" sz="2000" spc="-100" dirty="0"/>
              <a:t>(“</a:t>
            </a:r>
            <a:r>
              <a:rPr lang="zh-CN" altLang="en-US" sz="2000" spc="-100" dirty="0"/>
              <a:t>这是我的第一个</a:t>
            </a:r>
            <a:r>
              <a:rPr lang="en-US" altLang="zh-CN" sz="2000" spc="-100" dirty="0"/>
              <a:t>Java</a:t>
            </a:r>
            <a:r>
              <a:rPr lang="zh-CN" altLang="en-US" sz="2000" spc="-100" dirty="0"/>
              <a:t>程序</a:t>
            </a:r>
            <a:r>
              <a:rPr lang="en-US" altLang="zh-CN" sz="2000" spc="-100" dirty="0"/>
              <a:t>”);      //</a:t>
            </a:r>
            <a:r>
              <a:rPr lang="zh-CN" altLang="en-US" sz="2000" spc="-100" dirty="0"/>
              <a:t>打印信息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0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2.8.1 </a:t>
            </a:r>
            <a:r>
              <a:rPr lang="zh-CN" altLang="en-US" dirty="0"/>
              <a:t>代码注释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语言提供了</a:t>
            </a:r>
            <a:r>
              <a:rPr lang="en-US" altLang="zh-CN" dirty="0"/>
              <a:t>3</a:t>
            </a:r>
            <a:r>
              <a:rPr lang="zh-CN" altLang="en-US" dirty="0"/>
              <a:t>种添加注释的方法，分别为单行注释、多行注释和文档注释。</a:t>
            </a:r>
          </a:p>
          <a:p>
            <a:pPr marL="6858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多行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顾名思义</a:t>
            </a:r>
            <a:r>
              <a:rPr lang="zh-CN" altLang="en-US" dirty="0"/>
              <a:t>就是在注释中的内容可以为多行，它以符号“</a:t>
            </a:r>
            <a:r>
              <a:rPr lang="en-US" altLang="zh-CN" dirty="0"/>
              <a:t>/*”</a:t>
            </a:r>
            <a:r>
              <a:rPr lang="zh-CN" altLang="en-US" dirty="0"/>
              <a:t>开头，以符号“*</a:t>
            </a:r>
            <a:r>
              <a:rPr lang="en-US" altLang="zh-CN" dirty="0"/>
              <a:t>/”</a:t>
            </a:r>
            <a:r>
              <a:rPr lang="zh-CN" altLang="en-US" dirty="0"/>
              <a:t>结尾，多行注释具体示例如下：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3384" y="4899781"/>
            <a:ext cx="6032421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spc="-100" dirty="0" err="1" smtClean="0"/>
              <a:t>System.out.println</a:t>
            </a:r>
            <a:r>
              <a:rPr lang="en-US" altLang="zh-CN" sz="2000" spc="-100" dirty="0"/>
              <a:t>(“</a:t>
            </a:r>
            <a:r>
              <a:rPr lang="zh-CN" altLang="en-US" sz="2000" spc="-100" dirty="0"/>
              <a:t>这是我的第一个</a:t>
            </a:r>
            <a:r>
              <a:rPr lang="en-US" altLang="zh-CN" sz="2000" spc="-100" dirty="0"/>
              <a:t>Java</a:t>
            </a:r>
            <a:r>
              <a:rPr lang="zh-CN" altLang="en-US" sz="2000" spc="-100" dirty="0"/>
              <a:t>程序</a:t>
            </a:r>
            <a:r>
              <a:rPr lang="en-US" altLang="zh-CN" sz="2000" spc="-100" dirty="0"/>
              <a:t>”);      </a:t>
            </a:r>
            <a:endParaRPr lang="en-US" altLang="zh-CN" sz="2000" spc="-1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(“Hello Word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”</a:t>
            </a:r>
            <a:r>
              <a:rPr lang="en-US" altLang="zh-CN" sz="2000" dirty="0"/>
              <a:t>);  </a:t>
            </a:r>
            <a:r>
              <a:rPr lang="en-US" altLang="zh-CN" sz="2000" dirty="0" smtClean="0"/>
              <a:t> */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50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2.8.1 </a:t>
            </a:r>
            <a:r>
              <a:rPr lang="zh-CN" altLang="en-US" dirty="0"/>
              <a:t>代码注释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语言提供了</a:t>
            </a:r>
            <a:r>
              <a:rPr lang="en-US" altLang="zh-CN" dirty="0"/>
              <a:t>3</a:t>
            </a:r>
            <a:r>
              <a:rPr lang="zh-CN" altLang="en-US" dirty="0"/>
              <a:t>种添加注释的方法，分别为单行注释、多行注释和文档注释。</a:t>
            </a:r>
          </a:p>
          <a:p>
            <a:pPr marL="6858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文档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以</a:t>
            </a:r>
            <a:r>
              <a:rPr lang="zh-CN" altLang="en-US" dirty="0"/>
              <a:t>“</a:t>
            </a:r>
            <a:r>
              <a:rPr lang="en-US" altLang="zh-CN" dirty="0"/>
              <a:t>/**”</a:t>
            </a:r>
            <a:r>
              <a:rPr lang="zh-CN" altLang="en-US" dirty="0"/>
              <a:t>开头，并在注释内容末尾以“*</a:t>
            </a:r>
            <a:r>
              <a:rPr lang="en-US" altLang="zh-CN" dirty="0"/>
              <a:t>/”</a:t>
            </a:r>
            <a:r>
              <a:rPr lang="zh-CN" altLang="en-US" dirty="0"/>
              <a:t>结束。</a:t>
            </a:r>
          </a:p>
          <a:p>
            <a:pPr marL="68580" indent="0">
              <a:buNone/>
            </a:pPr>
            <a:r>
              <a:rPr lang="zh-CN" altLang="en-US" dirty="0" smtClean="0"/>
              <a:t>当文档注释出现在声明（如类的声明、类的成员变量的声明、类的成员方法声明等）之前时，会被</a:t>
            </a:r>
            <a:r>
              <a:rPr lang="en-US" altLang="zh-CN" dirty="0" smtClean="0"/>
              <a:t>Javadoc</a:t>
            </a:r>
            <a:r>
              <a:rPr lang="zh-CN" altLang="en-US" dirty="0" smtClean="0"/>
              <a:t>文档工具读取作为</a:t>
            </a:r>
            <a:r>
              <a:rPr lang="en-US" altLang="zh-CN" dirty="0" smtClean="0"/>
              <a:t>Javadoc</a:t>
            </a:r>
            <a:r>
              <a:rPr lang="zh-CN" altLang="en-US" dirty="0" smtClean="0"/>
              <a:t>文档内容。文档注释的格式与多行注释的格式相同。</a:t>
            </a:r>
            <a:endParaRPr lang="zh-CN" altLang="en-US" dirty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了解标识符、关键字、数据类型、变量与常量</a:t>
            </a:r>
            <a:endParaRPr lang="en-US" altLang="zh-CN" dirty="0" smtClean="0"/>
          </a:p>
          <a:p>
            <a:r>
              <a:rPr lang="zh-CN" altLang="en-US" dirty="0" smtClean="0"/>
              <a:t>学会如何声明变量</a:t>
            </a:r>
            <a:endParaRPr lang="en-US" altLang="zh-CN" dirty="0" smtClean="0"/>
          </a:p>
          <a:p>
            <a:r>
              <a:rPr lang="zh-CN" altLang="en-US" dirty="0" smtClean="0"/>
              <a:t>熟练使用变量、运算符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3A76-1160-4B65-BCD7-FC3617AF6CB6}" type="datetime11">
              <a:rPr lang="zh-CN" altLang="en-US" smtClean="0"/>
              <a:t>16:48:59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2.8.2 </a:t>
            </a:r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在学习开发的过程中要养成良好的编码习惯，因为规整的代码格式会给程序的开发和日后的维护提供很大的方便。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2.8.2 </a:t>
            </a:r>
            <a:r>
              <a:rPr lang="zh-CN" altLang="en-US" dirty="0"/>
              <a:t>编码规范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zh-CN" altLang="en-US" dirty="0" smtClean="0"/>
              <a:t>编写规范如下：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条语句要单独占一行，一条命令要以分号结束。</a:t>
            </a:r>
            <a:endParaRPr lang="en-US" altLang="zh-CN" dirty="0" smtClean="0"/>
          </a:p>
          <a:p>
            <a:r>
              <a:rPr lang="zh-CN" altLang="en-US" dirty="0" smtClean="0"/>
              <a:t>在声明变量时，尽量使每个变量的声明单独占一行，即使是相同的数据类型也要将其放置在单独的一行上，这样有助于添加注释。对于局部变量应在声明的同时对其进行初始化。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代码中，关键字与关键字之间如果有多个空格，这些空格均被视作一个。多行空格没有任何意义，为了便于理解、阅读，应控制好空格的数量。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2.8.2 </a:t>
            </a:r>
            <a:r>
              <a:rPr lang="zh-CN" altLang="en-US" dirty="0"/>
              <a:t>编码规范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编写规范如下：</a:t>
            </a:r>
            <a:endParaRPr lang="en-US" altLang="zh-CN" dirty="0" smtClean="0"/>
          </a:p>
          <a:p>
            <a:r>
              <a:rPr lang="zh-CN" altLang="en-US" dirty="0" smtClean="0"/>
              <a:t>为了方便日后的维护，不要使用技术很高、难懂、易混淆判断的语句。由于程序的开发与维护不能是同一个人，所以应尽量使用简单的技术完成程序需要的功能。</a:t>
            </a:r>
            <a:endParaRPr lang="en-US" altLang="zh-CN" dirty="0" smtClean="0"/>
          </a:p>
          <a:p>
            <a:r>
              <a:rPr lang="zh-CN" altLang="en-US" dirty="0" smtClean="0"/>
              <a:t>对于关键的方法要多加注释，这样有助于阅读者了解代码结构。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本章介绍的是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语言基础，其中重点掌握的是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语言的基本数据类型、变量与常量以及运算符。</a:t>
            </a:r>
            <a:endParaRPr lang="en-US" altLang="zh-CN" dirty="0" smtClean="0"/>
          </a:p>
          <a:p>
            <a:r>
              <a:rPr lang="zh-CN" altLang="en-US" smtClean="0"/>
              <a:t>在使用变量时，需要注意变量的有效范围，否则在使用时会出现编译错误或浪费内存资源。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16F5-43F2-4B16-849E-9CAB9DB62DF2}" type="datetime11">
              <a:rPr lang="zh-CN" altLang="en-US" smtClean="0"/>
              <a:t>16:49:56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1732</TotalTime>
  <Words>6497</Words>
  <Application>Microsoft Office PowerPoint</Application>
  <PresentationFormat>全屏显示(4:3)</PresentationFormat>
  <Paragraphs>997</Paragraphs>
  <Slides>93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奥斯汀</vt:lpstr>
      <vt:lpstr>2.数据类型与运算符</vt:lpstr>
      <vt:lpstr>复习</vt:lpstr>
      <vt:lpstr>复习</vt:lpstr>
      <vt:lpstr>复习</vt:lpstr>
      <vt:lpstr>复习</vt:lpstr>
      <vt:lpstr>复习</vt:lpstr>
      <vt:lpstr>PowerPoint 演示文稿</vt:lpstr>
      <vt:lpstr>本章内容</vt:lpstr>
      <vt:lpstr>学习任务</vt:lpstr>
      <vt:lpstr>2.1 标识符与关键字</vt:lpstr>
      <vt:lpstr>2.1 标识符与关键字</vt:lpstr>
      <vt:lpstr>2.1 标识符与关键字</vt:lpstr>
      <vt:lpstr>2.1 标识符与关键字</vt:lpstr>
      <vt:lpstr>2.1 标识符与关键字</vt:lpstr>
      <vt:lpstr>2.1 标识符与关键字</vt:lpstr>
      <vt:lpstr>2.1 标识符与关键字</vt:lpstr>
      <vt:lpstr>2.2 基本数据类型</vt:lpstr>
      <vt:lpstr>2.2.1整数类型</vt:lpstr>
      <vt:lpstr>2.2.1整数类型</vt:lpstr>
      <vt:lpstr>2.2.1整数类型</vt:lpstr>
      <vt:lpstr>2.2.1整数类型</vt:lpstr>
      <vt:lpstr>2.2.1整数类型</vt:lpstr>
      <vt:lpstr>2.2.1整数类型</vt:lpstr>
      <vt:lpstr>2.2.2  浮点类型</vt:lpstr>
      <vt:lpstr>2.2.2  浮点类型</vt:lpstr>
      <vt:lpstr>2.2.3 字符类型</vt:lpstr>
      <vt:lpstr>2.2.3 字符类型</vt:lpstr>
      <vt:lpstr>2.2.3 字符类型</vt:lpstr>
      <vt:lpstr>2.2.3 字符类型</vt:lpstr>
      <vt:lpstr>2.2.3 字符类型</vt:lpstr>
      <vt:lpstr>2.2.3 字符类型</vt:lpstr>
      <vt:lpstr>2.2.4 布尔类型</vt:lpstr>
      <vt:lpstr>2.2.4 布尔类型</vt:lpstr>
      <vt:lpstr>2.3 变量与常量</vt:lpstr>
      <vt:lpstr>2.3.1 声明变量</vt:lpstr>
      <vt:lpstr>2.3.1 声明变量</vt:lpstr>
      <vt:lpstr>2.3.1 声明变量</vt:lpstr>
      <vt:lpstr>2.3.2 声明常量</vt:lpstr>
      <vt:lpstr>2.3.2 声明常量</vt:lpstr>
      <vt:lpstr>2.3.2 声明常量</vt:lpstr>
      <vt:lpstr>PowerPoint 演示文稿</vt:lpstr>
      <vt:lpstr>2.4 运算符</vt:lpstr>
      <vt:lpstr>2.4.1 算术运算符</vt:lpstr>
      <vt:lpstr>2.4.1  算术运算符</vt:lpstr>
      <vt:lpstr>2.4.1  算术运算符</vt:lpstr>
      <vt:lpstr>2.4.1  算术运算符</vt:lpstr>
      <vt:lpstr>2.4.1  算术运算符</vt:lpstr>
      <vt:lpstr>2.4.2 赋值运算符</vt:lpstr>
      <vt:lpstr>2.4.2 赋值运算符</vt:lpstr>
      <vt:lpstr>2.4.2 赋值运算符</vt:lpstr>
      <vt:lpstr>2.4.2 赋值运算符</vt:lpstr>
      <vt:lpstr>2.4.3 比较运算符</vt:lpstr>
      <vt:lpstr>2.4.4 逻辑运算符</vt:lpstr>
      <vt:lpstr>PowerPoint 演示文稿</vt:lpstr>
      <vt:lpstr>2.4.4 逻辑运算符</vt:lpstr>
      <vt:lpstr>2.4.4 逻辑运算符</vt:lpstr>
      <vt:lpstr>2.4.5 位运算符</vt:lpstr>
      <vt:lpstr>2.4.5 位运算符</vt:lpstr>
      <vt:lpstr>2.4.5  位运算符</vt:lpstr>
      <vt:lpstr>2.4.5  位运算符</vt:lpstr>
      <vt:lpstr>2.4.5  位运算符</vt:lpstr>
      <vt:lpstr>2.4.5  位运算符</vt:lpstr>
      <vt:lpstr>2.4.5  位运算符</vt:lpstr>
      <vt:lpstr>2.4.5  位运算符</vt:lpstr>
      <vt:lpstr>2.4.5  位运算符</vt:lpstr>
      <vt:lpstr>2.4.6  三元运算符</vt:lpstr>
      <vt:lpstr>2.4.6  三元运算符</vt:lpstr>
      <vt:lpstr>运算符的优先级</vt:lpstr>
      <vt:lpstr>2.5 表达式</vt:lpstr>
      <vt:lpstr>2.5 表达式</vt:lpstr>
      <vt:lpstr>2.6 数据类型转换</vt:lpstr>
      <vt:lpstr>2.6.1 自动类型转换</vt:lpstr>
      <vt:lpstr>2.6.1 自动类型转换</vt:lpstr>
      <vt:lpstr>2.6.1 自动类型转换</vt:lpstr>
      <vt:lpstr>2.6.1 自动类型转换</vt:lpstr>
      <vt:lpstr>2.6.2  强制类型转换</vt:lpstr>
      <vt:lpstr>2.6.2  强制类型转换</vt:lpstr>
      <vt:lpstr>2.6.2  强制类型转换</vt:lpstr>
      <vt:lpstr>2.7 变量的作用域</vt:lpstr>
      <vt:lpstr>2.7.1 成员变量</vt:lpstr>
      <vt:lpstr>2.7.1 成员变量</vt:lpstr>
      <vt:lpstr>2.7.2 局部变量</vt:lpstr>
      <vt:lpstr>2.7.2 局部变量</vt:lpstr>
      <vt:lpstr>2.7.2 局部变量</vt:lpstr>
      <vt:lpstr>2.8 代码注释与编写规范</vt:lpstr>
      <vt:lpstr>2.8.1 代码注释</vt:lpstr>
      <vt:lpstr>2.8.1 代码注释</vt:lpstr>
      <vt:lpstr>2.8.1 代码注释</vt:lpstr>
      <vt:lpstr>2.8.1 代码注释</vt:lpstr>
      <vt:lpstr>2.8.2 编码规范</vt:lpstr>
      <vt:lpstr>2.8.2 编码规范</vt:lpstr>
      <vt:lpstr>2.8.2 编码规范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2.数据类型与运算符</dc:title>
  <dc:creator>qi</dc:creator>
  <cp:lastModifiedBy>qi</cp:lastModifiedBy>
  <cp:revision>112</cp:revision>
  <dcterms:created xsi:type="dcterms:W3CDTF">2020-02-26T08:47:25Z</dcterms:created>
  <dcterms:modified xsi:type="dcterms:W3CDTF">2020-03-22T08:51:57Z</dcterms:modified>
</cp:coreProperties>
</file>