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9" r:id="rId3"/>
    <p:sldId id="265" r:id="rId4"/>
    <p:sldId id="266" r:id="rId5"/>
    <p:sldId id="267" r:id="rId6"/>
    <p:sldId id="264" r:id="rId7"/>
    <p:sldId id="258" r:id="rId8"/>
    <p:sldId id="268" r:id="rId9"/>
    <p:sldId id="277" r:id="rId10"/>
    <p:sldId id="276" r:id="rId11"/>
    <p:sldId id="261" r:id="rId12"/>
    <p:sldId id="262" r:id="rId13"/>
    <p:sldId id="269" r:id="rId14"/>
    <p:sldId id="270" r:id="rId15"/>
    <p:sldId id="271" r:id="rId16"/>
    <p:sldId id="272" r:id="rId17"/>
    <p:sldId id="278" r:id="rId18"/>
    <p:sldId id="279" r:id="rId19"/>
    <p:sldId id="274" r:id="rId20"/>
    <p:sldId id="273" r:id="rId21"/>
    <p:sldId id="280" r:id="rId22"/>
    <p:sldId id="299" r:id="rId23"/>
    <p:sldId id="300" r:id="rId24"/>
    <p:sldId id="275" r:id="rId25"/>
    <p:sldId id="289" r:id="rId26"/>
    <p:sldId id="281" r:id="rId27"/>
    <p:sldId id="290" r:id="rId28"/>
    <p:sldId id="293" r:id="rId29"/>
    <p:sldId id="291" r:id="rId30"/>
    <p:sldId id="296" r:id="rId31"/>
    <p:sldId id="302" r:id="rId32"/>
    <p:sldId id="297" r:id="rId33"/>
    <p:sldId id="298" r:id="rId34"/>
    <p:sldId id="28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3-29T06:00:02.909"/>
    </inkml:context>
    <inkml:brush xml:id="br0">
      <inkml:brushProperty name="width" value="0.05292" units="cm"/>
      <inkml:brushProperty name="height" value="0.05292" units="cm"/>
      <inkml:brushProperty name="color" value="#FF0000"/>
    </inkml:brush>
  </inkml:definitions>
  <inkml:trace contextRef="#ctx0" brushRef="#br0">4614 8086,'25'0,"0"0,-1 0,1 0,25 0,-25 0,-1 0,26 0,0 0,-1 0,1 0,0 0,49 0,-50 0,26 0,-1 0,1 0,-1 0,-24 0,24 0,-24 0,-1 0,1 0,24 0,-49 0,25 0,-1 0,1 0,-25 0,49 0,-24 0,-1 0,-24 0,0 0,49 0,-24 0,-25 0,0 0,-1 0,1 0</inkml:trace>
  <inkml:trace contextRef="#ctx0" brushRef="#br0" timeOffset="1416.2325">20563 10319,'-49'25,"49"-1,0 26,0 24,0 1,0-26,0-24,0 25,0-1,0 1,0-25,0 0,0-1</inkml:trace>
  <inkml:trace contextRef="#ctx0" brushRef="#br0" timeOffset="2568.2218">20861 10418,'25'0,"0"0,0 0,24 0,1 0,-1 0,-24 0,0 0,-25 25,25 0,-25 24,0-24,0 0,0 0,0-1,0 1,0 0,0 25,-25-26,0 1,-24 0,-1 25,25-50,0 49,-49-49,124 0,-26 0,1 0,25 0,-1 0,-24 0,0 0,0 0,49 0,-24 0,-1 0,-24 0,0 0</inkml:trace>
  <inkml:trace contextRef="#ctx0" brushRef="#br0" timeOffset="7928.1121">4738 12750,'99'0,"-24"0,49 0,25 0,24 0,150 0,-51 0,1 0,-74 0,-50 0,24 0,-49 0,0 0,-99 0,0 0,0 0,24 0,1 0,0 0,49 0,-25 0,50 0,0 0,-25 0,25-50,-24 50,48 0,-48 0,24 0,25 0,-100 0,100 0,-50 0,0 0,25 0,-49 0,49 0,25 0,-25 0,25 0,-25 0,-50 0,50 0,50 0,24 0,25 0,50 0,-74 0,-1 0,1 0,-26 0,-49 0,0 0,0 0,-25 0,1 0,-1 0,0 0,-25 0,-49 0,75 0,-1 0,-25 0,25 0,50 0,-50 0,1 0,-1 0,0 0,-25 0,-24 0,25 0,-1 0,-24 0,24 0,-24 0,-1 0,75 0,-74 0,-1 0,26 0,-26 0,26 0,-26 0,1 0,0 0,-26 0,1 0,25 0,-25 0,0 0,24 0,-24 0,25 0,-26 0,1 0,0 0,0 0,0 0</inkml:trace>
  <inkml:trace contextRef="#ctx0" brushRef="#br0" timeOffset="12015.2565">20514 11757,'-25'0,"0"0,0 0,-24 0,24 25,0 0,0 25,25 24,0-49,0 0,0-1,0 1,0 0,0 0,25-25,25 49,24-49,-49 0,0 0,0 0,49 0,-49 0,24 0,-24 0,0 0,0 0,-25 50,0 0,0 24,-25 25,25 1,0-26,0 0,0 26,0-51,0 1,0-1,0-24,0 0</inkml:trace>
  <inkml:trace contextRef="#ctx0" brushRef="#br0" timeOffset="13286.3004">21332 11534,'0'25,"-24"25,24-1,-25 26,-25 24,50-25,-25-24,25 24,0 1,0-1,-24-24,24-1,0 1,0 24,0-24,0 0,0-26,24 26,1-25,0-25,-25 25,50-1,-26-24,26 0,0 0,-1 0,1 0,24 0,-49 0,0 0,-25-24,-25-26,-25 0,-24 26,24-26,26 0,-1 50,25-24,-25-1,0 25,0 0,-24 0,-1 0</inkml:trace>
  <inkml:trace contextRef="#ctx0" brushRef="#br0" timeOffset="18590.3464">3795 14908,'25'0,"0"0,74 0,50 0,-25 0,-25 0,1 0,48-25,-73 25,24 0,0 0,-49 0,49 0,-24 0,-26 0,1 0,24 0,1 0,-1 0,0 0,-24 0,0 0,49 0,-25 0,-24 0,24 0,1 0,-1 0,-24 0,-1 0,1 0,0 0,24 0,-24 0,24 0,0 0,1 0,24 0,25 0,25 0,-75 0,50 0,-49 0,24 0,-25 0,26 0,-51 0,26 0,-1 0,25 0,0-50,-24 50,24 0,-49 0,24 0,1 0,-1 0,0 0,-24 0,24 0,1 0,-1 0,-24 0,-1 0,1 0,0 0,-1 0,1 0,-1 0,26 0,-1 0,1 0,-1 0,-24 0,24 0,-24 0,-25 0,24 0,50 0,-24 0,-1 0,25 0,1 0,-1 0,25 0,-25 0,-24 0,24 0,25 0,-50 0,25 0,-24 0,49 0,25 0,-25 0,0 0,0 0,-25 0,0 0,25 0,-25 0,-24 0,49 0,0 0,-25 0,-25 0,1 0,24 0,-24 0,49 0,-50 0,100 0,-75 0,-25 0,1 0,24 0,-25 0,26 0,-26 0,0 0,-24 0,0 0,24 0,0 0,-24 0,-25 0,49 0,-24 0,24 0,50 0,-49 0,24 0,0 0,50 0,-75 0,26 0,-51 0,26 0,-26 0,50 0,-24 0,-26 0,51 0,-76 0,51 0,-50 0,-1 0,1 0,0 0,25 0,-25 0,-1 0,51 0,-26 0,-24 0,0 0,-25-25</inkml:trace>
  <inkml:trace contextRef="#ctx0" brushRef="#br0" timeOffset="41551.5832">3597 14833,'50'0,"-1"0,75 0,-49 0,-26 0,26 0,24 0,50 0,0 0,-1 0,26 0,-50 0,0 0,50 0,-25 0,-25 0,-25 0,74 0,-49 0,25 0,-25 0,-24 0,73 0,-74 0,50 0,-50 0,-24 0,-26 0,1 0,0 0,-1 0,1 0,24 0,1 0,-26 0,75 0,-49 0,74 0,-75 0,50 0,-25 0,0 0,-24 0,-1 0,26 0,-26 0,0 0,1 0,-1 0,-24 0,49 0,0 0,0 0,50 0,-25 0,-49 0,24 0,99 0,1 0,-26 0,26 0,-26 0,-123 0,49 0,-24 0,24 0,-25 0,26 0,-26 0,0 0,26 0,-26 0,25 0,0 0,26 0,-51 0,50 0,25 0,-25 0,-25 0,-25 0,-24 0,24 0,1 0,-26 0,1 0,24 0,1 0,24 0,-24 0,24 0,-25 0,25 0,-24-25,49 25,25-24,-25 24,0-50,-25 50,0-25,-24 25,24-49,-50 49,1 0,24-50,-24 50,49-25,-24 25,-1 0,0 0,26-25,-51 25,1 0,0-24,-26 24,51 0,-26 0,-24-50,0 50,0 0,0 0,-1 0,1 0,25 0,24 0,-49 0,0 0,24 0,-24 0,25 0,-1 0,1 0,0 0,-1 0,1 0,-1 0,1-50,-25 50,0 0,24-49,1-1,-25 50,0-25,-1 25,1-49,-25 24,50-50,-50 26,0 24,0 0,0-24,0-1,0 25,0-24,0 24,0-25,-25 25,-49-24,-1 49,1-50,-1 50,26-49,-75 24,0-25,74 50,-49 0,-75-25,-99 1,50-1,25 0,-1 25,26 0,-26 0,26 0,-26 0,50 0,-74 0,74 0,-49 0,-1 0,1 0,-1 0,1 0,24 0,-24 0,-1 0,1 0,0 0,24 0,-24 0,-26 0,26 0,-1 0,-49 0,50 0,-25 0,24 0,26 0,24 0,0 0,25 0,-25 0,50 0,0 0,-1 0,-48 0,24 0,-50 0,50 0,-25 0,25 0,0 0,-25 0,25 0,-25 0,25 0,0 0,0 0,25 0,0 0,24 0,-24 0,0 0,25 0,-26 0,26 0,0 0,-1 0,26 0,-51 0,26 0,24 0,-49 0,49 0,-49 0,-25 0,25 0,25 0,-1 0,-24 0,74 25,-49 0,24-25,1 0,-26 24,1-24,-1 25,26 0,-26 0,26-25,-1 49,0-49,-24 50,49-25,25 24,-25 1,-24-25,-1 0,25-1,-24 51,24-75,0 25,0 24,25-24,0 0,0 0,0-1,25 1,-25 25,50-1,-50-24,0 0,49 50,-49-26,25-24,-25 49,25-49,0 0,0 25,-1-50,-24 24,25-24,0 25,0-25,99 25,-50-25,-24 25,24-25,1 25,-1-25,-24 0,-25 0,-1 0,1 0,0 0,0 24,0-24,49 0,-24 0,49 0,-25 0,1 0,24 0,-50 0,1 0,24 0,-49 0,0 0,0 0,0 0</inkml:trace>
  <inkml:trace contextRef="#ctx0" brushRef="#br0" timeOffset="47520.2706">4019 16024,'25'0,"24"0,26 0,-1 0,0 0,50 0,-49 0,-1 0,1 0,73 0,-73 0,24 0,25 0,-49 0,49 0,0 0,0 0,0 0,0 0,0 0,0 0,-75 0,26 0,-1 0,25 0,1 0,-1 0,50 0,-50 0,25 0,49 0,-48 0,48 0,-24 0,-25 0,0 0,25 0,-50 0,0 0,-24 0,-26-50,1 50,24-25,1 25,-1 0,1 0,-1 0,-24 0,74-24,-50 24,0-25,-24 25,24 0,1 0,-50 0,24 0,1 0,49-50,-49 50,24 0,25-25,-24 25,24 0,0 0,50 0,-50 0,0 0,-24 0,24 0,-24 0,-1 0,25 0,-24 0,49-24,-25 24,25 0,-50 0,50 0,-24 0,-1 0,25 0,-25 0,50 0,-25 0,25 0,-25 0,-25 0,0 0,50 0,-50 0,-24 0,24 0,0 0,25 0,0 0,0 0,0 0,25 0,-25 0,-25 0,-24 0,-1 0,25 0,0 0,1 0,-1 0,25 0,50 0,-50 0,49 0,75 0,-49 0,-51 0,26 0,-50 0,0 0,-25 0,1 0,24 0,-25 0,50 0,-50 0,0 0,0 0,1 0,-1 0,-25 0,25 0,25 0,-24 0,-26 0,25 0,-24 0,24 0,-49 0,49 0,-25 0,-24 0,49 0,-25 0,1 0,-1 0,-24 0,24 0,-24 0,-1 0,1 0,0 0,24 0,-24 0,24 0,-24 0,24 0,-24 0,-1 0,-24 0,25 0,-25 0,-1 0,1 0,25 0,-1 0,-24 0</inkml:trace>
  <inkml:trace contextRef="#ctx0" brushRef="#br0" timeOffset="53542.2779">19943 14932,'0'323,"0"-646,-24 695,24-272,0-26,0-24,0-1,0 1,24 0,-24-26</inkml:trace>
  <inkml:trace contextRef="#ctx0" brushRef="#br0" timeOffset="54837.2721">20439 15106,'50'0,"0"0,-26 0,1 0,0 0,0 0,0 0,24 0,1 74,-50-49,0 25,0-25,0-1,0 1,0 0,0 0,0 0,0 24,-25 1,0-25,-24 24,-1 51,0-76,-24 51,24-75,26 25,-1-25,25 24,49-24,1 0,49 0,-24 0,-1 0,25 0,-49 0,24 0,-49 0,25 0,-1 0,1 0,-25 0,0 0,-1 0,1 0,0 0,25 0,-26 0</inkml:trace>
  <inkml:trace contextRef="#ctx0" brushRef="#br0" timeOffset="60292.6194">3944 14287,'25'0,"25"25,-25-25,-25 25,49 25,-24-50,0 25,0-1,-25 1,49 0,-49 0,25-25,0 0,0 25,-1-1,26 1,-25 0</inkml:trace>
  <inkml:trace contextRef="#ctx0" brushRef="#br0" timeOffset="61228.4896">4118 13866,'50'0,"-26"0,26 25,-50-1,25-24,0 25,24 25,-24-1,0 1,24-25,-49 24,25-49,-25 25,0 0,50 25,-50-26,0 1,49 0</inkml:trace>
  <inkml:trace contextRef="#ctx0" brushRef="#br0" timeOffset="65148.8204">4440 14833,'0'-25,"0"1,0-26,0 25,25 25,0-25,0 25,0 0,-1 0,1 0,0 0,0-24,24-1,-24 25,0 0,0 0,24 0,1 0,-25 0,0 0,-1 0,1 0,-25 25,25-1,-25 1,25-25,0 0,0 0,-1 0,26 0,-25 0,0 0,49 0,-24 0,-1 0,-24 0,0 0,0-25,-1 25,1 0,-25 25,0 25,25-50,25 0,-1 0,-24 0,0 0,0 0,-1 0</inkml:trace>
  <inkml:trace contextRef="#ctx0" brushRef="#br0" timeOffset="66805.3696">5929 14759,'24'0,"1"0,25 0,24 0,26 0,-1 0,0 0,25 0,25 0,-75 0,50 0,-25 0,1 0,-1 0,-25 0,1 0,-26 0,1 0,24 0,26 0,-1 0,-25 0,1 0,24 0,25 0,-25 0,-49 0,24 0,1 0,-26 0,26 0,-1 0,0 0,1 0,24 0,50 0,-75 0,50 0,-25 0,26 0,-51 0,50 0,25 0,-50 0,-25 0,26 0,-1 0,0 0,0 0,-49 0,24 0,1 0,-26 0,51 0,-51 0,1 0,24 0,1 0,-26 0,26 0,-1 0,0 49,1-49,-1 0,50 25,0-25,-24 0,-1 0,25 0,-50 0,25 0,50 0,-50 0,1 0,-1 0,-49 0,49 0,-50 0,26 0,-26 0,26 0,24 0,-25 0,50 0,0 0,0 25,-24-25,24 0,-25 0,25 0,25 0,-25 0,-25 0,0 0,0 0,50 0,-25 0,-24 0,48 0,-48 0,24 0,-75 0,26 0,49 0,0 0,-25 0,-49 25,49-25,-50 0,1 0,-25 0,24 0,1 0,-25 49,24-49,-24 0,0 0,0 0,24 0,-24 0,0 0,25 0,-26 0</inkml:trace>
  <inkml:trace contextRef="#ctx0" brushRef="#br0" timeOffset="81105.8799">4093 10244,'50'0,"-1"0,-24 0,50 0,-1 0,0 0,26 0,48 0,-24 0,25 0,-99 0,49 0,25-24,50-1,-1 0,1 25,-50-25,0 0,0 1,0 24,-25 0,1 0,-26 0,0 0,1 0,-1 0,25 0,1 0,-1 0,25 0,25 0,-50 0,0 0,50 0,-25 0,-25 0,25 0,0 0,-24 0,-51 0,26 0,-51 0,26 0,0 0,-26 0,1 0,0 0,0 0,0 0,24 0,1 0,-25 0,-1 0</inkml:trace>
  <inkml:trace contextRef="#ctx0" brushRef="#br0" timeOffset="91485.0663">4440 9798,'25'25,"-25"24,0-24,0 25,25-1,-25-24,0 0,0 0,0 0,0-1,-25 1,-24-25,-1 25,0 0,26-25,-1 0,-25 0,-24 25,49-25,-25 0,26 0,-1 0,0 0,0 0,0 0,75 24,-25-24,0 0,-1 0,1 0,0 25,0 0,0-25,-1 0,-24 25,25 24,0-49,0 50,-25 0,25-26,-1 51,-24-50,0-1,0 26,0-25,0 0,0-1,0 1,-24 25,-1-50,-25 25,1 24,-1-49,-24 50,49-50,0 0,-25 49,25-24,50 0,0-25,0 0,25 0,-1 25,-24 0,0-1,-25 26,0-25,0 0,25 24,-25 1,0-25,0 24,0-24,0 25,24 24,-24-49,0 0,25 0,-25 24,0 1,0 24,0-24,0-1,0 26,25-1,-25-49,0 0,0 49,0-49,0 25,0-25,0 49,0-24,0-26,0 26,0 0,25-1,-25-24,0 0,25-25,-25 25,0-1,0 1,0 25,24-50,-24 25,50-1,-25 1,0 0,-25 0,0 0,24-1,1 1,0 25,0-50,0 0,-1 0,26 0,-25 0,0 0</inkml:trace>
  <inkml:trace contextRef="#ctx0" brushRef="#br0" timeOffset="107682.675">2754 14287,'-25'0,"25"75,0-50,0 49,0-24,0-1,0-24,25 0</inkml:trace>
  <inkml:trace contextRef="#ctx0" brushRef="#br0" timeOffset="108026.6734">2828 13791,'25'0,"0"0,-25 50</inkml:trace>
  <inkml:trace contextRef="#ctx0" brushRef="#br0" timeOffset="108866.0898">3051 14387,'0'-25,"0"-50,0 1,0 24,25 1,0 24,0 25,0 0,24 0,1 0,-25 0,-1 25,-24 0,0 49,0-24,0-1,0 1,0 0,0-1,-24 1,-1-25,25-1</inkml:trace>
  <inkml:trace contextRef="#ctx0" brushRef="#br0" timeOffset="109321.6131">3299 14213,'50'0,"0"0,-1 0,1 0,49 0,-49 0,-1 0,-24 0,25 0,-26 0,1 0,0 0</inkml:trace>
  <inkml:trace contextRef="#ctx0" brushRef="#br0" timeOffset="109889.6087">3696 13940,'0'75,"0"-1,0 0,-25 50,1-74,-1 0,-50 24,75-49,0 25,0-26,0 26,25-50,0 0,0 0,24 0,-24 0,0 0,0 0,24 0</inkml:trace>
  <inkml:trace contextRef="#ctx0" brushRef="#br0" timeOffset="113930.3363">4143 14635,'0'25,"0"-1,25 1,-1-25,51 25,-50-25,24 0,26 0,24 0,0 0,25 0,-50 0,26 0,24 0,0 0,0 0,-75 0,-24 0,3051 223,-3002-223,1-25,-1 1,1-1,-51 25,26-25,24 0,50 25,-24 0,-26 0,25 0,1 0,-1 0,0 0,0 0,50 0,-50 0,25 0,-25 0,1 0,24 0,-25 0,-49 0,74 0,-75 0,75 0,-25 0,1 0,-1 0,50 0,-75 0,25 0,25 0,-24 0,-26 0,25 0,25 0,0 0,25 0,-25 0,-25 0,1 0,-26 0,0 0,26 0,24 0,-25 0,-25 0,25 25,-49 0,24 0,50-1,-74-24,49 50,-24-50,24 0,50 0,-25 0,-75 0,75 0,25 0,0 0,0 0,-25 0,25 0,-25 0,-75 0,1 0,0 0,-26 0</inkml:trace>
  <inkml:trace contextRef="#ctx0" brushRef="#br0" timeOffset="115369.3296">4614 12874,'25'0,"99"0,-50 0,50 0,-24 0,24 0,0 0,-50 0,50 0,0 0,25 0,-25 0,-50 0,25 0,1 0,-26 0,1 0,24 0,-50 0,26 0,-1 0,-24 0,-25 0,24 0,-24 0,25 0,-26 0,1 0,0 0,0 0,0 0,24 0,-24 0,0 0,24 0,-24 0,0 0,25 24,-25-24,24 0,-24 0,0 0,24 0,1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AC395-42C7-4047-889F-A5F9B1D7CD50}" type="datetimeFigureOut">
              <a:rPr lang="zh-CN" altLang="en-US" smtClean="0"/>
              <a:t>2020/3/29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857F7-7DE0-48FC-A04E-D372721E24CA}" type="slidenum">
              <a:rPr lang="zh-CN" altLang="en-US" smtClean="0"/>
              <a:t>‹#›</a:t>
            </a:fld>
            <a:endParaRPr lang="zh-CN" altLang="en-US"/>
          </a:p>
        </p:txBody>
      </p:sp>
    </p:spTree>
    <p:extLst>
      <p:ext uri="{BB962C8B-B14F-4D97-AF65-F5344CB8AC3E}">
        <p14:creationId xmlns:p14="http://schemas.microsoft.com/office/powerpoint/2010/main" val="24421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D048C68-D7A3-4DF2-B7B6-6E5EC21BCBEE}" type="datetime1">
              <a:rPr lang="zh-CN" altLang="en-US" smtClean="0"/>
              <a:t>2020/3/29</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058C3DC-09EE-47F5-BC1D-9561F8124468}" type="datetime1">
              <a:rPr lang="zh-CN" altLang="en-US" smtClean="0"/>
              <a:t>2020/3/29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B38A61E6-0D29-45D9-9E55-D53032A10349}" type="datetime1">
              <a:rPr lang="zh-CN" altLang="en-US" smtClean="0"/>
              <a:t>2020/3/29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D7EEB1A-88B6-468C-A2A9-F8B21AF8D6E4}" type="datetime1">
              <a:rPr lang="zh-CN" altLang="en-US" smtClean="0"/>
              <a:t>2020/3/29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A2F7EA-C426-44CA-B753-8B0AC346E0FB}" type="datetime1">
              <a:rPr lang="zh-CN" altLang="en-US" smtClean="0"/>
              <a:t>2020/3/29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F4E2B00-9FAC-4BB8-AF57-05E488CD6AC0}" type="datetime1">
              <a:rPr lang="zh-CN" altLang="en-US" smtClean="0"/>
              <a:t>2020/3/29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5989E8C-F1B1-487A-9211-E81B5FB84C63}" type="datetime1">
              <a:rPr lang="zh-CN" altLang="en-US" smtClean="0"/>
              <a:t>2020/3/29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8982B2-3BD9-4B98-80B8-42301E264211}" type="datetime1">
              <a:rPr lang="zh-CN" altLang="en-US" smtClean="0"/>
              <a:t>2020/3/29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DA67C-A033-4A3A-8BA4-AC57BD8287F7}" type="datetime1">
              <a:rPr lang="zh-CN" altLang="en-US" smtClean="0"/>
              <a:t>2020/3/29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F5B0BB9-CAF1-4341-8EA7-CDF6F5FDCE61}" type="datetime1">
              <a:rPr lang="zh-CN" altLang="en-US" smtClean="0"/>
              <a:t>2020/3/29</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BCAC5A-7C4C-4EA5-889D-4D26EE9731A1}" type="datetime1">
              <a:rPr lang="zh-CN" altLang="en-US" smtClean="0"/>
              <a:t>2020/3/29</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27AEBD9-D358-4A33-AB8F-304E717C324F}" type="datetime1">
              <a:rPr lang="zh-CN" altLang="en-US" smtClean="0"/>
              <a:t>2020/3/29</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a:t>
            </a:r>
            <a:r>
              <a:rPr lang="zh-CN" altLang="en-US" dirty="0" smtClean="0"/>
              <a:t>流程控制语句</a:t>
            </a:r>
            <a:endParaRPr lang="zh-CN" altLang="en-US" dirty="0"/>
          </a:p>
        </p:txBody>
      </p:sp>
      <p:sp>
        <p:nvSpPr>
          <p:cNvPr id="3" name="副标题 2"/>
          <p:cNvSpPr>
            <a:spLocks noGrp="1"/>
          </p:cNvSpPr>
          <p:nvPr>
            <p:ph type="subTitle" idx="1"/>
          </p:nvPr>
        </p:nvSpPr>
        <p:spPr/>
        <p:txBody>
          <a:bodyPr/>
          <a:lstStyle/>
          <a:p>
            <a:r>
              <a:rPr lang="zh-CN" altLang="en-US" dirty="0" smtClean="0"/>
              <a:t>广东理工学院</a:t>
            </a:r>
            <a:endParaRPr lang="en-US" altLang="zh-CN" dirty="0" smtClean="0"/>
          </a:p>
          <a:p>
            <a:r>
              <a:rPr lang="zh-CN" altLang="en-US" dirty="0" smtClean="0"/>
              <a:t>信息技术学院  廖琪敏</a:t>
            </a:r>
            <a:endParaRPr lang="en-US" altLang="zh-CN" dirty="0" smtClean="0"/>
          </a:p>
          <a:p>
            <a:r>
              <a:rPr lang="en-US" altLang="zh-CN" dirty="0" smtClean="0"/>
              <a:t>QQ</a:t>
            </a:r>
            <a:r>
              <a:rPr lang="zh-CN" altLang="en-US" dirty="0" smtClean="0"/>
              <a:t>：</a:t>
            </a:r>
            <a:r>
              <a:rPr lang="en-US" altLang="zh-CN" dirty="0" smtClean="0"/>
              <a:t>2035255264</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402507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顺序语句</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顺序语句，从上到下逐步执行每条语句。</a:t>
            </a:r>
            <a:endParaRPr lang="zh-CN" altLang="en-US" dirty="0"/>
          </a:p>
        </p:txBody>
      </p:sp>
      <p:sp>
        <p:nvSpPr>
          <p:cNvPr id="4" name="TextBox 3"/>
          <p:cNvSpPr txBox="1"/>
          <p:nvPr/>
        </p:nvSpPr>
        <p:spPr>
          <a:xfrm>
            <a:off x="3313831" y="3039343"/>
            <a:ext cx="97013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400" dirty="0" smtClean="0"/>
              <a:t>语句</a:t>
            </a:r>
            <a:r>
              <a:rPr lang="en-US" altLang="zh-CN" sz="2400" dirty="0" smtClean="0"/>
              <a:t>1</a:t>
            </a:r>
            <a:endParaRPr lang="zh-CN" altLang="en-US" sz="2400" dirty="0"/>
          </a:p>
        </p:txBody>
      </p:sp>
      <p:cxnSp>
        <p:nvCxnSpPr>
          <p:cNvPr id="6" name="直接箭头连接符 5"/>
          <p:cNvCxnSpPr>
            <a:stCxn id="4" idx="2"/>
          </p:cNvCxnSpPr>
          <p:nvPr/>
        </p:nvCxnSpPr>
        <p:spPr>
          <a:xfrm>
            <a:off x="3798900" y="3501008"/>
            <a:ext cx="0" cy="6332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366179" y="4155976"/>
            <a:ext cx="92845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2400" dirty="0">
                <a:solidFill>
                  <a:schemeClr val="dk1"/>
                </a:solidFill>
              </a:rPr>
              <a:t>语句</a:t>
            </a:r>
            <a:r>
              <a:rPr lang="en-US" altLang="zh-CN" dirty="0" smtClean="0"/>
              <a:t>2</a:t>
            </a:r>
            <a:endParaRPr lang="zh-CN" altLang="en-US" dirty="0"/>
          </a:p>
        </p:txBody>
      </p:sp>
      <p:cxnSp>
        <p:nvCxnSpPr>
          <p:cNvPr id="10" name="直接箭头连接符 9"/>
          <p:cNvCxnSpPr>
            <a:stCxn id="8" idx="2"/>
          </p:cNvCxnSpPr>
          <p:nvPr/>
        </p:nvCxnSpPr>
        <p:spPr>
          <a:xfrm flipH="1">
            <a:off x="3830408" y="4617641"/>
            <a:ext cx="1" cy="68356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345339" y="5301208"/>
            <a:ext cx="97013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zh-CN"/>
            </a:defPPr>
            <a:lvl1pPr>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语句</a:t>
            </a:r>
            <a:r>
              <a:rPr lang="en-US" altLang="zh-CN" dirty="0"/>
              <a:t>3</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58301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smtClean="0"/>
              <a:t>顺序语句</a:t>
            </a:r>
            <a:endParaRPr lang="zh-CN" altLang="en-US" dirty="0"/>
          </a:p>
        </p:txBody>
      </p:sp>
      <p:sp>
        <p:nvSpPr>
          <p:cNvPr id="3" name="内容占位符 2"/>
          <p:cNvSpPr>
            <a:spLocks noGrp="1"/>
          </p:cNvSpPr>
          <p:nvPr>
            <p:ph idx="1"/>
          </p:nvPr>
        </p:nvSpPr>
        <p:spPr>
          <a:xfrm>
            <a:off x="1043492" y="2323652"/>
            <a:ext cx="6777317" cy="4417716"/>
          </a:xfrm>
        </p:spPr>
        <p:txBody>
          <a:bodyPr>
            <a:normAutofit fontScale="77500" lnSpcReduction="20000"/>
          </a:bodyPr>
          <a:lstStyle/>
          <a:p>
            <a:pPr marL="68580" indent="0">
              <a:buNone/>
            </a:pPr>
            <a:r>
              <a:rPr lang="zh-CN" altLang="en-US" dirty="0" smtClean="0"/>
              <a:t>例</a:t>
            </a:r>
            <a:r>
              <a:rPr lang="en-US" altLang="zh-CN" dirty="0" smtClean="0"/>
              <a:t>3.1</a:t>
            </a:r>
            <a:r>
              <a:rPr lang="zh-CN" altLang="zh-CN" dirty="0"/>
              <a:t>在项目中创建类，在主方法中声明两个变量</a:t>
            </a:r>
            <a:r>
              <a:rPr lang="en-US" altLang="zh-CN" dirty="0"/>
              <a:t>r</a:t>
            </a:r>
            <a:r>
              <a:rPr lang="zh-CN" altLang="zh-CN" dirty="0"/>
              <a:t>和</a:t>
            </a:r>
            <a:r>
              <a:rPr lang="en-US" altLang="zh-CN" dirty="0"/>
              <a:t>h</a:t>
            </a:r>
            <a:r>
              <a:rPr lang="zh-CN" altLang="zh-CN" dirty="0"/>
              <a:t>，</a:t>
            </a:r>
            <a:r>
              <a:rPr lang="en-US" altLang="zh-CN" dirty="0"/>
              <a:t>r</a:t>
            </a:r>
            <a:r>
              <a:rPr lang="zh-CN" altLang="zh-CN" dirty="0"/>
              <a:t>为圆柱体的半径，</a:t>
            </a:r>
            <a:r>
              <a:rPr lang="en-US" altLang="zh-CN" dirty="0"/>
              <a:t>h</a:t>
            </a:r>
            <a:r>
              <a:rPr lang="zh-CN" altLang="zh-CN" dirty="0"/>
              <a:t>为圆柱体的高，求圆柱体的体积，并输出</a:t>
            </a:r>
            <a:r>
              <a:rPr lang="en-US" altLang="zh-CN" dirty="0"/>
              <a:t>r</a:t>
            </a:r>
            <a:r>
              <a:rPr lang="zh-CN" altLang="zh-CN" dirty="0"/>
              <a:t>、</a:t>
            </a:r>
            <a:r>
              <a:rPr lang="en-US" altLang="zh-CN" dirty="0"/>
              <a:t>h</a:t>
            </a:r>
            <a:r>
              <a:rPr lang="zh-CN" altLang="zh-CN" dirty="0"/>
              <a:t>的值和圆柱体的体积</a:t>
            </a:r>
            <a:r>
              <a:rPr lang="zh-CN" altLang="zh-CN" dirty="0" smtClean="0"/>
              <a:t>。</a:t>
            </a:r>
            <a:endParaRPr lang="en-US" altLang="zh-CN" dirty="0" smtClean="0"/>
          </a:p>
          <a:p>
            <a:pPr marL="68580" indent="0">
              <a:buNone/>
            </a:pPr>
            <a:r>
              <a:rPr lang="en-US" altLang="zh-CN" dirty="0"/>
              <a:t>public class </a:t>
            </a:r>
            <a:r>
              <a:rPr lang="en-US" altLang="zh-CN" dirty="0" err="1"/>
              <a:t>Testclass</a:t>
            </a:r>
            <a:r>
              <a:rPr lang="en-US" altLang="zh-CN" dirty="0"/>
              <a:t> {   //</a:t>
            </a:r>
            <a:r>
              <a:rPr lang="zh-CN" altLang="en-US" dirty="0"/>
              <a:t>新建类</a:t>
            </a:r>
            <a:r>
              <a:rPr lang="en-US" altLang="zh-CN" dirty="0" err="1"/>
              <a:t>Testclass</a:t>
            </a:r>
            <a:endParaRPr lang="en-US" altLang="zh-CN" dirty="0"/>
          </a:p>
          <a:p>
            <a:pPr marL="68580" indent="0">
              <a:buNone/>
            </a:pPr>
            <a:r>
              <a:rPr lang="en-US" altLang="zh-CN" dirty="0"/>
              <a:t>	  public static void main(String[] </a:t>
            </a:r>
            <a:r>
              <a:rPr lang="en-US" altLang="zh-CN" dirty="0" err="1"/>
              <a:t>args</a:t>
            </a:r>
            <a:r>
              <a:rPr lang="en-US" altLang="zh-CN" dirty="0"/>
              <a:t>) </a:t>
            </a:r>
          </a:p>
          <a:p>
            <a:pPr marL="68580" indent="0">
              <a:buNone/>
            </a:pPr>
            <a:r>
              <a:rPr lang="en-US" altLang="zh-CN" dirty="0"/>
              <a:t>	  {</a:t>
            </a:r>
          </a:p>
          <a:p>
            <a:pPr marL="68580" indent="0">
              <a:buNone/>
            </a:pPr>
            <a:r>
              <a:rPr lang="en-US" altLang="zh-CN" dirty="0"/>
              <a:t>		float r=4.5f;</a:t>
            </a:r>
          </a:p>
          <a:p>
            <a:pPr marL="68580" indent="0">
              <a:buNone/>
            </a:pPr>
            <a:r>
              <a:rPr lang="en-US" altLang="zh-CN" dirty="0"/>
              <a:t>		float h=10f;</a:t>
            </a:r>
          </a:p>
          <a:p>
            <a:pPr marL="68580" indent="0">
              <a:buNone/>
            </a:pPr>
            <a:r>
              <a:rPr lang="en-US" altLang="zh-CN" dirty="0"/>
              <a:t>		double s=3.14*r*r*h;</a:t>
            </a:r>
          </a:p>
          <a:p>
            <a:pPr marL="68580" indent="0">
              <a:buNone/>
            </a:pPr>
            <a:r>
              <a:rPr lang="en-US" altLang="zh-CN" dirty="0"/>
              <a:t>		</a:t>
            </a:r>
            <a:r>
              <a:rPr lang="en-US" altLang="zh-CN" dirty="0" err="1"/>
              <a:t>System.out.println</a:t>
            </a:r>
            <a:r>
              <a:rPr lang="en-US" altLang="zh-CN" dirty="0"/>
              <a:t>("</a:t>
            </a:r>
            <a:r>
              <a:rPr lang="zh-CN" altLang="en-US" dirty="0"/>
              <a:t>圆柱体的半径为：</a:t>
            </a:r>
            <a:r>
              <a:rPr lang="en-US" altLang="zh-CN" dirty="0"/>
              <a:t>"+r);</a:t>
            </a:r>
          </a:p>
          <a:p>
            <a:pPr marL="68580" indent="0">
              <a:buNone/>
            </a:pPr>
            <a:r>
              <a:rPr lang="en-US" altLang="zh-CN" dirty="0"/>
              <a:t>		</a:t>
            </a:r>
            <a:r>
              <a:rPr lang="en-US" altLang="zh-CN" dirty="0" err="1"/>
              <a:t>System.out.println</a:t>
            </a:r>
            <a:r>
              <a:rPr lang="en-US" altLang="zh-CN" dirty="0"/>
              <a:t>("</a:t>
            </a:r>
            <a:r>
              <a:rPr lang="zh-CN" altLang="en-US" dirty="0"/>
              <a:t>圆柱体的高为：</a:t>
            </a:r>
            <a:r>
              <a:rPr lang="en-US" altLang="zh-CN" dirty="0"/>
              <a:t>"+h);</a:t>
            </a:r>
          </a:p>
          <a:p>
            <a:pPr marL="68580" indent="0">
              <a:buNone/>
            </a:pPr>
            <a:r>
              <a:rPr lang="en-US" altLang="zh-CN" dirty="0"/>
              <a:t>		</a:t>
            </a:r>
            <a:r>
              <a:rPr lang="en-US" altLang="zh-CN" dirty="0" err="1"/>
              <a:t>System.out.println</a:t>
            </a:r>
            <a:r>
              <a:rPr lang="en-US" altLang="zh-CN" dirty="0"/>
              <a:t>("</a:t>
            </a:r>
            <a:r>
              <a:rPr lang="zh-CN" altLang="en-US" dirty="0"/>
              <a:t>圆柱体的体积为：</a:t>
            </a:r>
            <a:r>
              <a:rPr lang="en-US" altLang="zh-CN" dirty="0"/>
              <a:t>"+s);</a:t>
            </a:r>
          </a:p>
          <a:p>
            <a:pPr marL="68580" indent="0">
              <a:buNone/>
            </a:pPr>
            <a:r>
              <a:rPr lang="en-US" altLang="zh-CN" dirty="0"/>
              <a:t>	  }</a:t>
            </a:r>
          </a:p>
          <a:p>
            <a:pPr marL="68580" indent="0">
              <a:buNone/>
            </a:pPr>
            <a:r>
              <a:rPr lang="en-US" altLang="zh-CN"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35480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复合语句和作用域</a:t>
            </a:r>
            <a:endParaRPr lang="zh-CN" altLang="en-US" dirty="0"/>
          </a:p>
        </p:txBody>
      </p:sp>
      <p:sp>
        <p:nvSpPr>
          <p:cNvPr id="3" name="内容占位符 2"/>
          <p:cNvSpPr>
            <a:spLocks noGrp="1"/>
          </p:cNvSpPr>
          <p:nvPr>
            <p:ph idx="1"/>
          </p:nvPr>
        </p:nvSpPr>
        <p:spPr>
          <a:xfrm>
            <a:off x="1043492" y="2323652"/>
            <a:ext cx="6777317" cy="4057676"/>
          </a:xfrm>
        </p:spPr>
        <p:txBody>
          <a:bodyPr>
            <a:normAutofit fontScale="92500" lnSpcReduction="10000"/>
          </a:bodyPr>
          <a:lstStyle/>
          <a:p>
            <a:pPr marL="68580" indent="0">
              <a:buNone/>
            </a:pPr>
            <a:r>
              <a:rPr lang="zh-CN" altLang="en-US" dirty="0" smtClean="0"/>
              <a:t>复合语句是用一对花括号括起来的若干简单语句，复合语句还决定了局部变量的作用域范围，局部变量的作用域是从声明开始到它所在的嵌套结束为止。</a:t>
            </a:r>
            <a:endParaRPr lang="en-US" altLang="zh-CN" dirty="0" smtClean="0"/>
          </a:p>
          <a:p>
            <a:pPr marL="68580" indent="0">
              <a:buNone/>
            </a:pPr>
            <a:r>
              <a:rPr lang="en-US" altLang="zh-CN" dirty="0" smtClean="0"/>
              <a:t>public static void main(String </a:t>
            </a:r>
            <a:r>
              <a:rPr lang="en-US" altLang="zh-CN" dirty="0" err="1" smtClean="0"/>
              <a:t>args</a:t>
            </a:r>
            <a:r>
              <a:rPr lang="en-US" altLang="zh-CN" dirty="0" smtClean="0"/>
              <a:t>[]) {</a:t>
            </a:r>
          </a:p>
          <a:p>
            <a:pPr marL="68580" indent="0">
              <a:buNone/>
            </a:pPr>
            <a:r>
              <a:rPr lang="en-US" altLang="zh-CN" dirty="0" err="1"/>
              <a:t>i</a:t>
            </a:r>
            <a:r>
              <a:rPr lang="en-US" altLang="zh-CN" dirty="0" err="1" smtClean="0"/>
              <a:t>nt</a:t>
            </a:r>
            <a:r>
              <a:rPr lang="en-US" altLang="zh-CN" dirty="0" smtClean="0"/>
              <a:t> a;</a:t>
            </a:r>
          </a:p>
          <a:p>
            <a:pPr marL="68580" indent="0">
              <a:buNone/>
            </a:pPr>
            <a:r>
              <a:rPr lang="en-US" altLang="zh-CN" dirty="0" smtClean="0"/>
              <a:t>…….  //</a:t>
            </a:r>
            <a:r>
              <a:rPr lang="zh-CN" altLang="en-US" dirty="0" smtClean="0"/>
              <a:t>其他语句</a:t>
            </a:r>
            <a:endParaRPr lang="en-US" altLang="zh-CN" dirty="0" smtClean="0"/>
          </a:p>
          <a:p>
            <a:pPr marL="68580" indent="0">
              <a:buNone/>
            </a:pPr>
            <a:r>
              <a:rPr lang="en-US" altLang="zh-CN" dirty="0" smtClean="0"/>
              <a:t>{</a:t>
            </a:r>
          </a:p>
          <a:p>
            <a:pPr marL="68580" indent="0">
              <a:buNone/>
            </a:pPr>
            <a:r>
              <a:rPr lang="en-US" altLang="zh-CN" dirty="0" err="1"/>
              <a:t>i</a:t>
            </a:r>
            <a:r>
              <a:rPr lang="en-US" altLang="zh-CN" dirty="0" err="1" smtClean="0"/>
              <a:t>nt</a:t>
            </a:r>
            <a:r>
              <a:rPr lang="en-US" altLang="zh-CN" dirty="0" smtClean="0"/>
              <a:t> b;</a:t>
            </a:r>
          </a:p>
          <a:p>
            <a:pPr marL="68580" indent="0">
              <a:buNone/>
            </a:pPr>
            <a:r>
              <a:rPr lang="en-US" altLang="zh-CN" dirty="0" smtClean="0"/>
              <a:t>…….//</a:t>
            </a:r>
            <a:r>
              <a:rPr lang="zh-CN" altLang="en-US" dirty="0" smtClean="0"/>
              <a:t>其他语句</a:t>
            </a:r>
            <a:endParaRPr lang="en-US" altLang="zh-CN" dirty="0" smtClean="0"/>
          </a:p>
          <a:p>
            <a:pPr marL="68580" indent="0">
              <a:buNone/>
            </a:pPr>
            <a:r>
              <a:rPr lang="en-US" altLang="zh-CN" dirty="0" smtClean="0"/>
              <a:t>}  //b</a:t>
            </a:r>
            <a:r>
              <a:rPr lang="zh-CN" altLang="en-US" dirty="0" smtClean="0"/>
              <a:t>的作用域到此为止</a:t>
            </a:r>
            <a:endParaRPr lang="en-US" altLang="zh-CN" dirty="0"/>
          </a:p>
          <a:p>
            <a:pPr marL="68580" indent="0">
              <a:buNone/>
            </a:pPr>
            <a:r>
              <a:rPr lang="en-US" altLang="zh-CN" dirty="0" smtClean="0"/>
              <a:t>} //a</a:t>
            </a:r>
            <a:r>
              <a:rPr lang="zh-CN" altLang="en-US" dirty="0" smtClean="0"/>
              <a:t>的作用域到此为止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8122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5904656" cy="432048"/>
          </a:xfrm>
        </p:spPr>
        <p:txBody>
          <a:bodyPr>
            <a:noAutofit/>
          </a:bodyPr>
          <a:lstStyle/>
          <a:p>
            <a:r>
              <a:rPr lang="en-US" altLang="zh-CN" sz="2800" dirty="0" smtClean="0"/>
              <a:t>3.2 </a:t>
            </a:r>
            <a:r>
              <a:rPr lang="zh-CN" altLang="en-US" sz="2800" dirty="0" smtClean="0"/>
              <a:t>复合语句和作用域</a:t>
            </a:r>
            <a:endParaRPr lang="zh-CN" altLang="en-US" sz="2800" dirty="0"/>
          </a:p>
        </p:txBody>
      </p:sp>
      <p:sp>
        <p:nvSpPr>
          <p:cNvPr id="3" name="内容占位符 2"/>
          <p:cNvSpPr>
            <a:spLocks noGrp="1"/>
          </p:cNvSpPr>
          <p:nvPr>
            <p:ph idx="1"/>
          </p:nvPr>
        </p:nvSpPr>
        <p:spPr>
          <a:xfrm>
            <a:off x="683568" y="908720"/>
            <a:ext cx="6777317" cy="4057676"/>
          </a:xfrm>
        </p:spPr>
        <p:txBody>
          <a:bodyPr>
            <a:noAutofit/>
          </a:bodyPr>
          <a:lstStyle/>
          <a:p>
            <a:pPr marL="68580" indent="0">
              <a:buNone/>
            </a:pPr>
            <a:r>
              <a:rPr lang="zh-CN" altLang="en-US" sz="2200" dirty="0" smtClean="0"/>
              <a:t>例</a:t>
            </a:r>
            <a:r>
              <a:rPr lang="en-US" altLang="zh-CN" sz="2200" dirty="0" smtClean="0"/>
              <a:t>3.2 </a:t>
            </a:r>
            <a:r>
              <a:rPr lang="zh-CN" altLang="en-US" sz="2200" dirty="0" smtClean="0"/>
              <a:t>变量的作用域</a:t>
            </a:r>
            <a:endParaRPr lang="en-US" altLang="zh-CN" sz="2200" dirty="0" smtClean="0"/>
          </a:p>
          <a:p>
            <a:pPr marL="68580" indent="0">
              <a:buNone/>
            </a:pPr>
            <a:r>
              <a:rPr lang="en-US" altLang="zh-CN" sz="2200" dirty="0"/>
              <a:t>package test;</a:t>
            </a:r>
          </a:p>
          <a:p>
            <a:pPr marL="68580" indent="0">
              <a:buNone/>
            </a:pPr>
            <a:r>
              <a:rPr lang="en-US" altLang="zh-CN" sz="2200" dirty="0"/>
              <a:t>public class </a:t>
            </a:r>
            <a:r>
              <a:rPr lang="en-US" altLang="zh-CN" sz="2200" dirty="0" err="1"/>
              <a:t>Testclass</a:t>
            </a:r>
            <a:r>
              <a:rPr lang="en-US" altLang="zh-CN" sz="2200" dirty="0"/>
              <a:t> {</a:t>
            </a:r>
          </a:p>
          <a:p>
            <a:pPr marL="68580" indent="0">
              <a:buNone/>
            </a:pPr>
            <a:r>
              <a:rPr lang="en-US" altLang="zh-CN" sz="2200" dirty="0" smtClean="0"/>
              <a:t>   public </a:t>
            </a:r>
            <a:r>
              <a:rPr lang="en-US" altLang="zh-CN" sz="2200" dirty="0"/>
              <a:t>static void main(String[] </a:t>
            </a:r>
            <a:r>
              <a:rPr lang="en-US" altLang="zh-CN" sz="2200" dirty="0" err="1"/>
              <a:t>args</a:t>
            </a:r>
            <a:r>
              <a:rPr lang="en-US" altLang="zh-CN" sz="2200" dirty="0" smtClean="0"/>
              <a:t>)   {</a:t>
            </a:r>
            <a:endParaRPr lang="en-US" altLang="zh-CN" sz="2200" dirty="0"/>
          </a:p>
          <a:p>
            <a:pPr marL="68580" indent="0">
              <a:buNone/>
            </a:pPr>
            <a:r>
              <a:rPr lang="en-US" altLang="zh-CN" sz="2200" dirty="0" smtClean="0"/>
              <a:t>      </a:t>
            </a:r>
            <a:r>
              <a:rPr lang="en-US" altLang="zh-CN" sz="2200" dirty="0" err="1" smtClean="0"/>
              <a:t>int</a:t>
            </a:r>
            <a:r>
              <a:rPr lang="en-US" altLang="zh-CN" sz="2200" dirty="0" smtClean="0"/>
              <a:t> </a:t>
            </a:r>
            <a:r>
              <a:rPr lang="en-US" altLang="zh-CN" sz="2200" dirty="0"/>
              <a:t>x=12;  //</a:t>
            </a:r>
            <a:r>
              <a:rPr lang="zh-CN" altLang="en-US" sz="2200" dirty="0"/>
              <a:t>定义了变量</a:t>
            </a:r>
            <a:r>
              <a:rPr lang="en-US" altLang="zh-CN" sz="2200" dirty="0"/>
              <a:t>x</a:t>
            </a:r>
          </a:p>
          <a:p>
            <a:pPr marL="68580" indent="0">
              <a:buNone/>
            </a:pPr>
            <a:r>
              <a:rPr lang="en-US" altLang="zh-CN" sz="2200" dirty="0" smtClean="0"/>
              <a:t>        {</a:t>
            </a:r>
            <a:endParaRPr lang="en-US" altLang="zh-CN" sz="2200" dirty="0"/>
          </a:p>
          <a:p>
            <a:pPr marL="68580" indent="0">
              <a:buNone/>
            </a:pPr>
            <a:r>
              <a:rPr lang="en-US" altLang="zh-CN" sz="2200" dirty="0"/>
              <a:t>	</a:t>
            </a:r>
            <a:r>
              <a:rPr lang="en-US" altLang="zh-CN" sz="2200" dirty="0" err="1" smtClean="0"/>
              <a:t>int</a:t>
            </a:r>
            <a:r>
              <a:rPr lang="en-US" altLang="zh-CN" sz="2200" dirty="0" smtClean="0"/>
              <a:t> </a:t>
            </a:r>
            <a:r>
              <a:rPr lang="en-US" altLang="zh-CN" sz="2200" dirty="0"/>
              <a:t>y=96;   //</a:t>
            </a:r>
            <a:r>
              <a:rPr lang="zh-CN" altLang="en-US" sz="2200" dirty="0"/>
              <a:t>定义变量</a:t>
            </a:r>
            <a:r>
              <a:rPr lang="en-US" altLang="zh-CN" sz="2200" dirty="0"/>
              <a:t>y</a:t>
            </a:r>
          </a:p>
          <a:p>
            <a:pPr marL="68580" indent="0">
              <a:buNone/>
            </a:pPr>
            <a:r>
              <a:rPr lang="en-US" altLang="zh-CN" sz="2200" dirty="0"/>
              <a:t>	</a:t>
            </a:r>
            <a:r>
              <a:rPr lang="en-US" altLang="zh-CN" sz="2200" dirty="0" err="1" smtClean="0"/>
              <a:t>System.out.println</a:t>
            </a:r>
            <a:r>
              <a:rPr lang="en-US" altLang="zh-CN" sz="2200" dirty="0"/>
              <a:t>("x is "+x);  //</a:t>
            </a:r>
            <a:r>
              <a:rPr lang="zh-CN" altLang="en-US" sz="2200" dirty="0"/>
              <a:t>访问变量</a:t>
            </a:r>
            <a:r>
              <a:rPr lang="en-US" altLang="zh-CN" sz="2200" dirty="0"/>
              <a:t>x</a:t>
            </a:r>
          </a:p>
          <a:p>
            <a:pPr marL="68580" indent="0">
              <a:buNone/>
            </a:pPr>
            <a:r>
              <a:rPr lang="en-US" altLang="zh-CN" sz="2200" dirty="0"/>
              <a:t>	</a:t>
            </a:r>
            <a:r>
              <a:rPr lang="en-US" altLang="zh-CN" sz="2200" dirty="0" err="1" smtClean="0"/>
              <a:t>System.out.println</a:t>
            </a:r>
            <a:r>
              <a:rPr lang="en-US" altLang="zh-CN" sz="2200" dirty="0"/>
              <a:t>("y is "+y);  //</a:t>
            </a:r>
            <a:r>
              <a:rPr lang="zh-CN" altLang="en-US" sz="2200" dirty="0"/>
              <a:t>访问变量</a:t>
            </a:r>
            <a:r>
              <a:rPr lang="en-US" altLang="zh-CN" sz="2200" dirty="0"/>
              <a:t>y</a:t>
            </a:r>
          </a:p>
          <a:p>
            <a:pPr marL="68580" indent="0">
              <a:buNone/>
            </a:pPr>
            <a:r>
              <a:rPr lang="en-US" altLang="zh-CN" sz="2200" dirty="0" smtClean="0"/>
              <a:t>         }</a:t>
            </a:r>
            <a:endParaRPr lang="en-US" altLang="zh-CN" sz="2200" dirty="0"/>
          </a:p>
          <a:p>
            <a:pPr marL="68580" indent="0">
              <a:buNone/>
            </a:pPr>
            <a:r>
              <a:rPr lang="en-US" altLang="zh-CN" sz="2200" dirty="0" smtClean="0"/>
              <a:t>       //</a:t>
            </a:r>
            <a:r>
              <a:rPr lang="en-US" altLang="zh-CN" sz="2200" dirty="0"/>
              <a:t>y=x;//</a:t>
            </a:r>
            <a:r>
              <a:rPr lang="zh-CN" altLang="en-US" sz="2200" dirty="0"/>
              <a:t>访问变量</a:t>
            </a:r>
            <a:r>
              <a:rPr lang="en-US" altLang="zh-CN" sz="2200" dirty="0"/>
              <a:t>x</a:t>
            </a:r>
            <a:r>
              <a:rPr lang="zh-CN" altLang="en-US" sz="2200" dirty="0"/>
              <a:t>，为变量</a:t>
            </a:r>
            <a:r>
              <a:rPr lang="en-US" altLang="zh-CN" sz="2200" dirty="0"/>
              <a:t>y</a:t>
            </a:r>
            <a:r>
              <a:rPr lang="zh-CN" altLang="en-US" sz="2200" dirty="0"/>
              <a:t>赋值</a:t>
            </a:r>
          </a:p>
          <a:p>
            <a:pPr marL="68580" indent="0">
              <a:buNone/>
            </a:pPr>
            <a:r>
              <a:rPr lang="zh-CN" altLang="en-US" sz="2200" dirty="0" smtClean="0"/>
              <a:t>        </a:t>
            </a:r>
            <a:r>
              <a:rPr lang="en-US" altLang="zh-CN" sz="2200" dirty="0" err="1" smtClean="0"/>
              <a:t>System.out.println</a:t>
            </a:r>
            <a:r>
              <a:rPr lang="en-US" altLang="zh-CN" sz="2200" dirty="0"/>
              <a:t>("x is "+x);   //</a:t>
            </a:r>
            <a:r>
              <a:rPr lang="zh-CN" altLang="en-US" sz="2200" dirty="0"/>
              <a:t>访问变量</a:t>
            </a:r>
            <a:r>
              <a:rPr lang="en-US" altLang="zh-CN" sz="2200" dirty="0"/>
              <a:t>x</a:t>
            </a:r>
          </a:p>
          <a:p>
            <a:pPr marL="68580" indent="0">
              <a:buNone/>
            </a:pPr>
            <a:r>
              <a:rPr lang="en-US" altLang="zh-CN" sz="2200" dirty="0" smtClean="0"/>
              <a:t>    }</a:t>
            </a:r>
            <a:endParaRPr lang="en-US" altLang="zh-CN" sz="2200" dirty="0"/>
          </a:p>
          <a:p>
            <a:pPr marL="68580" indent="0">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982440" y="2910960"/>
              <a:ext cx="6813720" cy="2858040"/>
            </p14:xfrm>
          </p:contentPart>
        </mc:Choice>
        <mc:Fallback>
          <p:pic>
            <p:nvPicPr>
              <p:cNvPr id="5" name="墨迹 4"/>
              <p:cNvPicPr/>
              <p:nvPr/>
            </p:nvPicPr>
            <p:blipFill>
              <a:blip r:embed="rId3"/>
              <a:stretch>
                <a:fillRect/>
              </a:stretch>
            </p:blipFill>
            <p:spPr>
              <a:xfrm>
                <a:off x="973080" y="2901600"/>
                <a:ext cx="6832440" cy="2876760"/>
              </a:xfrm>
              <a:prstGeom prst="rect">
                <a:avLst/>
              </a:prstGeom>
            </p:spPr>
          </p:pic>
        </mc:Fallback>
      </mc:AlternateContent>
    </p:spTree>
    <p:extLst>
      <p:ext uri="{BB962C8B-B14F-4D97-AF65-F5344CB8AC3E}">
        <p14:creationId xmlns:p14="http://schemas.microsoft.com/office/powerpoint/2010/main" val="599191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条件语句</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选择结构又称为分支结构，是一种在两种以上的多条执行路径中选择一条执行的控制结构，这里说的执行路径是指一组语句。</a:t>
            </a:r>
            <a:endParaRPr lang="en-US" altLang="zh-CN" dirty="0" smtClean="0"/>
          </a:p>
          <a:p>
            <a:pPr marL="68580" indent="0">
              <a:buNone/>
            </a:pPr>
            <a:r>
              <a:rPr lang="zh-CN" altLang="en-US" dirty="0" smtClean="0"/>
              <a:t>通常分支结构要先做一个判断，然后根据判断的结果来决定</a:t>
            </a:r>
            <a:r>
              <a:rPr lang="zh-CN" altLang="en-US" dirty="0" smtClean="0"/>
              <a:t>选择哪一</a:t>
            </a:r>
            <a:r>
              <a:rPr lang="zh-CN" altLang="en-US" dirty="0" smtClean="0"/>
              <a:t>条执行路径。</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91199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if</a:t>
            </a:r>
            <a:r>
              <a:rPr lang="zh-CN" altLang="en-US" dirty="0" smtClean="0"/>
              <a:t>条件语句</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If</a:t>
            </a:r>
            <a:r>
              <a:rPr lang="zh-CN" altLang="en-US" dirty="0" smtClean="0"/>
              <a:t>语句是</a:t>
            </a:r>
            <a:r>
              <a:rPr lang="en-US" altLang="zh-CN" dirty="0" smtClean="0"/>
              <a:t>Java</a:t>
            </a:r>
            <a:r>
              <a:rPr lang="zh-CN" altLang="en-US" dirty="0" smtClean="0"/>
              <a:t>程序中最常见的分支结构，每一种编程语言都有一种或多种形式的该类语句，它是一种“二选一”的控制结构，即给出两种可能的执行路径供选择。</a:t>
            </a:r>
            <a:endParaRPr lang="en-US" altLang="zh-CN" dirty="0" smtClean="0"/>
          </a:p>
          <a:p>
            <a:pPr marL="68580" indent="0">
              <a:buNone/>
            </a:pPr>
            <a:r>
              <a:rPr lang="zh-CN" altLang="en-US" dirty="0"/>
              <a:t>分</a:t>
            </a:r>
            <a:r>
              <a:rPr lang="zh-CN" altLang="en-US" dirty="0" smtClean="0"/>
              <a:t>支前的判断称为条件表达式，简称为条件，它是一个结果为逻辑型量的关系表达式或逻辑表达式，根据这个表达式的值是“真”或“假”来选择哪个分支来执行。</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3385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p:txBody>
          <a:bodyPr/>
          <a:lstStyle/>
          <a:p>
            <a:pPr marL="68580" indent="0">
              <a:buNone/>
            </a:pPr>
            <a:r>
              <a:rPr lang="zh-CN" altLang="en-US" dirty="0" smtClean="0"/>
              <a:t>使用</a:t>
            </a:r>
            <a:r>
              <a:rPr lang="en-US" altLang="zh-CN" dirty="0" smtClean="0"/>
              <a:t>if</a:t>
            </a:r>
            <a:r>
              <a:rPr lang="zh-CN" altLang="en-US" dirty="0" smtClean="0"/>
              <a:t>条件语句，可选择是否要执行紧跟在条件之后的那个语句。关键字</a:t>
            </a:r>
            <a:r>
              <a:rPr lang="en-US" altLang="zh-CN" dirty="0" smtClean="0"/>
              <a:t>if</a:t>
            </a:r>
            <a:r>
              <a:rPr lang="zh-CN" altLang="en-US" dirty="0" smtClean="0"/>
              <a:t>之后是作为条件的“布尔表达式”</a:t>
            </a:r>
            <a:r>
              <a:rPr lang="zh-CN" altLang="en-US" dirty="0"/>
              <a:t>。</a:t>
            </a:r>
            <a:endParaRPr lang="en-US" altLang="zh-CN" dirty="0" smtClean="0"/>
          </a:p>
          <a:p>
            <a:pPr marL="68580" indent="0">
              <a:buNone/>
            </a:pPr>
            <a:r>
              <a:rPr lang="zh-CN" altLang="en-US" dirty="0" smtClean="0"/>
              <a:t>如果该表达式返回的结果为</a:t>
            </a:r>
            <a:r>
              <a:rPr lang="en-US" altLang="zh-CN" dirty="0" smtClean="0"/>
              <a:t>true</a:t>
            </a:r>
            <a:r>
              <a:rPr lang="zh-CN" altLang="en-US" dirty="0" smtClean="0"/>
              <a:t>，则执行其后的语句；若为</a:t>
            </a:r>
            <a:r>
              <a:rPr lang="en-US" altLang="zh-CN" dirty="0" smtClean="0"/>
              <a:t>false</a:t>
            </a:r>
            <a:r>
              <a:rPr lang="zh-CN" altLang="en-US" dirty="0" smtClean="0"/>
              <a:t>，则不执行</a:t>
            </a:r>
            <a:r>
              <a:rPr lang="en-US" altLang="zh-CN" dirty="0" smtClean="0"/>
              <a:t>if</a:t>
            </a:r>
            <a:r>
              <a:rPr lang="zh-CN" altLang="en-US" dirty="0" smtClean="0"/>
              <a:t>条件之后的语句。</a:t>
            </a:r>
            <a:r>
              <a:rPr lang="en-US" altLang="zh-CN" dirty="0" smtClean="0"/>
              <a:t>If</a:t>
            </a:r>
            <a:r>
              <a:rPr lang="zh-CN" altLang="en-US" dirty="0" smtClean="0"/>
              <a:t>条件语句</a:t>
            </a:r>
            <a:r>
              <a:rPr lang="zh-CN" altLang="en-US" dirty="0" smtClean="0"/>
              <a:t>可分为简单</a:t>
            </a:r>
            <a:r>
              <a:rPr lang="zh-CN" altLang="en-US" dirty="0" smtClean="0"/>
              <a:t>的</a:t>
            </a:r>
            <a:r>
              <a:rPr lang="en-US" altLang="zh-CN" dirty="0" smtClean="0"/>
              <a:t>if</a:t>
            </a:r>
            <a:r>
              <a:rPr lang="zh-CN" altLang="en-US" dirty="0" smtClean="0"/>
              <a:t>条件语句、</a:t>
            </a:r>
            <a:r>
              <a:rPr lang="en-US" altLang="zh-CN" dirty="0" smtClean="0"/>
              <a:t>if...else</a:t>
            </a:r>
            <a:r>
              <a:rPr lang="zh-CN" altLang="en-US" dirty="0" smtClean="0"/>
              <a:t>语句和</a:t>
            </a:r>
            <a:r>
              <a:rPr lang="en-US" altLang="zh-CN" dirty="0" smtClean="0"/>
              <a:t>if…else if</a:t>
            </a:r>
            <a:r>
              <a:rPr lang="zh-CN" altLang="en-US" dirty="0" smtClean="0"/>
              <a:t>多分支语句。</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605723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p:txBody>
          <a:bodyPr>
            <a:normAutofit fontScale="92500" lnSpcReduction="20000"/>
          </a:bodyPr>
          <a:lstStyle/>
          <a:p>
            <a:pPr marL="68580" indent="0">
              <a:buNone/>
            </a:pPr>
            <a:r>
              <a:rPr lang="en-US" altLang="zh-CN" dirty="0" smtClean="0"/>
              <a:t>1.</a:t>
            </a:r>
            <a:r>
              <a:rPr lang="zh-CN" altLang="en-US" dirty="0" smtClean="0"/>
              <a:t>简单的</a:t>
            </a:r>
            <a:r>
              <a:rPr lang="en-US" altLang="zh-CN" dirty="0" smtClean="0"/>
              <a:t>if</a:t>
            </a:r>
            <a:r>
              <a:rPr lang="zh-CN" altLang="en-US" dirty="0" smtClean="0"/>
              <a:t>条件语句</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smtClean="0"/>
              <a:t>If</a:t>
            </a:r>
            <a:r>
              <a:rPr lang="zh-CN" altLang="en-US" dirty="0" smtClean="0"/>
              <a:t>（布尔表达式）</a:t>
            </a:r>
            <a:r>
              <a:rPr lang="en-US" altLang="zh-CN" dirty="0" smtClean="0"/>
              <a:t>{</a:t>
            </a:r>
          </a:p>
          <a:p>
            <a:pPr marL="68580" indent="0">
              <a:buNone/>
            </a:pPr>
            <a:r>
              <a:rPr lang="zh-CN" altLang="en-US" dirty="0"/>
              <a:t>语句序列</a:t>
            </a:r>
            <a:endParaRPr lang="en-US" altLang="zh-CN" dirty="0" smtClean="0"/>
          </a:p>
          <a:p>
            <a:pPr marL="68580" indent="0">
              <a:buNone/>
            </a:pPr>
            <a:r>
              <a:rPr lang="en-US" altLang="zh-CN" dirty="0" smtClean="0"/>
              <a:t>}</a:t>
            </a:r>
          </a:p>
          <a:p>
            <a:pPr marL="68580" indent="0">
              <a:buNone/>
            </a:pPr>
            <a:r>
              <a:rPr lang="zh-CN" altLang="en-US" dirty="0" smtClean="0"/>
              <a:t>布尔表达式：必要参数，表示最后返回的结果必须是一个布尔值。它可以是一个单纯的布尔变量或常量，也可以是使用关系或布尔运算符的表达式。</a:t>
            </a:r>
            <a:endParaRPr lang="en-US" altLang="zh-CN" dirty="0" smtClean="0"/>
          </a:p>
          <a:p>
            <a:pPr marL="68580" indent="0">
              <a:buNone/>
            </a:pPr>
            <a:r>
              <a:rPr lang="zh-CN" altLang="en-US" dirty="0" smtClean="0"/>
              <a:t>语句序列：可选参数。可以是一条或多条语句，当表达式的值为</a:t>
            </a:r>
            <a:r>
              <a:rPr lang="en-US" altLang="zh-CN" dirty="0" smtClean="0"/>
              <a:t>true</a:t>
            </a:r>
            <a:r>
              <a:rPr lang="zh-CN" altLang="en-US" dirty="0" smtClean="0"/>
              <a:t>时执行这些语句。</a:t>
            </a:r>
            <a:endParaRPr lang="zh-CN" altLang="en-US" dirty="0"/>
          </a:p>
        </p:txBody>
      </p:sp>
      <p:cxnSp>
        <p:nvCxnSpPr>
          <p:cNvPr id="5" name="直接箭头连接符 4"/>
          <p:cNvCxnSpPr/>
          <p:nvPr/>
        </p:nvCxnSpPr>
        <p:spPr>
          <a:xfrm flipH="1">
            <a:off x="6930263" y="692696"/>
            <a:ext cx="2082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菱形 5"/>
          <p:cNvSpPr/>
          <p:nvPr/>
        </p:nvSpPr>
        <p:spPr>
          <a:xfrm>
            <a:off x="6012160" y="1124744"/>
            <a:ext cx="1836204" cy="7200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条件表达式</a:t>
            </a:r>
            <a:endParaRPr lang="zh-CN" altLang="en-US" dirty="0"/>
          </a:p>
        </p:txBody>
      </p:sp>
      <p:cxnSp>
        <p:nvCxnSpPr>
          <p:cNvPr id="14" name="直接箭头连接符 13"/>
          <p:cNvCxnSpPr/>
          <p:nvPr/>
        </p:nvCxnSpPr>
        <p:spPr>
          <a:xfrm>
            <a:off x="6930262" y="1844824"/>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930261" y="1942815"/>
            <a:ext cx="623889" cy="369332"/>
          </a:xfrm>
          <a:prstGeom prst="rect">
            <a:avLst/>
          </a:prstGeom>
          <a:noFill/>
        </p:spPr>
        <p:txBody>
          <a:bodyPr wrap="none" rtlCol="0">
            <a:spAutoFit/>
          </a:bodyPr>
          <a:lstStyle/>
          <a:p>
            <a:r>
              <a:rPr lang="en-US" altLang="zh-CN" dirty="0" smtClean="0"/>
              <a:t>true</a:t>
            </a:r>
            <a:endParaRPr lang="zh-CN" altLang="en-US" dirty="0"/>
          </a:p>
        </p:txBody>
      </p:sp>
      <p:sp>
        <p:nvSpPr>
          <p:cNvPr id="16" name="矩形 15"/>
          <p:cNvSpPr/>
          <p:nvPr/>
        </p:nvSpPr>
        <p:spPr>
          <a:xfrm>
            <a:off x="6348016" y="2467744"/>
            <a:ext cx="120613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语句序列</a:t>
            </a:r>
            <a:endParaRPr lang="zh-CN" altLang="en-US" dirty="0"/>
          </a:p>
        </p:txBody>
      </p:sp>
      <p:cxnSp>
        <p:nvCxnSpPr>
          <p:cNvPr id="18" name="直接箭头连接符 17"/>
          <p:cNvCxnSpPr>
            <a:stCxn id="16" idx="2"/>
          </p:cNvCxnSpPr>
          <p:nvPr/>
        </p:nvCxnSpPr>
        <p:spPr>
          <a:xfrm>
            <a:off x="6951083" y="2924944"/>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7884368" y="1484784"/>
            <a:ext cx="0" cy="1728192"/>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6951083" y="3212976"/>
            <a:ext cx="89728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7848364" y="2127481"/>
            <a:ext cx="700833" cy="369332"/>
          </a:xfrm>
          <a:prstGeom prst="rect">
            <a:avLst/>
          </a:prstGeom>
          <a:noFill/>
        </p:spPr>
        <p:txBody>
          <a:bodyPr wrap="none" rtlCol="0">
            <a:spAutoFit/>
          </a:bodyPr>
          <a:lstStyle/>
          <a:p>
            <a:r>
              <a:rPr lang="en-US" altLang="zh-CN" dirty="0" smtClean="0"/>
              <a:t>false</a:t>
            </a:r>
            <a:endParaRPr lang="zh-CN" altLang="en-US" dirty="0"/>
          </a:p>
        </p:txBody>
      </p:sp>
      <p:sp>
        <p:nvSpPr>
          <p:cNvPr id="31" name="TextBox 30"/>
          <p:cNvSpPr txBox="1"/>
          <p:nvPr/>
        </p:nvSpPr>
        <p:spPr>
          <a:xfrm>
            <a:off x="6804248" y="3465875"/>
            <a:ext cx="461665" cy="323165"/>
          </a:xfrm>
          <a:prstGeom prst="rect">
            <a:avLst/>
          </a:prstGeom>
          <a:noFill/>
        </p:spPr>
        <p:txBody>
          <a:bodyPr vert="eaVert" wrap="none" rtlCol="0">
            <a:spAutoFit/>
          </a:bodyPr>
          <a:lstStyle/>
          <a:p>
            <a:r>
              <a:rPr lang="en-US" altLang="zh-CN" dirty="0" smtClean="0"/>
              <a:t>…</a:t>
            </a:r>
            <a:endParaRPr lang="zh-CN" altLang="en-US" dirty="0"/>
          </a:p>
        </p:txBody>
      </p:sp>
      <p:sp>
        <p:nvSpPr>
          <p:cNvPr id="32" name="TextBox 31"/>
          <p:cNvSpPr txBox="1"/>
          <p:nvPr/>
        </p:nvSpPr>
        <p:spPr>
          <a:xfrm>
            <a:off x="1150794" y="5523329"/>
            <a:ext cx="6907660" cy="707886"/>
          </a:xfrm>
          <a:prstGeom prst="rect">
            <a:avLst/>
          </a:prstGeom>
          <a:noFill/>
        </p:spPr>
        <p:txBody>
          <a:bodyPr wrap="none" rtlCol="0">
            <a:spAutoFit/>
          </a:bodyPr>
          <a:lstStyle/>
          <a:p>
            <a:r>
              <a:rPr lang="zh-CN" altLang="en-US" sz="2000" dirty="0" smtClean="0"/>
              <a:t>即使</a:t>
            </a:r>
            <a:r>
              <a:rPr lang="en-US" altLang="zh-CN" sz="2000" dirty="0" smtClean="0"/>
              <a:t>if</a:t>
            </a:r>
            <a:r>
              <a:rPr lang="zh-CN" altLang="en-US" sz="2000" dirty="0" smtClean="0"/>
              <a:t>后面</a:t>
            </a:r>
            <a:r>
              <a:rPr lang="zh-CN" altLang="en-US" sz="2000" dirty="0" smtClean="0"/>
              <a:t>的</a:t>
            </a:r>
            <a:r>
              <a:rPr lang="zh-CN" altLang="en-US" sz="2000" dirty="0"/>
              <a:t>复合</a:t>
            </a:r>
            <a:r>
              <a:rPr lang="zh-CN" altLang="en-US" sz="2000" dirty="0" smtClean="0"/>
              <a:t>语句</a:t>
            </a:r>
            <a:r>
              <a:rPr lang="zh-CN" altLang="en-US" sz="2000" dirty="0" smtClean="0"/>
              <a:t>块可能只有一条语句，省略“</a:t>
            </a:r>
            <a:r>
              <a:rPr lang="en-US" altLang="zh-CN" sz="2000" dirty="0" smtClean="0"/>
              <a:t>{}</a:t>
            </a:r>
            <a:r>
              <a:rPr lang="zh-CN" altLang="en-US" sz="2000" dirty="0" smtClean="0"/>
              <a:t>”并无</a:t>
            </a:r>
            <a:endParaRPr lang="en-US" altLang="zh-CN" sz="2000" dirty="0" smtClean="0"/>
          </a:p>
          <a:p>
            <a:r>
              <a:rPr lang="zh-CN" altLang="en-US" sz="2000" dirty="0" smtClean="0"/>
              <a:t>语法错误，但为了增强程序的可读性最好不要省略。</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8999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7024744" cy="504056"/>
          </a:xfrm>
        </p:spPr>
        <p:txBody>
          <a:bodyPr>
            <a:noAutofit/>
          </a:bodyPr>
          <a:lstStyle/>
          <a:p>
            <a:r>
              <a:rPr lang="en-US" altLang="zh-CN" sz="3600" dirty="0"/>
              <a:t>3.3.1 if</a:t>
            </a:r>
            <a:r>
              <a:rPr lang="zh-CN" altLang="en-US" sz="3600" dirty="0"/>
              <a:t>条件语句</a:t>
            </a:r>
          </a:p>
        </p:txBody>
      </p:sp>
      <p:sp>
        <p:nvSpPr>
          <p:cNvPr id="3" name="内容占位符 2"/>
          <p:cNvSpPr>
            <a:spLocks noGrp="1"/>
          </p:cNvSpPr>
          <p:nvPr>
            <p:ph idx="1"/>
          </p:nvPr>
        </p:nvSpPr>
        <p:spPr>
          <a:xfrm>
            <a:off x="683568" y="836712"/>
            <a:ext cx="7992888" cy="5400600"/>
          </a:xfrm>
        </p:spPr>
        <p:txBody>
          <a:bodyPr>
            <a:noAutofit/>
          </a:bodyPr>
          <a:lstStyle/>
          <a:p>
            <a:pPr marL="68580" indent="0">
              <a:buNone/>
            </a:pPr>
            <a:r>
              <a:rPr lang="en-US" altLang="zh-CN" sz="1600" dirty="0" smtClean="0"/>
              <a:t>1.</a:t>
            </a:r>
            <a:r>
              <a:rPr lang="zh-CN" altLang="en-US" sz="1600" dirty="0" smtClean="0"/>
              <a:t>简单的</a:t>
            </a:r>
            <a:r>
              <a:rPr lang="en-US" altLang="zh-CN" sz="1600" dirty="0" smtClean="0"/>
              <a:t>if</a:t>
            </a:r>
            <a:r>
              <a:rPr lang="zh-CN" altLang="en-US" sz="1600" dirty="0" smtClean="0"/>
              <a:t>条件语句</a:t>
            </a:r>
            <a:endParaRPr lang="en-US" altLang="zh-CN" sz="1600" dirty="0" smtClean="0"/>
          </a:p>
          <a:p>
            <a:pPr marL="68580" indent="0">
              <a:buNone/>
            </a:pPr>
            <a:r>
              <a:rPr lang="zh-CN" altLang="en-US" sz="1600" dirty="0" smtClean="0"/>
              <a:t>例</a:t>
            </a:r>
            <a:r>
              <a:rPr lang="en-US" altLang="zh-CN" sz="1600" dirty="0" smtClean="0"/>
              <a:t>3.3 </a:t>
            </a:r>
            <a:r>
              <a:rPr lang="zh-CN" altLang="en-US" sz="1600" dirty="0" smtClean="0"/>
              <a:t>比较两个数的大小，输出最大数。</a:t>
            </a:r>
            <a:endParaRPr lang="en-US" altLang="zh-CN" sz="1600" dirty="0" smtClean="0"/>
          </a:p>
          <a:p>
            <a:pPr marL="68580" indent="0">
              <a:buNone/>
            </a:pPr>
            <a:r>
              <a:rPr lang="en-US" altLang="zh-CN" sz="1600" dirty="0"/>
              <a:t>import </a:t>
            </a:r>
            <a:r>
              <a:rPr lang="en-US" altLang="zh-CN" sz="1600" dirty="0" err="1"/>
              <a:t>java.util</a:t>
            </a:r>
            <a:r>
              <a:rPr lang="en-US" altLang="zh-CN" sz="1600" dirty="0"/>
              <a:t>.*;</a:t>
            </a:r>
          </a:p>
          <a:p>
            <a:pPr marL="68580" indent="0">
              <a:buNone/>
            </a:pPr>
            <a:r>
              <a:rPr lang="en-US" altLang="zh-CN" sz="1600" dirty="0"/>
              <a:t>public class </a:t>
            </a:r>
            <a:r>
              <a:rPr lang="en-US" altLang="zh-CN" sz="1600" dirty="0" err="1"/>
              <a:t>Testclass</a:t>
            </a:r>
            <a:r>
              <a:rPr lang="en-US" altLang="zh-CN" sz="1600" dirty="0"/>
              <a:t> {</a:t>
            </a:r>
          </a:p>
          <a:p>
            <a:pPr marL="68580" indent="0">
              <a:buNone/>
            </a:pPr>
            <a:r>
              <a:rPr lang="en-US" altLang="zh-CN" sz="1600" dirty="0" smtClean="0"/>
              <a:t>   public </a:t>
            </a:r>
            <a:r>
              <a:rPr lang="en-US" altLang="zh-CN" sz="1600" dirty="0"/>
              <a:t>static void main(String[] </a:t>
            </a:r>
            <a:r>
              <a:rPr lang="en-US" altLang="zh-CN" sz="1600" dirty="0" err="1"/>
              <a:t>args</a:t>
            </a:r>
            <a:r>
              <a:rPr lang="en-US" altLang="zh-CN" sz="1600" dirty="0"/>
              <a:t>)</a:t>
            </a:r>
          </a:p>
          <a:p>
            <a:pPr marL="68580" indent="0">
              <a:buNone/>
            </a:pPr>
            <a:r>
              <a:rPr lang="en-US" altLang="zh-CN" sz="1600" dirty="0" smtClean="0"/>
              <a:t>     {</a:t>
            </a:r>
            <a:endParaRPr lang="en-US" altLang="zh-CN" sz="1600" dirty="0"/>
          </a:p>
          <a:p>
            <a:pPr marL="68580" indent="0">
              <a:buNone/>
            </a:pPr>
            <a:r>
              <a:rPr lang="en-US" altLang="zh-CN" sz="1600" dirty="0" smtClean="0"/>
              <a:t>         </a:t>
            </a:r>
            <a:r>
              <a:rPr lang="en-US" altLang="zh-CN" sz="1600" dirty="0"/>
              <a:t>Scanner Scan=new Scanner(System.in);</a:t>
            </a:r>
          </a:p>
          <a:p>
            <a:pPr marL="68580" indent="0">
              <a:buNone/>
            </a:pPr>
            <a:r>
              <a:rPr lang="en-US" altLang="zh-CN" sz="1600" dirty="0" smtClean="0"/>
              <a:t>          </a:t>
            </a:r>
            <a:r>
              <a:rPr lang="en-US" altLang="zh-CN" sz="1600" dirty="0" err="1" smtClean="0"/>
              <a:t>int</a:t>
            </a:r>
            <a:r>
              <a:rPr lang="en-US" altLang="zh-CN" sz="1600" dirty="0" smtClean="0"/>
              <a:t> </a:t>
            </a:r>
            <a:r>
              <a:rPr lang="en-US" altLang="zh-CN" sz="1600" dirty="0" err="1"/>
              <a:t>a,b</a:t>
            </a:r>
            <a:r>
              <a:rPr lang="en-US" altLang="zh-CN" sz="1600" dirty="0"/>
              <a:t>;</a:t>
            </a:r>
          </a:p>
          <a:p>
            <a:pPr marL="68580" indent="0">
              <a:buNone/>
            </a:pPr>
            <a:r>
              <a:rPr lang="en-US" altLang="zh-CN" sz="1600" dirty="0" smtClean="0"/>
              <a:t>          </a:t>
            </a:r>
            <a:r>
              <a:rPr lang="en-US" altLang="zh-CN" sz="1600" dirty="0" err="1" smtClean="0"/>
              <a:t>System.out.println</a:t>
            </a:r>
            <a:r>
              <a:rPr lang="en-US" altLang="zh-CN" sz="1600" dirty="0"/>
              <a:t>("</a:t>
            </a:r>
            <a:r>
              <a:rPr lang="zh-CN" altLang="en-US" sz="1600" dirty="0"/>
              <a:t>请输入第一个整数</a:t>
            </a:r>
            <a:r>
              <a:rPr lang="en-US" altLang="zh-CN" sz="1600" dirty="0"/>
              <a:t>");</a:t>
            </a:r>
          </a:p>
          <a:p>
            <a:pPr marL="68580" indent="0">
              <a:buNone/>
            </a:pPr>
            <a:r>
              <a:rPr lang="en-US" altLang="zh-CN" sz="1600" dirty="0" smtClean="0"/>
              <a:t>          a=</a:t>
            </a:r>
            <a:r>
              <a:rPr lang="en-US" altLang="zh-CN" sz="1600" dirty="0" err="1" smtClean="0"/>
              <a:t>Scan.nextInt</a:t>
            </a:r>
            <a:r>
              <a:rPr lang="en-US" altLang="zh-CN" sz="1600" dirty="0"/>
              <a:t>();</a:t>
            </a:r>
          </a:p>
          <a:p>
            <a:pPr marL="68580" indent="0">
              <a:buNone/>
            </a:pPr>
            <a:r>
              <a:rPr lang="en-US" altLang="zh-CN" sz="1600" dirty="0" smtClean="0"/>
              <a:t>           </a:t>
            </a:r>
            <a:r>
              <a:rPr lang="en-US" altLang="zh-CN" sz="1600" dirty="0" err="1" smtClean="0"/>
              <a:t>System.out.println</a:t>
            </a:r>
            <a:r>
              <a:rPr lang="en-US" altLang="zh-CN" sz="1600" dirty="0"/>
              <a:t>("</a:t>
            </a:r>
            <a:r>
              <a:rPr lang="zh-CN" altLang="en-US" sz="1600" dirty="0"/>
              <a:t>请输入第二个整数</a:t>
            </a:r>
            <a:r>
              <a:rPr lang="en-US" altLang="zh-CN" sz="1600" dirty="0"/>
              <a:t>");</a:t>
            </a:r>
          </a:p>
          <a:p>
            <a:pPr marL="68580" indent="0">
              <a:buNone/>
            </a:pPr>
            <a:r>
              <a:rPr lang="en-US" altLang="zh-CN" sz="1600" dirty="0" smtClean="0"/>
              <a:t>           b=</a:t>
            </a:r>
            <a:r>
              <a:rPr lang="en-US" altLang="zh-CN" sz="1600" dirty="0" err="1" smtClean="0"/>
              <a:t>Scan.nextInt</a:t>
            </a:r>
            <a:r>
              <a:rPr lang="en-US" altLang="zh-CN" sz="1600" dirty="0"/>
              <a:t>();</a:t>
            </a:r>
          </a:p>
          <a:p>
            <a:pPr marL="68580" indent="0">
              <a:buNone/>
            </a:pPr>
            <a:r>
              <a:rPr lang="en-US" altLang="zh-CN" sz="1600" dirty="0" smtClean="0"/>
              <a:t>           if(a&gt;b</a:t>
            </a:r>
            <a:r>
              <a:rPr lang="en-US" altLang="zh-CN" sz="1600" dirty="0"/>
              <a:t>)</a:t>
            </a:r>
          </a:p>
          <a:p>
            <a:pPr marL="68580" indent="0">
              <a:buNone/>
            </a:pPr>
            <a:r>
              <a:rPr lang="en-US" altLang="zh-CN" sz="1600" dirty="0"/>
              <a:t>	</a:t>
            </a:r>
            <a:r>
              <a:rPr lang="en-US" altLang="zh-CN" sz="1600" dirty="0" smtClean="0"/>
              <a:t>{</a:t>
            </a:r>
            <a:r>
              <a:rPr lang="en-US" altLang="zh-CN" sz="1600" dirty="0" err="1" smtClean="0"/>
              <a:t>System.out.println</a:t>
            </a:r>
            <a:r>
              <a:rPr lang="en-US" altLang="zh-CN" sz="1600" dirty="0"/>
              <a:t>("</a:t>
            </a:r>
            <a:r>
              <a:rPr lang="zh-CN" altLang="en-US" sz="1600" dirty="0"/>
              <a:t>你输入的数为：</a:t>
            </a:r>
            <a:r>
              <a:rPr lang="en-US" altLang="zh-CN" sz="1600" dirty="0"/>
              <a:t>"+a+"</a:t>
            </a:r>
            <a:r>
              <a:rPr lang="zh-CN" altLang="en-US" sz="1600" dirty="0"/>
              <a:t>和</a:t>
            </a:r>
            <a:r>
              <a:rPr lang="en-US" altLang="zh-CN" sz="1600" dirty="0"/>
              <a:t>"+b+",</a:t>
            </a:r>
            <a:r>
              <a:rPr lang="zh-CN" altLang="en-US" sz="1600" dirty="0"/>
              <a:t>其中，最大数为：</a:t>
            </a:r>
            <a:r>
              <a:rPr lang="en-US" altLang="zh-CN" sz="1600" dirty="0"/>
              <a:t>"+a</a:t>
            </a:r>
            <a:r>
              <a:rPr lang="en-US" altLang="zh-CN" sz="1600" dirty="0" smtClean="0"/>
              <a:t>);}</a:t>
            </a:r>
            <a:endParaRPr lang="en-US" altLang="zh-CN" sz="1600" dirty="0"/>
          </a:p>
          <a:p>
            <a:pPr marL="68580" indent="0">
              <a:buNone/>
            </a:pPr>
            <a:r>
              <a:rPr lang="en-US" altLang="zh-CN" sz="1600" dirty="0" smtClean="0"/>
              <a:t>          if(a</a:t>
            </a:r>
            <a:r>
              <a:rPr lang="en-US" altLang="zh-CN" sz="1600" dirty="0"/>
              <a:t>==b)</a:t>
            </a:r>
          </a:p>
          <a:p>
            <a:pPr marL="68580" indent="0">
              <a:buNone/>
            </a:pPr>
            <a:r>
              <a:rPr lang="en-US" altLang="zh-CN" sz="1600" dirty="0"/>
              <a:t>	</a:t>
            </a:r>
            <a:r>
              <a:rPr lang="en-US" altLang="zh-CN" sz="1600" dirty="0" smtClean="0"/>
              <a:t>{</a:t>
            </a:r>
            <a:r>
              <a:rPr lang="en-US" altLang="zh-CN" sz="1600" dirty="0" err="1" smtClean="0"/>
              <a:t>System.out.println</a:t>
            </a:r>
            <a:r>
              <a:rPr lang="en-US" altLang="zh-CN" sz="1600" dirty="0"/>
              <a:t>("</a:t>
            </a:r>
            <a:r>
              <a:rPr lang="zh-CN" altLang="en-US" sz="1600" dirty="0"/>
              <a:t>你输入的数为：</a:t>
            </a:r>
            <a:r>
              <a:rPr lang="en-US" altLang="zh-CN" sz="1600" dirty="0"/>
              <a:t>"+a+"</a:t>
            </a:r>
            <a:r>
              <a:rPr lang="zh-CN" altLang="en-US" sz="1600" dirty="0"/>
              <a:t>和</a:t>
            </a:r>
            <a:r>
              <a:rPr lang="en-US" altLang="zh-CN" sz="1600" dirty="0"/>
              <a:t>"+b+",</a:t>
            </a:r>
            <a:r>
              <a:rPr lang="zh-CN" altLang="en-US" sz="1600" dirty="0"/>
              <a:t>这两个数的大小相等</a:t>
            </a:r>
            <a:r>
              <a:rPr lang="en-US" altLang="zh-CN" sz="1600" dirty="0" smtClean="0"/>
              <a:t>");}</a:t>
            </a:r>
            <a:endParaRPr lang="en-US" altLang="zh-CN" sz="1600" dirty="0"/>
          </a:p>
          <a:p>
            <a:pPr marL="68580" indent="0">
              <a:buNone/>
            </a:pPr>
            <a:r>
              <a:rPr lang="en-US" altLang="zh-CN" sz="1600" dirty="0" smtClean="0"/>
              <a:t>           if(a&lt;b</a:t>
            </a:r>
            <a:r>
              <a:rPr lang="en-US" altLang="zh-CN" sz="1600" dirty="0"/>
              <a:t>)</a:t>
            </a:r>
          </a:p>
          <a:p>
            <a:pPr marL="68580" indent="0">
              <a:buNone/>
            </a:pPr>
            <a:r>
              <a:rPr lang="en-US" altLang="zh-CN" sz="1600" dirty="0"/>
              <a:t>	</a:t>
            </a:r>
            <a:r>
              <a:rPr lang="en-US" altLang="zh-CN" sz="1600" dirty="0" smtClean="0"/>
              <a:t>{</a:t>
            </a:r>
            <a:r>
              <a:rPr lang="en-US" altLang="zh-CN" sz="1600" dirty="0" err="1" smtClean="0"/>
              <a:t>System.out.println</a:t>
            </a:r>
            <a:r>
              <a:rPr lang="en-US" altLang="zh-CN" sz="1600" dirty="0"/>
              <a:t>("</a:t>
            </a:r>
            <a:r>
              <a:rPr lang="zh-CN" altLang="en-US" sz="1600" dirty="0"/>
              <a:t>你输入的数为：</a:t>
            </a:r>
            <a:r>
              <a:rPr lang="en-US" altLang="zh-CN" sz="1600" dirty="0"/>
              <a:t>"+a+"</a:t>
            </a:r>
            <a:r>
              <a:rPr lang="zh-CN" altLang="en-US" sz="1600" dirty="0"/>
              <a:t>和</a:t>
            </a:r>
            <a:r>
              <a:rPr lang="en-US" altLang="zh-CN" sz="1600" dirty="0"/>
              <a:t>"+b+",</a:t>
            </a:r>
            <a:r>
              <a:rPr lang="zh-CN" altLang="en-US" sz="1600" dirty="0"/>
              <a:t>其中，最大数为：</a:t>
            </a:r>
            <a:r>
              <a:rPr lang="en-US" altLang="zh-CN" sz="1600" dirty="0"/>
              <a:t>"+</a:t>
            </a:r>
            <a:r>
              <a:rPr lang="en-US" altLang="zh-CN" sz="1600" dirty="0" smtClean="0"/>
              <a:t>b);}</a:t>
            </a:r>
          </a:p>
          <a:p>
            <a:pPr marL="68580" indent="0">
              <a:buNone/>
            </a:pPr>
            <a:r>
              <a:rPr lang="en-US" altLang="zh-CN" sz="1600" dirty="0" smtClean="0"/>
              <a:t>            </a:t>
            </a:r>
            <a:r>
              <a:rPr lang="en-US" altLang="zh-CN" sz="1600" dirty="0" err="1"/>
              <a:t>Scan.close</a:t>
            </a:r>
            <a:r>
              <a:rPr lang="en-US" altLang="zh-CN" sz="1600" dirty="0"/>
              <a:t>();</a:t>
            </a:r>
            <a:r>
              <a:rPr lang="en-US" altLang="zh-CN" sz="1600" dirty="0" smtClean="0"/>
              <a:t>	</a:t>
            </a:r>
          </a:p>
          <a:p>
            <a:pPr marL="68580" indent="0">
              <a:buNone/>
            </a:pPr>
            <a:r>
              <a:rPr lang="en-US" altLang="zh-CN" sz="1600" dirty="0" smtClean="0"/>
              <a:t>}}</a:t>
            </a:r>
          </a:p>
        </p:txBody>
      </p:sp>
      <p:cxnSp>
        <p:nvCxnSpPr>
          <p:cNvPr id="5" name="直接连接符 4"/>
          <p:cNvCxnSpPr/>
          <p:nvPr/>
        </p:nvCxnSpPr>
        <p:spPr>
          <a:xfrm>
            <a:off x="1583668" y="4941168"/>
            <a:ext cx="0" cy="288032"/>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直接连接符 12"/>
          <p:cNvCxnSpPr/>
          <p:nvPr/>
        </p:nvCxnSpPr>
        <p:spPr>
          <a:xfrm>
            <a:off x="1583668" y="4941168"/>
            <a:ext cx="54006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p:cNvCxnSpPr/>
          <p:nvPr/>
        </p:nvCxnSpPr>
        <p:spPr>
          <a:xfrm>
            <a:off x="2123728" y="4941168"/>
            <a:ext cx="0" cy="288032"/>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直接连接符 16"/>
          <p:cNvCxnSpPr/>
          <p:nvPr/>
        </p:nvCxnSpPr>
        <p:spPr>
          <a:xfrm>
            <a:off x="1583668" y="5229200"/>
            <a:ext cx="540060" cy="0"/>
          </a:xfrm>
          <a:prstGeom prst="line">
            <a:avLst/>
          </a:prstGeom>
        </p:spPr>
        <p:style>
          <a:lnRef idx="3">
            <a:schemeClr val="accent3"/>
          </a:lnRef>
          <a:fillRef idx="0">
            <a:schemeClr val="accent3"/>
          </a:fillRef>
          <a:effectRef idx="2">
            <a:schemeClr val="accent3"/>
          </a:effectRef>
          <a:fontRef idx="minor">
            <a:schemeClr val="tx1"/>
          </a:fontRef>
        </p:style>
      </p:cxnSp>
      <p:sp>
        <p:nvSpPr>
          <p:cNvPr id="18" name="矩形标注 17"/>
          <p:cNvSpPr/>
          <p:nvPr/>
        </p:nvSpPr>
        <p:spPr>
          <a:xfrm>
            <a:off x="3155306" y="4283950"/>
            <a:ext cx="2232248" cy="306324"/>
          </a:xfrm>
          <a:prstGeom prst="wedgeRectCallout">
            <a:avLst>
              <a:gd name="adj1" fmla="val -94284"/>
              <a:gd name="adj2" fmla="val 201460"/>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solidFill>
                  <a:srgbClr val="FF0000"/>
                </a:solidFill>
              </a:rPr>
              <a:t>可否写成</a:t>
            </a:r>
            <a:r>
              <a:rPr lang="en-US" altLang="zh-CN" dirty="0" smtClean="0">
                <a:solidFill>
                  <a:srgbClr val="FF0000"/>
                </a:solidFill>
              </a:rPr>
              <a:t>a=b</a:t>
            </a:r>
            <a:endParaRPr lang="zh-CN" alt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15999"/>
            <a:ext cx="25431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270" y="1700808"/>
            <a:ext cx="25431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3542" y="3129558"/>
            <a:ext cx="24098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27962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2000"/>
                                        <p:tgtEl>
                                          <p:spTgt spid="13"/>
                                        </p:tgtEl>
                                      </p:cBhvr>
                                    </p:animEffect>
                                  </p:childTnLst>
                                </p:cTn>
                              </p:par>
                              <p:par>
                                <p:cTn id="26" presetID="21" presetClass="entr" presetSubtype="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2000"/>
                                        <p:tgtEl>
                                          <p:spTgt spid="15"/>
                                        </p:tgtEl>
                                      </p:cBhvr>
                                    </p:animEffect>
                                  </p:childTnLst>
                                </p:cTn>
                              </p:par>
                              <p:par>
                                <p:cTn id="29" presetID="21" presetClass="entr" presetSubtype="1"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1)">
                                      <p:cBhvr>
                                        <p:cTn id="31" dur="2000"/>
                                        <p:tgtEl>
                                          <p:spTgt spid="17"/>
                                        </p:tgtEl>
                                      </p:cBhvr>
                                    </p:animEffect>
                                  </p:childTnLst>
                                </p:cTn>
                              </p:par>
                              <p:par>
                                <p:cTn id="32" presetID="21" presetClass="entr" presetSubtype="1"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heel(1)">
                                      <p:cBhvr>
                                        <p:cTn id="34" dur="2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6840760" cy="576064"/>
          </a:xfrm>
        </p:spPr>
        <p:txBody>
          <a:bodyPr>
            <a:noAutofit/>
          </a:bodyPr>
          <a:lstStyle/>
          <a:p>
            <a:r>
              <a:rPr lang="en-US" altLang="zh-CN" sz="2800" dirty="0"/>
              <a:t>3.3.1 if</a:t>
            </a:r>
            <a:r>
              <a:rPr lang="zh-CN" altLang="en-US" sz="2800" dirty="0"/>
              <a:t>条件语句</a:t>
            </a:r>
          </a:p>
        </p:txBody>
      </p:sp>
      <p:sp>
        <p:nvSpPr>
          <p:cNvPr id="3" name="内容占位符 2"/>
          <p:cNvSpPr>
            <a:spLocks noGrp="1"/>
          </p:cNvSpPr>
          <p:nvPr>
            <p:ph idx="1"/>
          </p:nvPr>
        </p:nvSpPr>
        <p:spPr>
          <a:xfrm>
            <a:off x="395536" y="836712"/>
            <a:ext cx="8280920" cy="5760640"/>
          </a:xfrm>
        </p:spPr>
        <p:txBody>
          <a:bodyPr>
            <a:noAutofit/>
          </a:bodyPr>
          <a:lstStyle/>
          <a:p>
            <a:pPr marL="68580" indent="0">
              <a:buNone/>
            </a:pPr>
            <a:r>
              <a:rPr lang="en-US" altLang="zh-CN" sz="1600" dirty="0" smtClean="0"/>
              <a:t>1.</a:t>
            </a:r>
            <a:r>
              <a:rPr lang="zh-CN" altLang="en-US" sz="1600" dirty="0"/>
              <a:t>简单的</a:t>
            </a:r>
            <a:r>
              <a:rPr lang="en-US" altLang="zh-CN" sz="1600" dirty="0"/>
              <a:t>if</a:t>
            </a:r>
            <a:r>
              <a:rPr lang="zh-CN" altLang="en-US" sz="1600" dirty="0"/>
              <a:t>条件语句</a:t>
            </a:r>
            <a:endParaRPr lang="en-US" altLang="zh-CN" sz="1600" dirty="0"/>
          </a:p>
          <a:p>
            <a:pPr marL="68580" indent="0">
              <a:buNone/>
            </a:pPr>
            <a:r>
              <a:rPr lang="zh-CN" altLang="en-US" sz="1600" dirty="0" smtClean="0"/>
              <a:t>例</a:t>
            </a:r>
            <a:r>
              <a:rPr lang="en-US" altLang="zh-CN" sz="1600" dirty="0" smtClean="0"/>
              <a:t>3.4</a:t>
            </a:r>
            <a:r>
              <a:rPr lang="zh-CN" altLang="en-US" sz="1600" dirty="0"/>
              <a:t>输入两个实数，</a:t>
            </a:r>
            <a:r>
              <a:rPr lang="zh-CN" altLang="en-US" sz="1600" dirty="0" smtClean="0"/>
              <a:t>按数值</a:t>
            </a:r>
            <a:r>
              <a:rPr lang="zh-CN" altLang="en-US" sz="1600" dirty="0"/>
              <a:t>由小到大次序输出这两个数</a:t>
            </a:r>
            <a:r>
              <a:rPr lang="zh-CN" altLang="en-US" sz="1600" dirty="0" smtClean="0"/>
              <a:t>。</a:t>
            </a:r>
            <a:endParaRPr lang="zh-CN" altLang="en-US" sz="1600" dirty="0"/>
          </a:p>
          <a:p>
            <a:pPr marL="68580" indent="0">
              <a:buNone/>
            </a:pPr>
            <a:r>
              <a:rPr lang="en-US" altLang="zh-CN" sz="1600" dirty="0"/>
              <a:t>import </a:t>
            </a:r>
            <a:r>
              <a:rPr lang="en-US" altLang="zh-CN" sz="1600" dirty="0" err="1"/>
              <a:t>java.util</a:t>
            </a:r>
            <a:r>
              <a:rPr lang="en-US" altLang="zh-CN" sz="1600" dirty="0"/>
              <a:t>.*;</a:t>
            </a:r>
          </a:p>
          <a:p>
            <a:pPr marL="68580" indent="0">
              <a:buNone/>
            </a:pPr>
            <a:r>
              <a:rPr lang="en-US" altLang="zh-CN" sz="1600" dirty="0"/>
              <a:t>public class </a:t>
            </a:r>
            <a:r>
              <a:rPr lang="en-US" altLang="zh-CN" sz="1600" dirty="0" err="1"/>
              <a:t>Testclass</a:t>
            </a:r>
            <a:r>
              <a:rPr lang="en-US" altLang="zh-CN" sz="1600" dirty="0"/>
              <a:t> {</a:t>
            </a:r>
          </a:p>
          <a:p>
            <a:pPr marL="68580" indent="0">
              <a:buNone/>
            </a:pPr>
            <a:r>
              <a:rPr lang="en-US" altLang="zh-CN" sz="1600" dirty="0"/>
              <a:t>	public static void main(String[] </a:t>
            </a:r>
            <a:r>
              <a:rPr lang="en-US" altLang="zh-CN" sz="1600" dirty="0" err="1"/>
              <a:t>args</a:t>
            </a:r>
            <a:r>
              <a:rPr lang="en-US" altLang="zh-CN" sz="1600" dirty="0"/>
              <a:t>) </a:t>
            </a:r>
            <a:r>
              <a:rPr lang="en-US" altLang="zh-CN" sz="1600" dirty="0" smtClean="0"/>
              <a:t>{</a:t>
            </a:r>
            <a:endParaRPr lang="en-US" altLang="zh-CN" sz="1600" dirty="0"/>
          </a:p>
          <a:p>
            <a:pPr marL="68580" indent="0">
              <a:buNone/>
            </a:pPr>
            <a:r>
              <a:rPr lang="en-US" altLang="zh-CN" sz="1600" dirty="0"/>
              <a:t>	</a:t>
            </a:r>
            <a:r>
              <a:rPr lang="en-US" altLang="zh-CN" sz="1600" dirty="0" smtClean="0"/>
              <a:t>float </a:t>
            </a:r>
            <a:r>
              <a:rPr lang="en-US" altLang="zh-CN" sz="1600" dirty="0" err="1"/>
              <a:t>a,b,t</a:t>
            </a:r>
            <a:r>
              <a:rPr lang="en-US" altLang="zh-CN" sz="1600" dirty="0"/>
              <a:t>;</a:t>
            </a:r>
          </a:p>
          <a:p>
            <a:pPr marL="68580" indent="0">
              <a:buNone/>
            </a:pPr>
            <a:r>
              <a:rPr lang="en-US" altLang="zh-CN" sz="1600" dirty="0"/>
              <a:t>	</a:t>
            </a:r>
            <a:r>
              <a:rPr lang="en-US" altLang="zh-CN" sz="1600" dirty="0" smtClean="0"/>
              <a:t>Scanner </a:t>
            </a:r>
            <a:r>
              <a:rPr lang="en-US" altLang="zh-CN" sz="1600" dirty="0" err="1"/>
              <a:t>Sc</a:t>
            </a:r>
            <a:r>
              <a:rPr lang="en-US" altLang="zh-CN" sz="1600" dirty="0"/>
              <a:t>=new Scanner(System.in);</a:t>
            </a:r>
          </a:p>
          <a:p>
            <a:pPr marL="68580" indent="0">
              <a:buNone/>
            </a:pPr>
            <a:r>
              <a:rPr lang="en-US" altLang="zh-CN" sz="1600" dirty="0"/>
              <a:t>	</a:t>
            </a:r>
            <a:r>
              <a:rPr lang="en-US" altLang="zh-CN" sz="1600" dirty="0" err="1" smtClean="0"/>
              <a:t>System.out.println</a:t>
            </a:r>
            <a:r>
              <a:rPr lang="en-US" altLang="zh-CN" sz="1600" dirty="0"/>
              <a:t>("</a:t>
            </a:r>
            <a:r>
              <a:rPr lang="zh-CN" altLang="en-US" sz="1600" dirty="0"/>
              <a:t>请输入第一个实数：</a:t>
            </a:r>
            <a:r>
              <a:rPr lang="en-US" altLang="zh-CN" sz="1600" dirty="0"/>
              <a:t>");</a:t>
            </a:r>
          </a:p>
          <a:p>
            <a:pPr marL="68580" indent="0">
              <a:buNone/>
            </a:pPr>
            <a:r>
              <a:rPr lang="en-US" altLang="zh-CN" sz="1600" dirty="0"/>
              <a:t>	</a:t>
            </a:r>
            <a:r>
              <a:rPr lang="en-US" altLang="zh-CN" sz="1600" dirty="0" smtClean="0"/>
              <a:t>a=</a:t>
            </a:r>
            <a:r>
              <a:rPr lang="en-US" altLang="zh-CN" sz="1600" dirty="0" err="1" smtClean="0"/>
              <a:t>Sc.nextFloat</a:t>
            </a:r>
            <a:r>
              <a:rPr lang="en-US" altLang="zh-CN" sz="1600" dirty="0"/>
              <a:t>();</a:t>
            </a:r>
          </a:p>
          <a:p>
            <a:pPr marL="68580" indent="0">
              <a:buNone/>
            </a:pPr>
            <a:r>
              <a:rPr lang="en-US" altLang="zh-CN" sz="1600" dirty="0"/>
              <a:t>	</a:t>
            </a:r>
            <a:r>
              <a:rPr lang="en-US" altLang="zh-CN" sz="1600" dirty="0" err="1" smtClean="0"/>
              <a:t>System.out.println</a:t>
            </a:r>
            <a:r>
              <a:rPr lang="en-US" altLang="zh-CN" sz="1600" dirty="0"/>
              <a:t>("</a:t>
            </a:r>
            <a:r>
              <a:rPr lang="zh-CN" altLang="en-US" sz="1600" dirty="0"/>
              <a:t>请输入第二个实数：</a:t>
            </a:r>
            <a:r>
              <a:rPr lang="en-US" altLang="zh-CN" sz="1600" dirty="0"/>
              <a:t>");</a:t>
            </a:r>
          </a:p>
          <a:p>
            <a:pPr marL="68580" indent="0">
              <a:buNone/>
            </a:pPr>
            <a:r>
              <a:rPr lang="en-US" altLang="zh-CN" sz="1600" dirty="0"/>
              <a:t>	</a:t>
            </a:r>
            <a:r>
              <a:rPr lang="en-US" altLang="zh-CN" sz="1600" dirty="0" smtClean="0"/>
              <a:t>b=</a:t>
            </a:r>
            <a:r>
              <a:rPr lang="en-US" altLang="zh-CN" sz="1600" dirty="0" err="1" smtClean="0"/>
              <a:t>Sc.nextFloat</a:t>
            </a:r>
            <a:r>
              <a:rPr lang="en-US" altLang="zh-CN" sz="1600" dirty="0"/>
              <a:t>();</a:t>
            </a:r>
          </a:p>
          <a:p>
            <a:pPr marL="68580" indent="0">
              <a:buNone/>
            </a:pPr>
            <a:r>
              <a:rPr lang="en-US" altLang="zh-CN" sz="1600" dirty="0"/>
              <a:t>	</a:t>
            </a:r>
            <a:r>
              <a:rPr lang="en-US" altLang="zh-CN" sz="1600" dirty="0" err="1" smtClean="0"/>
              <a:t>System.out.print</a:t>
            </a:r>
            <a:r>
              <a:rPr lang="en-US" altLang="zh-CN" sz="1600" dirty="0"/>
              <a:t>("</a:t>
            </a:r>
            <a:r>
              <a:rPr lang="zh-CN" altLang="en-US" sz="1600" dirty="0"/>
              <a:t>你输入的数为：</a:t>
            </a:r>
            <a:r>
              <a:rPr lang="en-US" altLang="zh-CN" sz="1600" dirty="0"/>
              <a:t>"+a+"</a:t>
            </a:r>
            <a:r>
              <a:rPr lang="zh-CN" altLang="en-US" sz="1600" dirty="0"/>
              <a:t>和</a:t>
            </a:r>
            <a:r>
              <a:rPr lang="en-US" altLang="zh-CN" sz="1600" dirty="0"/>
              <a:t>"+b);</a:t>
            </a:r>
          </a:p>
          <a:p>
            <a:pPr marL="68580" indent="0">
              <a:buNone/>
            </a:pPr>
            <a:r>
              <a:rPr lang="en-US" altLang="zh-CN" sz="1600" dirty="0"/>
              <a:t>	</a:t>
            </a:r>
            <a:r>
              <a:rPr lang="en-US" altLang="zh-CN" sz="1600" dirty="0" smtClean="0"/>
              <a:t>if(a&gt;b</a:t>
            </a:r>
            <a:r>
              <a:rPr lang="en-US" altLang="zh-CN" sz="1600" dirty="0"/>
              <a:t>)</a:t>
            </a:r>
          </a:p>
          <a:p>
            <a:pPr marL="68580" indent="0">
              <a:buNone/>
            </a:pPr>
            <a:r>
              <a:rPr lang="en-US" altLang="zh-CN" sz="1600" dirty="0"/>
              <a:t>	</a:t>
            </a:r>
            <a:r>
              <a:rPr lang="en-US" altLang="zh-CN" sz="1600" dirty="0" smtClean="0"/>
              <a:t>{t=a</a:t>
            </a:r>
            <a:r>
              <a:rPr lang="en-US" altLang="zh-CN" sz="1600" dirty="0"/>
              <a:t>;</a:t>
            </a:r>
          </a:p>
          <a:p>
            <a:pPr marL="68580" indent="0">
              <a:buNone/>
            </a:pPr>
            <a:r>
              <a:rPr lang="en-US" altLang="zh-CN" sz="1600" dirty="0"/>
              <a:t>	</a:t>
            </a:r>
            <a:r>
              <a:rPr lang="en-US" altLang="zh-CN" sz="1600" dirty="0" smtClean="0"/>
              <a:t> a=b</a:t>
            </a:r>
            <a:r>
              <a:rPr lang="en-US" altLang="zh-CN" sz="1600" dirty="0"/>
              <a:t>;</a:t>
            </a:r>
          </a:p>
          <a:p>
            <a:pPr marL="68580" indent="0">
              <a:buNone/>
            </a:pPr>
            <a:r>
              <a:rPr lang="en-US" altLang="zh-CN" sz="1600" dirty="0"/>
              <a:t>	</a:t>
            </a:r>
            <a:r>
              <a:rPr lang="en-US" altLang="zh-CN" sz="1600" dirty="0" smtClean="0"/>
              <a:t> b=t;   }</a:t>
            </a:r>
            <a:endParaRPr lang="en-US" altLang="zh-CN" sz="1600" dirty="0"/>
          </a:p>
          <a:p>
            <a:pPr marL="68580" indent="0">
              <a:buNone/>
            </a:pPr>
            <a:r>
              <a:rPr lang="en-US" altLang="zh-CN" sz="1600" dirty="0"/>
              <a:t>	</a:t>
            </a:r>
            <a:r>
              <a:rPr lang="en-US" altLang="zh-CN" sz="1600" dirty="0" err="1" smtClean="0"/>
              <a:t>System.out.println</a:t>
            </a:r>
            <a:r>
              <a:rPr lang="en-US" altLang="zh-CN" sz="1600" dirty="0"/>
              <a:t>(",</a:t>
            </a:r>
            <a:r>
              <a:rPr lang="zh-CN" altLang="en-US" sz="1600" dirty="0"/>
              <a:t>从小到大排序后为</a:t>
            </a:r>
            <a:r>
              <a:rPr lang="en-US" altLang="zh-CN" sz="1600" dirty="0"/>
              <a:t>:"+a+"</a:t>
            </a:r>
            <a:r>
              <a:rPr lang="zh-CN" altLang="en-US" sz="1600" dirty="0"/>
              <a:t>、</a:t>
            </a:r>
            <a:r>
              <a:rPr lang="en-US" altLang="zh-CN" sz="1600" dirty="0"/>
              <a:t>"+b);</a:t>
            </a:r>
          </a:p>
          <a:p>
            <a:pPr marL="68580" indent="0">
              <a:buNone/>
            </a:pPr>
            <a:r>
              <a:rPr lang="en-US" altLang="zh-CN" sz="1600" dirty="0"/>
              <a:t>	</a:t>
            </a:r>
            <a:r>
              <a:rPr lang="en-US" altLang="zh-CN" sz="1600" dirty="0" smtClean="0"/>
              <a:t>}</a:t>
            </a:r>
            <a:endParaRPr lang="en-US" altLang="zh-CN" sz="1600" dirty="0"/>
          </a:p>
          <a:p>
            <a:pPr marL="68580" indent="0">
              <a:buNone/>
            </a:pPr>
            <a:r>
              <a:rPr lang="en-US" altLang="zh-CN" sz="1600" dirty="0"/>
              <a:t>}</a:t>
            </a:r>
            <a:endParaRPr lang="en-US" altLang="zh-CN" sz="1600"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507282"/>
            <a:ext cx="334327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209" y="3068960"/>
            <a:ext cx="33337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2656" y="5085184"/>
            <a:ext cx="2991344" cy="112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25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 calcmode="lin" valueType="num">
                                      <p:cBhvr additive="base">
                                        <p:cTn id="5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 calcmode="lin" valueType="num">
                                      <p:cBhvr additive="base">
                                        <p:cTn id="5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026"/>
                                        </p:tgtEl>
                                        <p:attrNameLst>
                                          <p:attrName>style.visibility</p:attrName>
                                        </p:attrNameLst>
                                      </p:cBhvr>
                                      <p:to>
                                        <p:strVal val="visible"/>
                                      </p:to>
                                    </p:set>
                                    <p:anim calcmode="lin" valueType="num">
                                      <p:cBhvr additive="base">
                                        <p:cTn id="63" dur="500" fill="hold"/>
                                        <p:tgtEl>
                                          <p:spTgt spid="1026"/>
                                        </p:tgtEl>
                                        <p:attrNameLst>
                                          <p:attrName>ppt_x</p:attrName>
                                        </p:attrNameLst>
                                      </p:cBhvr>
                                      <p:tavLst>
                                        <p:tav tm="0">
                                          <p:val>
                                            <p:strVal val="#ppt_x"/>
                                          </p:val>
                                        </p:tav>
                                        <p:tav tm="100000">
                                          <p:val>
                                            <p:strVal val="#ppt_x"/>
                                          </p:val>
                                        </p:tav>
                                      </p:tavLst>
                                    </p:anim>
                                    <p:anim calcmode="lin" valueType="num">
                                      <p:cBhvr additive="base">
                                        <p:cTn id="6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27"/>
                                        </p:tgtEl>
                                        <p:attrNameLst>
                                          <p:attrName>style.visibility</p:attrName>
                                        </p:attrNameLst>
                                      </p:cBhvr>
                                      <p:to>
                                        <p:strVal val="visible"/>
                                      </p:to>
                                    </p:set>
                                    <p:anim calcmode="lin" valueType="num">
                                      <p:cBhvr additive="base">
                                        <p:cTn id="69" dur="500" fill="hold"/>
                                        <p:tgtEl>
                                          <p:spTgt spid="1027"/>
                                        </p:tgtEl>
                                        <p:attrNameLst>
                                          <p:attrName>ppt_x</p:attrName>
                                        </p:attrNameLst>
                                      </p:cBhvr>
                                      <p:tavLst>
                                        <p:tav tm="0">
                                          <p:val>
                                            <p:strVal val="#ppt_x"/>
                                          </p:val>
                                        </p:tav>
                                        <p:tav tm="100000">
                                          <p:val>
                                            <p:strVal val="#ppt_x"/>
                                          </p:val>
                                        </p:tav>
                                      </p:tavLst>
                                    </p:anim>
                                    <p:anim calcmode="lin" valueType="num">
                                      <p:cBhvr additive="base">
                                        <p:cTn id="7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复习</a:t>
            </a:r>
            <a:endParaRPr lang="zh-CN" altLang="en-US"/>
          </a:p>
        </p:txBody>
      </p:sp>
      <p:sp>
        <p:nvSpPr>
          <p:cNvPr id="3" name="内容占位符 2"/>
          <p:cNvSpPr>
            <a:spLocks noGrp="1"/>
          </p:cNvSpPr>
          <p:nvPr>
            <p:ph idx="1"/>
          </p:nvPr>
        </p:nvSpPr>
        <p:spPr/>
        <p:txBody>
          <a:bodyPr/>
          <a:lstStyle/>
          <a:p>
            <a:pPr marL="68580" indent="0">
              <a:buNone/>
            </a:pPr>
            <a:r>
              <a:rPr lang="en-US" altLang="zh-CN" dirty="0" smtClean="0"/>
              <a:t>1.Java</a:t>
            </a:r>
            <a:r>
              <a:rPr lang="zh-CN" altLang="en-US" dirty="0" smtClean="0"/>
              <a:t>标识符</a:t>
            </a:r>
            <a:endParaRPr lang="en-US" altLang="zh-CN" dirty="0" smtClean="0"/>
          </a:p>
          <a:p>
            <a:pPr marL="68580" indent="0">
              <a:buNone/>
            </a:pPr>
            <a:r>
              <a:rPr lang="zh-CN" altLang="en-US" dirty="0"/>
              <a:t>标识符可以由任意顺序的大小写字母、数字、下划线</a:t>
            </a:r>
            <a:r>
              <a:rPr lang="en-US" altLang="zh-CN" dirty="0"/>
              <a:t>(_)</a:t>
            </a:r>
            <a:r>
              <a:rPr lang="zh-CN" altLang="en-US" dirty="0"/>
              <a:t>和美元符号（</a:t>
            </a:r>
            <a:r>
              <a:rPr lang="en-US" altLang="zh-CN" dirty="0"/>
              <a:t>$</a:t>
            </a:r>
            <a:r>
              <a:rPr lang="zh-CN" altLang="en-US" dirty="0"/>
              <a:t>）组成，但不能以数字开头，不能是</a:t>
            </a:r>
            <a:r>
              <a:rPr lang="en-US" altLang="zh-CN" dirty="0"/>
              <a:t>Java</a:t>
            </a:r>
            <a:r>
              <a:rPr lang="zh-CN" altLang="en-US" dirty="0"/>
              <a:t>中的关键字</a:t>
            </a:r>
            <a:r>
              <a:rPr lang="zh-CN" altLang="en-US" dirty="0" smtClean="0"/>
              <a:t>。</a:t>
            </a:r>
            <a:endParaRPr lang="en-US" altLang="zh-CN" dirty="0"/>
          </a:p>
          <a:p>
            <a:pPr marL="68580" indent="0">
              <a:buNone/>
            </a:pPr>
            <a:r>
              <a:rPr lang="en-US" altLang="zh-CN" dirty="0" smtClean="0"/>
              <a:t>2.</a:t>
            </a:r>
            <a:r>
              <a:rPr lang="zh-CN" altLang="en-US" dirty="0" smtClean="0"/>
              <a:t>数据类型</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861048"/>
            <a:ext cx="5419860" cy="26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4092361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p:txBody>
          <a:bodyPr/>
          <a:lstStyle/>
          <a:p>
            <a:pPr marL="68580" indent="0">
              <a:buNone/>
            </a:pPr>
            <a:r>
              <a:rPr lang="en-US" altLang="zh-CN" dirty="0" smtClean="0"/>
              <a:t>2.If…else</a:t>
            </a:r>
            <a:r>
              <a:rPr lang="zh-CN" altLang="en-US" dirty="0" smtClean="0"/>
              <a:t>语句</a:t>
            </a:r>
            <a:endParaRPr lang="en-US" altLang="zh-CN" dirty="0" smtClean="0"/>
          </a:p>
          <a:p>
            <a:pPr marL="68580" indent="0">
              <a:buNone/>
            </a:pPr>
            <a:r>
              <a:rPr lang="en-US" altLang="zh-CN" dirty="0" smtClean="0"/>
              <a:t>If…else</a:t>
            </a:r>
            <a:r>
              <a:rPr lang="zh-CN" altLang="en-US" dirty="0" smtClean="0"/>
              <a:t>语句是条件语句中最常用的一种形式，它会针对某种条件有选择地作出处理。通常表现为“如果满足某种条件，就进行某种处理，否则就进行另一种处理”。</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3763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a:xfrm>
            <a:off x="1043492" y="2323652"/>
            <a:ext cx="6777317" cy="3913660"/>
          </a:xfrm>
        </p:spPr>
        <p:txBody>
          <a:bodyPr>
            <a:normAutofit fontScale="92500" lnSpcReduction="10000"/>
          </a:bodyPr>
          <a:lstStyle/>
          <a:p>
            <a:pPr marL="68580" indent="0">
              <a:buNone/>
            </a:pPr>
            <a:r>
              <a:rPr lang="en-US" altLang="zh-CN" dirty="0" smtClean="0"/>
              <a:t>2.If…else</a:t>
            </a:r>
            <a:r>
              <a:rPr lang="zh-CN" altLang="en-US" dirty="0" smtClean="0"/>
              <a:t>语句</a:t>
            </a:r>
            <a:endParaRPr lang="en-US" altLang="zh-CN" dirty="0" smtClean="0"/>
          </a:p>
          <a:p>
            <a:pPr marL="68580" indent="0">
              <a:buNone/>
            </a:pPr>
            <a:r>
              <a:rPr lang="zh-CN" altLang="en-US" dirty="0" smtClean="0"/>
              <a:t>语法如下：</a:t>
            </a:r>
            <a:endParaRPr lang="en-US" altLang="zh-CN" dirty="0" smtClean="0"/>
          </a:p>
          <a:p>
            <a:pPr marL="68580" indent="0">
              <a:buNone/>
            </a:pPr>
            <a:r>
              <a:rPr lang="en-US" altLang="zh-CN" dirty="0"/>
              <a:t>i</a:t>
            </a:r>
            <a:r>
              <a:rPr lang="en-US" altLang="zh-CN" dirty="0" smtClean="0"/>
              <a:t>f</a:t>
            </a:r>
            <a:r>
              <a:rPr lang="zh-CN" altLang="en-US" dirty="0" smtClean="0"/>
              <a:t>（表达式）</a:t>
            </a:r>
            <a:endParaRPr lang="en-US" altLang="zh-CN" dirty="0" smtClean="0"/>
          </a:p>
          <a:p>
            <a:pPr marL="68580" indent="0">
              <a:buNone/>
            </a:pPr>
            <a:r>
              <a:rPr lang="en-US" altLang="zh-CN" dirty="0" smtClean="0"/>
              <a:t>{</a:t>
            </a:r>
          </a:p>
          <a:p>
            <a:pPr marL="68580" indent="0">
              <a:buNone/>
            </a:pPr>
            <a:r>
              <a:rPr lang="zh-CN" altLang="en-US" dirty="0" smtClean="0"/>
              <a:t>若干语句</a:t>
            </a:r>
            <a:endParaRPr lang="en-US" altLang="zh-CN" dirty="0" smtClean="0"/>
          </a:p>
          <a:p>
            <a:pPr marL="68580" indent="0">
              <a:buNone/>
            </a:pPr>
            <a:r>
              <a:rPr lang="en-US" altLang="zh-CN" dirty="0" smtClean="0"/>
              <a:t>}</a:t>
            </a:r>
          </a:p>
          <a:p>
            <a:pPr marL="68580" indent="0">
              <a:buNone/>
            </a:pPr>
            <a:r>
              <a:rPr lang="en-US" altLang="zh-CN" dirty="0" smtClean="0"/>
              <a:t>else</a:t>
            </a:r>
          </a:p>
          <a:p>
            <a:pPr marL="68580" indent="0">
              <a:buNone/>
            </a:pPr>
            <a:r>
              <a:rPr lang="en-US" altLang="zh-CN" dirty="0" smtClean="0"/>
              <a:t>{</a:t>
            </a:r>
          </a:p>
          <a:p>
            <a:pPr marL="68580" indent="0">
              <a:buNone/>
            </a:pPr>
            <a:r>
              <a:rPr lang="zh-CN" altLang="en-US" dirty="0"/>
              <a:t>若干语句</a:t>
            </a:r>
            <a:endParaRPr lang="en-US" altLang="zh-CN" dirty="0" smtClean="0"/>
          </a:p>
          <a:p>
            <a:pPr marL="68580" indent="0">
              <a:buNone/>
            </a:pPr>
            <a:r>
              <a:rPr lang="en-US" altLang="zh-CN" dirty="0"/>
              <a:t>}</a:t>
            </a:r>
            <a:endParaRPr lang="zh-CN" altLang="en-US" dirty="0"/>
          </a:p>
        </p:txBody>
      </p:sp>
      <p:cxnSp>
        <p:nvCxnSpPr>
          <p:cNvPr id="5" name="直接箭头连接符 4"/>
          <p:cNvCxnSpPr/>
          <p:nvPr/>
        </p:nvCxnSpPr>
        <p:spPr>
          <a:xfrm>
            <a:off x="6300192" y="836712"/>
            <a:ext cx="0" cy="7200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菱形 8"/>
          <p:cNvSpPr/>
          <p:nvPr/>
        </p:nvSpPr>
        <p:spPr>
          <a:xfrm>
            <a:off x="5292080" y="1556792"/>
            <a:ext cx="2016224" cy="57606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条件表达式</a:t>
            </a:r>
            <a:endParaRPr lang="zh-CN" altLang="en-US" dirty="0"/>
          </a:p>
        </p:txBody>
      </p:sp>
      <p:sp>
        <p:nvSpPr>
          <p:cNvPr id="10" name="矩形 9"/>
          <p:cNvSpPr/>
          <p:nvPr/>
        </p:nvSpPr>
        <p:spPr>
          <a:xfrm>
            <a:off x="3986707" y="2276872"/>
            <a:ext cx="136815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语句序列</a:t>
            </a:r>
            <a:endParaRPr lang="zh-CN" altLang="en-US" dirty="0"/>
          </a:p>
        </p:txBody>
      </p:sp>
      <p:sp>
        <p:nvSpPr>
          <p:cNvPr id="11" name="矩形 10"/>
          <p:cNvSpPr/>
          <p:nvPr/>
        </p:nvSpPr>
        <p:spPr>
          <a:xfrm>
            <a:off x="7092280" y="2276872"/>
            <a:ext cx="136815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语句序列</a:t>
            </a:r>
            <a:endParaRPr lang="zh-CN" altLang="en-US" dirty="0"/>
          </a:p>
        </p:txBody>
      </p:sp>
      <p:cxnSp>
        <p:nvCxnSpPr>
          <p:cNvPr id="13" name="肘形连接符 12"/>
          <p:cNvCxnSpPr>
            <a:stCxn id="9" idx="3"/>
            <a:endCxn id="11" idx="0"/>
          </p:cNvCxnSpPr>
          <p:nvPr/>
        </p:nvCxnSpPr>
        <p:spPr>
          <a:xfrm>
            <a:off x="7308304" y="1844824"/>
            <a:ext cx="468052" cy="432048"/>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5" name="肘形连接符 14"/>
          <p:cNvCxnSpPr>
            <a:stCxn id="9" idx="1"/>
            <a:endCxn id="10" idx="0"/>
          </p:cNvCxnSpPr>
          <p:nvPr/>
        </p:nvCxnSpPr>
        <p:spPr>
          <a:xfrm rot="10800000" flipV="1">
            <a:off x="4670784" y="1844824"/>
            <a:ext cx="621297" cy="432048"/>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4670784" y="3140968"/>
            <a:ext cx="3105572" cy="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10" idx="2"/>
          </p:cNvCxnSpPr>
          <p:nvPr/>
        </p:nvCxnSpPr>
        <p:spPr>
          <a:xfrm>
            <a:off x="4670783" y="2852936"/>
            <a:ext cx="1" cy="252028"/>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p:cNvCxnSpPr>
            <a:stCxn id="11" idx="2"/>
          </p:cNvCxnSpPr>
          <p:nvPr/>
        </p:nvCxnSpPr>
        <p:spPr>
          <a:xfrm>
            <a:off x="7776356" y="2852936"/>
            <a:ext cx="0" cy="252028"/>
          </a:xfrm>
          <a:prstGeom prst="line">
            <a:avLst/>
          </a:prstGeom>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6300192" y="3140968"/>
            <a:ext cx="0"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3564540" y="3964414"/>
            <a:ext cx="5163593" cy="1323439"/>
          </a:xfrm>
          <a:prstGeom prst="rect">
            <a:avLst/>
          </a:prstGeom>
          <a:noFill/>
        </p:spPr>
        <p:txBody>
          <a:bodyPr wrap="none" rtlCol="0">
            <a:spAutoFit/>
          </a:bodyPr>
          <a:lstStyle/>
          <a:p>
            <a:r>
              <a:rPr lang="en-US" altLang="zh-CN" sz="2000" dirty="0" smtClean="0"/>
              <a:t>If</a:t>
            </a:r>
            <a:r>
              <a:rPr lang="zh-CN" altLang="en-US" sz="2000" dirty="0" smtClean="0"/>
              <a:t>后面“</a:t>
            </a:r>
            <a:r>
              <a:rPr lang="en-US" altLang="zh-CN" sz="2000" dirty="0" smtClean="0"/>
              <a:t>()</a:t>
            </a:r>
            <a:r>
              <a:rPr lang="zh-CN" altLang="en-US" sz="2000" dirty="0" smtClean="0"/>
              <a:t>”内的表达式的值必须是</a:t>
            </a:r>
            <a:r>
              <a:rPr lang="en-US" altLang="zh-CN" sz="2000" dirty="0" err="1" smtClean="0">
                <a:solidFill>
                  <a:srgbClr val="FF0000"/>
                </a:solidFill>
              </a:rPr>
              <a:t>boolean</a:t>
            </a:r>
            <a:endParaRPr lang="en-US" altLang="zh-CN" sz="2000" dirty="0" smtClean="0">
              <a:solidFill>
                <a:srgbClr val="FF0000"/>
              </a:solidFill>
            </a:endParaRPr>
          </a:p>
          <a:p>
            <a:r>
              <a:rPr lang="zh-CN" altLang="en-US" sz="2000" dirty="0" smtClean="0">
                <a:solidFill>
                  <a:srgbClr val="FF0000"/>
                </a:solidFill>
              </a:rPr>
              <a:t>型。</a:t>
            </a:r>
            <a:r>
              <a:rPr lang="zh-CN" altLang="en-US" sz="2000" dirty="0" smtClean="0"/>
              <a:t>如果表达式的值为</a:t>
            </a:r>
            <a:r>
              <a:rPr lang="en-US" altLang="zh-CN" sz="2000" dirty="0" smtClean="0"/>
              <a:t>true</a:t>
            </a:r>
            <a:r>
              <a:rPr lang="zh-CN" altLang="en-US" sz="2000" dirty="0" smtClean="0"/>
              <a:t>，则执行紧跟</a:t>
            </a:r>
            <a:r>
              <a:rPr lang="en-US" altLang="zh-CN" sz="2000" dirty="0" smtClean="0"/>
              <a:t>if</a:t>
            </a:r>
            <a:r>
              <a:rPr lang="zh-CN" altLang="en-US" sz="2000" dirty="0" smtClean="0"/>
              <a:t>语</a:t>
            </a:r>
            <a:endParaRPr lang="en-US" altLang="zh-CN" sz="2000" dirty="0" smtClean="0"/>
          </a:p>
          <a:p>
            <a:r>
              <a:rPr lang="zh-CN" altLang="en-US" sz="2000" dirty="0" smtClean="0"/>
              <a:t>句</a:t>
            </a:r>
            <a:r>
              <a:rPr lang="zh-CN" altLang="en-US" sz="2000" dirty="0" smtClean="0"/>
              <a:t>的复合语句</a:t>
            </a:r>
            <a:r>
              <a:rPr lang="zh-CN" altLang="en-US" sz="2000" dirty="0" smtClean="0"/>
              <a:t>；如果表达式的值为</a:t>
            </a:r>
            <a:r>
              <a:rPr lang="en-US" altLang="zh-CN" sz="2000" dirty="0" smtClean="0"/>
              <a:t>false</a:t>
            </a:r>
            <a:r>
              <a:rPr lang="zh-CN" altLang="en-US" sz="2000" dirty="0" smtClean="0"/>
              <a:t>，则</a:t>
            </a:r>
            <a:endParaRPr lang="en-US" altLang="zh-CN" sz="2000" dirty="0" smtClean="0"/>
          </a:p>
          <a:p>
            <a:r>
              <a:rPr lang="zh-CN" altLang="en-US" sz="2000" dirty="0" smtClean="0"/>
              <a:t>执行</a:t>
            </a:r>
            <a:r>
              <a:rPr lang="en-US" altLang="zh-CN" sz="2000" dirty="0" smtClean="0"/>
              <a:t>else</a:t>
            </a:r>
            <a:r>
              <a:rPr lang="zh-CN" altLang="en-US" sz="2000" dirty="0" smtClean="0"/>
              <a:t>后面的复合语句。</a:t>
            </a:r>
            <a:endParaRPr lang="zh-CN" altLang="en-US" sz="2000" dirty="0"/>
          </a:p>
        </p:txBody>
      </p:sp>
      <p:sp>
        <p:nvSpPr>
          <p:cNvPr id="43" name="TextBox 42"/>
          <p:cNvSpPr txBox="1"/>
          <p:nvPr/>
        </p:nvSpPr>
        <p:spPr>
          <a:xfrm>
            <a:off x="4788024" y="1556792"/>
            <a:ext cx="623889" cy="369332"/>
          </a:xfrm>
          <a:prstGeom prst="rect">
            <a:avLst/>
          </a:prstGeom>
          <a:noFill/>
        </p:spPr>
        <p:txBody>
          <a:bodyPr wrap="none" rtlCol="0">
            <a:spAutoFit/>
          </a:bodyPr>
          <a:lstStyle/>
          <a:p>
            <a:r>
              <a:rPr lang="en-US" altLang="zh-CN" dirty="0" smtClean="0"/>
              <a:t>true</a:t>
            </a:r>
            <a:endParaRPr lang="zh-CN" altLang="en-US" dirty="0"/>
          </a:p>
        </p:txBody>
      </p:sp>
      <p:sp>
        <p:nvSpPr>
          <p:cNvPr id="44" name="TextBox 43"/>
          <p:cNvSpPr txBox="1"/>
          <p:nvPr/>
        </p:nvSpPr>
        <p:spPr>
          <a:xfrm>
            <a:off x="7542329" y="1502449"/>
            <a:ext cx="700833" cy="369332"/>
          </a:xfrm>
          <a:prstGeom prst="rect">
            <a:avLst/>
          </a:prstGeom>
          <a:noFill/>
        </p:spPr>
        <p:txBody>
          <a:bodyPr wrap="none" rtlCol="0">
            <a:spAutoFit/>
          </a:bodyPr>
          <a:lstStyle/>
          <a:p>
            <a:r>
              <a:rPr lang="en-US" altLang="zh-CN" dirty="0" smtClean="0"/>
              <a:t>false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947544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6840760" cy="576064"/>
          </a:xfrm>
        </p:spPr>
        <p:txBody>
          <a:bodyPr>
            <a:noAutofit/>
          </a:bodyPr>
          <a:lstStyle/>
          <a:p>
            <a:r>
              <a:rPr lang="en-US" altLang="zh-CN" sz="2800" dirty="0"/>
              <a:t>3.3.1 if</a:t>
            </a:r>
            <a:r>
              <a:rPr lang="zh-CN" altLang="en-US" sz="2800" dirty="0"/>
              <a:t>条件语句</a:t>
            </a:r>
          </a:p>
        </p:txBody>
      </p:sp>
      <p:sp>
        <p:nvSpPr>
          <p:cNvPr id="3" name="内容占位符 2"/>
          <p:cNvSpPr>
            <a:spLocks noGrp="1"/>
          </p:cNvSpPr>
          <p:nvPr>
            <p:ph idx="1"/>
          </p:nvPr>
        </p:nvSpPr>
        <p:spPr>
          <a:xfrm>
            <a:off x="539552" y="836712"/>
            <a:ext cx="8280920" cy="5760640"/>
          </a:xfrm>
        </p:spPr>
        <p:txBody>
          <a:bodyPr>
            <a:noAutofit/>
          </a:bodyPr>
          <a:lstStyle/>
          <a:p>
            <a:pPr marL="68580" indent="0">
              <a:buNone/>
            </a:pPr>
            <a:r>
              <a:rPr lang="en-US" altLang="zh-CN" sz="1600" dirty="0"/>
              <a:t>2.If…else</a:t>
            </a:r>
            <a:r>
              <a:rPr lang="zh-CN" altLang="en-US" sz="1600" dirty="0" smtClean="0"/>
              <a:t>语句</a:t>
            </a:r>
            <a:endParaRPr lang="en-US" altLang="zh-CN" sz="1600" dirty="0" smtClean="0"/>
          </a:p>
          <a:p>
            <a:pPr marL="68580" indent="0">
              <a:buNone/>
            </a:pPr>
            <a:r>
              <a:rPr lang="zh-CN" altLang="en-US" sz="1600" dirty="0" smtClean="0"/>
              <a:t>例</a:t>
            </a:r>
            <a:r>
              <a:rPr lang="en-US" altLang="zh-CN" sz="1600" dirty="0" smtClean="0"/>
              <a:t>3.5 </a:t>
            </a:r>
            <a:r>
              <a:rPr lang="zh-CN" altLang="en-US" sz="1600" dirty="0" smtClean="0"/>
              <a:t>求三个数中的最大数和最小数</a:t>
            </a:r>
            <a:endParaRPr lang="en-US" altLang="zh-CN" sz="1600" dirty="0" smtClean="0"/>
          </a:p>
          <a:p>
            <a:pPr marL="68580" indent="0">
              <a:buNone/>
            </a:pPr>
            <a:r>
              <a:rPr lang="en-US" altLang="zh-CN" sz="1600" dirty="0"/>
              <a:t>import </a:t>
            </a:r>
            <a:r>
              <a:rPr lang="en-US" altLang="zh-CN" sz="1600" dirty="0" err="1"/>
              <a:t>java.util</a:t>
            </a:r>
            <a:r>
              <a:rPr lang="en-US" altLang="zh-CN" sz="1600" dirty="0"/>
              <a:t>.*;</a:t>
            </a:r>
          </a:p>
          <a:p>
            <a:pPr marL="68580" indent="0">
              <a:buNone/>
            </a:pPr>
            <a:r>
              <a:rPr lang="en-US" altLang="zh-CN" sz="1600" dirty="0"/>
              <a:t>public class </a:t>
            </a:r>
            <a:r>
              <a:rPr lang="en-US" altLang="zh-CN" sz="1600" dirty="0" err="1"/>
              <a:t>Testclass</a:t>
            </a:r>
            <a:r>
              <a:rPr lang="en-US" altLang="zh-CN" sz="1600" dirty="0"/>
              <a:t> {</a:t>
            </a:r>
          </a:p>
          <a:p>
            <a:pPr marL="68580" indent="0">
              <a:buNone/>
            </a:pPr>
            <a:r>
              <a:rPr lang="en-US" altLang="zh-CN" sz="1600" dirty="0" smtClean="0"/>
              <a:t>public </a:t>
            </a:r>
            <a:r>
              <a:rPr lang="en-US" altLang="zh-CN" sz="1600" dirty="0"/>
              <a:t>static void main(String[] </a:t>
            </a:r>
            <a:r>
              <a:rPr lang="en-US" altLang="zh-CN" sz="1600" dirty="0" err="1"/>
              <a:t>args</a:t>
            </a:r>
            <a:r>
              <a:rPr lang="en-US" altLang="zh-CN" sz="1600" dirty="0" smtClean="0"/>
              <a:t>){</a:t>
            </a:r>
            <a:endParaRPr lang="en-US" altLang="zh-CN" sz="1600" dirty="0"/>
          </a:p>
          <a:p>
            <a:pPr marL="68580" indent="0">
              <a:buNone/>
            </a:pPr>
            <a:r>
              <a:rPr lang="en-US" altLang="zh-CN" sz="1600" dirty="0" smtClean="0"/>
              <a:t> </a:t>
            </a:r>
            <a:r>
              <a:rPr lang="en-US" altLang="zh-CN" sz="1600" dirty="0"/>
              <a:t>Scanner Scan=new Scanner(System.in);</a:t>
            </a:r>
          </a:p>
          <a:p>
            <a:pPr marL="68580" indent="0">
              <a:buNone/>
            </a:pPr>
            <a:r>
              <a:rPr lang="en-US" altLang="zh-CN" sz="1600" dirty="0" err="1" smtClean="0"/>
              <a:t>int</a:t>
            </a:r>
            <a:r>
              <a:rPr lang="en-US" altLang="zh-CN" sz="1600" dirty="0" smtClean="0"/>
              <a:t> </a:t>
            </a:r>
            <a:r>
              <a:rPr lang="en-US" altLang="zh-CN" sz="1600" dirty="0" err="1"/>
              <a:t>a,b,c,max,min</a:t>
            </a:r>
            <a:r>
              <a:rPr lang="en-US" altLang="zh-CN" sz="1600" dirty="0"/>
              <a:t>;</a:t>
            </a:r>
          </a:p>
          <a:p>
            <a:pPr marL="68580" indent="0">
              <a:buNone/>
            </a:pPr>
            <a:r>
              <a:rPr lang="en-US" altLang="zh-CN" sz="1600" dirty="0" err="1" smtClean="0"/>
              <a:t>System.out.println</a:t>
            </a:r>
            <a:r>
              <a:rPr lang="en-US" altLang="zh-CN" sz="1600" dirty="0"/>
              <a:t>("</a:t>
            </a:r>
            <a:r>
              <a:rPr lang="zh-CN" altLang="en-US" sz="1600" dirty="0"/>
              <a:t>请输入第一个整数</a:t>
            </a:r>
            <a:r>
              <a:rPr lang="en-US" altLang="zh-CN" sz="1600" dirty="0"/>
              <a:t>");</a:t>
            </a:r>
          </a:p>
          <a:p>
            <a:pPr marL="68580" indent="0">
              <a:buNone/>
            </a:pPr>
            <a:r>
              <a:rPr lang="en-US" altLang="zh-CN" sz="1600" dirty="0" smtClean="0"/>
              <a:t>a=</a:t>
            </a:r>
            <a:r>
              <a:rPr lang="en-US" altLang="zh-CN" sz="1600" dirty="0" err="1" smtClean="0"/>
              <a:t>Scan.nextInt</a:t>
            </a:r>
            <a:r>
              <a:rPr lang="en-US" altLang="zh-CN" sz="1600" dirty="0"/>
              <a:t>();</a:t>
            </a:r>
          </a:p>
          <a:p>
            <a:pPr marL="68580" indent="0">
              <a:buNone/>
            </a:pPr>
            <a:r>
              <a:rPr lang="en-US" altLang="zh-CN" sz="1600" dirty="0" err="1" smtClean="0"/>
              <a:t>System.out.println</a:t>
            </a:r>
            <a:r>
              <a:rPr lang="en-US" altLang="zh-CN" sz="1600" dirty="0"/>
              <a:t>("</a:t>
            </a:r>
            <a:r>
              <a:rPr lang="zh-CN" altLang="en-US" sz="1600" dirty="0"/>
              <a:t>请输入第二个整数</a:t>
            </a:r>
            <a:r>
              <a:rPr lang="en-US" altLang="zh-CN" sz="1600" dirty="0"/>
              <a:t>");</a:t>
            </a:r>
          </a:p>
          <a:p>
            <a:pPr marL="68580" indent="0">
              <a:buNone/>
            </a:pPr>
            <a:r>
              <a:rPr lang="en-US" altLang="zh-CN" sz="1600" dirty="0" smtClean="0"/>
              <a:t>b=</a:t>
            </a:r>
            <a:r>
              <a:rPr lang="en-US" altLang="zh-CN" sz="1600" dirty="0" err="1" smtClean="0"/>
              <a:t>Scan.nextInt</a:t>
            </a:r>
            <a:r>
              <a:rPr lang="en-US" altLang="zh-CN" sz="1600" dirty="0"/>
              <a:t>();</a:t>
            </a:r>
          </a:p>
          <a:p>
            <a:pPr marL="68580" indent="0">
              <a:buNone/>
            </a:pPr>
            <a:r>
              <a:rPr lang="en-US" altLang="zh-CN" sz="1600" dirty="0" err="1" smtClean="0"/>
              <a:t>System.out.println</a:t>
            </a:r>
            <a:r>
              <a:rPr lang="en-US" altLang="zh-CN" sz="1600" dirty="0"/>
              <a:t>("</a:t>
            </a:r>
            <a:r>
              <a:rPr lang="zh-CN" altLang="en-US" sz="1600" dirty="0"/>
              <a:t>请输入第三个整数</a:t>
            </a:r>
            <a:r>
              <a:rPr lang="en-US" altLang="zh-CN" sz="1600" dirty="0"/>
              <a:t>");</a:t>
            </a:r>
          </a:p>
          <a:p>
            <a:pPr marL="68580" indent="0">
              <a:buNone/>
            </a:pPr>
            <a:r>
              <a:rPr lang="en-US" altLang="zh-CN" sz="1600" dirty="0" smtClean="0"/>
              <a:t>c=</a:t>
            </a:r>
            <a:r>
              <a:rPr lang="en-US" altLang="zh-CN" sz="1600" dirty="0" err="1" smtClean="0"/>
              <a:t>Scan.nextInt</a:t>
            </a:r>
            <a:r>
              <a:rPr lang="en-US" altLang="zh-CN" sz="1600" dirty="0"/>
              <a:t>();</a:t>
            </a:r>
          </a:p>
          <a:p>
            <a:pPr marL="68580" indent="0">
              <a:buNone/>
            </a:pPr>
            <a:r>
              <a:rPr lang="en-US" altLang="zh-CN" sz="1600" dirty="0" smtClean="0"/>
              <a:t>if(a&gt;b</a:t>
            </a:r>
            <a:r>
              <a:rPr lang="en-US" altLang="zh-CN" sz="1600" dirty="0"/>
              <a:t>)</a:t>
            </a:r>
          </a:p>
          <a:p>
            <a:pPr marL="68580" indent="0">
              <a:buNone/>
            </a:pPr>
            <a:r>
              <a:rPr lang="en-US" altLang="zh-CN" sz="1600" dirty="0" smtClean="0"/>
              <a:t>{</a:t>
            </a:r>
            <a:r>
              <a:rPr lang="en-US" altLang="zh-CN" sz="1600" dirty="0"/>
              <a:t>max=a;}</a:t>
            </a:r>
          </a:p>
          <a:p>
            <a:pPr marL="68580" indent="0">
              <a:buNone/>
            </a:pPr>
            <a:r>
              <a:rPr lang="en-US" altLang="zh-CN" sz="1600" dirty="0" smtClean="0"/>
              <a:t>else</a:t>
            </a:r>
            <a:endParaRPr lang="en-US" altLang="zh-CN" sz="1600" dirty="0"/>
          </a:p>
          <a:p>
            <a:pPr marL="68580" indent="0">
              <a:buNone/>
            </a:pPr>
            <a:r>
              <a:rPr lang="en-US" altLang="zh-CN" sz="1600" dirty="0" smtClean="0"/>
              <a:t>{</a:t>
            </a:r>
            <a:r>
              <a:rPr lang="en-US" altLang="zh-CN" sz="1600" dirty="0"/>
              <a:t>max=b;}</a:t>
            </a:r>
          </a:p>
          <a:p>
            <a:pPr marL="68580" indent="0">
              <a:buNone/>
            </a:pPr>
            <a:r>
              <a:rPr lang="en-US" altLang="zh-CN" sz="1600" dirty="0" smtClean="0"/>
              <a:t>if(c&gt;max</a:t>
            </a:r>
            <a:r>
              <a:rPr lang="en-US" altLang="zh-CN" sz="1600" dirty="0"/>
              <a:t>)</a:t>
            </a:r>
          </a:p>
          <a:p>
            <a:pPr marL="68580" indent="0">
              <a:buNone/>
            </a:pPr>
            <a:r>
              <a:rPr lang="en-US" altLang="zh-CN" sz="1600" dirty="0" smtClean="0"/>
              <a:t>{</a:t>
            </a:r>
            <a:r>
              <a:rPr lang="en-US" altLang="zh-CN" sz="1600" dirty="0"/>
              <a:t>max=c</a:t>
            </a:r>
            <a:r>
              <a:rPr lang="en-US" altLang="zh-CN" sz="1600" dirty="0" smtClean="0"/>
              <a:t>;}</a:t>
            </a:r>
            <a:endParaRPr lang="en-US" altLang="zh-C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571" y="332656"/>
            <a:ext cx="34575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59354" y="4581128"/>
            <a:ext cx="4857740" cy="206210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68580" indent="0">
              <a:buNone/>
            </a:pPr>
            <a:r>
              <a:rPr lang="en-US" altLang="zh-CN" sz="1600" spc="-100" dirty="0" err="1"/>
              <a:t>System.out.print</a:t>
            </a:r>
            <a:r>
              <a:rPr lang="en-US" altLang="zh-CN" sz="1600" spc="-100" dirty="0"/>
              <a:t>("</a:t>
            </a:r>
            <a:r>
              <a:rPr lang="zh-CN" altLang="en-US" sz="1600" spc="-100" dirty="0"/>
              <a:t>你输入的数为：</a:t>
            </a:r>
            <a:r>
              <a:rPr lang="en-US" altLang="zh-CN" sz="1600" spc="-100" dirty="0"/>
              <a:t>"+a+"</a:t>
            </a:r>
            <a:r>
              <a:rPr lang="zh-CN" altLang="en-US" sz="1600" spc="-100" dirty="0"/>
              <a:t>、</a:t>
            </a:r>
            <a:r>
              <a:rPr lang="en-US" altLang="zh-CN" sz="1600" spc="-100" dirty="0"/>
              <a:t>"+b+"</a:t>
            </a:r>
            <a:r>
              <a:rPr lang="zh-CN" altLang="en-US" sz="1600" spc="-100" dirty="0"/>
              <a:t>和</a:t>
            </a:r>
            <a:r>
              <a:rPr lang="en-US" altLang="zh-CN" sz="1600" spc="-100" dirty="0"/>
              <a:t>"+c</a:t>
            </a:r>
            <a:r>
              <a:rPr lang="en-US" altLang="zh-CN" sz="1600" spc="-100" dirty="0" smtClean="0"/>
              <a:t>+",</a:t>
            </a:r>
          </a:p>
          <a:p>
            <a:pPr marL="68580" indent="0">
              <a:buNone/>
            </a:pPr>
            <a:r>
              <a:rPr lang="zh-CN" altLang="en-US" sz="1600" spc="-100" dirty="0" smtClean="0"/>
              <a:t>其中</a:t>
            </a:r>
            <a:r>
              <a:rPr lang="zh-CN" altLang="en-US" sz="1600" spc="-100" dirty="0"/>
              <a:t>，最大数为：</a:t>
            </a:r>
            <a:r>
              <a:rPr lang="en-US" altLang="zh-CN" sz="1600" spc="-100" dirty="0"/>
              <a:t>"+max);</a:t>
            </a:r>
          </a:p>
          <a:p>
            <a:pPr marL="68580" indent="0">
              <a:buNone/>
            </a:pPr>
            <a:r>
              <a:rPr lang="en-US" altLang="zh-CN" sz="1600" dirty="0"/>
              <a:t>min=a&lt;</a:t>
            </a:r>
            <a:r>
              <a:rPr lang="en-US" altLang="zh-CN" sz="1600" dirty="0" err="1"/>
              <a:t>b?a:b</a:t>
            </a:r>
            <a:r>
              <a:rPr lang="en-US" altLang="zh-CN" sz="1600" dirty="0"/>
              <a:t>;</a:t>
            </a:r>
          </a:p>
          <a:p>
            <a:pPr marL="68580" indent="0">
              <a:buNone/>
            </a:pPr>
            <a:r>
              <a:rPr lang="en-US" altLang="zh-CN" sz="1600" dirty="0"/>
              <a:t>min=min&lt;</a:t>
            </a:r>
            <a:r>
              <a:rPr lang="en-US" altLang="zh-CN" sz="1600" dirty="0" err="1"/>
              <a:t>c?min:c</a:t>
            </a:r>
            <a:r>
              <a:rPr lang="en-US" altLang="zh-CN" sz="1600" dirty="0"/>
              <a:t>;</a:t>
            </a:r>
          </a:p>
          <a:p>
            <a:pPr marL="68580" indent="0">
              <a:buNone/>
            </a:pPr>
            <a:r>
              <a:rPr lang="en-US" altLang="zh-CN" sz="1600" dirty="0" err="1"/>
              <a:t>System.out.println</a:t>
            </a:r>
            <a:r>
              <a:rPr lang="en-US" altLang="zh-CN" sz="1600" dirty="0"/>
              <a:t>(",</a:t>
            </a:r>
            <a:r>
              <a:rPr lang="zh-CN" altLang="en-US" sz="1600" dirty="0"/>
              <a:t>最小数为：</a:t>
            </a:r>
            <a:r>
              <a:rPr lang="en-US" altLang="zh-CN" sz="1600" dirty="0"/>
              <a:t>"+min);</a:t>
            </a:r>
          </a:p>
          <a:p>
            <a:pPr marL="68580" indent="0">
              <a:buNone/>
            </a:pPr>
            <a:r>
              <a:rPr lang="en-US" altLang="zh-CN" sz="1600" dirty="0" err="1"/>
              <a:t>Scan.close</a:t>
            </a:r>
            <a:r>
              <a:rPr lang="en-US" altLang="zh-CN" sz="1600" dirty="0"/>
              <a:t>();</a:t>
            </a:r>
          </a:p>
          <a:p>
            <a:pPr marL="68580" indent="0">
              <a:buNone/>
            </a:pPr>
            <a:r>
              <a:rPr lang="en-US" altLang="zh-CN" sz="1600" dirty="0"/>
              <a:t>}</a:t>
            </a:r>
          </a:p>
          <a:p>
            <a:pPr marL="68580" indent="0">
              <a:buNone/>
            </a:pPr>
            <a:r>
              <a:rPr lang="en-US" altLang="zh-CN" sz="1600" dirty="0" smtClean="0"/>
              <a:t>}</a:t>
            </a:r>
            <a:endParaRPr lang="zh-CN" alt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770" y="2430008"/>
            <a:ext cx="33051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41052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6840760" cy="576064"/>
          </a:xfrm>
        </p:spPr>
        <p:txBody>
          <a:bodyPr>
            <a:noAutofit/>
          </a:bodyPr>
          <a:lstStyle/>
          <a:p>
            <a:r>
              <a:rPr lang="en-US" altLang="zh-CN" sz="2800" dirty="0"/>
              <a:t>3.3.1 if</a:t>
            </a:r>
            <a:r>
              <a:rPr lang="zh-CN" altLang="en-US" sz="2800" dirty="0"/>
              <a:t>条件语句</a:t>
            </a:r>
          </a:p>
        </p:txBody>
      </p:sp>
      <p:sp>
        <p:nvSpPr>
          <p:cNvPr id="3" name="内容占位符 2"/>
          <p:cNvSpPr>
            <a:spLocks noGrp="1"/>
          </p:cNvSpPr>
          <p:nvPr>
            <p:ph idx="1"/>
          </p:nvPr>
        </p:nvSpPr>
        <p:spPr>
          <a:xfrm>
            <a:off x="539552" y="836712"/>
            <a:ext cx="8280920" cy="5760640"/>
          </a:xfrm>
        </p:spPr>
        <p:txBody>
          <a:bodyPr>
            <a:noAutofit/>
          </a:bodyPr>
          <a:lstStyle/>
          <a:p>
            <a:pPr marL="68580" indent="0">
              <a:buNone/>
            </a:pPr>
            <a:r>
              <a:rPr lang="en-US" altLang="zh-CN" sz="2000" dirty="0" smtClean="0"/>
              <a:t>1.</a:t>
            </a:r>
            <a:r>
              <a:rPr lang="zh-CN" altLang="en-US" sz="2000" dirty="0"/>
              <a:t>简单的</a:t>
            </a:r>
            <a:r>
              <a:rPr lang="en-US" altLang="zh-CN" sz="2000" dirty="0"/>
              <a:t>if</a:t>
            </a:r>
            <a:r>
              <a:rPr lang="zh-CN" altLang="en-US" sz="2000" dirty="0"/>
              <a:t>条件</a:t>
            </a:r>
            <a:r>
              <a:rPr lang="zh-CN" altLang="en-US" sz="2000" dirty="0" smtClean="0"/>
              <a:t>语句</a:t>
            </a:r>
            <a:endParaRPr lang="en-US" altLang="zh-CN" sz="2000" dirty="0" smtClean="0"/>
          </a:p>
          <a:p>
            <a:pPr marL="68580" indent="0">
              <a:buNone/>
            </a:pPr>
            <a:r>
              <a:rPr lang="zh-CN" altLang="en-US" sz="2000" dirty="0" smtClean="0"/>
              <a:t>例</a:t>
            </a:r>
            <a:r>
              <a:rPr lang="en-US" altLang="zh-CN" sz="2000" dirty="0" smtClean="0"/>
              <a:t>3.6 </a:t>
            </a:r>
            <a:r>
              <a:rPr lang="zh-CN" altLang="en-US" sz="2000" dirty="0" smtClean="0"/>
              <a:t>求</a:t>
            </a:r>
            <a:r>
              <a:rPr lang="en-US" altLang="zh-CN" sz="2000" dirty="0" smtClean="0"/>
              <a:t>x</a:t>
            </a:r>
            <a:r>
              <a:rPr lang="zh-CN" altLang="en-US" sz="2000" dirty="0" smtClean="0"/>
              <a:t>的值</a:t>
            </a:r>
            <a:endParaRPr lang="en-US" altLang="zh-CN" sz="2000" dirty="0" smtClean="0"/>
          </a:p>
          <a:p>
            <a:pPr marL="68580" indent="0">
              <a:buNone/>
            </a:pPr>
            <a:r>
              <a:rPr lang="en-US" altLang="zh-CN" sz="2000" dirty="0"/>
              <a:t>public class </a:t>
            </a:r>
            <a:r>
              <a:rPr lang="en-US" altLang="zh-CN" sz="2000" dirty="0" err="1"/>
              <a:t>Testclass</a:t>
            </a:r>
            <a:r>
              <a:rPr lang="en-US" altLang="zh-CN" sz="2000" dirty="0"/>
              <a:t> {</a:t>
            </a:r>
          </a:p>
          <a:p>
            <a:pPr marL="68580" indent="0">
              <a:buNone/>
            </a:pPr>
            <a:r>
              <a:rPr lang="en-US" altLang="zh-CN" sz="2000" dirty="0"/>
              <a:t>	public static void main(String[] </a:t>
            </a:r>
            <a:r>
              <a:rPr lang="en-US" altLang="zh-CN" sz="2000" dirty="0" err="1"/>
              <a:t>args</a:t>
            </a:r>
            <a:r>
              <a:rPr lang="en-US" altLang="zh-CN" sz="2000" dirty="0"/>
              <a:t>) </a:t>
            </a:r>
          </a:p>
          <a:p>
            <a:pPr marL="68580" indent="0">
              <a:buNone/>
            </a:pPr>
            <a:r>
              <a:rPr lang="en-US" altLang="zh-CN" sz="2000" dirty="0"/>
              <a:t>	{</a:t>
            </a:r>
          </a:p>
          <a:p>
            <a:pPr marL="68580" indent="0">
              <a:buNone/>
            </a:pPr>
            <a:r>
              <a:rPr lang="en-US" altLang="zh-CN" sz="2000" dirty="0"/>
              <a:t>		</a:t>
            </a:r>
            <a:r>
              <a:rPr lang="en-US" altLang="zh-CN" sz="2000" dirty="0" err="1"/>
              <a:t>int</a:t>
            </a:r>
            <a:r>
              <a:rPr lang="en-US" altLang="zh-CN" sz="2000" dirty="0"/>
              <a:t> x=100,a=10,b=2;</a:t>
            </a:r>
          </a:p>
          <a:p>
            <a:pPr marL="68580" indent="0">
              <a:buNone/>
            </a:pPr>
            <a:r>
              <a:rPr lang="en-US" altLang="zh-CN" sz="2000" dirty="0"/>
              <a:t>		</a:t>
            </a:r>
            <a:r>
              <a:rPr lang="en-US" altLang="zh-CN" sz="2000" dirty="0" err="1"/>
              <a:t>boolean</a:t>
            </a:r>
            <a:r>
              <a:rPr lang="en-US" altLang="zh-CN" sz="2000" dirty="0"/>
              <a:t> ok1=true,ok2=false;</a:t>
            </a:r>
          </a:p>
          <a:p>
            <a:pPr marL="68580" indent="0">
              <a:buNone/>
            </a:pPr>
            <a:r>
              <a:rPr lang="en-US" altLang="zh-CN" sz="2000" dirty="0"/>
              <a:t>		if(a&lt;b)</a:t>
            </a:r>
          </a:p>
          <a:p>
            <a:pPr marL="68580" indent="0">
              <a:buNone/>
            </a:pPr>
            <a:r>
              <a:rPr lang="en-US" altLang="zh-CN" sz="2000" dirty="0"/>
              <a:t>		     if(b!=15)</a:t>
            </a:r>
          </a:p>
          <a:p>
            <a:pPr marL="68580" indent="0">
              <a:buNone/>
            </a:pPr>
            <a:r>
              <a:rPr lang="en-US" altLang="zh-CN" sz="2000" dirty="0"/>
              <a:t>		            if(!ok1)   x=1;</a:t>
            </a:r>
          </a:p>
          <a:p>
            <a:pPr marL="68580" indent="0">
              <a:buNone/>
            </a:pPr>
            <a:r>
              <a:rPr lang="en-US" altLang="zh-CN" sz="2000" dirty="0"/>
              <a:t>		                 else  if  (ok2)   x=10;  x=-1;    </a:t>
            </a:r>
          </a:p>
          <a:p>
            <a:pPr marL="68580" indent="0">
              <a:buNone/>
            </a:pPr>
            <a:r>
              <a:rPr lang="en-US" altLang="zh-CN" sz="2000" dirty="0"/>
              <a:t>		                 </a:t>
            </a:r>
            <a:r>
              <a:rPr lang="en-US" altLang="zh-CN" sz="2000" dirty="0" err="1"/>
              <a:t>System.out.println</a:t>
            </a:r>
            <a:r>
              <a:rPr lang="en-US" altLang="zh-CN" sz="2000" dirty="0"/>
              <a:t>("x</a:t>
            </a:r>
            <a:r>
              <a:rPr lang="zh-CN" altLang="en-US" sz="2000" dirty="0"/>
              <a:t>的值为：</a:t>
            </a:r>
            <a:r>
              <a:rPr lang="en-US" altLang="zh-CN" sz="2000" dirty="0"/>
              <a:t>"+x);</a:t>
            </a:r>
          </a:p>
          <a:p>
            <a:pPr marL="68580" indent="0">
              <a:buNone/>
            </a:pPr>
            <a:endParaRPr lang="en-US" altLang="zh-CN" sz="2000" dirty="0"/>
          </a:p>
          <a:p>
            <a:pPr marL="68580" indent="0">
              <a:buNone/>
            </a:pPr>
            <a:r>
              <a:rPr lang="en-US" altLang="zh-CN" sz="2000" dirty="0"/>
              <a:t>		}</a:t>
            </a:r>
          </a:p>
          <a:p>
            <a:pPr marL="68580" indent="0">
              <a:buNone/>
            </a:pPr>
            <a:r>
              <a:rPr lang="en-US" altLang="zh-CN" sz="2000" dirty="0"/>
              <a:t>}</a:t>
            </a:r>
          </a:p>
          <a:p>
            <a:pPr marL="68580" indent="0">
              <a:buNone/>
            </a:pPr>
            <a:endParaRPr lang="en-US" altLang="zh-CN" sz="2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052736"/>
            <a:ext cx="2232248" cy="1051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7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p:txBody>
          <a:bodyPr/>
          <a:lstStyle/>
          <a:p>
            <a:pPr marL="68580" indent="0">
              <a:buNone/>
            </a:pPr>
            <a:r>
              <a:rPr lang="en-US" altLang="zh-CN" dirty="0" smtClean="0"/>
              <a:t>3.if…else if</a:t>
            </a:r>
            <a:r>
              <a:rPr lang="zh-CN" altLang="en-US" dirty="0"/>
              <a:t>多分支</a:t>
            </a:r>
            <a:r>
              <a:rPr lang="zh-CN" altLang="en-US" dirty="0" smtClean="0"/>
              <a:t>语句</a:t>
            </a:r>
            <a:endParaRPr lang="en-US" altLang="zh-CN" dirty="0"/>
          </a:p>
          <a:p>
            <a:pPr marL="68580" indent="0">
              <a:buNone/>
            </a:pPr>
            <a:r>
              <a:rPr lang="en-US" altLang="zh-CN" dirty="0" smtClean="0"/>
              <a:t>if…else </a:t>
            </a:r>
            <a:r>
              <a:rPr lang="en-US" altLang="zh-CN" dirty="0"/>
              <a:t>if</a:t>
            </a:r>
            <a:r>
              <a:rPr lang="zh-CN" altLang="en-US" dirty="0"/>
              <a:t>多分支</a:t>
            </a:r>
            <a:r>
              <a:rPr lang="zh-CN" altLang="en-US" dirty="0" smtClean="0"/>
              <a:t>语句用于针对某一事件的多种情况进行处理。通常表现为“如果满足某种条件，就进行某种处理，否则如果满足另一种条件执行另一种处理”。</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308450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if</a:t>
            </a:r>
            <a:r>
              <a:rPr lang="zh-CN" altLang="en-US" dirty="0"/>
              <a:t>条件语句</a:t>
            </a:r>
          </a:p>
        </p:txBody>
      </p:sp>
      <p:sp>
        <p:nvSpPr>
          <p:cNvPr id="3" name="内容占位符 2"/>
          <p:cNvSpPr>
            <a:spLocks noGrp="1"/>
          </p:cNvSpPr>
          <p:nvPr>
            <p:ph idx="1"/>
          </p:nvPr>
        </p:nvSpPr>
        <p:spPr>
          <a:xfrm>
            <a:off x="607277" y="2294185"/>
            <a:ext cx="6777317" cy="3508977"/>
          </a:xfrm>
        </p:spPr>
        <p:txBody>
          <a:bodyPr>
            <a:normAutofit/>
          </a:bodyPr>
          <a:lstStyle/>
          <a:p>
            <a:pPr marL="68580" indent="0">
              <a:buNone/>
            </a:pPr>
            <a:r>
              <a:rPr lang="en-US" altLang="zh-CN" sz="2000" dirty="0" smtClean="0"/>
              <a:t>3.if…else if</a:t>
            </a:r>
            <a:r>
              <a:rPr lang="zh-CN" altLang="en-US" sz="2000" dirty="0"/>
              <a:t>多分支</a:t>
            </a:r>
            <a:r>
              <a:rPr lang="zh-CN" altLang="en-US" sz="2000" dirty="0" smtClean="0"/>
              <a:t>语句</a:t>
            </a:r>
            <a:endParaRPr lang="en-US" altLang="zh-CN" sz="2000" dirty="0" smtClean="0"/>
          </a:p>
          <a:p>
            <a:pPr marL="68580" indent="0">
              <a:buNone/>
            </a:pPr>
            <a:r>
              <a:rPr lang="zh-CN" altLang="en-US" sz="2000" dirty="0" smtClean="0"/>
              <a:t>语法：</a:t>
            </a:r>
            <a:endParaRPr lang="en-US" altLang="zh-CN" sz="2000" dirty="0" smtClean="0"/>
          </a:p>
          <a:p>
            <a:pPr marL="68580" indent="0">
              <a:buNone/>
            </a:pPr>
            <a:r>
              <a:rPr lang="en-US" altLang="zh-CN" sz="2000" dirty="0"/>
              <a:t>i</a:t>
            </a:r>
            <a:r>
              <a:rPr lang="en-US" altLang="zh-CN" sz="2000" dirty="0" smtClean="0"/>
              <a:t>f</a:t>
            </a:r>
            <a:r>
              <a:rPr lang="zh-CN" altLang="en-US" sz="2000" dirty="0" smtClean="0"/>
              <a:t>（条件表达式</a:t>
            </a:r>
            <a:r>
              <a:rPr lang="en-US" altLang="zh-CN" sz="2000" dirty="0" smtClean="0"/>
              <a:t>1</a:t>
            </a:r>
            <a:r>
              <a:rPr lang="zh-CN" altLang="en-US" sz="2000" dirty="0" smtClean="0"/>
              <a:t>）</a:t>
            </a:r>
            <a:endParaRPr lang="en-US" altLang="zh-CN" sz="2000" dirty="0" smtClean="0"/>
          </a:p>
          <a:p>
            <a:pPr marL="68580" indent="0">
              <a:buNone/>
            </a:pPr>
            <a:r>
              <a:rPr lang="en-US" altLang="zh-CN" sz="2000" dirty="0" smtClean="0"/>
              <a:t>{</a:t>
            </a:r>
            <a:r>
              <a:rPr lang="zh-CN" altLang="en-US" sz="2000" dirty="0" smtClean="0"/>
              <a:t>语句序列</a:t>
            </a:r>
            <a:r>
              <a:rPr lang="en-US" altLang="zh-CN" sz="2000" dirty="0" smtClean="0"/>
              <a:t>1}</a:t>
            </a:r>
            <a:endParaRPr lang="en-US" altLang="zh-CN" sz="2000" dirty="0"/>
          </a:p>
          <a:p>
            <a:pPr marL="68580" indent="0">
              <a:buNone/>
            </a:pPr>
            <a:r>
              <a:rPr lang="en-US" altLang="zh-CN" sz="2000" dirty="0"/>
              <a:t>e</a:t>
            </a:r>
            <a:r>
              <a:rPr lang="en-US" altLang="zh-CN" sz="2000" dirty="0" smtClean="0"/>
              <a:t>lse if</a:t>
            </a:r>
            <a:r>
              <a:rPr lang="zh-CN" altLang="en-US" sz="2000" dirty="0" smtClean="0"/>
              <a:t>（条件表达式</a:t>
            </a:r>
            <a:r>
              <a:rPr lang="en-US" altLang="zh-CN" sz="2000" dirty="0" smtClean="0"/>
              <a:t>2</a:t>
            </a:r>
            <a:r>
              <a:rPr lang="zh-CN" altLang="en-US" sz="2000" dirty="0" smtClean="0"/>
              <a:t>）</a:t>
            </a:r>
            <a:endParaRPr lang="en-US" altLang="zh-CN" sz="2000" dirty="0" smtClean="0"/>
          </a:p>
          <a:p>
            <a:pPr marL="68580" indent="0">
              <a:buNone/>
            </a:pPr>
            <a:r>
              <a:rPr lang="en-US" altLang="zh-CN" sz="2000" dirty="0" smtClean="0"/>
              <a:t>{</a:t>
            </a:r>
            <a:r>
              <a:rPr lang="zh-CN" altLang="en-US" sz="2000" dirty="0" smtClean="0"/>
              <a:t>语句序列</a:t>
            </a:r>
            <a:r>
              <a:rPr lang="en-US" altLang="zh-CN" sz="2000" dirty="0" smtClean="0"/>
              <a:t>2}</a:t>
            </a:r>
          </a:p>
          <a:p>
            <a:pPr marL="68580" indent="0">
              <a:buNone/>
            </a:pPr>
            <a:r>
              <a:rPr lang="en-US" altLang="zh-CN" sz="2000" dirty="0" smtClean="0"/>
              <a:t>…</a:t>
            </a:r>
          </a:p>
          <a:p>
            <a:pPr marL="68580" indent="0">
              <a:buNone/>
            </a:pPr>
            <a:r>
              <a:rPr lang="en-US" altLang="zh-CN" sz="2000" dirty="0"/>
              <a:t>e</a:t>
            </a:r>
            <a:r>
              <a:rPr lang="en-US" altLang="zh-CN" sz="2000" dirty="0" smtClean="0"/>
              <a:t>lse if(</a:t>
            </a:r>
            <a:r>
              <a:rPr lang="zh-CN" altLang="en-US" sz="2000" dirty="0"/>
              <a:t>条件</a:t>
            </a:r>
            <a:r>
              <a:rPr lang="zh-CN" altLang="en-US" sz="2000" dirty="0" smtClean="0"/>
              <a:t>表达式</a:t>
            </a:r>
            <a:r>
              <a:rPr lang="en-US" altLang="zh-CN" sz="2000" dirty="0" smtClean="0"/>
              <a:t>n</a:t>
            </a:r>
            <a:r>
              <a:rPr lang="zh-CN" altLang="en-US" sz="2000" dirty="0" smtClean="0"/>
              <a:t>）</a:t>
            </a:r>
            <a:endParaRPr lang="en-US" altLang="zh-CN" sz="2000" dirty="0"/>
          </a:p>
          <a:p>
            <a:pPr marL="68580" indent="0">
              <a:buNone/>
            </a:pPr>
            <a:r>
              <a:rPr lang="en-US" altLang="zh-CN" sz="2000" dirty="0" smtClean="0"/>
              <a:t>{</a:t>
            </a:r>
            <a:r>
              <a:rPr lang="zh-CN" altLang="en-US" sz="2000" dirty="0" smtClean="0"/>
              <a:t>语句序列</a:t>
            </a:r>
            <a:r>
              <a:rPr lang="en-US" altLang="zh-CN" sz="2000" dirty="0" smtClean="0"/>
              <a:t>n}</a:t>
            </a:r>
            <a:endParaRPr lang="en-US" altLang="zh-CN" sz="2000" dirty="0"/>
          </a:p>
        </p:txBody>
      </p:sp>
      <p:cxnSp>
        <p:nvCxnSpPr>
          <p:cNvPr id="5" name="直接箭头连接符 4"/>
          <p:cNvCxnSpPr/>
          <p:nvPr/>
        </p:nvCxnSpPr>
        <p:spPr>
          <a:xfrm>
            <a:off x="4572000" y="2348880"/>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菱形 5"/>
          <p:cNvSpPr/>
          <p:nvPr/>
        </p:nvSpPr>
        <p:spPr>
          <a:xfrm>
            <a:off x="3995936" y="2863386"/>
            <a:ext cx="1152128" cy="457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800" b="1" dirty="0" smtClean="0"/>
              <a:t>条件表达式</a:t>
            </a:r>
            <a:r>
              <a:rPr lang="en-US" altLang="zh-CN" sz="800" b="1" dirty="0" smtClean="0"/>
              <a:t>1</a:t>
            </a:r>
            <a:endParaRPr lang="zh-CN" altLang="en-US" sz="800" b="1" dirty="0"/>
          </a:p>
        </p:txBody>
      </p:sp>
      <p:sp>
        <p:nvSpPr>
          <p:cNvPr id="7" name="菱形 6"/>
          <p:cNvSpPr/>
          <p:nvPr/>
        </p:nvSpPr>
        <p:spPr>
          <a:xfrm>
            <a:off x="5159474" y="3320586"/>
            <a:ext cx="1152128" cy="457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800" b="1" dirty="0" smtClean="0"/>
              <a:t>条件表达式</a:t>
            </a:r>
            <a:r>
              <a:rPr lang="en-US" altLang="zh-CN" sz="800" b="1" dirty="0" smtClean="0"/>
              <a:t>2</a:t>
            </a:r>
            <a:endParaRPr lang="zh-CN" altLang="en-US" sz="800" b="1" dirty="0"/>
          </a:p>
        </p:txBody>
      </p:sp>
      <p:sp>
        <p:nvSpPr>
          <p:cNvPr id="8" name="菱形 7"/>
          <p:cNvSpPr/>
          <p:nvPr/>
        </p:nvSpPr>
        <p:spPr>
          <a:xfrm>
            <a:off x="6300192" y="3861048"/>
            <a:ext cx="1152128" cy="457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800" b="1" dirty="0" smtClean="0"/>
              <a:t>…</a:t>
            </a:r>
            <a:endParaRPr lang="zh-CN" altLang="en-US" sz="800" b="1" dirty="0"/>
          </a:p>
        </p:txBody>
      </p:sp>
      <p:sp>
        <p:nvSpPr>
          <p:cNvPr id="9" name="菱形 8"/>
          <p:cNvSpPr/>
          <p:nvPr/>
        </p:nvSpPr>
        <p:spPr>
          <a:xfrm>
            <a:off x="7236296" y="4293096"/>
            <a:ext cx="1152128" cy="457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800" b="1" dirty="0" smtClean="0"/>
              <a:t>条件表达式</a:t>
            </a:r>
            <a:r>
              <a:rPr lang="en-US" altLang="zh-CN" sz="800" b="1" dirty="0" smtClean="0"/>
              <a:t>n</a:t>
            </a:r>
            <a:endParaRPr lang="zh-CN" altLang="en-US" sz="800" b="1" dirty="0"/>
          </a:p>
        </p:txBody>
      </p:sp>
      <p:cxnSp>
        <p:nvCxnSpPr>
          <p:cNvPr id="11" name="肘形连接符 10"/>
          <p:cNvCxnSpPr>
            <a:stCxn id="6" idx="3"/>
            <a:endCxn id="7" idx="0"/>
          </p:cNvCxnSpPr>
          <p:nvPr/>
        </p:nvCxnSpPr>
        <p:spPr>
          <a:xfrm>
            <a:off x="5148064" y="3091986"/>
            <a:ext cx="587474" cy="2286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5" name="肘形连接符 14"/>
          <p:cNvCxnSpPr>
            <a:stCxn id="7" idx="3"/>
            <a:endCxn id="8" idx="0"/>
          </p:cNvCxnSpPr>
          <p:nvPr/>
        </p:nvCxnSpPr>
        <p:spPr>
          <a:xfrm>
            <a:off x="6311602" y="3549186"/>
            <a:ext cx="564654" cy="31186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肘形连接符 16"/>
          <p:cNvCxnSpPr>
            <a:stCxn id="8" idx="3"/>
            <a:endCxn id="9" idx="0"/>
          </p:cNvCxnSpPr>
          <p:nvPr/>
        </p:nvCxnSpPr>
        <p:spPr>
          <a:xfrm>
            <a:off x="7452320" y="4089648"/>
            <a:ext cx="360040" cy="203448"/>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8" name="矩形 17"/>
          <p:cNvSpPr/>
          <p:nvPr/>
        </p:nvSpPr>
        <p:spPr>
          <a:xfrm>
            <a:off x="3347864" y="5005362"/>
            <a:ext cx="720081" cy="6379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语句序列</a:t>
            </a:r>
            <a:r>
              <a:rPr lang="en-US" altLang="zh-CN" sz="1400" dirty="0" smtClean="0"/>
              <a:t>1</a:t>
            </a:r>
            <a:endParaRPr lang="zh-CN" altLang="en-US" sz="1400" dirty="0"/>
          </a:p>
        </p:txBody>
      </p:sp>
      <p:sp>
        <p:nvSpPr>
          <p:cNvPr id="22" name="矩形 21"/>
          <p:cNvSpPr/>
          <p:nvPr/>
        </p:nvSpPr>
        <p:spPr>
          <a:xfrm>
            <a:off x="4572000" y="5013176"/>
            <a:ext cx="720081" cy="6379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语句序列</a:t>
            </a:r>
            <a:r>
              <a:rPr lang="en-US" altLang="zh-CN" sz="1400" dirty="0" smtClean="0"/>
              <a:t>2</a:t>
            </a:r>
            <a:endParaRPr lang="zh-CN" altLang="en-US" sz="1400" dirty="0"/>
          </a:p>
        </p:txBody>
      </p:sp>
      <p:sp>
        <p:nvSpPr>
          <p:cNvPr id="23" name="矩形 22"/>
          <p:cNvSpPr/>
          <p:nvPr/>
        </p:nvSpPr>
        <p:spPr>
          <a:xfrm>
            <a:off x="5652120" y="5013176"/>
            <a:ext cx="720081" cy="6379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a:t>
            </a:r>
            <a:endParaRPr lang="zh-CN" altLang="en-US" sz="1400" dirty="0"/>
          </a:p>
        </p:txBody>
      </p:sp>
      <p:sp>
        <p:nvSpPr>
          <p:cNvPr id="24" name="矩形 23"/>
          <p:cNvSpPr/>
          <p:nvPr/>
        </p:nvSpPr>
        <p:spPr>
          <a:xfrm>
            <a:off x="6660232" y="5013176"/>
            <a:ext cx="720081" cy="6379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语句序列</a:t>
            </a:r>
            <a:r>
              <a:rPr lang="en-US" altLang="zh-CN" sz="1400" dirty="0" smtClean="0"/>
              <a:t>n</a:t>
            </a:r>
            <a:endParaRPr lang="zh-CN" altLang="en-US" sz="1400" dirty="0"/>
          </a:p>
        </p:txBody>
      </p:sp>
      <p:cxnSp>
        <p:nvCxnSpPr>
          <p:cNvPr id="37" name="直接连接符 36"/>
          <p:cNvCxnSpPr>
            <a:stCxn id="18" idx="2"/>
          </p:cNvCxnSpPr>
          <p:nvPr/>
        </p:nvCxnSpPr>
        <p:spPr>
          <a:xfrm flipH="1">
            <a:off x="3707904" y="5643290"/>
            <a:ext cx="1" cy="370184"/>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a:stCxn id="22" idx="2"/>
          </p:cNvCxnSpPr>
          <p:nvPr/>
        </p:nvCxnSpPr>
        <p:spPr>
          <a:xfrm>
            <a:off x="4932041" y="5651104"/>
            <a:ext cx="0" cy="370184"/>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6012160" y="5643548"/>
            <a:ext cx="0" cy="370184"/>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7020273" y="5643548"/>
            <a:ext cx="0" cy="370184"/>
          </a:xfrm>
          <a:prstGeom prst="line">
            <a:avLst/>
          </a:prstGeom>
        </p:spPr>
        <p:style>
          <a:lnRef idx="1">
            <a:schemeClr val="dk1"/>
          </a:lnRef>
          <a:fillRef idx="0">
            <a:schemeClr val="dk1"/>
          </a:fillRef>
          <a:effectRef idx="0">
            <a:schemeClr val="dk1"/>
          </a:effectRef>
          <a:fontRef idx="minor">
            <a:schemeClr val="tx1"/>
          </a:fontRef>
        </p:style>
      </p:cxnSp>
      <p:cxnSp>
        <p:nvCxnSpPr>
          <p:cNvPr id="44" name="肘形连接符 43"/>
          <p:cNvCxnSpPr>
            <a:stCxn id="6" idx="1"/>
            <a:endCxn id="18" idx="0"/>
          </p:cNvCxnSpPr>
          <p:nvPr/>
        </p:nvCxnSpPr>
        <p:spPr>
          <a:xfrm rot="10800000" flipV="1">
            <a:off x="3707906" y="3091986"/>
            <a:ext cx="288031" cy="1913376"/>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6" name="肘形连接符 45"/>
          <p:cNvCxnSpPr>
            <a:stCxn id="7" idx="1"/>
            <a:endCxn id="22" idx="0"/>
          </p:cNvCxnSpPr>
          <p:nvPr/>
        </p:nvCxnSpPr>
        <p:spPr>
          <a:xfrm rot="10800000" flipV="1">
            <a:off x="4932042" y="3549186"/>
            <a:ext cx="227433" cy="146399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8" name="肘形连接符 47"/>
          <p:cNvCxnSpPr>
            <a:stCxn id="8" idx="1"/>
            <a:endCxn id="23" idx="0"/>
          </p:cNvCxnSpPr>
          <p:nvPr/>
        </p:nvCxnSpPr>
        <p:spPr>
          <a:xfrm rot="10800000" flipV="1">
            <a:off x="6012162" y="4089648"/>
            <a:ext cx="288031" cy="923528"/>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50" name="肘形连接符 49"/>
          <p:cNvCxnSpPr>
            <a:stCxn id="9" idx="1"/>
            <a:endCxn id="24" idx="0"/>
          </p:cNvCxnSpPr>
          <p:nvPr/>
        </p:nvCxnSpPr>
        <p:spPr>
          <a:xfrm rot="10800000" flipV="1">
            <a:off x="7020274" y="4521696"/>
            <a:ext cx="216023" cy="49148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52" name="肘形连接符 51"/>
          <p:cNvCxnSpPr>
            <a:stCxn id="9" idx="3"/>
          </p:cNvCxnSpPr>
          <p:nvPr/>
        </p:nvCxnSpPr>
        <p:spPr>
          <a:xfrm flipH="1">
            <a:off x="7020273" y="4521696"/>
            <a:ext cx="1368151" cy="1491778"/>
          </a:xfrm>
          <a:prstGeom prst="bentConnector4">
            <a:avLst>
              <a:gd name="adj1" fmla="val -16709"/>
              <a:gd name="adj2" fmla="val 99935"/>
            </a:avLst>
          </a:prstGeom>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flipH="1">
            <a:off x="3707905" y="6013474"/>
            <a:ext cx="3312367" cy="0"/>
          </a:xfrm>
          <a:prstGeom prst="line">
            <a:avLst/>
          </a:prstGeom>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a:off x="6156177" y="6021288"/>
            <a:ext cx="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275856" y="4004851"/>
            <a:ext cx="526106" cy="307777"/>
          </a:xfrm>
          <a:prstGeom prst="rect">
            <a:avLst/>
          </a:prstGeom>
          <a:noFill/>
        </p:spPr>
        <p:txBody>
          <a:bodyPr wrap="none" rtlCol="0">
            <a:spAutoFit/>
          </a:bodyPr>
          <a:lstStyle/>
          <a:p>
            <a:r>
              <a:rPr lang="en-US" altLang="zh-CN" sz="1400" dirty="0" smtClean="0"/>
              <a:t>true</a:t>
            </a:r>
            <a:endParaRPr lang="zh-CN" altLang="en-US" sz="1400" dirty="0"/>
          </a:p>
        </p:txBody>
      </p:sp>
      <p:sp>
        <p:nvSpPr>
          <p:cNvPr id="60" name="TextBox 59"/>
          <p:cNvSpPr txBox="1"/>
          <p:nvPr/>
        </p:nvSpPr>
        <p:spPr>
          <a:xfrm>
            <a:off x="4424172" y="4105823"/>
            <a:ext cx="526106" cy="307777"/>
          </a:xfrm>
          <a:prstGeom prst="rect">
            <a:avLst/>
          </a:prstGeom>
          <a:noFill/>
        </p:spPr>
        <p:txBody>
          <a:bodyPr wrap="none" rtlCol="0">
            <a:spAutoFit/>
          </a:bodyPr>
          <a:lstStyle/>
          <a:p>
            <a:r>
              <a:rPr lang="en-US" altLang="zh-CN" sz="1400" dirty="0" smtClean="0"/>
              <a:t>true</a:t>
            </a:r>
            <a:endParaRPr lang="zh-CN" altLang="en-US" sz="1400" dirty="0"/>
          </a:p>
        </p:txBody>
      </p:sp>
      <p:sp>
        <p:nvSpPr>
          <p:cNvPr id="61" name="TextBox 60"/>
          <p:cNvSpPr txBox="1"/>
          <p:nvPr/>
        </p:nvSpPr>
        <p:spPr>
          <a:xfrm>
            <a:off x="5486055" y="4326503"/>
            <a:ext cx="526106" cy="307777"/>
          </a:xfrm>
          <a:prstGeom prst="rect">
            <a:avLst/>
          </a:prstGeom>
          <a:noFill/>
        </p:spPr>
        <p:txBody>
          <a:bodyPr wrap="none" rtlCol="0">
            <a:spAutoFit/>
          </a:bodyPr>
          <a:lstStyle/>
          <a:p>
            <a:r>
              <a:rPr lang="en-US" altLang="zh-CN" sz="1400" dirty="0" smtClean="0"/>
              <a:t>true</a:t>
            </a:r>
            <a:endParaRPr lang="zh-CN" altLang="en-US" sz="1400" dirty="0"/>
          </a:p>
        </p:txBody>
      </p:sp>
      <p:sp>
        <p:nvSpPr>
          <p:cNvPr id="62" name="TextBox 61"/>
          <p:cNvSpPr txBox="1"/>
          <p:nvPr/>
        </p:nvSpPr>
        <p:spPr>
          <a:xfrm>
            <a:off x="6522371" y="4596407"/>
            <a:ext cx="526106" cy="307777"/>
          </a:xfrm>
          <a:prstGeom prst="rect">
            <a:avLst/>
          </a:prstGeom>
          <a:noFill/>
        </p:spPr>
        <p:txBody>
          <a:bodyPr wrap="none" rtlCol="0">
            <a:spAutoFit/>
          </a:bodyPr>
          <a:lstStyle/>
          <a:p>
            <a:r>
              <a:rPr lang="en-US" altLang="zh-CN" sz="1400" dirty="0" smtClean="0"/>
              <a:t>true</a:t>
            </a:r>
            <a:endParaRPr lang="zh-CN" altLang="en-US" sz="1400" dirty="0"/>
          </a:p>
        </p:txBody>
      </p:sp>
      <p:sp>
        <p:nvSpPr>
          <p:cNvPr id="63" name="TextBox 62"/>
          <p:cNvSpPr txBox="1"/>
          <p:nvPr/>
        </p:nvSpPr>
        <p:spPr>
          <a:xfrm>
            <a:off x="5260205" y="2843063"/>
            <a:ext cx="585417" cy="307777"/>
          </a:xfrm>
          <a:prstGeom prst="rect">
            <a:avLst/>
          </a:prstGeom>
          <a:noFill/>
        </p:spPr>
        <p:txBody>
          <a:bodyPr wrap="none" rtlCol="0">
            <a:spAutoFit/>
          </a:bodyPr>
          <a:lstStyle/>
          <a:p>
            <a:r>
              <a:rPr lang="en-US" altLang="zh-CN" sz="1400" dirty="0" smtClean="0"/>
              <a:t>false</a:t>
            </a:r>
            <a:endParaRPr lang="zh-CN" altLang="en-US" sz="1400" dirty="0"/>
          </a:p>
        </p:txBody>
      </p:sp>
      <p:sp>
        <p:nvSpPr>
          <p:cNvPr id="64" name="TextBox 63"/>
          <p:cNvSpPr txBox="1"/>
          <p:nvPr/>
        </p:nvSpPr>
        <p:spPr>
          <a:xfrm>
            <a:off x="6304543" y="3241409"/>
            <a:ext cx="585417" cy="307777"/>
          </a:xfrm>
          <a:prstGeom prst="rect">
            <a:avLst/>
          </a:prstGeom>
          <a:noFill/>
        </p:spPr>
        <p:txBody>
          <a:bodyPr wrap="none" rtlCol="0">
            <a:spAutoFit/>
          </a:bodyPr>
          <a:lstStyle/>
          <a:p>
            <a:r>
              <a:rPr lang="en-US" altLang="zh-CN" sz="1400" dirty="0" smtClean="0"/>
              <a:t>false</a:t>
            </a:r>
            <a:endParaRPr lang="zh-CN" altLang="en-US" sz="1400" dirty="0"/>
          </a:p>
        </p:txBody>
      </p:sp>
      <p:sp>
        <p:nvSpPr>
          <p:cNvPr id="65" name="TextBox 64"/>
          <p:cNvSpPr txBox="1"/>
          <p:nvPr/>
        </p:nvSpPr>
        <p:spPr>
          <a:xfrm>
            <a:off x="7411639" y="3781871"/>
            <a:ext cx="585417" cy="307777"/>
          </a:xfrm>
          <a:prstGeom prst="rect">
            <a:avLst/>
          </a:prstGeom>
          <a:noFill/>
        </p:spPr>
        <p:txBody>
          <a:bodyPr wrap="none" rtlCol="0">
            <a:spAutoFit/>
          </a:bodyPr>
          <a:lstStyle/>
          <a:p>
            <a:r>
              <a:rPr lang="en-US" altLang="zh-CN" sz="1400" dirty="0" smtClean="0"/>
              <a:t>false</a:t>
            </a:r>
            <a:endParaRPr lang="zh-CN" altLang="en-US" sz="1400" dirty="0"/>
          </a:p>
        </p:txBody>
      </p:sp>
      <p:sp>
        <p:nvSpPr>
          <p:cNvPr id="66" name="TextBox 65"/>
          <p:cNvSpPr txBox="1"/>
          <p:nvPr/>
        </p:nvSpPr>
        <p:spPr>
          <a:xfrm>
            <a:off x="8159945" y="4653136"/>
            <a:ext cx="585417" cy="307777"/>
          </a:xfrm>
          <a:prstGeom prst="rect">
            <a:avLst/>
          </a:prstGeom>
          <a:noFill/>
        </p:spPr>
        <p:txBody>
          <a:bodyPr wrap="none" rtlCol="0">
            <a:spAutoFit/>
          </a:bodyPr>
          <a:lstStyle/>
          <a:p>
            <a:r>
              <a:rPr lang="en-US" altLang="zh-CN" sz="1400" dirty="0" smtClean="0"/>
              <a:t>false</a:t>
            </a:r>
            <a:endParaRPr lang="zh-CN" altLang="en-US" sz="1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90890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544616" cy="504056"/>
          </a:xfrm>
        </p:spPr>
        <p:txBody>
          <a:bodyPr>
            <a:noAutofit/>
          </a:bodyPr>
          <a:lstStyle/>
          <a:p>
            <a:r>
              <a:rPr lang="en-US" altLang="zh-CN" sz="2800" dirty="0"/>
              <a:t>3.3.1 if</a:t>
            </a:r>
            <a:r>
              <a:rPr lang="zh-CN" altLang="en-US" sz="2800" dirty="0"/>
              <a:t>条件语句</a:t>
            </a:r>
          </a:p>
        </p:txBody>
      </p:sp>
      <p:sp>
        <p:nvSpPr>
          <p:cNvPr id="3" name="内容占位符 2"/>
          <p:cNvSpPr>
            <a:spLocks noGrp="1"/>
          </p:cNvSpPr>
          <p:nvPr>
            <p:ph idx="1"/>
          </p:nvPr>
        </p:nvSpPr>
        <p:spPr>
          <a:xfrm>
            <a:off x="539552" y="908720"/>
            <a:ext cx="7920880" cy="5616624"/>
          </a:xfrm>
        </p:spPr>
        <p:txBody>
          <a:bodyPr>
            <a:noAutofit/>
          </a:bodyPr>
          <a:lstStyle/>
          <a:p>
            <a:pPr marL="68580" indent="0">
              <a:buNone/>
            </a:pPr>
            <a:r>
              <a:rPr lang="en-US" altLang="zh-CN" sz="1500" dirty="0"/>
              <a:t>3.if…else if</a:t>
            </a:r>
            <a:r>
              <a:rPr lang="zh-CN" altLang="en-US" sz="1500" dirty="0"/>
              <a:t>多分支</a:t>
            </a:r>
            <a:r>
              <a:rPr lang="zh-CN" altLang="en-US" sz="1500" dirty="0" smtClean="0"/>
              <a:t>语句</a:t>
            </a:r>
            <a:endParaRPr lang="en-US" altLang="zh-CN" sz="1500" dirty="0" smtClean="0"/>
          </a:p>
          <a:p>
            <a:pPr marL="68580" indent="0">
              <a:buNone/>
            </a:pPr>
            <a:r>
              <a:rPr lang="zh-CN" altLang="en-US" sz="1500" dirty="0" smtClean="0"/>
              <a:t>例</a:t>
            </a:r>
            <a:r>
              <a:rPr lang="en-US" altLang="zh-CN" sz="1500" dirty="0" smtClean="0"/>
              <a:t>3.7 </a:t>
            </a:r>
            <a:r>
              <a:rPr lang="zh-CN" altLang="en-US" sz="1500" dirty="0" smtClean="0"/>
              <a:t>学生成绩评定，成绩在</a:t>
            </a:r>
            <a:r>
              <a:rPr lang="en-US" altLang="zh-CN" sz="1500" dirty="0" smtClean="0"/>
              <a:t>0~59</a:t>
            </a:r>
            <a:r>
              <a:rPr lang="zh-CN" altLang="en-US" sz="1500" dirty="0" smtClean="0"/>
              <a:t>分之间判定为不及格，</a:t>
            </a:r>
            <a:r>
              <a:rPr lang="en-US" altLang="zh-CN" sz="1500" dirty="0" smtClean="0"/>
              <a:t>60~74</a:t>
            </a:r>
            <a:r>
              <a:rPr lang="zh-CN" altLang="en-US" sz="1500" dirty="0" smtClean="0"/>
              <a:t>为及格，</a:t>
            </a:r>
            <a:r>
              <a:rPr lang="en-US" altLang="zh-CN" sz="1500" dirty="0" smtClean="0"/>
              <a:t>75~84</a:t>
            </a:r>
            <a:r>
              <a:rPr lang="zh-CN" altLang="en-US" sz="1500" dirty="0" smtClean="0"/>
              <a:t>为良好，</a:t>
            </a:r>
            <a:r>
              <a:rPr lang="en-US" altLang="zh-CN" sz="1500" dirty="0" smtClean="0"/>
              <a:t>85~100</a:t>
            </a:r>
            <a:r>
              <a:rPr lang="zh-CN" altLang="en-US" sz="1500" dirty="0" smtClean="0"/>
              <a:t>为优秀。</a:t>
            </a:r>
            <a:endParaRPr lang="en-US" altLang="zh-CN" sz="1500" dirty="0" smtClean="0"/>
          </a:p>
          <a:p>
            <a:pPr marL="68580" indent="0">
              <a:buNone/>
            </a:pPr>
            <a:r>
              <a:rPr lang="en-US" altLang="zh-CN" sz="1500" dirty="0"/>
              <a:t>import </a:t>
            </a:r>
            <a:r>
              <a:rPr lang="en-US" altLang="zh-CN" sz="1500" dirty="0" err="1"/>
              <a:t>java.util</a:t>
            </a:r>
            <a:r>
              <a:rPr lang="en-US" altLang="zh-CN" sz="1500" dirty="0"/>
              <a:t>.*;</a:t>
            </a:r>
          </a:p>
          <a:p>
            <a:pPr marL="68580" indent="0">
              <a:buNone/>
            </a:pPr>
            <a:r>
              <a:rPr lang="en-US" altLang="zh-CN" sz="1500" dirty="0"/>
              <a:t>public class </a:t>
            </a:r>
            <a:r>
              <a:rPr lang="en-US" altLang="zh-CN" sz="1500" dirty="0" err="1"/>
              <a:t>Testclass</a:t>
            </a:r>
            <a:r>
              <a:rPr lang="en-US" altLang="zh-CN" sz="1500" dirty="0"/>
              <a:t> {</a:t>
            </a:r>
          </a:p>
          <a:p>
            <a:pPr marL="68580" indent="0">
              <a:buNone/>
            </a:pPr>
            <a:r>
              <a:rPr lang="en-US" altLang="zh-CN" sz="1500" dirty="0"/>
              <a:t>	public static void main(String[] </a:t>
            </a:r>
            <a:r>
              <a:rPr lang="en-US" altLang="zh-CN" sz="1500" dirty="0" err="1"/>
              <a:t>args</a:t>
            </a:r>
            <a:r>
              <a:rPr lang="en-US" altLang="zh-CN" sz="1500" dirty="0"/>
              <a:t>)</a:t>
            </a:r>
          </a:p>
          <a:p>
            <a:pPr marL="68580" indent="0">
              <a:buNone/>
            </a:pPr>
            <a:r>
              <a:rPr lang="en-US" altLang="zh-CN" sz="1500" dirty="0"/>
              <a:t>	{</a:t>
            </a:r>
          </a:p>
          <a:p>
            <a:pPr marL="68580" indent="0">
              <a:buNone/>
            </a:pPr>
            <a:r>
              <a:rPr lang="en-US" altLang="zh-CN" sz="1500" dirty="0"/>
              <a:t>	 Scanner Scan=new Scanner(System.in);</a:t>
            </a:r>
          </a:p>
          <a:p>
            <a:pPr marL="68580" indent="0">
              <a:buNone/>
            </a:pPr>
            <a:r>
              <a:rPr lang="en-US" altLang="zh-CN" sz="1500" dirty="0"/>
              <a:t>		float a;</a:t>
            </a:r>
          </a:p>
          <a:p>
            <a:pPr marL="68580" indent="0">
              <a:buNone/>
            </a:pPr>
            <a:r>
              <a:rPr lang="en-US" altLang="zh-CN" sz="1500" dirty="0"/>
              <a:t>		</a:t>
            </a:r>
            <a:r>
              <a:rPr lang="en-US" altLang="zh-CN" sz="1500" dirty="0" err="1"/>
              <a:t>System.out.println</a:t>
            </a:r>
            <a:r>
              <a:rPr lang="en-US" altLang="zh-CN" sz="1500" dirty="0"/>
              <a:t>("</a:t>
            </a:r>
            <a:r>
              <a:rPr lang="zh-CN" altLang="en-US" sz="1500" dirty="0"/>
              <a:t>请输入成绩</a:t>
            </a:r>
            <a:r>
              <a:rPr lang="en-US" altLang="zh-CN" sz="1500" dirty="0"/>
              <a:t>");</a:t>
            </a:r>
          </a:p>
          <a:p>
            <a:pPr marL="68580" indent="0">
              <a:buNone/>
            </a:pPr>
            <a:r>
              <a:rPr lang="en-US" altLang="zh-CN" sz="1500" dirty="0"/>
              <a:t>		a=</a:t>
            </a:r>
            <a:r>
              <a:rPr lang="en-US" altLang="zh-CN" sz="1500" dirty="0" err="1"/>
              <a:t>Scan.nextInt</a:t>
            </a:r>
            <a:r>
              <a:rPr lang="en-US" altLang="zh-CN" sz="1500" dirty="0"/>
              <a:t>();</a:t>
            </a:r>
          </a:p>
          <a:p>
            <a:pPr marL="68580" indent="0">
              <a:buNone/>
            </a:pPr>
            <a:r>
              <a:rPr lang="en-US" altLang="zh-CN" sz="1500" dirty="0"/>
              <a:t>		if(a&gt;=85)</a:t>
            </a:r>
          </a:p>
          <a:p>
            <a:pPr marL="68580" indent="0">
              <a:buNone/>
            </a:pPr>
            <a:r>
              <a:rPr lang="en-US" altLang="zh-CN" sz="1500" dirty="0"/>
              <a:t>		{</a:t>
            </a:r>
            <a:r>
              <a:rPr lang="en-US" altLang="zh-CN" sz="1500" dirty="0" err="1"/>
              <a:t>System.out.println</a:t>
            </a:r>
            <a:r>
              <a:rPr lang="en-US" altLang="zh-CN" sz="1500" dirty="0"/>
              <a:t>("</a:t>
            </a:r>
            <a:r>
              <a:rPr lang="zh-CN" altLang="en-US" sz="1500" dirty="0"/>
              <a:t>该成绩等级判定为：优秀</a:t>
            </a:r>
            <a:r>
              <a:rPr lang="en-US" altLang="zh-CN" sz="1500" dirty="0"/>
              <a:t>");}</a:t>
            </a:r>
          </a:p>
          <a:p>
            <a:pPr marL="68580" indent="0">
              <a:buNone/>
            </a:pPr>
            <a:r>
              <a:rPr lang="en-US" altLang="zh-CN" sz="1500" dirty="0"/>
              <a:t>		else if(a&gt;=75)</a:t>
            </a:r>
          </a:p>
          <a:p>
            <a:pPr marL="68580" indent="0">
              <a:buNone/>
            </a:pPr>
            <a:r>
              <a:rPr lang="en-US" altLang="zh-CN" sz="1500" dirty="0"/>
              <a:t>		{</a:t>
            </a:r>
            <a:r>
              <a:rPr lang="en-US" altLang="zh-CN" sz="1500" dirty="0" err="1"/>
              <a:t>System.out.println</a:t>
            </a:r>
            <a:r>
              <a:rPr lang="en-US" altLang="zh-CN" sz="1500" dirty="0"/>
              <a:t>("</a:t>
            </a:r>
            <a:r>
              <a:rPr lang="zh-CN" altLang="en-US" sz="1500" dirty="0"/>
              <a:t>该成绩等级判定为：良好</a:t>
            </a:r>
            <a:r>
              <a:rPr lang="en-US" altLang="zh-CN" sz="1500" dirty="0"/>
              <a:t>");}</a:t>
            </a:r>
          </a:p>
          <a:p>
            <a:pPr marL="68580" indent="0">
              <a:buNone/>
            </a:pPr>
            <a:r>
              <a:rPr lang="en-US" altLang="zh-CN" sz="1500" dirty="0"/>
              <a:t>		else if(a&gt;=60)</a:t>
            </a:r>
          </a:p>
          <a:p>
            <a:pPr marL="68580" indent="0">
              <a:buNone/>
            </a:pPr>
            <a:r>
              <a:rPr lang="en-US" altLang="zh-CN" sz="1500" dirty="0"/>
              <a:t>		{</a:t>
            </a:r>
            <a:r>
              <a:rPr lang="en-US" altLang="zh-CN" sz="1500" dirty="0" err="1"/>
              <a:t>System.out.println</a:t>
            </a:r>
            <a:r>
              <a:rPr lang="en-US" altLang="zh-CN" sz="1500" dirty="0"/>
              <a:t>("</a:t>
            </a:r>
            <a:r>
              <a:rPr lang="zh-CN" altLang="en-US" sz="1500" dirty="0"/>
              <a:t>该成绩等级判定为：及格</a:t>
            </a:r>
            <a:r>
              <a:rPr lang="en-US" altLang="zh-CN" sz="1500" dirty="0"/>
              <a:t>");}</a:t>
            </a:r>
          </a:p>
          <a:p>
            <a:pPr marL="68580" indent="0">
              <a:buNone/>
            </a:pPr>
            <a:r>
              <a:rPr lang="en-US" altLang="zh-CN" sz="1500" dirty="0"/>
              <a:t>		else </a:t>
            </a:r>
          </a:p>
          <a:p>
            <a:pPr marL="68580" indent="0">
              <a:buNone/>
            </a:pPr>
            <a:r>
              <a:rPr lang="en-US" altLang="zh-CN" sz="1500" dirty="0"/>
              <a:t>		{</a:t>
            </a:r>
            <a:r>
              <a:rPr lang="en-US" altLang="zh-CN" sz="1500" dirty="0" err="1"/>
              <a:t>System.out.println</a:t>
            </a:r>
            <a:r>
              <a:rPr lang="en-US" altLang="zh-CN" sz="1500" dirty="0"/>
              <a:t>("</a:t>
            </a:r>
            <a:r>
              <a:rPr lang="zh-CN" altLang="en-US" sz="1500" dirty="0"/>
              <a:t>该成绩等级判定为：不及格</a:t>
            </a:r>
            <a:r>
              <a:rPr lang="en-US" altLang="zh-CN" sz="1500" dirty="0" smtClean="0"/>
              <a:t>");}</a:t>
            </a:r>
            <a:endParaRPr lang="en-US" altLang="zh-CN" sz="1500" dirty="0"/>
          </a:p>
          <a:p>
            <a:pPr marL="68580" indent="0">
              <a:buNone/>
            </a:pPr>
            <a:r>
              <a:rPr lang="en-US" altLang="zh-CN" sz="1500" dirty="0"/>
              <a:t>		</a:t>
            </a:r>
            <a:r>
              <a:rPr lang="en-US" altLang="zh-CN" sz="1500" dirty="0" err="1"/>
              <a:t>Scan.close</a:t>
            </a:r>
            <a:r>
              <a:rPr lang="en-US" altLang="zh-CN" sz="1500" dirty="0"/>
              <a:t>();</a:t>
            </a:r>
          </a:p>
          <a:p>
            <a:pPr marL="68580" indent="0">
              <a:buNone/>
            </a:pPr>
            <a:r>
              <a:rPr lang="en-US" altLang="zh-CN" sz="1500" dirty="0"/>
              <a:t>}</a:t>
            </a:r>
          </a:p>
          <a:p>
            <a:pPr marL="68580" indent="0">
              <a:buNone/>
            </a:pPr>
            <a:r>
              <a:rPr lang="en-US" altLang="zh-CN" sz="1500" dirty="0"/>
              <a:t>}</a:t>
            </a:r>
            <a:endParaRPr lang="zh-CN" altLang="en-US" sz="15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086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 calcmode="lin" valueType="num">
                                      <p:cBhvr additive="base">
                                        <p:cTn id="6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 calcmode="lin" valueType="num">
                                      <p:cBhvr additive="base">
                                        <p:cTn id="6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 calcmode="lin" valueType="num">
                                      <p:cBhvr additive="base">
                                        <p:cTn id="7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 calcmode="lin" valueType="num">
                                      <p:cBhvr additive="base">
                                        <p:cTn id="7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anim calcmode="lin" valueType="num">
                                      <p:cBhvr additive="base">
                                        <p:cTn id="7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switch</a:t>
            </a:r>
            <a:r>
              <a:rPr lang="zh-CN" altLang="en-US" dirty="0" smtClean="0"/>
              <a:t>条件语句</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在多重条件选择的情况下，可以使用</a:t>
            </a:r>
            <a:r>
              <a:rPr lang="en-US" altLang="zh-CN" dirty="0" smtClean="0"/>
              <a:t>if…else…</a:t>
            </a:r>
            <a:r>
              <a:rPr lang="zh-CN" altLang="en-US" dirty="0" smtClean="0"/>
              <a:t>结构来实现其功能，但是，使用多分支开关语句会使程序更为精炼、清晰。</a:t>
            </a:r>
            <a:r>
              <a:rPr lang="en-US" altLang="zh-CN" dirty="0" smtClean="0"/>
              <a:t>Switch</a:t>
            </a:r>
            <a:r>
              <a:rPr lang="zh-CN" altLang="en-US" dirty="0" smtClean="0"/>
              <a:t>语句就是多分支的开关语句，常用于多重条件选择。它将一个表达式的值同许多其他值比较，并按比较结果选择执行哪些语句。</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25927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3.3.2 switch</a:t>
            </a:r>
            <a:r>
              <a:rPr lang="zh-CN" altLang="en-US" dirty="0" smtClean="0"/>
              <a:t>条件语句</a:t>
            </a:r>
            <a:endParaRPr lang="zh-CN" altLang="en-US" dirty="0"/>
          </a:p>
        </p:txBody>
      </p:sp>
      <p:sp>
        <p:nvSpPr>
          <p:cNvPr id="3" name="内容占位符 2"/>
          <p:cNvSpPr>
            <a:spLocks noGrp="1"/>
          </p:cNvSpPr>
          <p:nvPr>
            <p:ph idx="1"/>
          </p:nvPr>
        </p:nvSpPr>
        <p:spPr>
          <a:xfrm>
            <a:off x="1043492" y="2132856"/>
            <a:ext cx="6777317" cy="3985668"/>
          </a:xfrm>
        </p:spPr>
        <p:txBody>
          <a:bodyPr>
            <a:noAutofit/>
          </a:bodyPr>
          <a:lstStyle/>
          <a:p>
            <a:pPr marL="68580" indent="0">
              <a:buNone/>
            </a:pPr>
            <a:r>
              <a:rPr lang="zh-CN" altLang="en-US" sz="1800" dirty="0" smtClean="0"/>
              <a:t>语法：</a:t>
            </a:r>
            <a:endParaRPr lang="en-US" altLang="zh-CN" sz="1800" dirty="0" smtClean="0"/>
          </a:p>
          <a:p>
            <a:pPr marL="68580" indent="0">
              <a:buNone/>
            </a:pPr>
            <a:r>
              <a:rPr lang="en-US" altLang="zh-CN" sz="1800" dirty="0"/>
              <a:t>s</a:t>
            </a:r>
            <a:r>
              <a:rPr lang="en-US" altLang="zh-CN" sz="1800" dirty="0" smtClean="0"/>
              <a:t>witch</a:t>
            </a:r>
            <a:r>
              <a:rPr lang="zh-CN" altLang="en-US" sz="1800" dirty="0" smtClean="0"/>
              <a:t>（表达式）</a:t>
            </a:r>
            <a:endParaRPr lang="en-US" altLang="zh-CN" sz="1800" dirty="0" smtClean="0"/>
          </a:p>
          <a:p>
            <a:pPr marL="68580" indent="0">
              <a:buNone/>
            </a:pPr>
            <a:r>
              <a:rPr lang="en-US" altLang="zh-CN" sz="1800" dirty="0" smtClean="0"/>
              <a:t>{</a:t>
            </a:r>
          </a:p>
          <a:p>
            <a:pPr marL="68580" indent="0">
              <a:buNone/>
            </a:pPr>
            <a:r>
              <a:rPr lang="en-US" altLang="zh-CN" sz="1800" dirty="0"/>
              <a:t>c</a:t>
            </a:r>
            <a:r>
              <a:rPr lang="en-US" altLang="zh-CN" sz="1800" dirty="0" smtClean="0"/>
              <a:t>ase </a:t>
            </a:r>
            <a:r>
              <a:rPr lang="zh-CN" altLang="en-US" sz="1800" dirty="0" smtClean="0"/>
              <a:t>常量表达式</a:t>
            </a:r>
            <a:r>
              <a:rPr lang="en-US" altLang="zh-CN" sz="1800" dirty="0" smtClean="0"/>
              <a:t>1</a:t>
            </a:r>
            <a:r>
              <a:rPr lang="zh-CN" altLang="en-US" sz="1800" dirty="0" smtClean="0"/>
              <a:t>：</a:t>
            </a:r>
            <a:endParaRPr lang="en-US" altLang="zh-CN" sz="1800" dirty="0" smtClean="0"/>
          </a:p>
          <a:p>
            <a:pPr marL="68580" indent="0">
              <a:buNone/>
            </a:pPr>
            <a:r>
              <a:rPr lang="zh-CN" altLang="en-US" sz="1800" dirty="0" smtClean="0"/>
              <a:t>语句序列</a:t>
            </a:r>
            <a:r>
              <a:rPr lang="en-US" altLang="zh-CN" sz="1800" dirty="0" smtClean="0"/>
              <a:t>1</a:t>
            </a:r>
            <a:r>
              <a:rPr lang="zh-CN" altLang="en-US" sz="1800" dirty="0" smtClean="0"/>
              <a:t>；</a:t>
            </a:r>
            <a:endParaRPr lang="en-US" altLang="zh-CN" sz="1800" dirty="0" smtClean="0"/>
          </a:p>
          <a:p>
            <a:pPr marL="68580" indent="0">
              <a:buNone/>
            </a:pPr>
            <a:r>
              <a:rPr lang="en-US" altLang="zh-CN" sz="1800" dirty="0"/>
              <a:t>case </a:t>
            </a:r>
            <a:r>
              <a:rPr lang="zh-CN" altLang="en-US" sz="1800" dirty="0"/>
              <a:t>常量</a:t>
            </a:r>
            <a:r>
              <a:rPr lang="zh-CN" altLang="en-US" sz="1800" dirty="0" smtClean="0"/>
              <a:t>表达式</a:t>
            </a:r>
            <a:r>
              <a:rPr lang="en-US" altLang="zh-CN" sz="1800" dirty="0" smtClean="0"/>
              <a:t>2</a:t>
            </a:r>
            <a:r>
              <a:rPr lang="zh-CN" altLang="en-US" sz="1800" dirty="0" smtClean="0"/>
              <a:t>：</a:t>
            </a:r>
            <a:endParaRPr lang="en-US" altLang="zh-CN" sz="1800" dirty="0"/>
          </a:p>
          <a:p>
            <a:pPr marL="68580" indent="0">
              <a:buNone/>
            </a:pPr>
            <a:r>
              <a:rPr lang="zh-CN" altLang="en-US" sz="1800" dirty="0"/>
              <a:t>语句</a:t>
            </a:r>
            <a:r>
              <a:rPr lang="zh-CN" altLang="en-US" sz="1800" dirty="0" smtClean="0"/>
              <a:t>序列</a:t>
            </a:r>
            <a:r>
              <a:rPr lang="en-US" altLang="zh-CN" sz="1800" dirty="0" smtClean="0"/>
              <a:t>2</a:t>
            </a:r>
            <a:r>
              <a:rPr lang="zh-CN" altLang="en-US" sz="1800" dirty="0" smtClean="0"/>
              <a:t>；</a:t>
            </a:r>
            <a:endParaRPr lang="en-US" altLang="zh-CN" sz="1800" dirty="0" smtClean="0"/>
          </a:p>
          <a:p>
            <a:pPr marL="68580" indent="0">
              <a:buNone/>
            </a:pPr>
            <a:r>
              <a:rPr lang="en-US" altLang="zh-CN" sz="1800" dirty="0" smtClean="0"/>
              <a:t>…</a:t>
            </a:r>
          </a:p>
          <a:p>
            <a:pPr marL="68580" indent="0">
              <a:buNone/>
            </a:pPr>
            <a:r>
              <a:rPr lang="en-US" altLang="zh-CN" sz="1800" dirty="0"/>
              <a:t>case </a:t>
            </a:r>
            <a:r>
              <a:rPr lang="zh-CN" altLang="en-US" sz="1800" dirty="0"/>
              <a:t>常量</a:t>
            </a:r>
            <a:r>
              <a:rPr lang="zh-CN" altLang="en-US" sz="1800" dirty="0" smtClean="0"/>
              <a:t>表达式</a:t>
            </a:r>
            <a:r>
              <a:rPr lang="en-US" altLang="zh-CN" sz="1800" dirty="0" smtClean="0"/>
              <a:t>n</a:t>
            </a:r>
            <a:r>
              <a:rPr lang="zh-CN" altLang="en-US" sz="1800" dirty="0" smtClean="0"/>
              <a:t>：</a:t>
            </a:r>
            <a:endParaRPr lang="en-US" altLang="zh-CN" sz="1800" dirty="0"/>
          </a:p>
          <a:p>
            <a:pPr marL="68580" indent="0">
              <a:buNone/>
            </a:pPr>
            <a:r>
              <a:rPr lang="zh-CN" altLang="en-US" sz="1800" dirty="0"/>
              <a:t>语句</a:t>
            </a:r>
            <a:r>
              <a:rPr lang="zh-CN" altLang="en-US" sz="1800" dirty="0" smtClean="0"/>
              <a:t>序列</a:t>
            </a:r>
            <a:r>
              <a:rPr lang="en-US" altLang="zh-CN" sz="1800" dirty="0" smtClean="0"/>
              <a:t>n</a:t>
            </a:r>
            <a:r>
              <a:rPr lang="zh-CN" altLang="en-US" sz="1800" dirty="0" smtClean="0"/>
              <a:t>；</a:t>
            </a:r>
            <a:endParaRPr lang="en-US" altLang="zh-CN" sz="1800" dirty="0"/>
          </a:p>
          <a:p>
            <a:pPr marL="68580" indent="0">
              <a:buNone/>
            </a:pPr>
            <a:r>
              <a:rPr lang="en-US" altLang="zh-CN" sz="1800" dirty="0" smtClean="0"/>
              <a:t>Default</a:t>
            </a:r>
            <a:r>
              <a:rPr lang="zh-CN" altLang="en-US" sz="1800" dirty="0" smtClean="0"/>
              <a:t>：</a:t>
            </a:r>
            <a:endParaRPr lang="en-US" altLang="zh-CN" sz="1800" dirty="0" smtClean="0"/>
          </a:p>
          <a:p>
            <a:pPr marL="68580" indent="0">
              <a:buNone/>
            </a:pPr>
            <a:r>
              <a:rPr lang="zh-CN" altLang="en-US" sz="1800" dirty="0"/>
              <a:t>语句</a:t>
            </a:r>
            <a:r>
              <a:rPr lang="zh-CN" altLang="en-US" sz="1800" dirty="0" smtClean="0"/>
              <a:t>块 </a:t>
            </a:r>
            <a:r>
              <a:rPr lang="en-US" altLang="zh-CN" sz="1800" dirty="0" smtClean="0"/>
              <a:t>n+1;</a:t>
            </a:r>
          </a:p>
          <a:p>
            <a:pPr marL="68580" indent="0">
              <a:buNone/>
            </a:pPr>
            <a:r>
              <a:rPr lang="en-US" altLang="zh-CN" sz="1800" dirty="0" smtClean="0"/>
              <a:t>Break;</a:t>
            </a:r>
          </a:p>
          <a:p>
            <a:pPr marL="68580" indent="0">
              <a:buNone/>
            </a:pPr>
            <a:r>
              <a:rPr lang="en-US" altLang="zh-CN" sz="1800" dirty="0" smtClean="0"/>
              <a:t>}</a:t>
            </a:r>
            <a:endParaRPr lang="zh-CN" altLang="en-US" sz="1800" dirty="0"/>
          </a:p>
        </p:txBody>
      </p:sp>
      <p:sp>
        <p:nvSpPr>
          <p:cNvPr id="4" name="TextBox 3"/>
          <p:cNvSpPr txBox="1"/>
          <p:nvPr/>
        </p:nvSpPr>
        <p:spPr>
          <a:xfrm>
            <a:off x="4325081" y="2132856"/>
            <a:ext cx="4549643" cy="707886"/>
          </a:xfrm>
          <a:prstGeom prst="rect">
            <a:avLst/>
          </a:prstGeom>
          <a:noFill/>
        </p:spPr>
        <p:txBody>
          <a:bodyPr wrap="none" rtlCol="0">
            <a:spAutoFit/>
          </a:bodyPr>
          <a:lstStyle/>
          <a:p>
            <a:r>
              <a:rPr lang="en-US" altLang="zh-CN" sz="2000" dirty="0"/>
              <a:t>s</a:t>
            </a:r>
            <a:r>
              <a:rPr lang="en-US" altLang="zh-CN" sz="2000" dirty="0" smtClean="0"/>
              <a:t>witch</a:t>
            </a:r>
            <a:r>
              <a:rPr lang="zh-CN" altLang="en-US" sz="2000" dirty="0" smtClean="0"/>
              <a:t>语句中表达式的值必须是整型、</a:t>
            </a:r>
            <a:endParaRPr lang="en-US" altLang="zh-CN" sz="2000" dirty="0" smtClean="0"/>
          </a:p>
          <a:p>
            <a:r>
              <a:rPr lang="zh-CN" altLang="en-US" sz="2000" dirty="0" smtClean="0"/>
              <a:t>字符型或字符串类型。</a:t>
            </a:r>
            <a:endParaRPr lang="zh-CN" altLang="en-US" sz="2000" dirty="0"/>
          </a:p>
        </p:txBody>
      </p:sp>
      <p:sp>
        <p:nvSpPr>
          <p:cNvPr id="5" name="TextBox 4"/>
          <p:cNvSpPr txBox="1"/>
          <p:nvPr/>
        </p:nvSpPr>
        <p:spPr>
          <a:xfrm>
            <a:off x="4332768" y="2780928"/>
            <a:ext cx="4286751" cy="646331"/>
          </a:xfrm>
          <a:prstGeom prst="rect">
            <a:avLst/>
          </a:prstGeom>
          <a:noFill/>
        </p:spPr>
        <p:txBody>
          <a:bodyPr wrap="none" rtlCol="0">
            <a:spAutoFit/>
          </a:bodyPr>
          <a:lstStyle/>
          <a:p>
            <a:r>
              <a:rPr lang="zh-CN" altLang="en-US" dirty="0" smtClean="0"/>
              <a:t>常量值</a:t>
            </a:r>
            <a:r>
              <a:rPr lang="en-US" altLang="zh-CN" dirty="0" smtClean="0"/>
              <a:t>1~n</a:t>
            </a:r>
            <a:r>
              <a:rPr lang="zh-CN" altLang="en-US" dirty="0" smtClean="0"/>
              <a:t>必须也是整型、字符型或字符</a:t>
            </a:r>
            <a:endParaRPr lang="en-US" altLang="zh-CN" dirty="0" smtClean="0"/>
          </a:p>
          <a:p>
            <a:r>
              <a:rPr lang="zh-CN" altLang="en-US" dirty="0" smtClean="0"/>
              <a:t>串类型。</a:t>
            </a:r>
            <a:endParaRPr lang="zh-CN" altLang="en-US" dirty="0"/>
          </a:p>
        </p:txBody>
      </p:sp>
      <p:sp>
        <p:nvSpPr>
          <p:cNvPr id="6" name="TextBox 5"/>
          <p:cNvSpPr txBox="1"/>
          <p:nvPr/>
        </p:nvSpPr>
        <p:spPr>
          <a:xfrm>
            <a:off x="4361292" y="3356992"/>
            <a:ext cx="4424609" cy="1200329"/>
          </a:xfrm>
          <a:prstGeom prst="rect">
            <a:avLst/>
          </a:prstGeom>
          <a:noFill/>
        </p:spPr>
        <p:txBody>
          <a:bodyPr wrap="none" rtlCol="0">
            <a:spAutoFit/>
          </a:bodyPr>
          <a:lstStyle/>
          <a:p>
            <a:r>
              <a:rPr lang="en-US" altLang="zh-CN" dirty="0" smtClean="0"/>
              <a:t>switch</a:t>
            </a:r>
            <a:r>
              <a:rPr lang="zh-CN" altLang="en-US" dirty="0" smtClean="0"/>
              <a:t>语句首先计算表达式的值，如果表</a:t>
            </a:r>
            <a:endParaRPr lang="en-US" altLang="zh-CN" dirty="0" smtClean="0"/>
          </a:p>
          <a:p>
            <a:r>
              <a:rPr lang="zh-CN" altLang="en-US" dirty="0" smtClean="0"/>
              <a:t>达式的值和某个</a:t>
            </a:r>
            <a:r>
              <a:rPr lang="en-US" altLang="zh-CN" dirty="0" smtClean="0"/>
              <a:t>case</a:t>
            </a:r>
            <a:r>
              <a:rPr lang="zh-CN" altLang="en-US" dirty="0" smtClean="0"/>
              <a:t>后面的常量值相同，</a:t>
            </a:r>
            <a:endParaRPr lang="en-US" altLang="zh-CN" dirty="0" smtClean="0"/>
          </a:p>
          <a:p>
            <a:r>
              <a:rPr lang="zh-CN" altLang="en-US" dirty="0" smtClean="0"/>
              <a:t>则执行该</a:t>
            </a:r>
            <a:r>
              <a:rPr lang="en-US" altLang="zh-CN" dirty="0" smtClean="0"/>
              <a:t>case</a:t>
            </a:r>
            <a:r>
              <a:rPr lang="zh-CN" altLang="en-US" dirty="0" smtClean="0"/>
              <a:t>语句后的若干个语句直到遇</a:t>
            </a:r>
            <a:endParaRPr lang="en-US" altLang="zh-CN" dirty="0" smtClean="0"/>
          </a:p>
          <a:p>
            <a:r>
              <a:rPr lang="zh-CN" altLang="en-US" dirty="0" smtClean="0"/>
              <a:t>到</a:t>
            </a:r>
            <a:r>
              <a:rPr lang="en-US" altLang="zh-CN" dirty="0" smtClean="0"/>
              <a:t>break</a:t>
            </a:r>
            <a:r>
              <a:rPr lang="zh-CN" altLang="en-US" dirty="0" smtClean="0"/>
              <a:t>语句为止。</a:t>
            </a:r>
            <a:endParaRPr lang="zh-CN" altLang="en-US" dirty="0"/>
          </a:p>
        </p:txBody>
      </p:sp>
      <p:sp>
        <p:nvSpPr>
          <p:cNvPr id="7" name="TextBox 6"/>
          <p:cNvSpPr txBox="1"/>
          <p:nvPr/>
        </p:nvSpPr>
        <p:spPr>
          <a:xfrm>
            <a:off x="4367136" y="4581128"/>
            <a:ext cx="4381328" cy="923330"/>
          </a:xfrm>
          <a:prstGeom prst="rect">
            <a:avLst/>
          </a:prstGeom>
          <a:noFill/>
        </p:spPr>
        <p:txBody>
          <a:bodyPr wrap="none" rtlCol="0">
            <a:spAutoFit/>
          </a:bodyPr>
          <a:lstStyle/>
          <a:p>
            <a:r>
              <a:rPr lang="zh-CN" altLang="en-US" dirty="0" smtClean="0"/>
              <a:t>如果该</a:t>
            </a:r>
            <a:r>
              <a:rPr lang="en-US" altLang="zh-CN" dirty="0" smtClean="0"/>
              <a:t>case</a:t>
            </a:r>
            <a:r>
              <a:rPr lang="zh-CN" altLang="en-US" dirty="0" smtClean="0"/>
              <a:t>语句中没有</a:t>
            </a:r>
            <a:r>
              <a:rPr lang="en-US" altLang="zh-CN" dirty="0" smtClean="0"/>
              <a:t>break</a:t>
            </a:r>
            <a:r>
              <a:rPr lang="zh-CN" altLang="en-US" dirty="0" smtClean="0"/>
              <a:t>语句，将继</a:t>
            </a:r>
            <a:endParaRPr lang="en-US" altLang="zh-CN" dirty="0" smtClean="0"/>
          </a:p>
          <a:p>
            <a:r>
              <a:rPr lang="zh-CN" altLang="en-US" dirty="0" smtClean="0"/>
              <a:t>续执行后面若干个语句，直到遇到</a:t>
            </a:r>
            <a:r>
              <a:rPr lang="en-US" altLang="zh-CN" dirty="0" smtClean="0"/>
              <a:t>break</a:t>
            </a:r>
          </a:p>
          <a:p>
            <a:r>
              <a:rPr lang="zh-CN" altLang="en-US" dirty="0" smtClean="0"/>
              <a:t>语句。</a:t>
            </a:r>
            <a:endParaRPr lang="zh-CN" altLang="en-US" dirty="0"/>
          </a:p>
        </p:txBody>
      </p:sp>
      <p:sp>
        <p:nvSpPr>
          <p:cNvPr id="8" name="TextBox 7"/>
          <p:cNvSpPr txBox="1"/>
          <p:nvPr/>
        </p:nvSpPr>
        <p:spPr>
          <a:xfrm>
            <a:off x="4376617" y="5517232"/>
            <a:ext cx="4344459" cy="923330"/>
          </a:xfrm>
          <a:prstGeom prst="rect">
            <a:avLst/>
          </a:prstGeom>
          <a:noFill/>
        </p:spPr>
        <p:txBody>
          <a:bodyPr wrap="none" rtlCol="0">
            <a:spAutoFit/>
          </a:bodyPr>
          <a:lstStyle/>
          <a:p>
            <a:r>
              <a:rPr lang="en-US" altLang="zh-CN" dirty="0"/>
              <a:t>d</a:t>
            </a:r>
            <a:r>
              <a:rPr lang="en-US" altLang="zh-CN" dirty="0" smtClean="0"/>
              <a:t>efault</a:t>
            </a:r>
            <a:r>
              <a:rPr lang="zh-CN" altLang="en-US" dirty="0" smtClean="0"/>
              <a:t>语句可选，如果它不存在，且</a:t>
            </a:r>
            <a:endParaRPr lang="en-US" altLang="zh-CN" dirty="0" smtClean="0"/>
          </a:p>
          <a:p>
            <a:r>
              <a:rPr lang="en-US" altLang="zh-CN" dirty="0" smtClean="0"/>
              <a:t>switch</a:t>
            </a:r>
            <a:r>
              <a:rPr lang="zh-CN" altLang="en-US" dirty="0" smtClean="0"/>
              <a:t>语句中表达式的值不与任何</a:t>
            </a:r>
            <a:r>
              <a:rPr lang="en-US" altLang="zh-CN" dirty="0" smtClean="0"/>
              <a:t>case</a:t>
            </a:r>
          </a:p>
          <a:p>
            <a:r>
              <a:rPr lang="zh-CN" altLang="en-US" dirty="0" smtClean="0"/>
              <a:t>的常量值相同，</a:t>
            </a:r>
            <a:r>
              <a:rPr lang="en-US" altLang="zh-CN" dirty="0" smtClean="0"/>
              <a:t>switch</a:t>
            </a:r>
            <a:r>
              <a:rPr lang="zh-CN" altLang="en-US" dirty="0" smtClean="0"/>
              <a:t>则不作任何处理。</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867366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544616" cy="504056"/>
          </a:xfrm>
        </p:spPr>
        <p:txBody>
          <a:bodyPr>
            <a:normAutofit/>
          </a:bodyPr>
          <a:lstStyle/>
          <a:p>
            <a:r>
              <a:rPr lang="en-US" altLang="zh-CN" sz="2400" dirty="0"/>
              <a:t>3.3.2 switch</a:t>
            </a:r>
            <a:r>
              <a:rPr lang="zh-CN" altLang="en-US" sz="2400" dirty="0"/>
              <a:t>条件语句</a:t>
            </a:r>
          </a:p>
        </p:txBody>
      </p:sp>
      <p:sp>
        <p:nvSpPr>
          <p:cNvPr id="3" name="内容占位符 2"/>
          <p:cNvSpPr>
            <a:spLocks noGrp="1"/>
          </p:cNvSpPr>
          <p:nvPr>
            <p:ph idx="1"/>
          </p:nvPr>
        </p:nvSpPr>
        <p:spPr>
          <a:xfrm>
            <a:off x="611560" y="1052736"/>
            <a:ext cx="7920880" cy="6048672"/>
          </a:xfrm>
        </p:spPr>
        <p:txBody>
          <a:bodyPr>
            <a:normAutofit lnSpcReduction="10000"/>
          </a:bodyPr>
          <a:lstStyle/>
          <a:p>
            <a:pPr marL="68580" indent="0">
              <a:buNone/>
            </a:pPr>
            <a:r>
              <a:rPr lang="zh-CN" altLang="en-US" sz="2000" dirty="0" smtClean="0"/>
              <a:t>例</a:t>
            </a:r>
            <a:r>
              <a:rPr lang="en-US" altLang="zh-CN" sz="2000" dirty="0" smtClean="0"/>
              <a:t>3.8 </a:t>
            </a:r>
            <a:r>
              <a:rPr lang="zh-CN" altLang="en-US" sz="2000" dirty="0" smtClean="0"/>
              <a:t>假设</a:t>
            </a:r>
            <a:r>
              <a:rPr lang="en-US" altLang="zh-CN" sz="2000" dirty="0" smtClean="0"/>
              <a:t>A</a:t>
            </a:r>
            <a:r>
              <a:rPr lang="zh-CN" altLang="en-US" sz="2000" dirty="0" smtClean="0"/>
              <a:t>等级分数为</a:t>
            </a:r>
            <a:r>
              <a:rPr lang="en-US" altLang="zh-CN" sz="2000" dirty="0" smtClean="0"/>
              <a:t>85~100</a:t>
            </a:r>
            <a:r>
              <a:rPr lang="zh-CN" altLang="en-US" sz="2000" dirty="0" smtClean="0"/>
              <a:t>，</a:t>
            </a:r>
            <a:r>
              <a:rPr lang="en-US" altLang="zh-CN" sz="2000" dirty="0" smtClean="0"/>
              <a:t>B</a:t>
            </a:r>
            <a:r>
              <a:rPr lang="zh-CN" altLang="en-US" sz="2000" dirty="0" smtClean="0"/>
              <a:t>等级分数为</a:t>
            </a:r>
            <a:r>
              <a:rPr lang="en-US" altLang="zh-CN" sz="2000" dirty="0" smtClean="0"/>
              <a:t>75~84</a:t>
            </a:r>
            <a:r>
              <a:rPr lang="zh-CN" altLang="en-US" sz="2000" dirty="0" smtClean="0"/>
              <a:t>，</a:t>
            </a:r>
            <a:r>
              <a:rPr lang="en-US" altLang="zh-CN" sz="2000" dirty="0" smtClean="0"/>
              <a:t>C</a:t>
            </a:r>
            <a:r>
              <a:rPr lang="zh-CN" altLang="en-US" sz="2000" dirty="0" smtClean="0"/>
              <a:t>等级分数为</a:t>
            </a:r>
            <a:r>
              <a:rPr lang="en-US" altLang="zh-CN" sz="2000" dirty="0" smtClean="0"/>
              <a:t>60~74</a:t>
            </a:r>
            <a:r>
              <a:rPr lang="zh-CN" altLang="en-US" sz="2000" dirty="0" smtClean="0"/>
              <a:t>，</a:t>
            </a:r>
            <a:r>
              <a:rPr lang="en-US" altLang="zh-CN" sz="2000" dirty="0" smtClean="0"/>
              <a:t>D</a:t>
            </a:r>
            <a:r>
              <a:rPr lang="zh-CN" altLang="en-US" sz="2000" dirty="0" smtClean="0"/>
              <a:t>等级分数为</a:t>
            </a:r>
            <a:r>
              <a:rPr lang="en-US" altLang="zh-CN" sz="2000" dirty="0" smtClean="0"/>
              <a:t>0~59</a:t>
            </a:r>
            <a:r>
              <a:rPr lang="zh-CN" altLang="en-US" sz="2000" dirty="0" smtClean="0"/>
              <a:t>，求输入相应等级时，输出该等级分数范围。</a:t>
            </a:r>
            <a:endParaRPr lang="en-US" altLang="zh-CN" sz="2000" dirty="0" smtClean="0"/>
          </a:p>
          <a:p>
            <a:pPr marL="68580" indent="0">
              <a:buNone/>
            </a:pPr>
            <a:r>
              <a:rPr lang="en-US" altLang="zh-CN" sz="2000" dirty="0"/>
              <a:t>import </a:t>
            </a:r>
            <a:r>
              <a:rPr lang="en-US" altLang="zh-CN" sz="2000" dirty="0" err="1"/>
              <a:t>java.util</a:t>
            </a:r>
            <a:r>
              <a:rPr lang="en-US" altLang="zh-CN" sz="2000" dirty="0"/>
              <a:t>.*;</a:t>
            </a:r>
          </a:p>
          <a:p>
            <a:pPr marL="68580" indent="0">
              <a:buNone/>
            </a:pPr>
            <a:r>
              <a:rPr lang="en-US" altLang="zh-CN" sz="2000" dirty="0"/>
              <a:t>public class </a:t>
            </a:r>
            <a:r>
              <a:rPr lang="en-US" altLang="zh-CN" sz="2000" dirty="0" err="1"/>
              <a:t>Testclass</a:t>
            </a:r>
            <a:r>
              <a:rPr lang="en-US" altLang="zh-CN" sz="2000" dirty="0"/>
              <a:t> {</a:t>
            </a:r>
          </a:p>
          <a:p>
            <a:pPr marL="68580" indent="0">
              <a:buNone/>
            </a:pPr>
            <a:r>
              <a:rPr lang="en-US" altLang="zh-CN" sz="2000" dirty="0" smtClean="0"/>
              <a:t>public </a:t>
            </a:r>
            <a:r>
              <a:rPr lang="en-US" altLang="zh-CN" sz="2000" dirty="0"/>
              <a:t>static void main(String[] </a:t>
            </a:r>
            <a:r>
              <a:rPr lang="en-US" altLang="zh-CN" sz="2000" dirty="0" err="1"/>
              <a:t>args</a:t>
            </a:r>
            <a:r>
              <a:rPr lang="en-US" altLang="zh-CN" sz="2000" dirty="0" smtClean="0"/>
              <a:t>){</a:t>
            </a:r>
            <a:endParaRPr lang="en-US" altLang="zh-CN" sz="2000" dirty="0"/>
          </a:p>
          <a:p>
            <a:pPr marL="68580" indent="0">
              <a:buNone/>
            </a:pPr>
            <a:r>
              <a:rPr lang="en-US" altLang="zh-CN" sz="2000" dirty="0" smtClean="0"/>
              <a:t> </a:t>
            </a:r>
            <a:r>
              <a:rPr lang="en-US" altLang="zh-CN" sz="2000" dirty="0"/>
              <a:t>Scanner Scan=new Scanner(System.in);</a:t>
            </a:r>
          </a:p>
          <a:p>
            <a:pPr marL="68580" indent="0">
              <a:buNone/>
            </a:pPr>
            <a:r>
              <a:rPr lang="en-US" altLang="zh-CN" sz="2000" dirty="0" err="1" smtClean="0"/>
              <a:t>System.out.println</a:t>
            </a:r>
            <a:r>
              <a:rPr lang="en-US" altLang="zh-CN" sz="2000" dirty="0"/>
              <a:t>("</a:t>
            </a:r>
            <a:r>
              <a:rPr lang="zh-CN" altLang="en-US" sz="2000" dirty="0"/>
              <a:t>请输入等级：</a:t>
            </a:r>
            <a:r>
              <a:rPr lang="en-US" altLang="zh-CN" sz="2000" dirty="0"/>
              <a:t>");</a:t>
            </a:r>
          </a:p>
          <a:p>
            <a:pPr marL="68580" indent="0">
              <a:buNone/>
            </a:pPr>
            <a:r>
              <a:rPr lang="en-US" altLang="zh-CN" sz="2000" dirty="0" smtClean="0"/>
              <a:t>String </a:t>
            </a:r>
            <a:r>
              <a:rPr lang="en-US" altLang="zh-CN" sz="2000" dirty="0"/>
              <a:t>b=</a:t>
            </a:r>
            <a:r>
              <a:rPr lang="en-US" altLang="zh-CN" sz="2000" dirty="0" err="1"/>
              <a:t>Scan.next</a:t>
            </a:r>
            <a:r>
              <a:rPr lang="en-US" altLang="zh-CN" sz="2000" dirty="0"/>
              <a:t>();</a:t>
            </a:r>
          </a:p>
          <a:p>
            <a:pPr marL="68580" indent="0">
              <a:buNone/>
            </a:pPr>
            <a:r>
              <a:rPr lang="en-US" altLang="zh-CN" sz="2000" dirty="0" smtClean="0"/>
              <a:t>switch(b) {</a:t>
            </a:r>
            <a:endParaRPr lang="en-US" altLang="zh-CN" sz="2000" dirty="0"/>
          </a:p>
          <a:p>
            <a:pPr marL="68580" indent="0">
              <a:buNone/>
            </a:pPr>
            <a:r>
              <a:rPr lang="en-US" altLang="zh-CN" sz="2000" dirty="0"/>
              <a:t>	</a:t>
            </a:r>
            <a:r>
              <a:rPr lang="en-US" altLang="zh-CN" sz="2000" dirty="0" smtClean="0"/>
              <a:t>case </a:t>
            </a:r>
            <a:r>
              <a:rPr lang="en-US" altLang="zh-CN" sz="2000" dirty="0"/>
              <a:t>"A":</a:t>
            </a:r>
            <a:r>
              <a:rPr lang="en-US" altLang="zh-CN" sz="2000" dirty="0" err="1"/>
              <a:t>System.out.println</a:t>
            </a:r>
            <a:r>
              <a:rPr lang="en-US" altLang="zh-CN" sz="2000" dirty="0"/>
              <a:t>(b+"</a:t>
            </a:r>
            <a:r>
              <a:rPr lang="zh-CN" altLang="en-US" sz="2000" dirty="0"/>
              <a:t>等级的分数范围为</a:t>
            </a:r>
            <a:r>
              <a:rPr lang="en-US" altLang="zh-CN" sz="2000" dirty="0"/>
              <a:t>85~100");</a:t>
            </a:r>
          </a:p>
          <a:p>
            <a:pPr marL="68580" indent="0">
              <a:buNone/>
            </a:pPr>
            <a:r>
              <a:rPr lang="en-US" altLang="zh-CN" sz="2000" dirty="0"/>
              <a:t>	</a:t>
            </a:r>
            <a:r>
              <a:rPr lang="en-US" altLang="zh-CN" sz="2000" dirty="0" smtClean="0"/>
              <a:t>case </a:t>
            </a:r>
            <a:r>
              <a:rPr lang="en-US" altLang="zh-CN" sz="2000" dirty="0"/>
              <a:t>"B":</a:t>
            </a:r>
            <a:r>
              <a:rPr lang="en-US" altLang="zh-CN" sz="2000" dirty="0" err="1"/>
              <a:t>System.out.println</a:t>
            </a:r>
            <a:r>
              <a:rPr lang="en-US" altLang="zh-CN" sz="2000" dirty="0"/>
              <a:t>(b+"</a:t>
            </a:r>
            <a:r>
              <a:rPr lang="zh-CN" altLang="en-US" sz="2000" dirty="0"/>
              <a:t>等级的分数范围为</a:t>
            </a:r>
            <a:r>
              <a:rPr lang="en-US" altLang="zh-CN" sz="2000" dirty="0"/>
              <a:t>75~84");</a:t>
            </a:r>
          </a:p>
          <a:p>
            <a:pPr marL="68580" indent="0">
              <a:buNone/>
            </a:pPr>
            <a:r>
              <a:rPr lang="en-US" altLang="zh-CN" sz="2000" dirty="0"/>
              <a:t>	</a:t>
            </a:r>
            <a:r>
              <a:rPr lang="en-US" altLang="zh-CN" sz="2000" dirty="0" smtClean="0"/>
              <a:t>case </a:t>
            </a:r>
            <a:r>
              <a:rPr lang="en-US" altLang="zh-CN" sz="2000" dirty="0"/>
              <a:t>"C":</a:t>
            </a:r>
            <a:r>
              <a:rPr lang="en-US" altLang="zh-CN" sz="2000" dirty="0" err="1"/>
              <a:t>System.out.println</a:t>
            </a:r>
            <a:r>
              <a:rPr lang="en-US" altLang="zh-CN" sz="2000" dirty="0"/>
              <a:t>(b+"</a:t>
            </a:r>
            <a:r>
              <a:rPr lang="zh-CN" altLang="en-US" sz="2000" dirty="0"/>
              <a:t>等级的分数范围为</a:t>
            </a:r>
            <a:r>
              <a:rPr lang="en-US" altLang="zh-CN" sz="2000" dirty="0"/>
              <a:t>60~74");</a:t>
            </a:r>
          </a:p>
          <a:p>
            <a:pPr marL="68580" indent="0">
              <a:buNone/>
            </a:pPr>
            <a:r>
              <a:rPr lang="en-US" altLang="zh-CN" sz="2000" dirty="0"/>
              <a:t>	</a:t>
            </a:r>
            <a:r>
              <a:rPr lang="en-US" altLang="zh-CN" sz="2000" dirty="0" smtClean="0"/>
              <a:t>case </a:t>
            </a:r>
            <a:r>
              <a:rPr lang="en-US" altLang="zh-CN" sz="2000" dirty="0"/>
              <a:t>"D":</a:t>
            </a:r>
            <a:r>
              <a:rPr lang="en-US" altLang="zh-CN" sz="2000" dirty="0" err="1"/>
              <a:t>System.out.println</a:t>
            </a:r>
            <a:r>
              <a:rPr lang="en-US" altLang="zh-CN" sz="2000" dirty="0"/>
              <a:t>(b+"</a:t>
            </a:r>
            <a:r>
              <a:rPr lang="zh-CN" altLang="en-US" sz="2000" dirty="0"/>
              <a:t>等级的分数范围为</a:t>
            </a:r>
            <a:r>
              <a:rPr lang="en-US" altLang="zh-CN" sz="2000" dirty="0"/>
              <a:t>0~59");</a:t>
            </a:r>
          </a:p>
          <a:p>
            <a:pPr marL="68580" indent="0">
              <a:buNone/>
            </a:pPr>
            <a:r>
              <a:rPr lang="en-US" altLang="zh-CN" sz="2000" dirty="0"/>
              <a:t>	</a:t>
            </a:r>
            <a:r>
              <a:rPr lang="en-US" altLang="zh-CN" sz="2000" dirty="0" smtClean="0"/>
              <a:t>}</a:t>
            </a:r>
            <a:endParaRPr lang="en-US" altLang="zh-CN" sz="2000" dirty="0"/>
          </a:p>
          <a:p>
            <a:pPr marL="68580" indent="0">
              <a:buNone/>
            </a:pPr>
            <a:r>
              <a:rPr lang="en-US" altLang="zh-CN" sz="2000" dirty="0"/>
              <a:t>	</a:t>
            </a:r>
            <a:r>
              <a:rPr lang="en-US" altLang="zh-CN" sz="2000" dirty="0" err="1" smtClean="0"/>
              <a:t>Scan.close</a:t>
            </a:r>
            <a:r>
              <a:rPr lang="en-US" altLang="zh-CN" sz="2000" dirty="0"/>
              <a:t>();</a:t>
            </a:r>
          </a:p>
          <a:p>
            <a:pPr marL="68580" indent="0">
              <a:buNone/>
            </a:pPr>
            <a:r>
              <a:rPr lang="en-US" altLang="zh-CN" sz="2000" dirty="0" smtClean="0"/>
              <a:t>}  }</a:t>
            </a:r>
            <a:endParaRPr lang="en-US" altLang="zh-CN" sz="2000" dirty="0"/>
          </a:p>
          <a:p>
            <a:pPr marL="68580" indent="0">
              <a:buNone/>
            </a:pP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33035"/>
            <a:ext cx="176212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905000"/>
            <a:ext cx="17621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5561409"/>
            <a:ext cx="18954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9595" y="5675708"/>
            <a:ext cx="176212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404337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3.</a:t>
            </a:r>
            <a:r>
              <a:rPr lang="zh-CN" altLang="en-US" dirty="0" smtClean="0"/>
              <a:t>声明变量</a:t>
            </a:r>
            <a:endParaRPr lang="en-US" altLang="zh-CN" dirty="0" smtClean="0"/>
          </a:p>
          <a:p>
            <a:pPr marL="68580" indent="0">
              <a:buNone/>
            </a:pPr>
            <a:r>
              <a:rPr lang="zh-CN" altLang="en-US" dirty="0">
                <a:solidFill>
                  <a:srgbClr val="FF0000"/>
                </a:solidFill>
              </a:rPr>
              <a:t>数据类型 变量名</a:t>
            </a:r>
            <a:r>
              <a:rPr lang="en-US" altLang="zh-CN" dirty="0">
                <a:solidFill>
                  <a:srgbClr val="FF0000"/>
                </a:solidFill>
              </a:rPr>
              <a:t>[=</a:t>
            </a:r>
            <a:r>
              <a:rPr lang="zh-CN" altLang="en-US" dirty="0">
                <a:solidFill>
                  <a:srgbClr val="FF0000"/>
                </a:solidFill>
              </a:rPr>
              <a:t>变量值</a:t>
            </a:r>
            <a:r>
              <a:rPr lang="en-US" altLang="zh-CN" dirty="0" smtClean="0">
                <a:solidFill>
                  <a:srgbClr val="FF0000"/>
                </a:solidFill>
              </a:rPr>
              <a:t>]</a:t>
            </a:r>
            <a:endParaRPr lang="en-US" altLang="zh-CN" dirty="0" smtClean="0"/>
          </a:p>
          <a:p>
            <a:pPr marL="68580" indent="0">
              <a:buNone/>
            </a:pPr>
            <a:r>
              <a:rPr lang="en-US" altLang="zh-CN" dirty="0"/>
              <a:t>4</a:t>
            </a:r>
            <a:r>
              <a:rPr lang="en-US" altLang="zh-CN" dirty="0" smtClean="0"/>
              <a:t>.</a:t>
            </a:r>
            <a:r>
              <a:rPr lang="zh-CN" altLang="en-US" dirty="0" smtClean="0"/>
              <a:t>声明常量</a:t>
            </a:r>
            <a:endParaRPr lang="en-US" altLang="zh-CN" dirty="0" smtClean="0"/>
          </a:p>
          <a:p>
            <a:pPr marL="68580" indent="0">
              <a:buNone/>
            </a:pPr>
            <a:r>
              <a:rPr lang="en-US" altLang="zh-CN" dirty="0"/>
              <a:t>final </a:t>
            </a:r>
            <a:r>
              <a:rPr lang="zh-CN" altLang="en-US" dirty="0"/>
              <a:t>数据类型  常量名 </a:t>
            </a:r>
            <a:r>
              <a:rPr lang="en-US" altLang="zh-CN" dirty="0"/>
              <a:t>[=</a:t>
            </a:r>
            <a:r>
              <a:rPr lang="zh-CN" altLang="en-US" dirty="0"/>
              <a:t>常量值</a:t>
            </a:r>
            <a:r>
              <a:rPr lang="en-US" altLang="zh-CN" dirty="0"/>
              <a:t>]</a:t>
            </a:r>
          </a:p>
          <a:p>
            <a:pPr marL="68580" indent="0">
              <a:buNone/>
            </a:pPr>
            <a:r>
              <a:rPr lang="en-US" altLang="zh-CN" dirty="0" smtClean="0"/>
              <a:t>4.</a:t>
            </a:r>
            <a:r>
              <a:rPr lang="zh-CN" altLang="en-US" dirty="0" smtClean="0"/>
              <a:t>运算符</a:t>
            </a:r>
            <a:endParaRPr lang="en-US" altLang="zh-CN" dirty="0" smtClean="0"/>
          </a:p>
          <a:p>
            <a:pPr marL="68580" indent="0">
              <a:buNone/>
            </a:pPr>
            <a:r>
              <a:rPr lang="zh-CN" altLang="en-US" dirty="0"/>
              <a:t>赋值运算符、算术运算符、关系运算符、</a:t>
            </a:r>
            <a:r>
              <a:rPr lang="zh-CN" altLang="en-US" dirty="0" smtClean="0"/>
              <a:t>逻辑运算符</a:t>
            </a:r>
            <a:r>
              <a:rPr lang="zh-CN" altLang="en-US" dirty="0"/>
              <a:t>、位运算符</a:t>
            </a:r>
            <a:r>
              <a:rPr lang="zh-CN" altLang="en-US" dirty="0" smtClean="0"/>
              <a:t>。</a:t>
            </a:r>
            <a:endParaRPr lang="en-US" altLang="zh-CN" dirty="0" smtClean="0"/>
          </a:p>
          <a:p>
            <a:pPr marL="68580" indent="0">
              <a:buNone/>
            </a:pPr>
            <a:r>
              <a:rPr lang="en-US" altLang="zh-CN" dirty="0" smtClean="0"/>
              <a:t>5.</a:t>
            </a:r>
            <a:r>
              <a:rPr lang="zh-CN" altLang="en-US" dirty="0" smtClean="0"/>
              <a:t>表达式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583372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544616" cy="504056"/>
          </a:xfrm>
        </p:spPr>
        <p:txBody>
          <a:bodyPr>
            <a:normAutofit/>
          </a:bodyPr>
          <a:lstStyle/>
          <a:p>
            <a:r>
              <a:rPr lang="en-US" altLang="zh-CN" sz="2400" dirty="0"/>
              <a:t>3.3.2 switch</a:t>
            </a:r>
            <a:r>
              <a:rPr lang="zh-CN" altLang="en-US" sz="2400" dirty="0"/>
              <a:t>条件语句</a:t>
            </a:r>
          </a:p>
        </p:txBody>
      </p:sp>
      <p:sp>
        <p:nvSpPr>
          <p:cNvPr id="3" name="内容占位符 2"/>
          <p:cNvSpPr>
            <a:spLocks noGrp="1"/>
          </p:cNvSpPr>
          <p:nvPr>
            <p:ph idx="1"/>
          </p:nvPr>
        </p:nvSpPr>
        <p:spPr>
          <a:xfrm>
            <a:off x="611560" y="1052736"/>
            <a:ext cx="7920880" cy="5904656"/>
          </a:xfrm>
        </p:spPr>
        <p:txBody>
          <a:bodyPr>
            <a:normAutofit fontScale="92500" lnSpcReduction="20000"/>
          </a:bodyPr>
          <a:lstStyle/>
          <a:p>
            <a:pPr marL="68580" indent="0">
              <a:buNone/>
            </a:pPr>
            <a:r>
              <a:rPr lang="zh-CN" altLang="en-US" sz="2000" dirty="0" smtClean="0"/>
              <a:t>例</a:t>
            </a:r>
            <a:r>
              <a:rPr lang="en-US" altLang="zh-CN" sz="2000" dirty="0" smtClean="0"/>
              <a:t>3.9 </a:t>
            </a:r>
            <a:r>
              <a:rPr lang="zh-CN" altLang="en-US" sz="2000" dirty="0" smtClean="0"/>
              <a:t>从键盘上输入</a:t>
            </a:r>
            <a:r>
              <a:rPr lang="en-US" altLang="zh-CN" sz="2000" dirty="0" smtClean="0"/>
              <a:t>+</a:t>
            </a:r>
            <a:r>
              <a:rPr lang="zh-CN" altLang="en-US" sz="2000" dirty="0" smtClean="0"/>
              <a:t>、</a:t>
            </a:r>
            <a:r>
              <a:rPr lang="en-US" altLang="zh-CN" sz="2000" dirty="0" smtClean="0"/>
              <a:t>-</a:t>
            </a:r>
            <a:r>
              <a:rPr lang="zh-CN" altLang="en-US" sz="2000" dirty="0" smtClean="0"/>
              <a:t>、*、</a:t>
            </a:r>
            <a:r>
              <a:rPr lang="en-US" altLang="zh-CN" sz="2000" dirty="0" smtClean="0"/>
              <a:t>/</a:t>
            </a:r>
            <a:r>
              <a:rPr lang="zh-CN" altLang="en-US" sz="2000" dirty="0" smtClean="0"/>
              <a:t>四个运算符中的其中一个，相应输出计算后两个数的结果。</a:t>
            </a:r>
            <a:endParaRPr lang="en-US" altLang="zh-CN" sz="2000" dirty="0" smtClean="0"/>
          </a:p>
          <a:p>
            <a:pPr marL="68580" indent="0">
              <a:buNone/>
            </a:pPr>
            <a:r>
              <a:rPr lang="en-US" altLang="zh-CN" sz="2000" dirty="0"/>
              <a:t>import </a:t>
            </a:r>
            <a:r>
              <a:rPr lang="en-US" altLang="zh-CN" sz="2000" dirty="0" err="1"/>
              <a:t>java.io.IOException</a:t>
            </a:r>
            <a:r>
              <a:rPr lang="en-US" altLang="zh-CN" sz="2000" dirty="0"/>
              <a:t>;</a:t>
            </a:r>
          </a:p>
          <a:p>
            <a:pPr marL="68580" indent="0">
              <a:buNone/>
            </a:pPr>
            <a:r>
              <a:rPr lang="en-US" altLang="zh-CN" sz="2000" dirty="0"/>
              <a:t>public class </a:t>
            </a:r>
            <a:r>
              <a:rPr lang="en-US" altLang="zh-CN" sz="2000" dirty="0" err="1"/>
              <a:t>Testclass</a:t>
            </a:r>
            <a:r>
              <a:rPr lang="en-US" altLang="zh-CN" sz="2000" dirty="0"/>
              <a:t> {</a:t>
            </a:r>
          </a:p>
          <a:p>
            <a:pPr marL="68580" indent="0">
              <a:buNone/>
            </a:pPr>
            <a:r>
              <a:rPr lang="en-US" altLang="zh-CN" sz="2000" dirty="0"/>
              <a:t>	public static void main(String[] </a:t>
            </a:r>
            <a:r>
              <a:rPr lang="en-US" altLang="zh-CN" sz="2000" dirty="0" err="1"/>
              <a:t>args</a:t>
            </a:r>
            <a:r>
              <a:rPr lang="en-US" altLang="zh-CN" sz="2000" dirty="0"/>
              <a:t>) throws </a:t>
            </a:r>
            <a:r>
              <a:rPr lang="en-US" altLang="zh-CN" sz="2000" dirty="0" err="1"/>
              <a:t>IOException</a:t>
            </a:r>
            <a:endParaRPr lang="en-US" altLang="zh-CN" sz="2000" dirty="0"/>
          </a:p>
          <a:p>
            <a:pPr marL="68580" indent="0">
              <a:buNone/>
            </a:pPr>
            <a:r>
              <a:rPr lang="en-US" altLang="zh-CN" sz="2000" dirty="0"/>
              <a:t>	{</a:t>
            </a:r>
          </a:p>
          <a:p>
            <a:pPr marL="68580" indent="0">
              <a:buNone/>
            </a:pPr>
            <a:r>
              <a:rPr lang="en-US" altLang="zh-CN" sz="2000" dirty="0"/>
              <a:t>	</a:t>
            </a:r>
            <a:r>
              <a:rPr lang="en-US" altLang="zh-CN" sz="2000" dirty="0" err="1" smtClean="0"/>
              <a:t>int</a:t>
            </a:r>
            <a:r>
              <a:rPr lang="en-US" altLang="zh-CN" sz="2000" dirty="0" smtClean="0"/>
              <a:t> </a:t>
            </a:r>
            <a:r>
              <a:rPr lang="en-US" altLang="zh-CN" sz="2000" dirty="0"/>
              <a:t>a=100,b=6;</a:t>
            </a:r>
          </a:p>
          <a:p>
            <a:pPr marL="68580" indent="0">
              <a:buNone/>
            </a:pPr>
            <a:r>
              <a:rPr lang="en-US" altLang="zh-CN" sz="2000" dirty="0"/>
              <a:t>	</a:t>
            </a:r>
            <a:r>
              <a:rPr lang="en-US" altLang="zh-CN" sz="2000" dirty="0" err="1" smtClean="0"/>
              <a:t>System.out.print</a:t>
            </a:r>
            <a:r>
              <a:rPr lang="en-US" altLang="zh-CN" sz="2000" dirty="0"/>
              <a:t>("</a:t>
            </a:r>
            <a:r>
              <a:rPr lang="zh-CN" altLang="en-US" sz="2000" dirty="0"/>
              <a:t>请从键盘中输入你想要的运算（</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p>
          <a:p>
            <a:pPr marL="68580" indent="0">
              <a:buNone/>
            </a:pPr>
            <a:r>
              <a:rPr lang="en-US" altLang="zh-CN" sz="2000" dirty="0"/>
              <a:t>	</a:t>
            </a:r>
            <a:r>
              <a:rPr lang="en-US" altLang="zh-CN" sz="2000" dirty="0" smtClean="0"/>
              <a:t>char </a:t>
            </a:r>
            <a:r>
              <a:rPr lang="en-US" altLang="zh-CN" sz="2000" dirty="0"/>
              <a:t>v=(char)</a:t>
            </a:r>
            <a:r>
              <a:rPr lang="en-US" altLang="zh-CN" sz="2000" dirty="0" err="1"/>
              <a:t>System.in.read</a:t>
            </a:r>
            <a:r>
              <a:rPr lang="en-US" altLang="zh-CN" sz="2000" dirty="0"/>
              <a:t>();  //</a:t>
            </a:r>
            <a:r>
              <a:rPr lang="zh-CN" altLang="en-US" sz="2000" dirty="0"/>
              <a:t>从键盘读入一个字符</a:t>
            </a:r>
          </a:p>
          <a:p>
            <a:pPr marL="68580" indent="0">
              <a:buNone/>
            </a:pPr>
            <a:r>
              <a:rPr lang="zh-CN" altLang="en-US" sz="2000" dirty="0"/>
              <a:t>	</a:t>
            </a:r>
            <a:r>
              <a:rPr lang="en-US" altLang="zh-CN" sz="2000" dirty="0" smtClean="0"/>
              <a:t>switch(v</a:t>
            </a:r>
            <a:r>
              <a:rPr lang="en-US" altLang="zh-CN" sz="2000" dirty="0"/>
              <a:t>)</a:t>
            </a:r>
          </a:p>
          <a:p>
            <a:pPr marL="68580" indent="0">
              <a:buNone/>
            </a:pPr>
            <a:r>
              <a:rPr lang="en-US" altLang="zh-CN" sz="2000" dirty="0"/>
              <a:t>	</a:t>
            </a:r>
            <a:r>
              <a:rPr lang="en-US" altLang="zh-CN" sz="2000" dirty="0" smtClean="0"/>
              <a:t>{</a:t>
            </a:r>
            <a:endParaRPr lang="en-US" altLang="zh-CN" sz="2000" dirty="0"/>
          </a:p>
          <a:p>
            <a:pPr marL="68580" indent="0">
              <a:buNone/>
            </a:pPr>
            <a:r>
              <a:rPr lang="en-US" altLang="zh-CN" sz="2000" dirty="0"/>
              <a:t>		</a:t>
            </a:r>
            <a:r>
              <a:rPr lang="en-US" altLang="zh-CN" sz="2000" dirty="0" smtClean="0"/>
              <a:t>case </a:t>
            </a:r>
            <a:r>
              <a:rPr lang="en-US" altLang="zh-CN" sz="2000" dirty="0"/>
              <a:t>'+':</a:t>
            </a:r>
            <a:r>
              <a:rPr lang="en-US" altLang="zh-CN" sz="2000" dirty="0" err="1"/>
              <a:t>System.out.println</a:t>
            </a:r>
            <a:r>
              <a:rPr lang="en-US" altLang="zh-CN" sz="2000" dirty="0"/>
              <a:t>(a+"+"+b+"="+(</a:t>
            </a:r>
            <a:r>
              <a:rPr lang="en-US" altLang="zh-CN" sz="2000" dirty="0" err="1"/>
              <a:t>a+b</a:t>
            </a:r>
            <a:r>
              <a:rPr lang="en-US" altLang="zh-CN" sz="2000" dirty="0"/>
              <a:t>));</a:t>
            </a:r>
          </a:p>
          <a:p>
            <a:pPr marL="68580" indent="0">
              <a:buNone/>
            </a:pPr>
            <a:r>
              <a:rPr lang="en-US" altLang="zh-CN" sz="2000" dirty="0"/>
              <a:t>		</a:t>
            </a:r>
            <a:r>
              <a:rPr lang="en-US" altLang="zh-CN" sz="2000" dirty="0" smtClean="0"/>
              <a:t>case </a:t>
            </a:r>
            <a:r>
              <a:rPr lang="en-US" altLang="zh-CN" sz="2000" dirty="0"/>
              <a:t>'-':</a:t>
            </a:r>
            <a:r>
              <a:rPr lang="en-US" altLang="zh-CN" sz="2000" dirty="0" err="1"/>
              <a:t>System.out.println</a:t>
            </a:r>
            <a:r>
              <a:rPr lang="en-US" altLang="zh-CN" sz="2000" dirty="0"/>
              <a:t>(a+"-"+b+"="+(a-b));</a:t>
            </a:r>
          </a:p>
          <a:p>
            <a:pPr marL="68580" indent="0">
              <a:buNone/>
            </a:pPr>
            <a:r>
              <a:rPr lang="en-US" altLang="zh-CN" sz="2000" dirty="0"/>
              <a:t>		</a:t>
            </a:r>
            <a:r>
              <a:rPr lang="en-US" altLang="zh-CN" sz="2000" dirty="0" smtClean="0"/>
              <a:t>case </a:t>
            </a:r>
            <a:r>
              <a:rPr lang="en-US" altLang="zh-CN" sz="2000" dirty="0"/>
              <a:t>'*':</a:t>
            </a:r>
            <a:r>
              <a:rPr lang="en-US" altLang="zh-CN" sz="2000" dirty="0" err="1"/>
              <a:t>System.out.println</a:t>
            </a:r>
            <a:r>
              <a:rPr lang="en-US" altLang="zh-CN" sz="2000" dirty="0"/>
              <a:t>(a+"*"+b+"="+(a*b));</a:t>
            </a:r>
          </a:p>
          <a:p>
            <a:pPr marL="68580" indent="0">
              <a:buNone/>
            </a:pPr>
            <a:r>
              <a:rPr lang="en-US" altLang="zh-CN" sz="2000" dirty="0"/>
              <a:t>		</a:t>
            </a:r>
            <a:r>
              <a:rPr lang="en-US" altLang="zh-CN" sz="2000" dirty="0" smtClean="0"/>
              <a:t>case </a:t>
            </a:r>
            <a:r>
              <a:rPr lang="en-US" altLang="zh-CN" sz="2000" dirty="0"/>
              <a:t>'/':</a:t>
            </a:r>
            <a:r>
              <a:rPr lang="en-US" altLang="zh-CN" sz="2000" dirty="0" err="1"/>
              <a:t>System.out.println</a:t>
            </a:r>
            <a:r>
              <a:rPr lang="en-US" altLang="zh-CN" sz="2000" dirty="0"/>
              <a:t>(a+"/"+b+"="+(a/b));</a:t>
            </a:r>
          </a:p>
          <a:p>
            <a:pPr marL="68580" indent="0">
              <a:buNone/>
            </a:pPr>
            <a:r>
              <a:rPr lang="en-US" altLang="zh-CN" sz="2000" dirty="0"/>
              <a:t>	</a:t>
            </a:r>
            <a:r>
              <a:rPr lang="en-US" altLang="zh-CN" sz="2000" dirty="0" smtClean="0"/>
              <a:t>}</a:t>
            </a:r>
            <a:endParaRPr lang="en-US" altLang="zh-CN" sz="2000" dirty="0"/>
          </a:p>
          <a:p>
            <a:pPr marL="68580" indent="0">
              <a:buNone/>
            </a:pPr>
            <a:r>
              <a:rPr lang="en-US" altLang="zh-CN" sz="2000" dirty="0"/>
              <a:t>}</a:t>
            </a:r>
          </a:p>
          <a:p>
            <a:pPr marL="68580" indent="0">
              <a:buNone/>
            </a:pPr>
            <a:r>
              <a:rPr lang="en-US" altLang="zh-CN" sz="2000" dirty="0"/>
              <a:t>}</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88640"/>
            <a:ext cx="28670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69308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 calcmode="lin" valueType="num">
                                      <p:cBhvr additive="base">
                                        <p:cTn id="3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544616" cy="504056"/>
          </a:xfrm>
        </p:spPr>
        <p:txBody>
          <a:bodyPr>
            <a:normAutofit/>
          </a:bodyPr>
          <a:lstStyle/>
          <a:p>
            <a:r>
              <a:rPr lang="en-US" altLang="zh-CN" sz="2400" dirty="0"/>
              <a:t>3.3.2 switch</a:t>
            </a:r>
            <a:r>
              <a:rPr lang="zh-CN" altLang="en-US" sz="2400" dirty="0"/>
              <a:t>条件语句</a:t>
            </a:r>
          </a:p>
        </p:txBody>
      </p:sp>
      <p:sp>
        <p:nvSpPr>
          <p:cNvPr id="3" name="内容占位符 2"/>
          <p:cNvSpPr>
            <a:spLocks noGrp="1"/>
          </p:cNvSpPr>
          <p:nvPr>
            <p:ph idx="1"/>
          </p:nvPr>
        </p:nvSpPr>
        <p:spPr>
          <a:xfrm>
            <a:off x="611560" y="1052736"/>
            <a:ext cx="7920880" cy="5904656"/>
          </a:xfrm>
        </p:spPr>
        <p:txBody>
          <a:bodyPr>
            <a:normAutofit fontScale="92500" lnSpcReduction="10000"/>
          </a:bodyPr>
          <a:lstStyle/>
          <a:p>
            <a:pPr marL="68580" indent="0">
              <a:buNone/>
            </a:pPr>
            <a:r>
              <a:rPr lang="zh-CN" altLang="en-US" sz="2000" dirty="0" smtClean="0"/>
              <a:t>例</a:t>
            </a:r>
            <a:r>
              <a:rPr lang="en-US" altLang="zh-CN" sz="2000" dirty="0" smtClean="0"/>
              <a:t>3.10 </a:t>
            </a:r>
            <a:r>
              <a:rPr lang="zh-CN" altLang="en-US" sz="2000" dirty="0" smtClean="0"/>
              <a:t>求</a:t>
            </a:r>
            <a:r>
              <a:rPr lang="en-US" altLang="zh-CN" sz="2000" dirty="0" smtClean="0"/>
              <a:t>s</a:t>
            </a:r>
            <a:r>
              <a:rPr lang="zh-CN" altLang="en-US" sz="2000" dirty="0" smtClean="0"/>
              <a:t>的值</a:t>
            </a:r>
            <a:endParaRPr lang="en-US" altLang="zh-CN" sz="2000" dirty="0" smtClean="0"/>
          </a:p>
          <a:p>
            <a:pPr marL="68580" indent="0">
              <a:buNone/>
            </a:pPr>
            <a:r>
              <a:rPr lang="en-US" altLang="zh-CN" sz="2000" dirty="0"/>
              <a:t>public class </a:t>
            </a:r>
            <a:r>
              <a:rPr lang="en-US" altLang="zh-CN" sz="2000" dirty="0" err="1"/>
              <a:t>Testclass</a:t>
            </a:r>
            <a:r>
              <a:rPr lang="en-US" altLang="zh-CN" sz="2000" dirty="0"/>
              <a:t> {</a:t>
            </a:r>
          </a:p>
          <a:p>
            <a:pPr marL="68580" indent="0">
              <a:buNone/>
            </a:pPr>
            <a:r>
              <a:rPr lang="en-US" altLang="zh-CN" sz="2000" dirty="0"/>
              <a:t>	public static void main(String[] </a:t>
            </a:r>
            <a:r>
              <a:rPr lang="en-US" altLang="zh-CN" sz="2000" dirty="0" err="1"/>
              <a:t>args</a:t>
            </a:r>
            <a:r>
              <a:rPr lang="en-US" altLang="zh-CN" sz="2000" dirty="0"/>
              <a:t>) </a:t>
            </a:r>
          </a:p>
          <a:p>
            <a:pPr marL="68580" indent="0">
              <a:buNone/>
            </a:pPr>
            <a:r>
              <a:rPr lang="en-US" altLang="zh-CN" sz="2000" dirty="0"/>
              <a:t>	{</a:t>
            </a:r>
          </a:p>
          <a:p>
            <a:pPr marL="68580" indent="0">
              <a:buNone/>
            </a:pPr>
            <a:r>
              <a:rPr lang="en-US" altLang="zh-CN" sz="2000" dirty="0"/>
              <a:t>	</a:t>
            </a:r>
            <a:r>
              <a:rPr lang="en-US" altLang="zh-CN" sz="2000" dirty="0" err="1"/>
              <a:t>int</a:t>
            </a:r>
            <a:r>
              <a:rPr lang="en-US" altLang="zh-CN" sz="2000" dirty="0"/>
              <a:t> a=0,b=0,s=0;</a:t>
            </a:r>
          </a:p>
          <a:p>
            <a:pPr marL="68580" indent="0">
              <a:buNone/>
            </a:pPr>
            <a:r>
              <a:rPr lang="en-US" altLang="zh-CN" sz="2000" dirty="0"/>
              <a:t>	switch(a)</a:t>
            </a:r>
          </a:p>
          <a:p>
            <a:pPr marL="68580" indent="0">
              <a:buNone/>
            </a:pPr>
            <a:r>
              <a:rPr lang="en-US" altLang="zh-CN" sz="2000" dirty="0"/>
              <a:t>	{</a:t>
            </a:r>
          </a:p>
          <a:p>
            <a:pPr marL="68580" indent="0">
              <a:buNone/>
            </a:pPr>
            <a:r>
              <a:rPr lang="en-US" altLang="zh-CN" sz="2000" dirty="0"/>
              <a:t>	</a:t>
            </a:r>
            <a:r>
              <a:rPr lang="en-US" altLang="zh-CN" sz="2000" dirty="0" err="1"/>
              <a:t>default:switch</a:t>
            </a:r>
            <a:r>
              <a:rPr lang="en-US" altLang="zh-CN" sz="2000" dirty="0"/>
              <a:t>(b)</a:t>
            </a:r>
          </a:p>
          <a:p>
            <a:pPr marL="68580" indent="0">
              <a:buNone/>
            </a:pPr>
            <a:r>
              <a:rPr lang="en-US" altLang="zh-CN" sz="2000" dirty="0"/>
              <a:t>	{</a:t>
            </a:r>
          </a:p>
          <a:p>
            <a:pPr marL="68580" indent="0">
              <a:buNone/>
            </a:pPr>
            <a:r>
              <a:rPr lang="en-US" altLang="zh-CN" sz="2000" dirty="0"/>
              <a:t>	case 0:s+=1;</a:t>
            </a:r>
          </a:p>
          <a:p>
            <a:pPr marL="68580" indent="0">
              <a:buNone/>
            </a:pPr>
            <a:r>
              <a:rPr lang="en-US" altLang="zh-CN" sz="2000" dirty="0"/>
              <a:t>	default: s+=2;break;</a:t>
            </a:r>
          </a:p>
          <a:p>
            <a:pPr marL="68580" indent="0">
              <a:buNone/>
            </a:pPr>
            <a:r>
              <a:rPr lang="en-US" altLang="zh-CN" sz="2000" dirty="0"/>
              <a:t>	}</a:t>
            </a:r>
          </a:p>
          <a:p>
            <a:pPr marL="68580" indent="0">
              <a:buNone/>
            </a:pPr>
            <a:r>
              <a:rPr lang="en-US" altLang="zh-CN" sz="2000" dirty="0"/>
              <a:t>	case 1:s+=3;break;</a:t>
            </a:r>
          </a:p>
          <a:p>
            <a:pPr marL="68580" indent="0">
              <a:buNone/>
            </a:pPr>
            <a:r>
              <a:rPr lang="en-US" altLang="zh-CN" sz="2000" dirty="0"/>
              <a:t>	}</a:t>
            </a:r>
          </a:p>
          <a:p>
            <a:pPr marL="68580" indent="0">
              <a:buNone/>
            </a:pPr>
            <a:r>
              <a:rPr lang="en-US" altLang="zh-CN" sz="2000" dirty="0"/>
              <a:t>	</a:t>
            </a:r>
            <a:r>
              <a:rPr lang="en-US" altLang="zh-CN" sz="2000" dirty="0" err="1"/>
              <a:t>System.out.println</a:t>
            </a:r>
            <a:r>
              <a:rPr lang="en-US" altLang="zh-CN" sz="2000" dirty="0"/>
              <a:t>("</a:t>
            </a:r>
            <a:r>
              <a:rPr lang="zh-CN" altLang="en-US" sz="2000" dirty="0"/>
              <a:t>运算结果为：</a:t>
            </a:r>
            <a:r>
              <a:rPr lang="en-US" altLang="zh-CN" sz="2000" dirty="0"/>
              <a:t>s="+s);</a:t>
            </a:r>
          </a:p>
          <a:p>
            <a:pPr marL="68580" indent="0">
              <a:buNone/>
            </a:pPr>
            <a:endParaRPr lang="en-US" altLang="zh-CN" sz="2000" dirty="0"/>
          </a:p>
          <a:p>
            <a:pPr marL="68580" indent="0">
              <a:buNone/>
            </a:pPr>
            <a:r>
              <a:rPr lang="en-US" altLang="zh-CN" sz="2000" dirty="0"/>
              <a:t>		}</a:t>
            </a:r>
          </a:p>
          <a:p>
            <a:pPr marL="68580" indent="0">
              <a:buNone/>
            </a:pPr>
            <a:r>
              <a:rPr lang="en-US" altLang="zh-CN" sz="2000" dirty="0"/>
              <a:t>}</a:t>
            </a:r>
            <a:endParaRPr lang="zh-CN" altLang="en-US" sz="2000" dirty="0"/>
          </a:p>
          <a:p>
            <a:pPr marL="68580" indent="0">
              <a:buNone/>
            </a:pPr>
            <a:endParaRPr lang="en-US" altLang="zh-CN" sz="2000" dirty="0" smtClean="0"/>
          </a:p>
          <a:p>
            <a:pPr marL="68580" indent="0">
              <a:buNone/>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564904"/>
            <a:ext cx="17811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8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从键盘输入年份，判断该年是否为闰年。</a:t>
            </a:r>
            <a:endParaRPr lang="en-US" altLang="zh-CN" dirty="0" smtClean="0"/>
          </a:p>
          <a:p>
            <a:pPr marL="68580" indent="0">
              <a:buNone/>
            </a:pPr>
            <a:r>
              <a:rPr lang="zh-CN" altLang="en-US" dirty="0" smtClean="0"/>
              <a:t>闰年年份能被</a:t>
            </a:r>
            <a:r>
              <a:rPr lang="en-US" altLang="zh-CN" dirty="0" smtClean="0"/>
              <a:t>4</a:t>
            </a:r>
            <a:r>
              <a:rPr lang="zh-CN" altLang="en-US" dirty="0" smtClean="0"/>
              <a:t>和</a:t>
            </a:r>
            <a:r>
              <a:rPr lang="en-US" altLang="zh-CN" dirty="0" smtClean="0"/>
              <a:t>400</a:t>
            </a:r>
            <a:r>
              <a:rPr lang="zh-CN" altLang="en-US" dirty="0" smtClean="0"/>
              <a:t>整除而不能被</a:t>
            </a:r>
            <a:r>
              <a:rPr lang="en-US" altLang="zh-CN" dirty="0" smtClean="0"/>
              <a:t>100</a:t>
            </a:r>
            <a:r>
              <a:rPr lang="zh-CN" altLang="en-US" dirty="0" smtClean="0"/>
              <a:t>整除。</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79108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2.</a:t>
            </a:r>
            <a:r>
              <a:rPr lang="zh-CN" altLang="en-US" dirty="0" smtClean="0"/>
              <a:t>从键盘输入三个数，这三个数是三角形三条边的长度，判断这三条边是否能组成三角形。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3511916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p:txBody>
          <a:bodyPr/>
          <a:lstStyle/>
          <a:p>
            <a:pPr marL="68580" indent="0">
              <a:buNone/>
            </a:pPr>
            <a:r>
              <a:rPr lang="zh-CN" altLang="en-US" dirty="0"/>
              <a:t> </a:t>
            </a:r>
            <a:r>
              <a:rPr lang="en-US" altLang="zh-CN" dirty="0" smtClean="0"/>
              <a:t>3.</a:t>
            </a:r>
            <a:r>
              <a:rPr lang="zh-CN" altLang="en-US" dirty="0" smtClean="0"/>
              <a:t>淡</a:t>
            </a:r>
            <a:r>
              <a:rPr lang="zh-CN" altLang="en-US" dirty="0"/>
              <a:t>旺季机票的价格，原价机票价格为</a:t>
            </a:r>
            <a:r>
              <a:rPr lang="en-US" altLang="zh-CN" dirty="0"/>
              <a:t>5000</a:t>
            </a:r>
            <a:r>
              <a:rPr lang="zh-CN" altLang="en-US" dirty="0"/>
              <a:t>元，</a:t>
            </a:r>
          </a:p>
          <a:p>
            <a:pPr marL="68580" indent="0">
              <a:buNone/>
            </a:pPr>
            <a:r>
              <a:rPr lang="zh-CN" altLang="en-US" dirty="0"/>
              <a:t> 淡季头等舱打</a:t>
            </a:r>
            <a:r>
              <a:rPr lang="en-US" altLang="zh-CN" dirty="0"/>
              <a:t>5</a:t>
            </a:r>
            <a:r>
              <a:rPr lang="zh-CN" altLang="en-US" dirty="0"/>
              <a:t>折，经济舱打</a:t>
            </a:r>
            <a:r>
              <a:rPr lang="en-US" altLang="zh-CN" dirty="0"/>
              <a:t>4</a:t>
            </a:r>
            <a:r>
              <a:rPr lang="zh-CN" altLang="en-US" dirty="0"/>
              <a:t>折 </a:t>
            </a:r>
          </a:p>
          <a:p>
            <a:pPr marL="68580" indent="0">
              <a:buNone/>
            </a:pPr>
            <a:r>
              <a:rPr lang="zh-CN" altLang="en-US" dirty="0"/>
              <a:t> 旺季头等舱打</a:t>
            </a:r>
            <a:r>
              <a:rPr lang="en-US" altLang="zh-CN" dirty="0"/>
              <a:t>9</a:t>
            </a:r>
            <a:r>
              <a:rPr lang="zh-CN" altLang="en-US" dirty="0"/>
              <a:t>折，经济舱打</a:t>
            </a:r>
            <a:r>
              <a:rPr lang="en-US" altLang="zh-CN" dirty="0"/>
              <a:t>8</a:t>
            </a:r>
            <a:r>
              <a:rPr lang="zh-CN" altLang="en-US" dirty="0" smtClean="0"/>
              <a:t>折</a:t>
            </a:r>
            <a:endParaRPr lang="zh-CN" altLang="en-US" dirty="0"/>
          </a:p>
          <a:p>
            <a:pPr marL="68580" indent="0">
              <a:buNone/>
            </a:pPr>
            <a:r>
              <a:rPr lang="zh-CN" altLang="en-US" dirty="0"/>
              <a:t> 要求 编写程序实现： 输入任意的月份与舱位来计算机票的价格</a:t>
            </a:r>
          </a:p>
          <a:p>
            <a:pPr marL="68580" indent="0">
              <a:buNone/>
            </a:pPr>
            <a:r>
              <a:rPr lang="zh-CN" altLang="en-US" dirty="0"/>
              <a:t> </a:t>
            </a:r>
            <a:r>
              <a:rPr lang="en-US" altLang="zh-CN" dirty="0"/>
              <a:t>1</a:t>
            </a:r>
            <a:r>
              <a:rPr lang="zh-CN" altLang="en-US" dirty="0"/>
              <a:t>代表头等舱，</a:t>
            </a:r>
            <a:r>
              <a:rPr lang="en-US" altLang="zh-CN" dirty="0"/>
              <a:t>2</a:t>
            </a:r>
            <a:r>
              <a:rPr lang="zh-CN" altLang="en-US" dirty="0"/>
              <a:t>代表经济舱 </a:t>
            </a:r>
            <a:r>
              <a:rPr lang="en-US" altLang="zh-CN" dirty="0"/>
              <a:t>4-10</a:t>
            </a:r>
            <a:r>
              <a:rPr lang="zh-CN" altLang="en-US" dirty="0"/>
              <a:t>月为旺季，其他月份为淡季</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018326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a:xfrm>
            <a:off x="1043492" y="2323652"/>
            <a:ext cx="6777317" cy="4345708"/>
          </a:xfrm>
        </p:spPr>
        <p:txBody>
          <a:bodyPr>
            <a:normAutofit lnSpcReduction="10000"/>
          </a:bodyPr>
          <a:lstStyle/>
          <a:p>
            <a:pPr marL="68580" indent="0">
              <a:buNone/>
            </a:pPr>
            <a:r>
              <a:rPr lang="en-US" altLang="zh-CN" dirty="0" smtClean="0"/>
              <a:t>6.</a:t>
            </a:r>
            <a:r>
              <a:rPr lang="zh-CN" altLang="en-US" dirty="0" smtClean="0"/>
              <a:t>数据类型转换</a:t>
            </a:r>
            <a:endParaRPr lang="en-US" altLang="zh-CN" dirty="0" smtClean="0"/>
          </a:p>
          <a:p>
            <a:pPr marL="68580" indent="0">
              <a:buNone/>
            </a:pPr>
            <a:r>
              <a:rPr lang="zh-CN" altLang="en-US" dirty="0" smtClean="0"/>
              <a:t>（</a:t>
            </a:r>
            <a:r>
              <a:rPr lang="en-US" altLang="zh-CN" dirty="0" smtClean="0"/>
              <a:t>1</a:t>
            </a:r>
            <a:r>
              <a:rPr lang="zh-CN" altLang="en-US" dirty="0" smtClean="0"/>
              <a:t>）自动类型转换（隐式转换）</a:t>
            </a:r>
            <a:endParaRPr lang="en-US" altLang="zh-CN" dirty="0" smtClean="0"/>
          </a:p>
          <a:p>
            <a:pPr marL="68580" indent="0">
              <a:buNone/>
            </a:pPr>
            <a:r>
              <a:rPr lang="zh-CN" altLang="en-US" dirty="0"/>
              <a:t>两种数据类型在低级类型向高级类型转换的过程中不需要显式地声明，系统将自动执行，程序员无需进行任何操作</a:t>
            </a:r>
            <a:r>
              <a:rPr lang="zh-CN" altLang="en-US" dirty="0" smtClean="0"/>
              <a:t>。类型</a:t>
            </a:r>
            <a:r>
              <a:rPr lang="zh-CN" altLang="en-US" dirty="0"/>
              <a:t>按精度从低到高排列的顺序为</a:t>
            </a:r>
            <a:r>
              <a:rPr lang="en-US" altLang="zh-CN" dirty="0"/>
              <a:t>byte&lt;short&lt;</a:t>
            </a:r>
            <a:r>
              <a:rPr lang="en-US" altLang="zh-CN" dirty="0" err="1"/>
              <a:t>int</a:t>
            </a:r>
            <a:r>
              <a:rPr lang="en-US" altLang="zh-CN" dirty="0"/>
              <a:t>&lt;long&lt;float&lt;double</a:t>
            </a:r>
            <a:r>
              <a:rPr lang="zh-CN" altLang="en-US" dirty="0" smtClean="0"/>
              <a:t>。</a:t>
            </a:r>
            <a:endParaRPr lang="en-US" altLang="zh-CN" dirty="0" smtClean="0"/>
          </a:p>
          <a:p>
            <a:pPr marL="68580" indent="0">
              <a:buNone/>
            </a:pPr>
            <a:r>
              <a:rPr lang="zh-CN" altLang="en-US" dirty="0" smtClean="0"/>
              <a:t>（</a:t>
            </a:r>
            <a:r>
              <a:rPr lang="en-US" altLang="zh-CN" dirty="0" smtClean="0"/>
              <a:t>2</a:t>
            </a:r>
            <a:r>
              <a:rPr lang="zh-CN" altLang="en-US" dirty="0" smtClean="0"/>
              <a:t>）强制类型转换（显式转换）</a:t>
            </a:r>
            <a:endParaRPr lang="en-US" altLang="zh-CN" dirty="0" smtClean="0"/>
          </a:p>
          <a:p>
            <a:pPr marL="68580" indent="0">
              <a:buNone/>
            </a:pPr>
            <a:r>
              <a:rPr lang="zh-CN" altLang="en-US" dirty="0"/>
              <a:t>高精度数据类型向低精度</a:t>
            </a:r>
            <a:r>
              <a:rPr lang="zh-CN" altLang="en-US" dirty="0" smtClean="0"/>
              <a:t>数据类型的转换</a:t>
            </a:r>
            <a:r>
              <a:rPr lang="zh-CN" altLang="en-US" dirty="0"/>
              <a:t>需要进行显式地声明</a:t>
            </a:r>
            <a:r>
              <a:rPr lang="zh-CN" altLang="en-US" dirty="0" smtClean="0"/>
              <a:t>。强制</a:t>
            </a:r>
            <a:r>
              <a:rPr lang="zh-CN" altLang="en-US" dirty="0"/>
              <a:t>类型转换格式：</a:t>
            </a:r>
          </a:p>
          <a:p>
            <a:pPr marL="68580" indent="0">
              <a:buNone/>
            </a:pPr>
            <a:r>
              <a:rPr lang="zh-CN" altLang="en-US" dirty="0"/>
              <a:t>目标类型  变量</a:t>
            </a:r>
            <a:r>
              <a:rPr lang="en-US" altLang="zh-CN" dirty="0"/>
              <a:t>=</a:t>
            </a:r>
            <a:r>
              <a:rPr lang="zh-CN" altLang="en-US" dirty="0"/>
              <a:t>（目标类型）值</a:t>
            </a:r>
            <a:r>
              <a:rPr lang="zh-CN" altLang="en-US" dirty="0" smtClean="0"/>
              <a:t>；</a:t>
            </a:r>
            <a:endParaRPr lang="en-US" altLang="zh-CN" dirty="0" smtClean="0"/>
          </a:p>
          <a:p>
            <a:pPr marL="68580" indent="0">
              <a:buNone/>
            </a:pPr>
            <a:r>
              <a:rPr lang="zh-CN" altLang="en-US" dirty="0" smtClean="0"/>
              <a:t>强制类型转换</a:t>
            </a:r>
            <a:r>
              <a:rPr lang="zh-CN" altLang="en-US" dirty="0"/>
              <a:t>容易造成数据精度的丢失</a:t>
            </a:r>
          </a:p>
          <a:p>
            <a:pPr marL="68580" indent="0">
              <a:buNone/>
            </a:pPr>
            <a:endParaRPr lang="zh-CN" altLang="en-US" dirty="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34066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7.</a:t>
            </a:r>
            <a:r>
              <a:rPr lang="zh-CN" altLang="en-US" dirty="0" smtClean="0"/>
              <a:t>变量的作用域</a:t>
            </a:r>
            <a:endParaRPr lang="en-US" altLang="zh-CN" dirty="0" smtClean="0"/>
          </a:p>
          <a:p>
            <a:pPr marL="68580" indent="0">
              <a:buNone/>
            </a:pPr>
            <a:r>
              <a:rPr lang="zh-CN" altLang="en-US" dirty="0"/>
              <a:t>变量一定会被定义在某一对大括号中，该大括号所包含的代码区域便是这个变量的作用域。在程序中，一般会根据变量的“有效范围”将变量分为</a:t>
            </a:r>
            <a:r>
              <a:rPr lang="zh-CN" altLang="en-US" dirty="0" smtClean="0"/>
              <a:t>“成员变量”（类体中定义）和“局部变量”（类的方法体重定义）</a:t>
            </a:r>
            <a:endParaRPr lang="en-US" altLang="zh-CN" dirty="0" smtClean="0"/>
          </a:p>
          <a:p>
            <a:pPr marL="68580" indent="0">
              <a:buNone/>
            </a:pPr>
            <a:r>
              <a:rPr lang="en-US" altLang="zh-CN" dirty="0" smtClean="0"/>
              <a:t>8.</a:t>
            </a:r>
            <a:r>
              <a:rPr lang="zh-CN" altLang="en-US" dirty="0" smtClean="0"/>
              <a:t>代码注释与编写规范</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532684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3.1 </a:t>
            </a:r>
            <a:r>
              <a:rPr lang="zh-CN" altLang="en-US" dirty="0" smtClean="0"/>
              <a:t>顺序语句</a:t>
            </a:r>
            <a:endParaRPr lang="en-US" altLang="zh-CN" dirty="0" smtClean="0"/>
          </a:p>
          <a:p>
            <a:pPr marL="68580" indent="0">
              <a:buNone/>
            </a:pPr>
            <a:r>
              <a:rPr lang="en-US" altLang="zh-CN" dirty="0" smtClean="0"/>
              <a:t>3.2 </a:t>
            </a:r>
            <a:r>
              <a:rPr lang="zh-CN" altLang="en-US" dirty="0"/>
              <a:t>复合</a:t>
            </a:r>
            <a:r>
              <a:rPr lang="zh-CN" altLang="en-US" dirty="0" smtClean="0"/>
              <a:t>语句和块作用域</a:t>
            </a:r>
            <a:endParaRPr lang="en-US" altLang="zh-CN" dirty="0" smtClean="0"/>
          </a:p>
          <a:p>
            <a:pPr marL="68580" indent="0">
              <a:buNone/>
            </a:pPr>
            <a:r>
              <a:rPr lang="en-US" altLang="zh-CN" dirty="0" smtClean="0"/>
              <a:t>3.3 </a:t>
            </a:r>
            <a:r>
              <a:rPr lang="zh-CN" altLang="en-US" dirty="0" smtClean="0"/>
              <a:t>条件语句（</a:t>
            </a:r>
            <a:r>
              <a:rPr lang="en-US" altLang="zh-CN" dirty="0" smtClean="0"/>
              <a:t>if</a:t>
            </a:r>
            <a:r>
              <a:rPr lang="zh-CN" altLang="en-US" dirty="0" smtClean="0"/>
              <a:t>、</a:t>
            </a:r>
            <a:r>
              <a:rPr lang="en-US" altLang="zh-CN" dirty="0" smtClean="0"/>
              <a:t>switch</a:t>
            </a:r>
            <a:r>
              <a:rPr lang="zh-CN" altLang="en-US" dirty="0" smtClean="0"/>
              <a:t>）</a:t>
            </a:r>
            <a:endParaRPr lang="en-US" altLang="zh-CN" dirty="0" smtClean="0"/>
          </a:p>
          <a:p>
            <a:pPr marL="68580" indent="0">
              <a:buNone/>
            </a:pPr>
            <a:r>
              <a:rPr lang="en-US" altLang="zh-CN" dirty="0" smtClean="0"/>
              <a:t>3.4 </a:t>
            </a:r>
            <a:r>
              <a:rPr lang="zh-CN" altLang="en-US" dirty="0" smtClean="0"/>
              <a:t>循环语句（</a:t>
            </a:r>
            <a:r>
              <a:rPr lang="en-US" altLang="zh-CN" dirty="0" smtClean="0"/>
              <a:t>while</a:t>
            </a:r>
            <a:r>
              <a:rPr lang="zh-CN" altLang="en-US" dirty="0" smtClean="0"/>
              <a:t>、</a:t>
            </a:r>
            <a:r>
              <a:rPr lang="en-US" altLang="zh-CN" dirty="0" smtClean="0"/>
              <a:t>do…while</a:t>
            </a:r>
            <a:r>
              <a:rPr lang="zh-CN" altLang="en-US" dirty="0" smtClean="0"/>
              <a:t>、</a:t>
            </a:r>
            <a:r>
              <a:rPr lang="en-US" altLang="zh-CN" dirty="0" smtClean="0"/>
              <a:t>for</a:t>
            </a:r>
            <a:r>
              <a:rPr lang="zh-CN" altLang="en-US" dirty="0" smtClean="0"/>
              <a:t>）</a:t>
            </a:r>
            <a:endParaRPr lang="en-US" altLang="zh-CN" dirty="0" smtClean="0"/>
          </a:p>
          <a:p>
            <a:pPr marL="68580" indent="0">
              <a:buNone/>
            </a:pPr>
            <a:r>
              <a:rPr lang="en-US" altLang="zh-CN" dirty="0" smtClean="0"/>
              <a:t>3.5 </a:t>
            </a:r>
            <a:r>
              <a:rPr lang="zh-CN" altLang="en-US" dirty="0" smtClean="0"/>
              <a:t>循环控制（</a:t>
            </a:r>
            <a:r>
              <a:rPr lang="en-US" altLang="zh-CN" dirty="0" smtClean="0"/>
              <a:t>break</a:t>
            </a:r>
            <a:r>
              <a:rPr lang="zh-CN" altLang="en-US" dirty="0" smtClean="0"/>
              <a:t>、</a:t>
            </a:r>
            <a:r>
              <a:rPr lang="en-US" altLang="zh-CN" dirty="0" smtClean="0"/>
              <a:t>continue</a:t>
            </a:r>
            <a:r>
              <a:rPr lang="zh-CN" altLang="en-US" dirty="0" smtClean="0"/>
              <a:t>）</a:t>
            </a:r>
            <a:endParaRPr lang="en-US" altLang="zh-CN" dirty="0" smtClean="0"/>
          </a:p>
          <a:p>
            <a:pPr marL="68580" indent="0">
              <a:buNone/>
            </a:pPr>
            <a:r>
              <a:rPr lang="en-US" altLang="zh-CN" dirty="0" smtClean="0"/>
              <a:t>3.6 </a:t>
            </a:r>
            <a:r>
              <a:rPr lang="zh-CN" altLang="en-US" dirty="0" smtClean="0"/>
              <a:t>循环嵌套</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5742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3" name="内容占位符 2"/>
          <p:cNvSpPr>
            <a:spLocks noGrp="1"/>
          </p:cNvSpPr>
          <p:nvPr>
            <p:ph idx="1"/>
          </p:nvPr>
        </p:nvSpPr>
        <p:spPr/>
        <p:txBody>
          <a:bodyPr/>
          <a:lstStyle/>
          <a:p>
            <a:r>
              <a:rPr lang="zh-CN" altLang="en-US" dirty="0" smtClean="0"/>
              <a:t>了解流程控制语句的基本知识</a:t>
            </a:r>
            <a:endParaRPr lang="en-US" altLang="zh-CN" dirty="0" smtClean="0"/>
          </a:p>
          <a:p>
            <a:r>
              <a:rPr lang="zh-CN" altLang="en-US" dirty="0" smtClean="0"/>
              <a:t>熟悉、掌握各种流程控制语句的使用方法。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508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流程控制语句</a:t>
            </a:r>
            <a:endParaRPr lang="zh-CN" altLang="en-US" dirty="0"/>
          </a:p>
        </p:txBody>
      </p:sp>
      <p:sp>
        <p:nvSpPr>
          <p:cNvPr id="3" name="内容占位符 2"/>
          <p:cNvSpPr>
            <a:spLocks noGrp="1"/>
          </p:cNvSpPr>
          <p:nvPr>
            <p:ph idx="1"/>
          </p:nvPr>
        </p:nvSpPr>
        <p:spPr/>
        <p:txBody>
          <a:bodyPr/>
          <a:lstStyle/>
          <a:p>
            <a:r>
              <a:rPr lang="zh-CN" altLang="en-US" dirty="0" smtClean="0"/>
              <a:t>根据程序执行的流程不同，程序的基本结构分为</a:t>
            </a:r>
            <a:r>
              <a:rPr lang="en-US" altLang="zh-CN" dirty="0" smtClean="0"/>
              <a:t>3</a:t>
            </a:r>
            <a:r>
              <a:rPr lang="zh-CN" altLang="en-US" dirty="0" smtClean="0"/>
              <a:t>种：顺序结构、选择结构、循环结构。</a:t>
            </a:r>
            <a:endParaRPr lang="en-US" altLang="zh-CN" dirty="0" smtClean="0"/>
          </a:p>
          <a:p>
            <a:r>
              <a:rPr lang="zh-CN" altLang="en-US" dirty="0" smtClean="0"/>
              <a:t>程序流程控制语句有</a:t>
            </a:r>
            <a:r>
              <a:rPr lang="en-US" altLang="zh-CN" dirty="0" smtClean="0"/>
              <a:t>3</a:t>
            </a:r>
            <a:r>
              <a:rPr lang="zh-CN" altLang="en-US" dirty="0" smtClean="0"/>
              <a:t>类：选择语句（</a:t>
            </a:r>
            <a:r>
              <a:rPr lang="en-US" altLang="zh-CN" dirty="0" smtClean="0"/>
              <a:t>if</a:t>
            </a:r>
            <a:r>
              <a:rPr lang="zh-CN" altLang="en-US" dirty="0" smtClean="0"/>
              <a:t>、</a:t>
            </a:r>
            <a:r>
              <a:rPr lang="en-US" altLang="zh-CN" dirty="0" smtClean="0"/>
              <a:t>switch</a:t>
            </a:r>
            <a:r>
              <a:rPr lang="zh-CN" altLang="en-US" dirty="0" smtClean="0"/>
              <a:t>）、循环语句（</a:t>
            </a:r>
            <a:r>
              <a:rPr lang="en-US" altLang="zh-CN" dirty="0" smtClean="0"/>
              <a:t>while</a:t>
            </a:r>
            <a:r>
              <a:rPr lang="zh-CN" altLang="en-US" dirty="0" smtClean="0"/>
              <a:t>、</a:t>
            </a:r>
            <a:r>
              <a:rPr lang="en-US" altLang="zh-CN" dirty="0" smtClean="0"/>
              <a:t>do-while</a:t>
            </a:r>
            <a:r>
              <a:rPr lang="zh-CN" altLang="en-US" dirty="0" smtClean="0"/>
              <a:t>和</a:t>
            </a:r>
            <a:r>
              <a:rPr lang="en-US" altLang="zh-CN" dirty="0" smtClean="0"/>
              <a:t>for</a:t>
            </a:r>
            <a:r>
              <a:rPr lang="zh-CN" altLang="en-US" dirty="0" smtClean="0"/>
              <a:t>）和跳转语句（</a:t>
            </a:r>
            <a:r>
              <a:rPr lang="en-US" altLang="zh-CN" dirty="0" smtClean="0"/>
              <a:t>break</a:t>
            </a:r>
            <a:r>
              <a:rPr lang="zh-CN" altLang="en-US" dirty="0" smtClean="0"/>
              <a:t>、</a:t>
            </a:r>
            <a:r>
              <a:rPr lang="en-US" altLang="zh-CN" dirty="0" smtClean="0"/>
              <a:t>continue</a:t>
            </a:r>
            <a:r>
              <a:rPr lang="zh-CN" altLang="en-US" dirty="0" smtClean="0"/>
              <a:t>和</a:t>
            </a:r>
            <a:r>
              <a:rPr lang="en-US" altLang="zh-CN" dirty="0" smtClean="0"/>
              <a:t>return</a:t>
            </a:r>
            <a:r>
              <a:rPr lang="zh-CN" altLang="en-US" dirty="0" smtClean="0"/>
              <a:t>）。</a:t>
            </a:r>
            <a:endParaRPr lang="en-US" altLang="zh-CN" dirty="0" smtClean="0"/>
          </a:p>
          <a:p>
            <a:r>
              <a:rPr lang="zh-CN" altLang="en-US" dirty="0" smtClean="0"/>
              <a:t>选择语句和循环语句之间可以相互嵌套使用。</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533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smtClean="0"/>
              <a:t>顺序语句</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顺序结构是最简单的流程控制结构。顺序结构就是程序从上到下一行一行执行的结构，中间没有判断和跳转，直到程序结束。</a:t>
            </a:r>
            <a:endParaRPr lang="en-US" altLang="zh-CN" dirty="0" smtClean="0"/>
          </a:p>
          <a:p>
            <a:pPr marL="68580" indent="0">
              <a:buNone/>
            </a:pPr>
            <a:r>
              <a:rPr lang="zh-CN" altLang="en-US" dirty="0" smtClean="0"/>
              <a:t>在顺序结构中程序中的语句将按照它们书写的先后顺序依次执行。所以，高级语言不需要为顺序结构定义专门的流程控制语句，只要编写时把语句按照希望其执行的顺序来书写即可。</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99896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1133</TotalTime>
  <Words>2142</Words>
  <Application>Microsoft Office PowerPoint</Application>
  <PresentationFormat>全屏显示(4:3)</PresentationFormat>
  <Paragraphs>401</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奥斯汀</vt:lpstr>
      <vt:lpstr>3.流程控制语句</vt:lpstr>
      <vt:lpstr>复习</vt:lpstr>
      <vt:lpstr>复习</vt:lpstr>
      <vt:lpstr>复习</vt:lpstr>
      <vt:lpstr>复习</vt:lpstr>
      <vt:lpstr>本章内容</vt:lpstr>
      <vt:lpstr>学习任务</vt:lpstr>
      <vt:lpstr>流程控制语句</vt:lpstr>
      <vt:lpstr>3.1   顺序语句</vt:lpstr>
      <vt:lpstr>3.1   顺序语句</vt:lpstr>
      <vt:lpstr>3.1   顺序语句</vt:lpstr>
      <vt:lpstr>3.2 复合语句和作用域</vt:lpstr>
      <vt:lpstr>3.2 复合语句和作用域</vt:lpstr>
      <vt:lpstr>3.3 条件语句</vt:lpstr>
      <vt:lpstr>3.3.1 if条件语句</vt:lpstr>
      <vt:lpstr>3.3.1 if条件语句</vt:lpstr>
      <vt:lpstr>3.3.1 if条件语句</vt:lpstr>
      <vt:lpstr>3.3.1 if条件语句</vt:lpstr>
      <vt:lpstr>3.3.1 if条件语句</vt:lpstr>
      <vt:lpstr>3.3.1 if条件语句</vt:lpstr>
      <vt:lpstr>3.3.1 if条件语句</vt:lpstr>
      <vt:lpstr>3.3.1 if条件语句</vt:lpstr>
      <vt:lpstr>3.3.1 if条件语句</vt:lpstr>
      <vt:lpstr>3.3.1 if条件语句</vt:lpstr>
      <vt:lpstr>3.3.1 if条件语句</vt:lpstr>
      <vt:lpstr>3.3.1 if条件语句</vt:lpstr>
      <vt:lpstr>3.3.2 switch条件语句</vt:lpstr>
      <vt:lpstr>3.3.2 switch条件语句</vt:lpstr>
      <vt:lpstr>3.3.2 switch条件语句</vt:lpstr>
      <vt:lpstr>3.3.2 switch条件语句</vt:lpstr>
      <vt:lpstr>3.3.2 switch条件语句</vt:lpstr>
      <vt:lpstr>练习1</vt:lpstr>
      <vt:lpstr>练习1</vt:lpstr>
      <vt:lpstr>练习1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2.数据类型与运算符</dc:title>
  <dc:creator>qi</dc:creator>
  <cp:lastModifiedBy>qi</cp:lastModifiedBy>
  <cp:revision>69</cp:revision>
  <dcterms:created xsi:type="dcterms:W3CDTF">2020-02-26T08:47:25Z</dcterms:created>
  <dcterms:modified xsi:type="dcterms:W3CDTF">2020-03-29T08:01:34Z</dcterms:modified>
</cp:coreProperties>
</file>