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4" r:id="rId3"/>
    <p:sldId id="258" r:id="rId4"/>
    <p:sldId id="268" r:id="rId5"/>
    <p:sldId id="269" r:id="rId6"/>
    <p:sldId id="270" r:id="rId7"/>
    <p:sldId id="271" r:id="rId8"/>
    <p:sldId id="276" r:id="rId9"/>
    <p:sldId id="272" r:id="rId10"/>
    <p:sldId id="273" r:id="rId11"/>
    <p:sldId id="274" r:id="rId12"/>
    <p:sldId id="277" r:id="rId13"/>
    <p:sldId id="275" r:id="rId14"/>
    <p:sldId id="278" r:id="rId15"/>
    <p:sldId id="279" r:id="rId16"/>
    <p:sldId id="284" r:id="rId17"/>
    <p:sldId id="285" r:id="rId18"/>
    <p:sldId id="280" r:id="rId19"/>
    <p:sldId id="286" r:id="rId20"/>
    <p:sldId id="287" r:id="rId21"/>
    <p:sldId id="281" r:id="rId22"/>
    <p:sldId id="282" r:id="rId23"/>
    <p:sldId id="283" r:id="rId24"/>
    <p:sldId id="288" r:id="rId25"/>
    <p:sldId id="292" r:id="rId26"/>
    <p:sldId id="289" r:id="rId27"/>
    <p:sldId id="290" r:id="rId28"/>
    <p:sldId id="293" r:id="rId29"/>
    <p:sldId id="291" r:id="rId30"/>
    <p:sldId id="294" r:id="rId31"/>
    <p:sldId id="295" r:id="rId32"/>
    <p:sldId id="296" r:id="rId33"/>
    <p:sldId id="298" r:id="rId34"/>
    <p:sldId id="297" r:id="rId35"/>
    <p:sldId id="305" r:id="rId36"/>
    <p:sldId id="300" r:id="rId37"/>
    <p:sldId id="301" r:id="rId38"/>
    <p:sldId id="302" r:id="rId39"/>
    <p:sldId id="304" r:id="rId40"/>
    <p:sldId id="29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C395-42C7-4047-889F-A5F9B1D7CD5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57F7-7DE0-48FC-A04E-D372721E2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048C68-D7A3-4DF2-B7B6-6E5EC21BCBE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C3DC-09EE-47F5-BC1D-9561F8124468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61E6-0D29-45D9-9E55-D53032A1034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B1A-88B6-468C-A2A9-F8B21AF8D6E4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F7EA-C426-44CA-B753-8B0AC346E0F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2B00-9FAC-4BB8-AF57-05E488CD6AC0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E8C-F1B1-487A-9211-E81B5FB84C63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82B2-3BD9-4B98-80B8-42301E264211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A67C-A033-4A3A-8BA4-AC57BD8287F7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0BB9-CAF1-4341-8EA7-CDF6F5FDCE61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AC5A-7C4C-4EA5-889D-4D26EE9731A1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7AEBD9-D358-4A33-AB8F-304E717C324F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广东理工学院</a:t>
            </a:r>
            <a:endParaRPr lang="en-US" altLang="zh-CN" dirty="0" smtClean="0"/>
          </a:p>
          <a:p>
            <a:r>
              <a:rPr lang="zh-CN" altLang="en-US" dirty="0" smtClean="0"/>
              <a:t>信息技术学院  廖琪敏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2035255264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45708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3.3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1+2+3+…+10</a:t>
            </a:r>
            <a:r>
              <a:rPr lang="zh-CN" altLang="en-US" dirty="0" smtClean="0"/>
              <a:t>的和。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x=1;</a:t>
            </a:r>
          </a:p>
          <a:p>
            <a:pPr marL="6858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sum=0;</a:t>
            </a:r>
          </a:p>
          <a:p>
            <a:pPr marL="68580" indent="0">
              <a:buNone/>
            </a:pPr>
            <a:r>
              <a:rPr lang="en-US" altLang="zh-CN" dirty="0" smtClean="0"/>
              <a:t>   while(x</a:t>
            </a:r>
            <a:r>
              <a:rPr lang="en-US" altLang="zh-CN" dirty="0"/>
              <a:t>&lt;=10)</a:t>
            </a:r>
          </a:p>
          <a:p>
            <a:pPr marL="68580" indent="0">
              <a:buNone/>
            </a:pPr>
            <a:r>
              <a:rPr lang="en-US" altLang="zh-CN" dirty="0" smtClean="0"/>
              <a:t>   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    sum=</a:t>
            </a:r>
            <a:r>
              <a:rPr lang="en-US" altLang="zh-CN" dirty="0" err="1" smtClean="0"/>
              <a:t>sum+x</a:t>
            </a:r>
            <a:r>
              <a:rPr lang="en-US" altLang="zh-CN" dirty="0"/>
              <a:t>;</a:t>
            </a:r>
          </a:p>
          <a:p>
            <a:pPr marL="68580" indent="0">
              <a:buNone/>
            </a:pPr>
            <a:r>
              <a:rPr lang="en-US" altLang="zh-CN" dirty="0" smtClean="0"/>
              <a:t>        x++;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("1+2+3+...+10</a:t>
            </a:r>
            <a:r>
              <a:rPr lang="zh-CN" altLang="en-US" dirty="0"/>
              <a:t>的和为：</a:t>
            </a:r>
            <a:r>
              <a:rPr lang="en-US" altLang="zh-CN" dirty="0"/>
              <a:t>"+sum);</a:t>
            </a:r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96752"/>
            <a:ext cx="2569435" cy="8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3.4 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hasNextXXX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nextXXX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方法的配合使用来完成输入。用户在键盘上输入若干个数，每输入一个数需按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键或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键或空格确认，最后在键盘上输入一个非数字字符串结束整个输入操作过程，然后计算这些数的和。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nextXXX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方法被调用后，等待用户从键盘中输入数据并按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键（或空格键、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键）确认。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hasnextXXX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方法判断用户在键盘上输入的是否是相应类型的数据，然后再调用</a:t>
            </a:r>
            <a:r>
              <a:rPr lang="en-US" altLang="zh-CN" dirty="0" err="1" smtClean="0"/>
              <a:t>nextXXX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方法读取数据。例如：从键盘上输入</a:t>
            </a:r>
            <a:r>
              <a:rPr lang="en-US" altLang="zh-CN" dirty="0" smtClean="0"/>
              <a:t>123.45</a:t>
            </a:r>
            <a:r>
              <a:rPr lang="zh-CN" altLang="en-US" dirty="0" smtClean="0"/>
              <a:t>后按回车键，</a:t>
            </a:r>
            <a:r>
              <a:rPr lang="en-US" altLang="zh-CN" dirty="0" err="1" smtClean="0"/>
              <a:t>hasnextFloat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hasnextInt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616624" cy="50405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3.4.1 while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7992888" cy="9361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1800" dirty="0" smtClean="0"/>
              <a:t>例</a:t>
            </a:r>
            <a:r>
              <a:rPr lang="en-US" altLang="zh-CN" sz="1800" dirty="0" smtClean="0"/>
              <a:t>3.4 </a:t>
            </a:r>
            <a:r>
              <a:rPr lang="zh-CN" altLang="en-US" sz="1800" dirty="0" smtClean="0"/>
              <a:t>利用</a:t>
            </a:r>
            <a:r>
              <a:rPr lang="en-US" altLang="zh-CN" sz="1800" dirty="0" err="1" smtClean="0"/>
              <a:t>hasNextXXX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nextXXX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方法的配合使用来完成输入。用户在键盘上输入若干个数，每输入一个数需按</a:t>
            </a:r>
            <a:r>
              <a:rPr lang="en-US" altLang="zh-CN" sz="1800" dirty="0" smtClean="0"/>
              <a:t>Enter</a:t>
            </a:r>
            <a:r>
              <a:rPr lang="zh-CN" altLang="en-US" sz="1800" dirty="0" smtClean="0"/>
              <a:t>键或</a:t>
            </a:r>
            <a:r>
              <a:rPr lang="en-US" altLang="zh-CN" sz="1800" dirty="0" smtClean="0"/>
              <a:t>Tab</a:t>
            </a:r>
            <a:r>
              <a:rPr lang="zh-CN" altLang="en-US" sz="1800" dirty="0" smtClean="0"/>
              <a:t>键或空格确认，最后在键盘上输入一个非数字字符串结束整个输入操作过程，然后计算这些数的和。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44" y="4389108"/>
            <a:ext cx="2356780" cy="163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485" y="2150566"/>
            <a:ext cx="2492515" cy="104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03495" y="1849952"/>
            <a:ext cx="8532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double </a:t>
            </a:r>
            <a:r>
              <a:rPr lang="en-US" altLang="zh-CN" dirty="0"/>
              <a:t>sum=0;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n=0;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请</a:t>
            </a:r>
            <a:r>
              <a:rPr lang="zh-CN" altLang="en-US" dirty="0"/>
              <a:t>输入多个数，每输入一个数后</a:t>
            </a:r>
            <a:r>
              <a:rPr lang="zh-CN" altLang="en-US" dirty="0" smtClean="0"/>
              <a:t>按</a:t>
            </a:r>
            <a:r>
              <a:rPr lang="en-US" altLang="zh-CN" dirty="0" smtClean="0"/>
              <a:t>Enter</a:t>
            </a:r>
            <a:r>
              <a:rPr lang="zh-CN" altLang="en-US" dirty="0"/>
              <a:t>或</a:t>
            </a:r>
            <a:r>
              <a:rPr lang="en-US" altLang="zh-CN" dirty="0"/>
              <a:t>Tab</a:t>
            </a:r>
            <a:r>
              <a:rPr lang="zh-CN" altLang="en-US" dirty="0"/>
              <a:t>键确认：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最后输入一个非数字结束输入操作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   Scanner </a:t>
            </a:r>
            <a:r>
              <a:rPr lang="en-US" altLang="zh-CN" dirty="0"/>
              <a:t>r=new Scanner(System.in);</a:t>
            </a:r>
          </a:p>
          <a:p>
            <a:r>
              <a:rPr lang="en-US" altLang="zh-CN" dirty="0" smtClean="0"/>
              <a:t>   while(</a:t>
            </a:r>
            <a:r>
              <a:rPr lang="en-US" altLang="zh-CN" dirty="0" err="1" smtClean="0"/>
              <a:t>r.hasNextDouble</a:t>
            </a:r>
            <a:r>
              <a:rPr lang="en-US" altLang="zh-CN" dirty="0"/>
              <a:t>())   //</a:t>
            </a:r>
            <a:r>
              <a:rPr lang="zh-CN" altLang="en-US" dirty="0"/>
              <a:t>判断输入流中是否有双精度浮点型数据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double </a:t>
            </a:r>
            <a:r>
              <a:rPr lang="en-US" altLang="zh-CN" dirty="0"/>
              <a:t>x=</a:t>
            </a:r>
            <a:r>
              <a:rPr lang="en-US" altLang="zh-CN" dirty="0" err="1"/>
              <a:t>r.nextDouble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sum=</a:t>
            </a:r>
            <a:r>
              <a:rPr lang="en-US" altLang="zh-CN" dirty="0" err="1" smtClean="0"/>
              <a:t>sum+x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共输入了</a:t>
            </a:r>
            <a:r>
              <a:rPr lang="en-US" altLang="zh-CN" dirty="0"/>
              <a:t>"+n+"</a:t>
            </a:r>
            <a:r>
              <a:rPr lang="zh-CN" altLang="en-US" dirty="0"/>
              <a:t>个数，其和为：</a:t>
            </a:r>
            <a:r>
              <a:rPr lang="en-US" altLang="zh-CN" dirty="0"/>
              <a:t>"+sum);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9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 do…while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do…while</a:t>
            </a:r>
            <a:r>
              <a:rPr lang="zh-CN" altLang="en-US" dirty="0" smtClean="0"/>
              <a:t>语句的使用与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语句很类似，不同的是它不像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语句是先计算条件表达式的值，而是无条件地先执行一遍循环体，再来判断条件表达式的值，若表达式的值为真，则再执行循环体，否则跳出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循环，执行下面的语句。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do…while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o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/>
              <a:t>循环体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}while</a:t>
            </a:r>
            <a:r>
              <a:rPr lang="en-US" altLang="zh-CN" dirty="0"/>
              <a:t>(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语句循环语句的一个主要区别是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语句在结尾处加了一个分号</a:t>
            </a:r>
            <a:r>
              <a:rPr lang="en-US" altLang="zh-CN" dirty="0" smtClean="0"/>
              <a:t>”;”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95183" y="796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7102932" y="1165394"/>
            <a:ext cx="0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45732" y="16605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  <p:sp>
        <p:nvSpPr>
          <p:cNvPr id="9" name="流程图: 决策 8"/>
          <p:cNvSpPr/>
          <p:nvPr/>
        </p:nvSpPr>
        <p:spPr>
          <a:xfrm>
            <a:off x="6094820" y="2492896"/>
            <a:ext cx="2016224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条件表达式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7102932" y="2117790"/>
            <a:ext cx="0" cy="375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1"/>
            <a:endCxn id="8" idx="1"/>
          </p:cNvCxnSpPr>
          <p:nvPr/>
        </p:nvCxnSpPr>
        <p:spPr>
          <a:xfrm rot="10800000" flipH="1">
            <a:off x="6094820" y="1889190"/>
            <a:ext cx="550912" cy="891738"/>
          </a:xfrm>
          <a:prstGeom prst="bentConnector3">
            <a:avLst>
              <a:gd name="adj1" fmla="val -414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</p:cNvCxnSpPr>
          <p:nvPr/>
        </p:nvCxnSpPr>
        <p:spPr>
          <a:xfrm>
            <a:off x="7102932" y="30689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4064" y="215039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306896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3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048672" cy="5760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3.4.2 do…while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54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3.5 </a:t>
            </a:r>
            <a:r>
              <a:rPr lang="zh-CN" altLang="en-US" sz="2000" dirty="0" smtClean="0"/>
              <a:t>从键盘上输入一个正整数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，然后计算</a:t>
            </a:r>
            <a:r>
              <a:rPr lang="en-US" altLang="zh-CN" sz="2000" dirty="0" smtClean="0"/>
              <a:t>1+2+3+…+n</a:t>
            </a:r>
            <a:r>
              <a:rPr lang="zh-CN" altLang="en-US" sz="2000" dirty="0" smtClean="0"/>
              <a:t>的结果并输出。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9622" y="1772816"/>
            <a:ext cx="7338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n,i</a:t>
            </a:r>
            <a:r>
              <a:rPr lang="en-US" altLang="zh-CN" dirty="0"/>
              <a:t>=1,sum=0;</a:t>
            </a:r>
          </a:p>
          <a:p>
            <a:pPr marL="68580" indent="0">
              <a:buNone/>
            </a:pPr>
            <a:r>
              <a:rPr lang="en-US" altLang="zh-CN" dirty="0"/>
              <a:t>		Scanner </a:t>
            </a:r>
            <a:r>
              <a:rPr lang="en-US" altLang="zh-CN" dirty="0" err="1"/>
              <a:t>sc</a:t>
            </a:r>
            <a:r>
              <a:rPr lang="en-US" altLang="zh-CN" dirty="0"/>
              <a:t>=new Scanner(System.in);</a:t>
            </a:r>
          </a:p>
          <a:p>
            <a:pPr marL="68580" indent="0">
              <a:buNone/>
            </a:pPr>
            <a:r>
              <a:rPr lang="en-US" altLang="zh-CN" dirty="0"/>
              <a:t>		do</a:t>
            </a:r>
          </a:p>
          <a:p>
            <a:pPr marL="68580" indent="0">
              <a:buNone/>
            </a:pPr>
            <a:r>
              <a:rPr lang="en-US" altLang="zh-CN" dirty="0"/>
              <a:t>		{</a:t>
            </a:r>
          </a:p>
          <a:p>
            <a:pPr marL="6858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请输入正整数：</a:t>
            </a:r>
            <a:r>
              <a:rPr lang="en-US" altLang="zh-CN" dirty="0"/>
              <a:t>");</a:t>
            </a:r>
          </a:p>
          <a:p>
            <a:pPr marL="68580" indent="0">
              <a:buNone/>
            </a:pPr>
            <a:r>
              <a:rPr lang="en-US" altLang="zh-CN" dirty="0"/>
              <a:t>			n=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pPr marL="68580" indent="0">
              <a:buNone/>
            </a:pPr>
            <a:r>
              <a:rPr lang="en-US" altLang="zh-CN" dirty="0"/>
              <a:t>		}while(n&lt;=0);</a:t>
            </a:r>
          </a:p>
          <a:p>
            <a:pPr marL="68580" indent="0">
              <a:buNone/>
            </a:pPr>
            <a:r>
              <a:rPr lang="en-US" altLang="zh-CN" dirty="0"/>
              <a:t>		while(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</a:p>
          <a:p>
            <a:pPr marL="68580" indent="0">
              <a:buNone/>
            </a:pPr>
            <a:r>
              <a:rPr lang="en-US" altLang="zh-CN" dirty="0"/>
              <a:t>		{</a:t>
            </a:r>
          </a:p>
          <a:p>
            <a:pPr marL="68580" indent="0">
              <a:buNone/>
            </a:pPr>
            <a:r>
              <a:rPr lang="en-US" altLang="zh-CN" dirty="0"/>
              <a:t>			sum+=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68580" indent="0">
              <a:buNone/>
            </a:pPr>
            <a:r>
              <a:rPr lang="en-US" altLang="zh-CN" dirty="0"/>
              <a:t>		}</a:t>
            </a:r>
          </a:p>
          <a:p>
            <a:pPr marL="6858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("1+2+3+...+"+n+"="+sum);</a:t>
            </a:r>
          </a:p>
          <a:p>
            <a:pPr marL="68580" indent="0">
              <a:buNone/>
            </a:pPr>
            <a:r>
              <a:rPr lang="en-US" altLang="zh-CN" dirty="0"/>
              <a:t>	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56792"/>
            <a:ext cx="13620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048672" cy="5760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3.4.2 do…while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54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3.6 </a:t>
            </a:r>
            <a:r>
              <a:rPr lang="zh-CN" altLang="en-US" sz="2000" dirty="0" smtClean="0"/>
              <a:t>输出</a:t>
            </a:r>
            <a:r>
              <a:rPr lang="en-US" altLang="zh-CN" sz="2000" dirty="0" smtClean="0"/>
              <a:t>1~n</a:t>
            </a:r>
            <a:r>
              <a:rPr lang="zh-CN" altLang="en-US" sz="2000" dirty="0" smtClean="0"/>
              <a:t>的数。</a:t>
            </a:r>
            <a:endParaRPr lang="en-US" altLang="zh-CN" sz="2000" dirty="0" smtClean="0"/>
          </a:p>
          <a:p>
            <a:pPr marL="6858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502688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=1;</a:t>
            </a:r>
            <a:endParaRPr lang="en-US" altLang="zh-CN" dirty="0"/>
          </a:p>
          <a:p>
            <a:r>
              <a:rPr lang="en-US" altLang="zh-CN" dirty="0"/>
              <a:t>		Scanner </a:t>
            </a:r>
            <a:r>
              <a:rPr lang="en-US" altLang="zh-CN" dirty="0" err="1"/>
              <a:t>sc</a:t>
            </a:r>
            <a:r>
              <a:rPr lang="en-US" altLang="zh-CN" dirty="0"/>
              <a:t>=new Scanner(System.in);</a:t>
            </a:r>
          </a:p>
          <a:p>
            <a:r>
              <a:rPr lang="en-US" altLang="zh-CN" dirty="0"/>
              <a:t>		do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请输入正整数：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n=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}while(n&lt;=0);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结果为：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while(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680"/>
            <a:ext cx="1574325" cy="272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048672" cy="5760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3.4.2 do…while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54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3.7 </a:t>
            </a:r>
            <a:r>
              <a:rPr lang="zh-CN" altLang="en-US" sz="2000" dirty="0" smtClean="0"/>
              <a:t>求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</a:t>
            </a:r>
          </a:p>
          <a:p>
            <a:pPr marL="68580" indent="0">
              <a:buNone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</a:p>
          <a:p>
            <a:pPr marL="68580" indent="0">
              <a:buNone/>
            </a:pPr>
            <a:r>
              <a:rPr lang="en-US" altLang="zh-CN" sz="2000" dirty="0"/>
              <a:t>	{</a:t>
            </a:r>
          </a:p>
          <a:p>
            <a:pPr marL="6858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=1,sum=1;</a:t>
            </a:r>
          </a:p>
          <a:p>
            <a:pPr marL="6858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结果为：</a:t>
            </a:r>
            <a:r>
              <a:rPr lang="en-US" altLang="zh-CN" sz="2000" dirty="0"/>
              <a:t>");</a:t>
            </a:r>
          </a:p>
          <a:p>
            <a:pPr marL="68580" indent="0">
              <a:buNone/>
            </a:pPr>
            <a:r>
              <a:rPr lang="en-US" altLang="zh-CN" sz="2000" dirty="0"/>
              <a:t>		while(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&lt;=10)</a:t>
            </a:r>
          </a:p>
          <a:p>
            <a:pPr marL="68580" indent="0">
              <a:buNone/>
            </a:pPr>
            <a:r>
              <a:rPr lang="en-US" altLang="zh-CN" sz="2000" dirty="0"/>
              <a:t>		{</a:t>
            </a:r>
          </a:p>
          <a:p>
            <a:pPr marL="68580" indent="0">
              <a:buNone/>
            </a:pPr>
            <a:r>
              <a:rPr lang="en-US" altLang="zh-CN" sz="2000" dirty="0"/>
              <a:t>			sum*=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marL="68580" indent="0"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</a:t>
            </a:r>
          </a:p>
          <a:p>
            <a:pPr marL="68580" indent="0">
              <a:buNone/>
            </a:pPr>
            <a:r>
              <a:rPr lang="en-US" altLang="zh-CN" sz="2000" dirty="0"/>
              <a:t>		}</a:t>
            </a:r>
          </a:p>
          <a:p>
            <a:pPr marL="6858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("10</a:t>
            </a:r>
            <a:r>
              <a:rPr lang="zh-CN" altLang="en-US" sz="2000" dirty="0"/>
              <a:t>！</a:t>
            </a:r>
            <a:r>
              <a:rPr lang="en-US" altLang="zh-CN" sz="2000" dirty="0"/>
              <a:t>="+sum);</a:t>
            </a:r>
          </a:p>
          <a:p>
            <a:pPr marL="68580" indent="0">
              <a:buNone/>
            </a:pPr>
            <a:r>
              <a:rPr lang="en-US" altLang="zh-CN" sz="2000" dirty="0"/>
              <a:t>	}</a:t>
            </a:r>
          </a:p>
          <a:p>
            <a:pPr marL="68580" indent="0">
              <a:buNone/>
            </a:pPr>
            <a:r>
              <a:rPr lang="en-US" altLang="zh-CN" sz="2000" dirty="0"/>
              <a:t>}</a:t>
            </a:r>
          </a:p>
          <a:p>
            <a:pPr marL="68580" indent="0">
              <a:buNone/>
            </a:pPr>
            <a:endParaRPr lang="en-US" altLang="zh-CN" sz="2000" dirty="0" smtClean="0"/>
          </a:p>
          <a:p>
            <a:pPr marL="6858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32026"/>
            <a:ext cx="1656184" cy="117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语句是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语言三个循环语句中功能较强，使用较广泛的一个。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1;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2)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1;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2)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4817352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”是用作初始化的表达式，完成初始化循环变量和其他变量的工作；</a:t>
            </a:r>
            <a:endParaRPr lang="en-US" altLang="zh-CN" dirty="0" smtClean="0"/>
          </a:p>
          <a:p>
            <a:r>
              <a:rPr lang="zh-CN" altLang="en-US" dirty="0" smtClean="0"/>
              <a:t>“条件表达式”的返回值是逻辑型量，用来判断循环是否继续；</a:t>
            </a:r>
            <a:endParaRPr lang="en-US" altLang="zh-CN" dirty="0" smtClean="0"/>
          </a:p>
          <a:p>
            <a:r>
              <a:rPr lang="zh-CN" altLang="en-US" dirty="0" smtClean="0"/>
              <a:t>“表达式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”是循环后的操作表达式，用来修改循环变量，改变循环条件。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个表达式之间用分号隔开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顺序语句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复合语句和块作用域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条件语句（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3.4 </a:t>
            </a:r>
            <a:r>
              <a:rPr lang="zh-CN" altLang="en-US" dirty="0" smtClean="0">
                <a:solidFill>
                  <a:srgbClr val="FF0000"/>
                </a:solidFill>
              </a:rPr>
              <a:t>循环语句（</a:t>
            </a:r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do…while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3.5 </a:t>
            </a:r>
            <a:r>
              <a:rPr lang="zh-CN" altLang="en-US" dirty="0" smtClean="0">
                <a:solidFill>
                  <a:srgbClr val="FF0000"/>
                </a:solidFill>
              </a:rPr>
              <a:t>循环控制（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3.6 </a:t>
            </a:r>
            <a:r>
              <a:rPr lang="zh-CN" altLang="en-US" dirty="0" smtClean="0">
                <a:solidFill>
                  <a:srgbClr val="FF0000"/>
                </a:solidFill>
              </a:rPr>
              <a:t>循环嵌套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1;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2)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4817352"/>
            <a:ext cx="8032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语句执行过程：</a:t>
            </a:r>
            <a:endParaRPr lang="en-US" altLang="zh-CN" dirty="0" smtClean="0"/>
          </a:p>
          <a:p>
            <a:r>
              <a:rPr lang="zh-CN" altLang="en-US" dirty="0" smtClean="0"/>
              <a:t>首先计算“表达式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”，完成必要的初始化工作；再判断条件表达式的值，若</a:t>
            </a:r>
            <a:endParaRPr lang="en-US" altLang="zh-CN" dirty="0" smtClean="0"/>
          </a:p>
          <a:p>
            <a:r>
              <a:rPr lang="zh-CN" altLang="en-US" dirty="0" smtClean="0"/>
              <a:t>为假，则退出循环；</a:t>
            </a:r>
            <a:r>
              <a:rPr lang="zh-CN" altLang="en-US" dirty="0"/>
              <a:t>若</a:t>
            </a:r>
            <a:r>
              <a:rPr lang="zh-CN" altLang="en-US" dirty="0" smtClean="0"/>
              <a:t>为真，则执行循环体，执行完循环体后再返回“表达式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”，计算并修改循环体条件，这样一轮循环就结束了。第二轮循环从计算并</a:t>
            </a:r>
            <a:endParaRPr lang="en-US" altLang="zh-CN" dirty="0" smtClean="0"/>
          </a:p>
          <a:p>
            <a:r>
              <a:rPr lang="zh-CN" altLang="en-US" dirty="0" smtClean="0"/>
              <a:t>判断条件表达式开始，若表达式的值仍未真，则继续循环，否则跳出整个</a:t>
            </a:r>
            <a:r>
              <a:rPr lang="en-US" altLang="zh-CN" dirty="0" smtClean="0"/>
              <a:t>for</a:t>
            </a:r>
          </a:p>
          <a:p>
            <a:r>
              <a:rPr lang="zh-CN" altLang="en-US" dirty="0" smtClean="0"/>
              <a:t>语句执行下面的句子。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989833" y="155548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40439" y="539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6012160" y="1966513"/>
            <a:ext cx="1872208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条件表达式</a:t>
            </a:r>
            <a:endParaRPr lang="zh-CN" altLang="en-US" sz="16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948264" y="24928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72200" y="2852936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循环体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72200" y="3537012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72124" y="1158835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948264" y="846004"/>
            <a:ext cx="0" cy="31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3" idx="0"/>
          </p:cNvCxnSpPr>
          <p:nvPr/>
        </p:nvCxnSpPr>
        <p:spPr>
          <a:xfrm>
            <a:off x="6948264" y="321297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1"/>
          </p:cNvCxnSpPr>
          <p:nvPr/>
        </p:nvCxnSpPr>
        <p:spPr>
          <a:xfrm flipH="1">
            <a:off x="5868144" y="3717032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868144" y="1771510"/>
            <a:ext cx="0" cy="1945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68144" y="177151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870136" y="2218541"/>
            <a:ext cx="30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172400" y="2218541"/>
            <a:ext cx="0" cy="1930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989833" y="4149080"/>
            <a:ext cx="1182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989833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04248" y="4499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8264" y="24928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5537" y="18492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6552728" cy="648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3.4.3 for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560840" cy="518457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3.8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1~10 </a:t>
            </a:r>
            <a:r>
              <a:rPr lang="zh-CN" altLang="en-US" dirty="0" smtClean="0"/>
              <a:t>的累加和。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sum=0;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=1;i&lt;=10;i</a:t>
            </a:r>
            <a:r>
              <a:rPr lang="en-US" altLang="zh-CN" dirty="0"/>
              <a:t>++)</a:t>
            </a:r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6858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的</a:t>
            </a:r>
            <a:r>
              <a:rPr lang="zh-CN" altLang="en-US" dirty="0"/>
              <a:t>累积和为：</a:t>
            </a:r>
            <a:r>
              <a:rPr lang="en-US" altLang="zh-CN" dirty="0"/>
              <a:t>"+sum);</a:t>
            </a:r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跳转语句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循环中的跳转语句可以实现循环执行过程中的流程转移。在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语句中，我们所使用过的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语句就是一种跳转语句。为了提高程序的可靠性和可读性，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语言不支持无条件跳转的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语句，但是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语言提供了三种无条件转移语句：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3.5.1 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r>
              <a:rPr lang="zh-CN" altLang="en-US" dirty="0" smtClean="0"/>
              <a:t>语句可以终止循环或其他控制结构。它在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循环中，用于强制终止循环。只要执行到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语句，就会终止循环体的执行</a:t>
            </a:r>
            <a:r>
              <a:rPr lang="zh-CN" altLang="en-US" dirty="0" smtClean="0"/>
              <a:t>。</a:t>
            </a:r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r>
              <a:rPr lang="zh-CN" altLang="en-US" dirty="0" smtClean="0"/>
              <a:t>不仅在循环语句里适用，在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多分支语句里也适用。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192688" cy="5760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3.5.1 break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3.9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个可以被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691276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/>
              <a:t>import </a:t>
            </a:r>
            <a:r>
              <a:rPr lang="en-US" altLang="zh-CN" sz="1900" dirty="0" err="1"/>
              <a:t>java.util</a:t>
            </a:r>
            <a:r>
              <a:rPr lang="en-US" altLang="zh-CN" sz="1900" dirty="0"/>
              <a:t>.*;</a:t>
            </a:r>
          </a:p>
          <a:p>
            <a:r>
              <a:rPr lang="en-US" altLang="zh-CN" sz="1900" dirty="0"/>
              <a:t>public class </a:t>
            </a:r>
            <a:r>
              <a:rPr lang="en-US" altLang="zh-CN" sz="1900" dirty="0" err="1"/>
              <a:t>Testclass</a:t>
            </a:r>
            <a:r>
              <a:rPr lang="en-US" altLang="zh-CN" sz="1900" dirty="0"/>
              <a:t> {</a:t>
            </a:r>
          </a:p>
          <a:p>
            <a:r>
              <a:rPr lang="en-US" altLang="zh-CN" sz="1900" dirty="0"/>
              <a:t>	public static void main(String[] </a:t>
            </a:r>
            <a:r>
              <a:rPr lang="en-US" altLang="zh-CN" sz="1900" dirty="0" err="1"/>
              <a:t>args</a:t>
            </a:r>
            <a:r>
              <a:rPr lang="en-US" altLang="zh-CN" sz="1900" dirty="0"/>
              <a:t>) </a:t>
            </a:r>
            <a:r>
              <a:rPr lang="en-US" altLang="zh-CN" sz="1900" dirty="0" smtClean="0"/>
              <a:t>{</a:t>
            </a:r>
            <a:endParaRPr lang="en-US" altLang="zh-CN" sz="1900" dirty="0"/>
          </a:p>
          <a:p>
            <a:r>
              <a:rPr lang="en-US" altLang="zh-CN" sz="1900" dirty="0"/>
              <a:t>		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=1,n=0;</a:t>
            </a:r>
          </a:p>
          <a:p>
            <a:r>
              <a:rPr lang="en-US" altLang="zh-CN" sz="1900" dirty="0"/>
              <a:t>		while(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&lt;100)</a:t>
            </a:r>
          </a:p>
          <a:p>
            <a:r>
              <a:rPr lang="en-US" altLang="zh-CN" sz="1900" dirty="0"/>
              <a:t>		{</a:t>
            </a:r>
          </a:p>
          <a:p>
            <a:r>
              <a:rPr lang="en-US" altLang="zh-CN" sz="1900" dirty="0"/>
              <a:t>			if(i%3==0)</a:t>
            </a:r>
          </a:p>
          <a:p>
            <a:r>
              <a:rPr lang="en-US" altLang="zh-CN" sz="1900" dirty="0"/>
              <a:t>			{</a:t>
            </a:r>
          </a:p>
          <a:p>
            <a:r>
              <a:rPr lang="en-US" altLang="zh-CN" sz="1900" dirty="0"/>
              <a:t>				</a:t>
            </a:r>
            <a:r>
              <a:rPr lang="en-US" altLang="zh-CN" sz="1900" dirty="0" err="1"/>
              <a:t>System.out.println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);</a:t>
            </a:r>
          </a:p>
          <a:p>
            <a:r>
              <a:rPr lang="en-US" altLang="zh-CN" sz="1900" dirty="0"/>
              <a:t>				n++;</a:t>
            </a:r>
          </a:p>
          <a:p>
            <a:r>
              <a:rPr lang="en-US" altLang="zh-CN" sz="1900" dirty="0"/>
              <a:t>			}</a:t>
            </a:r>
          </a:p>
          <a:p>
            <a:r>
              <a:rPr lang="en-US" altLang="zh-CN" sz="1900" dirty="0"/>
              <a:t>			if(n==5)</a:t>
            </a:r>
          </a:p>
          <a:p>
            <a:r>
              <a:rPr lang="en-US" altLang="zh-CN" sz="1900" dirty="0"/>
              <a:t>			</a:t>
            </a:r>
            <a:r>
              <a:rPr lang="en-US" altLang="zh-CN" sz="1900" dirty="0" smtClean="0"/>
              <a:t>{  break;    }</a:t>
            </a:r>
            <a:endParaRPr lang="en-US" altLang="zh-CN" sz="1900" dirty="0"/>
          </a:p>
          <a:p>
            <a:r>
              <a:rPr lang="en-US" altLang="zh-CN" sz="1900" dirty="0"/>
              <a:t>			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++;</a:t>
            </a:r>
          </a:p>
          <a:p>
            <a:r>
              <a:rPr lang="en-US" altLang="zh-CN" sz="1900" dirty="0"/>
              <a:t>		}</a:t>
            </a:r>
          </a:p>
          <a:p>
            <a:r>
              <a:rPr lang="en-US" altLang="zh-CN" sz="1900" dirty="0"/>
              <a:t>	}</a:t>
            </a:r>
          </a:p>
          <a:p>
            <a:r>
              <a:rPr lang="en-US" altLang="zh-CN" sz="1900" dirty="0"/>
              <a:t>}</a:t>
            </a:r>
            <a:endParaRPr lang="zh-CN" alt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85081"/>
            <a:ext cx="1613520" cy="217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5639917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语句出现在嵌套循环的内层时，它只能</a:t>
            </a:r>
            <a:endParaRPr lang="en-US" altLang="zh-CN" dirty="0" smtClean="0"/>
          </a:p>
          <a:p>
            <a:r>
              <a:rPr lang="zh-CN" altLang="en-US" dirty="0" smtClean="0"/>
              <a:t>跳出内层循环，如果想跳出外层循环，则需要对</a:t>
            </a:r>
            <a:endParaRPr lang="en-US" altLang="zh-CN" dirty="0" smtClean="0"/>
          </a:p>
          <a:p>
            <a:r>
              <a:rPr lang="zh-CN" altLang="en-US" dirty="0" smtClean="0"/>
              <a:t>外层循环添加标记。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192688" cy="5760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3.5.1 break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7272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{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ic:for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=1;i&lt;=9;i++)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for(j=1;j&lt;=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		{</a:t>
            </a:r>
          </a:p>
          <a:p>
            <a:r>
              <a:rPr lang="en-US" altLang="zh-CN" sz="2000" dirty="0"/>
              <a:t>				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&gt;4)</a:t>
            </a:r>
          </a:p>
          <a:p>
            <a:r>
              <a:rPr lang="en-US" altLang="zh-CN" sz="2000" dirty="0"/>
              <a:t>				</a:t>
            </a:r>
            <a:r>
              <a:rPr lang="en-US" altLang="zh-CN" sz="2000" dirty="0" smtClean="0"/>
              <a:t>{    break </a:t>
            </a:r>
            <a:r>
              <a:rPr lang="en-US" altLang="zh-CN" sz="2000" dirty="0" err="1"/>
              <a:t>ic</a:t>
            </a:r>
            <a:r>
              <a:rPr lang="en-US" altLang="zh-CN" sz="2000" dirty="0" smtClean="0"/>
              <a:t>;  }</a:t>
            </a:r>
            <a:endParaRPr lang="en-US" altLang="zh-CN" sz="2000" dirty="0"/>
          </a:p>
          <a:p>
            <a:r>
              <a:rPr lang="en-US" altLang="zh-CN" sz="2000" dirty="0"/>
              <a:t>		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("*");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("\n");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36712"/>
            <a:ext cx="1495028" cy="26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7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 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spc="-100" dirty="0"/>
              <a:t>c</a:t>
            </a:r>
            <a:r>
              <a:rPr lang="en-US" altLang="zh-CN" spc="-100" dirty="0" smtClean="0"/>
              <a:t>ontinue</a:t>
            </a:r>
            <a:r>
              <a:rPr lang="zh-CN" altLang="en-US" spc="-100" dirty="0" smtClean="0"/>
              <a:t>语句应用语句在</a:t>
            </a:r>
            <a:r>
              <a:rPr lang="en-US" altLang="zh-CN" spc="-100" dirty="0" smtClean="0"/>
              <a:t>for</a:t>
            </a:r>
            <a:r>
              <a:rPr lang="zh-CN" altLang="en-US" spc="-100" dirty="0" smtClean="0"/>
              <a:t>，</a:t>
            </a:r>
            <a:r>
              <a:rPr lang="en-US" altLang="zh-CN" spc="-100" dirty="0" smtClean="0"/>
              <a:t>while</a:t>
            </a:r>
            <a:r>
              <a:rPr lang="zh-CN" altLang="en-US" spc="-100" dirty="0" smtClean="0"/>
              <a:t>和</a:t>
            </a:r>
            <a:r>
              <a:rPr lang="en-US" altLang="zh-CN" spc="-100" dirty="0" smtClean="0"/>
              <a:t>do…while</a:t>
            </a:r>
            <a:r>
              <a:rPr lang="zh-CN" altLang="en-US" spc="-100" dirty="0" smtClean="0"/>
              <a:t>等循环语句中，如果在某次循环体的执行中执行了</a:t>
            </a:r>
            <a:r>
              <a:rPr lang="en-US" altLang="zh-CN" spc="-100" dirty="0" smtClean="0"/>
              <a:t>continue</a:t>
            </a:r>
            <a:r>
              <a:rPr lang="zh-CN" altLang="en-US" spc="-100" dirty="0" smtClean="0"/>
              <a:t>语句，那么本次循环就结束，即不再执行本次循环中</a:t>
            </a:r>
            <a:r>
              <a:rPr lang="en-US" altLang="zh-CN" spc="-100" dirty="0" smtClean="0"/>
              <a:t>continue</a:t>
            </a:r>
            <a:r>
              <a:rPr lang="zh-CN" altLang="en-US" spc="-100" dirty="0" smtClean="0"/>
              <a:t>语句后面的语句，而进行下一次循环。</a:t>
            </a:r>
            <a:endParaRPr lang="zh-CN" altLang="en-US" spc="-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264696" cy="5760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3.5.2 continue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0872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3.11 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74888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sum=0;</a:t>
            </a:r>
          </a:p>
          <a:p>
            <a:r>
              <a:rPr lang="en-US" altLang="zh-CN" sz="2000" dirty="0"/>
              <a:t>	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=1;i&lt;=100;i++)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if(i%2==0)</a:t>
            </a:r>
          </a:p>
          <a:p>
            <a:r>
              <a:rPr lang="en-US" altLang="zh-CN" sz="2000" dirty="0"/>
              <a:t>			{</a:t>
            </a:r>
          </a:p>
          <a:p>
            <a:r>
              <a:rPr lang="en-US" altLang="zh-CN" sz="2000" dirty="0"/>
              <a:t>				continue;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	sum+=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("sum="+sum);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93" y="857299"/>
            <a:ext cx="1953939" cy="12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3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264696" cy="5760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3.5.2 continue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0872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3.12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之间不能被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484784"/>
            <a:ext cx="652935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Testclass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	{</a:t>
            </a:r>
          </a:p>
          <a:p>
            <a:r>
              <a:rPr lang="en-US" altLang="zh-CN" sz="2400" dirty="0"/>
              <a:t>		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=1;i&lt;=10;i++)</a:t>
            </a:r>
          </a:p>
          <a:p>
            <a:r>
              <a:rPr lang="en-US" altLang="zh-CN" sz="2400" dirty="0"/>
              <a:t>		{</a:t>
            </a:r>
          </a:p>
          <a:p>
            <a:r>
              <a:rPr lang="en-US" altLang="zh-CN" sz="2400" dirty="0"/>
              <a:t>			if(i%3==0)</a:t>
            </a:r>
          </a:p>
          <a:p>
            <a:r>
              <a:rPr lang="en-US" altLang="zh-CN" sz="2400" dirty="0"/>
              <a:t>			{</a:t>
            </a:r>
          </a:p>
          <a:p>
            <a:r>
              <a:rPr lang="en-US" altLang="zh-CN" sz="2400" dirty="0"/>
              <a:t>				continue;</a:t>
            </a:r>
          </a:p>
          <a:p>
            <a:r>
              <a:rPr lang="en-US" altLang="zh-CN" sz="2400" dirty="0"/>
              <a:t>			}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	}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908720"/>
            <a:ext cx="1221283" cy="276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38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 return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语句可以从一个方法返回，并把控制权交给调用它的语句。</a:t>
            </a: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语句通常被放在方法的最后，用于退出当前方法并返回一个值。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语句的语法格式：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eturn [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];</a:t>
            </a:r>
          </a:p>
          <a:p>
            <a:pPr marL="68580" indent="0">
              <a:buNone/>
            </a:pPr>
            <a:r>
              <a:rPr lang="zh-CN" altLang="en-US" dirty="0" smtClean="0"/>
              <a:t>表达式是可选参数，表示要返回的值。它的数据类型必须与方法声明中的返回值类型一致。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了解流程控制语句的基本知识</a:t>
            </a:r>
            <a:endParaRPr lang="en-US" altLang="zh-CN" dirty="0" smtClean="0"/>
          </a:p>
          <a:p>
            <a:r>
              <a:rPr lang="zh-CN" altLang="en-US" dirty="0" smtClean="0"/>
              <a:t>熟悉、掌握各种流程控制语句的使用方法。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 return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语句可以从一个方法返回，并把控制权交给调用它的语句。</a:t>
            </a: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语句通常被放在方法的最后，用于退出当前方法并返回一个值。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语句的作用</a:t>
            </a:r>
            <a:r>
              <a:rPr lang="en-US" altLang="zh-CN" dirty="0" smtClean="0"/>
              <a:t>;</a:t>
            </a:r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）结束方法的执行并返回调用处。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）带回方法的返回值。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6264696" cy="648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3.5.3 return</a:t>
            </a:r>
            <a:r>
              <a:rPr lang="zh-CN" altLang="en-US" sz="28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80728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3.13 </a:t>
            </a:r>
            <a:r>
              <a:rPr lang="zh-CN" altLang="en-US" dirty="0" smtClean="0"/>
              <a:t>已知圆的半径，计算圆的面积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525034"/>
            <a:ext cx="709521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	final static double PI=3.14159;</a:t>
            </a:r>
          </a:p>
          <a:p>
            <a:r>
              <a:rPr lang="en-US" altLang="zh-CN" sz="2000" dirty="0"/>
              <a:t>	public static double area(double r)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return PI*r*r;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double r1=0.8,r2=5.0;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圆</a:t>
            </a:r>
            <a:r>
              <a:rPr lang="en-US" altLang="zh-CN" sz="2000" dirty="0"/>
              <a:t>1</a:t>
            </a:r>
            <a:r>
              <a:rPr lang="zh-CN" altLang="en-US" sz="2000" dirty="0"/>
              <a:t>的面积</a:t>
            </a:r>
            <a:r>
              <a:rPr lang="en-US" altLang="zh-CN" sz="2000" dirty="0"/>
              <a:t>="+area(r1));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圆</a:t>
            </a:r>
            <a:r>
              <a:rPr lang="en-US" altLang="zh-CN" sz="2000" dirty="0"/>
              <a:t>2</a:t>
            </a:r>
            <a:r>
              <a:rPr lang="zh-CN" altLang="en-US" sz="2000" dirty="0"/>
              <a:t>的面积</a:t>
            </a:r>
            <a:r>
              <a:rPr lang="en-US" altLang="zh-CN" sz="2000" dirty="0"/>
              <a:t>="+area(r2));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229200"/>
            <a:ext cx="3341342" cy="117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9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循环的嵌套就是在一个循环体内又包含另一个完整的循环结构，而在这个完整的循环体内还可以嵌套其他的循环结构。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循环嵌套很复杂，在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语句中都可以嵌套。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常用的嵌套循环包括：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循环语句的嵌套。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循环语句嵌套。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循环语句嵌套。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循环语句嵌套。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循环语句嵌套。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400600" cy="648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3.6 </a:t>
            </a:r>
            <a:r>
              <a:rPr lang="zh-CN" altLang="en-US" sz="2800" dirty="0"/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6777317" cy="576064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3.14 </a:t>
            </a:r>
            <a:r>
              <a:rPr lang="zh-CN" altLang="en-US" dirty="0" smtClean="0"/>
              <a:t>编写程序，输出如图案：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</a:p>
          <a:p>
            <a:pPr marL="68580" indent="0">
              <a:buNone/>
            </a:pPr>
            <a:r>
              <a:rPr lang="en-US" altLang="zh-CN" dirty="0"/>
              <a:t>	{</a:t>
            </a:r>
          </a:p>
          <a:p>
            <a:pPr marL="6858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marL="68580" indent="0">
              <a:buNone/>
            </a:pPr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=0;i&lt;=3;i++)</a:t>
            </a:r>
          </a:p>
          <a:p>
            <a:pPr marL="68580" indent="0">
              <a:buNone/>
            </a:pPr>
            <a:r>
              <a:rPr lang="en-US" altLang="zh-CN" dirty="0"/>
              <a:t>		{</a:t>
            </a:r>
          </a:p>
          <a:p>
            <a:pPr marL="68580" indent="0">
              <a:buNone/>
            </a:pPr>
            <a:r>
              <a:rPr lang="en-US" altLang="zh-CN" dirty="0"/>
              <a:t>			for(j=0;j&lt;=4;j++)</a:t>
            </a:r>
          </a:p>
          <a:p>
            <a:pPr marL="68580" indent="0">
              <a:buNone/>
            </a:pPr>
            <a:r>
              <a:rPr lang="en-US" altLang="zh-CN" dirty="0"/>
              <a:t>			{</a:t>
            </a:r>
          </a:p>
          <a:p>
            <a:pPr marL="6858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</a:t>
            </a:r>
            <a:r>
              <a:rPr lang="en-US" altLang="zh-CN" dirty="0"/>
              <a:t>("*");</a:t>
            </a:r>
          </a:p>
          <a:p>
            <a:pPr marL="68580" indent="0">
              <a:buNone/>
            </a:pPr>
            <a:r>
              <a:rPr lang="en-US" altLang="zh-CN" dirty="0"/>
              <a:t>			}</a:t>
            </a:r>
          </a:p>
          <a:p>
            <a:pPr marL="6858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();</a:t>
            </a:r>
          </a:p>
          <a:p>
            <a:pPr marL="68580" indent="0">
              <a:buNone/>
            </a:pPr>
            <a:r>
              <a:rPr lang="en-US" altLang="zh-CN" dirty="0"/>
              <a:t>		}</a:t>
            </a:r>
          </a:p>
          <a:p>
            <a:pPr marL="68580" indent="0">
              <a:buNone/>
            </a:pPr>
            <a:r>
              <a:rPr lang="en-US" altLang="zh-CN" dirty="0"/>
              <a:t>    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84784"/>
            <a:ext cx="1485503" cy="220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400600" cy="648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3.6 </a:t>
            </a:r>
            <a:r>
              <a:rPr lang="zh-CN" altLang="en-US" sz="2800" dirty="0"/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3.15 </a:t>
            </a:r>
            <a:r>
              <a:rPr lang="zh-CN" altLang="en-US" dirty="0" smtClean="0"/>
              <a:t>编写程序，输出如图案：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40968"/>
            <a:ext cx="1872208" cy="333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412776"/>
            <a:ext cx="6361037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=1;i&lt;=10;i++)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for(j=1;j&lt;=</a:t>
            </a:r>
            <a:r>
              <a:rPr lang="en-US" altLang="zh-CN" sz="2000" dirty="0" err="1"/>
              <a:t>i;j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		{</a:t>
            </a:r>
          </a:p>
          <a:p>
            <a:r>
              <a:rPr lang="en-US" altLang="zh-CN" sz="2000" dirty="0"/>
              <a:t>		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("*");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("\n");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8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400600" cy="648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3.6 </a:t>
            </a:r>
            <a:r>
              <a:rPr lang="zh-CN" altLang="en-US" sz="2800" dirty="0"/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701" y="90872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3.16 </a:t>
            </a:r>
            <a:r>
              <a:rPr lang="zh-CN" altLang="en-US" dirty="0" smtClean="0"/>
              <a:t>编写程序，输出如下内容：</a:t>
            </a: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7876"/>
            <a:ext cx="8476776" cy="26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9965" y="1375640"/>
            <a:ext cx="7540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=1;i&lt;=9;i</a:t>
            </a:r>
            <a:r>
              <a:rPr lang="en-US" altLang="zh-CN" dirty="0" smtClean="0"/>
              <a:t>++)  {</a:t>
            </a:r>
            <a:endParaRPr lang="en-US" altLang="zh-CN" dirty="0"/>
          </a:p>
          <a:p>
            <a:r>
              <a:rPr lang="en-US" altLang="zh-CN" dirty="0"/>
              <a:t>			for(j=1;j&lt;=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{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(j</a:t>
            </a:r>
            <a:r>
              <a:rPr lang="en-US" altLang="zh-CN" dirty="0"/>
              <a:t>+"*"+</a:t>
            </a:r>
            <a:r>
              <a:rPr lang="en-US" altLang="zh-CN" dirty="0" err="1"/>
              <a:t>i</a:t>
            </a:r>
            <a:r>
              <a:rPr lang="en-US" altLang="zh-CN" dirty="0"/>
              <a:t>+"="+(j*</a:t>
            </a:r>
            <a:r>
              <a:rPr lang="en-US" altLang="zh-CN" dirty="0" err="1"/>
              <a:t>i</a:t>
            </a:r>
            <a:r>
              <a:rPr lang="en-US" altLang="zh-CN" dirty="0"/>
              <a:t>)+"\t</a:t>
            </a:r>
            <a:r>
              <a:rPr lang="en-US" altLang="zh-CN" dirty="0" smtClean="0"/>
              <a:t>");    }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</a:t>
            </a:r>
            <a:r>
              <a:rPr lang="en-US" altLang="zh-CN" dirty="0"/>
              <a:t>("\n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=1,n=5</a:t>
            </a:r>
            <a:r>
              <a:rPr lang="zh-CN" altLang="en-US" dirty="0" smtClean="0"/>
              <a:t>，以下哪个选项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的最终值为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？（）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 smtClean="0"/>
              <a:t>A.while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         B.</a:t>
            </a:r>
            <a:r>
              <a:rPr lang="en-US" altLang="zh-CN" dirty="0"/>
              <a:t> </a:t>
            </a:r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</a:t>
            </a:r>
            <a:r>
              <a:rPr lang="en-US" altLang="zh-CN" dirty="0"/>
              <a:t>) </a:t>
            </a:r>
            <a:r>
              <a:rPr lang="en-US" altLang="zh-CN" dirty="0" err="1"/>
              <a:t>i</a:t>
            </a:r>
            <a:r>
              <a:rPr lang="en-US" altLang="zh-CN" dirty="0"/>
              <a:t>++; 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. for(</a:t>
            </a:r>
            <a:r>
              <a:rPr lang="en-US" altLang="zh-CN" dirty="0" err="1"/>
              <a:t>i</a:t>
            </a:r>
            <a:r>
              <a:rPr lang="en-US" altLang="zh-CN" dirty="0"/>
              <a:t>=0;i&lt;=</a:t>
            </a:r>
            <a:r>
              <a:rPr lang="en-US" altLang="zh-CN" dirty="0" err="1"/>
              <a:t>n;i</a:t>
            </a:r>
            <a:r>
              <a:rPr lang="en-US" altLang="zh-CN" dirty="0"/>
              <a:t>++  ) </a:t>
            </a:r>
            <a:r>
              <a:rPr lang="en-US" altLang="zh-CN" dirty="0" smtClean="0"/>
              <a:t>{}   D. do{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++;}while(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&lt;=n);</a:t>
            </a:r>
          </a:p>
          <a:p>
            <a:pPr marL="68580" indent="0">
              <a:buNone/>
            </a:pP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sum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i,sum</a:t>
            </a:r>
            <a:r>
              <a:rPr lang="en-US" altLang="zh-CN" dirty="0" smtClean="0"/>
              <a:t>=0;</a:t>
            </a:r>
          </a:p>
          <a:p>
            <a:pPr marL="6858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=0;i&lt;=5;i++)</a:t>
            </a:r>
          </a:p>
          <a:p>
            <a:pPr marL="6858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um*=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编写程序输出如下的图案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272184" cy="42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5436096" y="1988840"/>
            <a:ext cx="1656184" cy="34563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编写程序输出如下的图案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2664296" cy="36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084168" y="3516956"/>
            <a:ext cx="0" cy="2592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860032" y="3429000"/>
            <a:ext cx="1224136" cy="2592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根据程序执行的流程不同，程序的基本结构分为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种：顺序结构、选择结构、循环结构。</a:t>
            </a:r>
            <a:endParaRPr lang="en-US" altLang="zh-CN" dirty="0" smtClean="0"/>
          </a:p>
          <a:p>
            <a:r>
              <a:rPr lang="zh-CN" altLang="en-US" dirty="0" smtClean="0"/>
              <a:t>程序流程控制语句有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类：选择语句（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）、循环语句（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）和跳转语句（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选择语句和循环语句之间可以相互嵌套使用。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本章主要介绍和讲解了循环</a:t>
            </a:r>
            <a:r>
              <a:rPr lang="zh-CN" altLang="en-US" smtClean="0"/>
              <a:t>语句、跳转语句和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3.1.1 </a:t>
            </a:r>
            <a:r>
              <a:rPr lang="zh-CN" altLang="en-US" dirty="0"/>
              <a:t>输出</a:t>
            </a:r>
            <a:r>
              <a:rPr lang="en-US" altLang="zh-CN" dirty="0" smtClean="0"/>
              <a:t>1~5</a:t>
            </a:r>
            <a:r>
              <a:rPr lang="zh-CN" altLang="en-US" dirty="0" smtClean="0"/>
              <a:t>的数。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 marL="68580" indent="0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(“1");</a:t>
            </a:r>
          </a:p>
          <a:p>
            <a:pPr marL="6858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 smtClean="0"/>
              <a:t>(“2");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 smtClean="0"/>
              <a:t>(“3");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 smtClean="0"/>
              <a:t>(“4");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 smtClean="0"/>
              <a:t>(“5");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</a:p>
          <a:p>
            <a:pPr marL="6858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E:\教学文件\课件制作所需材料\图片\问号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"/>
          <a:stretch/>
        </p:blipFill>
        <p:spPr bwMode="auto">
          <a:xfrm>
            <a:off x="6444208" y="4221088"/>
            <a:ext cx="2232826" cy="229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18448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是否有别的方法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来实现这个程序？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循环结构是在一定条件下，反复执行某段程序的控制结构，被反复执行的语句序列称为循环体。在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语言中循环结构是由循环语句来实现的。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语言中的循环语句共有三种：</a:t>
            </a:r>
            <a:r>
              <a:rPr lang="en-US" altLang="zh-CN" dirty="0"/>
              <a:t>w</a:t>
            </a:r>
            <a:r>
              <a:rPr lang="en-US" altLang="zh-CN" dirty="0" smtClean="0"/>
              <a:t>hile</a:t>
            </a:r>
            <a:r>
              <a:rPr lang="zh-CN" altLang="en-US" dirty="0" smtClean="0"/>
              <a:t>语句、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while</a:t>
            </a:r>
            <a:r>
              <a:rPr lang="zh-CN" altLang="en-US" dirty="0" smtClean="0"/>
              <a:t>语句也称条件判断语句，它的循环方式为利用一个条件来控制是否要继续反复执行这个语句。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w</a:t>
            </a:r>
            <a:r>
              <a:rPr lang="en-US" altLang="zh-CN" dirty="0" smtClean="0"/>
              <a:t>hile(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)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</a:p>
          <a:p>
            <a:pPr marL="68580" indent="0">
              <a:buNone/>
            </a:pPr>
            <a:r>
              <a:rPr lang="zh-CN" altLang="en-US" dirty="0"/>
              <a:t>循环体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 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en-US" altLang="zh-CN" sz="2000" dirty="0"/>
              <a:t>w</a:t>
            </a:r>
            <a:r>
              <a:rPr lang="en-US" altLang="zh-CN" sz="2000" dirty="0" smtClean="0"/>
              <a:t>hile(</a:t>
            </a:r>
            <a:r>
              <a:rPr lang="zh-CN" altLang="en-US" sz="2000" dirty="0" smtClean="0"/>
              <a:t>条件表达式</a:t>
            </a:r>
            <a:r>
              <a:rPr lang="en-US" altLang="zh-CN" sz="2000" dirty="0" smtClean="0"/>
              <a:t>)</a:t>
            </a:r>
          </a:p>
          <a:p>
            <a:pPr marL="68580" indent="0">
              <a:buNone/>
            </a:pPr>
            <a:r>
              <a:rPr lang="en-US" altLang="zh-CN" sz="2000" dirty="0" smtClean="0"/>
              <a:t>{</a:t>
            </a:r>
          </a:p>
          <a:p>
            <a:pPr marL="68580" indent="0">
              <a:buNone/>
            </a:pPr>
            <a:r>
              <a:rPr lang="zh-CN" altLang="en-US" sz="2000" dirty="0"/>
              <a:t>循环体</a:t>
            </a:r>
            <a:endParaRPr lang="en-US" altLang="zh-CN" sz="2000" dirty="0" smtClean="0"/>
          </a:p>
          <a:p>
            <a:pPr marL="68580" indent="0">
              <a:buNone/>
            </a:pPr>
            <a:r>
              <a:rPr lang="en-US" altLang="zh-CN" sz="2000" dirty="0" smtClean="0"/>
              <a:t>}</a:t>
            </a:r>
          </a:p>
          <a:p>
            <a:pPr marL="68580" indent="0">
              <a:buNone/>
            </a:pPr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4671860"/>
            <a:ext cx="76226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循环体可以是单个语句，也可以是复合语句。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语句的执行过程是先判断条件表达式的值，若为真，则执行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循环体，循环体执行完之后，再转到条件表达式重新计算表达式的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值并判断条件表达式值得真假；直到计算出的条件表达式的值为假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时，才跳过循环体执行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语句后面的语句，循环终止。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516216" y="6206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5508104" y="1172960"/>
            <a:ext cx="2016224" cy="540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达式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6516216" y="1713020"/>
            <a:ext cx="0" cy="419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80112" y="213285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177281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16" name="肘形连接符 15"/>
          <p:cNvCxnSpPr>
            <a:endCxn id="8" idx="1"/>
          </p:cNvCxnSpPr>
          <p:nvPr/>
        </p:nvCxnSpPr>
        <p:spPr>
          <a:xfrm rot="16200000" flipV="1">
            <a:off x="5073161" y="1877933"/>
            <a:ext cx="941894" cy="72008"/>
          </a:xfrm>
          <a:prstGeom prst="bentConnector4">
            <a:avLst>
              <a:gd name="adj1" fmla="val 2190"/>
              <a:gd name="adj2" fmla="val 7896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3"/>
          </p:cNvCxnSpPr>
          <p:nvPr/>
        </p:nvCxnSpPr>
        <p:spPr>
          <a:xfrm>
            <a:off x="7524328" y="144299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56376" y="1442990"/>
            <a:ext cx="0" cy="155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588224" y="2996952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88224" y="29969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52120" y="3429000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6376" y="133826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zh-CN" altLang="en-US" dirty="0"/>
              <a:t>例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的</a:t>
            </a:r>
            <a:r>
              <a:rPr lang="zh-CN" altLang="en-US" dirty="0"/>
              <a:t>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Testclass</a:t>
            </a:r>
            <a:r>
              <a:rPr lang="en-US" altLang="zh-CN" dirty="0"/>
              <a:t> {</a:t>
            </a:r>
          </a:p>
          <a:p>
            <a:pPr marL="6858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</a:p>
          <a:p>
            <a:pPr marL="6858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x=1;</a:t>
            </a:r>
          </a:p>
          <a:p>
            <a:pPr marL="68580" indent="0">
              <a:buNone/>
            </a:pPr>
            <a:r>
              <a:rPr lang="en-US" altLang="zh-CN" dirty="0" smtClean="0"/>
              <a:t>    while(x</a:t>
            </a:r>
            <a:r>
              <a:rPr lang="en-US" altLang="zh-CN" dirty="0"/>
              <a:t>&lt;=10)</a:t>
            </a:r>
          </a:p>
          <a:p>
            <a:pPr marL="68580" indent="0">
              <a:buNone/>
            </a:pPr>
            <a:r>
              <a:rPr lang="en-US" altLang="zh-CN" dirty="0" smtClean="0"/>
              <a:t>      {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(x</a:t>
            </a:r>
            <a:r>
              <a:rPr lang="en-US" altLang="zh-CN" dirty="0"/>
              <a:t>);</a:t>
            </a:r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x=x+1</a:t>
            </a:r>
            <a:r>
              <a:rPr lang="en-US" altLang="zh-CN" dirty="0"/>
              <a:t>;</a:t>
            </a:r>
          </a:p>
          <a:p>
            <a:pPr marL="68580" indent="0">
              <a:buNone/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}</a:t>
            </a:r>
          </a:p>
          <a:p>
            <a:pPr marL="6858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1863779"/>
            <a:ext cx="1080120" cy="395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2218</TotalTime>
  <Words>1981</Words>
  <Application>Microsoft Office PowerPoint</Application>
  <PresentationFormat>全屏显示(4:3)</PresentationFormat>
  <Paragraphs>442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奥斯汀</vt:lpstr>
      <vt:lpstr>3.流程控制语句</vt:lpstr>
      <vt:lpstr>本章内容</vt:lpstr>
      <vt:lpstr>学习任务</vt:lpstr>
      <vt:lpstr>流程控制语句</vt:lpstr>
      <vt:lpstr>3.4 循环语句</vt:lpstr>
      <vt:lpstr>3.4 循环语句</vt:lpstr>
      <vt:lpstr>3.4.1 while语句</vt:lpstr>
      <vt:lpstr>3.4.1 while语句</vt:lpstr>
      <vt:lpstr>3.4.1 while语句</vt:lpstr>
      <vt:lpstr>3.4.1 while语句</vt:lpstr>
      <vt:lpstr>3.4.1 while语句</vt:lpstr>
      <vt:lpstr>3.4.1 while语句</vt:lpstr>
      <vt:lpstr>3.4.2 do…while语句</vt:lpstr>
      <vt:lpstr>3.4.2 do…while语句</vt:lpstr>
      <vt:lpstr>3.4.2 do…while语句</vt:lpstr>
      <vt:lpstr>3.4.2 do…while语句</vt:lpstr>
      <vt:lpstr>3.4.2 do…while语句</vt:lpstr>
      <vt:lpstr>3.4.3 for语句</vt:lpstr>
      <vt:lpstr>3.4.3 for语句</vt:lpstr>
      <vt:lpstr>3.4.3 for语句</vt:lpstr>
      <vt:lpstr>3.4.3 for语句</vt:lpstr>
      <vt:lpstr>3.5 跳转语句</vt:lpstr>
      <vt:lpstr>3.5.1 break语句</vt:lpstr>
      <vt:lpstr>3.5.1 break语句</vt:lpstr>
      <vt:lpstr>3.5.1 break语句</vt:lpstr>
      <vt:lpstr>3.5.2 continue语句</vt:lpstr>
      <vt:lpstr>3.5.2 continue语句</vt:lpstr>
      <vt:lpstr>3.5.2 continue语句</vt:lpstr>
      <vt:lpstr>3.5.3 return语句</vt:lpstr>
      <vt:lpstr>3.5.3 return语句</vt:lpstr>
      <vt:lpstr>3.5.3 return语句</vt:lpstr>
      <vt:lpstr>3.6 循环嵌套</vt:lpstr>
      <vt:lpstr>3.6 循环嵌套</vt:lpstr>
      <vt:lpstr>3.6 循环嵌套</vt:lpstr>
      <vt:lpstr>3.6 循环嵌套</vt:lpstr>
      <vt:lpstr>3.6 循环嵌套</vt:lpstr>
      <vt:lpstr>练习</vt:lpstr>
      <vt:lpstr>练习</vt:lpstr>
      <vt:lpstr>练习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2.数据类型与运算符</dc:title>
  <dc:creator>qi</dc:creator>
  <cp:lastModifiedBy>qi</cp:lastModifiedBy>
  <cp:revision>125</cp:revision>
  <dcterms:created xsi:type="dcterms:W3CDTF">2020-02-26T08:47:25Z</dcterms:created>
  <dcterms:modified xsi:type="dcterms:W3CDTF">2020-04-14T06:40:28Z</dcterms:modified>
</cp:coreProperties>
</file>