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7" r:id="rId3"/>
    <p:sldId id="258" r:id="rId4"/>
    <p:sldId id="262" r:id="rId5"/>
    <p:sldId id="267" r:id="rId6"/>
    <p:sldId id="264" r:id="rId7"/>
    <p:sldId id="268" r:id="rId8"/>
    <p:sldId id="269" r:id="rId9"/>
    <p:sldId id="265" r:id="rId10"/>
    <p:sldId id="276" r:id="rId11"/>
    <p:sldId id="270" r:id="rId12"/>
    <p:sldId id="278" r:id="rId13"/>
    <p:sldId id="279" r:id="rId14"/>
    <p:sldId id="277" r:id="rId15"/>
    <p:sldId id="266" r:id="rId16"/>
    <p:sldId id="275" r:id="rId17"/>
    <p:sldId id="271" r:id="rId18"/>
    <p:sldId id="280" r:id="rId19"/>
    <p:sldId id="281" r:id="rId20"/>
    <p:sldId id="282" r:id="rId21"/>
    <p:sldId id="272" r:id="rId22"/>
    <p:sldId id="273" r:id="rId23"/>
    <p:sldId id="283" r:id="rId24"/>
    <p:sldId id="284" r:id="rId25"/>
    <p:sldId id="274" r:id="rId26"/>
    <p:sldId id="288" r:id="rId27"/>
    <p:sldId id="285" r:id="rId28"/>
    <p:sldId id="286" r:id="rId29"/>
    <p:sldId id="289" r:id="rId30"/>
    <p:sldId id="290" r:id="rId31"/>
    <p:sldId id="291" r:id="rId32"/>
    <p:sldId id="292" r:id="rId33"/>
    <p:sldId id="293" r:id="rId34"/>
    <p:sldId id="294" r:id="rId35"/>
    <p:sldId id="296" r:id="rId36"/>
    <p:sldId id="297" r:id="rId37"/>
    <p:sldId id="28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22" r:id="rId58"/>
    <p:sldId id="317" r:id="rId59"/>
    <p:sldId id="318" r:id="rId60"/>
    <p:sldId id="319" r:id="rId61"/>
    <p:sldId id="320" r:id="rId62"/>
    <p:sldId id="321" r:id="rId63"/>
    <p:sldId id="324" r:id="rId64"/>
    <p:sldId id="323" r:id="rId65"/>
    <p:sldId id="263"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1" autoAdjust="0"/>
  </p:normalViewPr>
  <p:slideViewPr>
    <p:cSldViewPr>
      <p:cViewPr>
        <p:scale>
          <a:sx n="60" d="100"/>
          <a:sy n="60" d="100"/>
        </p:scale>
        <p:origin x="-2098" y="-4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0-04-21T04:30:42.113"/>
    </inkml:context>
    <inkml:brush xml:id="br0">
      <inkml:brushProperty name="width" value="0.05292" units="cm"/>
      <inkml:brushProperty name="height" value="0.05292" units="cm"/>
      <inkml:brushProperty name="color" value="#FF0000"/>
    </inkml:brush>
  </inkml:definitions>
  <inkml:trace contextRef="#ctx0" brushRef="#br0">11060 9437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0-04-28T03:21:40.297"/>
    </inkml:context>
    <inkml:brush xml:id="br0">
      <inkml:brushProperty name="width" value="0.05292" units="cm"/>
      <inkml:brushProperty name="height" value="0.05292" units="cm"/>
      <inkml:brushProperty name="color" value="#FF0000"/>
    </inkml:brush>
  </inkml:definitions>
  <inkml:trace contextRef="#ctx0" brushRef="#br0">4674 12912,'0'53,"18"-53,70 0,89 17,34 1,1-18,-36 0,36 0,-36 0,-35 0,1 0,-37 0,1 0,-35 0,-1 0,-17 0,-35 0,35 0,-36 0,54 0,0 0,-36-18,35 1,-17 17,-17 0,16 0,-52-18</inkml:trace>
  <inkml:trace contextRef="#ctx0" brushRef="#br0" timeOffset="7554.5405">1834 13970,'18'0,"70"-18,18 1,-18 17,0-18,89 18,-54-18,71-34,-53 52,36 0,-18-18,17 0,-17-17,-18 17,-18 1,1 17,-36-18,35 18,36 0,-53 0,53 0,17 0,1 0,52 0,-17 0,17 0,-17 0,-71 0,0 0,18 0,17 0,0 18,36 17,0-35,-1 18,-17-18,-17 0,-1 0,-17 0,-18 0,-53 0,0 0,18 0,-53 0,18 0,-18 0,-1 0,1 0,0 0,-17 0,-1 0,-17 0,17 0,-18 0,1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9274B-C9A7-443F-B71A-D66D637CB26D}" type="datetimeFigureOut">
              <a:rPr lang="zh-CN" altLang="en-US" smtClean="0"/>
              <a:t>2020/4/28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897267-46B3-4FCA-BFED-C4EADBF3680A}" type="slidenum">
              <a:rPr lang="zh-CN" altLang="en-US" smtClean="0"/>
              <a:t>‹#›</a:t>
            </a:fld>
            <a:endParaRPr lang="zh-CN" altLang="en-US"/>
          </a:p>
        </p:txBody>
      </p:sp>
    </p:spTree>
    <p:extLst>
      <p:ext uri="{BB962C8B-B14F-4D97-AF65-F5344CB8AC3E}">
        <p14:creationId xmlns:p14="http://schemas.microsoft.com/office/powerpoint/2010/main" val="391542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7897267-46B3-4FCA-BFED-C4EADBF3680A}" type="slidenum">
              <a:rPr lang="zh-CN" altLang="en-US" smtClean="0"/>
              <a:t>32</a:t>
            </a:fld>
            <a:endParaRPr lang="zh-CN" altLang="en-US"/>
          </a:p>
        </p:txBody>
      </p:sp>
    </p:spTree>
    <p:extLst>
      <p:ext uri="{BB962C8B-B14F-4D97-AF65-F5344CB8AC3E}">
        <p14:creationId xmlns:p14="http://schemas.microsoft.com/office/powerpoint/2010/main" val="266281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5FA3847-CFE1-43B6-9DD6-59865884255B}" type="datetime1">
              <a:rPr lang="zh-CN" altLang="en-US" smtClean="0"/>
              <a:t>2020/4/28</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FCB1303-054A-43C4-88D7-089F32D89A0D}" type="datetime1">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75C6AFA-352F-41D2-88F2-55278AA435AC}" type="datetime1">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CA95E66-2341-4536-AB27-28E4AA5A157B}" type="datetime1">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B4C23-7C00-4D42-BFF8-BEBFD2526EF3}" type="datetime1">
              <a:rPr lang="zh-CN" altLang="en-US" smtClean="0"/>
              <a:t>2020/4/28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D71A99C6-0459-4018-8978-BCCB13850ACF}" type="datetime1">
              <a:rPr lang="zh-CN" altLang="en-US" smtClean="0"/>
              <a:t>2020/4/28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C0F89DD-6CE5-4B45-A0EF-D61AB491A2DC}" type="datetime1">
              <a:rPr lang="zh-CN" altLang="en-US" smtClean="0"/>
              <a:t>2020/4/28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85EB81-B2B5-4747-B211-4D80F3AB6082}" type="datetime1">
              <a:rPr lang="zh-CN" altLang="en-US" smtClean="0"/>
              <a:t>2020/4/28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D725F-F6DE-45D9-991A-A0EAB2C63E82}" type="datetime1">
              <a:rPr lang="zh-CN" altLang="en-US" smtClean="0"/>
              <a:t>2020/4/28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9DCC336-550C-48E3-A05E-7BDB21BDBBEF}" type="datetime1">
              <a:rPr lang="zh-CN" altLang="en-US" smtClean="0"/>
              <a:t>2020/4/28</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AA243B2-ED06-466D-A8A3-F340A4B2C572}" type="datetime1">
              <a:rPr lang="zh-CN" altLang="en-US" smtClean="0"/>
              <a:t>2020/4/28</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2EA01F3-A050-4606-B2DC-54900B53C373}" type="datetime1">
              <a:rPr lang="zh-CN" altLang="en-US" smtClean="0"/>
              <a:t>2020/4/28</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a:t>
            </a:r>
            <a:r>
              <a:rPr lang="zh-CN" altLang="en-US" dirty="0" smtClean="0"/>
              <a:t>数组</a:t>
            </a:r>
            <a:endParaRPr lang="zh-CN" altLang="en-US" dirty="0"/>
          </a:p>
        </p:txBody>
      </p:sp>
      <p:sp>
        <p:nvSpPr>
          <p:cNvPr id="3" name="副标题 2"/>
          <p:cNvSpPr>
            <a:spLocks noGrp="1"/>
          </p:cNvSpPr>
          <p:nvPr>
            <p:ph type="subTitle" idx="1"/>
          </p:nvPr>
        </p:nvSpPr>
        <p:spPr/>
        <p:txBody>
          <a:bodyPr/>
          <a:lstStyle/>
          <a:p>
            <a:r>
              <a:rPr lang="zh-CN" altLang="en-US" dirty="0" smtClean="0"/>
              <a:t>广东理工学院</a:t>
            </a:r>
            <a:endParaRPr lang="en-US" altLang="zh-CN" dirty="0" smtClean="0"/>
          </a:p>
          <a:p>
            <a:r>
              <a:rPr lang="zh-CN" altLang="en-US" dirty="0" smtClean="0"/>
              <a:t>信息技术学院  廖琪敏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4025074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使用一维数组</a:t>
            </a:r>
          </a:p>
        </p:txBody>
      </p:sp>
      <p:sp>
        <p:nvSpPr>
          <p:cNvPr id="3" name="内容占位符 2"/>
          <p:cNvSpPr>
            <a:spLocks noGrp="1"/>
          </p:cNvSpPr>
          <p:nvPr>
            <p:ph idx="1"/>
          </p:nvPr>
        </p:nvSpPr>
        <p:spPr/>
        <p:txBody>
          <a:bodyPr/>
          <a:lstStyle/>
          <a:p>
            <a:pPr marL="68580" indent="0">
              <a:buNone/>
            </a:pPr>
            <a:r>
              <a:rPr lang="zh-CN" altLang="en-US" dirty="0" smtClean="0"/>
              <a:t>数组的引用方式：</a:t>
            </a:r>
            <a:endParaRPr lang="en-US" altLang="zh-CN" dirty="0" smtClean="0"/>
          </a:p>
          <a:p>
            <a:pPr marL="68580" indent="0">
              <a:buNone/>
            </a:pPr>
            <a:r>
              <a:rPr lang="zh-CN" altLang="en-US" dirty="0" smtClean="0"/>
              <a:t>数组名 </a:t>
            </a:r>
            <a:r>
              <a:rPr lang="en-US" altLang="zh-CN" dirty="0" smtClean="0"/>
              <a:t>[index]</a:t>
            </a:r>
          </a:p>
          <a:p>
            <a:pPr marL="68580" indent="0">
              <a:buNone/>
            </a:pPr>
            <a:endParaRPr lang="en-US" altLang="zh-CN" dirty="0" smtClean="0"/>
          </a:p>
          <a:p>
            <a:pPr marL="68580" indent="0">
              <a:buNone/>
            </a:pPr>
            <a:r>
              <a:rPr lang="zh-CN" altLang="en-US" dirty="0" smtClean="0"/>
              <a:t>下标</a:t>
            </a:r>
            <a:r>
              <a:rPr lang="en-US" altLang="zh-CN" dirty="0" smtClean="0"/>
              <a:t>index</a:t>
            </a:r>
            <a:r>
              <a:rPr lang="zh-CN" altLang="en-US" dirty="0" smtClean="0"/>
              <a:t>的取值从</a:t>
            </a:r>
            <a:r>
              <a:rPr lang="en-US" altLang="zh-CN" dirty="0" smtClean="0"/>
              <a:t>0</a:t>
            </a:r>
            <a:r>
              <a:rPr lang="zh-CN" altLang="en-US" dirty="0" smtClean="0"/>
              <a:t>开始，一直到数组的长度减</a:t>
            </a:r>
            <a:r>
              <a:rPr lang="en-US" altLang="zh-CN" dirty="0" smtClean="0"/>
              <a:t>1</a:t>
            </a:r>
            <a:r>
              <a:rPr lang="zh-CN" altLang="en-US" dirty="0" smtClean="0"/>
              <a:t>。</a:t>
            </a:r>
            <a:r>
              <a:rPr lang="en-US" altLang="zh-CN" dirty="0" smtClean="0"/>
              <a:t>Java</a:t>
            </a:r>
            <a:r>
              <a:rPr lang="zh-CN" altLang="en-US" dirty="0" smtClean="0"/>
              <a:t>运行系统会检查数组下标以确保都在正确的范围内。如果下标值超出了允许的取值范围，将引发运行时异常。</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7230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5760640" cy="504056"/>
          </a:xfrm>
        </p:spPr>
        <p:txBody>
          <a:bodyPr>
            <a:noAutofit/>
          </a:bodyPr>
          <a:lstStyle/>
          <a:p>
            <a:r>
              <a:rPr lang="en-US" altLang="zh-CN" sz="2800" dirty="0"/>
              <a:t>4.1.3 </a:t>
            </a:r>
            <a:r>
              <a:rPr lang="zh-CN" altLang="en-US" sz="2800" dirty="0"/>
              <a:t>使用一维数组</a:t>
            </a:r>
          </a:p>
        </p:txBody>
      </p:sp>
      <p:sp>
        <p:nvSpPr>
          <p:cNvPr id="3" name="内容占位符 2"/>
          <p:cNvSpPr>
            <a:spLocks noGrp="1"/>
          </p:cNvSpPr>
          <p:nvPr>
            <p:ph idx="1"/>
          </p:nvPr>
        </p:nvSpPr>
        <p:spPr>
          <a:xfrm>
            <a:off x="606742" y="836712"/>
            <a:ext cx="6777317" cy="5256584"/>
          </a:xfrm>
        </p:spPr>
        <p:txBody>
          <a:bodyPr>
            <a:normAutofit lnSpcReduction="10000"/>
          </a:bodyPr>
          <a:lstStyle/>
          <a:p>
            <a:pPr marL="68580" indent="0">
              <a:buNone/>
            </a:pPr>
            <a:r>
              <a:rPr lang="zh-CN" altLang="en-US" dirty="0" smtClean="0"/>
              <a:t>例</a:t>
            </a:r>
            <a:r>
              <a:rPr lang="en-US" altLang="zh-CN" dirty="0" smtClean="0"/>
              <a:t>4.4 </a:t>
            </a:r>
            <a:r>
              <a:rPr lang="zh-CN" altLang="en-US" dirty="0" smtClean="0"/>
              <a:t>逐个给数组元素赋值。</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[3];</a:t>
            </a:r>
          </a:p>
          <a:p>
            <a:pPr marL="68580" indent="0">
              <a:buNone/>
            </a:pPr>
            <a:r>
              <a:rPr lang="en-US" altLang="zh-CN" dirty="0"/>
              <a:t>	a[0]=1;</a:t>
            </a:r>
          </a:p>
          <a:p>
            <a:pPr marL="68580" indent="0">
              <a:buNone/>
            </a:pPr>
            <a:r>
              <a:rPr lang="en-US" altLang="zh-CN" dirty="0"/>
              <a:t>	a[1]=2;</a:t>
            </a:r>
          </a:p>
          <a:p>
            <a:pPr marL="68580" indent="0">
              <a:buNone/>
            </a:pPr>
            <a:r>
              <a:rPr lang="en-US" altLang="zh-CN" dirty="0"/>
              <a:t>	a[2]=3;</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=0;i&lt;3;i++)</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(a[</a:t>
            </a:r>
            <a:r>
              <a:rPr lang="en-US" altLang="zh-CN" dirty="0" err="1"/>
              <a:t>i</a:t>
            </a:r>
            <a:r>
              <a:rPr lang="en-US" altLang="zh-CN" dirty="0"/>
              <a:t>]);</a:t>
            </a:r>
          </a:p>
          <a:p>
            <a:pPr marL="68580" indent="0">
              <a:buNone/>
            </a:pPr>
            <a:r>
              <a:rPr lang="en-US" altLang="zh-CN" dirty="0"/>
              <a:t>		}</a:t>
            </a:r>
          </a:p>
          <a:p>
            <a:pPr marL="68580" indent="0">
              <a:buNone/>
            </a:pPr>
            <a:r>
              <a:rPr lang="en-US" altLang="zh-CN" dirty="0"/>
              <a:t>}</a:t>
            </a:r>
          </a:p>
          <a:p>
            <a:pPr marL="68580" indent="0">
              <a:buNone/>
            </a:pPr>
            <a:r>
              <a:rPr lang="en-US" altLang="zh-CN" dirty="0"/>
              <a:t>}</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641236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使用一维数组</a:t>
            </a:r>
          </a:p>
        </p:txBody>
      </p:sp>
      <p:sp>
        <p:nvSpPr>
          <p:cNvPr id="3" name="内容占位符 2"/>
          <p:cNvSpPr>
            <a:spLocks noGrp="1"/>
          </p:cNvSpPr>
          <p:nvPr>
            <p:ph idx="1"/>
          </p:nvPr>
        </p:nvSpPr>
        <p:spPr>
          <a:xfrm>
            <a:off x="1043492" y="2323652"/>
            <a:ext cx="6777317" cy="3985668"/>
          </a:xfrm>
        </p:spPr>
        <p:txBody>
          <a:bodyPr>
            <a:normAutofit fontScale="92500" lnSpcReduction="10000"/>
          </a:bodyPr>
          <a:lstStyle/>
          <a:p>
            <a:pPr marL="68580" indent="0">
              <a:buNone/>
            </a:pPr>
            <a:r>
              <a:rPr lang="zh-CN" altLang="en-US" dirty="0" smtClean="0"/>
              <a:t>例</a:t>
            </a:r>
            <a:r>
              <a:rPr lang="en-US" altLang="zh-CN" dirty="0" smtClean="0"/>
              <a:t>4.5  </a:t>
            </a:r>
            <a:r>
              <a:rPr lang="zh-CN" altLang="en-US" dirty="0" smtClean="0"/>
              <a:t>用数组存储</a:t>
            </a:r>
            <a:r>
              <a:rPr lang="en-US" altLang="zh-CN" dirty="0" smtClean="0"/>
              <a:t>1~3</a:t>
            </a:r>
            <a:r>
              <a:rPr lang="zh-CN" altLang="en-US" dirty="0" smtClean="0"/>
              <a:t>的值，并输出数组。</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[]{1,2,3};</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=0;i&lt;3;i++)</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(a[</a:t>
            </a:r>
            <a:r>
              <a:rPr lang="en-US" altLang="zh-CN" dirty="0" err="1"/>
              <a:t>i</a:t>
            </a:r>
            <a:r>
              <a:rPr lang="en-US" altLang="zh-CN" dirty="0"/>
              <a:t>]);</a:t>
            </a:r>
          </a:p>
          <a:p>
            <a:pPr marL="68580" indent="0">
              <a:buNone/>
            </a:pPr>
            <a:r>
              <a:rPr lang="en-US" altLang="zh-CN" dirty="0"/>
              <a:t>		}</a:t>
            </a:r>
          </a:p>
          <a:p>
            <a:pPr marL="68580" indent="0">
              <a:buNone/>
            </a:pPr>
            <a:r>
              <a:rPr lang="en-US" altLang="zh-CN" dirty="0"/>
              <a:t>}</a:t>
            </a:r>
          </a:p>
          <a:p>
            <a:pPr marL="68580" indent="0">
              <a:buNone/>
            </a:pPr>
            <a:r>
              <a:rPr lang="en-US" altLang="zh-CN" dirty="0"/>
              <a:t>}</a:t>
            </a:r>
            <a:endParaRPr lang="zh-CN" altLang="en-US" dirty="0"/>
          </a:p>
        </p:txBody>
      </p:sp>
      <p:sp>
        <p:nvSpPr>
          <p:cNvPr id="5" name="TextBox 4"/>
          <p:cNvSpPr txBox="1"/>
          <p:nvPr/>
        </p:nvSpPr>
        <p:spPr>
          <a:xfrm>
            <a:off x="1995604" y="3748970"/>
            <a:ext cx="3082895" cy="4001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t>for(</a:t>
            </a:r>
            <a:r>
              <a:rPr lang="en-US" altLang="zh-CN" dirty="0" err="1"/>
              <a:t>int</a:t>
            </a:r>
            <a:r>
              <a:rPr lang="en-US" altLang="zh-CN" dirty="0"/>
              <a:t> </a:t>
            </a:r>
            <a:r>
              <a:rPr lang="en-US" altLang="zh-CN" sz="2000" dirty="0" err="1">
                <a:solidFill>
                  <a:schemeClr val="tx2"/>
                </a:solidFill>
              </a:rPr>
              <a:t>i</a:t>
            </a:r>
            <a:r>
              <a:rPr lang="en-US" altLang="zh-CN" sz="2000" dirty="0">
                <a:solidFill>
                  <a:schemeClr val="tx2"/>
                </a:solidFill>
              </a:rPr>
              <a:t>=0;</a:t>
            </a:r>
            <a:r>
              <a:rPr lang="en-US" altLang="zh-CN" sz="2000" dirty="0">
                <a:solidFill>
                  <a:srgbClr val="FF0000"/>
                </a:solidFill>
              </a:rPr>
              <a:t>i&lt;</a:t>
            </a:r>
            <a:r>
              <a:rPr lang="en-US" altLang="zh-CN" sz="2000" dirty="0" err="1">
                <a:solidFill>
                  <a:srgbClr val="FF0000"/>
                </a:solidFill>
              </a:rPr>
              <a:t>a.length</a:t>
            </a:r>
            <a:r>
              <a:rPr lang="en-US" altLang="zh-CN" sz="2000" dirty="0" err="1">
                <a:solidFill>
                  <a:schemeClr val="tx2"/>
                </a:solidFill>
              </a:rPr>
              <a:t>;i</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300030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使用一维数组</a:t>
            </a:r>
          </a:p>
        </p:txBody>
      </p:sp>
      <p:sp>
        <p:nvSpPr>
          <p:cNvPr id="3" name="内容占位符 2"/>
          <p:cNvSpPr>
            <a:spLocks noGrp="1"/>
          </p:cNvSpPr>
          <p:nvPr>
            <p:ph idx="1"/>
          </p:nvPr>
        </p:nvSpPr>
        <p:spPr>
          <a:xfrm>
            <a:off x="1043492" y="2323652"/>
            <a:ext cx="6777317" cy="3985668"/>
          </a:xfrm>
        </p:spPr>
        <p:txBody>
          <a:bodyPr>
            <a:normAutofit/>
          </a:bodyPr>
          <a:lstStyle/>
          <a:p>
            <a:pPr marL="68580" indent="0">
              <a:buNone/>
            </a:pPr>
            <a:r>
              <a:rPr lang="zh-CN" altLang="en-US" dirty="0" smtClean="0"/>
              <a:t>例</a:t>
            </a:r>
            <a:r>
              <a:rPr lang="en-US" altLang="zh-CN" dirty="0" smtClean="0"/>
              <a:t>4.5  </a:t>
            </a:r>
            <a:r>
              <a:rPr lang="zh-CN" altLang="en-US" dirty="0" smtClean="0"/>
              <a:t>用数组存储</a:t>
            </a:r>
            <a:r>
              <a:rPr lang="en-US" altLang="zh-CN" dirty="0" smtClean="0"/>
              <a:t>1~3</a:t>
            </a:r>
            <a:r>
              <a:rPr lang="zh-CN" altLang="en-US" dirty="0" smtClean="0"/>
              <a:t>的值，并输出数组。</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[]{1,2,3};</a:t>
            </a:r>
          </a:p>
          <a:p>
            <a:pPr marL="68580" indent="0">
              <a:buNone/>
            </a:pPr>
            <a:r>
              <a:rPr lang="en-US" altLang="zh-CN" dirty="0"/>
              <a:t>	</a:t>
            </a:r>
            <a:r>
              <a:rPr lang="en-US" altLang="zh-CN" dirty="0" err="1" smtClean="0"/>
              <a:t>System.out.println</a:t>
            </a:r>
            <a:r>
              <a:rPr lang="en-US" altLang="zh-CN" dirty="0" smtClean="0"/>
              <a:t>(a[</a:t>
            </a:r>
            <a:r>
              <a:rPr lang="en-US" altLang="zh-CN" dirty="0"/>
              <a:t>3</a:t>
            </a:r>
            <a:r>
              <a:rPr lang="en-US" altLang="zh-CN" dirty="0" smtClean="0"/>
              <a:t>]);</a:t>
            </a:r>
            <a:endParaRPr lang="en-US" altLang="zh-C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5661248"/>
            <a:ext cx="90487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79712" y="5068006"/>
            <a:ext cx="1723549" cy="400110"/>
          </a:xfrm>
          <a:prstGeom prst="rect">
            <a:avLst/>
          </a:prstGeom>
          <a:noFill/>
        </p:spPr>
        <p:txBody>
          <a:bodyPr wrap="none" rtlCol="0">
            <a:spAutoFit/>
          </a:bodyPr>
          <a:lstStyle/>
          <a:p>
            <a:r>
              <a:rPr lang="zh-CN" altLang="en-US" sz="2000" dirty="0" smtClean="0">
                <a:solidFill>
                  <a:srgbClr val="FF0000"/>
                </a:solidFill>
              </a:rPr>
              <a:t>数组越界异常</a:t>
            </a:r>
            <a:endParaRPr lang="zh-CN" altLang="en-US" sz="2000"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46341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使用一维数组</a:t>
            </a:r>
          </a:p>
        </p:txBody>
      </p:sp>
      <p:sp>
        <p:nvSpPr>
          <p:cNvPr id="3" name="内容占位符 2"/>
          <p:cNvSpPr>
            <a:spLocks noGrp="1"/>
          </p:cNvSpPr>
          <p:nvPr>
            <p:ph idx="1"/>
          </p:nvPr>
        </p:nvSpPr>
        <p:spPr>
          <a:xfrm>
            <a:off x="1043492" y="2323652"/>
            <a:ext cx="6777317" cy="4129684"/>
          </a:xfrm>
        </p:spPr>
        <p:txBody>
          <a:bodyPr>
            <a:normAutofit lnSpcReduction="10000"/>
          </a:bodyPr>
          <a:lstStyle/>
          <a:p>
            <a:pPr marL="68580" indent="0">
              <a:buNone/>
            </a:pPr>
            <a:r>
              <a:rPr lang="zh-CN" altLang="en-US" dirty="0" smtClean="0"/>
              <a:t>例</a:t>
            </a:r>
            <a:r>
              <a:rPr lang="en-US" altLang="zh-CN" dirty="0" smtClean="0"/>
              <a:t>4.6 </a:t>
            </a:r>
            <a:r>
              <a:rPr lang="zh-CN" altLang="en-US" dirty="0" smtClean="0"/>
              <a:t>空指针异常</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[]{1,2,3};</a:t>
            </a:r>
          </a:p>
          <a:p>
            <a:pPr marL="68580" indent="0">
              <a:buNone/>
            </a:pPr>
            <a:r>
              <a:rPr lang="en-US" altLang="zh-CN" dirty="0"/>
              <a:t>	a[0]=5;</a:t>
            </a:r>
          </a:p>
          <a:p>
            <a:pPr marL="68580" indent="0">
              <a:buNone/>
            </a:pPr>
            <a:r>
              <a:rPr lang="en-US" altLang="zh-CN" dirty="0"/>
              <a:t>	</a:t>
            </a:r>
            <a:r>
              <a:rPr lang="en-US" altLang="zh-CN" dirty="0" err="1"/>
              <a:t>System.out.println</a:t>
            </a:r>
            <a:r>
              <a:rPr lang="en-US" altLang="zh-CN" dirty="0"/>
              <a:t>(a[0]);</a:t>
            </a:r>
          </a:p>
          <a:p>
            <a:pPr marL="68580" indent="0">
              <a:buNone/>
            </a:pPr>
            <a:r>
              <a:rPr lang="en-US" altLang="zh-CN" dirty="0"/>
              <a:t>	a=null; </a:t>
            </a:r>
          </a:p>
          <a:p>
            <a:pPr marL="68580" indent="0">
              <a:buNone/>
            </a:pPr>
            <a:r>
              <a:rPr lang="en-US" altLang="zh-CN" dirty="0"/>
              <a:t>	</a:t>
            </a:r>
            <a:r>
              <a:rPr lang="en-US" altLang="zh-CN" dirty="0" err="1"/>
              <a:t>System.out.println</a:t>
            </a:r>
            <a:r>
              <a:rPr lang="en-US" altLang="zh-CN" dirty="0"/>
              <a:t>(a[0]); </a:t>
            </a:r>
          </a:p>
          <a:p>
            <a:pPr marL="68580" indent="0">
              <a:buNone/>
            </a:pPr>
            <a:r>
              <a:rPr lang="en-US" altLang="zh-CN" dirty="0"/>
              <a:t>}</a:t>
            </a:r>
          </a:p>
          <a:p>
            <a:pPr marL="68580" indent="0">
              <a:buNone/>
            </a:pPr>
            <a:r>
              <a:rPr lang="en-US" altLang="zh-CN" dirty="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5651546"/>
            <a:ext cx="52197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8028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4.1.3 </a:t>
            </a:r>
            <a:r>
              <a:rPr lang="zh-CN" altLang="en-US" dirty="0" smtClean="0"/>
              <a:t>使用一维数组</a:t>
            </a:r>
            <a:endParaRPr lang="zh-CN" altLang="en-US" dirty="0"/>
          </a:p>
        </p:txBody>
      </p:sp>
      <p:sp>
        <p:nvSpPr>
          <p:cNvPr id="3" name="内容占位符 2"/>
          <p:cNvSpPr>
            <a:spLocks noGrp="1"/>
          </p:cNvSpPr>
          <p:nvPr>
            <p:ph idx="1"/>
          </p:nvPr>
        </p:nvSpPr>
        <p:spPr>
          <a:xfrm>
            <a:off x="1043492" y="2323652"/>
            <a:ext cx="6777317" cy="4201692"/>
          </a:xfrm>
        </p:spPr>
        <p:txBody>
          <a:bodyPr>
            <a:normAutofit fontScale="92500" lnSpcReduction="10000"/>
          </a:bodyPr>
          <a:lstStyle/>
          <a:p>
            <a:pPr marL="68580" indent="0">
              <a:buNone/>
            </a:pPr>
            <a:r>
              <a:rPr lang="zh-CN" altLang="en-US" dirty="0" smtClean="0"/>
              <a:t>例</a:t>
            </a:r>
            <a:r>
              <a:rPr lang="en-US" altLang="zh-CN" dirty="0" smtClean="0"/>
              <a:t>4.7 </a:t>
            </a:r>
            <a:r>
              <a:rPr lang="zh-CN" altLang="en-US" dirty="0" smtClean="0"/>
              <a:t>使用一维数组将</a:t>
            </a:r>
            <a:r>
              <a:rPr lang="en-US" altLang="zh-CN" dirty="0" smtClean="0"/>
              <a:t>1~12</a:t>
            </a:r>
            <a:r>
              <a:rPr lang="zh-CN" altLang="en-US" dirty="0" smtClean="0"/>
              <a:t>月各月的天数输出。</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 {31,28,31,30,31,30,31,31,30,31,30,31};</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=0;i&lt;12;i++)</a:t>
            </a:r>
          </a:p>
          <a:p>
            <a:pPr marL="68580" indent="0">
              <a:buNone/>
            </a:pPr>
            <a:r>
              <a:rPr lang="en-US" altLang="zh-CN" dirty="0" smtClean="0"/>
              <a:t>         {</a:t>
            </a:r>
            <a:endParaRPr lang="en-US" altLang="zh-CN" dirty="0"/>
          </a:p>
          <a:p>
            <a:pPr marL="68580" indent="0">
              <a:buNone/>
            </a:pPr>
            <a:r>
              <a:rPr lang="en-US" altLang="zh-CN" dirty="0"/>
              <a:t>	</a:t>
            </a:r>
            <a:r>
              <a:rPr lang="en-US" altLang="zh-CN" dirty="0" err="1" smtClean="0"/>
              <a:t>System.out.println</a:t>
            </a:r>
            <a:r>
              <a:rPr lang="en-US" altLang="zh-CN" dirty="0"/>
              <a:t>((i+1)+"</a:t>
            </a:r>
            <a:r>
              <a:rPr lang="zh-CN" altLang="en-US" dirty="0"/>
              <a:t>月有</a:t>
            </a:r>
            <a:r>
              <a:rPr lang="en-US" altLang="zh-CN" dirty="0"/>
              <a:t>"+a[</a:t>
            </a:r>
            <a:r>
              <a:rPr lang="en-US" altLang="zh-CN" dirty="0" err="1"/>
              <a:t>i</a:t>
            </a:r>
            <a:r>
              <a:rPr lang="en-US" altLang="zh-CN" dirty="0"/>
              <a:t>]+"</a:t>
            </a:r>
            <a:r>
              <a:rPr lang="zh-CN" altLang="en-US" dirty="0"/>
              <a:t>天</a:t>
            </a:r>
            <a:r>
              <a:rPr lang="en-US" altLang="zh-CN" dirty="0"/>
              <a:t>");</a:t>
            </a:r>
          </a:p>
          <a:p>
            <a:pPr marL="68580" indent="0">
              <a:buNone/>
            </a:pPr>
            <a:r>
              <a:rPr lang="en-US" altLang="zh-CN" dirty="0"/>
              <a:t>	</a:t>
            </a:r>
            <a:r>
              <a:rPr lang="en-US" altLang="zh-CN" dirty="0" smtClean="0"/>
              <a:t>}</a:t>
            </a:r>
            <a:endParaRPr lang="en-US" altLang="zh-CN" dirty="0"/>
          </a:p>
          <a:p>
            <a:pPr marL="68580" indent="0">
              <a:buNone/>
            </a:pPr>
            <a:r>
              <a:rPr lang="en-US" altLang="zh-CN" dirty="0"/>
              <a:t>}</a:t>
            </a:r>
          </a:p>
          <a:p>
            <a:pPr marL="68580" indent="0">
              <a:buNone/>
            </a:pPr>
            <a:r>
              <a:rPr lang="en-US" altLang="zh-CN" dirty="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620688"/>
            <a:ext cx="1723628" cy="387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20136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5760640" cy="504056"/>
          </a:xfrm>
        </p:spPr>
        <p:txBody>
          <a:bodyPr>
            <a:noAutofit/>
          </a:bodyPr>
          <a:lstStyle/>
          <a:p>
            <a:r>
              <a:rPr lang="en-US" altLang="zh-CN" sz="2800" dirty="0"/>
              <a:t>4.1.3 </a:t>
            </a:r>
            <a:r>
              <a:rPr lang="zh-CN" altLang="en-US" sz="2800" dirty="0"/>
              <a:t>使用一维数组</a:t>
            </a:r>
          </a:p>
        </p:txBody>
      </p:sp>
      <p:sp>
        <p:nvSpPr>
          <p:cNvPr id="3" name="内容占位符 2"/>
          <p:cNvSpPr>
            <a:spLocks noGrp="1"/>
          </p:cNvSpPr>
          <p:nvPr>
            <p:ph idx="1"/>
          </p:nvPr>
        </p:nvSpPr>
        <p:spPr>
          <a:xfrm>
            <a:off x="606742" y="836712"/>
            <a:ext cx="6777317" cy="3508977"/>
          </a:xfrm>
        </p:spPr>
        <p:txBody>
          <a:bodyPr/>
          <a:lstStyle/>
          <a:p>
            <a:pPr marL="68580" indent="0">
              <a:buNone/>
            </a:pPr>
            <a:r>
              <a:rPr lang="zh-CN" altLang="en-US" dirty="0" smtClean="0"/>
              <a:t>例</a:t>
            </a:r>
            <a:r>
              <a:rPr lang="en-US" altLang="zh-CN" dirty="0" smtClean="0"/>
              <a:t>4.8</a:t>
            </a:r>
            <a:r>
              <a:rPr lang="zh-CN" altLang="en-US" dirty="0" smtClean="0"/>
              <a:t>从键盘输入一组数赋值给数组。</a:t>
            </a:r>
            <a:r>
              <a:rPr lang="en-US" altLang="zh-CN" dirty="0" smtClean="0"/>
              <a:t> </a:t>
            </a:r>
            <a:endParaRPr lang="zh-CN" altLang="en-US" dirty="0"/>
          </a:p>
        </p:txBody>
      </p:sp>
      <p:sp>
        <p:nvSpPr>
          <p:cNvPr id="4" name="TextBox 3"/>
          <p:cNvSpPr txBox="1"/>
          <p:nvPr/>
        </p:nvSpPr>
        <p:spPr>
          <a:xfrm>
            <a:off x="899591" y="1412776"/>
            <a:ext cx="6970178" cy="4678204"/>
          </a:xfrm>
          <a:prstGeom prst="rect">
            <a:avLst/>
          </a:prstGeom>
          <a:noFill/>
        </p:spPr>
        <p:txBody>
          <a:bodyPr wrap="none" rtlCol="0">
            <a:spAutoFit/>
          </a:bodyPr>
          <a:lstStyle/>
          <a:p>
            <a:r>
              <a:rPr lang="en-US" altLang="zh-CN" sz="2000" dirty="0"/>
              <a:t>import </a:t>
            </a:r>
            <a:r>
              <a:rPr lang="en-US" altLang="zh-CN" sz="2000" dirty="0" err="1"/>
              <a:t>java.util.Scanner</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Scanner </a:t>
            </a:r>
            <a:r>
              <a:rPr lang="en-US" altLang="zh-CN" sz="2000" dirty="0" err="1"/>
              <a:t>sc</a:t>
            </a:r>
            <a:r>
              <a:rPr lang="en-US" altLang="zh-CN" sz="2000" dirty="0"/>
              <a:t>=new Scanner(System.in);</a:t>
            </a:r>
          </a:p>
          <a:p>
            <a:r>
              <a:rPr lang="en-US" altLang="zh-CN" sz="2000" dirty="0"/>
              <a:t>	</a:t>
            </a:r>
            <a:r>
              <a:rPr lang="en-US" altLang="zh-CN" sz="2000" dirty="0" err="1"/>
              <a:t>System.out.println</a:t>
            </a:r>
            <a:r>
              <a:rPr lang="en-US" altLang="zh-CN" sz="2000" dirty="0"/>
              <a:t>("</a:t>
            </a:r>
            <a:r>
              <a:rPr lang="zh-CN" altLang="en-US" sz="2000" dirty="0"/>
              <a:t>请问你要输入多少个数？</a:t>
            </a:r>
            <a:r>
              <a:rPr lang="en-US" altLang="zh-CN" sz="2000" dirty="0"/>
              <a:t>");</a:t>
            </a:r>
          </a:p>
          <a:p>
            <a:r>
              <a:rPr lang="en-US" altLang="zh-CN" sz="2000" dirty="0"/>
              <a:t>	</a:t>
            </a:r>
            <a:r>
              <a:rPr lang="en-US" altLang="zh-CN" sz="2000" dirty="0" err="1"/>
              <a:t>int</a:t>
            </a:r>
            <a:r>
              <a:rPr lang="en-US" altLang="zh-CN" sz="2000" dirty="0"/>
              <a:t> b=</a:t>
            </a:r>
            <a:r>
              <a:rPr lang="en-US" altLang="zh-CN" sz="2000" dirty="0" err="1"/>
              <a:t>sc.nextInt</a:t>
            </a:r>
            <a:r>
              <a:rPr lang="en-US" altLang="zh-CN" sz="2000" dirty="0"/>
              <a:t>();</a:t>
            </a:r>
          </a:p>
          <a:p>
            <a:r>
              <a:rPr lang="en-US" altLang="zh-CN" sz="2000" dirty="0"/>
              <a:t>	</a:t>
            </a:r>
            <a:r>
              <a:rPr lang="en-US" altLang="zh-CN" sz="2000" dirty="0" err="1" smtClean="0"/>
              <a:t>int</a:t>
            </a:r>
            <a:r>
              <a:rPr lang="en-US" altLang="zh-CN" sz="2000" dirty="0" smtClean="0"/>
              <a:t>[] a=new </a:t>
            </a:r>
            <a:r>
              <a:rPr lang="en-US" altLang="zh-CN" sz="2000" dirty="0" err="1"/>
              <a:t>int</a:t>
            </a:r>
            <a:r>
              <a:rPr lang="en-US" altLang="zh-CN" sz="2000" dirty="0"/>
              <a:t>[b];</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b;i</a:t>
            </a:r>
            <a:r>
              <a:rPr lang="en-US" altLang="zh-CN" sz="2000" dirty="0"/>
              <a:t>++)</a:t>
            </a:r>
          </a:p>
          <a:p>
            <a:r>
              <a:rPr lang="en-US" altLang="zh-CN" sz="2000" dirty="0"/>
              <a:t>		{</a:t>
            </a:r>
          </a:p>
          <a:p>
            <a:r>
              <a:rPr lang="en-US" altLang="zh-CN" sz="2000" dirty="0"/>
              <a:t>		</a:t>
            </a:r>
            <a:r>
              <a:rPr lang="en-US" altLang="zh-CN" sz="2000" dirty="0" err="1"/>
              <a:t>System.out.println</a:t>
            </a:r>
            <a:r>
              <a:rPr lang="en-US" altLang="zh-CN" sz="2000" dirty="0"/>
              <a:t>("</a:t>
            </a:r>
            <a:r>
              <a:rPr lang="zh-CN" altLang="en-US" sz="2000" dirty="0"/>
              <a:t>请输入第</a:t>
            </a:r>
            <a:r>
              <a:rPr lang="en-US" altLang="zh-CN" sz="2000" dirty="0"/>
              <a:t>"+(i+1)+"</a:t>
            </a:r>
            <a:r>
              <a:rPr lang="zh-CN" altLang="en-US" sz="2000" dirty="0"/>
              <a:t>数</a:t>
            </a:r>
            <a:r>
              <a:rPr lang="en-US" altLang="zh-CN" sz="2000" dirty="0"/>
              <a:t>");</a:t>
            </a:r>
          </a:p>
          <a:p>
            <a:r>
              <a:rPr lang="en-US" altLang="zh-CN" sz="2000" dirty="0"/>
              <a:t>		a[</a:t>
            </a:r>
            <a:r>
              <a:rPr lang="en-US" altLang="zh-CN" sz="2000" dirty="0" err="1"/>
              <a:t>i</a:t>
            </a:r>
            <a:r>
              <a:rPr lang="en-US" altLang="zh-CN" sz="2000" dirty="0"/>
              <a:t>]=</a:t>
            </a:r>
            <a:r>
              <a:rPr lang="en-US" altLang="zh-CN" sz="2000" dirty="0" err="1"/>
              <a:t>sc.nextInt</a:t>
            </a:r>
            <a:r>
              <a:rPr lang="en-US" altLang="zh-CN" sz="2000" dirty="0"/>
              <a:t>();</a:t>
            </a:r>
          </a:p>
          <a:p>
            <a:r>
              <a:rPr lang="en-US" altLang="zh-CN" sz="2000" dirty="0"/>
              <a:t>		</a:t>
            </a:r>
            <a:r>
              <a:rPr lang="en-US" altLang="zh-CN" sz="2000" dirty="0" err="1"/>
              <a:t>System.out.println</a:t>
            </a:r>
            <a:r>
              <a:rPr lang="en-US" altLang="zh-CN" sz="2000" dirty="0"/>
              <a:t>("</a:t>
            </a:r>
            <a:r>
              <a:rPr lang="zh-CN" altLang="en-US" sz="2000" dirty="0"/>
              <a:t>你输入的数是：</a:t>
            </a:r>
            <a:r>
              <a:rPr lang="en-US" altLang="zh-CN" sz="2000" dirty="0"/>
              <a:t>"+a[</a:t>
            </a:r>
            <a:r>
              <a:rPr lang="en-US" altLang="zh-CN" sz="2000" dirty="0" err="1"/>
              <a:t>i</a:t>
            </a:r>
            <a:r>
              <a:rPr lang="en-US" altLang="zh-CN" sz="2000" dirty="0"/>
              <a:t>]);</a:t>
            </a:r>
          </a:p>
          <a:p>
            <a:r>
              <a:rPr lang="en-US" altLang="zh-CN" sz="2000" dirty="0"/>
              <a:t>		}</a:t>
            </a:r>
          </a:p>
          <a:p>
            <a:r>
              <a:rPr lang="en-US" altLang="zh-CN" sz="2000" dirty="0"/>
              <a:t>}</a:t>
            </a:r>
          </a:p>
          <a:p>
            <a:r>
              <a:rPr lang="en-US" altLang="zh-CN" sz="20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142" y="733133"/>
            <a:ext cx="1771253" cy="4155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920358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使用一维数组</a:t>
            </a:r>
          </a:p>
        </p:txBody>
      </p:sp>
      <p:sp>
        <p:nvSpPr>
          <p:cNvPr id="3" name="内容占位符 2"/>
          <p:cNvSpPr>
            <a:spLocks noGrp="1"/>
          </p:cNvSpPr>
          <p:nvPr>
            <p:ph idx="1"/>
          </p:nvPr>
        </p:nvSpPr>
        <p:spPr/>
        <p:txBody>
          <a:bodyPr>
            <a:normAutofit fontScale="92500" lnSpcReduction="20000"/>
          </a:bodyPr>
          <a:lstStyle/>
          <a:p>
            <a:pPr marL="68580" indent="0">
              <a:buNone/>
            </a:pPr>
            <a:r>
              <a:rPr lang="zh-CN" altLang="en-US" dirty="0" smtClean="0"/>
              <a:t>例</a:t>
            </a:r>
            <a:r>
              <a:rPr lang="en-US" altLang="zh-CN" dirty="0" smtClean="0"/>
              <a:t>4.9  </a:t>
            </a:r>
            <a:r>
              <a:rPr lang="zh-CN" altLang="en-US" dirty="0" smtClean="0"/>
              <a:t>数组默认值</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a=new </a:t>
            </a:r>
            <a:r>
              <a:rPr lang="en-US" altLang="zh-CN" dirty="0" err="1"/>
              <a:t>int</a:t>
            </a:r>
            <a:r>
              <a:rPr lang="en-US" altLang="zh-CN" dirty="0"/>
              <a:t>[3]; </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=0;i&lt;3;i++)</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(a[0]); </a:t>
            </a:r>
          </a:p>
          <a:p>
            <a:pPr marL="68580" indent="0">
              <a:buNone/>
            </a:pPr>
            <a:r>
              <a:rPr lang="en-US" altLang="zh-CN" dirty="0"/>
              <a:t>	}</a:t>
            </a:r>
          </a:p>
          <a:p>
            <a:pPr marL="68580" indent="0">
              <a:buNone/>
            </a:pPr>
            <a:r>
              <a:rPr lang="en-US" altLang="zh-CN" dirty="0"/>
              <a:t>}</a:t>
            </a:r>
          </a:p>
          <a:p>
            <a:pPr marL="68580" indent="0">
              <a:buNone/>
            </a:pPr>
            <a:r>
              <a:rPr lang="en-US" altLang="zh-CN" dirty="0"/>
              <a: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124744"/>
            <a:ext cx="1202804" cy="2663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60542" y="5013176"/>
            <a:ext cx="5830442" cy="1477328"/>
          </a:xfrm>
          <a:prstGeom prst="rect">
            <a:avLst/>
          </a:prstGeom>
          <a:noFill/>
        </p:spPr>
        <p:txBody>
          <a:bodyPr wrap="none" rtlCol="0">
            <a:spAutoFit/>
          </a:bodyPr>
          <a:lstStyle/>
          <a:p>
            <a:r>
              <a:rPr lang="en-US" altLang="zh-CN" dirty="0" err="1" smtClean="0"/>
              <a:t>byte,short,int,long</a:t>
            </a:r>
            <a:r>
              <a:rPr lang="zh-CN" altLang="en-US" dirty="0" smtClean="0"/>
              <a:t>类型定义的数组，初始化默认是</a:t>
            </a:r>
            <a:r>
              <a:rPr lang="en-US" altLang="zh-CN" dirty="0" smtClean="0"/>
              <a:t>0 </a:t>
            </a:r>
            <a:r>
              <a:rPr lang="zh-CN" altLang="en-US" dirty="0" smtClean="0"/>
              <a:t>。</a:t>
            </a:r>
            <a:endParaRPr lang="en-US" altLang="zh-CN" dirty="0" smtClean="0"/>
          </a:p>
          <a:p>
            <a:r>
              <a:rPr lang="en-US" altLang="zh-CN" dirty="0" err="1" smtClean="0"/>
              <a:t>float,double</a:t>
            </a:r>
            <a:r>
              <a:rPr lang="zh-CN" altLang="en-US" dirty="0" smtClean="0"/>
              <a:t>类型定义的数组，默认值为</a:t>
            </a:r>
            <a:r>
              <a:rPr lang="en-US" altLang="zh-CN" dirty="0" smtClean="0"/>
              <a:t>0.0 </a:t>
            </a:r>
            <a:r>
              <a:rPr lang="zh-CN" altLang="en-US" dirty="0" smtClean="0"/>
              <a:t>。</a:t>
            </a:r>
            <a:endParaRPr lang="en-US" altLang="zh-CN" dirty="0" smtClean="0"/>
          </a:p>
          <a:p>
            <a:r>
              <a:rPr lang="en-US" altLang="zh-CN" dirty="0" smtClean="0"/>
              <a:t>String</a:t>
            </a:r>
            <a:r>
              <a:rPr lang="zh-CN" altLang="en-US" dirty="0" smtClean="0"/>
              <a:t>类型定义的数组，默认值是</a:t>
            </a:r>
            <a:r>
              <a:rPr lang="en-US" altLang="zh-CN" dirty="0" smtClean="0"/>
              <a:t>null</a:t>
            </a:r>
            <a:r>
              <a:rPr lang="zh-CN" altLang="en-US" dirty="0" smtClean="0"/>
              <a:t>。</a:t>
            </a:r>
            <a:endParaRPr lang="en-US" altLang="zh-CN" dirty="0" smtClean="0"/>
          </a:p>
          <a:p>
            <a:r>
              <a:rPr lang="en-US" altLang="zh-CN" dirty="0"/>
              <a:t>c</a:t>
            </a:r>
            <a:r>
              <a:rPr lang="en-US" altLang="zh-CN" dirty="0" smtClean="0"/>
              <a:t>har</a:t>
            </a:r>
            <a:r>
              <a:rPr lang="zh-CN" altLang="en-US" dirty="0" smtClean="0"/>
              <a:t>类型定义的数组，默认值是</a:t>
            </a:r>
            <a:r>
              <a:rPr lang="en-US" altLang="zh-CN" dirty="0" smtClean="0"/>
              <a:t>’0’</a:t>
            </a:r>
            <a:r>
              <a:rPr lang="zh-CN" altLang="en-US" dirty="0" smtClean="0"/>
              <a:t>。</a:t>
            </a:r>
            <a:endParaRPr lang="en-US" altLang="zh-CN" dirty="0" smtClean="0"/>
          </a:p>
          <a:p>
            <a:r>
              <a:rPr lang="en-US" altLang="zh-CN" dirty="0" err="1"/>
              <a:t>b</a:t>
            </a:r>
            <a:r>
              <a:rPr lang="en-US" altLang="zh-CN" dirty="0" err="1" smtClean="0"/>
              <a:t>oolean</a:t>
            </a:r>
            <a:r>
              <a:rPr lang="zh-CN" altLang="en-US" dirty="0" smtClean="0"/>
              <a:t>类型定义的数组，默认值为</a:t>
            </a:r>
            <a:r>
              <a:rPr lang="en-US" altLang="zh-CN" dirty="0" smtClean="0"/>
              <a:t>false</a:t>
            </a:r>
            <a:r>
              <a:rPr lang="zh-CN" altLang="en-US" dirty="0" smtClean="0"/>
              <a:t>。</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mc:AlternateContent xmlns:mc="http://schemas.openxmlformats.org/markup-compatibility/2006" xmlns:p14="http://schemas.microsoft.com/office/powerpoint/2010/main">
        <mc:Choice Requires="p14">
          <p:contentPart p14:bwMode="auto" r:id="rId3">
            <p14:nvContentPartPr>
              <p14:cNvPr id="6" name="墨迹 5"/>
              <p14:cNvContentPartPr/>
              <p14:nvPr/>
            </p14:nvContentPartPr>
            <p14:xfrm>
              <a:off x="3981600" y="3397320"/>
              <a:ext cx="360" cy="360"/>
            </p14:xfrm>
          </p:contentPart>
        </mc:Choice>
        <mc:Fallback xmlns="">
          <p:pic>
            <p:nvPicPr>
              <p:cNvPr id="6" name="墨迹 5"/>
              <p:cNvPicPr/>
              <p:nvPr/>
            </p:nvPicPr>
            <p:blipFill>
              <a:blip r:embed="rId4"/>
              <a:stretch>
                <a:fillRect/>
              </a:stretch>
            </p:blipFill>
            <p:spPr>
              <a:xfrm>
                <a:off x="3972240" y="3387960"/>
                <a:ext cx="19080" cy="19080"/>
              </a:xfrm>
              <a:prstGeom prst="rect">
                <a:avLst/>
              </a:prstGeom>
            </p:spPr>
          </p:pic>
        </mc:Fallback>
      </mc:AlternateContent>
    </p:spTree>
    <p:extLst>
      <p:ext uri="{BB962C8B-B14F-4D97-AF65-F5344CB8AC3E}">
        <p14:creationId xmlns:p14="http://schemas.microsoft.com/office/powerpoint/2010/main" val="23823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3456384" cy="648072"/>
          </a:xfrm>
        </p:spPr>
        <p:txBody>
          <a:bodyPr>
            <a:normAutofit/>
          </a:bodyPr>
          <a:lstStyle/>
          <a:p>
            <a:r>
              <a:rPr lang="en-US" altLang="zh-CN" sz="2400" dirty="0"/>
              <a:t>4.1.3 </a:t>
            </a:r>
            <a:r>
              <a:rPr lang="zh-CN" altLang="en-US" sz="2400" dirty="0"/>
              <a:t>使用一维数组</a:t>
            </a:r>
          </a:p>
        </p:txBody>
      </p:sp>
      <p:sp>
        <p:nvSpPr>
          <p:cNvPr id="3" name="内容占位符 2"/>
          <p:cNvSpPr>
            <a:spLocks noGrp="1"/>
          </p:cNvSpPr>
          <p:nvPr>
            <p:ph idx="1"/>
          </p:nvPr>
        </p:nvSpPr>
        <p:spPr>
          <a:xfrm>
            <a:off x="683568" y="1052736"/>
            <a:ext cx="6777317" cy="3508977"/>
          </a:xfrm>
        </p:spPr>
        <p:txBody>
          <a:bodyPr/>
          <a:lstStyle/>
          <a:p>
            <a:pPr marL="68580" indent="0">
              <a:buNone/>
            </a:pPr>
            <a:r>
              <a:rPr lang="zh-CN" altLang="en-US" dirty="0" smtClean="0"/>
              <a:t>例</a:t>
            </a:r>
            <a:r>
              <a:rPr lang="en-US" altLang="zh-CN" dirty="0" smtClean="0"/>
              <a:t>4.10 </a:t>
            </a:r>
            <a:r>
              <a:rPr lang="zh-CN" altLang="en-US" dirty="0" smtClean="0"/>
              <a:t>输入一组数，求这组数中的最小数。</a:t>
            </a:r>
            <a:endParaRPr lang="zh-CN" altLang="en-US" dirty="0"/>
          </a:p>
        </p:txBody>
      </p:sp>
      <p:sp>
        <p:nvSpPr>
          <p:cNvPr id="4" name="TextBox 3"/>
          <p:cNvSpPr txBox="1"/>
          <p:nvPr/>
        </p:nvSpPr>
        <p:spPr>
          <a:xfrm>
            <a:off x="899592" y="1556792"/>
            <a:ext cx="7776864" cy="5078313"/>
          </a:xfrm>
          <a:prstGeom prst="rect">
            <a:avLst/>
          </a:prstGeom>
          <a:noFill/>
        </p:spPr>
        <p:txBody>
          <a:bodyPr wrap="square" rtlCol="0">
            <a:spAutoFit/>
          </a:bodyPr>
          <a:lstStyle/>
          <a:p>
            <a:r>
              <a:rPr lang="en-US" altLang="zh-CN" dirty="0"/>
              <a:t>import </a:t>
            </a:r>
            <a:r>
              <a:rPr lang="en-US" altLang="zh-CN" dirty="0" err="1"/>
              <a:t>java.util.Scanner</a:t>
            </a:r>
            <a:r>
              <a:rPr lang="en-US" altLang="zh-CN" dirty="0"/>
              <a:t>;</a:t>
            </a:r>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Scanner </a:t>
            </a:r>
            <a:r>
              <a:rPr lang="en-US" altLang="zh-CN" dirty="0" err="1"/>
              <a:t>sc</a:t>
            </a:r>
            <a:r>
              <a:rPr lang="en-US" altLang="zh-CN" dirty="0"/>
              <a:t>=new Scanner(System.in);</a:t>
            </a:r>
          </a:p>
          <a:p>
            <a:r>
              <a:rPr lang="en-US" altLang="zh-CN" dirty="0"/>
              <a:t>	</a:t>
            </a:r>
            <a:r>
              <a:rPr lang="en-US" altLang="zh-CN" dirty="0" err="1"/>
              <a:t>System.out.println</a:t>
            </a:r>
            <a:r>
              <a:rPr lang="en-US" altLang="zh-CN" dirty="0"/>
              <a:t>("</a:t>
            </a:r>
            <a:r>
              <a:rPr lang="zh-CN" altLang="en-US" dirty="0"/>
              <a:t>请问你要输入多少个数？</a:t>
            </a:r>
            <a:r>
              <a:rPr lang="en-US" altLang="zh-CN" dirty="0"/>
              <a:t>");</a:t>
            </a:r>
          </a:p>
          <a:p>
            <a:r>
              <a:rPr lang="en-US" altLang="zh-CN" dirty="0"/>
              <a:t>	</a:t>
            </a:r>
            <a:r>
              <a:rPr lang="en-US" altLang="zh-CN" dirty="0" err="1"/>
              <a:t>int</a:t>
            </a:r>
            <a:r>
              <a:rPr lang="en-US" altLang="zh-CN" dirty="0"/>
              <a:t> b=</a:t>
            </a:r>
            <a:r>
              <a:rPr lang="en-US" altLang="zh-CN" dirty="0" err="1"/>
              <a:t>sc.nextInt</a:t>
            </a:r>
            <a:r>
              <a:rPr lang="en-US" altLang="zh-CN" dirty="0"/>
              <a:t>();</a:t>
            </a:r>
          </a:p>
          <a:p>
            <a:r>
              <a:rPr lang="en-US" altLang="zh-CN" dirty="0"/>
              <a:t>	</a:t>
            </a:r>
            <a:r>
              <a:rPr lang="en-US" altLang="zh-CN" dirty="0" err="1" smtClean="0"/>
              <a:t>int</a:t>
            </a:r>
            <a:r>
              <a:rPr lang="en-US" altLang="zh-CN" dirty="0" smtClean="0"/>
              <a:t>[] a=new </a:t>
            </a:r>
            <a:r>
              <a:rPr lang="en-US" altLang="zh-CN" dirty="0" err="1"/>
              <a:t>int</a:t>
            </a:r>
            <a:r>
              <a:rPr lang="en-US" altLang="zh-CN" dirty="0"/>
              <a:t>[b];</a:t>
            </a:r>
          </a:p>
          <a:p>
            <a:r>
              <a:rPr lang="en-US" altLang="zh-CN" dirty="0"/>
              <a:t>	for(</a:t>
            </a:r>
            <a:r>
              <a:rPr lang="en-US" altLang="zh-CN" dirty="0" err="1"/>
              <a:t>int</a:t>
            </a:r>
            <a:r>
              <a:rPr lang="en-US" altLang="zh-CN" dirty="0"/>
              <a:t> </a:t>
            </a:r>
            <a:r>
              <a:rPr lang="en-US" altLang="zh-CN" dirty="0" err="1"/>
              <a:t>i</a:t>
            </a:r>
            <a:r>
              <a:rPr lang="en-US" altLang="zh-CN" dirty="0"/>
              <a:t>=0;i&lt;</a:t>
            </a:r>
            <a:r>
              <a:rPr lang="en-US" altLang="zh-CN" dirty="0" err="1"/>
              <a:t>b;i</a:t>
            </a:r>
            <a:r>
              <a:rPr lang="en-US" altLang="zh-CN" dirty="0"/>
              <a:t>++)</a:t>
            </a:r>
          </a:p>
          <a:p>
            <a:r>
              <a:rPr lang="en-US" altLang="zh-CN" dirty="0"/>
              <a:t>	</a:t>
            </a:r>
            <a:r>
              <a:rPr lang="en-US" altLang="zh-CN" dirty="0" smtClean="0"/>
              <a:t>{    </a:t>
            </a:r>
            <a:r>
              <a:rPr lang="en-US" altLang="zh-CN" dirty="0" err="1" smtClean="0"/>
              <a:t>System.out.println</a:t>
            </a:r>
            <a:r>
              <a:rPr lang="en-US" altLang="zh-CN" dirty="0"/>
              <a:t>("</a:t>
            </a:r>
            <a:r>
              <a:rPr lang="zh-CN" altLang="en-US" dirty="0"/>
              <a:t>请输入第</a:t>
            </a:r>
            <a:r>
              <a:rPr lang="en-US" altLang="zh-CN" dirty="0"/>
              <a:t>"+(i+1)+"</a:t>
            </a:r>
            <a:r>
              <a:rPr lang="zh-CN" altLang="en-US" dirty="0"/>
              <a:t>数</a:t>
            </a:r>
            <a:r>
              <a:rPr lang="en-US" altLang="zh-CN" dirty="0"/>
              <a:t>");</a:t>
            </a:r>
          </a:p>
          <a:p>
            <a:r>
              <a:rPr lang="en-US" altLang="zh-CN" dirty="0"/>
              <a:t>	</a:t>
            </a:r>
            <a:r>
              <a:rPr lang="en-US" altLang="zh-CN" dirty="0" smtClean="0"/>
              <a:t>    a[</a:t>
            </a:r>
            <a:r>
              <a:rPr lang="en-US" altLang="zh-CN" dirty="0" err="1" smtClean="0"/>
              <a:t>i</a:t>
            </a:r>
            <a:r>
              <a:rPr lang="en-US" altLang="zh-CN" dirty="0"/>
              <a:t>]=</a:t>
            </a:r>
            <a:r>
              <a:rPr lang="en-US" altLang="zh-CN" dirty="0" err="1"/>
              <a:t>sc.nextInt</a:t>
            </a:r>
            <a:r>
              <a:rPr lang="en-US" altLang="zh-CN" dirty="0" smtClean="0"/>
              <a:t>();     }</a:t>
            </a:r>
            <a:endParaRPr lang="en-US" altLang="zh-CN" dirty="0"/>
          </a:p>
          <a:p>
            <a:r>
              <a:rPr lang="en-US" altLang="zh-CN" dirty="0"/>
              <a:t>	</a:t>
            </a:r>
            <a:r>
              <a:rPr lang="en-US" altLang="zh-CN" dirty="0" err="1"/>
              <a:t>int</a:t>
            </a:r>
            <a:r>
              <a:rPr lang="en-US" altLang="zh-CN" dirty="0"/>
              <a:t> min=a[0];</a:t>
            </a:r>
          </a:p>
          <a:p>
            <a:r>
              <a:rPr lang="en-US" altLang="zh-CN" dirty="0"/>
              <a:t>	for(</a:t>
            </a:r>
            <a:r>
              <a:rPr lang="en-US" altLang="zh-CN" dirty="0" err="1"/>
              <a:t>int</a:t>
            </a:r>
            <a:r>
              <a:rPr lang="en-US" altLang="zh-CN" dirty="0"/>
              <a:t> </a:t>
            </a:r>
            <a:r>
              <a:rPr lang="en-US" altLang="zh-CN" dirty="0" err="1"/>
              <a:t>i</a:t>
            </a:r>
            <a:r>
              <a:rPr lang="en-US" altLang="zh-CN" dirty="0"/>
              <a:t>=1;i&lt;</a:t>
            </a:r>
            <a:r>
              <a:rPr lang="en-US" altLang="zh-CN" dirty="0" err="1"/>
              <a:t>b;i</a:t>
            </a:r>
            <a:r>
              <a:rPr lang="en-US" altLang="zh-CN" dirty="0"/>
              <a:t>++)</a:t>
            </a:r>
          </a:p>
          <a:p>
            <a:r>
              <a:rPr lang="en-US" altLang="zh-CN" dirty="0"/>
              <a:t>	{</a:t>
            </a:r>
          </a:p>
          <a:p>
            <a:r>
              <a:rPr lang="en-US" altLang="zh-CN" dirty="0"/>
              <a:t>		if(min&gt;a[</a:t>
            </a:r>
            <a:r>
              <a:rPr lang="en-US" altLang="zh-CN" dirty="0" err="1"/>
              <a:t>i</a:t>
            </a:r>
            <a:r>
              <a:rPr lang="en-US" altLang="zh-CN" dirty="0" smtClean="0"/>
              <a:t>])   {   min=a[</a:t>
            </a:r>
            <a:r>
              <a:rPr lang="en-US" altLang="zh-CN" dirty="0" err="1" smtClean="0"/>
              <a:t>i</a:t>
            </a:r>
            <a:r>
              <a:rPr lang="en-US" altLang="zh-CN" dirty="0" smtClean="0"/>
              <a:t>];    }</a:t>
            </a:r>
            <a:endParaRPr lang="en-US" altLang="zh-CN" dirty="0"/>
          </a:p>
          <a:p>
            <a:r>
              <a:rPr lang="en-US" altLang="zh-CN" dirty="0"/>
              <a:t>	}</a:t>
            </a:r>
          </a:p>
          <a:p>
            <a:r>
              <a:rPr lang="en-US" altLang="zh-CN" dirty="0"/>
              <a:t>	</a:t>
            </a:r>
            <a:r>
              <a:rPr lang="en-US" altLang="zh-CN" dirty="0" err="1"/>
              <a:t>System.out.println</a:t>
            </a:r>
            <a:r>
              <a:rPr lang="en-US" altLang="zh-CN" dirty="0"/>
              <a:t>("</a:t>
            </a:r>
            <a:r>
              <a:rPr lang="zh-CN" altLang="en-US" dirty="0"/>
              <a:t>这组数中的最小数为：</a:t>
            </a:r>
            <a:r>
              <a:rPr lang="en-US" altLang="zh-CN" dirty="0"/>
              <a:t>"+min);</a:t>
            </a:r>
          </a:p>
          <a:p>
            <a:r>
              <a:rPr lang="en-US" altLang="zh-CN" dirty="0"/>
              <a:t>}</a:t>
            </a:r>
          </a:p>
          <a:p>
            <a:r>
              <a:rPr lang="en-US" altLang="zh-CN" dirty="0"/>
              <a:t>}</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620688"/>
            <a:ext cx="2072431" cy="3839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32462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 calcmode="lin" valueType="num">
                                      <p:cBhvr additive="base">
                                        <p:cTn id="5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anim calcmode="lin" valueType="num">
                                      <p:cBhvr additive="base">
                                        <p:cTn id="65"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anim calcmode="lin" valueType="num">
                                      <p:cBhvr additive="base">
                                        <p:cTn id="69"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anim calcmode="lin" valueType="num">
                                      <p:cBhvr additive="base">
                                        <p:cTn id="73"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anim calcmode="lin" valueType="num">
                                      <p:cBhvr additive="base">
                                        <p:cTn id="7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anim calcmode="lin" valueType="num">
                                      <p:cBhvr additive="base">
                                        <p:cTn id="81"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4.1.4  </a:t>
            </a:r>
            <a:r>
              <a:rPr lang="en-US" altLang="zh-CN" dirty="0" err="1" smtClean="0"/>
              <a:t>foreach</a:t>
            </a:r>
            <a:r>
              <a:rPr lang="zh-CN" altLang="en-US" dirty="0" smtClean="0"/>
              <a:t>语句与数组</a:t>
            </a:r>
            <a:endParaRPr lang="zh-CN" altLang="en-US" dirty="0"/>
          </a:p>
        </p:txBody>
      </p:sp>
      <p:sp>
        <p:nvSpPr>
          <p:cNvPr id="3" name="内容占位符 2"/>
          <p:cNvSpPr>
            <a:spLocks noGrp="1"/>
          </p:cNvSpPr>
          <p:nvPr>
            <p:ph idx="1"/>
          </p:nvPr>
        </p:nvSpPr>
        <p:spPr/>
        <p:txBody>
          <a:bodyPr>
            <a:normAutofit fontScale="92500"/>
          </a:bodyPr>
          <a:lstStyle/>
          <a:p>
            <a:pPr marL="68580" indent="0">
              <a:buNone/>
            </a:pPr>
            <a:r>
              <a:rPr lang="zh-CN" altLang="en-US" dirty="0" smtClean="0"/>
              <a:t>自</a:t>
            </a:r>
            <a:r>
              <a:rPr lang="en-US" altLang="zh-CN" dirty="0" smtClean="0"/>
              <a:t>JDK5.0</a:t>
            </a:r>
            <a:r>
              <a:rPr lang="zh-CN" altLang="en-US" dirty="0" smtClean="0"/>
              <a:t>开始引进了一种新的</a:t>
            </a:r>
            <a:r>
              <a:rPr lang="en-US" altLang="zh-CN" dirty="0" smtClean="0"/>
              <a:t>for</a:t>
            </a:r>
            <a:r>
              <a:rPr lang="zh-CN" altLang="en-US" dirty="0" smtClean="0"/>
              <a:t>循环，它不用下标就可遍历整个数组，这种新的循环称为</a:t>
            </a:r>
            <a:r>
              <a:rPr lang="en-US" altLang="zh-CN" dirty="0" err="1" smtClean="0"/>
              <a:t>foreach</a:t>
            </a:r>
            <a:r>
              <a:rPr lang="zh-CN" altLang="en-US" dirty="0" smtClean="0"/>
              <a:t>语句只需提供三个数据：元素类型、循环变量的名称（用于存储连续的元素）和用于从中检索元素的数组。</a:t>
            </a:r>
            <a:endParaRPr lang="en-US" altLang="zh-CN" dirty="0" smtClean="0"/>
          </a:p>
          <a:p>
            <a:pPr marL="68580" indent="0">
              <a:buNone/>
            </a:pPr>
            <a:r>
              <a:rPr lang="en-US" altLang="zh-CN" dirty="0" err="1" smtClean="0"/>
              <a:t>foreach</a:t>
            </a:r>
            <a:r>
              <a:rPr lang="zh-CN" altLang="en-US" dirty="0" smtClean="0"/>
              <a:t>语句语法如下</a:t>
            </a:r>
            <a:r>
              <a:rPr lang="en-US" altLang="zh-CN" dirty="0" smtClean="0"/>
              <a:t>:</a:t>
            </a:r>
          </a:p>
          <a:p>
            <a:pPr marL="68580" indent="0">
              <a:buNone/>
            </a:pPr>
            <a:r>
              <a:rPr lang="en-US" altLang="zh-CN" dirty="0" smtClean="0"/>
              <a:t>for(</a:t>
            </a:r>
            <a:r>
              <a:rPr lang="zh-CN" altLang="en-US" dirty="0"/>
              <a:t>元素</a:t>
            </a:r>
            <a:r>
              <a:rPr lang="zh-CN" altLang="en-US" dirty="0" smtClean="0"/>
              <a:t>类型 变量名：数组名</a:t>
            </a:r>
            <a:r>
              <a:rPr lang="en-US" altLang="zh-CN" dirty="0" smtClean="0"/>
              <a:t>)</a:t>
            </a:r>
          </a:p>
          <a:p>
            <a:pPr marL="68580" indent="0">
              <a:buNone/>
            </a:pPr>
            <a:r>
              <a:rPr lang="en-US" altLang="zh-CN" dirty="0" smtClean="0"/>
              <a:t>{</a:t>
            </a:r>
          </a:p>
          <a:p>
            <a:pPr marL="68580" indent="0">
              <a:buNone/>
            </a:pPr>
            <a:r>
              <a:rPr lang="zh-CN" altLang="en-US" dirty="0" smtClean="0"/>
              <a:t>引用了</a:t>
            </a:r>
            <a:r>
              <a:rPr lang="en-US" altLang="zh-CN" dirty="0" smtClean="0"/>
              <a:t>x</a:t>
            </a:r>
            <a:r>
              <a:rPr lang="zh-CN" altLang="en-US" dirty="0" smtClean="0"/>
              <a:t>的</a:t>
            </a:r>
            <a:r>
              <a:rPr lang="en-US" altLang="zh-CN" dirty="0" smtClean="0"/>
              <a:t>Java</a:t>
            </a:r>
            <a:r>
              <a:rPr lang="zh-CN" altLang="en-US" dirty="0" smtClean="0"/>
              <a:t>语句；</a:t>
            </a:r>
            <a:endParaRPr lang="en-US" altLang="zh-CN" dirty="0" smtClean="0"/>
          </a:p>
          <a:p>
            <a:pPr marL="68580" indent="0">
              <a:buNone/>
            </a:pPr>
            <a:r>
              <a:rPr lang="en-US" altLang="zh-CN" dirty="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28565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4.1 </a:t>
            </a:r>
            <a:r>
              <a:rPr lang="zh-CN" altLang="en-US" dirty="0"/>
              <a:t>一维数</a:t>
            </a:r>
            <a:r>
              <a:rPr lang="zh-CN" altLang="en-US" dirty="0" smtClean="0"/>
              <a:t>组</a:t>
            </a:r>
            <a:endParaRPr lang="en-US" altLang="zh-CN" dirty="0" smtClean="0"/>
          </a:p>
          <a:p>
            <a:pPr marL="68580" indent="0">
              <a:buNone/>
            </a:pPr>
            <a:r>
              <a:rPr lang="en-US" altLang="zh-CN" dirty="0" smtClean="0"/>
              <a:t>4.2 </a:t>
            </a:r>
            <a:r>
              <a:rPr lang="zh-CN" altLang="en-US" dirty="0"/>
              <a:t>多维</a:t>
            </a:r>
            <a:r>
              <a:rPr lang="zh-CN" altLang="en-US" dirty="0" smtClean="0"/>
              <a:t>数组（二维数组为主）</a:t>
            </a:r>
            <a:endParaRPr lang="en-US" altLang="zh-CN" dirty="0" smtClean="0"/>
          </a:p>
          <a:p>
            <a:pPr marL="68580" indent="0">
              <a:buNone/>
            </a:pPr>
            <a:r>
              <a:rPr lang="en-US" altLang="zh-CN" dirty="0" smtClean="0"/>
              <a:t>4.3 </a:t>
            </a:r>
            <a:r>
              <a:rPr lang="zh-CN" altLang="en-US" dirty="0" smtClean="0"/>
              <a:t>数组的基本操作</a:t>
            </a:r>
            <a:endParaRPr lang="en-US" altLang="zh-CN" dirty="0"/>
          </a:p>
          <a:p>
            <a:pPr marL="68580" indent="0">
              <a:buNone/>
            </a:pPr>
            <a:r>
              <a:rPr lang="en-US" altLang="zh-CN" dirty="0" smtClean="0"/>
              <a:t>4.4 </a:t>
            </a:r>
            <a:r>
              <a:rPr lang="zh-CN" altLang="en-US" dirty="0" smtClean="0"/>
              <a:t>数组排序算法</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865643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256584" cy="504056"/>
          </a:xfrm>
        </p:spPr>
        <p:txBody>
          <a:bodyPr>
            <a:normAutofit/>
          </a:bodyPr>
          <a:lstStyle/>
          <a:p>
            <a:r>
              <a:rPr lang="en-US" altLang="zh-CN" sz="2400" dirty="0"/>
              <a:t>4.1.4  </a:t>
            </a:r>
            <a:r>
              <a:rPr lang="en-US" altLang="zh-CN" sz="2400" dirty="0" err="1"/>
              <a:t>foreach</a:t>
            </a:r>
            <a:r>
              <a:rPr lang="zh-CN" altLang="en-US" sz="2400" dirty="0"/>
              <a:t>语句与数组</a:t>
            </a:r>
          </a:p>
        </p:txBody>
      </p:sp>
      <p:sp>
        <p:nvSpPr>
          <p:cNvPr id="3" name="内容占位符 2"/>
          <p:cNvSpPr>
            <a:spLocks noGrp="1"/>
          </p:cNvSpPr>
          <p:nvPr>
            <p:ph idx="1"/>
          </p:nvPr>
        </p:nvSpPr>
        <p:spPr>
          <a:xfrm>
            <a:off x="755576" y="908720"/>
            <a:ext cx="7488832" cy="5112568"/>
          </a:xfrm>
        </p:spPr>
        <p:txBody>
          <a:bodyPr>
            <a:normAutofit fontScale="92500" lnSpcReduction="20000"/>
          </a:bodyPr>
          <a:lstStyle/>
          <a:p>
            <a:pPr marL="68580" indent="0">
              <a:buNone/>
            </a:pPr>
            <a:r>
              <a:rPr lang="zh-CN" altLang="en-US" dirty="0" smtClean="0"/>
              <a:t>例</a:t>
            </a:r>
            <a:r>
              <a:rPr lang="en-US" altLang="zh-CN" dirty="0" smtClean="0"/>
              <a:t>4.11 </a:t>
            </a:r>
            <a:r>
              <a:rPr lang="zh-CN" altLang="en-US" dirty="0" smtClean="0"/>
              <a:t>在项目中创建类，在主方法中定义一维数组，并且用</a:t>
            </a:r>
            <a:r>
              <a:rPr lang="en-US" altLang="zh-CN" dirty="0" err="1" smtClean="0"/>
              <a:t>foreach</a:t>
            </a:r>
            <a:r>
              <a:rPr lang="zh-CN" altLang="en-US" dirty="0" smtClean="0"/>
              <a:t>语句遍历该数组。</a:t>
            </a:r>
            <a:endParaRPr lang="en-US" altLang="zh-CN" dirty="0" smtClean="0"/>
          </a:p>
          <a:p>
            <a:pPr marL="68580" indent="0">
              <a:buNone/>
            </a:pP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smtClean="0"/>
              <a:t>int</a:t>
            </a:r>
            <a:r>
              <a:rPr lang="en-US" altLang="zh-CN" dirty="0" smtClean="0"/>
              <a:t>[] </a:t>
            </a:r>
            <a:r>
              <a:rPr lang="en-US" altLang="zh-CN" dirty="0" err="1" smtClean="0"/>
              <a:t>arr</a:t>
            </a:r>
            <a:r>
              <a:rPr lang="en-US" altLang="zh-CN" dirty="0" smtClean="0"/>
              <a:t>={</a:t>
            </a:r>
            <a:r>
              <a:rPr lang="en-US" altLang="zh-CN" dirty="0"/>
              <a:t>7,10,1};</a:t>
            </a:r>
          </a:p>
          <a:p>
            <a:pPr marL="68580" indent="0">
              <a:buNone/>
            </a:pPr>
            <a:r>
              <a:rPr lang="en-US" altLang="zh-CN" dirty="0"/>
              <a:t>	</a:t>
            </a:r>
            <a:r>
              <a:rPr lang="en-US" altLang="zh-CN" dirty="0" err="1"/>
              <a:t>System.out.println</a:t>
            </a:r>
            <a:r>
              <a:rPr lang="en-US" altLang="zh-CN" dirty="0"/>
              <a:t>("</a:t>
            </a:r>
            <a:r>
              <a:rPr lang="zh-CN" altLang="en-US" dirty="0"/>
              <a:t>一维数组中的元素分别为：</a:t>
            </a:r>
            <a:r>
              <a:rPr lang="en-US" altLang="zh-CN" dirty="0"/>
              <a:t>");</a:t>
            </a:r>
          </a:p>
          <a:p>
            <a:pPr marL="68580" indent="0">
              <a:buNone/>
            </a:pPr>
            <a:r>
              <a:rPr lang="en-US" altLang="zh-CN" dirty="0"/>
              <a:t>	for(</a:t>
            </a:r>
            <a:r>
              <a:rPr lang="en-US" altLang="zh-CN" dirty="0" err="1"/>
              <a:t>int</a:t>
            </a:r>
            <a:r>
              <a:rPr lang="en-US" altLang="zh-CN" dirty="0"/>
              <a:t> x:arr)</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(x);</a:t>
            </a:r>
          </a:p>
          <a:p>
            <a:pPr marL="68580" indent="0">
              <a:buNone/>
            </a:pPr>
            <a:r>
              <a:rPr lang="en-US" altLang="zh-CN" dirty="0"/>
              <a:t>	}</a:t>
            </a:r>
          </a:p>
          <a:p>
            <a:pPr marL="68580" indent="0">
              <a:buNone/>
            </a:pPr>
            <a:r>
              <a:rPr lang="en-US" altLang="zh-CN" dirty="0"/>
              <a:t>	</a:t>
            </a:r>
          </a:p>
          <a:p>
            <a:pPr marL="68580" indent="0">
              <a:buNone/>
            </a:pPr>
            <a:r>
              <a:rPr lang="en-US" altLang="zh-CN" dirty="0"/>
              <a:t>}</a:t>
            </a:r>
          </a:p>
          <a:p>
            <a:pPr marL="68580" indent="0">
              <a:buNone/>
            </a:pP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23094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多维</a:t>
            </a:r>
            <a:r>
              <a:rPr lang="zh-CN" altLang="en-US" dirty="0" smtClean="0"/>
              <a:t>数组（二维数组）</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如果一维数组中的各个元素仍然是一个数组，那么它就是一个二维数组。二维数组常用于表示表，表中的信息以行和列的形式组织，第一个下标表示元素所在的行，第二个下标代表元素所在的列。</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86037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a:t>二维数</a:t>
            </a:r>
            <a:r>
              <a:rPr lang="zh-CN" altLang="en-US" dirty="0" smtClean="0"/>
              <a:t>组的创建</a:t>
            </a: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dirty="0" smtClean="0"/>
              <a:t>二维数组可以看作是特殊的一维数组，因此，创建有两种方式。</a:t>
            </a:r>
            <a:endParaRPr lang="en-US" altLang="zh-CN" dirty="0" smtClean="0"/>
          </a:p>
          <a:p>
            <a:pPr marL="68580" indent="0">
              <a:buNone/>
            </a:pPr>
            <a:r>
              <a:rPr lang="zh-CN" altLang="en-US" dirty="0" smtClean="0"/>
              <a:t>语法：</a:t>
            </a:r>
            <a:endParaRPr lang="en-US" altLang="zh-CN" dirty="0" smtClean="0"/>
          </a:p>
          <a:p>
            <a:pPr marL="68580" indent="0">
              <a:buNone/>
            </a:pPr>
            <a:r>
              <a:rPr lang="zh-CN" altLang="en-US" dirty="0" smtClean="0"/>
              <a:t>数据元素的类型 数组名字</a:t>
            </a:r>
            <a:r>
              <a:rPr lang="en-US" altLang="zh-CN" dirty="0" smtClean="0"/>
              <a:t>[][];</a:t>
            </a:r>
          </a:p>
          <a:p>
            <a:pPr marL="68580" indent="0">
              <a:buNone/>
            </a:pPr>
            <a:r>
              <a:rPr lang="zh-CN" altLang="en-US" dirty="0" smtClean="0"/>
              <a:t>数组元素的类型 </a:t>
            </a:r>
            <a:r>
              <a:rPr lang="en-US" altLang="zh-CN" dirty="0" smtClean="0"/>
              <a:t>[][]</a:t>
            </a:r>
            <a:r>
              <a:rPr lang="zh-CN" altLang="en-US" dirty="0" smtClean="0"/>
              <a:t>数组名字</a:t>
            </a:r>
            <a:r>
              <a:rPr lang="en-US" altLang="zh-CN" dirty="0" smtClean="0"/>
              <a:t>;</a:t>
            </a:r>
          </a:p>
          <a:p>
            <a:pPr marL="68580" indent="0">
              <a:buNone/>
            </a:pPr>
            <a:r>
              <a:rPr lang="zh-CN" altLang="en-US" dirty="0" smtClean="0"/>
              <a:t>例：</a:t>
            </a:r>
            <a:endParaRPr lang="en-US" altLang="zh-CN" dirty="0" smtClean="0"/>
          </a:p>
          <a:p>
            <a:pPr marL="68580" indent="0">
              <a:buNone/>
            </a:pPr>
            <a:r>
              <a:rPr lang="en-US" altLang="zh-CN" dirty="0" err="1"/>
              <a:t>i</a:t>
            </a:r>
            <a:r>
              <a:rPr lang="en-US" altLang="zh-CN" dirty="0" err="1" smtClean="0"/>
              <a:t>nt</a:t>
            </a:r>
            <a:r>
              <a:rPr lang="en-US" altLang="zh-CN" dirty="0" smtClean="0"/>
              <a:t> xx[][];</a:t>
            </a:r>
          </a:p>
          <a:p>
            <a:pPr marL="68580" indent="0">
              <a:buNone/>
            </a:pPr>
            <a:r>
              <a:rPr lang="en-US" altLang="zh-CN" dirty="0" err="1" smtClean="0"/>
              <a:t>int</a:t>
            </a:r>
            <a:r>
              <a:rPr lang="en-US" altLang="zh-CN" dirty="0" smtClean="0"/>
              <a:t>[][] xx;</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42647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a:t>二维数</a:t>
            </a:r>
            <a:r>
              <a:rPr lang="zh-CN" altLang="en-US" dirty="0" smtClean="0"/>
              <a:t>组的创建</a:t>
            </a: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dirty="0"/>
              <a:t>同一</a:t>
            </a:r>
            <a:r>
              <a:rPr lang="zh-CN" altLang="en-US" dirty="0" smtClean="0"/>
              <a:t>维数组一样，二维数组在声明时也没有分配内存空间，同样要使用</a:t>
            </a:r>
            <a:r>
              <a:rPr lang="en-US" altLang="zh-CN" dirty="0" smtClean="0"/>
              <a:t>new</a:t>
            </a:r>
            <a:r>
              <a:rPr lang="zh-CN" altLang="en-US" dirty="0" smtClean="0"/>
              <a:t>关键字来分配内存，然后才可以访问每个元素。</a:t>
            </a:r>
            <a:endParaRPr lang="en-US" altLang="zh-CN" dirty="0" smtClean="0"/>
          </a:p>
          <a:p>
            <a:pPr marL="68580" indent="0">
              <a:buNone/>
            </a:pPr>
            <a:r>
              <a:rPr lang="zh-CN" altLang="en-US" dirty="0" smtClean="0"/>
              <a:t>（</a:t>
            </a:r>
            <a:r>
              <a:rPr lang="en-US" altLang="zh-CN" dirty="0" smtClean="0"/>
              <a:t>1</a:t>
            </a:r>
            <a:r>
              <a:rPr lang="zh-CN" altLang="en-US" dirty="0" smtClean="0"/>
              <a:t>）直接为每一维数组分配内存空间</a:t>
            </a:r>
            <a:endParaRPr lang="en-US" altLang="zh-CN" dirty="0" smtClean="0"/>
          </a:p>
          <a:p>
            <a:pPr marL="68580" indent="0">
              <a:buNone/>
            </a:pPr>
            <a:r>
              <a:rPr lang="en-US" altLang="zh-CN" dirty="0" smtClean="0"/>
              <a:t>xx=new </a:t>
            </a:r>
            <a:r>
              <a:rPr lang="en-US" altLang="zh-CN" dirty="0" err="1" smtClean="0"/>
              <a:t>int</a:t>
            </a:r>
            <a:r>
              <a:rPr lang="en-US" altLang="zh-CN" dirty="0" smtClean="0"/>
              <a:t>[3][4];</a:t>
            </a:r>
          </a:p>
        </p:txBody>
      </p:sp>
      <p:sp>
        <p:nvSpPr>
          <p:cNvPr id="4" name="TextBox 3"/>
          <p:cNvSpPr txBox="1"/>
          <p:nvPr/>
        </p:nvSpPr>
        <p:spPr>
          <a:xfrm>
            <a:off x="611560" y="5013176"/>
            <a:ext cx="1127232" cy="369332"/>
          </a:xfrm>
          <a:prstGeom prst="rect">
            <a:avLst/>
          </a:prstGeom>
          <a:noFill/>
        </p:spPr>
        <p:txBody>
          <a:bodyPr wrap="none" rtlCol="0">
            <a:spAutoFit/>
          </a:bodyPr>
          <a:lstStyle/>
          <a:p>
            <a:r>
              <a:rPr lang="en-US" altLang="zh-CN" dirty="0" err="1" smtClean="0"/>
              <a:t>int</a:t>
            </a:r>
            <a:r>
              <a:rPr lang="en-US" altLang="zh-CN" dirty="0" smtClean="0"/>
              <a:t> xx[][] </a:t>
            </a:r>
            <a:endParaRPr lang="zh-CN" altLang="en-US" dirty="0"/>
          </a:p>
        </p:txBody>
      </p:sp>
      <p:cxnSp>
        <p:nvCxnSpPr>
          <p:cNvPr id="6" name="直接箭头连接符 5"/>
          <p:cNvCxnSpPr/>
          <p:nvPr/>
        </p:nvCxnSpPr>
        <p:spPr>
          <a:xfrm>
            <a:off x="1607224" y="5229200"/>
            <a:ext cx="73252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907704" y="4797152"/>
            <a:ext cx="0" cy="864096"/>
          </a:xfrm>
          <a:prstGeom prst="line">
            <a:avLst/>
          </a:prstGeom>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1907704" y="4797152"/>
            <a:ext cx="43204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1907704" y="5661248"/>
            <a:ext cx="43204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矩形 18"/>
          <p:cNvSpPr/>
          <p:nvPr/>
        </p:nvSpPr>
        <p:spPr>
          <a:xfrm>
            <a:off x="2339752" y="4653136"/>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a:t>
            </a:r>
            <a:endParaRPr lang="zh-CN" altLang="en-US" dirty="0"/>
          </a:p>
        </p:txBody>
      </p:sp>
      <p:sp>
        <p:nvSpPr>
          <p:cNvPr id="20" name="矩形 19"/>
          <p:cNvSpPr/>
          <p:nvPr/>
        </p:nvSpPr>
        <p:spPr>
          <a:xfrm>
            <a:off x="2339752" y="5085184"/>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a:t>
            </a:r>
            <a:endParaRPr lang="zh-CN" altLang="en-US" dirty="0"/>
          </a:p>
        </p:txBody>
      </p:sp>
      <p:sp>
        <p:nvSpPr>
          <p:cNvPr id="21" name="矩形 20"/>
          <p:cNvSpPr/>
          <p:nvPr/>
        </p:nvSpPr>
        <p:spPr>
          <a:xfrm>
            <a:off x="2339752" y="5517232"/>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xx[2]</a:t>
            </a:r>
            <a:endParaRPr lang="zh-CN" altLang="en-US" dirty="0"/>
          </a:p>
        </p:txBody>
      </p:sp>
      <p:cxnSp>
        <p:nvCxnSpPr>
          <p:cNvPr id="22" name="直接箭头连接符 21"/>
          <p:cNvCxnSpPr>
            <a:stCxn id="20" idx="3"/>
          </p:cNvCxnSpPr>
          <p:nvPr/>
        </p:nvCxnSpPr>
        <p:spPr>
          <a:xfrm>
            <a:off x="3131840" y="5229200"/>
            <a:ext cx="5165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9" idx="3"/>
          </p:cNvCxnSpPr>
          <p:nvPr/>
        </p:nvCxnSpPr>
        <p:spPr>
          <a:xfrm>
            <a:off x="3131840" y="4797152"/>
            <a:ext cx="5165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21" idx="3"/>
          </p:cNvCxnSpPr>
          <p:nvPr/>
        </p:nvCxnSpPr>
        <p:spPr>
          <a:xfrm>
            <a:off x="3131840" y="5661248"/>
            <a:ext cx="5165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矩形 32"/>
          <p:cNvSpPr/>
          <p:nvPr/>
        </p:nvSpPr>
        <p:spPr>
          <a:xfrm>
            <a:off x="3648344" y="4653136"/>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x[0][0]</a:t>
            </a:r>
            <a:endParaRPr lang="zh-CN" altLang="en-US" dirty="0"/>
          </a:p>
        </p:txBody>
      </p:sp>
      <p:sp>
        <p:nvSpPr>
          <p:cNvPr id="34" name="矩形 33"/>
          <p:cNvSpPr/>
          <p:nvPr/>
        </p:nvSpPr>
        <p:spPr>
          <a:xfrm>
            <a:off x="4656456" y="4661520"/>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x[0][1]</a:t>
            </a:r>
            <a:endParaRPr lang="zh-CN" altLang="en-US" dirty="0"/>
          </a:p>
        </p:txBody>
      </p:sp>
      <p:sp>
        <p:nvSpPr>
          <p:cNvPr id="35" name="矩形 34"/>
          <p:cNvSpPr/>
          <p:nvPr/>
        </p:nvSpPr>
        <p:spPr>
          <a:xfrm>
            <a:off x="5652120" y="4661520"/>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x[0][2]</a:t>
            </a:r>
            <a:endParaRPr lang="zh-CN" altLang="en-US" dirty="0"/>
          </a:p>
        </p:txBody>
      </p:sp>
      <p:sp>
        <p:nvSpPr>
          <p:cNvPr id="36" name="矩形 35"/>
          <p:cNvSpPr/>
          <p:nvPr/>
        </p:nvSpPr>
        <p:spPr>
          <a:xfrm>
            <a:off x="6660232" y="4653136"/>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x[0][3]</a:t>
            </a:r>
            <a:endParaRPr lang="zh-CN" altLang="en-US" dirty="0"/>
          </a:p>
        </p:txBody>
      </p:sp>
      <p:sp>
        <p:nvSpPr>
          <p:cNvPr id="37" name="矩形 36"/>
          <p:cNvSpPr/>
          <p:nvPr/>
        </p:nvSpPr>
        <p:spPr>
          <a:xfrm>
            <a:off x="3648344" y="508518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xx[1][0]</a:t>
            </a:r>
            <a:endParaRPr lang="zh-CN" altLang="en-US" dirty="0"/>
          </a:p>
        </p:txBody>
      </p:sp>
      <p:sp>
        <p:nvSpPr>
          <p:cNvPr id="38" name="矩形 37"/>
          <p:cNvSpPr/>
          <p:nvPr/>
        </p:nvSpPr>
        <p:spPr>
          <a:xfrm>
            <a:off x="4653286" y="508518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xx[1][1]</a:t>
            </a:r>
            <a:endParaRPr lang="zh-CN" altLang="en-US" dirty="0"/>
          </a:p>
        </p:txBody>
      </p:sp>
      <p:sp>
        <p:nvSpPr>
          <p:cNvPr id="39" name="矩形 38"/>
          <p:cNvSpPr/>
          <p:nvPr/>
        </p:nvSpPr>
        <p:spPr>
          <a:xfrm>
            <a:off x="5648950" y="508518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xx[1][2]</a:t>
            </a:r>
            <a:endParaRPr lang="zh-CN" altLang="en-US" dirty="0"/>
          </a:p>
        </p:txBody>
      </p:sp>
      <p:sp>
        <p:nvSpPr>
          <p:cNvPr id="40" name="矩形 39"/>
          <p:cNvSpPr/>
          <p:nvPr/>
        </p:nvSpPr>
        <p:spPr>
          <a:xfrm>
            <a:off x="6657062" y="5076800"/>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xx[1][3]</a:t>
            </a:r>
            <a:endParaRPr lang="zh-CN" altLang="en-US" dirty="0"/>
          </a:p>
        </p:txBody>
      </p:sp>
      <p:sp>
        <p:nvSpPr>
          <p:cNvPr id="41" name="矩形 40"/>
          <p:cNvSpPr/>
          <p:nvPr/>
        </p:nvSpPr>
        <p:spPr>
          <a:xfrm>
            <a:off x="3635896" y="551723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xx[2][0]</a:t>
            </a:r>
            <a:endParaRPr lang="zh-CN" altLang="en-US" dirty="0"/>
          </a:p>
        </p:txBody>
      </p:sp>
      <p:sp>
        <p:nvSpPr>
          <p:cNvPr id="42" name="矩形 41"/>
          <p:cNvSpPr/>
          <p:nvPr/>
        </p:nvSpPr>
        <p:spPr>
          <a:xfrm>
            <a:off x="4640838" y="551723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xx[2][1]</a:t>
            </a:r>
            <a:endParaRPr lang="zh-CN" altLang="en-US" dirty="0"/>
          </a:p>
        </p:txBody>
      </p:sp>
      <p:sp>
        <p:nvSpPr>
          <p:cNvPr id="43" name="矩形 42"/>
          <p:cNvSpPr/>
          <p:nvPr/>
        </p:nvSpPr>
        <p:spPr>
          <a:xfrm>
            <a:off x="5636502" y="551723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xx[2][2]</a:t>
            </a:r>
            <a:endParaRPr lang="zh-CN" altLang="en-US" dirty="0"/>
          </a:p>
        </p:txBody>
      </p:sp>
      <p:sp>
        <p:nvSpPr>
          <p:cNvPr id="44" name="矩形 43"/>
          <p:cNvSpPr/>
          <p:nvPr/>
        </p:nvSpPr>
        <p:spPr>
          <a:xfrm>
            <a:off x="6644614" y="5508848"/>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xx[2][3]</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8545317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a:t>二维数</a:t>
            </a:r>
            <a:r>
              <a:rPr lang="zh-CN" altLang="en-US" dirty="0" smtClean="0"/>
              <a:t>组的创建</a:t>
            </a: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dirty="0"/>
              <a:t>同一</a:t>
            </a:r>
            <a:r>
              <a:rPr lang="zh-CN" altLang="en-US" dirty="0" smtClean="0"/>
              <a:t>维数组一样，二维数组在声明时也没有分配内存空间，同样要使用</a:t>
            </a:r>
            <a:r>
              <a:rPr lang="en-US" altLang="zh-CN" dirty="0" smtClean="0"/>
              <a:t>new</a:t>
            </a:r>
            <a:r>
              <a:rPr lang="zh-CN" altLang="en-US" dirty="0" smtClean="0"/>
              <a:t>关键字来分配内存，然后才可以访问每个元素。</a:t>
            </a:r>
            <a:endParaRPr lang="en-US" altLang="zh-CN" dirty="0" smtClean="0"/>
          </a:p>
          <a:p>
            <a:pPr marL="68580" indent="0">
              <a:buNone/>
            </a:pPr>
            <a:r>
              <a:rPr lang="en-US" altLang="zh-CN" dirty="0" smtClean="0"/>
              <a:t>(2)</a:t>
            </a:r>
            <a:r>
              <a:rPr lang="zh-CN" altLang="en-US" dirty="0" smtClean="0"/>
              <a:t>分别为每一维分配内存</a:t>
            </a:r>
            <a:endParaRPr lang="en-US" altLang="zh-CN" dirty="0" smtClean="0"/>
          </a:p>
          <a:p>
            <a:pPr marL="68580" indent="0">
              <a:buNone/>
            </a:pPr>
            <a:r>
              <a:rPr lang="en-US" altLang="zh-CN" dirty="0" smtClean="0"/>
              <a:t>xx=new </a:t>
            </a:r>
            <a:r>
              <a:rPr lang="en-US" altLang="zh-CN" dirty="0" err="1" smtClean="0"/>
              <a:t>int</a:t>
            </a:r>
            <a:r>
              <a:rPr lang="en-US" altLang="zh-CN" dirty="0" smtClean="0"/>
              <a:t>[2][];</a:t>
            </a:r>
          </a:p>
          <a:p>
            <a:pPr marL="68580" indent="0">
              <a:buNone/>
            </a:pPr>
            <a:r>
              <a:rPr lang="en-US" altLang="zh-CN" dirty="0" smtClean="0"/>
              <a:t>xx[0]=new </a:t>
            </a:r>
            <a:r>
              <a:rPr lang="en-US" altLang="zh-CN" dirty="0" err="1" smtClean="0"/>
              <a:t>int</a:t>
            </a:r>
            <a:r>
              <a:rPr lang="en-US" altLang="zh-CN" dirty="0" smtClean="0"/>
              <a:t>[2];</a:t>
            </a:r>
          </a:p>
          <a:p>
            <a:pPr marL="68580" indent="0">
              <a:buNone/>
            </a:pPr>
            <a:r>
              <a:rPr lang="en-US" altLang="zh-CN" dirty="0" smtClean="0"/>
              <a:t>xx[1]=new </a:t>
            </a:r>
            <a:r>
              <a:rPr lang="en-US" altLang="zh-CN" dirty="0" err="1" smtClean="0"/>
              <a:t>int</a:t>
            </a:r>
            <a:r>
              <a:rPr lang="en-US" altLang="zh-CN" dirty="0" smtClean="0"/>
              <a:t>[3];</a:t>
            </a:r>
            <a:endParaRPr lang="zh-CN" altLang="en-US" dirty="0"/>
          </a:p>
        </p:txBody>
      </p:sp>
      <p:sp>
        <p:nvSpPr>
          <p:cNvPr id="4" name="TextBox 3"/>
          <p:cNvSpPr txBox="1"/>
          <p:nvPr/>
        </p:nvSpPr>
        <p:spPr>
          <a:xfrm>
            <a:off x="1428544" y="5589240"/>
            <a:ext cx="1127232" cy="369332"/>
          </a:xfrm>
          <a:prstGeom prst="rect">
            <a:avLst/>
          </a:prstGeom>
          <a:noFill/>
        </p:spPr>
        <p:txBody>
          <a:bodyPr wrap="none" rtlCol="0">
            <a:spAutoFit/>
          </a:bodyPr>
          <a:lstStyle/>
          <a:p>
            <a:r>
              <a:rPr lang="en-US" altLang="zh-CN" dirty="0" err="1" smtClean="0"/>
              <a:t>int</a:t>
            </a:r>
            <a:r>
              <a:rPr lang="en-US" altLang="zh-CN" dirty="0" smtClean="0"/>
              <a:t> xx[][] </a:t>
            </a:r>
            <a:endParaRPr lang="zh-CN" altLang="en-US" dirty="0"/>
          </a:p>
        </p:txBody>
      </p:sp>
      <p:sp>
        <p:nvSpPr>
          <p:cNvPr id="9" name="矩形 8"/>
          <p:cNvSpPr/>
          <p:nvPr/>
        </p:nvSpPr>
        <p:spPr>
          <a:xfrm>
            <a:off x="3216296" y="5445224"/>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a:t>
            </a:r>
            <a:endParaRPr lang="zh-CN" altLang="en-US" dirty="0"/>
          </a:p>
        </p:txBody>
      </p:sp>
      <p:sp>
        <p:nvSpPr>
          <p:cNvPr id="10" name="矩形 9"/>
          <p:cNvSpPr/>
          <p:nvPr/>
        </p:nvSpPr>
        <p:spPr>
          <a:xfrm>
            <a:off x="3216296" y="5877272"/>
            <a:ext cx="792088"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a:t>
            </a:r>
            <a:endParaRPr lang="zh-CN" altLang="en-US" dirty="0"/>
          </a:p>
        </p:txBody>
      </p:sp>
      <p:cxnSp>
        <p:nvCxnSpPr>
          <p:cNvPr id="12" name="直接箭头连接符 11"/>
          <p:cNvCxnSpPr>
            <a:stCxn id="10" idx="3"/>
          </p:cNvCxnSpPr>
          <p:nvPr/>
        </p:nvCxnSpPr>
        <p:spPr>
          <a:xfrm>
            <a:off x="4008384" y="6021288"/>
            <a:ext cx="5165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9" idx="3"/>
          </p:cNvCxnSpPr>
          <p:nvPr/>
        </p:nvCxnSpPr>
        <p:spPr>
          <a:xfrm>
            <a:off x="4008384" y="5589240"/>
            <a:ext cx="51650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矩形 14"/>
          <p:cNvSpPr/>
          <p:nvPr/>
        </p:nvSpPr>
        <p:spPr>
          <a:xfrm>
            <a:off x="4524888" y="544522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x[0][0]</a:t>
            </a:r>
            <a:endParaRPr lang="zh-CN" altLang="en-US" dirty="0"/>
          </a:p>
        </p:txBody>
      </p:sp>
      <p:sp>
        <p:nvSpPr>
          <p:cNvPr id="16" name="矩形 15"/>
          <p:cNvSpPr/>
          <p:nvPr/>
        </p:nvSpPr>
        <p:spPr>
          <a:xfrm>
            <a:off x="5533000" y="5453608"/>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x</a:t>
            </a:r>
            <a:r>
              <a:rPr lang="en-US" altLang="zh-CN" dirty="0" smtClean="0"/>
              <a:t>x[0][1]</a:t>
            </a:r>
            <a:endParaRPr lang="zh-CN" altLang="en-US" dirty="0"/>
          </a:p>
        </p:txBody>
      </p:sp>
      <p:sp>
        <p:nvSpPr>
          <p:cNvPr id="19" name="矩形 18"/>
          <p:cNvSpPr/>
          <p:nvPr/>
        </p:nvSpPr>
        <p:spPr>
          <a:xfrm>
            <a:off x="4524888" y="587727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xx[1][0]</a:t>
            </a:r>
            <a:endParaRPr lang="zh-CN" altLang="en-US" dirty="0"/>
          </a:p>
        </p:txBody>
      </p:sp>
      <p:sp>
        <p:nvSpPr>
          <p:cNvPr id="20" name="矩形 19"/>
          <p:cNvSpPr/>
          <p:nvPr/>
        </p:nvSpPr>
        <p:spPr>
          <a:xfrm>
            <a:off x="5529830" y="587727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xx[1][1]</a:t>
            </a:r>
            <a:endParaRPr lang="zh-CN" altLang="en-US" dirty="0"/>
          </a:p>
        </p:txBody>
      </p:sp>
      <p:sp>
        <p:nvSpPr>
          <p:cNvPr id="21" name="矩形 20"/>
          <p:cNvSpPr/>
          <p:nvPr/>
        </p:nvSpPr>
        <p:spPr>
          <a:xfrm>
            <a:off x="6525494" y="587727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xx[1][2]</a:t>
            </a:r>
            <a:endParaRPr lang="zh-CN" altLang="en-US" dirty="0"/>
          </a:p>
        </p:txBody>
      </p:sp>
      <p:cxnSp>
        <p:nvCxnSpPr>
          <p:cNvPr id="28" name="直接箭头连接符 27"/>
          <p:cNvCxnSpPr>
            <a:endCxn id="9" idx="1"/>
          </p:cNvCxnSpPr>
          <p:nvPr/>
        </p:nvCxnSpPr>
        <p:spPr>
          <a:xfrm>
            <a:off x="2771800" y="5589240"/>
            <a:ext cx="4444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直接箭头连接符 29"/>
          <p:cNvCxnSpPr>
            <a:endCxn id="10" idx="1"/>
          </p:cNvCxnSpPr>
          <p:nvPr/>
        </p:nvCxnSpPr>
        <p:spPr>
          <a:xfrm>
            <a:off x="2771800" y="6021288"/>
            <a:ext cx="44449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2771800" y="5589240"/>
            <a:ext cx="0" cy="441340"/>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flipH="1">
            <a:off x="2411760" y="5809910"/>
            <a:ext cx="360040"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860032" y="4077072"/>
            <a:ext cx="3647152" cy="1200329"/>
          </a:xfrm>
          <a:prstGeom prst="rect">
            <a:avLst/>
          </a:prstGeom>
          <a:noFill/>
        </p:spPr>
        <p:txBody>
          <a:bodyPr wrap="none" rtlCol="0">
            <a:spAutoFit/>
          </a:bodyPr>
          <a:lstStyle/>
          <a:p>
            <a:r>
              <a:rPr lang="zh-CN" altLang="en-US" dirty="0" smtClean="0"/>
              <a:t>每个元素都是一个数组引用，并没</a:t>
            </a:r>
            <a:endParaRPr lang="en-US" altLang="zh-CN" dirty="0" smtClean="0"/>
          </a:p>
          <a:p>
            <a:r>
              <a:rPr lang="zh-CN" altLang="en-US" dirty="0" smtClean="0"/>
              <a:t>有要求它们所引用数组的长度是多</a:t>
            </a:r>
            <a:endParaRPr lang="en-US" altLang="zh-CN" dirty="0" smtClean="0"/>
          </a:p>
          <a:p>
            <a:r>
              <a:rPr lang="zh-CN" altLang="en-US" dirty="0" smtClean="0"/>
              <a:t>少，也就是每个引用数组的长度可</a:t>
            </a:r>
            <a:endParaRPr lang="en-US" altLang="zh-CN" dirty="0" smtClean="0"/>
          </a:p>
          <a:p>
            <a:r>
              <a:rPr lang="zh-CN" altLang="en-US" dirty="0" smtClean="0"/>
              <a:t>以不一样。</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108793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二维数组初始化</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二维数组的初始化与一维数组初始化类似，同样可以使用大括号完成。</a:t>
            </a:r>
            <a:endParaRPr lang="en-US" altLang="zh-CN" dirty="0" smtClean="0"/>
          </a:p>
          <a:p>
            <a:pPr marL="68580" indent="0">
              <a:buNone/>
            </a:pPr>
            <a:r>
              <a:rPr lang="zh-CN" altLang="en-US" dirty="0" smtClean="0"/>
              <a:t>语法：</a:t>
            </a:r>
            <a:endParaRPr lang="en-US" altLang="zh-CN" dirty="0" smtClean="0"/>
          </a:p>
          <a:p>
            <a:pPr marL="68580" indent="0">
              <a:buNone/>
            </a:pPr>
            <a:r>
              <a:rPr lang="zh-CN" altLang="en-US" dirty="0" smtClean="0"/>
              <a:t>数组类型 数组名</a:t>
            </a:r>
            <a:r>
              <a:rPr lang="en-US" altLang="zh-CN" dirty="0" smtClean="0"/>
              <a:t>[][]{</a:t>
            </a:r>
            <a:r>
              <a:rPr lang="zh-CN" altLang="en-US" dirty="0" smtClean="0"/>
              <a:t>数值</a:t>
            </a:r>
            <a:r>
              <a:rPr lang="en-US" altLang="zh-CN" dirty="0" smtClean="0"/>
              <a:t>1.</a:t>
            </a:r>
            <a:r>
              <a:rPr lang="zh-CN" altLang="en-US" dirty="0" smtClean="0"/>
              <a:t>数值</a:t>
            </a:r>
            <a:r>
              <a:rPr lang="en-US" altLang="zh-CN" dirty="0" smtClean="0"/>
              <a:t>2</a:t>
            </a:r>
            <a:r>
              <a:rPr lang="zh-CN" altLang="en-US" dirty="0" smtClean="0"/>
              <a:t>，数值</a:t>
            </a:r>
            <a:r>
              <a:rPr lang="en-US" altLang="zh-CN" dirty="0" smtClean="0"/>
              <a:t>3</a:t>
            </a:r>
            <a:r>
              <a:rPr lang="zh-CN" altLang="en-US" dirty="0" smtClean="0"/>
              <a:t>，数组</a:t>
            </a:r>
            <a:r>
              <a:rPr lang="en-US" altLang="zh-CN" dirty="0" smtClean="0"/>
              <a:t>4</a:t>
            </a:r>
            <a:r>
              <a:rPr lang="en-US" altLang="zh-CN" dirty="0"/>
              <a:t>,</a:t>
            </a:r>
            <a:r>
              <a:rPr lang="en-US" altLang="zh-CN" dirty="0" smtClean="0"/>
              <a:t>…,</a:t>
            </a:r>
            <a:r>
              <a:rPr lang="zh-CN" altLang="en-US" dirty="0" smtClean="0"/>
              <a:t>数组</a:t>
            </a:r>
            <a:r>
              <a:rPr lang="en-US" altLang="zh-CN" dirty="0" smtClean="0"/>
              <a:t>n}</a:t>
            </a:r>
            <a:r>
              <a:rPr lang="zh-CN" altLang="en-US" dirty="0" smtClean="0"/>
              <a:t>；</a:t>
            </a:r>
            <a:endParaRPr lang="en-US" altLang="zh-CN" dirty="0" smtClean="0"/>
          </a:p>
          <a:p>
            <a:pPr marL="68580" indent="0">
              <a:buNone/>
            </a:pPr>
            <a:r>
              <a:rPr lang="zh-CN" altLang="en-US" dirty="0" smtClean="0"/>
              <a:t>例：</a:t>
            </a:r>
            <a:r>
              <a:rPr lang="en-US" altLang="zh-CN" dirty="0" err="1"/>
              <a:t>int</a:t>
            </a:r>
            <a:r>
              <a:rPr lang="en-US" altLang="zh-CN" dirty="0"/>
              <a:t> aa[][]= {{10,21,32},{20,11},{35,21}};</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28005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442" y="523608"/>
            <a:ext cx="6120798" cy="457120"/>
          </a:xfrm>
        </p:spPr>
        <p:txBody>
          <a:bodyPr>
            <a:noAutofit/>
          </a:bodyPr>
          <a:lstStyle/>
          <a:p>
            <a:r>
              <a:rPr lang="en-US" altLang="zh-CN" sz="2800" dirty="0" smtClean="0"/>
              <a:t>4.2.3 </a:t>
            </a:r>
            <a:r>
              <a:rPr lang="zh-CN" altLang="en-US" sz="2800" dirty="0" smtClean="0"/>
              <a:t>使用二维数组</a:t>
            </a:r>
            <a:endParaRPr lang="zh-CN" altLang="en-US" sz="2800" dirty="0"/>
          </a:p>
        </p:txBody>
      </p:sp>
      <p:sp>
        <p:nvSpPr>
          <p:cNvPr id="3" name="内容占位符 2"/>
          <p:cNvSpPr>
            <a:spLocks noGrp="1"/>
          </p:cNvSpPr>
          <p:nvPr>
            <p:ph idx="1"/>
          </p:nvPr>
        </p:nvSpPr>
        <p:spPr>
          <a:xfrm>
            <a:off x="899592" y="1052736"/>
            <a:ext cx="6777317" cy="4968552"/>
          </a:xfrm>
        </p:spPr>
        <p:txBody>
          <a:bodyPr>
            <a:noAutofit/>
          </a:bodyPr>
          <a:lstStyle/>
          <a:p>
            <a:pPr marL="68580" indent="0">
              <a:buNone/>
            </a:pPr>
            <a:r>
              <a:rPr lang="zh-CN" altLang="en-US" sz="2000" dirty="0"/>
              <a:t>例</a:t>
            </a:r>
            <a:r>
              <a:rPr lang="en-US" altLang="zh-CN" sz="2000" dirty="0" smtClean="0"/>
              <a:t>4.12  </a:t>
            </a:r>
            <a:r>
              <a:rPr lang="zh-CN" altLang="en-US" sz="2000" dirty="0" smtClean="0"/>
              <a:t>使用二维数组</a:t>
            </a:r>
            <a:endParaRPr lang="en-US" altLang="zh-CN" sz="2000" dirty="0" smtClean="0"/>
          </a:p>
          <a:p>
            <a:pPr marL="68580" indent="0">
              <a:buNone/>
            </a:pPr>
            <a:r>
              <a:rPr lang="en-US" altLang="zh-CN" sz="2000" dirty="0"/>
              <a:t>public class test {</a:t>
            </a:r>
          </a:p>
          <a:p>
            <a:pPr marL="68580" indent="0">
              <a:buNone/>
            </a:pPr>
            <a:r>
              <a:rPr lang="en-US" altLang="zh-CN" sz="2000" dirty="0"/>
              <a:t>public static void main(String[] </a:t>
            </a:r>
            <a:r>
              <a:rPr lang="en-US" altLang="zh-CN" sz="2000" dirty="0" err="1"/>
              <a:t>args</a:t>
            </a:r>
            <a:r>
              <a:rPr lang="en-US" altLang="zh-CN" sz="2000" dirty="0"/>
              <a:t>) {</a:t>
            </a:r>
          </a:p>
          <a:p>
            <a:pPr marL="68580" indent="0">
              <a:buNone/>
            </a:pPr>
            <a:r>
              <a:rPr lang="en-US" altLang="zh-CN" sz="2000" dirty="0"/>
              <a:t>	</a:t>
            </a:r>
            <a:r>
              <a:rPr lang="en-US" altLang="zh-CN" sz="2000" dirty="0" err="1"/>
              <a:t>int</a:t>
            </a:r>
            <a:r>
              <a:rPr lang="en-US" altLang="zh-CN" sz="2000" dirty="0"/>
              <a:t> a[][]=new </a:t>
            </a:r>
            <a:r>
              <a:rPr lang="en-US" altLang="zh-CN" sz="2000" dirty="0" err="1"/>
              <a:t>int</a:t>
            </a:r>
            <a:r>
              <a:rPr lang="en-US" altLang="zh-CN" sz="2000" dirty="0"/>
              <a:t>[5][5];</a:t>
            </a:r>
          </a:p>
          <a:p>
            <a:pPr marL="6858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a.length;i</a:t>
            </a:r>
            <a:r>
              <a:rPr lang="en-US" altLang="zh-CN" sz="2000" dirty="0"/>
              <a:t>++)</a:t>
            </a:r>
          </a:p>
          <a:p>
            <a:pPr marL="68580" indent="0">
              <a:buNone/>
            </a:pPr>
            <a:r>
              <a:rPr lang="en-US" altLang="zh-CN" sz="2000" dirty="0"/>
              <a:t>	{</a:t>
            </a:r>
          </a:p>
          <a:p>
            <a:pPr marL="68580" indent="0">
              <a:buNone/>
            </a:pPr>
            <a:r>
              <a:rPr lang="en-US" altLang="zh-CN" sz="2000" dirty="0"/>
              <a:t>		for(</a:t>
            </a:r>
            <a:r>
              <a:rPr lang="en-US" altLang="zh-CN" sz="2000" dirty="0" err="1"/>
              <a:t>int</a:t>
            </a:r>
            <a:r>
              <a:rPr lang="en-US" altLang="zh-CN" sz="2000" dirty="0"/>
              <a:t> </a:t>
            </a:r>
            <a:r>
              <a:rPr lang="en-US" altLang="zh-CN" sz="2000" dirty="0" smtClean="0"/>
              <a:t>j=0;j&lt;a[</a:t>
            </a:r>
            <a:r>
              <a:rPr lang="en-US" altLang="zh-CN" sz="2000" dirty="0" err="1" smtClean="0"/>
              <a:t>i</a:t>
            </a:r>
            <a:r>
              <a:rPr lang="en-US" altLang="zh-CN" sz="2000" dirty="0" smtClean="0"/>
              <a:t>].</a:t>
            </a:r>
            <a:r>
              <a:rPr lang="en-US" altLang="zh-CN" sz="2000" dirty="0" err="1" smtClean="0"/>
              <a:t>length;j</a:t>
            </a:r>
            <a:r>
              <a:rPr lang="en-US" altLang="zh-CN" sz="2000" dirty="0"/>
              <a:t>++)</a:t>
            </a:r>
          </a:p>
          <a:p>
            <a:pPr marL="68580" indent="0">
              <a:buNone/>
            </a:pPr>
            <a:r>
              <a:rPr lang="en-US" altLang="zh-CN" sz="2000" dirty="0"/>
              <a:t>		{</a:t>
            </a:r>
          </a:p>
          <a:p>
            <a:pPr marL="68580" indent="0">
              <a:buNone/>
            </a:pPr>
            <a:r>
              <a:rPr lang="en-US" altLang="zh-CN" sz="2000" dirty="0"/>
              <a:t>			</a:t>
            </a:r>
            <a:r>
              <a:rPr lang="en-US" altLang="zh-CN" sz="2000" dirty="0" err="1"/>
              <a:t>System.out.print</a:t>
            </a:r>
            <a:r>
              <a:rPr lang="en-US" altLang="zh-CN" sz="2000" dirty="0"/>
              <a:t>(a[</a:t>
            </a:r>
            <a:r>
              <a:rPr lang="en-US" altLang="zh-CN" sz="2000" dirty="0" err="1"/>
              <a:t>i</a:t>
            </a:r>
            <a:r>
              <a:rPr lang="en-US" altLang="zh-CN" sz="2000" dirty="0"/>
              <a:t>][j]);</a:t>
            </a:r>
          </a:p>
          <a:p>
            <a:pPr marL="68580" indent="0">
              <a:buNone/>
            </a:pPr>
            <a:r>
              <a:rPr lang="en-US" altLang="zh-CN" sz="2000" dirty="0"/>
              <a:t>		}</a:t>
            </a:r>
          </a:p>
          <a:p>
            <a:pPr marL="68580" indent="0">
              <a:buNone/>
            </a:pPr>
            <a:r>
              <a:rPr lang="en-US" altLang="zh-CN" sz="2000" dirty="0"/>
              <a:t>		</a:t>
            </a:r>
            <a:r>
              <a:rPr lang="en-US" altLang="zh-CN" sz="2000" dirty="0" err="1"/>
              <a:t>System.out.println</a:t>
            </a:r>
            <a:r>
              <a:rPr lang="en-US" altLang="zh-CN" sz="2000" dirty="0"/>
              <a:t>();</a:t>
            </a:r>
          </a:p>
          <a:p>
            <a:pPr marL="68580" indent="0">
              <a:buNone/>
            </a:pPr>
            <a:r>
              <a:rPr lang="en-US" altLang="zh-CN" sz="2000" dirty="0"/>
              <a:t>	}</a:t>
            </a:r>
          </a:p>
          <a:p>
            <a:pPr marL="68580" indent="0">
              <a:buNone/>
            </a:pPr>
            <a:r>
              <a:rPr lang="en-US" altLang="zh-CN" sz="2000" dirty="0"/>
              <a:t>}</a:t>
            </a:r>
          </a:p>
          <a:p>
            <a:pPr marL="68580" indent="0">
              <a:buNone/>
            </a:pPr>
            <a:r>
              <a:rPr lang="en-US" altLang="zh-CN" sz="2000" dirty="0"/>
              <a:t>}</a:t>
            </a:r>
          </a:p>
          <a:p>
            <a:pPr marL="68580" indent="0">
              <a:buNone/>
            </a:pP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700808"/>
            <a:ext cx="11049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570949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7057" y="404664"/>
            <a:ext cx="4951047" cy="576064"/>
          </a:xfrm>
        </p:spPr>
        <p:txBody>
          <a:bodyPr>
            <a:noAutofit/>
          </a:bodyPr>
          <a:lstStyle/>
          <a:p>
            <a:r>
              <a:rPr lang="en-US" altLang="zh-CN" sz="2400" dirty="0"/>
              <a:t>4.2.3 </a:t>
            </a:r>
            <a:r>
              <a:rPr lang="zh-CN" altLang="en-US" sz="2400" dirty="0"/>
              <a:t>使用二维数组</a:t>
            </a:r>
          </a:p>
        </p:txBody>
      </p:sp>
      <p:sp>
        <p:nvSpPr>
          <p:cNvPr id="3" name="内容占位符 2"/>
          <p:cNvSpPr>
            <a:spLocks noGrp="1"/>
          </p:cNvSpPr>
          <p:nvPr>
            <p:ph idx="1"/>
          </p:nvPr>
        </p:nvSpPr>
        <p:spPr>
          <a:xfrm>
            <a:off x="395536" y="1344286"/>
            <a:ext cx="6777317" cy="4824536"/>
          </a:xfrm>
        </p:spPr>
        <p:txBody>
          <a:bodyPr>
            <a:noAutofit/>
          </a:bodyPr>
          <a:lstStyle/>
          <a:p>
            <a:pPr marL="68580" indent="0">
              <a:buNone/>
            </a:pPr>
            <a:r>
              <a:rPr lang="en-US" altLang="zh-CN" sz="2000" dirty="0"/>
              <a:t>public class test {</a:t>
            </a:r>
          </a:p>
          <a:p>
            <a:pPr marL="68580" indent="0">
              <a:buNone/>
            </a:pPr>
            <a:r>
              <a:rPr lang="en-US" altLang="zh-CN" sz="2000" dirty="0"/>
              <a:t>public static void main(String[] </a:t>
            </a:r>
            <a:r>
              <a:rPr lang="en-US" altLang="zh-CN" sz="2000" dirty="0" err="1"/>
              <a:t>args</a:t>
            </a:r>
            <a:r>
              <a:rPr lang="en-US" altLang="zh-CN" sz="2000" dirty="0"/>
              <a:t>) {</a:t>
            </a:r>
          </a:p>
          <a:p>
            <a:pPr marL="68580" indent="0">
              <a:buNone/>
            </a:pPr>
            <a:r>
              <a:rPr lang="en-US" altLang="zh-CN" sz="2000" dirty="0"/>
              <a:t>	char </a:t>
            </a:r>
            <a:r>
              <a:rPr lang="en-US" altLang="zh-CN" sz="2000" dirty="0" err="1"/>
              <a:t>arr</a:t>
            </a:r>
            <a:r>
              <a:rPr lang="en-US" altLang="zh-CN" sz="2000" dirty="0"/>
              <a:t>[][]=new char[5][];</a:t>
            </a:r>
          </a:p>
          <a:p>
            <a:pPr marL="6858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arr.length;i</a:t>
            </a:r>
            <a:r>
              <a:rPr lang="en-US" altLang="zh-CN" sz="2000" dirty="0"/>
              <a:t>++)</a:t>
            </a:r>
          </a:p>
          <a:p>
            <a:pPr marL="68580" indent="0">
              <a:buNone/>
            </a:pPr>
            <a:r>
              <a:rPr lang="en-US" altLang="zh-CN" sz="2000" dirty="0"/>
              <a:t>	</a:t>
            </a:r>
            <a:r>
              <a:rPr lang="en-US" altLang="zh-CN" sz="2000" dirty="0" smtClean="0"/>
              <a:t>{</a:t>
            </a:r>
          </a:p>
          <a:p>
            <a:pPr marL="68580" indent="0">
              <a:buNone/>
            </a:pPr>
            <a:r>
              <a:rPr lang="en-US" altLang="zh-CN" sz="2000" dirty="0" smtClean="0"/>
              <a:t>		</a:t>
            </a:r>
            <a:r>
              <a:rPr lang="en-US" altLang="zh-CN" sz="2000" dirty="0" err="1" smtClean="0"/>
              <a:t>arr</a:t>
            </a:r>
            <a:r>
              <a:rPr lang="en-US" altLang="zh-CN" sz="2000" dirty="0" smtClean="0"/>
              <a:t>[</a:t>
            </a:r>
            <a:r>
              <a:rPr lang="en-US" altLang="zh-CN" sz="2000" dirty="0" err="1" smtClean="0"/>
              <a:t>i</a:t>
            </a:r>
            <a:r>
              <a:rPr lang="en-US" altLang="zh-CN" sz="2000" dirty="0" smtClean="0"/>
              <a:t>]=new char[i+1];</a:t>
            </a:r>
          </a:p>
          <a:p>
            <a:pPr marL="68580" indent="0">
              <a:buNone/>
            </a:pPr>
            <a:r>
              <a:rPr lang="en-US" altLang="zh-CN" sz="2000" dirty="0"/>
              <a:t>	}</a:t>
            </a:r>
          </a:p>
          <a:p>
            <a:pPr marL="6858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arr.length;i</a:t>
            </a:r>
            <a:r>
              <a:rPr lang="en-US" altLang="zh-CN" sz="2000" dirty="0"/>
              <a:t>++)</a:t>
            </a:r>
          </a:p>
          <a:p>
            <a:pPr marL="68580" indent="0">
              <a:buNone/>
            </a:pPr>
            <a:r>
              <a:rPr lang="en-US" altLang="zh-CN" sz="2000" dirty="0"/>
              <a:t>	{</a:t>
            </a:r>
          </a:p>
          <a:p>
            <a:pPr marL="68580" indent="0">
              <a:buNone/>
            </a:pPr>
            <a:r>
              <a:rPr lang="en-US" altLang="zh-CN" sz="2000" dirty="0"/>
              <a:t>		for(</a:t>
            </a:r>
            <a:r>
              <a:rPr lang="en-US" altLang="zh-CN" sz="2000" dirty="0" err="1"/>
              <a:t>int</a:t>
            </a:r>
            <a:r>
              <a:rPr lang="en-US" altLang="zh-CN" sz="2000" dirty="0"/>
              <a:t> j=0;j&lt;=</a:t>
            </a:r>
            <a:r>
              <a:rPr lang="en-US" altLang="zh-CN" sz="2000" dirty="0" err="1"/>
              <a:t>i;j</a:t>
            </a:r>
            <a:r>
              <a:rPr lang="en-US" altLang="zh-CN" sz="2000" dirty="0"/>
              <a:t>++)</a:t>
            </a:r>
          </a:p>
          <a:p>
            <a:pPr marL="68580" indent="0">
              <a:buNone/>
            </a:pPr>
            <a:r>
              <a:rPr lang="en-US" altLang="zh-CN" sz="2000" dirty="0"/>
              <a:t>		</a:t>
            </a:r>
            <a:r>
              <a:rPr lang="en-US" altLang="zh-CN" sz="2000" dirty="0" smtClean="0"/>
              <a:t>{   </a:t>
            </a:r>
            <a:r>
              <a:rPr lang="en-US" altLang="zh-CN" sz="2000" dirty="0" err="1" smtClean="0"/>
              <a:t>arr</a:t>
            </a:r>
            <a:r>
              <a:rPr lang="en-US" altLang="zh-CN" sz="2000" dirty="0" smtClean="0"/>
              <a:t>[</a:t>
            </a:r>
            <a:r>
              <a:rPr lang="en-US" altLang="zh-CN" sz="2000" dirty="0" err="1" smtClean="0"/>
              <a:t>i</a:t>
            </a:r>
            <a:r>
              <a:rPr lang="en-US" altLang="zh-CN" sz="2000" dirty="0"/>
              <a:t>][j</a:t>
            </a:r>
            <a:r>
              <a:rPr lang="en-US" altLang="zh-CN" sz="2000" dirty="0" smtClean="0"/>
              <a:t>]='*';    }</a:t>
            </a:r>
            <a:endParaRPr lang="en-US" altLang="zh-CN" sz="2000" dirty="0"/>
          </a:p>
          <a:p>
            <a:pPr marL="68580" indent="0">
              <a:buNone/>
            </a:pPr>
            <a:r>
              <a:rPr lang="en-US" altLang="zh-CN" sz="2000" dirty="0"/>
              <a:t>	}</a:t>
            </a:r>
          </a:p>
          <a:p>
            <a:pPr marL="68580" indent="0">
              <a:buNone/>
            </a:pPr>
            <a:r>
              <a:rPr lang="en-US" altLang="zh-CN" sz="2000" dirty="0"/>
              <a:t>	</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764704"/>
            <a:ext cx="10668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55576" y="980728"/>
            <a:ext cx="3467616" cy="369332"/>
          </a:xfrm>
          <a:prstGeom prst="rect">
            <a:avLst/>
          </a:prstGeom>
          <a:noFill/>
        </p:spPr>
        <p:txBody>
          <a:bodyPr wrap="none" rtlCol="0">
            <a:spAutoFit/>
          </a:bodyPr>
          <a:lstStyle/>
          <a:p>
            <a:r>
              <a:rPr lang="zh-CN" altLang="en-US" dirty="0" smtClean="0"/>
              <a:t>例</a:t>
            </a:r>
            <a:r>
              <a:rPr lang="en-US" altLang="zh-CN" dirty="0" smtClean="0"/>
              <a:t>4.13 </a:t>
            </a:r>
            <a:r>
              <a:rPr lang="zh-CN" altLang="en-US" dirty="0" smtClean="0"/>
              <a:t>用二维数组输出如下图案</a:t>
            </a:r>
            <a:endParaRPr lang="zh-CN" altLang="en-US" dirty="0"/>
          </a:p>
        </p:txBody>
      </p:sp>
      <p:sp>
        <p:nvSpPr>
          <p:cNvPr id="4" name="矩形 3"/>
          <p:cNvSpPr/>
          <p:nvPr/>
        </p:nvSpPr>
        <p:spPr>
          <a:xfrm>
            <a:off x="5148064" y="3429000"/>
            <a:ext cx="3744416"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t>for(</a:t>
            </a:r>
            <a:r>
              <a:rPr lang="en-US" altLang="zh-CN" dirty="0" err="1"/>
              <a:t>int</a:t>
            </a:r>
            <a:r>
              <a:rPr lang="en-US" altLang="zh-CN" dirty="0"/>
              <a:t> </a:t>
            </a:r>
            <a:r>
              <a:rPr lang="en-US" altLang="zh-CN" dirty="0" err="1"/>
              <a:t>i</a:t>
            </a:r>
            <a:r>
              <a:rPr lang="en-US" altLang="zh-CN" dirty="0"/>
              <a:t>=0;i&lt;</a:t>
            </a:r>
            <a:r>
              <a:rPr lang="en-US" altLang="zh-CN" dirty="0" err="1"/>
              <a:t>arr.length;i</a:t>
            </a:r>
            <a:r>
              <a:rPr lang="en-US" altLang="zh-CN" dirty="0"/>
              <a:t>++)</a:t>
            </a:r>
          </a:p>
          <a:p>
            <a:r>
              <a:rPr lang="en-US" altLang="zh-CN" dirty="0" smtClean="0"/>
              <a:t>{</a:t>
            </a:r>
            <a:endParaRPr lang="en-US" altLang="zh-CN" dirty="0"/>
          </a:p>
          <a:p>
            <a:r>
              <a:rPr lang="en-US" altLang="zh-CN" dirty="0" smtClean="0"/>
              <a:t>   for(</a:t>
            </a:r>
            <a:r>
              <a:rPr lang="en-US" altLang="zh-CN" dirty="0" err="1" smtClean="0"/>
              <a:t>int</a:t>
            </a:r>
            <a:r>
              <a:rPr lang="en-US" altLang="zh-CN" dirty="0" smtClean="0"/>
              <a:t> </a:t>
            </a:r>
            <a:r>
              <a:rPr lang="en-US" altLang="zh-CN" dirty="0"/>
              <a:t>j=0;j&lt;=</a:t>
            </a:r>
            <a:r>
              <a:rPr lang="en-US" altLang="zh-CN" dirty="0" err="1"/>
              <a:t>i;j</a:t>
            </a:r>
            <a:r>
              <a:rPr lang="en-US" altLang="zh-CN" dirty="0"/>
              <a:t>++)</a:t>
            </a:r>
          </a:p>
          <a:p>
            <a:r>
              <a:rPr lang="en-US" altLang="zh-CN" dirty="0"/>
              <a:t> </a:t>
            </a:r>
            <a:r>
              <a:rPr lang="en-US" altLang="zh-CN" dirty="0" smtClean="0"/>
              <a:t>    {   </a:t>
            </a:r>
            <a:r>
              <a:rPr lang="en-US" altLang="zh-CN" dirty="0" err="1"/>
              <a:t>System.out.print</a:t>
            </a:r>
            <a:r>
              <a:rPr lang="en-US" altLang="zh-CN" dirty="0"/>
              <a:t>(</a:t>
            </a:r>
            <a:r>
              <a:rPr lang="en-US" altLang="zh-CN" dirty="0" err="1"/>
              <a:t>arr</a:t>
            </a:r>
            <a:r>
              <a:rPr lang="en-US" altLang="zh-CN" dirty="0"/>
              <a:t>[</a:t>
            </a:r>
            <a:r>
              <a:rPr lang="en-US" altLang="zh-CN" dirty="0" err="1"/>
              <a:t>i</a:t>
            </a:r>
            <a:r>
              <a:rPr lang="en-US" altLang="zh-CN" dirty="0"/>
              <a:t>][j</a:t>
            </a:r>
            <a:r>
              <a:rPr lang="en-US" altLang="zh-CN" dirty="0" smtClean="0"/>
              <a:t>]); </a:t>
            </a:r>
            <a:r>
              <a:rPr lang="en-US" altLang="zh-CN" dirty="0"/>
              <a:t>}</a:t>
            </a:r>
          </a:p>
          <a:p>
            <a:r>
              <a:rPr lang="en-US" altLang="zh-CN" dirty="0" smtClean="0"/>
              <a:t>          </a:t>
            </a:r>
            <a:r>
              <a:rPr lang="en-US" altLang="zh-CN" dirty="0" err="1" smtClean="0"/>
              <a:t>System.out.println</a:t>
            </a:r>
            <a:r>
              <a:rPr lang="en-US" altLang="zh-CN" dirty="0"/>
              <a:t>();</a:t>
            </a:r>
          </a:p>
          <a:p>
            <a:r>
              <a:rPr lang="en-US" altLang="zh-CN" dirty="0" smtClean="0"/>
              <a:t>      }</a:t>
            </a:r>
            <a:endParaRPr lang="en-US" altLang="zh-CN" dirty="0"/>
          </a:p>
          <a:p>
            <a:r>
              <a:rPr lang="en-US" altLang="zh-CN" dirty="0"/>
              <a:t>}</a:t>
            </a:r>
          </a:p>
          <a:p>
            <a:r>
              <a:rPr lang="en-US" altLang="zh-CN" dirty="0"/>
              <a:t>}</a:t>
            </a:r>
          </a:p>
          <a:p>
            <a:endParaRPr lang="en-US" altLang="zh-CN"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150858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4.2.4 </a:t>
            </a:r>
            <a:r>
              <a:rPr lang="zh-CN" altLang="en-US" dirty="0" smtClean="0"/>
              <a:t>三维以上的数组</a:t>
            </a:r>
            <a:endParaRPr lang="zh-CN" altLang="en-US" dirty="0"/>
          </a:p>
        </p:txBody>
      </p:sp>
      <p:sp>
        <p:nvSpPr>
          <p:cNvPr id="3" name="内容占位符 2"/>
          <p:cNvSpPr>
            <a:spLocks noGrp="1"/>
          </p:cNvSpPr>
          <p:nvPr>
            <p:ph idx="1"/>
          </p:nvPr>
        </p:nvSpPr>
        <p:spPr/>
        <p:txBody>
          <a:bodyPr/>
          <a:lstStyle/>
          <a:p>
            <a:pPr marL="68580" indent="0">
              <a:buNone/>
            </a:pPr>
            <a:r>
              <a:rPr lang="zh-CN" altLang="en-US" spc="-100" dirty="0" smtClean="0"/>
              <a:t>通过对二维数组的介绍，不难发现，要想提高数组的维数，只要在声明数组的时候将下标与中括号再加一组即可，所以三维数组的声明为</a:t>
            </a:r>
            <a:r>
              <a:rPr lang="en-US" altLang="zh-CN" spc="-100" dirty="0" err="1" smtClean="0"/>
              <a:t>int</a:t>
            </a:r>
            <a:r>
              <a:rPr lang="en-US" altLang="zh-CN" spc="-100" dirty="0" smtClean="0"/>
              <a:t>[][][] a</a:t>
            </a:r>
            <a:r>
              <a:rPr lang="zh-CN" altLang="en-US" spc="-100" dirty="0" smtClean="0"/>
              <a:t>；而四维数组为</a:t>
            </a:r>
            <a:r>
              <a:rPr lang="en-US" altLang="zh-CN" spc="-100" dirty="0" err="1" smtClean="0"/>
              <a:t>int</a:t>
            </a:r>
            <a:r>
              <a:rPr lang="en-US" altLang="zh-CN" spc="-100" dirty="0" smtClean="0"/>
              <a:t>[][][][] a;</a:t>
            </a:r>
            <a:r>
              <a:rPr lang="zh-CN" altLang="en-US" spc="-100" dirty="0" smtClean="0"/>
              <a:t>以此类推。</a:t>
            </a:r>
            <a:endParaRPr lang="en-US" altLang="zh-CN" spc="-100" dirty="0" smtClean="0"/>
          </a:p>
          <a:p>
            <a:pPr marL="68580" indent="0">
              <a:buNone/>
            </a:pPr>
            <a:r>
              <a:rPr lang="zh-CN" altLang="en-US" spc="-100" dirty="0" smtClean="0"/>
              <a:t>使用多维数组时，输入、输出的方式和一维数组相同，但是每多一维，嵌套循环的层数就必须多一层，所以维数越高的数组其复杂度也就越高。</a:t>
            </a:r>
            <a:endParaRPr lang="zh-CN" altLang="en-US" spc="-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8214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4896544" cy="504056"/>
          </a:xfrm>
        </p:spPr>
        <p:txBody>
          <a:bodyPr>
            <a:normAutofit fontScale="90000"/>
          </a:bodyPr>
          <a:lstStyle/>
          <a:p>
            <a:r>
              <a:rPr lang="en-US" altLang="zh-CN" sz="3200" dirty="0"/>
              <a:t>4.2.4 </a:t>
            </a:r>
            <a:r>
              <a:rPr lang="zh-CN" altLang="en-US" sz="3200" dirty="0"/>
              <a:t>三维以上的数组</a:t>
            </a:r>
          </a:p>
        </p:txBody>
      </p:sp>
      <p:sp>
        <p:nvSpPr>
          <p:cNvPr id="3" name="内容占位符 2"/>
          <p:cNvSpPr>
            <a:spLocks noGrp="1"/>
          </p:cNvSpPr>
          <p:nvPr>
            <p:ph idx="1"/>
          </p:nvPr>
        </p:nvSpPr>
        <p:spPr>
          <a:xfrm>
            <a:off x="765211" y="945130"/>
            <a:ext cx="7695221" cy="3508977"/>
          </a:xfrm>
        </p:spPr>
        <p:txBody>
          <a:bodyPr/>
          <a:lstStyle/>
          <a:p>
            <a:pPr marL="68580" indent="0">
              <a:buNone/>
            </a:pPr>
            <a:r>
              <a:rPr lang="zh-CN" altLang="en-US" dirty="0" smtClean="0"/>
              <a:t>例</a:t>
            </a:r>
            <a:r>
              <a:rPr lang="en-US" altLang="zh-CN" dirty="0" smtClean="0"/>
              <a:t>4.14 </a:t>
            </a:r>
            <a:r>
              <a:rPr lang="zh-CN" altLang="en-US" dirty="0" smtClean="0"/>
              <a:t>声明三维数组并赋初值，然后输出该数组的各元素，并计算各元素之和。</a:t>
            </a:r>
            <a:endParaRPr lang="zh-CN" altLang="en-US" dirty="0"/>
          </a:p>
        </p:txBody>
      </p:sp>
      <p:sp>
        <p:nvSpPr>
          <p:cNvPr id="4" name="TextBox 3"/>
          <p:cNvSpPr txBox="1"/>
          <p:nvPr/>
        </p:nvSpPr>
        <p:spPr>
          <a:xfrm>
            <a:off x="899592" y="1772816"/>
            <a:ext cx="7508787" cy="4401205"/>
          </a:xfrm>
          <a:prstGeom prst="rect">
            <a:avLst/>
          </a:prstGeom>
          <a:noFill/>
        </p:spPr>
        <p:txBody>
          <a:bodyPr wrap="non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smtClean="0"/>
              <a:t>   </a:t>
            </a:r>
            <a:r>
              <a:rPr lang="en-US" altLang="zh-CN" sz="2000" dirty="0" err="1" smtClean="0"/>
              <a:t>int</a:t>
            </a:r>
            <a:r>
              <a:rPr lang="en-US" altLang="zh-CN" sz="2000" dirty="0" smtClean="0"/>
              <a:t> </a:t>
            </a:r>
            <a:r>
              <a:rPr lang="en-US" altLang="zh-CN" sz="2000" dirty="0" err="1"/>
              <a:t>i,j,k,sum</a:t>
            </a:r>
            <a:r>
              <a:rPr lang="en-US" altLang="zh-CN" sz="2000" dirty="0"/>
              <a:t>=0;</a:t>
            </a:r>
          </a:p>
          <a:p>
            <a:r>
              <a:rPr lang="en-US" altLang="zh-CN" sz="2000" dirty="0"/>
              <a:t>  </a:t>
            </a:r>
            <a:r>
              <a:rPr lang="en-US" altLang="zh-CN" sz="2000" dirty="0" smtClean="0"/>
              <a:t> </a:t>
            </a:r>
            <a:r>
              <a:rPr lang="en-US" altLang="zh-CN" sz="2000" dirty="0" err="1" smtClean="0"/>
              <a:t>int</a:t>
            </a:r>
            <a:r>
              <a:rPr lang="en-US" altLang="zh-CN" sz="2000" dirty="0" smtClean="0"/>
              <a:t> </a:t>
            </a:r>
            <a:r>
              <a:rPr lang="en-US" altLang="zh-CN" sz="2000" dirty="0"/>
              <a:t>[][][]a={{{1,2},{3,4}},{{5,6},{7,8}}};</a:t>
            </a:r>
          </a:p>
          <a:p>
            <a:r>
              <a:rPr lang="en-US" altLang="zh-CN" sz="2000" dirty="0" smtClean="0"/>
              <a:t>   for(</a:t>
            </a:r>
            <a:r>
              <a:rPr lang="en-US" altLang="zh-CN" sz="2000" dirty="0" err="1" smtClean="0"/>
              <a:t>i</a:t>
            </a:r>
            <a:r>
              <a:rPr lang="en-US" altLang="zh-CN" sz="2000" dirty="0" smtClean="0"/>
              <a:t>=0;i&lt;</a:t>
            </a:r>
            <a:r>
              <a:rPr lang="en-US" altLang="zh-CN" sz="2000" dirty="0" err="1" smtClean="0"/>
              <a:t>a.length;i</a:t>
            </a:r>
            <a:r>
              <a:rPr lang="en-US" altLang="zh-CN" sz="2000" dirty="0"/>
              <a:t>++)</a:t>
            </a:r>
          </a:p>
          <a:p>
            <a:r>
              <a:rPr lang="en-US" altLang="zh-CN" sz="2000" dirty="0" smtClean="0"/>
              <a:t>       for(j=0;j&lt;a[</a:t>
            </a:r>
            <a:r>
              <a:rPr lang="en-US" altLang="zh-CN" sz="2000" dirty="0" err="1" smtClean="0"/>
              <a:t>i</a:t>
            </a:r>
            <a:r>
              <a:rPr lang="en-US" altLang="zh-CN" sz="2000" dirty="0"/>
              <a:t>].</a:t>
            </a:r>
            <a:r>
              <a:rPr lang="en-US" altLang="zh-CN" sz="2000" dirty="0" err="1"/>
              <a:t>length;j</a:t>
            </a:r>
            <a:r>
              <a:rPr lang="en-US" altLang="zh-CN" sz="2000" dirty="0"/>
              <a:t>++)</a:t>
            </a:r>
          </a:p>
          <a:p>
            <a:r>
              <a:rPr lang="en-US" altLang="zh-CN" sz="2000" dirty="0"/>
              <a:t>	</a:t>
            </a:r>
            <a:r>
              <a:rPr lang="en-US" altLang="zh-CN" sz="2000" dirty="0" smtClean="0"/>
              <a:t>for(k=0;k&lt;a[</a:t>
            </a:r>
            <a:r>
              <a:rPr lang="en-US" altLang="zh-CN" sz="2000" dirty="0" err="1" smtClean="0"/>
              <a:t>i</a:t>
            </a:r>
            <a:r>
              <a:rPr lang="en-US" altLang="zh-CN" sz="2000" dirty="0"/>
              <a:t>][j].</a:t>
            </a:r>
            <a:r>
              <a:rPr lang="en-US" altLang="zh-CN" sz="2000" dirty="0" err="1"/>
              <a:t>length;k</a:t>
            </a:r>
            <a:r>
              <a:rPr lang="en-US" altLang="zh-CN" sz="2000" dirty="0"/>
              <a:t>++)</a:t>
            </a:r>
          </a:p>
          <a:p>
            <a:r>
              <a:rPr lang="en-US" altLang="zh-CN" sz="2000" dirty="0"/>
              <a:t>	</a:t>
            </a:r>
            <a:r>
              <a:rPr lang="en-US" altLang="zh-CN" sz="2000" dirty="0" smtClean="0"/>
              <a:t>{</a:t>
            </a:r>
            <a:endParaRPr lang="en-US" altLang="zh-CN" sz="2000" dirty="0"/>
          </a:p>
          <a:p>
            <a:r>
              <a:rPr lang="en-US" altLang="zh-CN" sz="2000" dirty="0"/>
              <a:t>	</a:t>
            </a:r>
            <a:r>
              <a:rPr lang="en-US" altLang="zh-CN" sz="2000" dirty="0" smtClean="0"/>
              <a:t>   </a:t>
            </a:r>
            <a:r>
              <a:rPr lang="en-US" altLang="zh-CN" sz="2000" dirty="0" err="1" smtClean="0"/>
              <a:t>System.out.println</a:t>
            </a:r>
            <a:r>
              <a:rPr lang="en-US" altLang="zh-CN" sz="2000" dirty="0"/>
              <a:t>("a["+</a:t>
            </a:r>
            <a:r>
              <a:rPr lang="en-US" altLang="zh-CN" sz="2000" dirty="0" err="1"/>
              <a:t>i</a:t>
            </a:r>
            <a:r>
              <a:rPr lang="en-US" altLang="zh-CN" sz="2000" dirty="0"/>
              <a:t>+"]["+j+"]["+k+"]="+a[</a:t>
            </a:r>
            <a:r>
              <a:rPr lang="en-US" altLang="zh-CN" sz="2000" dirty="0" err="1"/>
              <a:t>i</a:t>
            </a:r>
            <a:r>
              <a:rPr lang="en-US" altLang="zh-CN" sz="2000" dirty="0"/>
              <a:t>][j][k]);</a:t>
            </a:r>
          </a:p>
          <a:p>
            <a:r>
              <a:rPr lang="en-US" altLang="zh-CN" sz="2000" dirty="0"/>
              <a:t>	</a:t>
            </a:r>
            <a:r>
              <a:rPr lang="en-US" altLang="zh-CN" sz="2000" dirty="0" smtClean="0"/>
              <a:t>   sum</a:t>
            </a:r>
            <a:r>
              <a:rPr lang="en-US" altLang="zh-CN" sz="2000" dirty="0"/>
              <a:t>+=a[</a:t>
            </a:r>
            <a:r>
              <a:rPr lang="en-US" altLang="zh-CN" sz="2000" dirty="0" err="1"/>
              <a:t>i</a:t>
            </a:r>
            <a:r>
              <a:rPr lang="en-US" altLang="zh-CN" sz="2000" dirty="0"/>
              <a:t>][j][k];</a:t>
            </a:r>
          </a:p>
          <a:p>
            <a:r>
              <a:rPr lang="en-US" altLang="zh-CN" sz="2000" dirty="0"/>
              <a:t>	</a:t>
            </a:r>
            <a:r>
              <a:rPr lang="en-US" altLang="zh-CN" sz="2000" dirty="0" smtClean="0"/>
              <a:t>  }</a:t>
            </a:r>
            <a:endParaRPr lang="en-US" altLang="zh-CN" sz="2000" dirty="0"/>
          </a:p>
          <a:p>
            <a:r>
              <a:rPr lang="en-US" altLang="zh-CN" sz="2000" dirty="0"/>
              <a:t>	</a:t>
            </a:r>
            <a:r>
              <a:rPr lang="en-US" altLang="zh-CN" sz="2000" dirty="0" err="1"/>
              <a:t>System.out.println</a:t>
            </a:r>
            <a:r>
              <a:rPr lang="en-US" altLang="zh-CN" sz="2000" dirty="0"/>
              <a:t>("sum="+sum);</a:t>
            </a:r>
          </a:p>
          <a:p>
            <a:r>
              <a:rPr lang="en-US" altLang="zh-CN" sz="2000" dirty="0" smtClean="0"/>
              <a:t>     }</a:t>
            </a:r>
            <a:endParaRPr lang="en-US" altLang="zh-CN" sz="2000" dirty="0"/>
          </a:p>
          <a:p>
            <a:r>
              <a:rPr lang="en-US" altLang="zh-CN" sz="2000" dirty="0"/>
              <a:t>}</a:t>
            </a:r>
            <a:endParaRPr lang="zh-CN" altLang="en-US" sz="2000" dirty="0"/>
          </a:p>
        </p:txBody>
      </p:sp>
      <p:cxnSp>
        <p:nvCxnSpPr>
          <p:cNvPr id="6" name="直接箭头连接符 5"/>
          <p:cNvCxnSpPr/>
          <p:nvPr/>
        </p:nvCxnSpPr>
        <p:spPr>
          <a:xfrm>
            <a:off x="6732240" y="6453336"/>
            <a:ext cx="1152128" cy="0"/>
          </a:xfrm>
          <a:prstGeom prst="straightConnector1">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flipV="1">
            <a:off x="6732240" y="5517232"/>
            <a:ext cx="492507" cy="936104"/>
          </a:xfrm>
          <a:prstGeom prst="straightConnector1">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flipV="1">
            <a:off x="6732240" y="5157192"/>
            <a:ext cx="0" cy="1296144"/>
          </a:xfrm>
          <a:prstGeom prst="straightConnector1">
            <a:avLst/>
          </a:prstGeom>
          <a:ln>
            <a:solidFill>
              <a:schemeClr val="bg1">
                <a:lumMod val="65000"/>
              </a:schemeClr>
            </a:solidFill>
            <a:tailEnd type="arrow"/>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6913837" y="6093732"/>
            <a:ext cx="42975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760" y="1556792"/>
            <a:ext cx="141922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6575787" y="6306369"/>
            <a:ext cx="312906" cy="369332"/>
          </a:xfrm>
          <a:prstGeom prst="rect">
            <a:avLst/>
          </a:prstGeom>
          <a:noFill/>
        </p:spPr>
        <p:txBody>
          <a:bodyPr wrap="none" rtlCol="0">
            <a:spAutoFit/>
          </a:bodyPr>
          <a:lstStyle/>
          <a:p>
            <a:r>
              <a:rPr lang="en-US" altLang="zh-CN" dirty="0" smtClean="0"/>
              <a:t>1</a:t>
            </a:r>
            <a:endParaRPr lang="zh-CN" altLang="en-US" dirty="0"/>
          </a:p>
        </p:txBody>
      </p:sp>
      <p:sp>
        <p:nvSpPr>
          <p:cNvPr id="38" name="TextBox 37"/>
          <p:cNvSpPr txBox="1"/>
          <p:nvPr/>
        </p:nvSpPr>
        <p:spPr>
          <a:xfrm>
            <a:off x="6575787" y="5772273"/>
            <a:ext cx="312906" cy="369332"/>
          </a:xfrm>
          <a:prstGeom prst="rect">
            <a:avLst/>
          </a:prstGeom>
          <a:noFill/>
        </p:spPr>
        <p:txBody>
          <a:bodyPr wrap="none" rtlCol="0">
            <a:spAutoFit/>
          </a:bodyPr>
          <a:lstStyle/>
          <a:p>
            <a:r>
              <a:rPr lang="en-US" altLang="zh-CN" dirty="0" smtClean="0"/>
              <a:t>2</a:t>
            </a:r>
            <a:endParaRPr lang="zh-CN" altLang="en-US" dirty="0"/>
          </a:p>
        </p:txBody>
      </p:sp>
      <p:sp>
        <p:nvSpPr>
          <p:cNvPr id="39" name="TextBox 38"/>
          <p:cNvSpPr txBox="1"/>
          <p:nvPr/>
        </p:nvSpPr>
        <p:spPr>
          <a:xfrm>
            <a:off x="6779374" y="5939988"/>
            <a:ext cx="312906" cy="369332"/>
          </a:xfrm>
          <a:prstGeom prst="rect">
            <a:avLst/>
          </a:prstGeom>
          <a:noFill/>
        </p:spPr>
        <p:txBody>
          <a:bodyPr wrap="none" rtlCol="0">
            <a:spAutoFit/>
          </a:bodyPr>
          <a:lstStyle/>
          <a:p>
            <a:r>
              <a:rPr lang="en-US" altLang="zh-CN" dirty="0" smtClean="0"/>
              <a:t>3</a:t>
            </a:r>
            <a:endParaRPr lang="zh-CN" altLang="en-US" dirty="0"/>
          </a:p>
        </p:txBody>
      </p:sp>
      <p:sp>
        <p:nvSpPr>
          <p:cNvPr id="40" name="TextBox 39"/>
          <p:cNvSpPr txBox="1"/>
          <p:nvPr/>
        </p:nvSpPr>
        <p:spPr>
          <a:xfrm>
            <a:off x="6732240" y="5579948"/>
            <a:ext cx="312906" cy="369332"/>
          </a:xfrm>
          <a:prstGeom prst="rect">
            <a:avLst/>
          </a:prstGeom>
          <a:noFill/>
        </p:spPr>
        <p:txBody>
          <a:bodyPr wrap="none" rtlCol="0">
            <a:spAutoFit/>
          </a:bodyPr>
          <a:lstStyle/>
          <a:p>
            <a:r>
              <a:rPr lang="en-US" altLang="zh-CN" dirty="0" smtClean="0"/>
              <a:t>4</a:t>
            </a:r>
            <a:endParaRPr lang="zh-CN" altLang="en-US" dirty="0"/>
          </a:p>
        </p:txBody>
      </p:sp>
      <p:sp>
        <p:nvSpPr>
          <p:cNvPr id="41" name="TextBox 40"/>
          <p:cNvSpPr txBox="1"/>
          <p:nvPr/>
        </p:nvSpPr>
        <p:spPr>
          <a:xfrm>
            <a:off x="7020272" y="6300028"/>
            <a:ext cx="312906" cy="369332"/>
          </a:xfrm>
          <a:prstGeom prst="rect">
            <a:avLst/>
          </a:prstGeom>
          <a:noFill/>
        </p:spPr>
        <p:txBody>
          <a:bodyPr wrap="none" rtlCol="0">
            <a:spAutoFit/>
          </a:bodyPr>
          <a:lstStyle/>
          <a:p>
            <a:r>
              <a:rPr lang="en-US" altLang="zh-CN" dirty="0" smtClean="0"/>
              <a:t>5</a:t>
            </a:r>
            <a:endParaRPr lang="zh-CN" altLang="en-US" dirty="0"/>
          </a:p>
        </p:txBody>
      </p:sp>
      <p:sp>
        <p:nvSpPr>
          <p:cNvPr id="42" name="TextBox 41"/>
          <p:cNvSpPr txBox="1"/>
          <p:nvPr/>
        </p:nvSpPr>
        <p:spPr>
          <a:xfrm>
            <a:off x="7007835" y="5795972"/>
            <a:ext cx="312906" cy="369332"/>
          </a:xfrm>
          <a:prstGeom prst="rect">
            <a:avLst/>
          </a:prstGeom>
          <a:noFill/>
        </p:spPr>
        <p:txBody>
          <a:bodyPr wrap="none" rtlCol="0">
            <a:spAutoFit/>
          </a:bodyPr>
          <a:lstStyle/>
          <a:p>
            <a:r>
              <a:rPr lang="en-US" altLang="zh-CN" dirty="0" smtClean="0"/>
              <a:t>6</a:t>
            </a:r>
            <a:endParaRPr lang="zh-CN" altLang="en-US" dirty="0"/>
          </a:p>
        </p:txBody>
      </p:sp>
      <p:sp>
        <p:nvSpPr>
          <p:cNvPr id="43" name="TextBox 42"/>
          <p:cNvSpPr txBox="1"/>
          <p:nvPr/>
        </p:nvSpPr>
        <p:spPr>
          <a:xfrm>
            <a:off x="7236296" y="5939988"/>
            <a:ext cx="312906" cy="369332"/>
          </a:xfrm>
          <a:prstGeom prst="rect">
            <a:avLst/>
          </a:prstGeom>
          <a:noFill/>
        </p:spPr>
        <p:txBody>
          <a:bodyPr wrap="none" rtlCol="0">
            <a:spAutoFit/>
          </a:bodyPr>
          <a:lstStyle/>
          <a:p>
            <a:r>
              <a:rPr lang="en-US" altLang="zh-CN" dirty="0" smtClean="0"/>
              <a:t>7</a:t>
            </a:r>
            <a:endParaRPr lang="zh-CN" altLang="en-US" dirty="0"/>
          </a:p>
        </p:txBody>
      </p:sp>
      <p:sp>
        <p:nvSpPr>
          <p:cNvPr id="44" name="TextBox 43"/>
          <p:cNvSpPr txBox="1"/>
          <p:nvPr/>
        </p:nvSpPr>
        <p:spPr>
          <a:xfrm>
            <a:off x="7255822" y="5583092"/>
            <a:ext cx="312906" cy="369332"/>
          </a:xfrm>
          <a:prstGeom prst="rect">
            <a:avLst/>
          </a:prstGeom>
          <a:noFill/>
        </p:spPr>
        <p:txBody>
          <a:bodyPr wrap="none" rtlCol="0">
            <a:spAutoFit/>
          </a:bodyPr>
          <a:lstStyle/>
          <a:p>
            <a:r>
              <a:rPr lang="en-US" altLang="zh-CN" dirty="0" smtClean="0"/>
              <a:t>8</a:t>
            </a:r>
            <a:endParaRPr lang="zh-CN" altLang="en-US" dirty="0"/>
          </a:p>
        </p:txBody>
      </p:sp>
      <p:cxnSp>
        <p:nvCxnSpPr>
          <p:cNvPr id="51" name="直接连接符 50"/>
          <p:cNvCxnSpPr/>
          <p:nvPr/>
        </p:nvCxnSpPr>
        <p:spPr>
          <a:xfrm>
            <a:off x="7164288" y="6038904"/>
            <a:ext cx="0" cy="4144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732240" y="6038904"/>
            <a:ext cx="432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7157356" y="5805264"/>
            <a:ext cx="186231" cy="23364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058" name="直接连接符 1057"/>
          <p:cNvCxnSpPr/>
          <p:nvPr/>
        </p:nvCxnSpPr>
        <p:spPr>
          <a:xfrm flipV="1">
            <a:off x="7164288" y="6094161"/>
            <a:ext cx="179299" cy="3591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5" name="直接连接符 1074"/>
          <p:cNvCxnSpPr/>
          <p:nvPr/>
        </p:nvCxnSpPr>
        <p:spPr>
          <a:xfrm flipV="1">
            <a:off x="7342375" y="5805264"/>
            <a:ext cx="1212" cy="30335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flipV="1">
            <a:off x="6913837" y="5805264"/>
            <a:ext cx="0" cy="283069"/>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5" name="直接连接符 124"/>
          <p:cNvCxnSpPr/>
          <p:nvPr/>
        </p:nvCxnSpPr>
        <p:spPr>
          <a:xfrm flipV="1">
            <a:off x="6732240" y="5805264"/>
            <a:ext cx="178087" cy="216024"/>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7" name="直接连接符 126"/>
          <p:cNvCxnSpPr/>
          <p:nvPr/>
        </p:nvCxnSpPr>
        <p:spPr>
          <a:xfrm flipH="1">
            <a:off x="6910327" y="5805264"/>
            <a:ext cx="43204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84" name="TextBox 1083"/>
          <p:cNvSpPr txBox="1"/>
          <p:nvPr/>
        </p:nvSpPr>
        <p:spPr>
          <a:xfrm>
            <a:off x="6588224" y="6381328"/>
            <a:ext cx="219932" cy="169277"/>
          </a:xfrm>
          <a:prstGeom prst="rect">
            <a:avLst/>
          </a:prstGeom>
          <a:noFill/>
        </p:spPr>
        <p:txBody>
          <a:bodyPr wrap="none" rtlCol="0">
            <a:spAutoFit/>
          </a:bodyPr>
          <a:lstStyle/>
          <a:p>
            <a:r>
              <a:rPr lang="en-US" altLang="zh-CN" sz="500" dirty="0" smtClean="0">
                <a:solidFill>
                  <a:schemeClr val="bg1">
                    <a:lumMod val="65000"/>
                  </a:schemeClr>
                </a:solidFill>
              </a:rPr>
              <a:t>0</a:t>
            </a:r>
            <a:endParaRPr lang="zh-CN" altLang="en-US" sz="500" dirty="0">
              <a:solidFill>
                <a:schemeClr val="bg1">
                  <a:lumMod val="65000"/>
                </a:schemeClr>
              </a:solidFill>
            </a:endParaRPr>
          </a:p>
        </p:txBody>
      </p:sp>
      <p:sp>
        <p:nvSpPr>
          <p:cNvPr id="130" name="TextBox 129"/>
          <p:cNvSpPr txBox="1"/>
          <p:nvPr/>
        </p:nvSpPr>
        <p:spPr>
          <a:xfrm>
            <a:off x="6611322" y="5949281"/>
            <a:ext cx="120918" cy="169277"/>
          </a:xfrm>
          <a:prstGeom prst="rect">
            <a:avLst/>
          </a:prstGeom>
          <a:noFill/>
        </p:spPr>
        <p:txBody>
          <a:bodyPr wrap="square" rtlCol="0">
            <a:spAutoFit/>
          </a:bodyPr>
          <a:lstStyle/>
          <a:p>
            <a:r>
              <a:rPr lang="en-US" altLang="zh-CN" sz="500" dirty="0" smtClean="0">
                <a:solidFill>
                  <a:schemeClr val="bg1">
                    <a:lumMod val="65000"/>
                  </a:schemeClr>
                </a:solidFill>
              </a:rPr>
              <a:t>1</a:t>
            </a:r>
            <a:endParaRPr lang="zh-CN" altLang="en-US" sz="500" dirty="0">
              <a:solidFill>
                <a:schemeClr val="bg1">
                  <a:lumMod val="65000"/>
                </a:schemeClr>
              </a:solidFill>
            </a:endParaRPr>
          </a:p>
        </p:txBody>
      </p:sp>
      <p:sp>
        <p:nvSpPr>
          <p:cNvPr id="131" name="TextBox 130"/>
          <p:cNvSpPr txBox="1"/>
          <p:nvPr/>
        </p:nvSpPr>
        <p:spPr>
          <a:xfrm>
            <a:off x="7045146" y="6408236"/>
            <a:ext cx="179601" cy="169277"/>
          </a:xfrm>
          <a:prstGeom prst="rect">
            <a:avLst/>
          </a:prstGeom>
          <a:noFill/>
        </p:spPr>
        <p:txBody>
          <a:bodyPr wrap="square" rtlCol="0">
            <a:spAutoFit/>
          </a:bodyPr>
          <a:lstStyle/>
          <a:p>
            <a:r>
              <a:rPr lang="en-US" altLang="zh-CN" sz="500" dirty="0" smtClean="0">
                <a:solidFill>
                  <a:schemeClr val="bg1">
                    <a:lumMod val="65000"/>
                  </a:schemeClr>
                </a:solidFill>
              </a:rPr>
              <a:t>1</a:t>
            </a:r>
            <a:endParaRPr lang="zh-CN" altLang="en-US" sz="500" dirty="0">
              <a:solidFill>
                <a:schemeClr val="bg1">
                  <a:lumMod val="65000"/>
                </a:schemeClr>
              </a:solidFill>
            </a:endParaRPr>
          </a:p>
        </p:txBody>
      </p:sp>
      <p:sp>
        <p:nvSpPr>
          <p:cNvPr id="132" name="TextBox 131"/>
          <p:cNvSpPr txBox="1"/>
          <p:nvPr/>
        </p:nvSpPr>
        <p:spPr>
          <a:xfrm>
            <a:off x="6789409" y="6003694"/>
            <a:ext cx="120918" cy="169277"/>
          </a:xfrm>
          <a:prstGeom prst="rect">
            <a:avLst/>
          </a:prstGeom>
          <a:noFill/>
        </p:spPr>
        <p:txBody>
          <a:bodyPr wrap="square" rtlCol="0">
            <a:spAutoFit/>
          </a:bodyPr>
          <a:lstStyle/>
          <a:p>
            <a:r>
              <a:rPr lang="en-US" altLang="zh-CN" sz="500" dirty="0" smtClean="0">
                <a:solidFill>
                  <a:schemeClr val="bg1">
                    <a:lumMod val="65000"/>
                  </a:schemeClr>
                </a:solidFill>
              </a:rPr>
              <a:t>1</a:t>
            </a:r>
            <a:endParaRPr lang="zh-CN" altLang="en-US" sz="500" dirty="0">
              <a:solidFill>
                <a:schemeClr val="bg1">
                  <a:lumMod val="65000"/>
                </a:schemeClr>
              </a:solidFill>
            </a:endParaRPr>
          </a:p>
        </p:txBody>
      </p:sp>
      <p:sp>
        <p:nvSpPr>
          <p:cNvPr id="97" name="TextBox 96"/>
          <p:cNvSpPr txBox="1"/>
          <p:nvPr/>
        </p:nvSpPr>
        <p:spPr>
          <a:xfrm>
            <a:off x="7812360" y="6274990"/>
            <a:ext cx="271228" cy="307777"/>
          </a:xfrm>
          <a:prstGeom prst="rect">
            <a:avLst/>
          </a:prstGeom>
          <a:noFill/>
        </p:spPr>
        <p:txBody>
          <a:bodyPr wrap="none" rtlCol="0">
            <a:spAutoFit/>
          </a:bodyPr>
          <a:lstStyle/>
          <a:p>
            <a:r>
              <a:rPr lang="en-US" altLang="zh-CN" sz="1400" dirty="0" smtClean="0">
                <a:solidFill>
                  <a:schemeClr val="bg1">
                    <a:lumMod val="65000"/>
                  </a:schemeClr>
                </a:solidFill>
              </a:rPr>
              <a:t>x</a:t>
            </a:r>
            <a:endParaRPr lang="zh-CN" altLang="en-US" sz="1400" dirty="0">
              <a:solidFill>
                <a:schemeClr val="bg1">
                  <a:lumMod val="65000"/>
                </a:schemeClr>
              </a:solidFill>
            </a:endParaRPr>
          </a:p>
        </p:txBody>
      </p:sp>
      <p:sp>
        <p:nvSpPr>
          <p:cNvPr id="98" name="TextBox 97"/>
          <p:cNvSpPr txBox="1"/>
          <p:nvPr/>
        </p:nvSpPr>
        <p:spPr>
          <a:xfrm>
            <a:off x="7092280" y="5229200"/>
            <a:ext cx="280846" cy="307777"/>
          </a:xfrm>
          <a:prstGeom prst="rect">
            <a:avLst/>
          </a:prstGeom>
          <a:noFill/>
        </p:spPr>
        <p:txBody>
          <a:bodyPr wrap="none" rtlCol="0">
            <a:spAutoFit/>
          </a:bodyPr>
          <a:lstStyle/>
          <a:p>
            <a:r>
              <a:rPr lang="en-US" altLang="zh-CN" sz="1400" dirty="0" smtClean="0">
                <a:solidFill>
                  <a:schemeClr val="bg1">
                    <a:lumMod val="65000"/>
                  </a:schemeClr>
                </a:solidFill>
              </a:rPr>
              <a:t>y</a:t>
            </a:r>
            <a:endParaRPr lang="zh-CN" altLang="en-US" sz="1400" dirty="0">
              <a:solidFill>
                <a:schemeClr val="bg1">
                  <a:lumMod val="65000"/>
                </a:schemeClr>
              </a:solidFill>
            </a:endParaRPr>
          </a:p>
        </p:txBody>
      </p:sp>
      <p:sp>
        <p:nvSpPr>
          <p:cNvPr id="139" name="TextBox 138"/>
          <p:cNvSpPr txBox="1"/>
          <p:nvPr/>
        </p:nvSpPr>
        <p:spPr>
          <a:xfrm>
            <a:off x="6644733" y="4921423"/>
            <a:ext cx="261610" cy="307777"/>
          </a:xfrm>
          <a:prstGeom prst="rect">
            <a:avLst/>
          </a:prstGeom>
          <a:noFill/>
        </p:spPr>
        <p:txBody>
          <a:bodyPr wrap="none" rtlCol="0">
            <a:spAutoFit/>
          </a:bodyPr>
          <a:lstStyle/>
          <a:p>
            <a:r>
              <a:rPr lang="en-US" altLang="zh-CN" sz="1400" dirty="0" smtClean="0">
                <a:solidFill>
                  <a:schemeClr val="bg1">
                    <a:lumMod val="65000"/>
                  </a:schemeClr>
                </a:solidFill>
              </a:rPr>
              <a:t>z</a:t>
            </a:r>
            <a:endParaRPr lang="zh-CN" altLang="en-US" sz="1400" dirty="0">
              <a:solidFill>
                <a:schemeClr val="bg1">
                  <a:lumMod val="65000"/>
                </a:scheme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98911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circle(in)">
                                      <p:cBhvr>
                                        <p:cTn id="7" dur="2000"/>
                                        <p:tgtEl>
                                          <p:spTgt spid="125"/>
                                        </p:tgtEl>
                                      </p:cBhvr>
                                    </p:animEffect>
                                  </p:childTnLst>
                                </p:cTn>
                              </p:par>
                              <p:par>
                                <p:cTn id="8" presetID="6" presetClass="entr" presetSubtype="16"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circle(in)">
                                      <p:cBhvr>
                                        <p:cTn id="10" dur="2000"/>
                                        <p:tgtEl>
                                          <p:spTgt spid="127"/>
                                        </p:tgtEl>
                                      </p:cBhvr>
                                    </p:animEffect>
                                  </p:childTnLst>
                                </p:cTn>
                              </p:par>
                              <p:par>
                                <p:cTn id="11" presetID="6" presetClass="entr" presetSubtype="16"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circle(in)">
                                      <p:cBhvr>
                                        <p:cTn id="13" dur="2000"/>
                                        <p:tgtEl>
                                          <p:spTgt spid="60"/>
                                        </p:tgtEl>
                                      </p:cBhvr>
                                    </p:animEffect>
                                  </p:childTnLst>
                                </p:cTn>
                              </p:par>
                              <p:par>
                                <p:cTn id="14" presetID="6" presetClass="entr" presetSubtype="16"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circle(in)">
                                      <p:cBhvr>
                                        <p:cTn id="16" dur="2000"/>
                                        <p:tgtEl>
                                          <p:spTgt spid="56"/>
                                        </p:tgtEl>
                                      </p:cBhvr>
                                    </p:animEffect>
                                  </p:childTnLst>
                                </p:cTn>
                              </p:par>
                              <p:par>
                                <p:cTn id="17" presetID="6" presetClass="entr" presetSubtype="16"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circle(in)">
                                      <p:cBhvr>
                                        <p:cTn id="19" dur="2000"/>
                                        <p:tgtEl>
                                          <p:spTgt spid="119"/>
                                        </p:tgtEl>
                                      </p:cBhvr>
                                    </p:animEffect>
                                  </p:childTnLst>
                                </p:cTn>
                              </p:par>
                              <p:par>
                                <p:cTn id="20" presetID="6" presetClass="entr" presetSubtype="16" fill="hold" nodeType="withEffect">
                                  <p:stCondLst>
                                    <p:cond delay="0"/>
                                  </p:stCondLst>
                                  <p:childTnLst>
                                    <p:set>
                                      <p:cBhvr>
                                        <p:cTn id="21" dur="1" fill="hold">
                                          <p:stCondLst>
                                            <p:cond delay="0"/>
                                          </p:stCondLst>
                                        </p:cTn>
                                        <p:tgtEl>
                                          <p:spTgt spid="1075"/>
                                        </p:tgtEl>
                                        <p:attrNameLst>
                                          <p:attrName>style.visibility</p:attrName>
                                        </p:attrNameLst>
                                      </p:cBhvr>
                                      <p:to>
                                        <p:strVal val="visible"/>
                                      </p:to>
                                    </p:set>
                                    <p:animEffect transition="in" filter="circle(in)">
                                      <p:cBhvr>
                                        <p:cTn id="22" dur="2000"/>
                                        <p:tgtEl>
                                          <p:spTgt spid="1075"/>
                                        </p:tgtEl>
                                      </p:cBhvr>
                                    </p:animEffect>
                                  </p:childTnLst>
                                </p:cTn>
                              </p:par>
                              <p:par>
                                <p:cTn id="23" presetID="6" presetClass="entr" presetSubtype="16"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circle(in)">
                                      <p:cBhvr>
                                        <p:cTn id="25" dur="2000"/>
                                        <p:tgtEl>
                                          <p:spTgt spid="51"/>
                                        </p:tgtEl>
                                      </p:cBhvr>
                                    </p:animEffect>
                                  </p:childTnLst>
                                </p:cTn>
                              </p:par>
                              <p:par>
                                <p:cTn id="26" presetID="6" presetClass="entr" presetSubtype="16"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1058"/>
                                        </p:tgtEl>
                                        <p:attrNameLst>
                                          <p:attrName>style.visibility</p:attrName>
                                        </p:attrNameLst>
                                      </p:cBhvr>
                                      <p:to>
                                        <p:strVal val="visible"/>
                                      </p:to>
                                    </p:set>
                                    <p:animEffect transition="in" filter="circle(in)">
                                      <p:cBhvr>
                                        <p:cTn id="31" dur="2000"/>
                                        <p:tgtEl>
                                          <p:spTgt spid="105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ppt_x"/>
                                          </p:val>
                                        </p:tav>
                                        <p:tav tm="100000">
                                          <p:val>
                                            <p:strVal val="#ppt_x"/>
                                          </p:val>
                                        </p:tav>
                                      </p:tavLst>
                                    </p:anim>
                                    <p:anim calcmode="lin" valueType="num">
                                      <p:cBhvr additive="base">
                                        <p:cTn id="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84"/>
                                        </p:tgtEl>
                                        <p:attrNameLst>
                                          <p:attrName>style.visibility</p:attrName>
                                        </p:attrNameLst>
                                      </p:cBhvr>
                                      <p:to>
                                        <p:strVal val="visible"/>
                                      </p:to>
                                    </p:set>
                                    <p:anim calcmode="lin" valueType="num">
                                      <p:cBhvr additive="base">
                                        <p:cTn id="42" dur="500" fill="hold"/>
                                        <p:tgtEl>
                                          <p:spTgt spid="1084"/>
                                        </p:tgtEl>
                                        <p:attrNameLst>
                                          <p:attrName>ppt_x</p:attrName>
                                        </p:attrNameLst>
                                      </p:cBhvr>
                                      <p:tavLst>
                                        <p:tav tm="0">
                                          <p:val>
                                            <p:strVal val="#ppt_x"/>
                                          </p:val>
                                        </p:tav>
                                        <p:tav tm="100000">
                                          <p:val>
                                            <p:strVal val="#ppt_x"/>
                                          </p:val>
                                        </p:tav>
                                      </p:tavLst>
                                    </p:anim>
                                    <p:anim calcmode="lin" valueType="num">
                                      <p:cBhvr additive="base">
                                        <p:cTn id="43" dur="500" fill="hold"/>
                                        <p:tgtEl>
                                          <p:spTgt spid="108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fill="hold"/>
                                        <p:tgtEl>
                                          <p:spTgt spid="40"/>
                                        </p:tgtEl>
                                        <p:attrNameLst>
                                          <p:attrName>ppt_x</p:attrName>
                                        </p:attrNameLst>
                                      </p:cBhvr>
                                      <p:tavLst>
                                        <p:tav tm="0">
                                          <p:val>
                                            <p:strVal val="#ppt_x"/>
                                          </p:val>
                                        </p:tav>
                                        <p:tav tm="100000">
                                          <p:val>
                                            <p:strVal val="#ppt_x"/>
                                          </p:val>
                                        </p:tav>
                                      </p:tavLst>
                                    </p:anim>
                                    <p:anim calcmode="lin" valueType="num">
                                      <p:cBhvr additive="base">
                                        <p:cTn id="6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 calcmode="lin" valueType="num">
                                      <p:cBhvr additive="base">
                                        <p:cTn id="66" dur="500" fill="hold"/>
                                        <p:tgtEl>
                                          <p:spTgt spid="41"/>
                                        </p:tgtEl>
                                        <p:attrNameLst>
                                          <p:attrName>ppt_x</p:attrName>
                                        </p:attrNameLst>
                                      </p:cBhvr>
                                      <p:tavLst>
                                        <p:tav tm="0">
                                          <p:val>
                                            <p:strVal val="#ppt_x"/>
                                          </p:val>
                                        </p:tav>
                                        <p:tav tm="100000">
                                          <p:val>
                                            <p:strVal val="#ppt_x"/>
                                          </p:val>
                                        </p:tav>
                                      </p:tavLst>
                                    </p:anim>
                                    <p:anim calcmode="lin" valueType="num">
                                      <p:cBhvr additive="base">
                                        <p:cTn id="6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 calcmode="lin" valueType="num">
                                      <p:cBhvr additive="base">
                                        <p:cTn id="72" dur="500" fill="hold"/>
                                        <p:tgtEl>
                                          <p:spTgt spid="42"/>
                                        </p:tgtEl>
                                        <p:attrNameLst>
                                          <p:attrName>ppt_x</p:attrName>
                                        </p:attrNameLst>
                                      </p:cBhvr>
                                      <p:tavLst>
                                        <p:tav tm="0">
                                          <p:val>
                                            <p:strVal val="#ppt_x"/>
                                          </p:val>
                                        </p:tav>
                                        <p:tav tm="100000">
                                          <p:val>
                                            <p:strVal val="#ppt_x"/>
                                          </p:val>
                                        </p:tav>
                                      </p:tavLst>
                                    </p:anim>
                                    <p:anim calcmode="lin" valueType="num">
                                      <p:cBhvr additive="base">
                                        <p:cTn id="7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 calcmode="lin" valueType="num">
                                      <p:cBhvr additive="base">
                                        <p:cTn id="78" dur="500" fill="hold"/>
                                        <p:tgtEl>
                                          <p:spTgt spid="43"/>
                                        </p:tgtEl>
                                        <p:attrNameLst>
                                          <p:attrName>ppt_x</p:attrName>
                                        </p:attrNameLst>
                                      </p:cBhvr>
                                      <p:tavLst>
                                        <p:tav tm="0">
                                          <p:val>
                                            <p:strVal val="#ppt_x"/>
                                          </p:val>
                                        </p:tav>
                                        <p:tav tm="100000">
                                          <p:val>
                                            <p:strVal val="#ppt_x"/>
                                          </p:val>
                                        </p:tav>
                                      </p:tavLst>
                                    </p:anim>
                                    <p:anim calcmode="lin" valueType="num">
                                      <p:cBhvr additive="base">
                                        <p:cTn id="7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 calcmode="lin" valueType="num">
                                      <p:cBhvr additive="base">
                                        <p:cTn id="84" dur="500" fill="hold"/>
                                        <p:tgtEl>
                                          <p:spTgt spid="44"/>
                                        </p:tgtEl>
                                        <p:attrNameLst>
                                          <p:attrName>ppt_x</p:attrName>
                                        </p:attrNameLst>
                                      </p:cBhvr>
                                      <p:tavLst>
                                        <p:tav tm="0">
                                          <p:val>
                                            <p:strVal val="#ppt_x"/>
                                          </p:val>
                                        </p:tav>
                                        <p:tav tm="100000">
                                          <p:val>
                                            <p:strVal val="#ppt_x"/>
                                          </p:val>
                                        </p:tav>
                                      </p:tavLst>
                                    </p:anim>
                                    <p:anim calcmode="lin" valueType="num">
                                      <p:cBhvr additive="base">
                                        <p:cTn id="8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nodeType="clickEffect">
                                  <p:stCondLst>
                                    <p:cond delay="0"/>
                                  </p:stCondLst>
                                  <p:childTnLst>
                                    <p:animEffect transition="out" filter="wipe(down)">
                                      <p:cBhvr>
                                        <p:cTn id="89" dur="500"/>
                                        <p:tgtEl>
                                          <p:spTgt spid="125"/>
                                        </p:tgtEl>
                                      </p:cBhvr>
                                    </p:animEffect>
                                    <p:set>
                                      <p:cBhvr>
                                        <p:cTn id="90" dur="1" fill="hold">
                                          <p:stCondLst>
                                            <p:cond delay="499"/>
                                          </p:stCondLst>
                                        </p:cTn>
                                        <p:tgtEl>
                                          <p:spTgt spid="125"/>
                                        </p:tgtEl>
                                        <p:attrNameLst>
                                          <p:attrName>style.visibility</p:attrName>
                                        </p:attrNameLst>
                                      </p:cBhvr>
                                      <p:to>
                                        <p:strVal val="hidden"/>
                                      </p:to>
                                    </p:set>
                                  </p:childTnLst>
                                </p:cTn>
                              </p:par>
                              <p:par>
                                <p:cTn id="91" presetID="22" presetClass="exit" presetSubtype="4" fill="hold" nodeType="withEffect">
                                  <p:stCondLst>
                                    <p:cond delay="0"/>
                                  </p:stCondLst>
                                  <p:childTnLst>
                                    <p:animEffect transition="out" filter="wipe(down)">
                                      <p:cBhvr>
                                        <p:cTn id="92" dur="500"/>
                                        <p:tgtEl>
                                          <p:spTgt spid="127"/>
                                        </p:tgtEl>
                                      </p:cBhvr>
                                    </p:animEffect>
                                    <p:set>
                                      <p:cBhvr>
                                        <p:cTn id="93" dur="1" fill="hold">
                                          <p:stCondLst>
                                            <p:cond delay="499"/>
                                          </p:stCondLst>
                                        </p:cTn>
                                        <p:tgtEl>
                                          <p:spTgt spid="127"/>
                                        </p:tgtEl>
                                        <p:attrNameLst>
                                          <p:attrName>style.visibility</p:attrName>
                                        </p:attrNameLst>
                                      </p:cBhvr>
                                      <p:to>
                                        <p:strVal val="hidden"/>
                                      </p:to>
                                    </p:set>
                                  </p:childTnLst>
                                </p:cTn>
                              </p:par>
                              <p:par>
                                <p:cTn id="94" presetID="22" presetClass="exit" presetSubtype="4" fill="hold" nodeType="withEffect">
                                  <p:stCondLst>
                                    <p:cond delay="0"/>
                                  </p:stCondLst>
                                  <p:childTnLst>
                                    <p:animEffect transition="out" filter="wipe(down)">
                                      <p:cBhvr>
                                        <p:cTn id="95" dur="500"/>
                                        <p:tgtEl>
                                          <p:spTgt spid="60"/>
                                        </p:tgtEl>
                                      </p:cBhvr>
                                    </p:animEffect>
                                    <p:set>
                                      <p:cBhvr>
                                        <p:cTn id="96" dur="1" fill="hold">
                                          <p:stCondLst>
                                            <p:cond delay="499"/>
                                          </p:stCondLst>
                                        </p:cTn>
                                        <p:tgtEl>
                                          <p:spTgt spid="60"/>
                                        </p:tgtEl>
                                        <p:attrNameLst>
                                          <p:attrName>style.visibility</p:attrName>
                                        </p:attrNameLst>
                                      </p:cBhvr>
                                      <p:to>
                                        <p:strVal val="hidden"/>
                                      </p:to>
                                    </p:set>
                                  </p:childTnLst>
                                </p:cTn>
                              </p:par>
                              <p:par>
                                <p:cTn id="97" presetID="22" presetClass="exit" presetSubtype="4" fill="hold" nodeType="withEffect">
                                  <p:stCondLst>
                                    <p:cond delay="0"/>
                                  </p:stCondLst>
                                  <p:childTnLst>
                                    <p:animEffect transition="out" filter="wipe(down)">
                                      <p:cBhvr>
                                        <p:cTn id="98" dur="500"/>
                                        <p:tgtEl>
                                          <p:spTgt spid="56"/>
                                        </p:tgtEl>
                                      </p:cBhvr>
                                    </p:animEffect>
                                    <p:set>
                                      <p:cBhvr>
                                        <p:cTn id="99" dur="1" fill="hold">
                                          <p:stCondLst>
                                            <p:cond delay="499"/>
                                          </p:stCondLst>
                                        </p:cTn>
                                        <p:tgtEl>
                                          <p:spTgt spid="56"/>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119"/>
                                        </p:tgtEl>
                                      </p:cBhvr>
                                    </p:animEffect>
                                    <p:set>
                                      <p:cBhvr>
                                        <p:cTn id="102" dur="1" fill="hold">
                                          <p:stCondLst>
                                            <p:cond delay="499"/>
                                          </p:stCondLst>
                                        </p:cTn>
                                        <p:tgtEl>
                                          <p:spTgt spid="119"/>
                                        </p:tgtEl>
                                        <p:attrNameLst>
                                          <p:attrName>style.visibility</p:attrName>
                                        </p:attrNameLst>
                                      </p:cBhvr>
                                      <p:to>
                                        <p:strVal val="hidden"/>
                                      </p:to>
                                    </p:set>
                                  </p:childTnLst>
                                </p:cTn>
                              </p:par>
                              <p:par>
                                <p:cTn id="103" presetID="22" presetClass="exit" presetSubtype="4" fill="hold" nodeType="withEffect">
                                  <p:stCondLst>
                                    <p:cond delay="0"/>
                                  </p:stCondLst>
                                  <p:childTnLst>
                                    <p:animEffect transition="out" filter="wipe(down)">
                                      <p:cBhvr>
                                        <p:cTn id="104" dur="500"/>
                                        <p:tgtEl>
                                          <p:spTgt spid="1075"/>
                                        </p:tgtEl>
                                      </p:cBhvr>
                                    </p:animEffect>
                                    <p:set>
                                      <p:cBhvr>
                                        <p:cTn id="105" dur="1" fill="hold">
                                          <p:stCondLst>
                                            <p:cond delay="499"/>
                                          </p:stCondLst>
                                        </p:cTn>
                                        <p:tgtEl>
                                          <p:spTgt spid="1075"/>
                                        </p:tgtEl>
                                        <p:attrNameLst>
                                          <p:attrName>style.visibility</p:attrName>
                                        </p:attrNameLst>
                                      </p:cBhvr>
                                      <p:to>
                                        <p:strVal val="hidden"/>
                                      </p:to>
                                    </p:set>
                                  </p:childTnLst>
                                </p:cTn>
                              </p:par>
                              <p:par>
                                <p:cTn id="106" presetID="22" presetClass="exit" presetSubtype="4" fill="hold" nodeType="withEffect">
                                  <p:stCondLst>
                                    <p:cond delay="0"/>
                                  </p:stCondLst>
                                  <p:childTnLst>
                                    <p:animEffect transition="out" filter="wipe(down)">
                                      <p:cBhvr>
                                        <p:cTn id="107" dur="500"/>
                                        <p:tgtEl>
                                          <p:spTgt spid="51"/>
                                        </p:tgtEl>
                                      </p:cBhvr>
                                    </p:animEffect>
                                    <p:set>
                                      <p:cBhvr>
                                        <p:cTn id="108" dur="1" fill="hold">
                                          <p:stCondLst>
                                            <p:cond delay="499"/>
                                          </p:stCondLst>
                                        </p:cTn>
                                        <p:tgtEl>
                                          <p:spTgt spid="51"/>
                                        </p:tgtEl>
                                        <p:attrNameLst>
                                          <p:attrName>style.visibility</p:attrName>
                                        </p:attrNameLst>
                                      </p:cBhvr>
                                      <p:to>
                                        <p:strVal val="hidden"/>
                                      </p:to>
                                    </p:set>
                                  </p:childTnLst>
                                </p:cTn>
                              </p:par>
                              <p:par>
                                <p:cTn id="109" presetID="22" presetClass="exit" presetSubtype="4" fill="hold" nodeType="withEffect">
                                  <p:stCondLst>
                                    <p:cond delay="0"/>
                                  </p:stCondLst>
                                  <p:childTnLst>
                                    <p:animEffect transition="out" filter="wipe(down)">
                                      <p:cBhvr>
                                        <p:cTn id="110" dur="500"/>
                                        <p:tgtEl>
                                          <p:spTgt spid="12"/>
                                        </p:tgtEl>
                                      </p:cBhvr>
                                    </p:animEffect>
                                    <p:set>
                                      <p:cBhvr>
                                        <p:cTn id="111" dur="1" fill="hold">
                                          <p:stCondLst>
                                            <p:cond delay="499"/>
                                          </p:stCondLst>
                                        </p:cTn>
                                        <p:tgtEl>
                                          <p:spTgt spid="12"/>
                                        </p:tgtEl>
                                        <p:attrNameLst>
                                          <p:attrName>style.visibility</p:attrName>
                                        </p:attrNameLst>
                                      </p:cBhvr>
                                      <p:to>
                                        <p:strVal val="hidden"/>
                                      </p:to>
                                    </p:set>
                                  </p:childTnLst>
                                </p:cTn>
                              </p:par>
                              <p:par>
                                <p:cTn id="112" presetID="22" presetClass="exit" presetSubtype="4" fill="hold" nodeType="withEffect">
                                  <p:stCondLst>
                                    <p:cond delay="0"/>
                                  </p:stCondLst>
                                  <p:childTnLst>
                                    <p:animEffect transition="out" filter="wipe(down)">
                                      <p:cBhvr>
                                        <p:cTn id="113" dur="500"/>
                                        <p:tgtEl>
                                          <p:spTgt spid="1058"/>
                                        </p:tgtEl>
                                      </p:cBhvr>
                                    </p:animEffect>
                                    <p:set>
                                      <p:cBhvr>
                                        <p:cTn id="114" dur="1" fill="hold">
                                          <p:stCondLst>
                                            <p:cond delay="499"/>
                                          </p:stCondLst>
                                        </p:cTn>
                                        <p:tgtEl>
                                          <p:spTgt spid="10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P spid="10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学习任务</a:t>
            </a:r>
            <a:endParaRPr lang="zh-CN" altLang="en-US" dirty="0"/>
          </a:p>
        </p:txBody>
      </p:sp>
      <p:sp>
        <p:nvSpPr>
          <p:cNvPr id="3" name="内容占位符 2"/>
          <p:cNvSpPr>
            <a:spLocks noGrp="1"/>
          </p:cNvSpPr>
          <p:nvPr>
            <p:ph idx="1"/>
          </p:nvPr>
        </p:nvSpPr>
        <p:spPr/>
        <p:txBody>
          <a:bodyPr/>
          <a:lstStyle/>
          <a:p>
            <a:r>
              <a:rPr lang="zh-CN" altLang="en-US" dirty="0" smtClean="0"/>
              <a:t>了解数组的基本概念</a:t>
            </a:r>
            <a:endParaRPr lang="en-US" altLang="zh-CN" dirty="0" smtClean="0"/>
          </a:p>
          <a:p>
            <a:r>
              <a:rPr lang="zh-CN" altLang="en-US" dirty="0" smtClean="0"/>
              <a:t>熟练使用一维和二维数组</a:t>
            </a:r>
            <a:endParaRPr lang="en-US" altLang="zh-CN" dirty="0" smtClean="0"/>
          </a:p>
          <a:p>
            <a:r>
              <a:rPr lang="zh-CN" altLang="en-US" dirty="0" smtClean="0"/>
              <a:t>掌握数组的基本操作和排序算法。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50802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 </a:t>
            </a:r>
            <a:r>
              <a:rPr lang="zh-CN" altLang="en-US" dirty="0" smtClean="0"/>
              <a:t>数组的基本操作</a:t>
            </a:r>
            <a:endParaRPr lang="zh-CN" altLang="en-US" dirty="0"/>
          </a:p>
        </p:txBody>
      </p:sp>
      <p:sp>
        <p:nvSpPr>
          <p:cNvPr id="3" name="内容占位符 2"/>
          <p:cNvSpPr>
            <a:spLocks noGrp="1"/>
          </p:cNvSpPr>
          <p:nvPr>
            <p:ph idx="1"/>
          </p:nvPr>
        </p:nvSpPr>
        <p:spPr/>
        <p:txBody>
          <a:bodyPr/>
          <a:lstStyle/>
          <a:p>
            <a:pPr marL="68580" indent="0">
              <a:buNone/>
            </a:pPr>
            <a:r>
              <a:rPr lang="en-US" altLang="zh-CN" dirty="0" err="1" smtClean="0"/>
              <a:t>java.util</a:t>
            </a:r>
            <a:r>
              <a:rPr lang="zh-CN" altLang="en-US" dirty="0" smtClean="0"/>
              <a:t>包的</a:t>
            </a:r>
            <a:r>
              <a:rPr lang="en-US" altLang="zh-CN" dirty="0" smtClean="0"/>
              <a:t>Arrays</a:t>
            </a:r>
            <a:r>
              <a:rPr lang="zh-CN" altLang="en-US" dirty="0" smtClean="0"/>
              <a:t>类包含了用来操作数组（如排序和搜索）的各种方法。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115491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.3.1 </a:t>
            </a:r>
            <a:r>
              <a:rPr lang="zh-CN" altLang="en-US" dirty="0" smtClean="0"/>
              <a:t>遍历数组</a:t>
            </a:r>
            <a:endParaRPr lang="zh-CN" altLang="en-US" dirty="0"/>
          </a:p>
        </p:txBody>
      </p:sp>
      <p:sp>
        <p:nvSpPr>
          <p:cNvPr id="3" name="内容占位符 2"/>
          <p:cNvSpPr>
            <a:spLocks noGrp="1"/>
          </p:cNvSpPr>
          <p:nvPr>
            <p:ph idx="1"/>
          </p:nvPr>
        </p:nvSpPr>
        <p:spPr/>
        <p:txBody>
          <a:bodyPr/>
          <a:lstStyle/>
          <a:p>
            <a:pPr marL="68580" indent="0">
              <a:buNone/>
            </a:pPr>
            <a:r>
              <a:rPr lang="zh-CN" altLang="en-US" spc="-100" dirty="0" smtClean="0"/>
              <a:t>遍历数组就是获取数组中的每个元素。通常遍历数组都是使用</a:t>
            </a:r>
            <a:r>
              <a:rPr lang="en-US" altLang="zh-CN" spc="-100" dirty="0" smtClean="0"/>
              <a:t>for</a:t>
            </a:r>
            <a:r>
              <a:rPr lang="zh-CN" altLang="en-US" spc="-100" dirty="0" smtClean="0"/>
              <a:t>循环来实现。也可以通过</a:t>
            </a:r>
            <a:r>
              <a:rPr lang="en-US" altLang="zh-CN" spc="-100" dirty="0" err="1" smtClean="0"/>
              <a:t>foreach</a:t>
            </a:r>
            <a:r>
              <a:rPr lang="zh-CN" altLang="en-US" spc="-100" dirty="0" smtClean="0"/>
              <a:t>语句遍历二维数组。</a:t>
            </a:r>
            <a:endParaRPr lang="en-US" altLang="zh-CN" spc="-100" dirty="0" smtClean="0"/>
          </a:p>
          <a:p>
            <a:pPr marL="68580" indent="0">
              <a:buNone/>
            </a:pPr>
            <a:r>
              <a:rPr lang="en-US" altLang="zh-CN" spc="-100" dirty="0" smtClean="0"/>
              <a:t>1.for</a:t>
            </a:r>
            <a:r>
              <a:rPr lang="zh-CN" altLang="en-US" spc="-100" dirty="0" smtClean="0"/>
              <a:t>语句遍历数组</a:t>
            </a:r>
            <a:endParaRPr lang="en-US" altLang="zh-CN" spc="-100" dirty="0" smtClean="0"/>
          </a:p>
          <a:p>
            <a:pPr marL="68580" indent="0">
              <a:buNone/>
            </a:pPr>
            <a:r>
              <a:rPr lang="zh-CN" altLang="en-US" spc="-100" dirty="0" smtClean="0"/>
              <a:t>使用</a:t>
            </a:r>
            <a:r>
              <a:rPr lang="en-US" altLang="zh-CN" spc="-100" dirty="0" smtClean="0"/>
              <a:t>for</a:t>
            </a:r>
            <a:r>
              <a:rPr lang="zh-CN" altLang="en-US" spc="-100" dirty="0" smtClean="0"/>
              <a:t>语句遍历一维数组只需要使用一层</a:t>
            </a:r>
            <a:r>
              <a:rPr lang="en-US" altLang="zh-CN" spc="-100" dirty="0" smtClean="0"/>
              <a:t>for</a:t>
            </a:r>
            <a:r>
              <a:rPr lang="zh-CN" altLang="en-US" spc="-100" dirty="0" smtClean="0"/>
              <a:t>循环，二维数组需要使用双层</a:t>
            </a:r>
            <a:r>
              <a:rPr lang="en-US" altLang="zh-CN" spc="-100" dirty="0" smtClean="0"/>
              <a:t>for</a:t>
            </a:r>
            <a:r>
              <a:rPr lang="zh-CN" altLang="en-US" spc="-100" dirty="0" smtClean="0"/>
              <a:t>循环，通过数组的</a:t>
            </a:r>
            <a:r>
              <a:rPr lang="en-US" altLang="zh-CN" spc="-100" dirty="0" smtClean="0"/>
              <a:t>length</a:t>
            </a:r>
            <a:r>
              <a:rPr lang="zh-CN" altLang="en-US" spc="-100" dirty="0" smtClean="0"/>
              <a:t>属性可获取数组的长度。</a:t>
            </a:r>
            <a:endParaRPr lang="zh-CN" altLang="en-US" spc="-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66697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6552728" cy="648072"/>
          </a:xfrm>
        </p:spPr>
        <p:txBody>
          <a:bodyPr>
            <a:normAutofit/>
          </a:bodyPr>
          <a:lstStyle/>
          <a:p>
            <a:r>
              <a:rPr lang="en-US" altLang="zh-CN" sz="2800" dirty="0"/>
              <a:t>1.for</a:t>
            </a:r>
            <a:r>
              <a:rPr lang="zh-CN" altLang="en-US" sz="2800" dirty="0"/>
              <a:t>语句遍历</a:t>
            </a:r>
            <a:r>
              <a:rPr lang="zh-CN" altLang="en-US" sz="2800" dirty="0" smtClean="0"/>
              <a:t>数组</a:t>
            </a:r>
            <a:endParaRPr lang="zh-CN" altLang="en-US" sz="2800" dirty="0"/>
          </a:p>
        </p:txBody>
      </p:sp>
      <p:sp>
        <p:nvSpPr>
          <p:cNvPr id="3" name="内容占位符 2"/>
          <p:cNvSpPr>
            <a:spLocks noGrp="1"/>
          </p:cNvSpPr>
          <p:nvPr>
            <p:ph idx="1"/>
          </p:nvPr>
        </p:nvSpPr>
        <p:spPr>
          <a:xfrm>
            <a:off x="827584" y="980728"/>
            <a:ext cx="7704856" cy="3508977"/>
          </a:xfrm>
        </p:spPr>
        <p:txBody>
          <a:bodyPr/>
          <a:lstStyle/>
          <a:p>
            <a:pPr marL="68580" indent="0">
              <a:buNone/>
            </a:pPr>
            <a:r>
              <a:rPr lang="zh-CN" altLang="en-US" dirty="0" smtClean="0"/>
              <a:t>例</a:t>
            </a:r>
            <a:r>
              <a:rPr lang="en-US" altLang="zh-CN" dirty="0" smtClean="0"/>
              <a:t>4.15 </a:t>
            </a:r>
            <a:r>
              <a:rPr lang="zh-CN" altLang="en-US" dirty="0" smtClean="0"/>
              <a:t>在项目中创建类，在主方法中编写代码，定义二维数组，实现将二维数组中的元素输出。</a:t>
            </a:r>
            <a:endParaRPr lang="zh-CN" altLang="en-US" dirty="0"/>
          </a:p>
        </p:txBody>
      </p:sp>
      <p:sp>
        <p:nvSpPr>
          <p:cNvPr id="4" name="TextBox 3"/>
          <p:cNvSpPr txBox="1"/>
          <p:nvPr/>
        </p:nvSpPr>
        <p:spPr>
          <a:xfrm>
            <a:off x="1187624" y="1772816"/>
            <a:ext cx="7632848" cy="4370427"/>
          </a:xfrm>
          <a:prstGeom prst="rect">
            <a:avLst/>
          </a:prstGeom>
          <a:noFill/>
        </p:spPr>
        <p:txBody>
          <a:bodyPr wrap="square" rtlCol="0">
            <a:spAutoFit/>
          </a:bodyPr>
          <a:lstStyle/>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t>
            </a:r>
            <a:r>
              <a:rPr lang="en-US" altLang="zh-CN" sz="2000" dirty="0" err="1"/>
              <a:t>i,j</a:t>
            </a:r>
            <a:r>
              <a:rPr lang="en-US" altLang="zh-CN" sz="2000" dirty="0"/>
              <a:t>;</a:t>
            </a:r>
          </a:p>
          <a:p>
            <a:r>
              <a:rPr lang="en-US" altLang="zh-CN" sz="2000" dirty="0"/>
              <a:t>	</a:t>
            </a:r>
            <a:r>
              <a:rPr lang="en-US" altLang="zh-CN" sz="2000" dirty="0" err="1"/>
              <a:t>int</a:t>
            </a:r>
            <a:r>
              <a:rPr lang="en-US" altLang="zh-CN" sz="2000" dirty="0"/>
              <a:t> [][]a={{1},{2,3},{4,5,6}};</a:t>
            </a:r>
          </a:p>
          <a:p>
            <a:r>
              <a:rPr lang="en-US" altLang="zh-CN" sz="2000" dirty="0"/>
              <a:t>	for(</a:t>
            </a:r>
            <a:r>
              <a:rPr lang="en-US" altLang="zh-CN" sz="2000" dirty="0" err="1"/>
              <a:t>i</a:t>
            </a:r>
            <a:r>
              <a:rPr lang="en-US" altLang="zh-CN" sz="2000" dirty="0"/>
              <a:t>=0;i&lt;</a:t>
            </a:r>
            <a:r>
              <a:rPr lang="en-US" altLang="zh-CN" sz="2000" dirty="0" err="1"/>
              <a:t>a.length;i</a:t>
            </a:r>
            <a:r>
              <a:rPr lang="en-US" altLang="zh-CN" sz="2000" dirty="0"/>
              <a:t>++)</a:t>
            </a:r>
          </a:p>
          <a:p>
            <a:r>
              <a:rPr lang="en-US" altLang="zh-CN" sz="2000" dirty="0"/>
              <a:t>		{</a:t>
            </a:r>
          </a:p>
          <a:p>
            <a:r>
              <a:rPr lang="en-US" altLang="zh-CN" sz="2000" dirty="0"/>
              <a:t>		for(j=0;j&lt;a[</a:t>
            </a:r>
            <a:r>
              <a:rPr lang="en-US" altLang="zh-CN" sz="2000" dirty="0" err="1"/>
              <a:t>i</a:t>
            </a:r>
            <a:r>
              <a:rPr lang="en-US" altLang="zh-CN" sz="2000" dirty="0"/>
              <a:t>].</a:t>
            </a:r>
            <a:r>
              <a:rPr lang="en-US" altLang="zh-CN" sz="2000" dirty="0" err="1"/>
              <a:t>length;j</a:t>
            </a:r>
            <a:r>
              <a:rPr lang="en-US" altLang="zh-CN" sz="2000" dirty="0"/>
              <a:t>++)</a:t>
            </a:r>
          </a:p>
          <a:p>
            <a:r>
              <a:rPr lang="en-US" altLang="zh-CN" sz="2000" dirty="0"/>
              <a:t>		{</a:t>
            </a:r>
          </a:p>
          <a:p>
            <a:r>
              <a:rPr lang="en-US" altLang="zh-CN" sz="2000" dirty="0"/>
              <a:t>			</a:t>
            </a:r>
            <a:r>
              <a:rPr lang="en-US" altLang="zh-CN" sz="2000" dirty="0" err="1"/>
              <a:t>System.out.print</a:t>
            </a:r>
            <a:r>
              <a:rPr lang="en-US" altLang="zh-CN" sz="2000" dirty="0"/>
              <a:t>(a[</a:t>
            </a:r>
            <a:r>
              <a:rPr lang="en-US" altLang="zh-CN" sz="2000" dirty="0" err="1"/>
              <a:t>i</a:t>
            </a:r>
            <a:r>
              <a:rPr lang="en-US" altLang="zh-CN" sz="2000" dirty="0"/>
              <a:t>][j]);</a:t>
            </a:r>
          </a:p>
          <a:p>
            <a:r>
              <a:rPr lang="en-US" altLang="zh-CN" sz="2000" dirty="0"/>
              <a:t>		}</a:t>
            </a:r>
          </a:p>
          <a:p>
            <a:r>
              <a:rPr lang="en-US" altLang="zh-CN" sz="2000" dirty="0"/>
              <a:t>		</a:t>
            </a:r>
            <a:r>
              <a:rPr lang="en-US" altLang="zh-CN" sz="2000" dirty="0" err="1"/>
              <a:t>System.out.println</a:t>
            </a:r>
            <a:r>
              <a:rPr lang="en-US" altLang="zh-CN" sz="2000" dirty="0"/>
              <a:t>();</a:t>
            </a:r>
          </a:p>
          <a:p>
            <a:r>
              <a:rPr lang="en-US" altLang="zh-CN" sz="2000" dirty="0"/>
              <a:t>		}</a:t>
            </a:r>
          </a:p>
          <a:p>
            <a:r>
              <a:rPr lang="en-US" altLang="zh-CN" sz="2000" dirty="0"/>
              <a:t>			}</a:t>
            </a:r>
          </a:p>
          <a:p>
            <a:r>
              <a:rPr lang="en-US" altLang="zh-CN" sz="2000" dirty="0"/>
              <a:t>}</a:t>
            </a:r>
            <a:endParaRPr lang="zh-CN" alt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1556792"/>
            <a:ext cx="1008112" cy="1983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1793202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.3.1 </a:t>
            </a:r>
            <a:r>
              <a:rPr lang="zh-CN" altLang="en-US" dirty="0" smtClean="0"/>
              <a:t>遍历数组</a:t>
            </a:r>
            <a:endParaRPr lang="zh-CN" altLang="en-US" dirty="0"/>
          </a:p>
        </p:txBody>
      </p:sp>
      <p:sp>
        <p:nvSpPr>
          <p:cNvPr id="3" name="内容占位符 2"/>
          <p:cNvSpPr>
            <a:spLocks noGrp="1"/>
          </p:cNvSpPr>
          <p:nvPr>
            <p:ph idx="1"/>
          </p:nvPr>
        </p:nvSpPr>
        <p:spPr>
          <a:xfrm>
            <a:off x="1043492" y="2323652"/>
            <a:ext cx="6777317" cy="4201692"/>
          </a:xfrm>
        </p:spPr>
        <p:txBody>
          <a:bodyPr>
            <a:normAutofit/>
          </a:bodyPr>
          <a:lstStyle/>
          <a:p>
            <a:pPr marL="68580" indent="0">
              <a:buNone/>
            </a:pPr>
            <a:r>
              <a:rPr lang="en-US" altLang="zh-CN" spc="-100" dirty="0" smtClean="0"/>
              <a:t>2.foreach</a:t>
            </a:r>
            <a:r>
              <a:rPr lang="zh-CN" altLang="en-US" spc="-100" dirty="0" smtClean="0"/>
              <a:t>语句遍历数组</a:t>
            </a:r>
            <a:endParaRPr lang="en-US" altLang="zh-CN" spc="-100" dirty="0" smtClean="0"/>
          </a:p>
          <a:p>
            <a:pPr marL="68580" indent="0">
              <a:buNone/>
            </a:pPr>
            <a:r>
              <a:rPr lang="en-US" altLang="zh-CN" spc="-100" dirty="0" err="1"/>
              <a:t>f</a:t>
            </a:r>
            <a:r>
              <a:rPr lang="en-US" altLang="zh-CN" spc="-100" dirty="0" err="1" smtClean="0"/>
              <a:t>oreach</a:t>
            </a:r>
            <a:r>
              <a:rPr lang="zh-CN" altLang="en-US" spc="-100" dirty="0" smtClean="0"/>
              <a:t>语句是</a:t>
            </a:r>
            <a:r>
              <a:rPr lang="en-US" altLang="zh-CN" spc="-100" dirty="0" smtClean="0"/>
              <a:t>for</a:t>
            </a:r>
            <a:r>
              <a:rPr lang="zh-CN" altLang="en-US" spc="-100" dirty="0" smtClean="0"/>
              <a:t>语句的特殊简化版本，不能完全取代</a:t>
            </a:r>
            <a:r>
              <a:rPr lang="en-US" altLang="zh-CN" spc="-100" dirty="0" smtClean="0"/>
              <a:t>for</a:t>
            </a:r>
            <a:r>
              <a:rPr lang="zh-CN" altLang="en-US" spc="-100" dirty="0" smtClean="0"/>
              <a:t>语句，但任何</a:t>
            </a:r>
            <a:r>
              <a:rPr lang="en-US" altLang="zh-CN" spc="-100" dirty="0" err="1" smtClean="0"/>
              <a:t>foreach</a:t>
            </a:r>
            <a:r>
              <a:rPr lang="zh-CN" altLang="en-US" spc="-100" dirty="0" smtClean="0"/>
              <a:t>语句都可以改写为</a:t>
            </a:r>
            <a:r>
              <a:rPr lang="en-US" altLang="zh-CN" spc="-100" dirty="0" smtClean="0"/>
              <a:t>for</a:t>
            </a:r>
            <a:r>
              <a:rPr lang="zh-CN" altLang="en-US" spc="-100" dirty="0" smtClean="0"/>
              <a:t>语句版本。</a:t>
            </a:r>
            <a:endParaRPr lang="en-US" altLang="zh-CN" spc="-100" dirty="0" smtClean="0"/>
          </a:p>
          <a:p>
            <a:pPr marL="68580" indent="0">
              <a:buNone/>
            </a:pPr>
            <a:r>
              <a:rPr lang="zh-CN" altLang="en-US" spc="-100" dirty="0" smtClean="0"/>
              <a:t>语法：</a:t>
            </a:r>
            <a:endParaRPr lang="en-US" altLang="zh-CN" spc="-100" dirty="0" smtClean="0"/>
          </a:p>
          <a:p>
            <a:pPr marL="68580" indent="0">
              <a:buNone/>
            </a:pPr>
            <a:r>
              <a:rPr lang="en-US" altLang="zh-CN" spc="-100" dirty="0"/>
              <a:t>f</a:t>
            </a:r>
            <a:r>
              <a:rPr lang="en-US" altLang="zh-CN" spc="-100" dirty="0" smtClean="0"/>
              <a:t>or(</a:t>
            </a:r>
            <a:r>
              <a:rPr lang="zh-CN" altLang="en-US" spc="-100" dirty="0" smtClean="0"/>
              <a:t>元素变量：遍历对象</a:t>
            </a:r>
            <a:r>
              <a:rPr lang="en-US" altLang="zh-CN" spc="-100" dirty="0" smtClean="0"/>
              <a:t>)</a:t>
            </a:r>
          </a:p>
          <a:p>
            <a:pPr marL="68580" indent="0">
              <a:buNone/>
            </a:pPr>
            <a:r>
              <a:rPr lang="en-US" altLang="zh-CN" spc="-100" dirty="0" smtClean="0"/>
              <a:t>{</a:t>
            </a:r>
          </a:p>
          <a:p>
            <a:pPr marL="68580" indent="0">
              <a:buNone/>
            </a:pPr>
            <a:r>
              <a:rPr lang="zh-CN" altLang="en-US" spc="-100" dirty="0" smtClean="0"/>
              <a:t>引用元素变量的语句；</a:t>
            </a:r>
            <a:endParaRPr lang="en-US" altLang="zh-CN" spc="-100" dirty="0" smtClean="0"/>
          </a:p>
          <a:p>
            <a:pPr marL="68580" indent="0">
              <a:buNone/>
            </a:pPr>
            <a:r>
              <a:rPr lang="en-US" altLang="zh-CN" spc="-100" dirty="0" smtClean="0"/>
              <a:t>}</a:t>
            </a:r>
            <a:endParaRPr lang="zh-CN" altLang="en-US" spc="-1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417980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256584" cy="504056"/>
          </a:xfrm>
        </p:spPr>
        <p:txBody>
          <a:bodyPr>
            <a:normAutofit/>
          </a:bodyPr>
          <a:lstStyle/>
          <a:p>
            <a:r>
              <a:rPr lang="en-US" altLang="zh-CN" sz="2400" dirty="0"/>
              <a:t>2.foreach</a:t>
            </a:r>
            <a:r>
              <a:rPr lang="zh-CN" altLang="en-US" sz="2400" dirty="0"/>
              <a:t>语句遍历数组</a:t>
            </a:r>
          </a:p>
        </p:txBody>
      </p:sp>
      <p:sp>
        <p:nvSpPr>
          <p:cNvPr id="3" name="内容占位符 2"/>
          <p:cNvSpPr>
            <a:spLocks noGrp="1"/>
          </p:cNvSpPr>
          <p:nvPr>
            <p:ph idx="1"/>
          </p:nvPr>
        </p:nvSpPr>
        <p:spPr>
          <a:xfrm>
            <a:off x="755576" y="908720"/>
            <a:ext cx="7488832" cy="5112568"/>
          </a:xfrm>
        </p:spPr>
        <p:txBody>
          <a:bodyPr>
            <a:normAutofit fontScale="92500" lnSpcReduction="20000"/>
          </a:bodyPr>
          <a:lstStyle/>
          <a:p>
            <a:pPr marL="68580" indent="0">
              <a:buNone/>
            </a:pPr>
            <a:r>
              <a:rPr lang="zh-CN" altLang="en-US" dirty="0" smtClean="0"/>
              <a:t>例</a:t>
            </a:r>
            <a:r>
              <a:rPr lang="en-US" altLang="zh-CN" dirty="0" smtClean="0"/>
              <a:t>4.11 </a:t>
            </a:r>
            <a:r>
              <a:rPr lang="zh-CN" altLang="en-US" dirty="0" smtClean="0"/>
              <a:t>在项目中创建类，在主方法中定义一维数组，并且用</a:t>
            </a:r>
            <a:r>
              <a:rPr lang="en-US" altLang="zh-CN" dirty="0" err="1" smtClean="0"/>
              <a:t>foreach</a:t>
            </a:r>
            <a:r>
              <a:rPr lang="zh-CN" altLang="en-US" dirty="0" smtClean="0"/>
              <a:t>语句遍历该数组。</a:t>
            </a:r>
            <a:endParaRPr lang="en-US" altLang="zh-CN" dirty="0" smtClean="0"/>
          </a:p>
          <a:p>
            <a:pPr marL="68580" indent="0">
              <a:buNone/>
            </a:pP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a:t>int</a:t>
            </a:r>
            <a:r>
              <a:rPr lang="en-US" altLang="zh-CN" dirty="0"/>
              <a:t> </a:t>
            </a:r>
            <a:r>
              <a:rPr lang="en-US" altLang="zh-CN" dirty="0" err="1"/>
              <a:t>arr</a:t>
            </a:r>
            <a:r>
              <a:rPr lang="en-US" altLang="zh-CN" dirty="0"/>
              <a:t>[]={7,10,1};</a:t>
            </a:r>
          </a:p>
          <a:p>
            <a:pPr marL="68580" indent="0">
              <a:buNone/>
            </a:pPr>
            <a:r>
              <a:rPr lang="en-US" altLang="zh-CN" dirty="0"/>
              <a:t>	</a:t>
            </a:r>
            <a:r>
              <a:rPr lang="en-US" altLang="zh-CN" dirty="0" err="1"/>
              <a:t>System.out.println</a:t>
            </a:r>
            <a:r>
              <a:rPr lang="en-US" altLang="zh-CN" dirty="0"/>
              <a:t>("</a:t>
            </a:r>
            <a:r>
              <a:rPr lang="zh-CN" altLang="en-US" dirty="0"/>
              <a:t>一维数组中的元素分别为：</a:t>
            </a:r>
            <a:r>
              <a:rPr lang="en-US" altLang="zh-CN" dirty="0"/>
              <a:t>");</a:t>
            </a:r>
          </a:p>
          <a:p>
            <a:pPr marL="68580" indent="0">
              <a:buNone/>
            </a:pPr>
            <a:r>
              <a:rPr lang="en-US" altLang="zh-CN" dirty="0"/>
              <a:t>	for(</a:t>
            </a:r>
            <a:r>
              <a:rPr lang="en-US" altLang="zh-CN" dirty="0" err="1"/>
              <a:t>int</a:t>
            </a:r>
            <a:r>
              <a:rPr lang="en-US" altLang="zh-CN" dirty="0"/>
              <a:t> x:arr)</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(x);</a:t>
            </a:r>
          </a:p>
          <a:p>
            <a:pPr marL="68580" indent="0">
              <a:buNone/>
            </a:pPr>
            <a:r>
              <a:rPr lang="en-US" altLang="zh-CN" dirty="0"/>
              <a:t>	}</a:t>
            </a:r>
          </a:p>
          <a:p>
            <a:pPr marL="68580" indent="0">
              <a:buNone/>
            </a:pPr>
            <a:r>
              <a:rPr lang="en-US" altLang="zh-CN" dirty="0"/>
              <a:t>	</a:t>
            </a:r>
          </a:p>
          <a:p>
            <a:pPr marL="68580" indent="0">
              <a:buNone/>
            </a:pPr>
            <a:r>
              <a:rPr lang="en-US" altLang="zh-CN" dirty="0"/>
              <a:t>}</a:t>
            </a:r>
          </a:p>
          <a:p>
            <a:pPr marL="68580" indent="0">
              <a:buNone/>
            </a:pP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189558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256584" cy="504056"/>
          </a:xfrm>
        </p:spPr>
        <p:txBody>
          <a:bodyPr>
            <a:normAutofit/>
          </a:bodyPr>
          <a:lstStyle/>
          <a:p>
            <a:r>
              <a:rPr lang="en-US" altLang="zh-CN" sz="2400" dirty="0"/>
              <a:t>2.foreach</a:t>
            </a:r>
            <a:r>
              <a:rPr lang="zh-CN" altLang="en-US" sz="2400" dirty="0"/>
              <a:t>语句遍历数组</a:t>
            </a:r>
          </a:p>
        </p:txBody>
      </p:sp>
      <p:sp>
        <p:nvSpPr>
          <p:cNvPr id="3" name="内容占位符 2"/>
          <p:cNvSpPr>
            <a:spLocks noGrp="1"/>
          </p:cNvSpPr>
          <p:nvPr>
            <p:ph idx="1"/>
          </p:nvPr>
        </p:nvSpPr>
        <p:spPr>
          <a:xfrm>
            <a:off x="755576" y="908720"/>
            <a:ext cx="7488832" cy="5112568"/>
          </a:xfrm>
        </p:spPr>
        <p:txBody>
          <a:bodyPr>
            <a:normAutofit lnSpcReduction="10000"/>
          </a:bodyPr>
          <a:lstStyle/>
          <a:p>
            <a:pPr marL="68580" indent="0">
              <a:buNone/>
            </a:pPr>
            <a:r>
              <a:rPr lang="zh-CN" altLang="en-US" dirty="0" smtClean="0"/>
              <a:t>例</a:t>
            </a:r>
            <a:r>
              <a:rPr lang="en-US" altLang="zh-CN" dirty="0" smtClean="0"/>
              <a:t>4.16 </a:t>
            </a:r>
            <a:r>
              <a:rPr lang="zh-CN" altLang="en-US" dirty="0" smtClean="0"/>
              <a:t>在项目中创建类，在主方法中定义二维数组，使用</a:t>
            </a:r>
            <a:r>
              <a:rPr lang="en-US" altLang="zh-CN" dirty="0" err="1" smtClean="0"/>
              <a:t>foreach</a:t>
            </a:r>
            <a:r>
              <a:rPr lang="zh-CN" altLang="en-US" dirty="0" smtClean="0"/>
              <a:t>语句遍历二维数组。</a:t>
            </a:r>
            <a:endParaRPr lang="en-US" altLang="zh-CN" dirty="0" smtClean="0"/>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a:t>int</a:t>
            </a:r>
            <a:r>
              <a:rPr lang="en-US" altLang="zh-CN" dirty="0"/>
              <a:t> [][]a={{1,2},{2,3}};</a:t>
            </a:r>
          </a:p>
          <a:p>
            <a:pPr marL="68580" indent="0">
              <a:buNone/>
            </a:pPr>
            <a:r>
              <a:rPr lang="en-US" altLang="zh-CN" dirty="0"/>
              <a:t>	for(</a:t>
            </a:r>
            <a:r>
              <a:rPr lang="en-US" altLang="zh-CN" dirty="0" err="1"/>
              <a:t>int</a:t>
            </a:r>
            <a:r>
              <a:rPr lang="en-US" altLang="zh-CN" dirty="0"/>
              <a:t> b[]:a)</a:t>
            </a:r>
          </a:p>
          <a:p>
            <a:pPr marL="68580" indent="0">
              <a:buNone/>
            </a:pPr>
            <a:r>
              <a:rPr lang="en-US" altLang="zh-CN" dirty="0"/>
              <a:t>		for(</a:t>
            </a:r>
            <a:r>
              <a:rPr lang="en-US" altLang="zh-CN" dirty="0" err="1"/>
              <a:t>int</a:t>
            </a:r>
            <a:r>
              <a:rPr lang="en-US" altLang="zh-CN" dirty="0"/>
              <a:t> c:b)</a:t>
            </a:r>
          </a:p>
          <a:p>
            <a:pPr marL="68580" indent="0">
              <a:buNone/>
            </a:pPr>
            <a:r>
              <a:rPr lang="en-US" altLang="zh-CN" dirty="0"/>
              <a:t>		{</a:t>
            </a:r>
          </a:p>
          <a:p>
            <a:pPr marL="68580" indent="0">
              <a:buNone/>
            </a:pPr>
            <a:r>
              <a:rPr lang="en-US" altLang="zh-CN" dirty="0"/>
              <a:t>			</a:t>
            </a:r>
            <a:r>
              <a:rPr lang="en-US" altLang="zh-CN" dirty="0" err="1"/>
              <a:t>System.out.println</a:t>
            </a:r>
            <a:r>
              <a:rPr lang="en-US" altLang="zh-CN" dirty="0"/>
              <a:t>(c);</a:t>
            </a:r>
          </a:p>
          <a:p>
            <a:pPr marL="68580" indent="0">
              <a:buNone/>
            </a:pPr>
            <a:r>
              <a:rPr lang="en-US" altLang="zh-CN" dirty="0"/>
              <a:t>		}</a:t>
            </a:r>
          </a:p>
          <a:p>
            <a:pPr marL="68580" indent="0">
              <a:buNone/>
            </a:pPr>
            <a:r>
              <a:rPr lang="en-US" altLang="zh-CN" dirty="0"/>
              <a:t>			}</a:t>
            </a:r>
          </a:p>
          <a:p>
            <a:pPr marL="68580" indent="0">
              <a:buNone/>
            </a:pPr>
            <a:r>
              <a:rPr lang="en-US" altLang="zh-CN" dirty="0"/>
              <a:t>}</a:t>
            </a:r>
          </a:p>
          <a:p>
            <a:pPr marL="68580" indent="0">
              <a:buNone/>
            </a:pPr>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340768"/>
            <a:ext cx="1008112" cy="2547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3675887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5256584" cy="504056"/>
          </a:xfrm>
        </p:spPr>
        <p:txBody>
          <a:bodyPr>
            <a:normAutofit/>
          </a:bodyPr>
          <a:lstStyle/>
          <a:p>
            <a:r>
              <a:rPr lang="en-US" altLang="zh-CN" sz="2400" dirty="0"/>
              <a:t>2.foreach</a:t>
            </a:r>
            <a:r>
              <a:rPr lang="zh-CN" altLang="en-US" sz="2400" dirty="0"/>
              <a:t>语句遍历数组</a:t>
            </a:r>
          </a:p>
        </p:txBody>
      </p:sp>
      <p:sp>
        <p:nvSpPr>
          <p:cNvPr id="3" name="内容占位符 2"/>
          <p:cNvSpPr>
            <a:spLocks noGrp="1"/>
          </p:cNvSpPr>
          <p:nvPr>
            <p:ph idx="1"/>
          </p:nvPr>
        </p:nvSpPr>
        <p:spPr>
          <a:xfrm>
            <a:off x="755576" y="908720"/>
            <a:ext cx="7488832" cy="5112568"/>
          </a:xfrm>
        </p:spPr>
        <p:txBody>
          <a:bodyPr>
            <a:normAutofit/>
          </a:bodyPr>
          <a:lstStyle/>
          <a:p>
            <a:pPr marL="68580" indent="0">
              <a:buNone/>
            </a:pPr>
            <a:r>
              <a:rPr lang="zh-CN" altLang="en-US" dirty="0" smtClean="0"/>
              <a:t>例</a:t>
            </a:r>
            <a:r>
              <a:rPr lang="en-US" altLang="zh-CN" dirty="0" smtClean="0"/>
              <a:t>4.16 </a:t>
            </a:r>
            <a:r>
              <a:rPr lang="zh-CN" altLang="en-US" dirty="0" smtClean="0"/>
              <a:t>在项目中创建类，在主方法中定义二维数组，使用</a:t>
            </a:r>
            <a:r>
              <a:rPr lang="en-US" altLang="zh-CN" dirty="0" err="1" smtClean="0"/>
              <a:t>foreach</a:t>
            </a:r>
            <a:r>
              <a:rPr lang="zh-CN" altLang="en-US" dirty="0" smtClean="0"/>
              <a:t>语句遍历二维数组。</a:t>
            </a:r>
            <a:endParaRPr lang="en-US" altLang="zh-CN" dirty="0" smtClean="0"/>
          </a:p>
          <a:p>
            <a:pPr marL="68580" indent="0">
              <a:buNone/>
            </a:pPr>
            <a:endParaRPr lang="en-US" altLang="zh-CN" dirty="0" smtClean="0"/>
          </a:p>
        </p:txBody>
      </p:sp>
      <p:sp>
        <p:nvSpPr>
          <p:cNvPr id="4" name="TextBox 3"/>
          <p:cNvSpPr txBox="1"/>
          <p:nvPr/>
        </p:nvSpPr>
        <p:spPr>
          <a:xfrm>
            <a:off x="899592" y="1651214"/>
            <a:ext cx="7992888" cy="5078313"/>
          </a:xfrm>
          <a:prstGeom prst="rect">
            <a:avLst/>
          </a:prstGeom>
          <a:noFill/>
        </p:spPr>
        <p:txBody>
          <a:bodyPr wrap="square" rtlCol="0">
            <a:spAutoFit/>
          </a:bodyPr>
          <a:lstStyle/>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a:t>
            </a:r>
            <a:r>
              <a:rPr lang="en-US" altLang="zh-CN" dirty="0" err="1"/>
              <a:t>int</a:t>
            </a:r>
            <a:r>
              <a:rPr lang="en-US" altLang="zh-CN" dirty="0"/>
              <a:t> </a:t>
            </a:r>
            <a:r>
              <a:rPr lang="en-US" altLang="zh-CN" dirty="0" err="1"/>
              <a:t>i</a:t>
            </a:r>
            <a:r>
              <a:rPr lang="en-US" altLang="zh-CN" dirty="0"/>
              <a:t>=0;</a:t>
            </a:r>
          </a:p>
          <a:p>
            <a:r>
              <a:rPr lang="en-US" altLang="zh-CN" dirty="0"/>
              <a:t>	</a:t>
            </a:r>
            <a:r>
              <a:rPr lang="en-US" altLang="zh-CN" dirty="0" err="1"/>
              <a:t>int</a:t>
            </a:r>
            <a:r>
              <a:rPr lang="en-US" altLang="zh-CN" dirty="0"/>
              <a:t> [][]a={{1,2},{2,3}};</a:t>
            </a:r>
          </a:p>
          <a:p>
            <a:r>
              <a:rPr lang="en-US" altLang="zh-CN" dirty="0"/>
              <a:t>	for(</a:t>
            </a:r>
            <a:r>
              <a:rPr lang="en-US" altLang="zh-CN" dirty="0" err="1"/>
              <a:t>int</a:t>
            </a:r>
            <a:r>
              <a:rPr lang="en-US" altLang="zh-CN" dirty="0"/>
              <a:t> b[]:a)</a:t>
            </a:r>
          </a:p>
          <a:p>
            <a:r>
              <a:rPr lang="en-US" altLang="zh-CN" dirty="0"/>
              <a:t>	{</a:t>
            </a:r>
          </a:p>
          <a:p>
            <a:r>
              <a:rPr lang="en-US" altLang="zh-CN" dirty="0"/>
              <a:t>		</a:t>
            </a:r>
            <a:r>
              <a:rPr lang="en-US" altLang="zh-CN" dirty="0" err="1"/>
              <a:t>i</a:t>
            </a:r>
            <a:r>
              <a:rPr lang="en-US" altLang="zh-CN" dirty="0"/>
              <a:t>++;</a:t>
            </a:r>
          </a:p>
          <a:p>
            <a:r>
              <a:rPr lang="en-US" altLang="zh-CN" dirty="0"/>
              <a:t>		</a:t>
            </a:r>
            <a:r>
              <a:rPr lang="en-US" altLang="zh-CN" dirty="0" err="1"/>
              <a:t>int</a:t>
            </a:r>
            <a:r>
              <a:rPr lang="en-US" altLang="zh-CN" dirty="0"/>
              <a:t> j=0;</a:t>
            </a:r>
          </a:p>
          <a:p>
            <a:r>
              <a:rPr lang="en-US" altLang="zh-CN" dirty="0"/>
              <a:t>		for(</a:t>
            </a:r>
            <a:r>
              <a:rPr lang="en-US" altLang="zh-CN" dirty="0" err="1"/>
              <a:t>int</a:t>
            </a:r>
            <a:r>
              <a:rPr lang="en-US" altLang="zh-CN" dirty="0"/>
              <a:t> c:b)</a:t>
            </a:r>
          </a:p>
          <a:p>
            <a:r>
              <a:rPr lang="en-US" altLang="zh-CN" dirty="0"/>
              <a:t>		{</a:t>
            </a:r>
          </a:p>
          <a:p>
            <a:r>
              <a:rPr lang="en-US" altLang="zh-CN" dirty="0"/>
              <a:t>			</a:t>
            </a:r>
            <a:r>
              <a:rPr lang="en-US" altLang="zh-CN" dirty="0" err="1"/>
              <a:t>j++</a:t>
            </a:r>
            <a:r>
              <a:rPr lang="en-US" altLang="zh-CN" dirty="0"/>
              <a:t>;</a:t>
            </a:r>
          </a:p>
          <a:p>
            <a:r>
              <a:rPr lang="en-US" altLang="zh-CN" dirty="0"/>
              <a:t>			if(</a:t>
            </a:r>
            <a:r>
              <a:rPr lang="en-US" altLang="zh-CN" dirty="0" err="1"/>
              <a:t>i</a:t>
            </a:r>
            <a:r>
              <a:rPr lang="en-US" altLang="zh-CN" dirty="0"/>
              <a:t>==</a:t>
            </a:r>
            <a:r>
              <a:rPr lang="en-US" altLang="zh-CN" dirty="0" err="1"/>
              <a:t>a.length</a:t>
            </a:r>
            <a:r>
              <a:rPr lang="en-US" altLang="zh-CN" dirty="0"/>
              <a:t>&amp;&amp;j==</a:t>
            </a:r>
            <a:r>
              <a:rPr lang="en-US" altLang="zh-CN" dirty="0" err="1"/>
              <a:t>b.length</a:t>
            </a:r>
            <a:r>
              <a:rPr lang="en-US" altLang="zh-CN" dirty="0"/>
              <a:t>)</a:t>
            </a:r>
          </a:p>
          <a:p>
            <a:r>
              <a:rPr lang="en-US" altLang="zh-CN" dirty="0"/>
              <a:t>			{</a:t>
            </a:r>
            <a:r>
              <a:rPr lang="en-US" altLang="zh-CN" dirty="0" err="1"/>
              <a:t>System.out.print</a:t>
            </a:r>
            <a:r>
              <a:rPr lang="en-US" altLang="zh-CN" dirty="0"/>
              <a:t>(c);}</a:t>
            </a:r>
          </a:p>
          <a:p>
            <a:r>
              <a:rPr lang="en-US" altLang="zh-CN" dirty="0"/>
              <a:t>			else</a:t>
            </a:r>
          </a:p>
          <a:p>
            <a:r>
              <a:rPr lang="en-US" altLang="zh-CN" dirty="0"/>
              <a:t>			{</a:t>
            </a:r>
            <a:r>
              <a:rPr lang="en-US" altLang="zh-CN" dirty="0" err="1"/>
              <a:t>System.out.print</a:t>
            </a:r>
            <a:r>
              <a:rPr lang="en-US" altLang="zh-CN" dirty="0"/>
              <a:t>(c+"</a:t>
            </a:r>
            <a:r>
              <a:rPr lang="zh-CN" altLang="en-US" dirty="0"/>
              <a:t>、</a:t>
            </a:r>
            <a:r>
              <a:rPr lang="en-US" altLang="zh-CN" dirty="0"/>
              <a:t>");</a:t>
            </a:r>
          </a:p>
          <a:p>
            <a:r>
              <a:rPr lang="en-US" altLang="zh-CN" dirty="0"/>
              <a:t>		}</a:t>
            </a:r>
          </a:p>
          <a:p>
            <a:r>
              <a:rPr lang="en-US" altLang="zh-CN" dirty="0"/>
              <a:t>	}</a:t>
            </a:r>
          </a:p>
          <a:p>
            <a:r>
              <a:rPr lang="en-US" altLang="zh-CN" dirty="0" smtClean="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916" y="2160010"/>
            <a:ext cx="1152128" cy="111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720841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.3.2 </a:t>
            </a:r>
            <a:r>
              <a:rPr lang="zh-CN" altLang="en-US" dirty="0" smtClean="0"/>
              <a:t>填充替换数组元素</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数组中的元素定义完成后，可通过</a:t>
            </a:r>
            <a:r>
              <a:rPr lang="en-US" altLang="zh-CN" dirty="0" smtClean="0"/>
              <a:t>Arrays</a:t>
            </a:r>
            <a:r>
              <a:rPr lang="zh-CN" altLang="en-US" dirty="0" smtClean="0"/>
              <a:t>类的静态方法</a:t>
            </a:r>
            <a:r>
              <a:rPr lang="en-US" altLang="zh-CN" dirty="0" smtClean="0"/>
              <a:t>fill()</a:t>
            </a:r>
            <a:r>
              <a:rPr lang="zh-CN" altLang="en-US" dirty="0" smtClean="0"/>
              <a:t>来对数组中的元素进行替换。该方法通过各种重载形式可完成对任意类型的数组元素的替换。</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34024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a:t>填充替换数组元素</a:t>
            </a:r>
          </a:p>
        </p:txBody>
      </p:sp>
      <p:sp>
        <p:nvSpPr>
          <p:cNvPr id="3" name="内容占位符 2"/>
          <p:cNvSpPr>
            <a:spLocks noGrp="1"/>
          </p:cNvSpPr>
          <p:nvPr>
            <p:ph idx="1"/>
          </p:nvPr>
        </p:nvSpPr>
        <p:spPr/>
        <p:txBody>
          <a:bodyPr/>
          <a:lstStyle/>
          <a:p>
            <a:pPr marL="68580" indent="0">
              <a:buNone/>
            </a:pPr>
            <a:r>
              <a:rPr lang="en-US" altLang="zh-CN" dirty="0" err="1" smtClean="0"/>
              <a:t>1.fill</a:t>
            </a:r>
            <a:r>
              <a:rPr lang="en-US" altLang="zh-CN" dirty="0" smtClean="0"/>
              <a:t>(</a:t>
            </a:r>
            <a:r>
              <a:rPr lang="en-US" altLang="zh-CN" dirty="0" err="1" smtClean="0"/>
              <a:t>int</a:t>
            </a:r>
            <a:r>
              <a:rPr lang="en-US" altLang="zh-CN" dirty="0" smtClean="0"/>
              <a:t> []</a:t>
            </a:r>
            <a:r>
              <a:rPr lang="en-US" altLang="zh-CN" dirty="0" err="1" smtClean="0"/>
              <a:t>a,int</a:t>
            </a:r>
            <a:r>
              <a:rPr lang="en-US" altLang="zh-CN" dirty="0" smtClean="0"/>
              <a:t> value)</a:t>
            </a:r>
          </a:p>
          <a:p>
            <a:pPr marL="68580" indent="0">
              <a:buNone/>
            </a:pPr>
            <a:r>
              <a:rPr lang="en-US" altLang="zh-CN" dirty="0"/>
              <a:t>fill(</a:t>
            </a:r>
            <a:r>
              <a:rPr lang="en-US" altLang="zh-CN" dirty="0" err="1"/>
              <a:t>int</a:t>
            </a:r>
            <a:r>
              <a:rPr lang="en-US" altLang="zh-CN" dirty="0"/>
              <a:t> []</a:t>
            </a:r>
            <a:r>
              <a:rPr lang="en-US" altLang="zh-CN" dirty="0" err="1"/>
              <a:t>a,int</a:t>
            </a:r>
            <a:r>
              <a:rPr lang="en-US" altLang="zh-CN" dirty="0"/>
              <a:t> </a:t>
            </a:r>
            <a:r>
              <a:rPr lang="en-US" altLang="zh-CN" dirty="0" smtClean="0"/>
              <a:t>value)</a:t>
            </a:r>
            <a:r>
              <a:rPr lang="zh-CN" altLang="en-US" dirty="0" smtClean="0"/>
              <a:t>方法可将指定的</a:t>
            </a:r>
            <a:r>
              <a:rPr lang="en-US" altLang="zh-CN" dirty="0" err="1" smtClean="0"/>
              <a:t>int</a:t>
            </a:r>
            <a:r>
              <a:rPr lang="zh-CN" altLang="en-US" dirty="0" smtClean="0"/>
              <a:t>值分配给</a:t>
            </a:r>
            <a:r>
              <a:rPr lang="en-US" altLang="zh-CN" dirty="0" err="1" smtClean="0"/>
              <a:t>int</a:t>
            </a:r>
            <a:r>
              <a:rPr lang="zh-CN" altLang="en-US" dirty="0" smtClean="0"/>
              <a:t>型数组的每个元素。</a:t>
            </a:r>
            <a:endParaRPr lang="en-US" altLang="zh-CN" dirty="0" smtClean="0"/>
          </a:p>
          <a:p>
            <a:pPr marL="68580" indent="0">
              <a:buNone/>
            </a:pPr>
            <a:endParaRPr lang="en-US" altLang="zh-CN" dirty="0"/>
          </a:p>
          <a:p>
            <a:pPr marL="68580" indent="0">
              <a:buNone/>
            </a:pPr>
            <a:r>
              <a:rPr lang="en-US" altLang="zh-CN" dirty="0" smtClean="0"/>
              <a:t>a</a:t>
            </a:r>
            <a:r>
              <a:rPr lang="zh-CN" altLang="en-US" dirty="0" smtClean="0"/>
              <a:t>：要进行元素替换的数组</a:t>
            </a:r>
            <a:endParaRPr lang="en-US" altLang="zh-CN" dirty="0" smtClean="0"/>
          </a:p>
          <a:p>
            <a:pPr marL="68580" indent="0">
              <a:buNone/>
            </a:pPr>
            <a:r>
              <a:rPr lang="en-US" altLang="zh-CN" dirty="0"/>
              <a:t>v</a:t>
            </a:r>
            <a:r>
              <a:rPr lang="en-US" altLang="zh-CN" dirty="0" smtClean="0"/>
              <a:t>alue</a:t>
            </a:r>
            <a:r>
              <a:rPr lang="zh-CN" altLang="en-US" dirty="0" smtClean="0"/>
              <a:t>：要存储数组中所有元素的值。</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153775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5832648" cy="1080120"/>
          </a:xfrm>
        </p:spPr>
        <p:txBody>
          <a:bodyPr>
            <a:normAutofit fontScale="90000"/>
          </a:bodyPr>
          <a:lstStyle/>
          <a:p>
            <a:r>
              <a:rPr lang="en-US" altLang="zh-CN" sz="2800" dirty="0" smtClean="0"/>
              <a:t>4.3.2 </a:t>
            </a:r>
            <a:r>
              <a:rPr lang="zh-CN" altLang="en-US" sz="2800" dirty="0"/>
              <a:t>填充替换数组</a:t>
            </a:r>
            <a:r>
              <a:rPr lang="zh-CN" altLang="en-US" sz="2800" dirty="0" smtClean="0"/>
              <a:t>元素</a:t>
            </a:r>
            <a:r>
              <a:rPr lang="en-US" altLang="zh-CN" sz="2800" dirty="0"/>
              <a:t/>
            </a:r>
            <a:br>
              <a:rPr lang="en-US" altLang="zh-CN" sz="2800" dirty="0"/>
            </a:br>
            <a:r>
              <a:rPr lang="en-US" altLang="zh-CN" sz="2800" dirty="0" err="1"/>
              <a:t>1.fill</a:t>
            </a:r>
            <a:r>
              <a:rPr lang="en-US" altLang="zh-CN" sz="2800" dirty="0"/>
              <a:t>(</a:t>
            </a:r>
            <a:r>
              <a:rPr lang="en-US" altLang="zh-CN" sz="2800" dirty="0" err="1"/>
              <a:t>int</a:t>
            </a:r>
            <a:r>
              <a:rPr lang="en-US" altLang="zh-CN" sz="2800" dirty="0"/>
              <a:t> []</a:t>
            </a:r>
            <a:r>
              <a:rPr lang="en-US" altLang="zh-CN" sz="2800" dirty="0" err="1"/>
              <a:t>a,int</a:t>
            </a:r>
            <a:r>
              <a:rPr lang="en-US" altLang="zh-CN" sz="2800" dirty="0"/>
              <a:t> value)</a:t>
            </a:r>
            <a:br>
              <a:rPr lang="en-US" altLang="zh-CN" sz="2800" dirty="0"/>
            </a:br>
            <a:endParaRPr lang="zh-CN" altLang="en-US" sz="2800" dirty="0"/>
          </a:p>
        </p:txBody>
      </p:sp>
      <p:sp>
        <p:nvSpPr>
          <p:cNvPr id="3" name="内容占位符 2"/>
          <p:cNvSpPr>
            <a:spLocks noGrp="1"/>
          </p:cNvSpPr>
          <p:nvPr>
            <p:ph idx="1"/>
          </p:nvPr>
        </p:nvSpPr>
        <p:spPr>
          <a:xfrm>
            <a:off x="683568" y="1124744"/>
            <a:ext cx="7560840" cy="3508977"/>
          </a:xfrm>
        </p:spPr>
        <p:txBody>
          <a:bodyPr/>
          <a:lstStyle/>
          <a:p>
            <a:pPr marL="68580" indent="0">
              <a:buNone/>
            </a:pPr>
            <a:r>
              <a:rPr lang="zh-CN" altLang="en-US" dirty="0" smtClean="0"/>
              <a:t>例</a:t>
            </a:r>
            <a:r>
              <a:rPr lang="en-US" altLang="zh-CN" dirty="0" smtClean="0"/>
              <a:t>4.17 </a:t>
            </a:r>
            <a:r>
              <a:rPr lang="zh-CN" altLang="en-US" dirty="0" smtClean="0"/>
              <a:t>在项目中创建类，在主方法中创建一维数组，并实现通过</a:t>
            </a:r>
            <a:r>
              <a:rPr lang="en-US" altLang="zh-CN" dirty="0" smtClean="0"/>
              <a:t>fill()</a:t>
            </a:r>
            <a:r>
              <a:rPr lang="zh-CN" altLang="en-US" dirty="0" smtClean="0"/>
              <a:t>方法填充数组元素，最后将数组中的各个元素输出。</a:t>
            </a:r>
            <a:endParaRPr lang="zh-CN" altLang="en-US" dirty="0"/>
          </a:p>
        </p:txBody>
      </p:sp>
      <p:sp>
        <p:nvSpPr>
          <p:cNvPr id="4" name="TextBox 3"/>
          <p:cNvSpPr txBox="1"/>
          <p:nvPr/>
        </p:nvSpPr>
        <p:spPr>
          <a:xfrm>
            <a:off x="899592" y="2348260"/>
            <a:ext cx="7463903" cy="2862322"/>
          </a:xfrm>
          <a:prstGeom prst="rect">
            <a:avLst/>
          </a:prstGeom>
          <a:noFill/>
        </p:spPr>
        <p:txBody>
          <a:bodyPr wrap="none" rtlCol="0">
            <a:spAutoFit/>
          </a:bodyPr>
          <a:lstStyle/>
          <a:p>
            <a:r>
              <a:rPr lang="en-US" altLang="zh-CN" sz="2000" dirty="0"/>
              <a:t>import </a:t>
            </a:r>
            <a:r>
              <a:rPr lang="en-US" altLang="zh-CN" sz="2000" dirty="0" err="1"/>
              <a:t>java.util</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a[]=new </a:t>
            </a:r>
            <a:r>
              <a:rPr lang="en-US" altLang="zh-CN" sz="2000" dirty="0" err="1"/>
              <a:t>int</a:t>
            </a:r>
            <a:r>
              <a:rPr lang="en-US" altLang="zh-CN" sz="2000" dirty="0"/>
              <a:t>[5];</a:t>
            </a:r>
          </a:p>
          <a:p>
            <a:r>
              <a:rPr lang="en-US" altLang="zh-CN" sz="2000" dirty="0"/>
              <a:t>	</a:t>
            </a:r>
            <a:r>
              <a:rPr lang="en-US" altLang="zh-CN" sz="2000" dirty="0" err="1"/>
              <a:t>Arrays.fill</a:t>
            </a:r>
            <a:r>
              <a:rPr lang="en-US" altLang="zh-CN" sz="2000" dirty="0"/>
              <a:t>(a, 8);</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0;i</a:t>
            </a:r>
            <a:r>
              <a:rPr lang="en-US" altLang="zh-CN" sz="2000" dirty="0"/>
              <a:t>&lt;</a:t>
            </a:r>
            <a:r>
              <a:rPr lang="en-US" altLang="zh-CN" sz="2000" dirty="0" err="1"/>
              <a:t>a.length;i</a:t>
            </a:r>
            <a:r>
              <a:rPr lang="en-US" altLang="zh-CN" sz="2000" dirty="0"/>
              <a:t>++)</a:t>
            </a:r>
          </a:p>
          <a:p>
            <a:r>
              <a:rPr lang="en-US" altLang="zh-CN" sz="2000" dirty="0"/>
              <a:t>		</a:t>
            </a:r>
            <a:r>
              <a:rPr lang="en-US" altLang="zh-CN" sz="2000" dirty="0" err="1"/>
              <a:t>System.out.println</a:t>
            </a:r>
            <a:r>
              <a:rPr lang="en-US" altLang="zh-CN" sz="2000" dirty="0"/>
              <a:t>("</a:t>
            </a:r>
            <a:r>
              <a:rPr lang="zh-CN" altLang="en-US" sz="2000" dirty="0"/>
              <a:t>第</a:t>
            </a:r>
            <a:r>
              <a:rPr lang="en-US" altLang="zh-CN" sz="2000" dirty="0"/>
              <a:t>"+(</a:t>
            </a:r>
            <a:r>
              <a:rPr lang="en-US" altLang="zh-CN" sz="2000" dirty="0" err="1"/>
              <a:t>i+1</a:t>
            </a:r>
            <a:r>
              <a:rPr lang="en-US" altLang="zh-CN" sz="2000" dirty="0"/>
              <a:t>)+"</a:t>
            </a:r>
            <a:r>
              <a:rPr lang="zh-CN" altLang="en-US" sz="2000" dirty="0"/>
              <a:t>个元素是</a:t>
            </a:r>
            <a:r>
              <a:rPr lang="en-US" altLang="zh-CN" sz="2000" dirty="0"/>
              <a:t>"+a[</a:t>
            </a:r>
            <a:r>
              <a:rPr lang="en-US" altLang="zh-CN" sz="2000" dirty="0" err="1"/>
              <a:t>i</a:t>
            </a:r>
            <a:r>
              <a:rPr lang="en-US" altLang="zh-CN" sz="2000" dirty="0"/>
              <a:t>]);</a:t>
            </a:r>
          </a:p>
          <a:p>
            <a:r>
              <a:rPr lang="en-US" altLang="zh-CN" sz="2000" dirty="0"/>
              <a:t>}</a:t>
            </a:r>
          </a:p>
          <a:p>
            <a:r>
              <a:rPr lang="en-US" altLang="zh-CN" sz="2000" dirty="0"/>
              <a:t>}</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469" y="2060848"/>
            <a:ext cx="135255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spTree>
    <p:extLst>
      <p:ext uri="{BB962C8B-B14F-4D97-AF65-F5344CB8AC3E}">
        <p14:creationId xmlns:p14="http://schemas.microsoft.com/office/powerpoint/2010/main" val="2515797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一维数组</a:t>
            </a:r>
          </a:p>
        </p:txBody>
      </p:sp>
      <p:sp>
        <p:nvSpPr>
          <p:cNvPr id="3" name="内容占位符 2"/>
          <p:cNvSpPr>
            <a:spLocks noGrp="1"/>
          </p:cNvSpPr>
          <p:nvPr>
            <p:ph idx="1"/>
          </p:nvPr>
        </p:nvSpPr>
        <p:spPr/>
        <p:txBody>
          <a:bodyPr/>
          <a:lstStyle/>
          <a:p>
            <a:pPr marL="68580" indent="0">
              <a:buNone/>
            </a:pPr>
            <a:r>
              <a:rPr lang="zh-CN" altLang="en-US" dirty="0"/>
              <a:t>数组是由若干个相同数据类型的元素按一定顺序排序的集合。</a:t>
            </a:r>
          </a:p>
          <a:p>
            <a:pPr marL="68580" indent="0">
              <a:buNone/>
            </a:pPr>
            <a:r>
              <a:rPr lang="zh-CN" altLang="en-US" dirty="0"/>
              <a:t>一个数组包含一组变量，这些变量通常被称为数组元素，数组元素的数目称为数组长度。</a:t>
            </a:r>
          </a:p>
          <a:p>
            <a:pPr marL="68580" indent="0">
              <a:buNone/>
            </a:pPr>
            <a:r>
              <a:rPr lang="zh-CN" altLang="en-US" dirty="0"/>
              <a:t>数组元素没有自己的名字，而是通过数组变量名和一个下标值来标识。</a:t>
            </a:r>
          </a:p>
          <a:p>
            <a:pPr marL="68580" indent="0">
              <a:buNone/>
            </a:pPr>
            <a:r>
              <a:rPr lang="zh-CN" altLang="en-US" dirty="0"/>
              <a:t>数组元素类型可以是</a:t>
            </a:r>
            <a:r>
              <a:rPr lang="en-US" altLang="zh-CN" dirty="0"/>
              <a:t>Java</a:t>
            </a:r>
            <a:r>
              <a:rPr lang="zh-CN" altLang="en-US" dirty="0"/>
              <a:t>中任意的数据类型，包括基本数据类型和引用类型。</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81227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a:t>填充替换数组元素</a:t>
            </a:r>
          </a:p>
        </p:txBody>
      </p:sp>
      <p:sp>
        <p:nvSpPr>
          <p:cNvPr id="3" name="内容占位符 2"/>
          <p:cNvSpPr>
            <a:spLocks noGrp="1"/>
          </p:cNvSpPr>
          <p:nvPr>
            <p:ph idx="1"/>
          </p:nvPr>
        </p:nvSpPr>
        <p:spPr>
          <a:xfrm>
            <a:off x="1043492" y="2323652"/>
            <a:ext cx="7056900" cy="4273700"/>
          </a:xfrm>
        </p:spPr>
        <p:txBody>
          <a:bodyPr>
            <a:normAutofit fontScale="92500"/>
          </a:bodyPr>
          <a:lstStyle/>
          <a:p>
            <a:pPr marL="68580" indent="0">
              <a:buNone/>
            </a:pPr>
            <a:r>
              <a:rPr lang="en-US" altLang="zh-CN" dirty="0" err="1" smtClean="0"/>
              <a:t>2.fill</a:t>
            </a:r>
            <a:r>
              <a:rPr lang="en-US" altLang="zh-CN" dirty="0" smtClean="0"/>
              <a:t>(</a:t>
            </a:r>
            <a:r>
              <a:rPr lang="en-US" altLang="zh-CN" dirty="0" err="1" smtClean="0"/>
              <a:t>int</a:t>
            </a:r>
            <a:r>
              <a:rPr lang="en-US" altLang="zh-CN" dirty="0" smtClean="0"/>
              <a:t> []</a:t>
            </a:r>
            <a:r>
              <a:rPr lang="en-US" altLang="zh-CN" dirty="0" err="1" smtClean="0"/>
              <a:t>a,int</a:t>
            </a:r>
            <a:r>
              <a:rPr lang="en-US" altLang="zh-CN" dirty="0" smtClean="0"/>
              <a:t> </a:t>
            </a:r>
            <a:r>
              <a:rPr lang="en-US" altLang="zh-CN" dirty="0" err="1" smtClean="0"/>
              <a:t>fromIndex,int</a:t>
            </a:r>
            <a:r>
              <a:rPr lang="en-US" altLang="zh-CN" dirty="0" smtClean="0"/>
              <a:t> </a:t>
            </a:r>
            <a:r>
              <a:rPr lang="en-US" altLang="zh-CN" dirty="0" err="1" smtClean="0"/>
              <a:t>toIndex,int</a:t>
            </a:r>
            <a:r>
              <a:rPr lang="en-US" altLang="zh-CN" dirty="0" smtClean="0"/>
              <a:t> value)</a:t>
            </a:r>
          </a:p>
          <a:p>
            <a:pPr marL="68580" indent="0">
              <a:buNone/>
            </a:pPr>
            <a:r>
              <a:rPr lang="zh-CN" altLang="en-US" spc="-100" dirty="0" smtClean="0"/>
              <a:t>该方法将指定的</a:t>
            </a:r>
            <a:r>
              <a:rPr lang="en-US" altLang="zh-CN" spc="-100" dirty="0" err="1" smtClean="0"/>
              <a:t>int</a:t>
            </a:r>
            <a:r>
              <a:rPr lang="zh-CN" altLang="en-US" spc="-100" dirty="0" smtClean="0"/>
              <a:t>值分配</a:t>
            </a:r>
            <a:r>
              <a:rPr lang="en-US" altLang="zh-CN" spc="-100" dirty="0" err="1" smtClean="0"/>
              <a:t>int</a:t>
            </a:r>
            <a:r>
              <a:rPr lang="zh-CN" altLang="en-US" spc="-100" dirty="0" smtClean="0"/>
              <a:t>型数组指定范围中的每个元素。填充的范围从索引</a:t>
            </a:r>
            <a:r>
              <a:rPr lang="en-US" altLang="zh-CN" spc="-100" dirty="0" err="1" smtClean="0"/>
              <a:t>formIndex</a:t>
            </a:r>
            <a:r>
              <a:rPr lang="zh-CN" altLang="en-US" spc="-100" dirty="0" smtClean="0"/>
              <a:t>（包括）一直到索引</a:t>
            </a:r>
            <a:r>
              <a:rPr lang="en-US" altLang="zh-CN" spc="-100" dirty="0" err="1" smtClean="0"/>
              <a:t>toIndex</a:t>
            </a:r>
            <a:r>
              <a:rPr lang="zh-CN" altLang="en-US" spc="-100" dirty="0" smtClean="0"/>
              <a:t>（不包括）。如果</a:t>
            </a:r>
            <a:r>
              <a:rPr lang="en-US" altLang="zh-CN" spc="-100" dirty="0" err="1" smtClean="0"/>
              <a:t>fromIndex</a:t>
            </a:r>
            <a:r>
              <a:rPr lang="en-US" altLang="zh-CN" spc="-100" dirty="0" smtClean="0"/>
              <a:t>==</a:t>
            </a:r>
            <a:r>
              <a:rPr lang="en-US" altLang="zh-CN" spc="-100" dirty="0" err="1" smtClean="0"/>
              <a:t>toIndex</a:t>
            </a:r>
            <a:r>
              <a:rPr lang="zh-CN" altLang="en-US" spc="-100" dirty="0" smtClean="0"/>
              <a:t>，则填充范围为空。</a:t>
            </a:r>
            <a:endParaRPr lang="en-US" altLang="zh-CN" spc="-100" dirty="0" smtClean="0"/>
          </a:p>
          <a:p>
            <a:pPr marL="68580" indent="0">
              <a:buNone/>
            </a:pPr>
            <a:endParaRPr lang="en-US" altLang="zh-CN" spc="-100" dirty="0"/>
          </a:p>
          <a:p>
            <a:pPr marL="68580" indent="0">
              <a:buNone/>
            </a:pPr>
            <a:r>
              <a:rPr lang="en-US" altLang="zh-CN" spc="-100" dirty="0" smtClean="0"/>
              <a:t>a:</a:t>
            </a:r>
            <a:r>
              <a:rPr lang="zh-CN" altLang="en-US" spc="-100" dirty="0" smtClean="0"/>
              <a:t>要进行填充的数组。</a:t>
            </a:r>
            <a:endParaRPr lang="en-US" altLang="zh-CN" spc="-100" dirty="0" smtClean="0"/>
          </a:p>
          <a:p>
            <a:pPr marL="68580" indent="0">
              <a:buNone/>
            </a:pPr>
            <a:r>
              <a:rPr lang="en-US" altLang="zh-CN" spc="-100" dirty="0" err="1" smtClean="0"/>
              <a:t>fromIndex</a:t>
            </a:r>
            <a:r>
              <a:rPr lang="zh-CN" altLang="en-US" spc="-100" dirty="0" smtClean="0"/>
              <a:t>：要使用指定值填充的第一个元素的索引</a:t>
            </a:r>
            <a:r>
              <a:rPr lang="en-US" altLang="zh-CN" spc="-100" dirty="0" smtClean="0"/>
              <a:t>	       </a:t>
            </a:r>
            <a:r>
              <a:rPr lang="zh-CN" altLang="en-US" spc="-100" dirty="0" smtClean="0"/>
              <a:t>（包括）。</a:t>
            </a:r>
            <a:endParaRPr lang="en-US" altLang="zh-CN" spc="-100" dirty="0" smtClean="0"/>
          </a:p>
          <a:p>
            <a:pPr marL="68580" indent="0">
              <a:buNone/>
            </a:pPr>
            <a:r>
              <a:rPr lang="en-US" altLang="zh-CN" spc="-100" dirty="0" err="1" smtClean="0"/>
              <a:t>toIndex</a:t>
            </a:r>
            <a:r>
              <a:rPr lang="zh-CN" altLang="en-US" spc="-100" dirty="0" smtClean="0"/>
              <a:t>：要使用指定值填充的最后一个元素的索引</a:t>
            </a:r>
            <a:r>
              <a:rPr lang="en-US" altLang="zh-CN" spc="-100" dirty="0" smtClean="0"/>
              <a:t>	    </a:t>
            </a:r>
            <a:r>
              <a:rPr lang="zh-CN" altLang="en-US" spc="-100" dirty="0" smtClean="0"/>
              <a:t>（不包括）。</a:t>
            </a:r>
            <a:endParaRPr lang="en-US" altLang="zh-CN" spc="-100" dirty="0" smtClean="0"/>
          </a:p>
          <a:p>
            <a:pPr marL="68580" indent="0">
              <a:buNone/>
            </a:pPr>
            <a:r>
              <a:rPr lang="en-US" altLang="zh-CN" spc="-100" dirty="0" smtClean="0"/>
              <a:t>value</a:t>
            </a:r>
            <a:r>
              <a:rPr lang="zh-CN" altLang="en-US" spc="-100" dirty="0" smtClean="0"/>
              <a:t>：要存储在数组所有元素中的值。</a:t>
            </a:r>
            <a:endParaRPr lang="zh-CN" altLang="en-US" spc="-100" dirty="0"/>
          </a:p>
          <a:p>
            <a:pPr marL="68580" indent="0">
              <a:buNone/>
            </a:pPr>
            <a:endParaRPr lang="zh-CN" altLang="en-US" dirty="0"/>
          </a:p>
        </p:txBody>
      </p:sp>
      <p:sp>
        <p:nvSpPr>
          <p:cNvPr id="4" name="TextBox 3"/>
          <p:cNvSpPr txBox="1"/>
          <p:nvPr/>
        </p:nvSpPr>
        <p:spPr>
          <a:xfrm>
            <a:off x="827584" y="764704"/>
            <a:ext cx="7344816" cy="707886"/>
          </a:xfrm>
          <a:prstGeom prst="rect">
            <a:avLst/>
          </a:prstGeom>
          <a:noFill/>
        </p:spPr>
        <p:txBody>
          <a:bodyPr wrap="square" rtlCol="0">
            <a:spAutoFit/>
          </a:bodyPr>
          <a:lstStyle/>
          <a:p>
            <a:r>
              <a:rPr lang="zh-CN" altLang="en-US" sz="2000" dirty="0" smtClean="0">
                <a:solidFill>
                  <a:srgbClr val="FF0000"/>
                </a:solidFill>
              </a:rPr>
              <a:t>如果指定的索引位置大于或等于要进行填充的数组长度，则会报出</a:t>
            </a:r>
            <a:r>
              <a:rPr lang="en-US" altLang="zh-CN" sz="2000" dirty="0" err="1" smtClean="0">
                <a:solidFill>
                  <a:srgbClr val="FF0000"/>
                </a:solidFill>
              </a:rPr>
              <a:t>ArrayIndexOutOfBoundsException</a:t>
            </a:r>
            <a:r>
              <a:rPr lang="zh-CN" altLang="en-US" sz="2000" dirty="0" smtClean="0">
                <a:solidFill>
                  <a:srgbClr val="FF0000"/>
                </a:solidFill>
              </a:rPr>
              <a:t>（数组越界异常）</a:t>
            </a:r>
            <a:endParaRPr lang="zh-CN" altLang="en-US" sz="2000"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spTree>
    <p:extLst>
      <p:ext uri="{BB962C8B-B14F-4D97-AF65-F5344CB8AC3E}">
        <p14:creationId xmlns:p14="http://schemas.microsoft.com/office/powerpoint/2010/main" val="720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7024744" cy="1143000"/>
          </a:xfrm>
        </p:spPr>
        <p:txBody>
          <a:bodyPr>
            <a:noAutofit/>
          </a:bodyPr>
          <a:lstStyle/>
          <a:p>
            <a:r>
              <a:rPr lang="en-US" altLang="zh-CN" sz="2400" dirty="0" smtClean="0"/>
              <a:t>4.3.2 </a:t>
            </a:r>
            <a:r>
              <a:rPr lang="zh-CN" altLang="en-US" sz="2400" dirty="0"/>
              <a:t>填充替换数组</a:t>
            </a:r>
            <a:r>
              <a:rPr lang="zh-CN" altLang="en-US" sz="2400" dirty="0" smtClean="0"/>
              <a:t>元素</a:t>
            </a:r>
            <a:r>
              <a:rPr lang="en-US" altLang="zh-CN" sz="2400" dirty="0"/>
              <a:t/>
            </a:r>
            <a:br>
              <a:rPr lang="en-US" altLang="zh-CN" sz="2400" dirty="0"/>
            </a:br>
            <a:r>
              <a:rPr lang="en-US" altLang="zh-CN" sz="2400" dirty="0" err="1"/>
              <a:t>2.fill</a:t>
            </a:r>
            <a:r>
              <a:rPr lang="en-US" altLang="zh-CN" sz="2400" dirty="0"/>
              <a:t>(</a:t>
            </a:r>
            <a:r>
              <a:rPr lang="en-US" altLang="zh-CN" sz="2400" dirty="0" err="1"/>
              <a:t>int</a:t>
            </a:r>
            <a:r>
              <a:rPr lang="en-US" altLang="zh-CN" sz="2400" dirty="0"/>
              <a:t> []</a:t>
            </a:r>
            <a:r>
              <a:rPr lang="en-US" altLang="zh-CN" sz="2400" dirty="0" err="1"/>
              <a:t>a,int</a:t>
            </a:r>
            <a:r>
              <a:rPr lang="en-US" altLang="zh-CN" sz="2400" dirty="0"/>
              <a:t> </a:t>
            </a:r>
            <a:r>
              <a:rPr lang="en-US" altLang="zh-CN" sz="2400" dirty="0" err="1"/>
              <a:t>fromIndex,int</a:t>
            </a:r>
            <a:r>
              <a:rPr lang="en-US" altLang="zh-CN" sz="2400" dirty="0"/>
              <a:t> </a:t>
            </a:r>
            <a:r>
              <a:rPr lang="en-US" altLang="zh-CN" sz="2400" dirty="0" err="1"/>
              <a:t>toIndex,int</a:t>
            </a:r>
            <a:r>
              <a:rPr lang="en-US" altLang="zh-CN" sz="2400" dirty="0"/>
              <a:t> value)</a:t>
            </a:r>
            <a:br>
              <a:rPr lang="en-US" altLang="zh-CN" sz="2400" dirty="0"/>
            </a:br>
            <a:endParaRPr lang="zh-CN" altLang="en-US" sz="2400" dirty="0"/>
          </a:p>
        </p:txBody>
      </p:sp>
      <p:sp>
        <p:nvSpPr>
          <p:cNvPr id="3" name="内容占位符 2"/>
          <p:cNvSpPr>
            <a:spLocks noGrp="1"/>
          </p:cNvSpPr>
          <p:nvPr>
            <p:ph idx="1"/>
          </p:nvPr>
        </p:nvSpPr>
        <p:spPr>
          <a:xfrm>
            <a:off x="683568" y="1268760"/>
            <a:ext cx="7632848" cy="3508977"/>
          </a:xfrm>
        </p:spPr>
        <p:txBody>
          <a:bodyPr/>
          <a:lstStyle/>
          <a:p>
            <a:pPr marL="68580" indent="0">
              <a:buNone/>
            </a:pPr>
            <a:r>
              <a:rPr lang="zh-CN" altLang="en-US" dirty="0" smtClean="0"/>
              <a:t>例</a:t>
            </a:r>
            <a:r>
              <a:rPr lang="en-US" altLang="zh-CN" dirty="0" smtClean="0"/>
              <a:t>4.18 </a:t>
            </a:r>
            <a:r>
              <a:rPr lang="zh-CN" altLang="en-US" dirty="0" smtClean="0"/>
              <a:t>在项目中创建类，创建一维数组，并通过</a:t>
            </a:r>
            <a:r>
              <a:rPr lang="en-US" altLang="zh-CN" dirty="0" smtClean="0"/>
              <a:t>fill()</a:t>
            </a:r>
            <a:r>
              <a:rPr lang="zh-CN" altLang="en-US" dirty="0" smtClean="0"/>
              <a:t>方法替换数组元素，最后将数组中的各个元素输出。</a:t>
            </a:r>
            <a:r>
              <a:rPr lang="en-US" altLang="zh-CN" dirty="0" smtClean="0"/>
              <a:t> </a:t>
            </a:r>
            <a:endParaRPr lang="zh-CN" altLang="en-US" dirty="0"/>
          </a:p>
        </p:txBody>
      </p:sp>
      <p:sp>
        <p:nvSpPr>
          <p:cNvPr id="4" name="TextBox 3"/>
          <p:cNvSpPr txBox="1"/>
          <p:nvPr/>
        </p:nvSpPr>
        <p:spPr>
          <a:xfrm>
            <a:off x="971600" y="2060848"/>
            <a:ext cx="6976590" cy="2862322"/>
          </a:xfrm>
          <a:prstGeom prst="rect">
            <a:avLst/>
          </a:prstGeom>
          <a:noFill/>
        </p:spPr>
        <p:txBody>
          <a:bodyPr wrap="none" rtlCol="0">
            <a:spAutoFit/>
          </a:bodyPr>
          <a:lstStyle/>
          <a:p>
            <a:r>
              <a:rPr lang="en-US" altLang="zh-CN" sz="2000" dirty="0"/>
              <a:t>import </a:t>
            </a:r>
            <a:r>
              <a:rPr lang="en-US" altLang="zh-CN" sz="2000" dirty="0" err="1"/>
              <a:t>java.util</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 {45,12,2,10};</a:t>
            </a:r>
          </a:p>
          <a:p>
            <a:r>
              <a:rPr lang="en-US" altLang="zh-CN" sz="2000" dirty="0"/>
              <a:t>	</a:t>
            </a:r>
            <a:r>
              <a:rPr lang="en-US" altLang="zh-CN" sz="2000" dirty="0" err="1"/>
              <a:t>Arrays.fill</a:t>
            </a:r>
            <a:r>
              <a:rPr lang="en-US" altLang="zh-CN" sz="2000" dirty="0"/>
              <a:t>(a, 1,2,8);</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0;i</a:t>
            </a:r>
            <a:r>
              <a:rPr lang="en-US" altLang="zh-CN" sz="2000" dirty="0"/>
              <a:t>&lt;</a:t>
            </a:r>
            <a:r>
              <a:rPr lang="en-US" altLang="zh-CN" sz="2000" dirty="0" err="1"/>
              <a:t>a.length;i</a:t>
            </a:r>
            <a:r>
              <a:rPr lang="en-US" altLang="zh-CN" sz="2000" dirty="0"/>
              <a:t>++)</a:t>
            </a:r>
          </a:p>
          <a:p>
            <a:r>
              <a:rPr lang="en-US" altLang="zh-CN" sz="2000" dirty="0"/>
              <a:t>		</a:t>
            </a:r>
            <a:r>
              <a:rPr lang="en-US" altLang="zh-CN" sz="2000" dirty="0" err="1"/>
              <a:t>System.out.println</a:t>
            </a:r>
            <a:r>
              <a:rPr lang="en-US" altLang="zh-CN" sz="2000" dirty="0"/>
              <a:t>("</a:t>
            </a:r>
            <a:r>
              <a:rPr lang="zh-CN" altLang="en-US" sz="2000" dirty="0"/>
              <a:t>索引</a:t>
            </a:r>
            <a:r>
              <a:rPr lang="en-US" altLang="zh-CN" sz="2000" dirty="0"/>
              <a:t>"+</a:t>
            </a:r>
            <a:r>
              <a:rPr lang="en-US" altLang="zh-CN" sz="2000" dirty="0" err="1"/>
              <a:t>i</a:t>
            </a:r>
            <a:r>
              <a:rPr lang="en-US" altLang="zh-CN" sz="2000" dirty="0"/>
              <a:t>+"</a:t>
            </a:r>
            <a:r>
              <a:rPr lang="zh-CN" altLang="en-US" sz="2000" dirty="0"/>
              <a:t>的值是</a:t>
            </a:r>
            <a:r>
              <a:rPr lang="en-US" altLang="zh-CN" sz="2000" dirty="0"/>
              <a:t>"+a[</a:t>
            </a:r>
            <a:r>
              <a:rPr lang="en-US" altLang="zh-CN" sz="2000" dirty="0" err="1"/>
              <a:t>i</a:t>
            </a:r>
            <a:r>
              <a:rPr lang="en-US" altLang="zh-CN" sz="2000" dirty="0"/>
              <a:t>]);</a:t>
            </a:r>
          </a:p>
          <a:p>
            <a:r>
              <a:rPr lang="en-US" altLang="zh-CN" sz="2000" dirty="0"/>
              <a:t>}</a:t>
            </a:r>
          </a:p>
          <a:p>
            <a:r>
              <a:rPr lang="en-US" altLang="zh-CN" sz="2000" dirty="0"/>
              <a:t>}</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593299"/>
            <a:ext cx="1584176" cy="181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664240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en-US" altLang="zh-CN" dirty="0" smtClean="0"/>
              <a:t>.3.3 </a:t>
            </a:r>
            <a:r>
              <a:rPr lang="zh-CN" altLang="en-US" dirty="0" smtClean="0"/>
              <a:t>对数组进行排序</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通过</a:t>
            </a:r>
            <a:r>
              <a:rPr lang="en-US" altLang="zh-CN" dirty="0" smtClean="0"/>
              <a:t>Arrays</a:t>
            </a:r>
            <a:r>
              <a:rPr lang="zh-CN" altLang="en-US" dirty="0" smtClean="0"/>
              <a:t>类的静态</a:t>
            </a:r>
            <a:r>
              <a:rPr lang="en-US" altLang="zh-CN" dirty="0" smtClean="0"/>
              <a:t>sort()</a:t>
            </a:r>
            <a:r>
              <a:rPr lang="zh-CN" altLang="en-US" dirty="0" smtClean="0"/>
              <a:t>方法可以实现对数组的排序。</a:t>
            </a:r>
            <a:r>
              <a:rPr lang="en-US" altLang="zh-CN" dirty="0"/>
              <a:t>s</a:t>
            </a:r>
            <a:r>
              <a:rPr lang="en-US" altLang="zh-CN" dirty="0" smtClean="0"/>
              <a:t>ort()</a:t>
            </a:r>
            <a:r>
              <a:rPr lang="zh-CN" altLang="en-US" dirty="0" smtClean="0"/>
              <a:t>方法提供了多种重载形式，可对任意类型的数组进行升序排序。</a:t>
            </a:r>
            <a:endParaRPr lang="en-US" altLang="zh-CN" dirty="0" smtClean="0"/>
          </a:p>
          <a:p>
            <a:pPr marL="68580" indent="0">
              <a:buNone/>
            </a:pPr>
            <a:r>
              <a:rPr lang="zh-CN" altLang="en-US" dirty="0" smtClean="0"/>
              <a:t>语法：</a:t>
            </a:r>
            <a:endParaRPr lang="en-US" altLang="zh-CN" dirty="0" smtClean="0"/>
          </a:p>
          <a:p>
            <a:pPr marL="68580" indent="0">
              <a:buNone/>
            </a:pPr>
            <a:r>
              <a:rPr lang="en-US" altLang="zh-CN" dirty="0" err="1" smtClean="0"/>
              <a:t>Arrays.sort</a:t>
            </a:r>
            <a:r>
              <a:rPr lang="en-US" altLang="zh-CN" dirty="0" smtClean="0"/>
              <a:t>(object)</a:t>
            </a:r>
          </a:p>
          <a:p>
            <a:pPr marL="68580" indent="0">
              <a:buNone/>
            </a:pPr>
            <a:r>
              <a:rPr lang="zh-CN" altLang="en-US" dirty="0" smtClean="0"/>
              <a:t>其中，</a:t>
            </a:r>
            <a:r>
              <a:rPr lang="en-US" altLang="zh-CN" dirty="0" smtClean="0"/>
              <a:t>object</a:t>
            </a:r>
            <a:r>
              <a:rPr lang="zh-CN" altLang="en-US" dirty="0" smtClean="0"/>
              <a:t>是指进行排序的数组名称。</a:t>
            </a:r>
            <a:endParaRPr lang="en-US" altLang="zh-CN" dirty="0" smtClean="0"/>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17567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6408712" cy="648072"/>
          </a:xfrm>
        </p:spPr>
        <p:txBody>
          <a:bodyPr>
            <a:normAutofit/>
          </a:bodyPr>
          <a:lstStyle/>
          <a:p>
            <a:r>
              <a:rPr lang="en-US" altLang="zh-CN" sz="3200" dirty="0" smtClean="0"/>
              <a:t>4.3.3 </a:t>
            </a:r>
            <a:r>
              <a:rPr lang="zh-CN" altLang="en-US" sz="3200" dirty="0"/>
              <a:t>对数组进行排序</a:t>
            </a:r>
          </a:p>
        </p:txBody>
      </p:sp>
      <p:sp>
        <p:nvSpPr>
          <p:cNvPr id="3" name="内容占位符 2"/>
          <p:cNvSpPr>
            <a:spLocks noGrp="1"/>
          </p:cNvSpPr>
          <p:nvPr>
            <p:ph idx="1"/>
          </p:nvPr>
        </p:nvSpPr>
        <p:spPr>
          <a:xfrm>
            <a:off x="611560" y="980728"/>
            <a:ext cx="8064896" cy="3985668"/>
          </a:xfrm>
        </p:spPr>
        <p:txBody>
          <a:bodyPr>
            <a:noAutofit/>
          </a:bodyPr>
          <a:lstStyle/>
          <a:p>
            <a:pPr marL="68580" indent="0">
              <a:buNone/>
            </a:pPr>
            <a:r>
              <a:rPr lang="zh-CN" altLang="en-US" dirty="0" smtClean="0"/>
              <a:t>例</a:t>
            </a:r>
            <a:r>
              <a:rPr lang="en-US" altLang="zh-CN" dirty="0" smtClean="0"/>
              <a:t>4.19 </a:t>
            </a:r>
            <a:r>
              <a:rPr lang="zh-CN" altLang="en-US" dirty="0" smtClean="0"/>
              <a:t>在项目中创建类，在主方法中创建一维数组，将数组排序后输出。</a:t>
            </a:r>
            <a:endParaRPr lang="en-US" altLang="zh-CN" dirty="0" smtClean="0"/>
          </a:p>
          <a:p>
            <a:pPr marL="68580" indent="0">
              <a:buNone/>
            </a:pPr>
            <a:r>
              <a:rPr lang="en-US" altLang="zh-CN" dirty="0"/>
              <a:t>import </a:t>
            </a:r>
            <a:r>
              <a:rPr lang="en-US" altLang="zh-CN" dirty="0" err="1"/>
              <a:t>java.util</a:t>
            </a:r>
            <a:r>
              <a:rPr lang="en-US" altLang="zh-CN" dirty="0"/>
              <a:t>.*;</a:t>
            </a:r>
          </a:p>
          <a:p>
            <a:pPr marL="68580" indent="0">
              <a:buNone/>
            </a:pPr>
            <a:r>
              <a:rPr lang="en-US" altLang="zh-CN" dirty="0"/>
              <a:t>public class test {</a:t>
            </a:r>
          </a:p>
          <a:p>
            <a:pPr marL="68580" indent="0">
              <a:buNone/>
            </a:pPr>
            <a:r>
              <a:rPr lang="en-US" altLang="zh-CN" dirty="0"/>
              <a:t>public static void main(String[] </a:t>
            </a:r>
            <a:r>
              <a:rPr lang="en-US" altLang="zh-CN" dirty="0" err="1"/>
              <a:t>args</a:t>
            </a:r>
            <a:r>
              <a:rPr lang="en-US" altLang="zh-CN" dirty="0"/>
              <a:t>) {</a:t>
            </a:r>
          </a:p>
          <a:p>
            <a:pPr marL="68580" indent="0">
              <a:buNone/>
            </a:pPr>
            <a:r>
              <a:rPr lang="en-US" altLang="zh-CN" dirty="0"/>
              <a:t>	</a:t>
            </a:r>
            <a:r>
              <a:rPr lang="en-US" altLang="zh-CN" dirty="0" err="1"/>
              <a:t>int</a:t>
            </a:r>
            <a:r>
              <a:rPr lang="en-US" altLang="zh-CN" dirty="0"/>
              <a:t> a[]= {45,12,2,10};</a:t>
            </a:r>
          </a:p>
          <a:p>
            <a:pPr marL="68580" indent="0">
              <a:buNone/>
            </a:pPr>
            <a:r>
              <a:rPr lang="en-US" altLang="zh-CN" dirty="0"/>
              <a:t>	</a:t>
            </a:r>
            <a:r>
              <a:rPr lang="en-US" altLang="zh-CN" dirty="0" err="1"/>
              <a:t>Arrays.sort</a:t>
            </a:r>
            <a:r>
              <a:rPr lang="en-US" altLang="zh-CN" dirty="0"/>
              <a:t>(a);</a:t>
            </a:r>
          </a:p>
          <a:p>
            <a:pPr marL="68580" indent="0">
              <a:buNone/>
            </a:pPr>
            <a:r>
              <a:rPr lang="en-US" altLang="zh-CN" dirty="0"/>
              <a:t>	for(</a:t>
            </a:r>
            <a:r>
              <a:rPr lang="en-US" altLang="zh-CN" dirty="0" err="1"/>
              <a:t>int</a:t>
            </a:r>
            <a:r>
              <a:rPr lang="en-US" altLang="zh-CN" dirty="0"/>
              <a:t> </a:t>
            </a:r>
            <a:r>
              <a:rPr lang="en-US" altLang="zh-CN" dirty="0" err="1"/>
              <a:t>i</a:t>
            </a:r>
            <a:r>
              <a:rPr lang="en-US" altLang="zh-CN" dirty="0"/>
              <a:t>=</a:t>
            </a:r>
            <a:r>
              <a:rPr lang="en-US" altLang="zh-CN" dirty="0" err="1"/>
              <a:t>0;i</a:t>
            </a:r>
            <a:r>
              <a:rPr lang="en-US" altLang="zh-CN" dirty="0"/>
              <a:t>&lt;</a:t>
            </a:r>
            <a:r>
              <a:rPr lang="en-US" altLang="zh-CN" dirty="0" err="1"/>
              <a:t>a.length;i</a:t>
            </a:r>
            <a:r>
              <a:rPr lang="en-US" altLang="zh-CN" dirty="0"/>
              <a:t>++)</a:t>
            </a:r>
          </a:p>
          <a:p>
            <a:pPr marL="68580" indent="0">
              <a:buNone/>
            </a:pPr>
            <a:r>
              <a:rPr lang="en-US" altLang="zh-CN" dirty="0"/>
              <a:t>		</a:t>
            </a:r>
            <a:r>
              <a:rPr lang="en-US" altLang="zh-CN" dirty="0" err="1"/>
              <a:t>System.out.println</a:t>
            </a:r>
            <a:r>
              <a:rPr lang="en-US" altLang="zh-CN" dirty="0"/>
              <a:t>("</a:t>
            </a:r>
            <a:r>
              <a:rPr lang="zh-CN" altLang="en-US" dirty="0"/>
              <a:t>索引</a:t>
            </a:r>
            <a:r>
              <a:rPr lang="en-US" altLang="zh-CN" dirty="0"/>
              <a:t>"+</a:t>
            </a:r>
            <a:r>
              <a:rPr lang="en-US" altLang="zh-CN" dirty="0" err="1"/>
              <a:t>i</a:t>
            </a:r>
            <a:r>
              <a:rPr lang="en-US" altLang="zh-CN" dirty="0"/>
              <a:t>+"</a:t>
            </a:r>
            <a:r>
              <a:rPr lang="zh-CN" altLang="en-US" dirty="0"/>
              <a:t>的值是</a:t>
            </a:r>
            <a:r>
              <a:rPr lang="en-US" altLang="zh-CN" dirty="0"/>
              <a:t>"+a[</a:t>
            </a:r>
            <a:r>
              <a:rPr lang="en-US" altLang="zh-CN" dirty="0" err="1"/>
              <a:t>i</a:t>
            </a:r>
            <a:r>
              <a:rPr lang="en-US" altLang="zh-CN" dirty="0"/>
              <a:t>]);</a:t>
            </a:r>
          </a:p>
          <a:p>
            <a:pPr marL="68580" indent="0">
              <a:buNone/>
            </a:pPr>
            <a:r>
              <a:rPr lang="en-US" altLang="zh-CN" dirty="0"/>
              <a:t>}</a:t>
            </a:r>
          </a:p>
          <a:p>
            <a:pPr marL="68580" indent="0">
              <a:buNone/>
            </a:pPr>
            <a:r>
              <a:rPr lang="en-US" altLang="zh-CN" dirty="0"/>
              <a:t>}</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132856"/>
            <a:ext cx="17526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5805264"/>
            <a:ext cx="8141972" cy="707886"/>
          </a:xfrm>
          <a:prstGeom prst="rect">
            <a:avLst/>
          </a:prstGeom>
          <a:noFill/>
        </p:spPr>
        <p:txBody>
          <a:bodyPr wrap="none" rtlCol="0">
            <a:spAutoFit/>
          </a:bodyPr>
          <a:lstStyle/>
          <a:p>
            <a:r>
              <a:rPr lang="en-US" altLang="zh-CN" sz="2000" dirty="0" smtClean="0">
                <a:solidFill>
                  <a:srgbClr val="FF0000"/>
                </a:solidFill>
              </a:rPr>
              <a:t>Java</a:t>
            </a:r>
            <a:r>
              <a:rPr lang="zh-CN" altLang="en-US" sz="2000" dirty="0" smtClean="0">
                <a:solidFill>
                  <a:srgbClr val="FF0000"/>
                </a:solidFill>
              </a:rPr>
              <a:t>中的</a:t>
            </a:r>
            <a:r>
              <a:rPr lang="en-US" altLang="zh-CN" sz="2000" dirty="0" smtClean="0">
                <a:solidFill>
                  <a:srgbClr val="FF0000"/>
                </a:solidFill>
              </a:rPr>
              <a:t>String</a:t>
            </a:r>
            <a:r>
              <a:rPr lang="zh-CN" altLang="en-US" sz="2000" dirty="0" smtClean="0">
                <a:solidFill>
                  <a:srgbClr val="FF0000"/>
                </a:solidFill>
              </a:rPr>
              <a:t>类型数组的排序算法是根据字典编排顺序排序的，因此</a:t>
            </a:r>
            <a:endParaRPr lang="en-US" altLang="zh-CN" sz="2000" dirty="0" smtClean="0">
              <a:solidFill>
                <a:srgbClr val="FF0000"/>
              </a:solidFill>
            </a:endParaRPr>
          </a:p>
          <a:p>
            <a:r>
              <a:rPr lang="zh-CN" altLang="en-US" sz="2000" dirty="0" smtClean="0">
                <a:solidFill>
                  <a:srgbClr val="FF0000"/>
                </a:solidFill>
              </a:rPr>
              <a:t>数字排在字母前面，大写字母排在小写字母前面。</a:t>
            </a:r>
            <a:endParaRPr lang="zh-CN" altLang="en-US" sz="2000"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2135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a:t>
            </a:r>
            <a:r>
              <a:rPr lang="en-US" altLang="zh-CN" dirty="0" smtClean="0"/>
              <a:t>.3.4 </a:t>
            </a:r>
            <a:r>
              <a:rPr lang="zh-CN" altLang="en-US" dirty="0" smtClean="0"/>
              <a:t>复制数组</a:t>
            </a:r>
            <a:r>
              <a:rPr lang="en-US" altLang="zh-CN" dirty="0" smtClean="0"/>
              <a:t> </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Arrays</a:t>
            </a:r>
            <a:r>
              <a:rPr lang="zh-CN" altLang="en-US" dirty="0" smtClean="0"/>
              <a:t>类的</a:t>
            </a:r>
            <a:r>
              <a:rPr lang="en-US" altLang="zh-CN" dirty="0" err="1" smtClean="0"/>
              <a:t>copyOf</a:t>
            </a:r>
            <a:r>
              <a:rPr lang="en-US" altLang="zh-CN" dirty="0" smtClean="0"/>
              <a:t>()</a:t>
            </a:r>
            <a:r>
              <a:rPr lang="zh-CN" altLang="en-US" dirty="0" smtClean="0"/>
              <a:t>方法与</a:t>
            </a:r>
            <a:r>
              <a:rPr lang="en-US" altLang="zh-CN" dirty="0" err="1" smtClean="0"/>
              <a:t>copyOfRange</a:t>
            </a:r>
            <a:r>
              <a:rPr lang="en-US" altLang="zh-CN" dirty="0" smtClean="0"/>
              <a:t>()</a:t>
            </a:r>
            <a:r>
              <a:rPr lang="zh-CN" altLang="en-US" dirty="0" smtClean="0"/>
              <a:t>方法可以实现对数组的复制。</a:t>
            </a:r>
            <a:r>
              <a:rPr lang="en-US" altLang="zh-CN" dirty="0" err="1" smtClean="0"/>
              <a:t>copyOf</a:t>
            </a:r>
            <a:r>
              <a:rPr lang="en-US" altLang="zh-CN" dirty="0" smtClean="0"/>
              <a:t>()</a:t>
            </a:r>
            <a:r>
              <a:rPr lang="zh-CN" altLang="en-US" dirty="0" smtClean="0"/>
              <a:t>方法是复制数组至指定长度，</a:t>
            </a:r>
            <a:r>
              <a:rPr lang="en-US" altLang="zh-CN" dirty="0" err="1" smtClean="0"/>
              <a:t>copyOfRange</a:t>
            </a:r>
            <a:r>
              <a:rPr lang="en-US" altLang="zh-CN" dirty="0" smtClean="0"/>
              <a:t>()</a:t>
            </a:r>
            <a:r>
              <a:rPr lang="zh-CN" altLang="en-US" dirty="0" smtClean="0"/>
              <a:t>方法则将指定数组的指定长度复制到一个新数组中。</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25309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a:t>复制数组 </a:t>
            </a:r>
          </a:p>
        </p:txBody>
      </p:sp>
      <p:sp>
        <p:nvSpPr>
          <p:cNvPr id="3" name="内容占位符 2"/>
          <p:cNvSpPr>
            <a:spLocks noGrp="1"/>
          </p:cNvSpPr>
          <p:nvPr>
            <p:ph idx="1"/>
          </p:nvPr>
        </p:nvSpPr>
        <p:spPr>
          <a:xfrm>
            <a:off x="1043492" y="2323652"/>
            <a:ext cx="6777317" cy="4345708"/>
          </a:xfrm>
        </p:spPr>
        <p:txBody>
          <a:bodyPr>
            <a:normAutofit fontScale="92500" lnSpcReduction="10000"/>
          </a:bodyPr>
          <a:lstStyle/>
          <a:p>
            <a:pPr marL="68580" indent="0">
              <a:buNone/>
            </a:pPr>
            <a:r>
              <a:rPr lang="en-US" altLang="zh-CN" dirty="0" err="1" smtClean="0"/>
              <a:t>1.copyOf</a:t>
            </a:r>
            <a:r>
              <a:rPr lang="en-US" altLang="zh-CN" dirty="0" smtClean="0"/>
              <a:t>()</a:t>
            </a:r>
            <a:r>
              <a:rPr lang="zh-CN" altLang="en-US" dirty="0" smtClean="0"/>
              <a:t>方法</a:t>
            </a:r>
            <a:endParaRPr lang="en-US" altLang="zh-CN" dirty="0" smtClean="0"/>
          </a:p>
          <a:p>
            <a:pPr marL="68580" indent="0">
              <a:buNone/>
            </a:pPr>
            <a:r>
              <a:rPr lang="zh-CN" altLang="en-US" dirty="0" smtClean="0"/>
              <a:t>该方法提供了多种重载形式，用于满足不同类型数组的复制。</a:t>
            </a:r>
            <a:endParaRPr lang="en-US" altLang="zh-CN" dirty="0" smtClean="0"/>
          </a:p>
          <a:p>
            <a:pPr marL="68580" indent="0">
              <a:buNone/>
            </a:pPr>
            <a:r>
              <a:rPr lang="zh-CN" altLang="en-US" dirty="0" smtClean="0"/>
              <a:t>语法：</a:t>
            </a:r>
            <a:endParaRPr lang="en-US" altLang="zh-CN" dirty="0" smtClean="0"/>
          </a:p>
          <a:p>
            <a:pPr marL="68580" indent="0">
              <a:buNone/>
            </a:pPr>
            <a:r>
              <a:rPr lang="en-US" altLang="zh-CN" dirty="0" err="1" smtClean="0"/>
              <a:t>copyOf</a:t>
            </a:r>
            <a:r>
              <a:rPr lang="en-US" altLang="zh-CN" dirty="0" smtClean="0"/>
              <a:t>(</a:t>
            </a:r>
            <a:r>
              <a:rPr lang="en-US" altLang="zh-CN" dirty="0" err="1" smtClean="0"/>
              <a:t>arr,int</a:t>
            </a:r>
            <a:r>
              <a:rPr lang="en-US" altLang="zh-CN" dirty="0" smtClean="0"/>
              <a:t> </a:t>
            </a:r>
            <a:r>
              <a:rPr lang="en-US" altLang="zh-CN" dirty="0" err="1" smtClean="0"/>
              <a:t>newlength</a:t>
            </a:r>
            <a:r>
              <a:rPr lang="en-US" altLang="zh-CN" dirty="0" smtClean="0"/>
              <a:t>)</a:t>
            </a:r>
          </a:p>
          <a:p>
            <a:pPr marL="68580" indent="0">
              <a:buNone/>
            </a:pPr>
            <a:r>
              <a:rPr lang="en-US" altLang="zh-CN" dirty="0" err="1" smtClean="0"/>
              <a:t>arr</a:t>
            </a:r>
            <a:r>
              <a:rPr lang="en-US" altLang="zh-CN" dirty="0" smtClean="0"/>
              <a:t>:</a:t>
            </a:r>
            <a:r>
              <a:rPr lang="zh-CN" altLang="en-US" dirty="0" smtClean="0"/>
              <a:t>要进行复制的数组</a:t>
            </a:r>
            <a:endParaRPr lang="en-US" altLang="zh-CN" dirty="0" smtClean="0"/>
          </a:p>
          <a:p>
            <a:pPr marL="68580" indent="0">
              <a:buNone/>
            </a:pPr>
            <a:r>
              <a:rPr lang="en-US" altLang="zh-CN" dirty="0" err="1"/>
              <a:t>n</a:t>
            </a:r>
            <a:r>
              <a:rPr lang="en-US" altLang="zh-CN" dirty="0" err="1" smtClean="0"/>
              <a:t>ewlength</a:t>
            </a:r>
            <a:r>
              <a:rPr lang="zh-CN" altLang="en-US" dirty="0" smtClean="0"/>
              <a:t>：</a:t>
            </a:r>
            <a:r>
              <a:rPr lang="en-US" altLang="zh-CN" dirty="0" err="1" smtClean="0"/>
              <a:t>int</a:t>
            </a:r>
            <a:r>
              <a:rPr lang="zh-CN" altLang="en-US" dirty="0" smtClean="0"/>
              <a:t>型常量，指复制后的新数组的长度，如果新数组的长度大于数组</a:t>
            </a:r>
            <a:r>
              <a:rPr lang="en-US" altLang="zh-CN" dirty="0" err="1" smtClean="0"/>
              <a:t>arr</a:t>
            </a:r>
            <a:r>
              <a:rPr lang="zh-CN" altLang="en-US" dirty="0" smtClean="0"/>
              <a:t>的长度，则用</a:t>
            </a:r>
            <a:r>
              <a:rPr lang="en-US" altLang="zh-CN" dirty="0" smtClean="0"/>
              <a:t>0</a:t>
            </a:r>
            <a:r>
              <a:rPr lang="zh-CN" altLang="en-US" dirty="0" smtClean="0"/>
              <a:t>填充（根据复制数组的类型来决定填充的值，整形数组用</a:t>
            </a:r>
            <a:r>
              <a:rPr lang="en-US" altLang="zh-CN" dirty="0" smtClean="0"/>
              <a:t>0</a:t>
            </a:r>
            <a:r>
              <a:rPr lang="zh-CN" altLang="en-US" dirty="0" smtClean="0"/>
              <a:t>填充，</a:t>
            </a:r>
            <a:r>
              <a:rPr lang="en-US" altLang="zh-CN" dirty="0" smtClean="0"/>
              <a:t>char</a:t>
            </a:r>
            <a:r>
              <a:rPr lang="zh-CN" altLang="en-US" dirty="0" smtClean="0"/>
              <a:t>类型则使用</a:t>
            </a:r>
            <a:r>
              <a:rPr lang="en-US" altLang="zh-CN" dirty="0" smtClean="0"/>
              <a:t>null</a:t>
            </a:r>
            <a:r>
              <a:rPr lang="zh-CN" altLang="en-US" dirty="0" smtClean="0"/>
              <a:t>填充）；如果复制后的数组长度小于数组</a:t>
            </a:r>
            <a:r>
              <a:rPr lang="en-US" altLang="zh-CN" dirty="0" err="1" smtClean="0"/>
              <a:t>arr</a:t>
            </a:r>
            <a:r>
              <a:rPr lang="zh-CN" altLang="en-US" dirty="0" smtClean="0"/>
              <a:t>的长度，则会从数组</a:t>
            </a:r>
            <a:r>
              <a:rPr lang="en-US" altLang="zh-CN" dirty="0" err="1" smtClean="0"/>
              <a:t>arr</a:t>
            </a:r>
            <a:r>
              <a:rPr lang="zh-CN" altLang="en-US" dirty="0" smtClean="0"/>
              <a:t>的第一个元素开始截取至满足新数组长度位置。</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200439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92" y="197768"/>
            <a:ext cx="7024744" cy="1143000"/>
          </a:xfrm>
        </p:spPr>
        <p:txBody>
          <a:bodyPr>
            <a:normAutofit/>
          </a:bodyPr>
          <a:lstStyle/>
          <a:p>
            <a:r>
              <a:rPr lang="en-US" altLang="zh-CN" sz="2800" dirty="0" smtClean="0"/>
              <a:t>4.3.4 </a:t>
            </a:r>
            <a:r>
              <a:rPr lang="zh-CN" altLang="en-US" sz="2800" dirty="0"/>
              <a:t>复制数组 </a:t>
            </a:r>
            <a:r>
              <a:rPr lang="en-US" altLang="zh-CN" sz="2800" dirty="0"/>
              <a:t/>
            </a:r>
            <a:br>
              <a:rPr lang="en-US" altLang="zh-CN" sz="2800" dirty="0"/>
            </a:br>
            <a:r>
              <a:rPr lang="en-US" altLang="zh-CN" sz="2800" dirty="0" err="1"/>
              <a:t>1.copyOf</a:t>
            </a:r>
            <a:r>
              <a:rPr lang="en-US" altLang="zh-CN" sz="2800" dirty="0"/>
              <a:t>()</a:t>
            </a:r>
            <a:r>
              <a:rPr lang="zh-CN" altLang="en-US" sz="2800" dirty="0" smtClean="0"/>
              <a:t>方法</a:t>
            </a:r>
            <a:endParaRPr lang="zh-CN" altLang="en-US" sz="2800" dirty="0"/>
          </a:p>
        </p:txBody>
      </p:sp>
      <p:sp>
        <p:nvSpPr>
          <p:cNvPr id="3" name="内容占位符 2"/>
          <p:cNvSpPr>
            <a:spLocks noGrp="1"/>
          </p:cNvSpPr>
          <p:nvPr>
            <p:ph idx="1"/>
          </p:nvPr>
        </p:nvSpPr>
        <p:spPr>
          <a:xfrm>
            <a:off x="755576" y="1484784"/>
            <a:ext cx="7632848" cy="3508977"/>
          </a:xfrm>
        </p:spPr>
        <p:txBody>
          <a:bodyPr/>
          <a:lstStyle/>
          <a:p>
            <a:pPr marL="68580" indent="0">
              <a:buNone/>
            </a:pPr>
            <a:r>
              <a:rPr lang="zh-CN" altLang="en-US" dirty="0" smtClean="0"/>
              <a:t>例</a:t>
            </a:r>
            <a:r>
              <a:rPr lang="en-US" altLang="zh-CN" dirty="0" smtClean="0"/>
              <a:t>4.20 </a:t>
            </a:r>
            <a:r>
              <a:rPr lang="zh-CN" altLang="en-US" dirty="0" smtClean="0"/>
              <a:t>在项目中创建类，在主方法中创建一维数组，实现将此数组复制得到一个长度为</a:t>
            </a:r>
            <a:r>
              <a:rPr lang="en-US" altLang="zh-CN" dirty="0" smtClean="0"/>
              <a:t>5</a:t>
            </a:r>
            <a:r>
              <a:rPr lang="zh-CN" altLang="en-US" dirty="0" smtClean="0"/>
              <a:t>的新数组，并将新数组输出。 </a:t>
            </a:r>
            <a:endParaRPr lang="zh-CN" altLang="en-US" dirty="0"/>
          </a:p>
        </p:txBody>
      </p:sp>
      <p:sp>
        <p:nvSpPr>
          <p:cNvPr id="4" name="TextBox 3"/>
          <p:cNvSpPr txBox="1"/>
          <p:nvPr/>
        </p:nvSpPr>
        <p:spPr>
          <a:xfrm>
            <a:off x="971600" y="2852936"/>
            <a:ext cx="6976590" cy="2862322"/>
          </a:xfrm>
          <a:prstGeom prst="rect">
            <a:avLst/>
          </a:prstGeom>
          <a:noFill/>
        </p:spPr>
        <p:txBody>
          <a:bodyPr wrap="none" rtlCol="0">
            <a:spAutoFit/>
          </a:bodyPr>
          <a:lstStyle/>
          <a:p>
            <a:r>
              <a:rPr lang="en-US" altLang="zh-CN" sz="2000" dirty="0"/>
              <a:t>import </a:t>
            </a:r>
            <a:r>
              <a:rPr lang="en-US" altLang="zh-CN" sz="2000" dirty="0" err="1"/>
              <a:t>java.util</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 {45,12,2,10};</a:t>
            </a:r>
          </a:p>
          <a:p>
            <a:r>
              <a:rPr lang="en-US" altLang="zh-CN" sz="2000" dirty="0"/>
              <a:t>	</a:t>
            </a:r>
            <a:r>
              <a:rPr lang="en-US" altLang="zh-CN" sz="2000" dirty="0" err="1"/>
              <a:t>int</a:t>
            </a:r>
            <a:r>
              <a:rPr lang="en-US" altLang="zh-CN" sz="2000" dirty="0"/>
              <a:t> b[]=</a:t>
            </a:r>
            <a:r>
              <a:rPr lang="en-US" altLang="zh-CN" sz="2000" dirty="0" err="1"/>
              <a:t>Arrays.copyOf</a:t>
            </a:r>
            <a:r>
              <a:rPr lang="en-US" altLang="zh-CN" sz="2000" dirty="0"/>
              <a:t>(a, 6);</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0;i</a:t>
            </a:r>
            <a:r>
              <a:rPr lang="en-US" altLang="zh-CN" sz="2000" dirty="0"/>
              <a:t>&lt;</a:t>
            </a:r>
            <a:r>
              <a:rPr lang="en-US" altLang="zh-CN" sz="2000" dirty="0" err="1"/>
              <a:t>b.length;i</a:t>
            </a:r>
            <a:r>
              <a:rPr lang="en-US" altLang="zh-CN" sz="2000" dirty="0"/>
              <a:t>++)</a:t>
            </a:r>
          </a:p>
          <a:p>
            <a:r>
              <a:rPr lang="en-US" altLang="zh-CN" sz="2000" dirty="0"/>
              <a:t>		</a:t>
            </a:r>
            <a:r>
              <a:rPr lang="en-US" altLang="zh-CN" sz="2000" dirty="0" err="1"/>
              <a:t>System.out.println</a:t>
            </a:r>
            <a:r>
              <a:rPr lang="en-US" altLang="zh-CN" sz="2000" dirty="0"/>
              <a:t>("</a:t>
            </a:r>
            <a:r>
              <a:rPr lang="zh-CN" altLang="en-US" sz="2000" dirty="0"/>
              <a:t>索引</a:t>
            </a:r>
            <a:r>
              <a:rPr lang="en-US" altLang="zh-CN" sz="2000" dirty="0"/>
              <a:t>"+</a:t>
            </a:r>
            <a:r>
              <a:rPr lang="en-US" altLang="zh-CN" sz="2000" dirty="0" err="1"/>
              <a:t>i</a:t>
            </a:r>
            <a:r>
              <a:rPr lang="en-US" altLang="zh-CN" sz="2000" dirty="0"/>
              <a:t>+"</a:t>
            </a:r>
            <a:r>
              <a:rPr lang="zh-CN" altLang="en-US" sz="2000" dirty="0"/>
              <a:t>的值是</a:t>
            </a:r>
            <a:r>
              <a:rPr lang="en-US" altLang="zh-CN" sz="2000" dirty="0"/>
              <a:t>"+b[</a:t>
            </a:r>
            <a:r>
              <a:rPr lang="en-US" altLang="zh-CN" sz="2000" dirty="0" err="1"/>
              <a:t>i</a:t>
            </a:r>
            <a:r>
              <a:rPr lang="en-US" altLang="zh-CN" sz="2000" dirty="0"/>
              <a:t>]);</a:t>
            </a:r>
          </a:p>
          <a:p>
            <a:r>
              <a:rPr lang="en-US" altLang="zh-CN" sz="2000" dirty="0"/>
              <a:t>}</a:t>
            </a:r>
          </a:p>
          <a:p>
            <a:r>
              <a:rPr lang="en-US" altLang="zh-CN" sz="2000" dirty="0"/>
              <a:t>}</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483867"/>
            <a:ext cx="15144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7022163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a:t>复制数组 </a:t>
            </a:r>
          </a:p>
        </p:txBody>
      </p:sp>
      <p:sp>
        <p:nvSpPr>
          <p:cNvPr id="3" name="内容占位符 2"/>
          <p:cNvSpPr>
            <a:spLocks noGrp="1"/>
          </p:cNvSpPr>
          <p:nvPr>
            <p:ph idx="1"/>
          </p:nvPr>
        </p:nvSpPr>
        <p:spPr>
          <a:xfrm>
            <a:off x="1043492" y="2323652"/>
            <a:ext cx="7128908" cy="4201692"/>
          </a:xfrm>
        </p:spPr>
        <p:txBody>
          <a:bodyPr/>
          <a:lstStyle/>
          <a:p>
            <a:pPr marL="68580" indent="0">
              <a:buNone/>
            </a:pPr>
            <a:r>
              <a:rPr lang="en-US" altLang="zh-CN" dirty="0" err="1" smtClean="0"/>
              <a:t>2.copyOfRange</a:t>
            </a:r>
            <a:r>
              <a:rPr lang="en-US" altLang="zh-CN" dirty="0" smtClean="0"/>
              <a:t>()</a:t>
            </a:r>
            <a:r>
              <a:rPr lang="zh-CN" altLang="en-US" dirty="0" smtClean="0"/>
              <a:t>方法</a:t>
            </a:r>
            <a:endParaRPr lang="en-US" altLang="zh-CN" dirty="0" smtClean="0"/>
          </a:p>
          <a:p>
            <a:pPr marL="68580" indent="0">
              <a:buNone/>
            </a:pPr>
            <a:r>
              <a:rPr lang="zh-CN" altLang="en-US" dirty="0" smtClean="0"/>
              <a:t>语法：</a:t>
            </a:r>
            <a:endParaRPr lang="en-US" altLang="zh-CN" dirty="0" smtClean="0"/>
          </a:p>
          <a:p>
            <a:pPr marL="68580" indent="0">
              <a:buNone/>
            </a:pPr>
            <a:r>
              <a:rPr lang="en-US" altLang="zh-CN" dirty="0" err="1" smtClean="0"/>
              <a:t>copyOfRange</a:t>
            </a:r>
            <a:r>
              <a:rPr lang="zh-CN" altLang="en-US" dirty="0" smtClean="0"/>
              <a:t>（</a:t>
            </a:r>
            <a:r>
              <a:rPr lang="en-US" altLang="zh-CN" dirty="0" err="1" smtClean="0"/>
              <a:t>arr,int</a:t>
            </a:r>
            <a:r>
              <a:rPr lang="en-US" altLang="zh-CN" dirty="0" smtClean="0"/>
              <a:t> </a:t>
            </a:r>
            <a:r>
              <a:rPr lang="en-US" altLang="zh-CN" dirty="0" err="1" smtClean="0"/>
              <a:t>fromIndex,int</a:t>
            </a:r>
            <a:r>
              <a:rPr lang="en-US" altLang="zh-CN" dirty="0" smtClean="0"/>
              <a:t> </a:t>
            </a:r>
            <a:r>
              <a:rPr lang="en-US" altLang="zh-CN" dirty="0" err="1" smtClean="0"/>
              <a:t>toIndex</a:t>
            </a:r>
            <a:r>
              <a:rPr lang="zh-CN" altLang="en-US" dirty="0" smtClean="0"/>
              <a:t>）</a:t>
            </a:r>
            <a:endParaRPr lang="en-US" altLang="zh-CN" dirty="0" smtClean="0"/>
          </a:p>
          <a:p>
            <a:pPr marL="68580" indent="0">
              <a:buNone/>
            </a:pPr>
            <a:endParaRPr lang="en-US" altLang="zh-CN" dirty="0"/>
          </a:p>
          <a:p>
            <a:pPr marL="68580" indent="0">
              <a:buNone/>
            </a:pPr>
            <a:r>
              <a:rPr lang="en-US" altLang="zh-CN" dirty="0" err="1" smtClean="0"/>
              <a:t>arr</a:t>
            </a:r>
            <a:r>
              <a:rPr lang="zh-CN" altLang="en-US" dirty="0" smtClean="0"/>
              <a:t>：要进行复制的数组对象。</a:t>
            </a:r>
            <a:endParaRPr lang="en-US" altLang="zh-CN" dirty="0" smtClean="0"/>
          </a:p>
          <a:p>
            <a:pPr marL="68580" indent="0">
              <a:buNone/>
            </a:pPr>
            <a:r>
              <a:rPr lang="en-US" altLang="zh-CN" dirty="0" err="1" smtClean="0"/>
              <a:t>fromIndex</a:t>
            </a:r>
            <a:r>
              <a:rPr lang="zh-CN" altLang="en-US" dirty="0" smtClean="0"/>
              <a:t>：指定开始复制数组的索引位置。            </a:t>
            </a:r>
            <a:r>
              <a:rPr lang="en-US" altLang="zh-CN" dirty="0" err="1" smtClean="0"/>
              <a:t>fromIndex</a:t>
            </a:r>
            <a:r>
              <a:rPr lang="zh-CN" altLang="en-US" dirty="0" smtClean="0"/>
              <a:t>必须在</a:t>
            </a:r>
            <a:r>
              <a:rPr lang="en-US" altLang="zh-CN" dirty="0" smtClean="0"/>
              <a:t>0</a:t>
            </a:r>
            <a:r>
              <a:rPr lang="zh-CN" altLang="en-US" dirty="0" smtClean="0"/>
              <a:t>至整个数组的长度之间。新数组包括索引是</a:t>
            </a:r>
            <a:r>
              <a:rPr lang="en-US" altLang="zh-CN" dirty="0" err="1" smtClean="0"/>
              <a:t>fromIndex</a:t>
            </a:r>
            <a:r>
              <a:rPr lang="zh-CN" altLang="en-US" dirty="0" smtClean="0"/>
              <a:t>的元素。</a:t>
            </a:r>
            <a:endParaRPr lang="en-US" altLang="zh-CN" dirty="0" smtClean="0"/>
          </a:p>
          <a:p>
            <a:pPr marL="68580" indent="0">
              <a:buNone/>
            </a:pPr>
            <a:r>
              <a:rPr lang="en-US" altLang="zh-CN" dirty="0" err="1" smtClean="0"/>
              <a:t>toIndex</a:t>
            </a:r>
            <a:r>
              <a:rPr lang="zh-CN" altLang="en-US" dirty="0" smtClean="0"/>
              <a:t>：要复制范围的最后索引位置。可大于数组</a:t>
            </a:r>
            <a:r>
              <a:rPr lang="en-US" altLang="zh-CN" dirty="0" err="1" smtClean="0"/>
              <a:t>arr</a:t>
            </a:r>
            <a:r>
              <a:rPr lang="zh-CN" altLang="en-US" dirty="0" smtClean="0"/>
              <a:t>的长度。新数组不包括索引是</a:t>
            </a:r>
            <a:r>
              <a:rPr lang="en-US" altLang="zh-CN" dirty="0" err="1" smtClean="0"/>
              <a:t>toIndex</a:t>
            </a:r>
            <a:r>
              <a:rPr lang="zh-CN" altLang="en-US" dirty="0" smtClean="0"/>
              <a:t>的元素。</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41784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024744" cy="1143000"/>
          </a:xfrm>
        </p:spPr>
        <p:txBody>
          <a:bodyPr>
            <a:normAutofit/>
          </a:bodyPr>
          <a:lstStyle/>
          <a:p>
            <a:r>
              <a:rPr lang="en-US" altLang="zh-CN" sz="2800" dirty="0" smtClean="0"/>
              <a:t>4.3.4 </a:t>
            </a:r>
            <a:r>
              <a:rPr lang="zh-CN" altLang="en-US" sz="2800" dirty="0"/>
              <a:t>复制</a:t>
            </a:r>
            <a:r>
              <a:rPr lang="zh-CN" altLang="en-US" sz="2800" dirty="0" smtClean="0"/>
              <a:t>数组</a:t>
            </a:r>
            <a:r>
              <a:rPr lang="en-US" altLang="zh-CN" sz="2800" dirty="0" smtClean="0"/>
              <a:t/>
            </a:r>
            <a:br>
              <a:rPr lang="en-US" altLang="zh-CN" sz="2800" dirty="0" smtClean="0"/>
            </a:br>
            <a:r>
              <a:rPr lang="zh-CN" altLang="en-US" sz="2800" dirty="0" smtClean="0"/>
              <a:t> </a:t>
            </a:r>
            <a:r>
              <a:rPr lang="en-US" altLang="zh-CN" sz="2800" dirty="0" err="1"/>
              <a:t>2.copyOfRange</a:t>
            </a:r>
            <a:r>
              <a:rPr lang="en-US" altLang="zh-CN" sz="2800" dirty="0"/>
              <a:t>()</a:t>
            </a:r>
            <a:r>
              <a:rPr lang="zh-CN" altLang="en-US" sz="2800" dirty="0" smtClean="0"/>
              <a:t>方法</a:t>
            </a:r>
            <a:endParaRPr lang="zh-CN" altLang="en-US" sz="2800" dirty="0"/>
          </a:p>
        </p:txBody>
      </p:sp>
      <p:sp>
        <p:nvSpPr>
          <p:cNvPr id="3" name="内容占位符 2"/>
          <p:cNvSpPr>
            <a:spLocks noGrp="1"/>
          </p:cNvSpPr>
          <p:nvPr>
            <p:ph idx="1"/>
          </p:nvPr>
        </p:nvSpPr>
        <p:spPr>
          <a:xfrm>
            <a:off x="683568" y="1412776"/>
            <a:ext cx="7632848" cy="3508977"/>
          </a:xfrm>
        </p:spPr>
        <p:txBody>
          <a:bodyPr/>
          <a:lstStyle/>
          <a:p>
            <a:pPr marL="68580" indent="0">
              <a:buNone/>
            </a:pPr>
            <a:r>
              <a:rPr lang="zh-CN" altLang="en-US" dirty="0" smtClean="0"/>
              <a:t>例</a:t>
            </a:r>
            <a:r>
              <a:rPr lang="en-US" altLang="zh-CN" dirty="0" smtClean="0"/>
              <a:t>4.21 </a:t>
            </a:r>
            <a:r>
              <a:rPr lang="zh-CN" altLang="en-US" dirty="0" smtClean="0"/>
              <a:t>在项目中创建类，在主方法中创建一维数组，并将数组中索引位置是</a:t>
            </a:r>
            <a:r>
              <a:rPr lang="en-US" altLang="zh-CN" dirty="0" smtClean="0"/>
              <a:t>0~3</a:t>
            </a:r>
            <a:r>
              <a:rPr lang="zh-CN" altLang="en-US" dirty="0" smtClean="0"/>
              <a:t>之间的元素复制到新数组中，最后将新数组输出。</a:t>
            </a:r>
            <a:endParaRPr lang="en-US" altLang="zh-CN" dirty="0" smtClean="0"/>
          </a:p>
          <a:p>
            <a:pPr marL="68580" indent="0">
              <a:buNone/>
            </a:pPr>
            <a:endParaRPr lang="zh-CN" altLang="en-US" dirty="0"/>
          </a:p>
        </p:txBody>
      </p:sp>
      <p:sp>
        <p:nvSpPr>
          <p:cNvPr id="4" name="TextBox 3"/>
          <p:cNvSpPr txBox="1"/>
          <p:nvPr/>
        </p:nvSpPr>
        <p:spPr>
          <a:xfrm>
            <a:off x="971600" y="2708920"/>
            <a:ext cx="6976590" cy="2862322"/>
          </a:xfrm>
          <a:prstGeom prst="rect">
            <a:avLst/>
          </a:prstGeom>
          <a:noFill/>
        </p:spPr>
        <p:txBody>
          <a:bodyPr wrap="none" rtlCol="0">
            <a:spAutoFit/>
          </a:bodyPr>
          <a:lstStyle/>
          <a:p>
            <a:r>
              <a:rPr lang="en-US" altLang="zh-CN" sz="2000" dirty="0"/>
              <a:t>import </a:t>
            </a:r>
            <a:r>
              <a:rPr lang="en-US" altLang="zh-CN" sz="2000" dirty="0" err="1"/>
              <a:t>java.util</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 {45,12,2,10,84};</a:t>
            </a:r>
          </a:p>
          <a:p>
            <a:r>
              <a:rPr lang="en-US" altLang="zh-CN" sz="2000" dirty="0"/>
              <a:t>	</a:t>
            </a:r>
            <a:r>
              <a:rPr lang="en-US" altLang="zh-CN" sz="2000" dirty="0" err="1"/>
              <a:t>int</a:t>
            </a:r>
            <a:r>
              <a:rPr lang="en-US" altLang="zh-CN" sz="2000" dirty="0"/>
              <a:t> b[]=</a:t>
            </a:r>
            <a:r>
              <a:rPr lang="en-US" altLang="zh-CN" sz="2000" dirty="0" err="1"/>
              <a:t>Arrays.copyOfRange</a:t>
            </a:r>
            <a:r>
              <a:rPr lang="en-US" altLang="zh-CN" sz="2000" dirty="0"/>
              <a:t>(a, 0,3);</a:t>
            </a:r>
          </a:p>
          <a:p>
            <a:r>
              <a:rPr lang="en-US" altLang="zh-CN" sz="2000" dirty="0"/>
              <a:t>	for(</a:t>
            </a:r>
            <a:r>
              <a:rPr lang="en-US" altLang="zh-CN" sz="2000" dirty="0" err="1"/>
              <a:t>int</a:t>
            </a:r>
            <a:r>
              <a:rPr lang="en-US" altLang="zh-CN" sz="2000" dirty="0"/>
              <a:t> </a:t>
            </a:r>
            <a:r>
              <a:rPr lang="en-US" altLang="zh-CN" sz="2000" dirty="0" err="1"/>
              <a:t>i</a:t>
            </a:r>
            <a:r>
              <a:rPr lang="en-US" altLang="zh-CN" sz="2000" dirty="0"/>
              <a:t>=</a:t>
            </a:r>
            <a:r>
              <a:rPr lang="en-US" altLang="zh-CN" sz="2000" dirty="0" err="1"/>
              <a:t>0;i</a:t>
            </a:r>
            <a:r>
              <a:rPr lang="en-US" altLang="zh-CN" sz="2000" dirty="0"/>
              <a:t>&lt;</a:t>
            </a:r>
            <a:r>
              <a:rPr lang="en-US" altLang="zh-CN" sz="2000" dirty="0" err="1"/>
              <a:t>b.length;i</a:t>
            </a:r>
            <a:r>
              <a:rPr lang="en-US" altLang="zh-CN" sz="2000" dirty="0"/>
              <a:t>++)</a:t>
            </a:r>
          </a:p>
          <a:p>
            <a:r>
              <a:rPr lang="en-US" altLang="zh-CN" sz="2000" dirty="0"/>
              <a:t>		</a:t>
            </a:r>
            <a:r>
              <a:rPr lang="en-US" altLang="zh-CN" sz="2000" dirty="0" err="1"/>
              <a:t>System.out.println</a:t>
            </a:r>
            <a:r>
              <a:rPr lang="en-US" altLang="zh-CN" sz="2000" dirty="0"/>
              <a:t>("</a:t>
            </a:r>
            <a:r>
              <a:rPr lang="zh-CN" altLang="en-US" sz="2000" dirty="0"/>
              <a:t>索引</a:t>
            </a:r>
            <a:r>
              <a:rPr lang="en-US" altLang="zh-CN" sz="2000" dirty="0"/>
              <a:t>"+</a:t>
            </a:r>
            <a:r>
              <a:rPr lang="en-US" altLang="zh-CN" sz="2000" dirty="0" err="1"/>
              <a:t>i</a:t>
            </a:r>
            <a:r>
              <a:rPr lang="en-US" altLang="zh-CN" sz="2000" dirty="0"/>
              <a:t>+"</a:t>
            </a:r>
            <a:r>
              <a:rPr lang="zh-CN" altLang="en-US" sz="2000" dirty="0"/>
              <a:t>的值是</a:t>
            </a:r>
            <a:r>
              <a:rPr lang="en-US" altLang="zh-CN" sz="2000" dirty="0"/>
              <a:t>"+b[</a:t>
            </a:r>
            <a:r>
              <a:rPr lang="en-US" altLang="zh-CN" sz="2000" dirty="0" err="1"/>
              <a:t>i</a:t>
            </a:r>
            <a:r>
              <a:rPr lang="en-US" altLang="zh-CN" sz="2000" dirty="0"/>
              <a:t>]);</a:t>
            </a:r>
          </a:p>
          <a:p>
            <a:r>
              <a:rPr lang="en-US" altLang="zh-CN" sz="2000" dirty="0"/>
              <a:t>}</a:t>
            </a:r>
          </a:p>
          <a:p>
            <a:r>
              <a:rPr lang="en-US" altLang="zh-CN" sz="2000" dirty="0"/>
              <a:t>}</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5085184"/>
            <a:ext cx="14954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3800413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4.3.5 </a:t>
            </a:r>
            <a:r>
              <a:rPr lang="zh-CN" altLang="en-US" dirty="0" smtClean="0"/>
              <a:t>数组查询</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Arrays</a:t>
            </a:r>
            <a:r>
              <a:rPr lang="zh-CN" altLang="en-US" dirty="0" smtClean="0"/>
              <a:t>类的</a:t>
            </a:r>
            <a:r>
              <a:rPr lang="en-US" altLang="zh-CN" dirty="0" err="1" smtClean="0"/>
              <a:t>binarySearch</a:t>
            </a:r>
            <a:r>
              <a:rPr lang="en-US" altLang="zh-CN" dirty="0" smtClean="0"/>
              <a:t>()</a:t>
            </a:r>
            <a:r>
              <a:rPr lang="zh-CN" altLang="en-US" dirty="0" smtClean="0"/>
              <a:t>方法，可使用二分搜索法来搜索指定数组，以获得指定对象。该方法返回要搜索元素的索引值。</a:t>
            </a:r>
            <a:r>
              <a:rPr lang="en-US" altLang="zh-CN" dirty="0" err="1" smtClean="0"/>
              <a:t>binarySearch</a:t>
            </a:r>
            <a:r>
              <a:rPr lang="en-US" altLang="zh-CN" dirty="0" smtClean="0"/>
              <a:t>()</a:t>
            </a:r>
            <a:r>
              <a:rPr lang="zh-CN" altLang="en-US" dirty="0" smtClean="0"/>
              <a:t>提供了多种重载方法，用于满足各种类型数组的查找需要。</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67064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一维数组</a:t>
            </a:r>
          </a:p>
        </p:txBody>
      </p:sp>
      <p:sp>
        <p:nvSpPr>
          <p:cNvPr id="3" name="内容占位符 2"/>
          <p:cNvSpPr>
            <a:spLocks noGrp="1"/>
          </p:cNvSpPr>
          <p:nvPr>
            <p:ph idx="1"/>
          </p:nvPr>
        </p:nvSpPr>
        <p:spPr/>
        <p:txBody>
          <a:bodyPr/>
          <a:lstStyle/>
          <a:p>
            <a:pPr marL="68580" indent="0">
              <a:buNone/>
            </a:pPr>
            <a:r>
              <a:rPr lang="zh-CN" altLang="en-US" dirty="0"/>
              <a:t>数组主要有如下几个特点：</a:t>
            </a:r>
          </a:p>
          <a:p>
            <a:pPr marL="68580" indent="0">
              <a:buNone/>
            </a:pPr>
            <a:r>
              <a:rPr lang="zh-CN" altLang="en-US" dirty="0"/>
              <a:t>数组是相同数据类型的元素的集合。</a:t>
            </a:r>
          </a:p>
          <a:p>
            <a:pPr marL="68580" indent="0">
              <a:buNone/>
            </a:pPr>
            <a:r>
              <a:rPr lang="zh-CN" altLang="en-US" dirty="0"/>
              <a:t>数组中的各元素是有先后顺序的，它们在内存中按照这个先后顺序连续存放在一起。</a:t>
            </a:r>
          </a:p>
          <a:p>
            <a:pPr marL="68580" indent="0">
              <a:buNone/>
            </a:pPr>
            <a:r>
              <a:rPr lang="zh-CN" altLang="en-US" dirty="0"/>
              <a:t>数组元素用整个数组的名字和它自己在数组中的顺序位置来表示。</a:t>
            </a:r>
          </a:p>
          <a:p>
            <a:pPr marL="6858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58644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4.3.5 </a:t>
            </a:r>
            <a:r>
              <a:rPr lang="zh-CN" altLang="en-US" dirty="0"/>
              <a:t>数组查询</a:t>
            </a:r>
          </a:p>
        </p:txBody>
      </p:sp>
      <p:sp>
        <p:nvSpPr>
          <p:cNvPr id="3" name="内容占位符 2"/>
          <p:cNvSpPr>
            <a:spLocks noGrp="1"/>
          </p:cNvSpPr>
          <p:nvPr>
            <p:ph idx="1"/>
          </p:nvPr>
        </p:nvSpPr>
        <p:spPr>
          <a:xfrm>
            <a:off x="1043492" y="2323652"/>
            <a:ext cx="7056900" cy="3508977"/>
          </a:xfrm>
        </p:spPr>
        <p:txBody>
          <a:bodyPr/>
          <a:lstStyle/>
          <a:p>
            <a:pPr marL="68580" indent="0">
              <a:buNone/>
            </a:pPr>
            <a:r>
              <a:rPr lang="en-US" altLang="zh-CN" dirty="0" err="1" smtClean="0"/>
              <a:t>1.binarySearch</a:t>
            </a:r>
            <a:r>
              <a:rPr lang="zh-CN" altLang="en-US" dirty="0" smtClean="0"/>
              <a:t>（</a:t>
            </a:r>
            <a:r>
              <a:rPr lang="en-US" altLang="zh-CN" dirty="0" smtClean="0"/>
              <a:t>Object[],Object key</a:t>
            </a:r>
            <a:r>
              <a:rPr lang="zh-CN" altLang="en-US" dirty="0" smtClean="0"/>
              <a:t>）</a:t>
            </a:r>
            <a:endParaRPr lang="en-US" altLang="zh-CN" dirty="0" smtClean="0"/>
          </a:p>
          <a:p>
            <a:pPr marL="68580" indent="0">
              <a:buNone/>
            </a:pPr>
            <a:endParaRPr lang="en-US" altLang="zh-CN" dirty="0"/>
          </a:p>
          <a:p>
            <a:pPr marL="68580" indent="0">
              <a:buNone/>
            </a:pPr>
            <a:r>
              <a:rPr lang="en-US" altLang="zh-CN" dirty="0" smtClean="0"/>
              <a:t>a</a:t>
            </a:r>
            <a:r>
              <a:rPr lang="zh-CN" altLang="en-US" dirty="0" smtClean="0"/>
              <a:t>：要搜索的数组</a:t>
            </a:r>
            <a:endParaRPr lang="en-US" altLang="zh-CN" dirty="0" smtClean="0"/>
          </a:p>
          <a:p>
            <a:pPr marL="68580" indent="0">
              <a:buNone/>
            </a:pPr>
            <a:r>
              <a:rPr lang="en-US" altLang="zh-CN" dirty="0" smtClean="0"/>
              <a:t>Key</a:t>
            </a:r>
            <a:r>
              <a:rPr lang="zh-CN" altLang="en-US" dirty="0" smtClean="0"/>
              <a:t>：要搜索的值</a:t>
            </a:r>
            <a:endParaRPr lang="en-US" altLang="zh-CN" dirty="0" smtClean="0"/>
          </a:p>
          <a:p>
            <a:pPr marL="68580" indent="0">
              <a:buNone/>
            </a:pPr>
            <a:r>
              <a:rPr lang="zh-CN" altLang="en-US" dirty="0" smtClean="0"/>
              <a:t>如果</a:t>
            </a:r>
            <a:r>
              <a:rPr lang="en-US" altLang="zh-CN" dirty="0" smtClean="0"/>
              <a:t>key</a:t>
            </a:r>
            <a:r>
              <a:rPr lang="zh-CN" altLang="en-US" dirty="0" smtClean="0"/>
              <a:t>包含在数组中，则返回搜索值的索引；否则返回</a:t>
            </a:r>
            <a:r>
              <a:rPr lang="en-US" altLang="zh-CN" dirty="0" smtClean="0"/>
              <a:t>-1</a:t>
            </a:r>
            <a:r>
              <a:rPr lang="zh-CN" altLang="en-US" dirty="0" smtClean="0"/>
              <a:t>或“</a:t>
            </a:r>
            <a:r>
              <a:rPr lang="en-US" altLang="zh-CN" dirty="0" smtClean="0"/>
              <a:t>-</a:t>
            </a:r>
            <a:r>
              <a:rPr lang="zh-CN" altLang="en-US" dirty="0" smtClean="0"/>
              <a:t>”（</a:t>
            </a:r>
            <a:r>
              <a:rPr lang="zh-CN" altLang="en-US" dirty="0"/>
              <a:t>插入点</a:t>
            </a:r>
            <a:r>
              <a:rPr lang="zh-CN" altLang="en-US" dirty="0" smtClean="0"/>
              <a:t>）。插入点是搜索键将要插入数组的那一点，即第一个大于此键的元素索引。</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Tree>
    <p:extLst>
      <p:ext uri="{BB962C8B-B14F-4D97-AF65-F5344CB8AC3E}">
        <p14:creationId xmlns:p14="http://schemas.microsoft.com/office/powerpoint/2010/main" val="389615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92" y="197768"/>
            <a:ext cx="7024744" cy="1143000"/>
          </a:xfrm>
        </p:spPr>
        <p:txBody>
          <a:bodyPr>
            <a:noAutofit/>
          </a:bodyPr>
          <a:lstStyle/>
          <a:p>
            <a:r>
              <a:rPr lang="en-US" altLang="zh-CN" sz="2800" dirty="0"/>
              <a:t>4.3.5 </a:t>
            </a:r>
            <a:r>
              <a:rPr lang="zh-CN" altLang="en-US" sz="2800" dirty="0"/>
              <a:t>数组</a:t>
            </a:r>
            <a:r>
              <a:rPr lang="zh-CN" altLang="en-US" sz="2800" dirty="0" smtClean="0"/>
              <a:t>查询</a:t>
            </a:r>
            <a:r>
              <a:rPr lang="en-US" altLang="zh-CN" sz="2800" dirty="0"/>
              <a:t/>
            </a:r>
            <a:br>
              <a:rPr lang="en-US" altLang="zh-CN" sz="2800" dirty="0"/>
            </a:br>
            <a:r>
              <a:rPr lang="en-US" altLang="zh-CN" sz="2800" dirty="0" err="1"/>
              <a:t>1.binarySearch</a:t>
            </a:r>
            <a:r>
              <a:rPr lang="zh-CN" altLang="en-US" sz="2800" dirty="0"/>
              <a:t>（</a:t>
            </a:r>
            <a:r>
              <a:rPr lang="en-US" altLang="zh-CN" sz="2800" dirty="0"/>
              <a:t>Object[],Object key</a:t>
            </a:r>
            <a:r>
              <a:rPr lang="zh-CN" altLang="en-US" sz="2800" dirty="0" smtClean="0"/>
              <a:t>）</a:t>
            </a:r>
            <a:endParaRPr lang="zh-CN" altLang="en-US" sz="2800" dirty="0"/>
          </a:p>
        </p:txBody>
      </p:sp>
      <p:sp>
        <p:nvSpPr>
          <p:cNvPr id="3" name="内容占位符 2"/>
          <p:cNvSpPr>
            <a:spLocks noGrp="1"/>
          </p:cNvSpPr>
          <p:nvPr>
            <p:ph idx="1"/>
          </p:nvPr>
        </p:nvSpPr>
        <p:spPr>
          <a:xfrm>
            <a:off x="755576" y="1340768"/>
            <a:ext cx="7560840" cy="3508977"/>
          </a:xfrm>
        </p:spPr>
        <p:txBody>
          <a:bodyPr/>
          <a:lstStyle/>
          <a:p>
            <a:pPr marL="68580" indent="0">
              <a:buNone/>
            </a:pPr>
            <a:r>
              <a:rPr lang="zh-CN" altLang="en-US" dirty="0" smtClean="0"/>
              <a:t>例</a:t>
            </a:r>
            <a:r>
              <a:rPr lang="en-US" altLang="zh-CN" dirty="0" smtClean="0"/>
              <a:t>4.22 </a:t>
            </a:r>
            <a:r>
              <a:rPr lang="zh-CN" altLang="en-US" dirty="0" smtClean="0"/>
              <a:t>在项目中创建类，在主方法中创建一维数组</a:t>
            </a:r>
            <a:r>
              <a:rPr lang="en-US" altLang="zh-CN" dirty="0" err="1" smtClean="0"/>
              <a:t>ia</a:t>
            </a:r>
            <a:r>
              <a:rPr lang="zh-CN" altLang="en-US" dirty="0" smtClean="0"/>
              <a:t>，实现查找元素</a:t>
            </a:r>
            <a:r>
              <a:rPr lang="en-US" altLang="zh-CN" dirty="0" smtClean="0"/>
              <a:t>4</a:t>
            </a:r>
            <a:r>
              <a:rPr lang="zh-CN" altLang="en-US" dirty="0" smtClean="0"/>
              <a:t>在数组</a:t>
            </a:r>
            <a:r>
              <a:rPr lang="en-US" altLang="zh-CN" dirty="0" err="1" smtClean="0"/>
              <a:t>ia</a:t>
            </a:r>
            <a:r>
              <a:rPr lang="zh-CN" altLang="en-US" dirty="0" smtClean="0"/>
              <a:t>中的索引位置。</a:t>
            </a:r>
            <a:endParaRPr lang="zh-CN" altLang="en-US" dirty="0"/>
          </a:p>
        </p:txBody>
      </p:sp>
      <p:sp>
        <p:nvSpPr>
          <p:cNvPr id="4" name="TextBox 3"/>
          <p:cNvSpPr txBox="1"/>
          <p:nvPr/>
        </p:nvSpPr>
        <p:spPr>
          <a:xfrm>
            <a:off x="1126704" y="2276872"/>
            <a:ext cx="6202339" cy="2862322"/>
          </a:xfrm>
          <a:prstGeom prst="rect">
            <a:avLst/>
          </a:prstGeom>
          <a:noFill/>
        </p:spPr>
        <p:txBody>
          <a:bodyPr wrap="none" rtlCol="0">
            <a:spAutoFit/>
          </a:bodyPr>
          <a:lstStyle/>
          <a:p>
            <a:r>
              <a:rPr lang="en-US" altLang="zh-CN" sz="2000" dirty="0"/>
              <a:t>import </a:t>
            </a:r>
            <a:r>
              <a:rPr lang="en-US" altLang="zh-CN" sz="2000" dirty="0" err="1"/>
              <a:t>java.util</a:t>
            </a:r>
            <a:r>
              <a:rPr lang="en-US" altLang="zh-CN" sz="2000" dirty="0"/>
              <a:t>.*;</a:t>
            </a:r>
          </a:p>
          <a:p>
            <a:r>
              <a:rPr lang="en-US" altLang="zh-CN" sz="2000" dirty="0"/>
              <a:t>public class test {</a:t>
            </a:r>
          </a:p>
          <a:p>
            <a:r>
              <a:rPr lang="en-US" altLang="zh-CN" sz="2000" dirty="0"/>
              <a:t>public static void main(String[] </a:t>
            </a:r>
            <a:r>
              <a:rPr lang="en-US" altLang="zh-CN" sz="2000" dirty="0" err="1"/>
              <a:t>args</a:t>
            </a:r>
            <a:r>
              <a:rPr lang="en-US" altLang="zh-CN" sz="2000" dirty="0"/>
              <a:t>) {</a:t>
            </a:r>
          </a:p>
          <a:p>
            <a:r>
              <a:rPr lang="en-US" altLang="zh-CN" sz="2000" dirty="0"/>
              <a:t>	</a:t>
            </a:r>
            <a:r>
              <a:rPr lang="en-US" altLang="zh-CN" sz="2000" dirty="0" err="1"/>
              <a:t>int</a:t>
            </a:r>
            <a:r>
              <a:rPr lang="en-US" altLang="zh-CN" sz="2000" dirty="0"/>
              <a:t> </a:t>
            </a:r>
            <a:r>
              <a:rPr lang="en-US" altLang="zh-CN" sz="2000" dirty="0" err="1"/>
              <a:t>ia</a:t>
            </a:r>
            <a:r>
              <a:rPr lang="en-US" altLang="zh-CN" sz="2000" dirty="0"/>
              <a:t>[]= {45,12,4,10,84};</a:t>
            </a:r>
          </a:p>
          <a:p>
            <a:r>
              <a:rPr lang="en-US" altLang="zh-CN" sz="2000" dirty="0"/>
              <a:t>	</a:t>
            </a:r>
            <a:r>
              <a:rPr lang="en-US" altLang="zh-CN" sz="2000" dirty="0" err="1"/>
              <a:t>Arrays.sort</a:t>
            </a:r>
            <a:r>
              <a:rPr lang="en-US" altLang="zh-CN" sz="2000" dirty="0"/>
              <a:t>(</a:t>
            </a:r>
            <a:r>
              <a:rPr lang="en-US" altLang="zh-CN" sz="2000" dirty="0" err="1"/>
              <a:t>ia</a:t>
            </a:r>
            <a:r>
              <a:rPr lang="en-US" altLang="zh-CN" sz="2000" dirty="0"/>
              <a:t>);</a:t>
            </a:r>
          </a:p>
          <a:p>
            <a:r>
              <a:rPr lang="en-US" altLang="zh-CN" sz="2000" dirty="0"/>
              <a:t>	</a:t>
            </a:r>
            <a:r>
              <a:rPr lang="en-US" altLang="zh-CN" sz="2000" dirty="0" err="1"/>
              <a:t>int</a:t>
            </a:r>
            <a:r>
              <a:rPr lang="en-US" altLang="zh-CN" sz="2000" dirty="0"/>
              <a:t> index=</a:t>
            </a:r>
            <a:r>
              <a:rPr lang="en-US" altLang="zh-CN" sz="2000" dirty="0" err="1"/>
              <a:t>Arrays.binarySearch</a:t>
            </a:r>
            <a:r>
              <a:rPr lang="en-US" altLang="zh-CN" sz="2000" dirty="0"/>
              <a:t>(</a:t>
            </a:r>
            <a:r>
              <a:rPr lang="en-US" altLang="zh-CN" sz="2000" dirty="0" err="1"/>
              <a:t>ia</a:t>
            </a:r>
            <a:r>
              <a:rPr lang="en-US" altLang="zh-CN" sz="2000" dirty="0"/>
              <a:t>, 4);</a:t>
            </a:r>
          </a:p>
          <a:p>
            <a:r>
              <a:rPr lang="en-US" altLang="zh-CN" sz="2000" dirty="0"/>
              <a:t>	</a:t>
            </a:r>
            <a:r>
              <a:rPr lang="en-US" altLang="zh-CN" sz="2000" dirty="0" err="1"/>
              <a:t>System.out.println</a:t>
            </a:r>
            <a:r>
              <a:rPr lang="en-US" altLang="zh-CN" sz="2000" dirty="0"/>
              <a:t>("4</a:t>
            </a:r>
            <a:r>
              <a:rPr lang="zh-CN" altLang="en-US" sz="2000" dirty="0"/>
              <a:t>的索引位置是</a:t>
            </a:r>
            <a:r>
              <a:rPr lang="en-US" altLang="zh-CN" sz="2000" dirty="0"/>
              <a:t>"+index);</a:t>
            </a:r>
          </a:p>
          <a:p>
            <a:r>
              <a:rPr lang="en-US" altLang="zh-CN" sz="2000" dirty="0"/>
              <a:t>}</a:t>
            </a:r>
          </a:p>
          <a:p>
            <a:r>
              <a:rPr lang="en-US" altLang="zh-CN" sz="2000" dirty="0"/>
              <a:t>}</a:t>
            </a:r>
            <a:endParaRPr lang="zh-CN" altLang="en-US" sz="20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97152"/>
            <a:ext cx="16573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1991789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4.3.5 </a:t>
            </a:r>
            <a:r>
              <a:rPr lang="zh-CN" altLang="en-US" dirty="0"/>
              <a:t>数组查询</a:t>
            </a:r>
          </a:p>
        </p:txBody>
      </p:sp>
      <p:sp>
        <p:nvSpPr>
          <p:cNvPr id="3" name="内容占位符 2"/>
          <p:cNvSpPr>
            <a:spLocks noGrp="1"/>
          </p:cNvSpPr>
          <p:nvPr>
            <p:ph idx="1"/>
          </p:nvPr>
        </p:nvSpPr>
        <p:spPr>
          <a:xfrm>
            <a:off x="899592" y="2276872"/>
            <a:ext cx="7344932" cy="4201692"/>
          </a:xfrm>
        </p:spPr>
        <p:txBody>
          <a:bodyPr>
            <a:normAutofit fontScale="92500"/>
          </a:bodyPr>
          <a:lstStyle/>
          <a:p>
            <a:pPr marL="68580" indent="0">
              <a:buNone/>
            </a:pPr>
            <a:r>
              <a:rPr lang="en-US" altLang="zh-CN" dirty="0" err="1" smtClean="0"/>
              <a:t>2.binarySearch</a:t>
            </a:r>
            <a:r>
              <a:rPr lang="en-US" altLang="zh-CN" dirty="0" smtClean="0"/>
              <a:t>(object[] </a:t>
            </a:r>
            <a:r>
              <a:rPr lang="en-US" altLang="zh-CN" dirty="0" err="1" smtClean="0"/>
              <a:t>a,int</a:t>
            </a:r>
            <a:r>
              <a:rPr lang="en-US" altLang="zh-CN" dirty="0" smtClean="0"/>
              <a:t> </a:t>
            </a:r>
            <a:r>
              <a:rPr lang="en-US" altLang="zh-CN" dirty="0" err="1" smtClean="0"/>
              <a:t>fromIndex,int</a:t>
            </a:r>
            <a:r>
              <a:rPr lang="en-US" altLang="zh-CN" dirty="0" smtClean="0"/>
              <a:t> </a:t>
            </a:r>
            <a:r>
              <a:rPr lang="en-US" altLang="zh-CN" dirty="0" err="1" smtClean="0"/>
              <a:t>toIndex,Object</a:t>
            </a:r>
            <a:r>
              <a:rPr lang="en-US" altLang="zh-CN" dirty="0" smtClean="0"/>
              <a:t> key)</a:t>
            </a:r>
          </a:p>
          <a:p>
            <a:pPr marL="68580" indent="0">
              <a:buNone/>
            </a:pPr>
            <a:r>
              <a:rPr lang="en-US" altLang="zh-CN" dirty="0" smtClean="0"/>
              <a:t>a</a:t>
            </a:r>
            <a:r>
              <a:rPr lang="zh-CN" altLang="en-US" dirty="0" smtClean="0"/>
              <a:t>：要进行检索的数组。</a:t>
            </a:r>
            <a:endParaRPr lang="en-US" altLang="zh-CN" dirty="0" smtClean="0"/>
          </a:p>
          <a:p>
            <a:pPr marL="68580" indent="0">
              <a:buNone/>
            </a:pPr>
            <a:r>
              <a:rPr lang="en-US" altLang="zh-CN" dirty="0" err="1" smtClean="0"/>
              <a:t>fromIndex</a:t>
            </a:r>
            <a:r>
              <a:rPr lang="zh-CN" altLang="en-US" dirty="0" smtClean="0"/>
              <a:t>：指定范围的开始处索引（包括）。</a:t>
            </a:r>
            <a:endParaRPr lang="en-US" altLang="zh-CN" dirty="0" smtClean="0"/>
          </a:p>
          <a:p>
            <a:pPr marL="68580" indent="0">
              <a:buNone/>
            </a:pPr>
            <a:r>
              <a:rPr lang="en-US" altLang="zh-CN" dirty="0" err="1" smtClean="0"/>
              <a:t>toIndex</a:t>
            </a:r>
            <a:r>
              <a:rPr lang="zh-CN" altLang="en-US" dirty="0" smtClean="0"/>
              <a:t>：指定范围的结束处（不包含）。</a:t>
            </a:r>
            <a:endParaRPr lang="en-US" altLang="zh-CN" dirty="0" smtClean="0"/>
          </a:p>
          <a:p>
            <a:pPr marL="68580" indent="0">
              <a:buNone/>
            </a:pPr>
            <a:r>
              <a:rPr lang="en-US" altLang="zh-CN" dirty="0" smtClean="0"/>
              <a:t>key</a:t>
            </a:r>
            <a:r>
              <a:rPr lang="zh-CN" altLang="en-US" dirty="0" smtClean="0"/>
              <a:t>：要搜索的元素。</a:t>
            </a:r>
            <a:endParaRPr lang="en-US" altLang="zh-CN" dirty="0" smtClean="0"/>
          </a:p>
          <a:p>
            <a:pPr marL="68580" indent="0">
              <a:buNone/>
            </a:pPr>
            <a:r>
              <a:rPr lang="zh-CN" altLang="en-US" dirty="0" smtClean="0"/>
              <a:t>在使用该方法之前同样要对数组进行排序，来获得准确的索引值。如果要搜索的元素</a:t>
            </a:r>
            <a:r>
              <a:rPr lang="en-US" altLang="zh-CN" dirty="0" smtClean="0"/>
              <a:t>key</a:t>
            </a:r>
            <a:r>
              <a:rPr lang="zh-CN" altLang="en-US" dirty="0" smtClean="0"/>
              <a:t>在指定的范围内，则返回搜索的索引；否则返回</a:t>
            </a:r>
            <a:r>
              <a:rPr lang="en-US" altLang="zh-CN" dirty="0" smtClean="0"/>
              <a:t>-1</a:t>
            </a:r>
            <a:r>
              <a:rPr lang="zh-CN" altLang="en-US" dirty="0" smtClean="0"/>
              <a:t>或“</a:t>
            </a:r>
            <a:r>
              <a:rPr lang="en-US" altLang="zh-CN" dirty="0" smtClean="0"/>
              <a:t>-</a:t>
            </a:r>
            <a:r>
              <a:rPr lang="zh-CN" altLang="en-US" dirty="0" smtClean="0"/>
              <a:t>”（插入点）。如果范围中的所有元素都小于指定的键，则为</a:t>
            </a:r>
            <a:r>
              <a:rPr lang="en-US" altLang="zh-CN" dirty="0" err="1" smtClean="0"/>
              <a:t>toIndex</a:t>
            </a:r>
            <a:r>
              <a:rPr lang="zh-CN" altLang="en-US" dirty="0" smtClean="0"/>
              <a:t>（注意，这保证了当且仅当次键找到时，返回的值将大于等于</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64866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848872" cy="1143000"/>
          </a:xfrm>
        </p:spPr>
        <p:txBody>
          <a:bodyPr>
            <a:noAutofit/>
          </a:bodyPr>
          <a:lstStyle/>
          <a:p>
            <a:r>
              <a:rPr lang="en-US" altLang="zh-CN" sz="2200" dirty="0"/>
              <a:t>4.3.5 </a:t>
            </a:r>
            <a:r>
              <a:rPr lang="zh-CN" altLang="en-US" sz="2200" dirty="0"/>
              <a:t>数组</a:t>
            </a:r>
            <a:r>
              <a:rPr lang="zh-CN" altLang="en-US" sz="2200" dirty="0" smtClean="0"/>
              <a:t>查询</a:t>
            </a:r>
            <a:r>
              <a:rPr lang="en-US" altLang="zh-CN" sz="2200" dirty="0"/>
              <a:t/>
            </a:r>
            <a:br>
              <a:rPr lang="en-US" altLang="zh-CN" sz="2200" dirty="0"/>
            </a:br>
            <a:r>
              <a:rPr lang="en-US" altLang="zh-CN" sz="2200" spc="-100" dirty="0" err="1"/>
              <a:t>2.binarySearch</a:t>
            </a:r>
            <a:r>
              <a:rPr lang="en-US" altLang="zh-CN" sz="2200" spc="-100" dirty="0"/>
              <a:t>(object[] </a:t>
            </a:r>
            <a:r>
              <a:rPr lang="en-US" altLang="zh-CN" sz="2200" spc="-100" dirty="0" err="1"/>
              <a:t>a,int</a:t>
            </a:r>
            <a:r>
              <a:rPr lang="en-US" altLang="zh-CN" sz="2200" spc="-100" dirty="0"/>
              <a:t> </a:t>
            </a:r>
            <a:r>
              <a:rPr lang="en-US" altLang="zh-CN" sz="2200" spc="-100" dirty="0" err="1"/>
              <a:t>fromIndex,int</a:t>
            </a:r>
            <a:r>
              <a:rPr lang="en-US" altLang="zh-CN" sz="2200" spc="-100" dirty="0"/>
              <a:t> </a:t>
            </a:r>
            <a:r>
              <a:rPr lang="en-US" altLang="zh-CN" sz="2200" spc="-100" dirty="0" err="1"/>
              <a:t>toIndex,Object</a:t>
            </a:r>
            <a:r>
              <a:rPr lang="en-US" altLang="zh-CN" sz="2200" spc="-100" dirty="0"/>
              <a:t> key</a:t>
            </a:r>
            <a:r>
              <a:rPr lang="en-US" altLang="zh-CN" sz="2200" spc="-100" dirty="0" smtClean="0"/>
              <a:t>)</a:t>
            </a:r>
            <a:endParaRPr lang="zh-CN" altLang="en-US" sz="2200" spc="-100" dirty="0"/>
          </a:p>
        </p:txBody>
      </p:sp>
      <p:sp>
        <p:nvSpPr>
          <p:cNvPr id="3" name="内容占位符 2"/>
          <p:cNvSpPr>
            <a:spLocks noGrp="1"/>
          </p:cNvSpPr>
          <p:nvPr>
            <p:ph idx="1"/>
          </p:nvPr>
        </p:nvSpPr>
        <p:spPr>
          <a:xfrm>
            <a:off x="683568" y="1340768"/>
            <a:ext cx="7632848" cy="3508977"/>
          </a:xfrm>
        </p:spPr>
        <p:txBody>
          <a:bodyPr>
            <a:normAutofit/>
          </a:bodyPr>
          <a:lstStyle/>
          <a:p>
            <a:pPr marL="68580" indent="0">
              <a:buNone/>
            </a:pPr>
            <a:r>
              <a:rPr lang="zh-CN" altLang="en-US" sz="2000" dirty="0" smtClean="0"/>
              <a:t>例</a:t>
            </a:r>
            <a:r>
              <a:rPr lang="en-US" altLang="zh-CN" sz="2000" dirty="0" smtClean="0"/>
              <a:t>4.23 </a:t>
            </a:r>
            <a:r>
              <a:rPr lang="zh-CN" altLang="en-US" sz="2000" dirty="0" smtClean="0"/>
              <a:t>在项目中创建类，在主方法中创建</a:t>
            </a:r>
            <a:r>
              <a:rPr lang="en-US" altLang="zh-CN" sz="2000" dirty="0" smtClean="0"/>
              <a:t>String</a:t>
            </a:r>
            <a:r>
              <a:rPr lang="zh-CN" altLang="en-US" sz="2000" dirty="0" smtClean="0"/>
              <a:t>数组，实现查找元素“</a:t>
            </a:r>
            <a:r>
              <a:rPr lang="en-US" altLang="zh-CN" sz="2000" dirty="0" smtClean="0"/>
              <a:t>cd</a:t>
            </a:r>
            <a:r>
              <a:rPr lang="zh-CN" altLang="en-US" sz="2000" dirty="0" smtClean="0"/>
              <a:t>”在指定范围的数组</a:t>
            </a:r>
            <a:r>
              <a:rPr lang="en-US" altLang="zh-CN" sz="2000" dirty="0" err="1" smtClean="0"/>
              <a:t>str</a:t>
            </a:r>
            <a:r>
              <a:rPr lang="zh-CN" altLang="en-US" sz="2000" dirty="0" smtClean="0"/>
              <a:t>中的索引位置。</a:t>
            </a:r>
            <a:r>
              <a:rPr lang="en-US" altLang="zh-CN" sz="2000" dirty="0" smtClean="0"/>
              <a:t> </a:t>
            </a:r>
            <a:endParaRPr lang="zh-CN" altLang="en-US" sz="2000" dirty="0"/>
          </a:p>
        </p:txBody>
      </p:sp>
      <p:sp>
        <p:nvSpPr>
          <p:cNvPr id="4" name="TextBox 3"/>
          <p:cNvSpPr txBox="1"/>
          <p:nvPr/>
        </p:nvSpPr>
        <p:spPr>
          <a:xfrm>
            <a:off x="953344" y="1988840"/>
            <a:ext cx="7416824" cy="4801314"/>
          </a:xfrm>
          <a:prstGeom prst="rect">
            <a:avLst/>
          </a:prstGeom>
          <a:noFill/>
        </p:spPr>
        <p:txBody>
          <a:bodyPr wrap="square" rtlCol="0">
            <a:spAutoFit/>
          </a:bodyPr>
          <a:lstStyle/>
          <a:p>
            <a:r>
              <a:rPr lang="en-US" altLang="zh-CN" dirty="0"/>
              <a:t>import </a:t>
            </a:r>
            <a:r>
              <a:rPr lang="en-US" altLang="zh-CN" dirty="0" err="1"/>
              <a:t>java.util</a:t>
            </a:r>
            <a:r>
              <a:rPr lang="en-US" altLang="zh-CN" dirty="0"/>
              <a:t>.*;</a:t>
            </a:r>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String </a:t>
            </a:r>
            <a:r>
              <a:rPr lang="en-US" altLang="zh-CN" dirty="0" err="1"/>
              <a:t>ia</a:t>
            </a:r>
            <a:r>
              <a:rPr lang="en-US" altLang="zh-CN" dirty="0"/>
              <a:t>[]= {"ad","cd","</a:t>
            </a:r>
            <a:r>
              <a:rPr lang="en-US" altLang="zh-CN" dirty="0" err="1"/>
              <a:t>ef</a:t>
            </a:r>
            <a:r>
              <a:rPr lang="en-US" altLang="zh-CN" dirty="0"/>
              <a:t>","ab"};</a:t>
            </a:r>
          </a:p>
          <a:p>
            <a:r>
              <a:rPr lang="en-US" altLang="zh-CN" dirty="0"/>
              <a:t>	</a:t>
            </a:r>
            <a:r>
              <a:rPr lang="en-US" altLang="zh-CN" dirty="0" err="1"/>
              <a:t>System.out.print</a:t>
            </a:r>
            <a:r>
              <a:rPr lang="en-US" altLang="zh-CN" dirty="0"/>
              <a:t>("</a:t>
            </a:r>
            <a:r>
              <a:rPr lang="zh-CN" altLang="en-US" dirty="0"/>
              <a:t>排序前的数组：</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a:t>
            </a:r>
            <a:r>
              <a:rPr lang="en-US" altLang="zh-CN" dirty="0" err="1"/>
              <a:t>0;i</a:t>
            </a:r>
            <a:r>
              <a:rPr lang="en-US" altLang="zh-CN" dirty="0"/>
              <a:t>&lt;</a:t>
            </a:r>
            <a:r>
              <a:rPr lang="en-US" altLang="zh-CN" dirty="0" err="1"/>
              <a:t>ia.length;i</a:t>
            </a:r>
            <a:r>
              <a:rPr lang="en-US" altLang="zh-CN" dirty="0"/>
              <a:t>++)</a:t>
            </a:r>
          </a:p>
          <a:p>
            <a:r>
              <a:rPr lang="en-US" altLang="zh-CN" dirty="0"/>
              <a:t>	</a:t>
            </a:r>
            <a:r>
              <a:rPr lang="en-US" altLang="zh-CN" dirty="0" err="1"/>
              <a:t>System.out.print</a:t>
            </a:r>
            <a:r>
              <a:rPr lang="en-US" altLang="zh-CN" dirty="0"/>
              <a:t>(</a:t>
            </a:r>
            <a:r>
              <a:rPr lang="en-US" altLang="zh-CN" dirty="0" err="1"/>
              <a:t>ia</a:t>
            </a:r>
            <a:r>
              <a:rPr lang="en-US" altLang="zh-CN" dirty="0"/>
              <a:t>[</a:t>
            </a:r>
            <a:r>
              <a:rPr lang="en-US" altLang="zh-CN" dirty="0" err="1"/>
              <a:t>i</a:t>
            </a:r>
            <a:r>
              <a:rPr lang="en-US" altLang="zh-CN" dirty="0"/>
              <a:t>]+'\t');</a:t>
            </a:r>
          </a:p>
          <a:p>
            <a:r>
              <a:rPr lang="en-US" altLang="zh-CN" dirty="0"/>
              <a:t>	</a:t>
            </a:r>
            <a:r>
              <a:rPr lang="en-US" altLang="zh-CN" dirty="0" err="1"/>
              <a:t>System.out.println</a:t>
            </a:r>
            <a:r>
              <a:rPr lang="en-US" altLang="zh-CN" dirty="0"/>
              <a:t>();</a:t>
            </a:r>
          </a:p>
          <a:p>
            <a:r>
              <a:rPr lang="en-US" altLang="zh-CN" dirty="0"/>
              <a:t>	</a:t>
            </a:r>
            <a:r>
              <a:rPr lang="en-US" altLang="zh-CN" dirty="0" err="1"/>
              <a:t>Arrays.sort</a:t>
            </a:r>
            <a:r>
              <a:rPr lang="en-US" altLang="zh-CN" dirty="0"/>
              <a:t>(</a:t>
            </a:r>
            <a:r>
              <a:rPr lang="en-US" altLang="zh-CN" dirty="0" err="1"/>
              <a:t>ia</a:t>
            </a:r>
            <a:r>
              <a:rPr lang="en-US" altLang="zh-CN" dirty="0"/>
              <a:t>);</a:t>
            </a:r>
          </a:p>
          <a:p>
            <a:r>
              <a:rPr lang="en-US" altLang="zh-CN" dirty="0"/>
              <a:t>	</a:t>
            </a:r>
            <a:r>
              <a:rPr lang="en-US" altLang="zh-CN" dirty="0" err="1"/>
              <a:t>System.out.print</a:t>
            </a:r>
            <a:r>
              <a:rPr lang="en-US" altLang="zh-CN" dirty="0"/>
              <a:t>("</a:t>
            </a:r>
            <a:r>
              <a:rPr lang="zh-CN" altLang="en-US" dirty="0"/>
              <a:t>排序后的数组：</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a:t>
            </a:r>
            <a:r>
              <a:rPr lang="en-US" altLang="zh-CN" dirty="0" err="1"/>
              <a:t>0;i</a:t>
            </a:r>
            <a:r>
              <a:rPr lang="en-US" altLang="zh-CN" dirty="0"/>
              <a:t>&lt;</a:t>
            </a:r>
            <a:r>
              <a:rPr lang="en-US" altLang="zh-CN" dirty="0" err="1"/>
              <a:t>ia.length;i</a:t>
            </a:r>
            <a:r>
              <a:rPr lang="en-US" altLang="zh-CN" dirty="0"/>
              <a:t>++)</a:t>
            </a:r>
          </a:p>
          <a:p>
            <a:r>
              <a:rPr lang="en-US" altLang="zh-CN" dirty="0"/>
              <a:t>		</a:t>
            </a:r>
            <a:r>
              <a:rPr lang="en-US" altLang="zh-CN" dirty="0" err="1"/>
              <a:t>System.out.print</a:t>
            </a:r>
            <a:r>
              <a:rPr lang="en-US" altLang="zh-CN" dirty="0"/>
              <a:t>(</a:t>
            </a:r>
            <a:r>
              <a:rPr lang="en-US" altLang="zh-CN" dirty="0" err="1"/>
              <a:t>ia</a:t>
            </a:r>
            <a:r>
              <a:rPr lang="en-US" altLang="zh-CN" dirty="0"/>
              <a:t>[</a:t>
            </a:r>
            <a:r>
              <a:rPr lang="en-US" altLang="zh-CN" dirty="0" err="1"/>
              <a:t>i</a:t>
            </a:r>
            <a:r>
              <a:rPr lang="en-US" altLang="zh-CN" dirty="0"/>
              <a:t>]+'\t');</a:t>
            </a:r>
          </a:p>
          <a:p>
            <a:r>
              <a:rPr lang="en-US" altLang="zh-CN" dirty="0"/>
              <a:t>	</a:t>
            </a:r>
            <a:r>
              <a:rPr lang="en-US" altLang="zh-CN" dirty="0" err="1"/>
              <a:t>System.out.println</a:t>
            </a:r>
            <a:r>
              <a:rPr lang="en-US" altLang="zh-CN" dirty="0"/>
              <a:t>();</a:t>
            </a:r>
          </a:p>
          <a:p>
            <a:r>
              <a:rPr lang="en-US" altLang="zh-CN" dirty="0"/>
              <a:t>	</a:t>
            </a:r>
            <a:r>
              <a:rPr lang="en-US" altLang="zh-CN" dirty="0" err="1"/>
              <a:t>int</a:t>
            </a:r>
            <a:r>
              <a:rPr lang="en-US" altLang="zh-CN" dirty="0"/>
              <a:t> index=</a:t>
            </a:r>
            <a:r>
              <a:rPr lang="en-US" altLang="zh-CN" dirty="0" err="1"/>
              <a:t>Arrays.binarySearch</a:t>
            </a:r>
            <a:r>
              <a:rPr lang="en-US" altLang="zh-CN" dirty="0"/>
              <a:t>(</a:t>
            </a:r>
            <a:r>
              <a:rPr lang="en-US" altLang="zh-CN" dirty="0" err="1"/>
              <a:t>ia</a:t>
            </a:r>
            <a:r>
              <a:rPr lang="en-US" altLang="zh-CN" dirty="0"/>
              <a:t>, </a:t>
            </a:r>
            <a:r>
              <a:rPr lang="en-US" altLang="zh-CN" dirty="0" err="1"/>
              <a:t>0,3,"cd</a:t>
            </a:r>
            <a:r>
              <a:rPr lang="en-US" altLang="zh-CN" dirty="0"/>
              <a:t>");</a:t>
            </a:r>
          </a:p>
          <a:p>
            <a:r>
              <a:rPr lang="en-US" altLang="zh-CN" dirty="0"/>
              <a:t>	</a:t>
            </a:r>
            <a:r>
              <a:rPr lang="en-US" altLang="zh-CN" dirty="0" err="1"/>
              <a:t>System.out.println</a:t>
            </a:r>
            <a:r>
              <a:rPr lang="en-US" altLang="zh-CN" dirty="0"/>
              <a:t>("“cd”</a:t>
            </a:r>
            <a:r>
              <a:rPr lang="zh-CN" altLang="en-US" dirty="0"/>
              <a:t>的索引位置是</a:t>
            </a:r>
            <a:r>
              <a:rPr lang="en-US" altLang="zh-CN" dirty="0"/>
              <a:t>"+index);</a:t>
            </a:r>
          </a:p>
          <a:p>
            <a:r>
              <a:rPr lang="en-US" altLang="zh-CN" dirty="0"/>
              <a:t>}</a:t>
            </a:r>
          </a:p>
          <a:p>
            <a:r>
              <a:rPr lang="en-US" altLang="zh-CN" dirty="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677047"/>
            <a:ext cx="36004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28332020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数组排序算法</a:t>
            </a:r>
            <a:endParaRPr lang="zh-CN" altLang="en-US" dirty="0"/>
          </a:p>
        </p:txBody>
      </p:sp>
      <p:sp>
        <p:nvSpPr>
          <p:cNvPr id="3" name="内容占位符 2"/>
          <p:cNvSpPr>
            <a:spLocks noGrp="1"/>
          </p:cNvSpPr>
          <p:nvPr>
            <p:ph idx="1"/>
          </p:nvPr>
        </p:nvSpPr>
        <p:spPr/>
        <p:txBody>
          <a:bodyPr/>
          <a:lstStyle/>
          <a:p>
            <a:pPr marL="68580" indent="0">
              <a:buNone/>
            </a:pPr>
            <a:r>
              <a:rPr lang="zh-CN" altLang="en-US" dirty="0"/>
              <a:t>在程序设计中，经常需要将一组数列进行排序，这样更加方便统计与查询。程序常用的排序方法有冒泡排序、选择排序和快速排序等</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406629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冒泡排序</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冒泡排序是最常用的数组排序算法之一，它排序数组元素的过程总是将小数往前放、大数往后放，类似水中气泡往上升的动作，所以称作冒泡排序。</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Tree>
    <p:extLst>
      <p:ext uri="{BB962C8B-B14F-4D97-AF65-F5344CB8AC3E}">
        <p14:creationId xmlns:p14="http://schemas.microsoft.com/office/powerpoint/2010/main" val="365624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4.4.1 </a:t>
            </a:r>
            <a:r>
              <a:rPr lang="zh-CN" altLang="en-US" dirty="0"/>
              <a:t>冒泡排序</a:t>
            </a:r>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基本思想</a:t>
            </a:r>
            <a:endParaRPr lang="en-US" altLang="zh-CN" dirty="0" smtClean="0"/>
          </a:p>
          <a:p>
            <a:pPr marL="68580" indent="0">
              <a:buNone/>
            </a:pPr>
            <a:r>
              <a:rPr lang="zh-CN" altLang="en-US" dirty="0" smtClean="0"/>
              <a:t>冒泡排序的基本思想是对比相邻的元素值，如果满足条件就交换元素值，把较小的元素移动到数组前面，把大的元素移动到数组后面（也就是交换两个元素的位置），这样较小的元素就像气泡一样从底部升到顶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317426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7024744" cy="1143000"/>
          </a:xfrm>
        </p:spPr>
        <p:txBody>
          <a:bodyPr/>
          <a:lstStyle/>
          <a:p>
            <a:r>
              <a:rPr lang="en-US" altLang="zh-CN" dirty="0"/>
              <a:t>4.4.1 </a:t>
            </a:r>
            <a:r>
              <a:rPr lang="zh-CN" altLang="en-US" dirty="0"/>
              <a:t>冒泡排序</a:t>
            </a:r>
          </a:p>
        </p:txBody>
      </p:sp>
      <p:sp>
        <p:nvSpPr>
          <p:cNvPr id="3" name="内容占位符 2"/>
          <p:cNvSpPr>
            <a:spLocks noGrp="1"/>
          </p:cNvSpPr>
          <p:nvPr>
            <p:ph idx="1"/>
          </p:nvPr>
        </p:nvSpPr>
        <p:spPr>
          <a:xfrm>
            <a:off x="827584" y="1432191"/>
            <a:ext cx="7560840" cy="3508977"/>
          </a:xfrm>
        </p:spPr>
        <p:txBody>
          <a:bodyPr>
            <a:normAutofit/>
          </a:bodyPr>
          <a:lstStyle/>
          <a:p>
            <a:pPr marL="68580" indent="0">
              <a:buNone/>
            </a:pPr>
            <a:r>
              <a:rPr lang="en-US" altLang="zh-CN" sz="2200" dirty="0" smtClean="0"/>
              <a:t>2.</a:t>
            </a:r>
            <a:r>
              <a:rPr lang="zh-CN" altLang="en-US" sz="2200" dirty="0" smtClean="0"/>
              <a:t>算法示例</a:t>
            </a:r>
            <a:endParaRPr lang="en-US" altLang="zh-CN" sz="2200" dirty="0" smtClean="0"/>
          </a:p>
          <a:p>
            <a:pPr marL="68580" indent="0">
              <a:buNone/>
            </a:pPr>
            <a:r>
              <a:rPr lang="zh-CN" altLang="en-US" sz="2200" dirty="0" smtClean="0"/>
              <a:t>冒泡排序由双层循环实现，其中外层循环用于控制排序轮数，一般为要排序的数组长度减</a:t>
            </a:r>
            <a:r>
              <a:rPr lang="en-US" altLang="zh-CN" sz="2200" dirty="0" smtClean="0"/>
              <a:t>1</a:t>
            </a:r>
            <a:r>
              <a:rPr lang="zh-CN" altLang="en-US" sz="2200" dirty="0" smtClean="0"/>
              <a:t>次，因为最后一次循环只剩下一个数组元素，不需要对比，同时数组已经完成了排序了。而内层循环主要用于对比数组中每个相邻元素的大小，以确定是否交换位置，对比和交换次数随排序轮数而减少。</a:t>
            </a:r>
            <a:endParaRPr lang="zh-CN" altLang="en-US" sz="22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698182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6660265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6408712" cy="648072"/>
          </a:xfrm>
        </p:spPr>
        <p:txBody>
          <a:bodyPr>
            <a:normAutofit/>
          </a:bodyPr>
          <a:lstStyle/>
          <a:p>
            <a:r>
              <a:rPr lang="en-US" altLang="zh-CN" sz="3200" dirty="0"/>
              <a:t>4.4.1 </a:t>
            </a:r>
            <a:r>
              <a:rPr lang="zh-CN" altLang="en-US" sz="3200" dirty="0"/>
              <a:t>冒泡排序</a:t>
            </a:r>
          </a:p>
        </p:txBody>
      </p:sp>
      <p:sp>
        <p:nvSpPr>
          <p:cNvPr id="3" name="内容占位符 2"/>
          <p:cNvSpPr>
            <a:spLocks noGrp="1"/>
          </p:cNvSpPr>
          <p:nvPr>
            <p:ph idx="1"/>
          </p:nvPr>
        </p:nvSpPr>
        <p:spPr>
          <a:xfrm>
            <a:off x="683568" y="908721"/>
            <a:ext cx="6912768" cy="2736304"/>
          </a:xfrm>
        </p:spPr>
        <p:txBody>
          <a:bodyPr/>
          <a:lstStyle/>
          <a:p>
            <a:pPr marL="68580" indent="0">
              <a:buNone/>
            </a:pPr>
            <a:r>
              <a:rPr lang="en-US" altLang="zh-CN" dirty="0" smtClean="0"/>
              <a:t>3.</a:t>
            </a:r>
            <a:r>
              <a:rPr lang="zh-CN" altLang="en-US" dirty="0" smtClean="0"/>
              <a:t>算法实现</a:t>
            </a:r>
            <a:endParaRPr lang="en-US" altLang="zh-CN" dirty="0" smtClean="0"/>
          </a:p>
          <a:p>
            <a:pPr marL="68580" indent="0">
              <a:buNone/>
            </a:pPr>
            <a:r>
              <a:rPr lang="zh-CN" altLang="en-US" dirty="0" smtClean="0"/>
              <a:t>例</a:t>
            </a:r>
            <a:r>
              <a:rPr lang="en-US" altLang="zh-CN" dirty="0" smtClean="0"/>
              <a:t>4.24 </a:t>
            </a:r>
            <a:r>
              <a:rPr lang="zh-CN" altLang="en-US" dirty="0" smtClean="0"/>
              <a:t>在项目中创建类，实现冒泡算法</a:t>
            </a:r>
            <a:endParaRPr lang="zh-CN" altLang="en-US" dirty="0"/>
          </a:p>
        </p:txBody>
      </p:sp>
      <p:sp>
        <p:nvSpPr>
          <p:cNvPr id="4" name="TextBox 3"/>
          <p:cNvSpPr txBox="1"/>
          <p:nvPr/>
        </p:nvSpPr>
        <p:spPr>
          <a:xfrm>
            <a:off x="827584" y="1779687"/>
            <a:ext cx="7200800" cy="5078313"/>
          </a:xfrm>
          <a:prstGeom prst="rect">
            <a:avLst/>
          </a:prstGeom>
          <a:noFill/>
        </p:spPr>
        <p:txBody>
          <a:bodyPr wrap="square" rtlCol="0">
            <a:spAutoFit/>
          </a:bodyPr>
          <a:lstStyle/>
          <a:p>
            <a:r>
              <a:rPr lang="en-US" altLang="zh-CN" dirty="0"/>
              <a:t>import </a:t>
            </a:r>
            <a:r>
              <a:rPr lang="en-US" altLang="zh-CN" dirty="0" err="1"/>
              <a:t>java.util</a:t>
            </a:r>
            <a:r>
              <a:rPr lang="en-US" altLang="zh-CN" dirty="0"/>
              <a:t>.*;</a:t>
            </a:r>
          </a:p>
          <a:p>
            <a:r>
              <a:rPr lang="en-US" altLang="zh-CN" dirty="0"/>
              <a:t>public class test {</a:t>
            </a:r>
          </a:p>
          <a:p>
            <a:r>
              <a:rPr lang="en-US" altLang="zh-CN" dirty="0"/>
              <a:t>public static void main(String[] </a:t>
            </a:r>
            <a:r>
              <a:rPr lang="en-US" altLang="zh-CN" dirty="0" err="1"/>
              <a:t>args</a:t>
            </a:r>
            <a:r>
              <a:rPr lang="en-US" altLang="zh-CN" dirty="0"/>
              <a:t>) {</a:t>
            </a:r>
          </a:p>
          <a:p>
            <a:r>
              <a:rPr lang="en-US" altLang="zh-CN" dirty="0"/>
              <a:t>	</a:t>
            </a:r>
            <a:r>
              <a:rPr lang="en-US" altLang="zh-CN" dirty="0" err="1"/>
              <a:t>int</a:t>
            </a:r>
            <a:r>
              <a:rPr lang="en-US" altLang="zh-CN" dirty="0"/>
              <a:t> []a= {9,8,5,4,2,0};</a:t>
            </a:r>
          </a:p>
          <a:p>
            <a:r>
              <a:rPr lang="en-US" altLang="zh-CN" dirty="0"/>
              <a:t>	for(</a:t>
            </a:r>
            <a:r>
              <a:rPr lang="en-US" altLang="zh-CN" dirty="0" err="1"/>
              <a:t>int</a:t>
            </a:r>
            <a:r>
              <a:rPr lang="en-US" altLang="zh-CN" dirty="0"/>
              <a:t> </a:t>
            </a:r>
            <a:r>
              <a:rPr lang="en-US" altLang="zh-CN" dirty="0" err="1"/>
              <a:t>i</a:t>
            </a:r>
            <a:r>
              <a:rPr lang="en-US" altLang="zh-CN" dirty="0"/>
              <a:t>=</a:t>
            </a:r>
            <a:r>
              <a:rPr lang="en-US" altLang="zh-CN" dirty="0" err="1"/>
              <a:t>1;i</a:t>
            </a:r>
            <a:r>
              <a:rPr lang="en-US" altLang="zh-CN" dirty="0"/>
              <a:t>&lt;</a:t>
            </a:r>
            <a:r>
              <a:rPr lang="en-US" altLang="zh-CN" dirty="0" err="1"/>
              <a:t>a.length;i</a:t>
            </a:r>
            <a:r>
              <a:rPr lang="en-US" altLang="zh-CN" dirty="0"/>
              <a:t>++)</a:t>
            </a:r>
          </a:p>
          <a:p>
            <a:r>
              <a:rPr lang="en-US" altLang="zh-CN" dirty="0"/>
              <a:t>	{</a:t>
            </a:r>
          </a:p>
          <a:p>
            <a:r>
              <a:rPr lang="en-US" altLang="zh-CN" dirty="0"/>
              <a:t>		for(</a:t>
            </a:r>
            <a:r>
              <a:rPr lang="en-US" altLang="zh-CN" dirty="0" err="1"/>
              <a:t>int</a:t>
            </a:r>
            <a:r>
              <a:rPr lang="en-US" altLang="zh-CN" dirty="0"/>
              <a:t> j=</a:t>
            </a:r>
            <a:r>
              <a:rPr lang="en-US" altLang="zh-CN" dirty="0" err="1"/>
              <a:t>0;j</a:t>
            </a:r>
            <a:r>
              <a:rPr lang="en-US" altLang="zh-CN" dirty="0"/>
              <a:t>&lt;</a:t>
            </a:r>
            <a:r>
              <a:rPr lang="en-US" altLang="zh-CN" dirty="0" err="1"/>
              <a:t>a.length-i;j</a:t>
            </a:r>
            <a:r>
              <a:rPr lang="en-US" altLang="zh-CN" dirty="0"/>
              <a:t>++)</a:t>
            </a:r>
          </a:p>
          <a:p>
            <a:r>
              <a:rPr lang="en-US" altLang="zh-CN" dirty="0"/>
              <a:t>			if(a[j]&gt;a[</a:t>
            </a:r>
            <a:r>
              <a:rPr lang="en-US" altLang="zh-CN" dirty="0" err="1"/>
              <a:t>j+1</a:t>
            </a:r>
            <a:r>
              <a:rPr lang="en-US" altLang="zh-CN" dirty="0"/>
              <a:t>])</a:t>
            </a:r>
          </a:p>
          <a:p>
            <a:r>
              <a:rPr lang="en-US" altLang="zh-CN" dirty="0"/>
              <a:t>			{</a:t>
            </a:r>
          </a:p>
          <a:p>
            <a:r>
              <a:rPr lang="en-US" altLang="zh-CN" dirty="0"/>
              <a:t>				</a:t>
            </a:r>
            <a:r>
              <a:rPr lang="en-US" altLang="zh-CN" dirty="0" err="1"/>
              <a:t>int</a:t>
            </a:r>
            <a:r>
              <a:rPr lang="en-US" altLang="zh-CN" dirty="0"/>
              <a:t> temp=a[j];</a:t>
            </a:r>
          </a:p>
          <a:p>
            <a:r>
              <a:rPr lang="en-US" altLang="zh-CN" dirty="0"/>
              <a:t>				a[j]=a[</a:t>
            </a:r>
            <a:r>
              <a:rPr lang="en-US" altLang="zh-CN" dirty="0" err="1"/>
              <a:t>j+1</a:t>
            </a:r>
            <a:r>
              <a:rPr lang="en-US" altLang="zh-CN" dirty="0"/>
              <a:t>];</a:t>
            </a:r>
          </a:p>
          <a:p>
            <a:r>
              <a:rPr lang="en-US" altLang="zh-CN" dirty="0"/>
              <a:t>				a[</a:t>
            </a:r>
            <a:r>
              <a:rPr lang="en-US" altLang="zh-CN" dirty="0" err="1"/>
              <a:t>j+1</a:t>
            </a:r>
            <a:r>
              <a:rPr lang="en-US" altLang="zh-CN" dirty="0"/>
              <a:t>]=temp;</a:t>
            </a:r>
          </a:p>
          <a:p>
            <a:r>
              <a:rPr lang="en-US" altLang="zh-CN" dirty="0"/>
              <a:t>			}</a:t>
            </a:r>
          </a:p>
          <a:p>
            <a:r>
              <a:rPr lang="en-US" altLang="zh-CN" dirty="0"/>
              <a:t>	}</a:t>
            </a:r>
          </a:p>
          <a:p>
            <a:r>
              <a:rPr lang="en-US" altLang="zh-CN" dirty="0"/>
              <a:t>	for(</a:t>
            </a:r>
            <a:r>
              <a:rPr lang="en-US" altLang="zh-CN" dirty="0" err="1"/>
              <a:t>int</a:t>
            </a:r>
            <a:r>
              <a:rPr lang="en-US" altLang="zh-CN" dirty="0"/>
              <a:t> </a:t>
            </a:r>
            <a:r>
              <a:rPr lang="en-US" altLang="zh-CN" dirty="0" err="1"/>
              <a:t>i</a:t>
            </a:r>
            <a:r>
              <a:rPr lang="en-US" altLang="zh-CN" dirty="0"/>
              <a:t>=</a:t>
            </a:r>
            <a:r>
              <a:rPr lang="en-US" altLang="zh-CN" dirty="0" err="1"/>
              <a:t>0;i</a:t>
            </a:r>
            <a:r>
              <a:rPr lang="en-US" altLang="zh-CN" dirty="0"/>
              <a:t>&lt;</a:t>
            </a:r>
            <a:r>
              <a:rPr lang="en-US" altLang="zh-CN" dirty="0" err="1"/>
              <a:t>a.length;i</a:t>
            </a:r>
            <a:r>
              <a:rPr lang="en-US" altLang="zh-CN" dirty="0"/>
              <a:t>++)</a:t>
            </a:r>
          </a:p>
          <a:p>
            <a:r>
              <a:rPr lang="en-US" altLang="zh-CN" dirty="0"/>
              <a:t>		</a:t>
            </a:r>
            <a:r>
              <a:rPr lang="en-US" altLang="zh-CN" dirty="0" err="1"/>
              <a:t>System.out.print</a:t>
            </a:r>
            <a:r>
              <a:rPr lang="en-US" altLang="zh-CN" dirty="0"/>
              <a:t>(a[</a:t>
            </a:r>
            <a:r>
              <a:rPr lang="en-US" altLang="zh-CN" dirty="0" err="1"/>
              <a:t>i</a:t>
            </a:r>
            <a:r>
              <a:rPr lang="en-US" altLang="zh-CN" dirty="0"/>
              <a:t>]+" ");</a:t>
            </a:r>
          </a:p>
          <a:p>
            <a:r>
              <a:rPr lang="en-US" altLang="zh-CN" dirty="0"/>
              <a:t>}</a:t>
            </a:r>
          </a:p>
          <a:p>
            <a:r>
              <a:rPr lang="en-US" altLang="zh-CN" dirty="0"/>
              <a:t>}</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5445224"/>
            <a:ext cx="14382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1382775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直接选择排序</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直接选择排序方法属于选择排序的一种，它的排序速度要比冒泡排序快一点，也是常用的排序算法。</a:t>
            </a:r>
            <a:endParaRPr lang="en-US" altLang="zh-CN" dirty="0" smtClean="0"/>
          </a:p>
          <a:p>
            <a:pPr marL="68580" indent="0">
              <a:buNone/>
            </a:pPr>
            <a:endParaRPr lang="en-US" altLang="zh-CN" dirty="0" smtClean="0"/>
          </a:p>
          <a:p>
            <a:pPr marL="68580" indent="0">
              <a:buNone/>
            </a:pPr>
            <a:r>
              <a:rPr lang="zh-CN" altLang="en-US" dirty="0" smtClean="0"/>
              <a:t>基本思想</a:t>
            </a:r>
            <a:endParaRPr lang="en-US" altLang="zh-CN" dirty="0" smtClean="0"/>
          </a:p>
          <a:p>
            <a:pPr marL="68580" indent="0">
              <a:buNone/>
            </a:pPr>
            <a:r>
              <a:rPr lang="zh-CN" altLang="en-US" dirty="0" smtClean="0"/>
              <a:t>直接选择排序的基本思想是将指定排序位置与其他数组元素分别对比，如果满足条件就交换元素值。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177491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创建一维数组</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数组作为对象允许使用</a:t>
            </a:r>
            <a:r>
              <a:rPr lang="en-US" altLang="zh-CN" dirty="0" smtClean="0"/>
              <a:t>new</a:t>
            </a:r>
            <a:r>
              <a:rPr lang="zh-CN" altLang="en-US" dirty="0" smtClean="0"/>
              <a:t>关键字进行内存分配。在使用数组之前，必须首先定义数组变量所属的类型。一维数组的创建有两种形式：</a:t>
            </a:r>
            <a:endParaRPr lang="en-US" altLang="zh-CN" dirty="0" smtClean="0"/>
          </a:p>
          <a:p>
            <a:pPr marL="68580" indent="0">
              <a:buNone/>
            </a:pPr>
            <a:r>
              <a:rPr lang="zh-CN" altLang="en-US" dirty="0" smtClean="0"/>
              <a:t>（</a:t>
            </a:r>
            <a:r>
              <a:rPr lang="en-US" altLang="zh-CN" dirty="0" smtClean="0"/>
              <a:t>1</a:t>
            </a:r>
            <a:r>
              <a:rPr lang="zh-CN" altLang="en-US" dirty="0" smtClean="0"/>
              <a:t>）先声明，再用</a:t>
            </a:r>
            <a:r>
              <a:rPr lang="en-US" altLang="zh-CN" dirty="0" smtClean="0"/>
              <a:t>new</a:t>
            </a:r>
            <a:r>
              <a:rPr lang="zh-CN" altLang="en-US" dirty="0" smtClean="0"/>
              <a:t>运算符进行内存分配</a:t>
            </a:r>
            <a:endParaRPr lang="en-US" altLang="zh-CN" dirty="0" smtClean="0"/>
          </a:p>
          <a:p>
            <a:pPr marL="68580" indent="0">
              <a:buNone/>
            </a:pPr>
            <a:r>
              <a:rPr lang="zh-CN" altLang="en-US" dirty="0" smtClean="0"/>
              <a:t>（</a:t>
            </a:r>
            <a:r>
              <a:rPr lang="en-US" altLang="zh-CN" dirty="0" smtClean="0"/>
              <a:t>2</a:t>
            </a:r>
            <a:r>
              <a:rPr lang="zh-CN" altLang="en-US" dirty="0" smtClean="0"/>
              <a:t>）声明的同时为数组分配内存</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407045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6558615" cy="936104"/>
          </a:xfrm>
        </p:spPr>
        <p:txBody>
          <a:bodyPr>
            <a:normAutofit/>
          </a:bodyPr>
          <a:lstStyle/>
          <a:p>
            <a:r>
              <a:rPr lang="en-US" altLang="zh-CN" sz="3200" dirty="0"/>
              <a:t>4.4.2 </a:t>
            </a:r>
            <a:r>
              <a:rPr lang="zh-CN" altLang="en-US" sz="3200" dirty="0"/>
              <a:t>直接选择排序</a:t>
            </a:r>
          </a:p>
        </p:txBody>
      </p:sp>
      <p:sp>
        <p:nvSpPr>
          <p:cNvPr id="3" name="内容占位符 2"/>
          <p:cNvSpPr>
            <a:spLocks noGrp="1"/>
          </p:cNvSpPr>
          <p:nvPr>
            <p:ph idx="1"/>
          </p:nvPr>
        </p:nvSpPr>
        <p:spPr>
          <a:xfrm>
            <a:off x="611560" y="1052736"/>
            <a:ext cx="6777317" cy="3508977"/>
          </a:xfrm>
        </p:spPr>
        <p:txBody>
          <a:bodyPr/>
          <a:lstStyle/>
          <a:p>
            <a:pPr marL="68580" indent="0">
              <a:buNone/>
            </a:pPr>
            <a:r>
              <a:rPr lang="zh-CN" altLang="en-US" dirty="0" smtClean="0"/>
              <a:t>例</a:t>
            </a:r>
            <a:r>
              <a:rPr lang="en-US" altLang="zh-CN" dirty="0" smtClean="0"/>
              <a:t>4.25 </a:t>
            </a:r>
            <a:r>
              <a:rPr lang="zh-CN" altLang="en-US" dirty="0" smtClean="0"/>
              <a:t>直接选择排序</a:t>
            </a:r>
            <a:endParaRPr lang="zh-CN" altLang="en-US" dirty="0"/>
          </a:p>
        </p:txBody>
      </p:sp>
      <p:sp>
        <p:nvSpPr>
          <p:cNvPr id="4" name="TextBox 3"/>
          <p:cNvSpPr txBox="1"/>
          <p:nvPr/>
        </p:nvSpPr>
        <p:spPr>
          <a:xfrm>
            <a:off x="755576" y="1628800"/>
            <a:ext cx="7704856" cy="5262979"/>
          </a:xfrm>
          <a:prstGeom prst="rect">
            <a:avLst/>
          </a:prstGeom>
          <a:noFill/>
        </p:spPr>
        <p:txBody>
          <a:bodyPr wrap="square" rtlCol="0">
            <a:spAutoFit/>
          </a:bodyPr>
          <a:lstStyle/>
          <a:p>
            <a:r>
              <a:rPr lang="en-US" altLang="zh-CN" sz="1600" dirty="0"/>
              <a:t>import </a:t>
            </a:r>
            <a:r>
              <a:rPr lang="en-US" altLang="zh-CN" sz="1600" dirty="0" err="1"/>
              <a:t>java.util</a:t>
            </a:r>
            <a:r>
              <a:rPr lang="en-US" altLang="zh-CN" sz="1600" dirty="0"/>
              <a:t>.*;</a:t>
            </a:r>
          </a:p>
          <a:p>
            <a:r>
              <a:rPr lang="en-US" altLang="zh-CN" sz="1600" dirty="0"/>
              <a:t>public class test {</a:t>
            </a:r>
          </a:p>
          <a:p>
            <a:r>
              <a:rPr lang="en-US" altLang="zh-CN" sz="1600" dirty="0"/>
              <a:t>public static void main(String[] </a:t>
            </a:r>
            <a:r>
              <a:rPr lang="en-US" altLang="zh-CN" sz="1600" dirty="0" err="1"/>
              <a:t>args</a:t>
            </a:r>
            <a:r>
              <a:rPr lang="en-US" altLang="zh-CN" sz="1600" dirty="0"/>
              <a:t>) {</a:t>
            </a:r>
          </a:p>
          <a:p>
            <a:r>
              <a:rPr lang="en-US" altLang="zh-CN" sz="1600" dirty="0" err="1" smtClean="0"/>
              <a:t>int</a:t>
            </a:r>
            <a:r>
              <a:rPr lang="en-US" altLang="zh-CN" sz="1600" dirty="0" smtClean="0"/>
              <a:t> </a:t>
            </a:r>
            <a:r>
              <a:rPr lang="en-US" altLang="zh-CN" sz="1600" dirty="0"/>
              <a:t>[]a= {63,4,24,1,3,15};</a:t>
            </a:r>
          </a:p>
          <a:p>
            <a:r>
              <a:rPr lang="en-US" altLang="zh-CN" sz="1600" dirty="0" err="1" smtClean="0"/>
              <a:t>System.out.println</a:t>
            </a:r>
            <a:r>
              <a:rPr lang="en-US" altLang="zh-CN" sz="1600" dirty="0"/>
              <a:t>("</a:t>
            </a:r>
            <a:r>
              <a:rPr lang="zh-CN" altLang="en-US" sz="1600" dirty="0"/>
              <a:t>排序前：</a:t>
            </a:r>
            <a:r>
              <a:rPr lang="en-US" altLang="zh-CN" sz="1600" dirty="0"/>
              <a:t>");</a:t>
            </a:r>
          </a:p>
          <a:p>
            <a:r>
              <a:rPr lang="en-US" altLang="zh-CN" sz="1600" dirty="0" smtClean="0"/>
              <a:t>for(</a:t>
            </a:r>
            <a:r>
              <a:rPr lang="en-US" altLang="zh-CN" sz="1600" dirty="0" err="1" smtClean="0"/>
              <a:t>int</a:t>
            </a:r>
            <a:r>
              <a:rPr lang="en-US" altLang="zh-CN" sz="1600" dirty="0" smtClean="0"/>
              <a:t> </a:t>
            </a:r>
            <a:r>
              <a:rPr lang="en-US" altLang="zh-CN" sz="1600" dirty="0" err="1"/>
              <a:t>i:a</a:t>
            </a:r>
            <a:r>
              <a:rPr lang="en-US" altLang="zh-CN" sz="1600" dirty="0"/>
              <a:t>)</a:t>
            </a:r>
          </a:p>
          <a:p>
            <a:r>
              <a:rPr lang="en-US" altLang="zh-CN" sz="1600" dirty="0" smtClean="0"/>
              <a:t>{   </a:t>
            </a:r>
            <a:r>
              <a:rPr lang="en-US" altLang="zh-CN" sz="1600" dirty="0" err="1" smtClean="0"/>
              <a:t>System.out.print</a:t>
            </a:r>
            <a:r>
              <a:rPr lang="en-US" altLang="zh-CN" sz="1600" dirty="0" smtClean="0"/>
              <a:t>(</a:t>
            </a:r>
            <a:r>
              <a:rPr lang="en-US" altLang="zh-CN" sz="1600" dirty="0" err="1" smtClean="0"/>
              <a:t>i</a:t>
            </a:r>
            <a:r>
              <a:rPr lang="en-US" altLang="zh-CN" sz="1600" dirty="0"/>
              <a:t>+"\t</a:t>
            </a:r>
            <a:r>
              <a:rPr lang="en-US" altLang="zh-CN" sz="1600" dirty="0" smtClean="0"/>
              <a:t>");  }</a:t>
            </a:r>
            <a:endParaRPr lang="en-US" altLang="zh-CN" sz="1600" dirty="0"/>
          </a:p>
          <a:p>
            <a:r>
              <a:rPr lang="en-US" altLang="zh-CN" sz="1600" dirty="0" err="1" smtClean="0"/>
              <a:t>System.out.println</a:t>
            </a:r>
            <a:r>
              <a:rPr lang="en-US" altLang="zh-CN" sz="1600" dirty="0"/>
              <a:t>();</a:t>
            </a:r>
          </a:p>
          <a:p>
            <a:r>
              <a:rPr lang="en-US" altLang="zh-CN" sz="1600" dirty="0" err="1" smtClean="0"/>
              <a:t>int</a:t>
            </a:r>
            <a:r>
              <a:rPr lang="en-US" altLang="zh-CN" sz="1600" dirty="0" smtClean="0"/>
              <a:t> </a:t>
            </a:r>
            <a:r>
              <a:rPr lang="en-US" altLang="zh-CN" sz="1600" dirty="0"/>
              <a:t>index;</a:t>
            </a:r>
          </a:p>
          <a:p>
            <a:r>
              <a:rPr lang="en-US" altLang="zh-CN" sz="1600" dirty="0" smtClean="0"/>
              <a:t>for(</a:t>
            </a:r>
            <a:r>
              <a:rPr lang="en-US" altLang="zh-CN" sz="1600" dirty="0" err="1" smtClean="0"/>
              <a:t>int</a:t>
            </a:r>
            <a:r>
              <a:rPr lang="en-US" altLang="zh-CN" sz="1600" dirty="0" smtClean="0"/>
              <a:t> </a:t>
            </a:r>
            <a:r>
              <a:rPr lang="en-US" altLang="zh-CN" sz="1600" dirty="0" err="1"/>
              <a:t>i</a:t>
            </a:r>
            <a:r>
              <a:rPr lang="en-US" altLang="zh-CN" sz="1600" dirty="0"/>
              <a:t>=</a:t>
            </a:r>
            <a:r>
              <a:rPr lang="en-US" altLang="zh-CN" sz="1600" dirty="0" err="1"/>
              <a:t>1;i</a:t>
            </a:r>
            <a:r>
              <a:rPr lang="en-US" altLang="zh-CN" sz="1600" dirty="0"/>
              <a:t>&lt;</a:t>
            </a:r>
            <a:r>
              <a:rPr lang="en-US" altLang="zh-CN" sz="1600" dirty="0" err="1"/>
              <a:t>a.length;i</a:t>
            </a:r>
            <a:r>
              <a:rPr lang="en-US" altLang="zh-CN" sz="1600" dirty="0"/>
              <a:t>++)</a:t>
            </a:r>
          </a:p>
          <a:p>
            <a:r>
              <a:rPr lang="en-US" altLang="zh-CN" sz="1600" dirty="0" smtClean="0"/>
              <a:t>{</a:t>
            </a:r>
            <a:endParaRPr lang="en-US" altLang="zh-CN" sz="1600" dirty="0"/>
          </a:p>
          <a:p>
            <a:r>
              <a:rPr lang="en-US" altLang="zh-CN" sz="1600" dirty="0"/>
              <a:t>	</a:t>
            </a:r>
            <a:r>
              <a:rPr lang="en-US" altLang="zh-CN" sz="1600" dirty="0" smtClean="0"/>
              <a:t>index=0</a:t>
            </a:r>
            <a:r>
              <a:rPr lang="en-US" altLang="zh-CN" sz="1600" dirty="0"/>
              <a:t>;</a:t>
            </a:r>
          </a:p>
          <a:p>
            <a:r>
              <a:rPr lang="en-US" altLang="zh-CN" sz="1600" dirty="0"/>
              <a:t>	</a:t>
            </a:r>
            <a:r>
              <a:rPr lang="en-US" altLang="zh-CN" sz="1600" dirty="0" smtClean="0"/>
              <a:t>for(</a:t>
            </a:r>
            <a:r>
              <a:rPr lang="en-US" altLang="zh-CN" sz="1600" dirty="0" err="1" smtClean="0"/>
              <a:t>int</a:t>
            </a:r>
            <a:r>
              <a:rPr lang="en-US" altLang="zh-CN" sz="1600" dirty="0" smtClean="0"/>
              <a:t> </a:t>
            </a:r>
            <a:r>
              <a:rPr lang="en-US" altLang="zh-CN" sz="1600" dirty="0"/>
              <a:t>j=</a:t>
            </a:r>
            <a:r>
              <a:rPr lang="en-US" altLang="zh-CN" sz="1600" dirty="0" err="1"/>
              <a:t>1;j</a:t>
            </a:r>
            <a:r>
              <a:rPr lang="en-US" altLang="zh-CN" sz="1600" dirty="0"/>
              <a:t>&lt;=</a:t>
            </a:r>
            <a:r>
              <a:rPr lang="en-US" altLang="zh-CN" sz="1600" dirty="0" err="1"/>
              <a:t>a.length-i;j</a:t>
            </a:r>
            <a:r>
              <a:rPr lang="en-US" altLang="zh-CN" sz="1600" dirty="0"/>
              <a:t>++)</a:t>
            </a:r>
          </a:p>
          <a:p>
            <a:r>
              <a:rPr lang="en-US" altLang="zh-CN" sz="1600" dirty="0"/>
              <a:t>	</a:t>
            </a:r>
            <a:r>
              <a:rPr lang="en-US" altLang="zh-CN" sz="1600" dirty="0" smtClean="0"/>
              <a:t>{</a:t>
            </a:r>
            <a:endParaRPr lang="en-US" altLang="zh-CN" sz="1600" dirty="0"/>
          </a:p>
          <a:p>
            <a:r>
              <a:rPr lang="en-US" altLang="zh-CN" sz="1600" dirty="0"/>
              <a:t>		</a:t>
            </a:r>
            <a:r>
              <a:rPr lang="en-US" altLang="zh-CN" sz="1600" dirty="0" smtClean="0"/>
              <a:t>if(a[j</a:t>
            </a:r>
            <a:r>
              <a:rPr lang="en-US" altLang="zh-CN" sz="1600" dirty="0"/>
              <a:t>]&gt;a[index])</a:t>
            </a:r>
          </a:p>
          <a:p>
            <a:r>
              <a:rPr lang="en-US" altLang="zh-CN" sz="1600" dirty="0"/>
              <a:t>		</a:t>
            </a:r>
            <a:r>
              <a:rPr lang="en-US" altLang="zh-CN" sz="1600" dirty="0" smtClean="0"/>
              <a:t>index=j</a:t>
            </a:r>
            <a:r>
              <a:rPr lang="en-US" altLang="zh-CN" sz="1600" dirty="0"/>
              <a:t>;</a:t>
            </a:r>
          </a:p>
          <a:p>
            <a:r>
              <a:rPr lang="en-US" altLang="zh-CN" sz="1600" dirty="0"/>
              <a:t>	</a:t>
            </a:r>
            <a:r>
              <a:rPr lang="en-US" altLang="zh-CN" sz="1600" dirty="0" smtClean="0"/>
              <a:t>}</a:t>
            </a:r>
            <a:endParaRPr lang="en-US" altLang="zh-CN" sz="1600" dirty="0"/>
          </a:p>
          <a:p>
            <a:r>
              <a:rPr lang="en-US" altLang="zh-CN" sz="1600" dirty="0"/>
              <a:t>	</a:t>
            </a:r>
            <a:r>
              <a:rPr lang="en-US" altLang="zh-CN" sz="1600" dirty="0" err="1" smtClean="0"/>
              <a:t>int</a:t>
            </a:r>
            <a:r>
              <a:rPr lang="en-US" altLang="zh-CN" sz="1600" dirty="0" smtClean="0"/>
              <a:t> </a:t>
            </a:r>
            <a:r>
              <a:rPr lang="en-US" altLang="zh-CN" sz="1600" dirty="0"/>
              <a:t>temp=a[</a:t>
            </a:r>
            <a:r>
              <a:rPr lang="en-US" altLang="zh-CN" sz="1600" dirty="0" err="1"/>
              <a:t>a.length-i</a:t>
            </a:r>
            <a:r>
              <a:rPr lang="en-US" altLang="zh-CN" sz="1600" dirty="0"/>
              <a:t>];</a:t>
            </a:r>
          </a:p>
          <a:p>
            <a:r>
              <a:rPr lang="en-US" altLang="zh-CN" sz="1600" dirty="0"/>
              <a:t>	</a:t>
            </a:r>
            <a:r>
              <a:rPr lang="en-US" altLang="zh-CN" sz="1600" dirty="0" smtClean="0"/>
              <a:t>a[</a:t>
            </a:r>
            <a:r>
              <a:rPr lang="en-US" altLang="zh-CN" sz="1600" dirty="0" err="1" smtClean="0"/>
              <a:t>a.length-i</a:t>
            </a:r>
            <a:r>
              <a:rPr lang="en-US" altLang="zh-CN" sz="1600" dirty="0"/>
              <a:t>]=a[index];</a:t>
            </a:r>
          </a:p>
          <a:p>
            <a:r>
              <a:rPr lang="en-US" altLang="zh-CN" sz="1600" dirty="0"/>
              <a:t>	</a:t>
            </a:r>
            <a:r>
              <a:rPr lang="en-US" altLang="zh-CN" sz="1600" dirty="0" smtClean="0"/>
              <a:t>a[index</a:t>
            </a:r>
            <a:r>
              <a:rPr lang="en-US" altLang="zh-CN" sz="1600" dirty="0"/>
              <a:t>]=temp;</a:t>
            </a:r>
          </a:p>
          <a:p>
            <a:r>
              <a:rPr lang="en-US" altLang="zh-CN" sz="1600" dirty="0" smtClean="0"/>
              <a:t>}</a:t>
            </a:r>
            <a:endParaRPr lang="en-US" altLang="zh-CN" sz="1600" dirty="0"/>
          </a:p>
        </p:txBody>
      </p:sp>
      <p:sp>
        <p:nvSpPr>
          <p:cNvPr id="5" name="矩形 4"/>
          <p:cNvSpPr/>
          <p:nvPr/>
        </p:nvSpPr>
        <p:spPr>
          <a:xfrm>
            <a:off x="5505524" y="1628800"/>
            <a:ext cx="3242940" cy="135421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600" dirty="0" err="1"/>
              <a:t>System.out.println</a:t>
            </a:r>
            <a:r>
              <a:rPr lang="en-US" altLang="zh-CN" sz="1600" dirty="0"/>
              <a:t>("</a:t>
            </a:r>
            <a:r>
              <a:rPr lang="zh-CN" altLang="en-US" sz="1600" dirty="0"/>
              <a:t>排序后：</a:t>
            </a:r>
            <a:r>
              <a:rPr lang="en-US" altLang="zh-CN" sz="1600" dirty="0"/>
              <a:t>");</a:t>
            </a:r>
          </a:p>
          <a:p>
            <a:r>
              <a:rPr lang="en-US" altLang="zh-CN" sz="1600" dirty="0"/>
              <a:t>for(</a:t>
            </a:r>
            <a:r>
              <a:rPr lang="en-US" altLang="zh-CN" sz="1600" dirty="0" err="1"/>
              <a:t>int</a:t>
            </a:r>
            <a:r>
              <a:rPr lang="en-US" altLang="zh-CN" sz="1600" dirty="0"/>
              <a:t> </a:t>
            </a:r>
            <a:r>
              <a:rPr lang="en-US" altLang="zh-CN" sz="1600" dirty="0" err="1"/>
              <a:t>i:a</a:t>
            </a:r>
            <a:r>
              <a:rPr lang="en-US" altLang="zh-CN" sz="1600" dirty="0"/>
              <a:t>)</a:t>
            </a:r>
          </a:p>
          <a:p>
            <a:r>
              <a:rPr lang="en-US" altLang="zh-CN" sz="1600" dirty="0"/>
              <a:t>{   </a:t>
            </a:r>
            <a:r>
              <a:rPr lang="en-US" altLang="zh-CN" sz="1600" dirty="0" err="1"/>
              <a:t>System.out.print</a:t>
            </a:r>
            <a:r>
              <a:rPr lang="en-US" altLang="zh-CN" sz="1600" dirty="0"/>
              <a:t>(</a:t>
            </a:r>
            <a:r>
              <a:rPr lang="en-US" altLang="zh-CN" sz="1600" dirty="0" err="1"/>
              <a:t>i</a:t>
            </a:r>
            <a:r>
              <a:rPr lang="en-US" altLang="zh-CN" sz="1600" dirty="0"/>
              <a:t>+"\t");   }</a:t>
            </a:r>
          </a:p>
          <a:p>
            <a:r>
              <a:rPr lang="en-US" altLang="zh-CN" sz="1600" dirty="0"/>
              <a:t>}</a:t>
            </a:r>
          </a:p>
          <a:p>
            <a:r>
              <a:rPr lang="en-US" altLang="zh-CN" sz="16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04" y="4234889"/>
            <a:ext cx="397192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40792007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4.4.3 </a:t>
            </a:r>
            <a:r>
              <a:rPr lang="zh-CN" altLang="en-US" dirty="0" smtClean="0"/>
              <a:t>反转排序</a:t>
            </a:r>
            <a:endParaRPr lang="zh-CN" altLang="en-US" dirty="0"/>
          </a:p>
        </p:txBody>
      </p:sp>
      <p:sp>
        <p:nvSpPr>
          <p:cNvPr id="3" name="内容占位符 2"/>
          <p:cNvSpPr>
            <a:spLocks noGrp="1"/>
          </p:cNvSpPr>
          <p:nvPr>
            <p:ph idx="1"/>
          </p:nvPr>
        </p:nvSpPr>
        <p:spPr/>
        <p:txBody>
          <a:bodyPr/>
          <a:lstStyle/>
          <a:p>
            <a:pPr marL="68580" indent="0">
              <a:buNone/>
            </a:pPr>
            <a:r>
              <a:rPr lang="zh-CN" altLang="en-US" dirty="0" smtClean="0"/>
              <a:t>反转排序就是以相反的顺序把原有数组的内容重新排序。反转排序算法在程序开发中也经常用到。</a:t>
            </a:r>
            <a:endParaRPr lang="en-US" altLang="zh-CN" dirty="0" smtClean="0"/>
          </a:p>
          <a:p>
            <a:pPr marL="68580" indent="0">
              <a:buNone/>
            </a:pPr>
            <a:endParaRPr lang="en-US" altLang="zh-CN" dirty="0" smtClean="0"/>
          </a:p>
          <a:p>
            <a:pPr marL="68580" indent="0">
              <a:buNone/>
            </a:pPr>
            <a:r>
              <a:rPr lang="zh-CN" altLang="en-US" dirty="0" smtClean="0"/>
              <a:t>基本思想</a:t>
            </a:r>
            <a:endParaRPr lang="en-US" altLang="zh-CN" dirty="0" smtClean="0"/>
          </a:p>
          <a:p>
            <a:pPr marL="68580" indent="0">
              <a:buNone/>
            </a:pPr>
            <a:r>
              <a:rPr lang="zh-CN" altLang="en-US" dirty="0" smtClean="0"/>
              <a:t>反转排序把数组最后一个元素与第一个元素替换，倒数第二个元素与第二个元素替换，以此类推，直到把所有数组元素反转替换。</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277589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6768752" cy="504056"/>
          </a:xfrm>
        </p:spPr>
        <p:txBody>
          <a:bodyPr>
            <a:normAutofit fontScale="90000"/>
          </a:bodyPr>
          <a:lstStyle/>
          <a:p>
            <a:r>
              <a:rPr lang="en-US" altLang="zh-CN" sz="3200" dirty="0"/>
              <a:t>4.4.3 </a:t>
            </a:r>
            <a:r>
              <a:rPr lang="zh-CN" altLang="en-US" sz="3200" dirty="0"/>
              <a:t>反转排序</a:t>
            </a:r>
          </a:p>
        </p:txBody>
      </p:sp>
      <p:sp>
        <p:nvSpPr>
          <p:cNvPr id="3" name="内容占位符 2"/>
          <p:cNvSpPr>
            <a:spLocks noGrp="1"/>
          </p:cNvSpPr>
          <p:nvPr>
            <p:ph idx="1"/>
          </p:nvPr>
        </p:nvSpPr>
        <p:spPr>
          <a:xfrm>
            <a:off x="611560" y="784119"/>
            <a:ext cx="6777317" cy="3508977"/>
          </a:xfrm>
        </p:spPr>
        <p:txBody>
          <a:bodyPr/>
          <a:lstStyle/>
          <a:p>
            <a:pPr marL="68580" indent="0">
              <a:buNone/>
            </a:pPr>
            <a:r>
              <a:rPr lang="zh-CN" altLang="en-US" dirty="0" smtClean="0"/>
              <a:t>例</a:t>
            </a:r>
            <a:r>
              <a:rPr lang="en-US" altLang="zh-CN" dirty="0" smtClean="0"/>
              <a:t>4.26 </a:t>
            </a:r>
            <a:r>
              <a:rPr lang="zh-CN" altLang="en-US" dirty="0" smtClean="0"/>
              <a:t>反转排序</a:t>
            </a:r>
            <a:endParaRPr lang="zh-CN" altLang="en-US" dirty="0"/>
          </a:p>
        </p:txBody>
      </p:sp>
      <p:sp>
        <p:nvSpPr>
          <p:cNvPr id="4" name="TextBox 3"/>
          <p:cNvSpPr txBox="1"/>
          <p:nvPr/>
        </p:nvSpPr>
        <p:spPr>
          <a:xfrm>
            <a:off x="755576" y="1340768"/>
            <a:ext cx="6264696" cy="5078313"/>
          </a:xfrm>
          <a:prstGeom prst="rect">
            <a:avLst/>
          </a:prstGeom>
          <a:noFill/>
        </p:spPr>
        <p:txBody>
          <a:bodyPr wrap="square" rtlCol="0">
            <a:spAutoFit/>
          </a:bodyPr>
          <a:lstStyle/>
          <a:p>
            <a:r>
              <a:rPr lang="en-US" altLang="zh-CN" dirty="0" smtClean="0"/>
              <a:t>import </a:t>
            </a:r>
            <a:r>
              <a:rPr lang="en-US" altLang="zh-CN" dirty="0" err="1" smtClean="0"/>
              <a:t>java.util</a:t>
            </a:r>
            <a:r>
              <a:rPr lang="en-US" altLang="zh-CN" dirty="0" smtClean="0"/>
              <a:t>.*;</a:t>
            </a:r>
          </a:p>
          <a:p>
            <a:r>
              <a:rPr lang="en-US" altLang="zh-CN" dirty="0" smtClean="0"/>
              <a:t>public class test {</a:t>
            </a:r>
          </a:p>
          <a:p>
            <a:r>
              <a:rPr lang="en-US" altLang="zh-CN" dirty="0" smtClean="0"/>
              <a:t>public static void main(String[] </a:t>
            </a:r>
            <a:r>
              <a:rPr lang="en-US" altLang="zh-CN" dirty="0" err="1" smtClean="0"/>
              <a:t>args</a:t>
            </a:r>
            <a:r>
              <a:rPr lang="en-US" altLang="zh-CN" dirty="0" smtClean="0"/>
              <a:t>) {</a:t>
            </a:r>
          </a:p>
          <a:p>
            <a:r>
              <a:rPr lang="en-US" altLang="zh-CN" dirty="0" err="1" smtClean="0"/>
              <a:t>int</a:t>
            </a:r>
            <a:r>
              <a:rPr lang="en-US" altLang="zh-CN" dirty="0" smtClean="0"/>
              <a:t> []a= {10,20,30,40,50,60};</a:t>
            </a:r>
          </a:p>
          <a:p>
            <a:r>
              <a:rPr lang="en-US" altLang="zh-CN" dirty="0" err="1" smtClean="0"/>
              <a:t>System.out.println</a:t>
            </a:r>
            <a:r>
              <a:rPr lang="en-US" altLang="zh-CN" dirty="0" smtClean="0"/>
              <a:t>("</a:t>
            </a:r>
            <a:r>
              <a:rPr lang="zh-CN" altLang="en-US" dirty="0" smtClean="0"/>
              <a:t>反转前：</a:t>
            </a:r>
            <a:r>
              <a:rPr lang="en-US" altLang="zh-CN" dirty="0" smtClean="0"/>
              <a:t>");</a:t>
            </a:r>
          </a:p>
          <a:p>
            <a:r>
              <a:rPr lang="en-US" altLang="zh-CN" dirty="0" smtClean="0"/>
              <a:t>for(</a:t>
            </a:r>
            <a:r>
              <a:rPr lang="en-US" altLang="zh-CN" dirty="0" err="1" smtClean="0"/>
              <a:t>int</a:t>
            </a:r>
            <a:r>
              <a:rPr lang="en-US" altLang="zh-CN" dirty="0" smtClean="0"/>
              <a:t> </a:t>
            </a:r>
            <a:r>
              <a:rPr lang="en-US" altLang="zh-CN" dirty="0" err="1" smtClean="0"/>
              <a:t>i:a</a:t>
            </a:r>
            <a:r>
              <a:rPr lang="en-US" altLang="zh-CN" dirty="0" smtClean="0"/>
              <a:t>)</a:t>
            </a:r>
          </a:p>
          <a:p>
            <a:r>
              <a:rPr lang="en-US" altLang="zh-CN" dirty="0" smtClean="0"/>
              <a:t>{</a:t>
            </a:r>
          </a:p>
          <a:p>
            <a:r>
              <a:rPr lang="en-US" altLang="zh-CN" dirty="0" smtClean="0"/>
              <a:t>	</a:t>
            </a:r>
            <a:r>
              <a:rPr lang="en-US" altLang="zh-CN" dirty="0" err="1" smtClean="0"/>
              <a:t>System.out.print</a:t>
            </a:r>
            <a:r>
              <a:rPr lang="en-US" altLang="zh-CN" dirty="0" smtClean="0"/>
              <a:t>(</a:t>
            </a:r>
            <a:r>
              <a:rPr lang="en-US" altLang="zh-CN" dirty="0" err="1" smtClean="0"/>
              <a:t>i</a:t>
            </a:r>
            <a:r>
              <a:rPr lang="en-US" altLang="zh-CN" dirty="0" smtClean="0"/>
              <a:t>+"\t");</a:t>
            </a:r>
          </a:p>
          <a:p>
            <a:r>
              <a:rPr lang="en-US" altLang="zh-CN" dirty="0" smtClean="0"/>
              <a:t>}</a:t>
            </a:r>
          </a:p>
          <a:p>
            <a:r>
              <a:rPr lang="en-US" altLang="zh-CN" dirty="0" err="1" smtClean="0"/>
              <a:t>System.out.println</a:t>
            </a:r>
            <a:r>
              <a:rPr lang="en-US" altLang="zh-CN" dirty="0" smtClean="0"/>
              <a:t>();</a:t>
            </a:r>
          </a:p>
          <a:p>
            <a:r>
              <a:rPr lang="en-US" altLang="zh-CN" dirty="0" err="1" smtClean="0"/>
              <a:t>int</a:t>
            </a:r>
            <a:r>
              <a:rPr lang="en-US" altLang="zh-CN" dirty="0" smtClean="0"/>
              <a:t> temp;</a:t>
            </a:r>
          </a:p>
          <a:p>
            <a:r>
              <a:rPr lang="en-US" altLang="zh-CN" dirty="0" err="1" smtClean="0"/>
              <a:t>int</a:t>
            </a:r>
            <a:r>
              <a:rPr lang="en-US" altLang="zh-CN" dirty="0" smtClean="0"/>
              <a:t> </a:t>
            </a:r>
            <a:r>
              <a:rPr lang="en-US" altLang="zh-CN" dirty="0" err="1" smtClean="0"/>
              <a:t>len</a:t>
            </a:r>
            <a:r>
              <a:rPr lang="en-US" altLang="zh-CN" dirty="0" smtClean="0"/>
              <a:t>=</a:t>
            </a:r>
            <a:r>
              <a:rPr lang="en-US" altLang="zh-CN" dirty="0" err="1" smtClean="0"/>
              <a:t>a.length</a:t>
            </a:r>
            <a:r>
              <a:rPr lang="en-US" altLang="zh-CN" dirty="0" smtClean="0"/>
              <a:t>;</a:t>
            </a:r>
          </a:p>
          <a:p>
            <a:r>
              <a:rPr lang="en-US" altLang="zh-CN" dirty="0" smtClean="0"/>
              <a:t>for(</a:t>
            </a:r>
            <a:r>
              <a:rPr lang="en-US" altLang="zh-CN" dirty="0" err="1" smtClean="0"/>
              <a:t>int</a:t>
            </a:r>
            <a:r>
              <a:rPr lang="en-US" altLang="zh-CN" dirty="0" smtClean="0"/>
              <a:t> </a:t>
            </a:r>
            <a:r>
              <a:rPr lang="en-US" altLang="zh-CN" dirty="0" err="1" smtClean="0"/>
              <a:t>i</a:t>
            </a:r>
            <a:r>
              <a:rPr lang="en-US" altLang="zh-CN" dirty="0" smtClean="0"/>
              <a:t>=</a:t>
            </a:r>
            <a:r>
              <a:rPr lang="en-US" altLang="zh-CN" dirty="0" err="1" smtClean="0"/>
              <a:t>0;i</a:t>
            </a:r>
            <a:r>
              <a:rPr lang="en-US" altLang="zh-CN" dirty="0" smtClean="0"/>
              <a:t>&lt;</a:t>
            </a:r>
            <a:r>
              <a:rPr lang="en-US" altLang="zh-CN" dirty="0" err="1" smtClean="0"/>
              <a:t>len</a:t>
            </a:r>
            <a:r>
              <a:rPr lang="en-US" altLang="zh-CN" dirty="0" smtClean="0"/>
              <a:t>/</a:t>
            </a:r>
            <a:r>
              <a:rPr lang="en-US" altLang="zh-CN" dirty="0" err="1" smtClean="0"/>
              <a:t>2;i</a:t>
            </a:r>
            <a:r>
              <a:rPr lang="en-US" altLang="zh-CN" dirty="0" smtClean="0"/>
              <a:t>++)</a:t>
            </a:r>
          </a:p>
          <a:p>
            <a:r>
              <a:rPr lang="en-US" altLang="zh-CN" dirty="0" smtClean="0"/>
              <a:t>{</a:t>
            </a:r>
          </a:p>
          <a:p>
            <a:r>
              <a:rPr lang="en-US" altLang="zh-CN" dirty="0" smtClean="0"/>
              <a:t>	temp=a[</a:t>
            </a:r>
            <a:r>
              <a:rPr lang="en-US" altLang="zh-CN" dirty="0" err="1" smtClean="0"/>
              <a:t>i</a:t>
            </a:r>
            <a:r>
              <a:rPr lang="en-US" altLang="zh-CN" dirty="0" smtClean="0"/>
              <a:t>];</a:t>
            </a:r>
          </a:p>
          <a:p>
            <a:r>
              <a:rPr lang="en-US" altLang="zh-CN" dirty="0" smtClean="0"/>
              <a:t>	a[</a:t>
            </a:r>
            <a:r>
              <a:rPr lang="en-US" altLang="zh-CN" dirty="0" err="1" smtClean="0"/>
              <a:t>i</a:t>
            </a:r>
            <a:r>
              <a:rPr lang="en-US" altLang="zh-CN" dirty="0" smtClean="0"/>
              <a:t>]=a[</a:t>
            </a:r>
            <a:r>
              <a:rPr lang="en-US" altLang="zh-CN" dirty="0" err="1" smtClean="0"/>
              <a:t>len</a:t>
            </a:r>
            <a:r>
              <a:rPr lang="en-US" altLang="zh-CN" dirty="0" smtClean="0"/>
              <a:t>-1-</a:t>
            </a:r>
            <a:r>
              <a:rPr lang="en-US" altLang="zh-CN" dirty="0" err="1" smtClean="0"/>
              <a:t>i</a:t>
            </a:r>
            <a:r>
              <a:rPr lang="en-US" altLang="zh-CN" dirty="0" smtClean="0"/>
              <a:t>];</a:t>
            </a:r>
          </a:p>
          <a:p>
            <a:r>
              <a:rPr lang="en-US" altLang="zh-CN" dirty="0" smtClean="0"/>
              <a:t>	a[</a:t>
            </a:r>
            <a:r>
              <a:rPr lang="en-US" altLang="zh-CN" dirty="0" err="1" smtClean="0"/>
              <a:t>len</a:t>
            </a:r>
            <a:r>
              <a:rPr lang="en-US" altLang="zh-CN" dirty="0" smtClean="0"/>
              <a:t>-1-</a:t>
            </a:r>
            <a:r>
              <a:rPr lang="en-US" altLang="zh-CN" dirty="0" err="1" smtClean="0"/>
              <a:t>i</a:t>
            </a:r>
            <a:r>
              <a:rPr lang="en-US" altLang="zh-CN" dirty="0" smtClean="0"/>
              <a:t>]=temp;</a:t>
            </a:r>
          </a:p>
          <a:p>
            <a:r>
              <a:rPr lang="en-US" altLang="zh-CN" dirty="0" smtClean="0"/>
              <a:t>}</a:t>
            </a:r>
            <a:endParaRPr lang="en-US" altLang="zh-CN" dirty="0"/>
          </a:p>
        </p:txBody>
      </p:sp>
      <p:sp>
        <p:nvSpPr>
          <p:cNvPr id="5" name="矩形 4"/>
          <p:cNvSpPr/>
          <p:nvPr/>
        </p:nvSpPr>
        <p:spPr>
          <a:xfrm>
            <a:off x="5004048" y="2636912"/>
            <a:ext cx="3672408" cy="203132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System.out.println</a:t>
            </a:r>
            <a:r>
              <a:rPr lang="en-US" altLang="zh-CN" dirty="0"/>
              <a:t>("</a:t>
            </a:r>
            <a:r>
              <a:rPr lang="zh-CN" altLang="en-US" dirty="0"/>
              <a:t>反转后后：</a:t>
            </a:r>
            <a:r>
              <a:rPr lang="en-US" altLang="zh-CN" dirty="0"/>
              <a:t>");</a:t>
            </a:r>
          </a:p>
          <a:p>
            <a:r>
              <a:rPr lang="en-US" altLang="zh-CN" dirty="0"/>
              <a:t>for(</a:t>
            </a:r>
            <a:r>
              <a:rPr lang="en-US" altLang="zh-CN" dirty="0" err="1"/>
              <a:t>int</a:t>
            </a:r>
            <a:r>
              <a:rPr lang="en-US" altLang="zh-CN" dirty="0"/>
              <a:t> </a:t>
            </a:r>
            <a:r>
              <a:rPr lang="en-US" altLang="zh-CN" dirty="0" err="1"/>
              <a:t>i:a</a:t>
            </a:r>
            <a:r>
              <a:rPr lang="en-US" altLang="zh-CN" dirty="0"/>
              <a:t>)</a:t>
            </a:r>
          </a:p>
          <a:p>
            <a:r>
              <a:rPr lang="en-US" altLang="zh-CN" dirty="0"/>
              <a:t>{</a:t>
            </a:r>
          </a:p>
          <a:p>
            <a:r>
              <a:rPr lang="en-US" altLang="zh-CN" dirty="0"/>
              <a:t>	</a:t>
            </a:r>
            <a:r>
              <a:rPr lang="en-US" altLang="zh-CN" dirty="0" err="1"/>
              <a:t>System.out.print</a:t>
            </a:r>
            <a:r>
              <a:rPr lang="en-US" altLang="zh-CN" dirty="0"/>
              <a:t>(</a:t>
            </a:r>
            <a:r>
              <a:rPr lang="en-US" altLang="zh-CN" dirty="0" err="1"/>
              <a:t>i</a:t>
            </a:r>
            <a:r>
              <a:rPr lang="en-US" altLang="zh-CN" dirty="0"/>
              <a:t>+"\t");</a:t>
            </a:r>
          </a:p>
          <a:p>
            <a:r>
              <a:rPr lang="en-US" altLang="zh-CN" dirty="0"/>
              <a:t>}</a:t>
            </a:r>
          </a:p>
          <a:p>
            <a:r>
              <a:rPr lang="en-US" altLang="zh-CN" dirty="0"/>
              <a:t>}</a:t>
            </a:r>
          </a:p>
          <a:p>
            <a:r>
              <a:rPr lang="en-US" altLang="zh-CN"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597" y="4941168"/>
            <a:ext cx="3800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t>62</a:t>
            </a:fld>
            <a:endParaRPr lang="zh-CN" altLang="en-US"/>
          </a:p>
        </p:txBody>
      </p:sp>
      <mc:AlternateContent xmlns:mc="http://schemas.openxmlformats.org/markup-compatibility/2006">
        <mc:Choice xmlns:p14="http://schemas.microsoft.com/office/powerpoint/2010/main" Requires="p14">
          <p:contentPart p14:bwMode="auto" r:id="rId3">
            <p14:nvContentPartPr>
              <p14:cNvPr id="7" name="墨迹 6"/>
              <p14:cNvContentPartPr/>
              <p14:nvPr/>
            </p14:nvContentPartPr>
            <p14:xfrm>
              <a:off x="660240" y="4648320"/>
              <a:ext cx="2534040" cy="381240"/>
            </p14:xfrm>
          </p:contentPart>
        </mc:Choice>
        <mc:Fallback>
          <p:pic>
            <p:nvPicPr>
              <p:cNvPr id="7" name="墨迹 6"/>
              <p:cNvPicPr/>
              <p:nvPr/>
            </p:nvPicPr>
            <p:blipFill>
              <a:blip r:embed="rId4"/>
              <a:stretch>
                <a:fillRect/>
              </a:stretch>
            </p:blipFill>
            <p:spPr>
              <a:xfrm>
                <a:off x="650880" y="4638960"/>
                <a:ext cx="2552760" cy="399960"/>
              </a:xfrm>
              <a:prstGeom prst="rect">
                <a:avLst/>
              </a:prstGeom>
            </p:spPr>
          </p:pic>
        </mc:Fallback>
      </mc:AlternateContent>
    </p:spTree>
    <p:extLst>
      <p:ext uri="{BB962C8B-B14F-4D97-AF65-F5344CB8AC3E}">
        <p14:creationId xmlns:p14="http://schemas.microsoft.com/office/powerpoint/2010/main" val="1342985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1.</a:t>
            </a:r>
            <a:r>
              <a:rPr lang="zh-CN" altLang="en-US" dirty="0" smtClean="0"/>
              <a:t>定义一维数组，该数组元素值为</a:t>
            </a:r>
            <a:r>
              <a:rPr lang="en-US" altLang="zh-CN" dirty="0" smtClean="0"/>
              <a:t>4,5,8,64,8,</a:t>
            </a:r>
            <a:r>
              <a:rPr lang="zh-CN" altLang="en-US" dirty="0" smtClean="0"/>
              <a:t>，查找值为</a:t>
            </a:r>
            <a:r>
              <a:rPr lang="en-US" altLang="zh-CN" dirty="0" smtClean="0"/>
              <a:t>64</a:t>
            </a:r>
            <a:r>
              <a:rPr lang="zh-CN" altLang="en-US" dirty="0" smtClean="0"/>
              <a:t>的元素，用值</a:t>
            </a:r>
            <a:r>
              <a:rPr lang="en-US" altLang="zh-CN" dirty="0" smtClean="0"/>
              <a:t>10</a:t>
            </a:r>
            <a:r>
              <a:rPr lang="zh-CN" altLang="en-US" dirty="0" smtClean="0"/>
              <a:t>代替该元素。</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19864845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68580" indent="0">
              <a:buNone/>
            </a:pPr>
            <a:r>
              <a:rPr lang="en-US" altLang="zh-CN" dirty="0" smtClean="0"/>
              <a:t>2.</a:t>
            </a:r>
            <a:r>
              <a:rPr lang="zh-CN" altLang="en-US" dirty="0" smtClean="0"/>
              <a:t>定义一维数组，元素值为</a:t>
            </a:r>
            <a:r>
              <a:rPr lang="en-US" altLang="zh-CN" dirty="0" smtClean="0"/>
              <a:t>6,42,4,2,7</a:t>
            </a:r>
            <a:r>
              <a:rPr lang="zh-CN" altLang="en-US" dirty="0" smtClean="0"/>
              <a:t>，</a:t>
            </a:r>
            <a:r>
              <a:rPr lang="zh-CN" altLang="en-US" smtClean="0"/>
              <a:t>对该数组从</a:t>
            </a:r>
            <a:r>
              <a:rPr lang="zh-CN" altLang="en-US" dirty="0" smtClean="0"/>
              <a:t>大到小排序后输出数组元素。</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Tree>
    <p:extLst>
      <p:ext uri="{BB962C8B-B14F-4D97-AF65-F5344CB8AC3E}">
        <p14:creationId xmlns:p14="http://schemas.microsoft.com/office/powerpoint/2010/main" val="18939512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marL="68580" indent="0">
              <a:buNone/>
            </a:pPr>
            <a:r>
              <a:rPr lang="zh-CN" altLang="en-US" smtClean="0"/>
              <a:t>本章主要介绍了一维和二维数组及其应用，包括数组的基本概念和操作和数组排序算法。</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Tree>
    <p:extLst>
      <p:ext uri="{BB962C8B-B14F-4D97-AF65-F5344CB8AC3E}">
        <p14:creationId xmlns:p14="http://schemas.microsoft.com/office/powerpoint/2010/main" val="1407264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创建一维数组</a:t>
            </a:r>
            <a:endParaRPr lang="zh-CN" altLang="en-US" dirty="0"/>
          </a:p>
        </p:txBody>
      </p:sp>
      <p:sp>
        <p:nvSpPr>
          <p:cNvPr id="3" name="内容占位符 2"/>
          <p:cNvSpPr>
            <a:spLocks noGrp="1"/>
          </p:cNvSpPr>
          <p:nvPr>
            <p:ph idx="1"/>
          </p:nvPr>
        </p:nvSpPr>
        <p:spPr>
          <a:xfrm>
            <a:off x="1043492" y="2323652"/>
            <a:ext cx="6777317" cy="4057676"/>
          </a:xfrm>
        </p:spPr>
        <p:txBody>
          <a:bodyPr>
            <a:normAutofit/>
          </a:bodyPr>
          <a:lstStyle/>
          <a:p>
            <a:pPr marL="68580" indent="0">
              <a:buNone/>
            </a:pPr>
            <a:r>
              <a:rPr lang="zh-CN" altLang="en-US" dirty="0" smtClean="0"/>
              <a:t>（</a:t>
            </a:r>
            <a:r>
              <a:rPr lang="en-US" altLang="zh-CN" dirty="0" smtClean="0"/>
              <a:t>1</a:t>
            </a:r>
            <a:r>
              <a:rPr lang="zh-CN" altLang="en-US" dirty="0" smtClean="0"/>
              <a:t>）先声明，再用</a:t>
            </a:r>
            <a:r>
              <a:rPr lang="en-US" altLang="zh-CN" dirty="0" smtClean="0"/>
              <a:t>new</a:t>
            </a:r>
            <a:r>
              <a:rPr lang="zh-CN" altLang="en-US" dirty="0" smtClean="0"/>
              <a:t>运算符进行内存分配</a:t>
            </a:r>
            <a:endParaRPr lang="en-US" altLang="zh-CN" dirty="0" smtClean="0"/>
          </a:p>
          <a:p>
            <a:pPr marL="68580" indent="0">
              <a:buNone/>
            </a:pPr>
            <a:r>
              <a:rPr lang="zh-CN" altLang="en-US" dirty="0" smtClean="0"/>
              <a:t>语法：</a:t>
            </a:r>
            <a:endParaRPr lang="en-US" altLang="zh-CN" dirty="0" smtClean="0"/>
          </a:p>
          <a:p>
            <a:pPr marL="68580" indent="0">
              <a:buNone/>
            </a:pPr>
            <a:r>
              <a:rPr lang="zh-CN" altLang="en-US" dirty="0" smtClean="0"/>
              <a:t>数据类型</a:t>
            </a:r>
            <a:r>
              <a:rPr lang="en-US" altLang="zh-CN" dirty="0" smtClean="0"/>
              <a:t>[] </a:t>
            </a:r>
            <a:r>
              <a:rPr lang="zh-CN" altLang="en-US" dirty="0" smtClean="0"/>
              <a:t>数组名</a:t>
            </a:r>
            <a:r>
              <a:rPr lang="en-US" altLang="zh-CN" dirty="0" smtClean="0"/>
              <a:t>;</a:t>
            </a:r>
          </a:p>
          <a:p>
            <a:pPr marL="68580" indent="0">
              <a:buNone/>
            </a:pPr>
            <a:r>
              <a:rPr lang="zh-CN" altLang="en-US" dirty="0"/>
              <a:t>数组</a:t>
            </a:r>
            <a:r>
              <a:rPr lang="zh-CN" altLang="en-US" dirty="0" smtClean="0"/>
              <a:t>名</a:t>
            </a:r>
            <a:r>
              <a:rPr lang="en-US" altLang="zh-CN" dirty="0" smtClean="0"/>
              <a:t>=new </a:t>
            </a:r>
            <a:r>
              <a:rPr lang="zh-CN" altLang="en-US" dirty="0" smtClean="0"/>
              <a:t>数据类型</a:t>
            </a:r>
            <a:r>
              <a:rPr lang="en-US" altLang="zh-CN" dirty="0" smtClean="0"/>
              <a:t>[</a:t>
            </a:r>
            <a:r>
              <a:rPr lang="zh-CN" altLang="en-US" dirty="0"/>
              <a:t>数组</a:t>
            </a:r>
            <a:r>
              <a:rPr lang="zh-CN" altLang="en-US" dirty="0" smtClean="0"/>
              <a:t>元素个数</a:t>
            </a:r>
            <a:r>
              <a:rPr lang="en-US" altLang="zh-CN" dirty="0" smtClean="0"/>
              <a:t>]</a:t>
            </a:r>
            <a:r>
              <a:rPr lang="zh-CN" altLang="en-US" dirty="0" smtClean="0"/>
              <a:t>；</a:t>
            </a:r>
            <a:endParaRPr lang="en-US" altLang="zh-CN" dirty="0" smtClean="0"/>
          </a:p>
          <a:p>
            <a:pPr marL="68580" indent="0">
              <a:buNone/>
            </a:pPr>
            <a:endParaRPr lang="en-US" altLang="zh-CN" dirty="0"/>
          </a:p>
          <a:p>
            <a:pPr marL="68580" indent="0">
              <a:buNone/>
            </a:pPr>
            <a:r>
              <a:rPr lang="zh-CN" altLang="en-US" dirty="0" smtClean="0"/>
              <a:t>例</a:t>
            </a:r>
            <a:r>
              <a:rPr lang="en-US" altLang="zh-CN" dirty="0" smtClean="0"/>
              <a:t>4.1</a:t>
            </a:r>
            <a:r>
              <a:rPr lang="zh-CN" altLang="en-US" dirty="0" smtClean="0"/>
              <a:t>先声明后分配内存</a:t>
            </a:r>
            <a:endParaRPr lang="en-US" altLang="zh-CN" dirty="0" smtClean="0"/>
          </a:p>
          <a:p>
            <a:pPr marL="68580" indent="0">
              <a:buNone/>
            </a:pPr>
            <a:r>
              <a:rPr lang="en-US" altLang="zh-CN" dirty="0" err="1"/>
              <a:t>i</a:t>
            </a:r>
            <a:r>
              <a:rPr lang="en-US" altLang="zh-CN" dirty="0" err="1" smtClean="0"/>
              <a:t>nt</a:t>
            </a:r>
            <a:r>
              <a:rPr lang="en-US" altLang="zh-CN" dirty="0" smtClean="0"/>
              <a:t>[]  a;   //</a:t>
            </a:r>
            <a:r>
              <a:rPr lang="zh-CN" altLang="en-US" dirty="0" smtClean="0"/>
              <a:t>声明名为</a:t>
            </a:r>
            <a:r>
              <a:rPr lang="en-US" altLang="zh-CN" dirty="0" smtClean="0"/>
              <a:t>a</a:t>
            </a:r>
            <a:r>
              <a:rPr lang="zh-CN" altLang="en-US" dirty="0" smtClean="0"/>
              <a:t>的数组</a:t>
            </a:r>
            <a:endParaRPr lang="en-US" altLang="zh-CN" dirty="0" smtClean="0"/>
          </a:p>
          <a:p>
            <a:pPr marL="68580" indent="0">
              <a:buNone/>
            </a:pPr>
            <a:r>
              <a:rPr lang="en-US" altLang="zh-CN" dirty="0" smtClean="0"/>
              <a:t>a=new </a:t>
            </a:r>
            <a:r>
              <a:rPr lang="en-US" altLang="zh-CN" dirty="0" err="1" smtClean="0"/>
              <a:t>int</a:t>
            </a:r>
            <a:r>
              <a:rPr lang="en-US" altLang="zh-CN" dirty="0" smtClean="0"/>
              <a:t>[4];   //</a:t>
            </a:r>
            <a:r>
              <a:rPr lang="zh-CN" altLang="en-US" dirty="0" smtClean="0"/>
              <a:t>运用</a:t>
            </a:r>
            <a:r>
              <a:rPr lang="en-US" altLang="zh-CN" dirty="0" smtClean="0"/>
              <a:t>new</a:t>
            </a:r>
            <a:r>
              <a:rPr lang="zh-CN" altLang="en-US" dirty="0" smtClean="0"/>
              <a:t>关键字为数组</a:t>
            </a:r>
            <a:r>
              <a:rPr lang="zh-CN" altLang="en-US" dirty="0"/>
              <a:t>分配</a:t>
            </a:r>
            <a:r>
              <a:rPr lang="en-US" altLang="zh-CN" dirty="0" smtClean="0"/>
              <a:t>4</a:t>
            </a:r>
            <a:r>
              <a:rPr lang="zh-CN" altLang="en-US" dirty="0" smtClean="0"/>
              <a:t>个</a:t>
            </a:r>
            <a:r>
              <a:rPr lang="en-US" altLang="zh-CN" dirty="0" err="1" smtClean="0"/>
              <a:t>int</a:t>
            </a:r>
            <a:r>
              <a:rPr lang="zh-CN" altLang="en-US" dirty="0" smtClean="0"/>
              <a:t>类型大小的空间</a:t>
            </a:r>
            <a:endParaRPr lang="en-US" altLang="zh-CN" dirty="0" smtClean="0"/>
          </a:p>
        </p:txBody>
      </p:sp>
      <p:sp>
        <p:nvSpPr>
          <p:cNvPr id="4" name="TextBox 3"/>
          <p:cNvSpPr txBox="1"/>
          <p:nvPr/>
        </p:nvSpPr>
        <p:spPr>
          <a:xfrm>
            <a:off x="1904788" y="6196662"/>
            <a:ext cx="341760" cy="369332"/>
          </a:xfrm>
          <a:prstGeom prst="rect">
            <a:avLst/>
          </a:prstGeom>
          <a:noFill/>
        </p:spPr>
        <p:txBody>
          <a:bodyPr wrap="none" rtlCol="0">
            <a:spAutoFit/>
          </a:bodyPr>
          <a:lstStyle/>
          <a:p>
            <a:r>
              <a:rPr lang="en-US" altLang="zh-CN" dirty="0" smtClean="0"/>
              <a:t>a</a:t>
            </a:r>
            <a:endParaRPr lang="zh-CN" altLang="en-US" dirty="0"/>
          </a:p>
        </p:txBody>
      </p:sp>
      <p:cxnSp>
        <p:nvCxnSpPr>
          <p:cNvPr id="5" name="直接箭头连接符 4"/>
          <p:cNvCxnSpPr>
            <a:stCxn id="4" idx="3"/>
          </p:cNvCxnSpPr>
          <p:nvPr/>
        </p:nvCxnSpPr>
        <p:spPr>
          <a:xfrm>
            <a:off x="2246548" y="6381328"/>
            <a:ext cx="39368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矩形 5"/>
          <p:cNvSpPr/>
          <p:nvPr/>
        </p:nvSpPr>
        <p:spPr>
          <a:xfrm>
            <a:off x="2743242" y="623731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a[0]</a:t>
            </a:r>
            <a:endParaRPr lang="zh-CN" altLang="en-US" dirty="0"/>
          </a:p>
        </p:txBody>
      </p:sp>
      <p:sp>
        <p:nvSpPr>
          <p:cNvPr id="7" name="矩形 6"/>
          <p:cNvSpPr/>
          <p:nvPr/>
        </p:nvSpPr>
        <p:spPr>
          <a:xfrm>
            <a:off x="3751354" y="6245696"/>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a[1]</a:t>
            </a:r>
            <a:endParaRPr lang="zh-CN" altLang="en-US" dirty="0"/>
          </a:p>
        </p:txBody>
      </p:sp>
      <p:sp>
        <p:nvSpPr>
          <p:cNvPr id="8" name="矩形 7"/>
          <p:cNvSpPr/>
          <p:nvPr/>
        </p:nvSpPr>
        <p:spPr>
          <a:xfrm>
            <a:off x="4747018" y="6245696"/>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a[2]</a:t>
            </a:r>
            <a:endParaRPr lang="zh-CN" altLang="en-US" dirty="0"/>
          </a:p>
        </p:txBody>
      </p:sp>
      <p:sp>
        <p:nvSpPr>
          <p:cNvPr id="9" name="矩形 8"/>
          <p:cNvSpPr/>
          <p:nvPr/>
        </p:nvSpPr>
        <p:spPr>
          <a:xfrm>
            <a:off x="5755130" y="6237312"/>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a[3]</a:t>
            </a:r>
            <a:endParaRPr lang="zh-CN" altLang="en-US" dirty="0"/>
          </a:p>
        </p:txBody>
      </p:sp>
      <p:sp>
        <p:nvSpPr>
          <p:cNvPr id="10" name="灯片编号占位符 9"/>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53433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a:t>
            </a:r>
            <a:r>
              <a:rPr lang="zh-CN" altLang="en-US" dirty="0" smtClean="0"/>
              <a:t>创建一维数组</a:t>
            </a:r>
            <a:endParaRPr lang="zh-CN" altLang="en-US" dirty="0"/>
          </a:p>
        </p:txBody>
      </p:sp>
      <p:sp>
        <p:nvSpPr>
          <p:cNvPr id="3" name="内容占位符 2"/>
          <p:cNvSpPr>
            <a:spLocks noGrp="1"/>
          </p:cNvSpPr>
          <p:nvPr>
            <p:ph idx="1"/>
          </p:nvPr>
        </p:nvSpPr>
        <p:spPr>
          <a:xfrm>
            <a:off x="1043492" y="2323652"/>
            <a:ext cx="6777317" cy="4057676"/>
          </a:xfrm>
        </p:spPr>
        <p:txBody>
          <a:bodyPr>
            <a:normAutofit/>
          </a:bodyPr>
          <a:lstStyle/>
          <a:p>
            <a:pPr marL="68580" indent="0">
              <a:buNone/>
            </a:pPr>
            <a:r>
              <a:rPr lang="zh-CN" altLang="en-US" dirty="0" smtClean="0"/>
              <a:t>（</a:t>
            </a:r>
            <a:r>
              <a:rPr lang="en-US" altLang="zh-CN" dirty="0"/>
              <a:t>2</a:t>
            </a:r>
            <a:r>
              <a:rPr lang="zh-CN" altLang="en-US" dirty="0" smtClean="0"/>
              <a:t>）声明的同时为数组分配内存</a:t>
            </a:r>
            <a:endParaRPr lang="en-US" altLang="zh-CN" dirty="0" smtClean="0"/>
          </a:p>
          <a:p>
            <a:pPr marL="68580" indent="0">
              <a:buNone/>
            </a:pPr>
            <a:r>
              <a:rPr lang="zh-CN" altLang="en-US" dirty="0" smtClean="0"/>
              <a:t>语法：</a:t>
            </a:r>
            <a:endParaRPr lang="en-US" altLang="zh-CN" dirty="0" smtClean="0"/>
          </a:p>
          <a:p>
            <a:pPr marL="68580" indent="0">
              <a:buNone/>
            </a:pPr>
            <a:r>
              <a:rPr lang="zh-CN" altLang="en-US" dirty="0" smtClean="0"/>
              <a:t>数据类型</a:t>
            </a:r>
            <a:r>
              <a:rPr lang="en-US" altLang="zh-CN" dirty="0" smtClean="0"/>
              <a:t>[] </a:t>
            </a:r>
            <a:r>
              <a:rPr lang="zh-CN" altLang="en-US" dirty="0" smtClean="0"/>
              <a:t>数组</a:t>
            </a:r>
            <a:r>
              <a:rPr lang="zh-CN" altLang="en-US" dirty="0"/>
              <a:t>名</a:t>
            </a:r>
            <a:r>
              <a:rPr lang="en-US" altLang="zh-CN" dirty="0" smtClean="0"/>
              <a:t>=new </a:t>
            </a:r>
            <a:r>
              <a:rPr lang="zh-CN" altLang="en-US" dirty="0" smtClean="0"/>
              <a:t>数据类型</a:t>
            </a:r>
            <a:r>
              <a:rPr lang="en-US" altLang="zh-CN" dirty="0" smtClean="0"/>
              <a:t>[</a:t>
            </a:r>
            <a:r>
              <a:rPr lang="zh-CN" altLang="en-US" dirty="0" smtClean="0"/>
              <a:t>数组元素个数</a:t>
            </a:r>
            <a:r>
              <a:rPr lang="en-US" altLang="zh-CN" dirty="0" smtClean="0"/>
              <a:t>]</a:t>
            </a:r>
            <a:r>
              <a:rPr lang="zh-CN" altLang="en-US" dirty="0" smtClean="0"/>
              <a:t>；</a:t>
            </a:r>
            <a:endParaRPr lang="en-US" altLang="zh-CN" dirty="0" smtClean="0"/>
          </a:p>
          <a:p>
            <a:pPr marL="68580" indent="0">
              <a:buNone/>
            </a:pPr>
            <a:endParaRPr lang="en-US" altLang="zh-CN" dirty="0" smtClean="0"/>
          </a:p>
          <a:p>
            <a:pPr marL="68580" indent="0">
              <a:buNone/>
            </a:pPr>
            <a:r>
              <a:rPr lang="zh-CN" altLang="en-US" dirty="0" smtClean="0"/>
              <a:t>例</a:t>
            </a:r>
            <a:r>
              <a:rPr lang="en-US" altLang="zh-CN" dirty="0" smtClean="0"/>
              <a:t>4.2 </a:t>
            </a:r>
            <a:r>
              <a:rPr lang="zh-CN" altLang="en-US" dirty="0" smtClean="0"/>
              <a:t>声明的同时分配内存</a:t>
            </a:r>
            <a:endParaRPr lang="en-US" altLang="zh-CN" dirty="0" smtClean="0"/>
          </a:p>
          <a:p>
            <a:pPr marL="68580" indent="0">
              <a:buNone/>
            </a:pPr>
            <a:r>
              <a:rPr lang="en-US" altLang="zh-CN" dirty="0" err="1"/>
              <a:t>i</a:t>
            </a:r>
            <a:r>
              <a:rPr lang="en-US" altLang="zh-CN" dirty="0" err="1" smtClean="0"/>
              <a:t>nt</a:t>
            </a:r>
            <a:r>
              <a:rPr lang="en-US" altLang="zh-CN" dirty="0" smtClean="0"/>
              <a:t>[] b =new </a:t>
            </a:r>
            <a:r>
              <a:rPr lang="en-US" altLang="zh-CN" dirty="0" err="1" smtClean="0"/>
              <a:t>int</a:t>
            </a:r>
            <a:r>
              <a:rPr lang="en-US" altLang="zh-CN" dirty="0" smtClean="0"/>
              <a:t>[4];   //</a:t>
            </a:r>
            <a:r>
              <a:rPr lang="zh-CN" altLang="en-US" dirty="0" smtClean="0"/>
              <a:t>运用</a:t>
            </a:r>
            <a:r>
              <a:rPr lang="en-US" altLang="zh-CN" dirty="0" smtClean="0"/>
              <a:t>new</a:t>
            </a:r>
            <a:r>
              <a:rPr lang="zh-CN" altLang="en-US" dirty="0" smtClean="0"/>
              <a:t>关键字为数组分配</a:t>
            </a:r>
            <a:r>
              <a:rPr lang="en-US" altLang="zh-CN" dirty="0" smtClean="0"/>
              <a:t>4</a:t>
            </a:r>
            <a:r>
              <a:rPr lang="zh-CN" altLang="en-US" dirty="0" smtClean="0"/>
              <a:t>个</a:t>
            </a:r>
            <a:r>
              <a:rPr lang="en-US" altLang="zh-CN" dirty="0" err="1" smtClean="0"/>
              <a:t>int</a:t>
            </a:r>
            <a:r>
              <a:rPr lang="zh-CN" altLang="en-US" dirty="0" smtClean="0"/>
              <a:t>类型大小的空间</a:t>
            </a:r>
            <a:endParaRPr lang="en-US" altLang="zh-CN" dirty="0" smtClean="0"/>
          </a:p>
        </p:txBody>
      </p:sp>
      <p:sp>
        <p:nvSpPr>
          <p:cNvPr id="4" name="TextBox 3"/>
          <p:cNvSpPr txBox="1"/>
          <p:nvPr/>
        </p:nvSpPr>
        <p:spPr>
          <a:xfrm>
            <a:off x="1820332" y="5908630"/>
            <a:ext cx="341760" cy="369332"/>
          </a:xfrm>
          <a:prstGeom prst="rect">
            <a:avLst/>
          </a:prstGeom>
          <a:noFill/>
        </p:spPr>
        <p:txBody>
          <a:bodyPr wrap="none" rtlCol="0">
            <a:spAutoFit/>
          </a:bodyPr>
          <a:lstStyle/>
          <a:p>
            <a:r>
              <a:rPr lang="en-US" altLang="zh-CN" dirty="0" smtClean="0"/>
              <a:t>b</a:t>
            </a:r>
            <a:endParaRPr lang="zh-CN" altLang="en-US" dirty="0"/>
          </a:p>
        </p:txBody>
      </p:sp>
      <p:cxnSp>
        <p:nvCxnSpPr>
          <p:cNvPr id="6" name="直接箭头连接符 5"/>
          <p:cNvCxnSpPr>
            <a:stCxn id="4" idx="3"/>
          </p:cNvCxnSpPr>
          <p:nvPr/>
        </p:nvCxnSpPr>
        <p:spPr>
          <a:xfrm>
            <a:off x="2162092" y="6093296"/>
            <a:ext cx="39368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矩形 6"/>
          <p:cNvSpPr/>
          <p:nvPr/>
        </p:nvSpPr>
        <p:spPr>
          <a:xfrm>
            <a:off x="2658786" y="5949280"/>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r>
              <a:rPr lang="en-US" altLang="zh-CN" dirty="0" smtClean="0"/>
              <a:t>[0]</a:t>
            </a:r>
            <a:endParaRPr lang="zh-CN" altLang="en-US" dirty="0"/>
          </a:p>
        </p:txBody>
      </p:sp>
      <p:sp>
        <p:nvSpPr>
          <p:cNvPr id="8" name="矩形 7"/>
          <p:cNvSpPr/>
          <p:nvPr/>
        </p:nvSpPr>
        <p:spPr>
          <a:xfrm>
            <a:off x="3666898" y="595766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b[1]</a:t>
            </a:r>
            <a:endParaRPr lang="zh-CN" altLang="en-US" dirty="0"/>
          </a:p>
        </p:txBody>
      </p:sp>
      <p:sp>
        <p:nvSpPr>
          <p:cNvPr id="9" name="矩形 8"/>
          <p:cNvSpPr/>
          <p:nvPr/>
        </p:nvSpPr>
        <p:spPr>
          <a:xfrm>
            <a:off x="4662562" y="5957664"/>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b[2]</a:t>
            </a:r>
            <a:endParaRPr lang="zh-CN" altLang="en-US" dirty="0"/>
          </a:p>
        </p:txBody>
      </p:sp>
      <p:sp>
        <p:nvSpPr>
          <p:cNvPr id="10" name="矩形 9"/>
          <p:cNvSpPr/>
          <p:nvPr/>
        </p:nvSpPr>
        <p:spPr>
          <a:xfrm>
            <a:off x="5670674" y="5949280"/>
            <a:ext cx="92365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b[3]</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64675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4.1.2 </a:t>
            </a:r>
            <a:r>
              <a:rPr lang="zh-CN" altLang="en-US" dirty="0" smtClean="0"/>
              <a:t>初始化一维数组</a:t>
            </a: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dirty="0" smtClean="0"/>
              <a:t>数组与基本数据类型一样可以进行初始化操作。</a:t>
            </a:r>
            <a:endParaRPr lang="en-US" altLang="zh-CN" dirty="0"/>
          </a:p>
          <a:p>
            <a:pPr marL="68580" indent="0">
              <a:buNone/>
            </a:pPr>
            <a:r>
              <a:rPr lang="zh-CN" altLang="en-US" dirty="0" smtClean="0"/>
              <a:t>例</a:t>
            </a:r>
            <a:r>
              <a:rPr lang="en-US" altLang="zh-CN" dirty="0" smtClean="0"/>
              <a:t>4.3  </a:t>
            </a:r>
            <a:r>
              <a:rPr lang="zh-CN" altLang="en-US" dirty="0" smtClean="0"/>
              <a:t>初始化的两种方式</a:t>
            </a:r>
            <a:endParaRPr lang="en-US" altLang="zh-CN" dirty="0"/>
          </a:p>
          <a:p>
            <a:pPr marL="68580" indent="0">
              <a:buNone/>
            </a:pPr>
            <a:r>
              <a:rPr lang="en-US" altLang="zh-CN" dirty="0" err="1" smtClean="0"/>
              <a:t>int</a:t>
            </a:r>
            <a:r>
              <a:rPr lang="en-US" altLang="zh-CN" dirty="0" smtClean="0"/>
              <a:t>[] </a:t>
            </a:r>
            <a:r>
              <a:rPr lang="en-US" altLang="zh-CN" dirty="0" err="1" smtClean="0"/>
              <a:t>arr1</a:t>
            </a:r>
            <a:r>
              <a:rPr lang="en-US" altLang="zh-CN" dirty="0" smtClean="0"/>
              <a:t>=new </a:t>
            </a:r>
            <a:r>
              <a:rPr lang="en-US" altLang="zh-CN" dirty="0" err="1" smtClean="0"/>
              <a:t>int</a:t>
            </a:r>
            <a:r>
              <a:rPr lang="en-US" altLang="zh-CN" dirty="0" smtClean="0"/>
              <a:t>[]{1,2,3,4};</a:t>
            </a:r>
          </a:p>
          <a:p>
            <a:pPr marL="68580" indent="0">
              <a:buNone/>
            </a:pPr>
            <a:r>
              <a:rPr lang="en-US" altLang="zh-CN" dirty="0" err="1" smtClean="0"/>
              <a:t>Int</a:t>
            </a:r>
            <a:r>
              <a:rPr lang="en-US" altLang="zh-CN" dirty="0" smtClean="0"/>
              <a:t>[] </a:t>
            </a:r>
            <a:r>
              <a:rPr lang="en-US" altLang="zh-CN" dirty="0" err="1" smtClean="0"/>
              <a:t>arr2</a:t>
            </a:r>
            <a:r>
              <a:rPr lang="en-US" altLang="zh-CN" dirty="0" smtClean="0"/>
              <a:t>={1,2,3,5};</a:t>
            </a:r>
          </a:p>
          <a:p>
            <a:pPr marL="68580" indent="0">
              <a:buNone/>
            </a:pPr>
            <a:endParaRPr lang="en-US" altLang="zh-CN" dirty="0"/>
          </a:p>
          <a:p>
            <a:r>
              <a:rPr lang="zh-CN" altLang="en-US" dirty="0" smtClean="0"/>
              <a:t>数组的初始化就是包括在大括号之内用逗号分开的表达式列表</a:t>
            </a:r>
            <a:r>
              <a:rPr lang="en-US" altLang="zh-CN" dirty="0" smtClean="0"/>
              <a:t>,</a:t>
            </a:r>
            <a:r>
              <a:rPr lang="zh-CN" altLang="en-US" dirty="0" smtClean="0"/>
              <a:t>系统自动为数组分配一定的空间。</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42760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1264</TotalTime>
  <Words>3750</Words>
  <Application>Microsoft Office PowerPoint</Application>
  <PresentationFormat>全屏显示(4:3)</PresentationFormat>
  <Paragraphs>703</Paragraphs>
  <Slides>65</Slides>
  <Notes>1</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奥斯汀</vt:lpstr>
      <vt:lpstr>4.数组</vt:lpstr>
      <vt:lpstr>本章内容</vt:lpstr>
      <vt:lpstr>学习任务</vt:lpstr>
      <vt:lpstr>4.1 一维数组</vt:lpstr>
      <vt:lpstr>4.1 一维数组</vt:lpstr>
      <vt:lpstr>4.1.1 创建一维数组</vt:lpstr>
      <vt:lpstr>4.1.1 创建一维数组</vt:lpstr>
      <vt:lpstr>4.1.1 创建一维数组</vt:lpstr>
      <vt:lpstr>4.1.2 初始化一维数组</vt:lpstr>
      <vt:lpstr>4.1.3 使用一维数组</vt:lpstr>
      <vt:lpstr>4.1.3 使用一维数组</vt:lpstr>
      <vt:lpstr>4.1.3 使用一维数组</vt:lpstr>
      <vt:lpstr>4.1.3 使用一维数组</vt:lpstr>
      <vt:lpstr>4.1.3 使用一维数组</vt:lpstr>
      <vt:lpstr>4.1.3 使用一维数组</vt:lpstr>
      <vt:lpstr>4.1.3 使用一维数组</vt:lpstr>
      <vt:lpstr>4.1.3 使用一维数组</vt:lpstr>
      <vt:lpstr>4.1.3 使用一维数组</vt:lpstr>
      <vt:lpstr>4.1.4  foreach语句与数组</vt:lpstr>
      <vt:lpstr>4.1.4  foreach语句与数组</vt:lpstr>
      <vt:lpstr>4.2 多维数组（二维数组）</vt:lpstr>
      <vt:lpstr>4.2.1 二维数组的创建</vt:lpstr>
      <vt:lpstr>4.2.1 二维数组的创建</vt:lpstr>
      <vt:lpstr>4.2.1 二维数组的创建</vt:lpstr>
      <vt:lpstr>4.2.2 二维数组初始化</vt:lpstr>
      <vt:lpstr>4.2.3 使用二维数组</vt:lpstr>
      <vt:lpstr>4.2.3 使用二维数组</vt:lpstr>
      <vt:lpstr>4.2.4 三维以上的数组</vt:lpstr>
      <vt:lpstr>4.2.4 三维以上的数组</vt:lpstr>
      <vt:lpstr>4.3 数组的基本操作</vt:lpstr>
      <vt:lpstr>4.3.1 遍历数组</vt:lpstr>
      <vt:lpstr>1.for语句遍历数组</vt:lpstr>
      <vt:lpstr>4.3.1 遍历数组</vt:lpstr>
      <vt:lpstr>2.foreach语句遍历数组</vt:lpstr>
      <vt:lpstr>2.foreach语句遍历数组</vt:lpstr>
      <vt:lpstr>2.foreach语句遍历数组</vt:lpstr>
      <vt:lpstr>4.3.2 填充替换数组元素</vt:lpstr>
      <vt:lpstr>4.3.2 填充替换数组元素</vt:lpstr>
      <vt:lpstr>4.3.2 填充替换数组元素 1.fill(int []a,int value) </vt:lpstr>
      <vt:lpstr>4.3.2 填充替换数组元素</vt:lpstr>
      <vt:lpstr>4.3.2 填充替换数组元素 2.fill(int []a,int fromIndex,int toIndex,int value) </vt:lpstr>
      <vt:lpstr>4.3.3 对数组进行排序</vt:lpstr>
      <vt:lpstr>4.3.3 对数组进行排序</vt:lpstr>
      <vt:lpstr>4.3.4 复制数组 </vt:lpstr>
      <vt:lpstr>4.3.4 复制数组 </vt:lpstr>
      <vt:lpstr>4.3.4 复制数组  1.copyOf()方法</vt:lpstr>
      <vt:lpstr>4.3.4 复制数组 </vt:lpstr>
      <vt:lpstr>4.3.4 复制数组  2.copyOfRange()方法</vt:lpstr>
      <vt:lpstr>4.3.5 数组查询</vt:lpstr>
      <vt:lpstr>4.3.5 数组查询</vt:lpstr>
      <vt:lpstr>4.3.5 数组查询 1.binarySearch（Object[],Object key）</vt:lpstr>
      <vt:lpstr>4.3.5 数组查询</vt:lpstr>
      <vt:lpstr>4.3.5 数组查询 2.binarySearch(object[] a,int fromIndex,int toIndex,Object key)</vt:lpstr>
      <vt:lpstr>4.4 数组排序算法</vt:lpstr>
      <vt:lpstr>4.4.1 冒泡排序</vt:lpstr>
      <vt:lpstr>4.4.1 冒泡排序</vt:lpstr>
      <vt:lpstr>4.4.1 冒泡排序</vt:lpstr>
      <vt:lpstr>4.4.1 冒泡排序</vt:lpstr>
      <vt:lpstr>4.4.2 直接选择排序</vt:lpstr>
      <vt:lpstr>4.4.2 直接选择排序</vt:lpstr>
      <vt:lpstr>4.4.3 反转排序</vt:lpstr>
      <vt:lpstr>4.4.3 反转排序</vt:lpstr>
      <vt:lpstr>练习</vt:lpstr>
      <vt:lpstr>练习</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2.数据类型与运算符</dc:title>
  <dc:creator>qi</dc:creator>
  <cp:lastModifiedBy>lenovo</cp:lastModifiedBy>
  <cp:revision>92</cp:revision>
  <dcterms:created xsi:type="dcterms:W3CDTF">2020-02-26T08:47:25Z</dcterms:created>
  <dcterms:modified xsi:type="dcterms:W3CDTF">2020-04-28T03:26:51Z</dcterms:modified>
</cp:coreProperties>
</file>