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326" r:id="rId3"/>
    <p:sldId id="327" r:id="rId4"/>
    <p:sldId id="328" r:id="rId5"/>
    <p:sldId id="329" r:id="rId6"/>
    <p:sldId id="330" r:id="rId7"/>
    <p:sldId id="332" r:id="rId8"/>
    <p:sldId id="333" r:id="rId9"/>
    <p:sldId id="334" r:id="rId10"/>
    <p:sldId id="335" r:id="rId11"/>
    <p:sldId id="331" r:id="rId12"/>
    <p:sldId id="336" r:id="rId13"/>
    <p:sldId id="337" r:id="rId14"/>
    <p:sldId id="338" r:id="rId15"/>
    <p:sldId id="339" r:id="rId16"/>
    <p:sldId id="257" r:id="rId17"/>
    <p:sldId id="258" r:id="rId18"/>
    <p:sldId id="260" r:id="rId19"/>
    <p:sldId id="261" r:id="rId20"/>
    <p:sldId id="262" r:id="rId21"/>
    <p:sldId id="264" r:id="rId22"/>
    <p:sldId id="269" r:id="rId23"/>
    <p:sldId id="265" r:id="rId24"/>
    <p:sldId id="266" r:id="rId25"/>
    <p:sldId id="267" r:id="rId26"/>
    <p:sldId id="268" r:id="rId27"/>
    <p:sldId id="270" r:id="rId28"/>
    <p:sldId id="271" r:id="rId29"/>
    <p:sldId id="272" r:id="rId30"/>
    <p:sldId id="273" r:id="rId31"/>
    <p:sldId id="274" r:id="rId32"/>
    <p:sldId id="276" r:id="rId33"/>
    <p:sldId id="277" r:id="rId34"/>
    <p:sldId id="278" r:id="rId35"/>
    <p:sldId id="279" r:id="rId36"/>
    <p:sldId id="280" r:id="rId37"/>
    <p:sldId id="275"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7" r:id="rId59"/>
    <p:sldId id="301" r:id="rId60"/>
    <p:sldId id="302" r:id="rId61"/>
    <p:sldId id="303" r:id="rId62"/>
    <p:sldId id="304" r:id="rId63"/>
    <p:sldId id="305" r:id="rId64"/>
    <p:sldId id="316" r:id="rId65"/>
    <p:sldId id="306" r:id="rId66"/>
    <p:sldId id="308" r:id="rId67"/>
    <p:sldId id="317" r:id="rId68"/>
    <p:sldId id="309" r:id="rId69"/>
    <p:sldId id="318" r:id="rId70"/>
    <p:sldId id="311" r:id="rId71"/>
    <p:sldId id="312" r:id="rId72"/>
    <p:sldId id="313" r:id="rId73"/>
    <p:sldId id="319" r:id="rId74"/>
    <p:sldId id="314" r:id="rId75"/>
    <p:sldId id="315" r:id="rId76"/>
    <p:sldId id="320" r:id="rId77"/>
    <p:sldId id="321" r:id="rId78"/>
    <p:sldId id="322" r:id="rId79"/>
    <p:sldId id="323" r:id="rId80"/>
    <p:sldId id="324" r:id="rId81"/>
    <p:sldId id="325" r:id="rId82"/>
    <p:sldId id="263"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5-10T06:59:53.097"/>
    </inkml:context>
    <inkml:brush xml:id="br0">
      <inkml:brushProperty name="width" value="0.05292" units="cm"/>
      <inkml:brushProperty name="height" value="0.05292" units="cm"/>
      <inkml:brushProperty name="color" value="#FF0000"/>
    </inkml:brush>
  </inkml:definitions>
  <inkml:trace contextRef="#ctx0" brushRef="#br0">3200 11013,'25'0,"49"0,1 0,-26 0,26 0,-26 0,26 0,-50 0,24 0,-24 0,0 0,0 0,-1 0,1 0,25 0,-1 0,1 0,25 0,-26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5-10T07:07:53.028"/>
    </inkml:context>
    <inkml:brush xml:id="br0">
      <inkml:brushProperty name="width" value="0.05292" units="cm"/>
      <inkml:brushProperty name="height" value="0.05292" units="cm"/>
      <inkml:brushProperty name="color" value="#FF0000"/>
    </inkml:brush>
  </inkml:definitions>
  <inkml:trace contextRef="#ctx0" brushRef="#br0">9550 9649,'25'25,"25"-25,24 0,25 0,25 0,25 0,25 0,-25 0,-1 0,-24 0,25 0,-25 0,-25 0,1 0,-26 0,-24 0,24 0,1 0,-1 0,-24 0,24 0,25 0,-24 0,24 0,50 0,-50 0,-25 0,25 0,-74 0,25 0,-25 0,24 0,-24 0,0 0,0 0,0 0,-1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5-10T07:08:08.838"/>
    </inkml:context>
    <inkml:brush xml:id="br0">
      <inkml:brushProperty name="width" value="0.05292" units="cm"/>
      <inkml:brushProperty name="height" value="0.05292" units="cm"/>
      <inkml:brushProperty name="color" value="#FF0000"/>
    </inkml:brush>
  </inkml:definitions>
  <inkml:trace contextRef="#ctx0" brushRef="#br0">3151 11336,'24'0,"26"25,24-25,-24 0,49 0,-24 0,24 0,0 0,25 0,0 0,-74 0,74 0,49 0,-49 0,50 0,24 0,-24 0,-149 0,49 0,26 0,-26 0,-24 0,24 0,0 0,26 0,48 0,-73 0,49 0,-50 0,50 0,0 0,-24 0,-26 0,-24 0,-1 0</inkml:trace>
  <inkml:trace contextRef="#ctx0" brushRef="#br0" timeOffset="1230.3957">3051 12328,'25'0,"25"0,-1 0,-24 0,25 0,-25 0,24 0,-24 0,0 0,24 0,-24 0,0 0,49 0,-49 0,25 0,49 0,-49 0,-1 0,1 0,24 0,-24 0,0 0,-1 0,-24 0</inkml:trace>
  <inkml:trace contextRef="#ctx0" brushRef="#br0" timeOffset="5158.6079">4837 12353,'50'0,"-25"25,49-25,-49 0,25 0,-26 0,1 0,0 0,25 0,-1 0,26 0,24 0,-50 0,75 0,-24 0,48 0,-24 0,-49 0,24 0,-24 0,-26 0,1 0,-1 0,-24 0,25 0,-25 0,24 0,26 0,-51 0,26 0,0 0,49-25,-50 0,26 25,-1 0,25-25,-24 25,24-25,-49 25,24-24,-49 24,0 0,0 0,-1 0,26 0,0 0,-1 0,1 0,-25 0,-1 0,1 0,0 0,0 0,0 0,-1 0,1 0,0 0,25 0,-26 0,1 0,0 0,0 0,0 0,-1 0,1 0</inkml:trace>
  <inkml:trace contextRef="#ctx0" brushRef="#br0" timeOffset="7654.389">8657 12254,'-25'0,"50"0,0 0,49 0,-24 0,24 0,1 0,-26 0,51 0,-26 0,25 0,-24 0,24 0,-49 0,24 0,-49 0,24 0,-24 0,0 0,0 0,0 0,49 0,25 0,25 0,-74 0,49 0,0 0,1 0,-1 0,-25 0,-24 0,24 0,-24 0,-1 0,51 0,-51 0,50 0,-24 0,24 0,-25 0,1 0,-1 0,-49 0,0 0,25-25,-26 25,1 0,0 0,0 0,0 0,24-25,-24 25,0 0,49 0,1 0,-1-50,-49 50,24 0,-24 0,25 0,-1 0,-24 0,50 0,-26 0,1 0,-1 0,26 0,-50 0,24 0,1 0,24 0,-24 0,-25 0,0 0,24 0,-24 0,25 0,-1 0,-24 0,0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5-11T07:24:18.850"/>
    </inkml:context>
    <inkml:brush xml:id="br0">
      <inkml:brushProperty name="width" value="0.05292" units="cm"/>
      <inkml:brushProperty name="height" value="0.05292" units="cm"/>
      <inkml:brushProperty name="color" value="#FF0000"/>
    </inkml:brush>
  </inkml:definitions>
  <inkml:trace contextRef="#ctx0" brushRef="#br0">7615 12700,'100'0,"-26"0,-24 0,49 0,-25 0,50 0,-24 0,-51 0,50 0,75 0,124 0,-50 0,25 0,-50 0,-50 0,-49 0,-24 0,-76 0,1 0,25 0,-25 0,-1-25,1 25,0 0,0 0,0 0,-1 0,1-25</inkml:trace>
  <inkml:trace contextRef="#ctx0" brushRef="#br0" timeOffset="3432.0027">10046 8186,'75'0,"-1"49,0-49,26 0,-1 0,0 0,0 0,50 0,-50 0,-24 0,49 50,25-50,-25 0,-50 0,25 0,1 0,-26 0,0 25,1-25,-1 0,25 0,-24 0,24 0,-25 0,26 0,-26 0,-24 0,49 0,-49 0,-1 0,26 0,-26 0,1 0,24 0,-24 0</inkml:trace>
  <inkml:trace contextRef="#ctx0" brushRef="#br0" timeOffset="6505.0049">7640 14932,'25'0,"25"0,49 0,-50 0,26 0,49 0,-25 0,25 0,25 0,-99 0,49 0,25 0,25 0,-1 0,1 0,-25 0,25-24,-99 24,-1-25,1 0,-50 0,25 25,-25-25,0-24,0 24,0-25,0 26,0-26,0 0,0 26,0-1,0-25,0 25,0 1,0-1,0-25,-50 25,50 0,-49 1,24-1,0 0,-25 0,26 0,-1 1,-25 24,0-25,1 25,-50 0,49-50,-74 50,50 0,-1 0,-49 0,50 0,-25 0,-1 0,-24 0,50 0,-25 0,24 0,26 0,-51 0,51 0,-50 0,-1 0,26 75,-50-26,74-49,-24 50,49-25,-24-25,24 49,-25-24,0 74,26-74,-26 25,50-1,0-24,0 0,0 25,0-26,0 26,0 0,0-26,0 26,25-50,0 25,-25 0,49-1,-24-24,0 0,0 0,0 0,24 0,1 0,-25 0,49 50,-24-50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384BF-51C9-45A7-9EB9-6B977A634B84}" type="datetimeFigureOut">
              <a:rPr lang="zh-CN" altLang="en-US" smtClean="0"/>
              <a:t>2020/5/12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89BEF1-15EA-4694-A5CE-3A7E94FCF31E}" type="slidenum">
              <a:rPr lang="zh-CN" altLang="en-US" smtClean="0"/>
              <a:t>‹#›</a:t>
            </a:fld>
            <a:endParaRPr lang="zh-CN" altLang="en-US"/>
          </a:p>
        </p:txBody>
      </p:sp>
    </p:spTree>
    <p:extLst>
      <p:ext uri="{BB962C8B-B14F-4D97-AF65-F5344CB8AC3E}">
        <p14:creationId xmlns:p14="http://schemas.microsoft.com/office/powerpoint/2010/main" val="1576510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89BEF1-15EA-4694-A5CE-3A7E94FCF31E}" type="slidenum">
              <a:rPr lang="zh-CN" altLang="en-US" smtClean="0"/>
              <a:t>54</a:t>
            </a:fld>
            <a:endParaRPr lang="zh-CN" altLang="en-US"/>
          </a:p>
        </p:txBody>
      </p:sp>
    </p:spTree>
    <p:extLst>
      <p:ext uri="{BB962C8B-B14F-4D97-AF65-F5344CB8AC3E}">
        <p14:creationId xmlns:p14="http://schemas.microsoft.com/office/powerpoint/2010/main" val="96879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89BEF1-15EA-4694-A5CE-3A7E94FCF31E}" type="slidenum">
              <a:rPr lang="zh-CN" altLang="en-US" smtClean="0"/>
              <a:t>56</a:t>
            </a:fld>
            <a:endParaRPr lang="zh-CN" altLang="en-US"/>
          </a:p>
        </p:txBody>
      </p:sp>
    </p:spTree>
    <p:extLst>
      <p:ext uri="{BB962C8B-B14F-4D97-AF65-F5344CB8AC3E}">
        <p14:creationId xmlns:p14="http://schemas.microsoft.com/office/powerpoint/2010/main" val="147898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89BEF1-15EA-4694-A5CE-3A7E94FCF31E}" type="slidenum">
              <a:rPr lang="zh-CN" altLang="en-US" smtClean="0"/>
              <a:t>66</a:t>
            </a:fld>
            <a:endParaRPr lang="zh-CN" altLang="en-US"/>
          </a:p>
        </p:txBody>
      </p:sp>
    </p:spTree>
    <p:extLst>
      <p:ext uri="{BB962C8B-B14F-4D97-AF65-F5344CB8AC3E}">
        <p14:creationId xmlns:p14="http://schemas.microsoft.com/office/powerpoint/2010/main" val="386757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89BEF1-15EA-4694-A5CE-3A7E94FCF31E}" type="slidenum">
              <a:rPr lang="zh-CN" altLang="en-US" smtClean="0"/>
              <a:t>67</a:t>
            </a:fld>
            <a:endParaRPr lang="zh-CN" altLang="en-US"/>
          </a:p>
        </p:txBody>
      </p:sp>
    </p:spTree>
    <p:extLst>
      <p:ext uri="{BB962C8B-B14F-4D97-AF65-F5344CB8AC3E}">
        <p14:creationId xmlns:p14="http://schemas.microsoft.com/office/powerpoint/2010/main" val="386757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89BEF1-15EA-4694-A5CE-3A7E94FCF31E}" type="slidenum">
              <a:rPr lang="zh-CN" altLang="en-US" smtClean="0"/>
              <a:t>76</a:t>
            </a:fld>
            <a:endParaRPr lang="zh-CN" altLang="en-US"/>
          </a:p>
        </p:txBody>
      </p:sp>
    </p:spTree>
    <p:extLst>
      <p:ext uri="{BB962C8B-B14F-4D97-AF65-F5344CB8AC3E}">
        <p14:creationId xmlns:p14="http://schemas.microsoft.com/office/powerpoint/2010/main" val="246178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8D14791E-AEEB-40B5-9983-5F03EA1B5520}" type="datetime1">
              <a:rPr lang="zh-CN" altLang="en-US" smtClean="0"/>
              <a:t>2020/5/12</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EE5B5BD-2A80-46B3-A0AC-8E580793F13E}" type="datetime1">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B1B46CA7-7BBC-456D-81E6-C81371673FDB}" type="datetime1">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0874CB6-3857-4EE9-8895-ACB3EC174174}" type="datetime1">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FE392A1-6072-454B-89F2-C6ABBEF51563}" type="datetime1">
              <a:rPr lang="zh-CN" altLang="en-US" smtClean="0"/>
              <a:t>2020/5/12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14CE8EB2-2E9F-41F7-B414-FE4C9D355B0A}" type="datetime1">
              <a:rPr lang="zh-CN" altLang="en-US" smtClean="0"/>
              <a:t>2020/5/12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E02A629-7D38-4DED-818C-941AE684CB2D}" type="datetime1">
              <a:rPr lang="zh-CN" altLang="en-US" smtClean="0"/>
              <a:t>2020/5/12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6A175CAC-E64A-471E-BACF-EB1D9B8348DA}" type="datetime1">
              <a:rPr lang="zh-CN" altLang="en-US" smtClean="0"/>
              <a:t>2020/5/12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A1E37-9EC0-46BA-8853-451F57D237B8}" type="datetime1">
              <a:rPr lang="zh-CN" altLang="en-US" smtClean="0"/>
              <a:t>2020/5/12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E736323-1DC0-4CB1-9CD6-F1EEE7F12EAE}" type="datetime1">
              <a:rPr lang="zh-CN" altLang="en-US" smtClean="0"/>
              <a:t>2020/5/12</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260FC19-5763-4B68-A83B-89FC353E30F8}" type="datetime1">
              <a:rPr lang="zh-CN" altLang="en-US" smtClean="0"/>
              <a:t>2020/5/12</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66695E7-CDE0-4B30-B5AF-617BCA116FBD}" type="datetime1">
              <a:rPr lang="zh-CN" altLang="en-US" smtClean="0"/>
              <a:t>2020/5/12</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file:///\\d&#34920;&#31034;&#25968;&#23383;0~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file:///\\d&#34920;&#31034;&#25968;&#23383;0~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5.</a:t>
            </a:r>
            <a:r>
              <a:rPr lang="zh-CN" altLang="en-US" dirty="0" smtClean="0"/>
              <a:t>字符串</a:t>
            </a:r>
            <a:endParaRPr lang="zh-CN" altLang="en-US" dirty="0"/>
          </a:p>
        </p:txBody>
      </p:sp>
      <p:sp>
        <p:nvSpPr>
          <p:cNvPr id="3" name="副标题 2"/>
          <p:cNvSpPr>
            <a:spLocks noGrp="1"/>
          </p:cNvSpPr>
          <p:nvPr>
            <p:ph type="subTitle" idx="1"/>
          </p:nvPr>
        </p:nvSpPr>
        <p:spPr/>
        <p:txBody>
          <a:bodyPr/>
          <a:lstStyle/>
          <a:p>
            <a:r>
              <a:rPr lang="zh-CN" altLang="en-US" dirty="0" smtClean="0"/>
              <a:t>广东理工学院</a:t>
            </a:r>
            <a:endParaRPr lang="en-US" altLang="zh-CN" dirty="0" smtClean="0"/>
          </a:p>
          <a:p>
            <a:r>
              <a:rPr lang="zh-CN" altLang="en-US" dirty="0" smtClean="0"/>
              <a:t>信息技术学院  廖琪敏</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402507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sz="2000" dirty="0" smtClean="0"/>
              <a:t>11.</a:t>
            </a:r>
            <a:r>
              <a:rPr lang="zh-CN" altLang="en-US" sz="2000" dirty="0" smtClean="0"/>
              <a:t>冒泡排序</a:t>
            </a:r>
            <a:endParaRPr lang="en-US" altLang="zh-CN" sz="2000" dirty="0" smtClean="0"/>
          </a:p>
          <a:p>
            <a:pPr marL="68580" indent="0">
              <a:buNone/>
            </a:pPr>
            <a:r>
              <a:rPr lang="zh-CN" altLang="en-US" sz="2000" dirty="0" smtClean="0"/>
              <a:t>排序</a:t>
            </a:r>
            <a:r>
              <a:rPr lang="zh-CN" altLang="en-US" sz="2000" dirty="0"/>
              <a:t>数组元素的</a:t>
            </a:r>
            <a:r>
              <a:rPr lang="zh-CN" altLang="en-US" sz="2000" dirty="0" smtClean="0"/>
              <a:t>过程</a:t>
            </a:r>
            <a:r>
              <a:rPr lang="en-US" altLang="zh-CN" sz="2000" dirty="0" smtClean="0"/>
              <a:t>:</a:t>
            </a:r>
            <a:r>
              <a:rPr lang="zh-CN" altLang="en-US" sz="2000" dirty="0" smtClean="0"/>
              <a:t>对比</a:t>
            </a:r>
            <a:r>
              <a:rPr lang="zh-CN" altLang="en-US" sz="2000" dirty="0"/>
              <a:t>相邻的元素</a:t>
            </a:r>
            <a:r>
              <a:rPr lang="zh-CN" altLang="en-US" sz="2000" dirty="0" smtClean="0"/>
              <a:t>值</a:t>
            </a:r>
            <a:r>
              <a:rPr lang="en-US" altLang="zh-CN" sz="2000" dirty="0" smtClean="0"/>
              <a:t>,</a:t>
            </a:r>
            <a:r>
              <a:rPr lang="zh-CN" altLang="en-US" sz="2000" dirty="0" smtClean="0"/>
              <a:t>将</a:t>
            </a:r>
            <a:r>
              <a:rPr lang="zh-CN" altLang="en-US" sz="2000" dirty="0"/>
              <a:t>小数往前放、大数往后放，类似水中气泡往上升的动作，所以称作冒泡排序</a:t>
            </a:r>
            <a:r>
              <a:rPr lang="zh-CN" altLang="en-US" sz="2000" dirty="0" smtClean="0"/>
              <a:t>。</a:t>
            </a:r>
            <a:r>
              <a:rPr lang="en-US" altLang="zh-CN" sz="2000" dirty="0" smtClean="0"/>
              <a:t>(</a:t>
            </a:r>
            <a:r>
              <a:rPr lang="zh-CN" altLang="en-US" sz="2000" dirty="0" smtClean="0"/>
              <a:t>从小到大</a:t>
            </a:r>
            <a:r>
              <a:rPr lang="zh-CN" altLang="en-US" sz="2000" dirty="0"/>
              <a:t>排序</a:t>
            </a:r>
            <a:r>
              <a:rPr lang="en-US" altLang="zh-CN" sz="2000" dirty="0" smtClean="0"/>
              <a:t>)</a:t>
            </a:r>
            <a:endParaRPr lang="zh-CN" altLang="en-US" sz="2000" dirty="0"/>
          </a:p>
          <a:p>
            <a:pPr marL="68580" indent="0">
              <a:buNone/>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2" y="3789040"/>
            <a:ext cx="6986587" cy="257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542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6048672" cy="692696"/>
          </a:xfrm>
        </p:spPr>
        <p:txBody>
          <a:bodyPr>
            <a:normAutofit/>
          </a:bodyPr>
          <a:lstStyle/>
          <a:p>
            <a:r>
              <a:rPr lang="zh-CN" altLang="en-US" sz="2800" dirty="0" smtClean="0"/>
              <a:t>复习</a:t>
            </a:r>
            <a:endParaRPr lang="zh-CN" altLang="en-US" sz="2800" dirty="0"/>
          </a:p>
        </p:txBody>
      </p:sp>
      <p:sp>
        <p:nvSpPr>
          <p:cNvPr id="3" name="内容占位符 2"/>
          <p:cNvSpPr>
            <a:spLocks noGrp="1"/>
          </p:cNvSpPr>
          <p:nvPr>
            <p:ph idx="1"/>
          </p:nvPr>
        </p:nvSpPr>
        <p:spPr>
          <a:xfrm>
            <a:off x="827584" y="1052736"/>
            <a:ext cx="7560840" cy="5805264"/>
          </a:xfrm>
        </p:spPr>
        <p:txBody>
          <a:bodyPr>
            <a:normAutofit fontScale="77500" lnSpcReduction="20000"/>
          </a:bodyPr>
          <a:lstStyle/>
          <a:p>
            <a:pPr marL="68580" indent="0">
              <a:buNone/>
            </a:pPr>
            <a:r>
              <a:rPr lang="en-US" altLang="zh-CN" dirty="0" smtClean="0"/>
              <a:t>11.</a:t>
            </a:r>
            <a:r>
              <a:rPr lang="zh-CN" altLang="en-US" dirty="0" smtClean="0"/>
              <a:t>冒泡排序</a:t>
            </a:r>
            <a:endParaRPr lang="en-US" altLang="zh-CN" dirty="0" smtClean="0"/>
          </a:p>
          <a:p>
            <a:pPr marL="68580" indent="0">
              <a:buNone/>
            </a:pPr>
            <a:r>
              <a:rPr lang="zh-CN" altLang="en-US" dirty="0" smtClean="0"/>
              <a:t>例</a:t>
            </a:r>
            <a:r>
              <a:rPr lang="en-US" altLang="zh-CN" dirty="0" smtClean="0"/>
              <a:t>3 </a:t>
            </a:r>
            <a:r>
              <a:rPr lang="zh-CN" altLang="en-US" dirty="0" smtClean="0"/>
              <a:t>冒泡排序</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a:t>int</a:t>
            </a:r>
            <a:r>
              <a:rPr lang="en-US" altLang="zh-CN" dirty="0"/>
              <a:t> []a= {9,8,5,4,2,0};</a:t>
            </a:r>
          </a:p>
          <a:p>
            <a:pPr marL="68580" indent="0">
              <a:buNone/>
            </a:pPr>
            <a:r>
              <a:rPr lang="en-US" altLang="zh-CN" dirty="0"/>
              <a:t>	for(</a:t>
            </a:r>
            <a:r>
              <a:rPr lang="en-US" altLang="zh-CN" dirty="0" err="1"/>
              <a:t>int</a:t>
            </a:r>
            <a:r>
              <a:rPr lang="en-US" altLang="zh-CN" dirty="0"/>
              <a:t> </a:t>
            </a:r>
            <a:r>
              <a:rPr lang="en-US" altLang="zh-CN" dirty="0" err="1"/>
              <a:t>i</a:t>
            </a:r>
            <a:r>
              <a:rPr lang="en-US" altLang="zh-CN" dirty="0"/>
              <a:t>=1;i&lt;</a:t>
            </a:r>
            <a:r>
              <a:rPr lang="en-US" altLang="zh-CN" dirty="0" err="1"/>
              <a:t>a.length;i</a:t>
            </a:r>
            <a:r>
              <a:rPr lang="en-US" altLang="zh-CN" dirty="0"/>
              <a:t>++)</a:t>
            </a:r>
          </a:p>
          <a:p>
            <a:pPr marL="68580" indent="0">
              <a:buNone/>
            </a:pPr>
            <a:r>
              <a:rPr lang="en-US" altLang="zh-CN" dirty="0"/>
              <a:t>	{</a:t>
            </a:r>
          </a:p>
          <a:p>
            <a:pPr marL="68580" indent="0">
              <a:buNone/>
            </a:pPr>
            <a:r>
              <a:rPr lang="en-US" altLang="zh-CN" dirty="0"/>
              <a:t>		for(</a:t>
            </a:r>
            <a:r>
              <a:rPr lang="en-US" altLang="zh-CN" dirty="0" err="1"/>
              <a:t>int</a:t>
            </a:r>
            <a:r>
              <a:rPr lang="en-US" altLang="zh-CN" dirty="0"/>
              <a:t> j=0;j&lt;</a:t>
            </a:r>
            <a:r>
              <a:rPr lang="en-US" altLang="zh-CN" dirty="0" err="1"/>
              <a:t>a.length-i;j</a:t>
            </a:r>
            <a:r>
              <a:rPr lang="en-US" altLang="zh-CN" dirty="0"/>
              <a:t>++)</a:t>
            </a:r>
          </a:p>
          <a:p>
            <a:pPr marL="68580" indent="0">
              <a:buNone/>
            </a:pPr>
            <a:r>
              <a:rPr lang="en-US" altLang="zh-CN" dirty="0"/>
              <a:t>			if(a[j]&gt;a[j+1])</a:t>
            </a:r>
          </a:p>
          <a:p>
            <a:pPr marL="68580" indent="0">
              <a:buNone/>
            </a:pPr>
            <a:r>
              <a:rPr lang="en-US" altLang="zh-CN" dirty="0"/>
              <a:t>			{</a:t>
            </a:r>
          </a:p>
          <a:p>
            <a:pPr marL="68580" indent="0">
              <a:buNone/>
            </a:pPr>
            <a:r>
              <a:rPr lang="en-US" altLang="zh-CN" dirty="0"/>
              <a:t>				</a:t>
            </a:r>
            <a:r>
              <a:rPr lang="en-US" altLang="zh-CN" dirty="0" err="1"/>
              <a:t>int</a:t>
            </a:r>
            <a:r>
              <a:rPr lang="en-US" altLang="zh-CN" dirty="0"/>
              <a:t> temp=a[j];</a:t>
            </a:r>
          </a:p>
          <a:p>
            <a:pPr marL="68580" indent="0">
              <a:buNone/>
            </a:pPr>
            <a:r>
              <a:rPr lang="en-US" altLang="zh-CN" dirty="0"/>
              <a:t>				a[j]=a[j+1];</a:t>
            </a:r>
          </a:p>
          <a:p>
            <a:pPr marL="68580" indent="0">
              <a:buNone/>
            </a:pPr>
            <a:r>
              <a:rPr lang="en-US" altLang="zh-CN" dirty="0"/>
              <a:t>				a[j+1]=temp;</a:t>
            </a:r>
          </a:p>
          <a:p>
            <a:pPr marL="68580" indent="0">
              <a:buNone/>
            </a:pPr>
            <a:r>
              <a:rPr lang="en-US" altLang="zh-CN" dirty="0"/>
              <a:t>			}</a:t>
            </a:r>
          </a:p>
          <a:p>
            <a:pPr marL="68580" indent="0">
              <a:buNone/>
            </a:pPr>
            <a:r>
              <a:rPr lang="en-US" altLang="zh-CN" dirty="0"/>
              <a:t>	}</a:t>
            </a:r>
          </a:p>
          <a:p>
            <a:pPr marL="68580" indent="0">
              <a:buNone/>
            </a:pPr>
            <a:r>
              <a:rPr lang="en-US" altLang="zh-CN" dirty="0"/>
              <a:t>	for(</a:t>
            </a:r>
            <a:r>
              <a:rPr lang="en-US" altLang="zh-CN" dirty="0" err="1"/>
              <a:t>int</a:t>
            </a:r>
            <a:r>
              <a:rPr lang="en-US" altLang="zh-CN" dirty="0"/>
              <a:t> </a:t>
            </a:r>
            <a:r>
              <a:rPr lang="en-US" altLang="zh-CN" dirty="0" err="1"/>
              <a:t>i</a:t>
            </a:r>
            <a:r>
              <a:rPr lang="en-US" altLang="zh-CN" dirty="0"/>
              <a:t>=0;i&lt;</a:t>
            </a:r>
            <a:r>
              <a:rPr lang="en-US" altLang="zh-CN" dirty="0" err="1"/>
              <a:t>a.length;i</a:t>
            </a:r>
            <a:r>
              <a:rPr lang="en-US" altLang="zh-CN" dirty="0"/>
              <a:t>++)</a:t>
            </a:r>
          </a:p>
          <a:p>
            <a:pPr marL="68580" indent="0">
              <a:buNone/>
            </a:pPr>
            <a:r>
              <a:rPr lang="en-US" altLang="zh-CN" dirty="0"/>
              <a:t>		</a:t>
            </a:r>
            <a:r>
              <a:rPr lang="en-US" altLang="zh-CN" dirty="0" err="1"/>
              <a:t>System.out.print</a:t>
            </a:r>
            <a:r>
              <a:rPr lang="en-US" altLang="zh-CN" dirty="0"/>
              <a:t>(a[</a:t>
            </a:r>
            <a:r>
              <a:rPr lang="en-US" altLang="zh-CN" dirty="0" err="1"/>
              <a:t>i</a:t>
            </a:r>
            <a:r>
              <a:rPr lang="en-US" altLang="zh-CN" dirty="0"/>
              <a:t>]+" ");</a:t>
            </a:r>
          </a:p>
          <a:p>
            <a:pPr marL="68580" indent="0">
              <a:buNone/>
            </a:pPr>
            <a:r>
              <a:rPr lang="en-US" altLang="zh-CN" dirty="0"/>
              <a:t>}</a:t>
            </a:r>
          </a:p>
          <a:p>
            <a:pPr marL="68580" indent="0">
              <a:buNone/>
            </a:pP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348" y="4989914"/>
            <a:ext cx="1800200" cy="119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6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12.</a:t>
            </a:r>
            <a:r>
              <a:rPr lang="en-US" altLang="zh-CN" dirty="0"/>
              <a:t> </a:t>
            </a:r>
            <a:r>
              <a:rPr lang="zh-CN" altLang="en-US" dirty="0" smtClean="0"/>
              <a:t>直接</a:t>
            </a:r>
            <a:r>
              <a:rPr lang="zh-CN" altLang="en-US" dirty="0"/>
              <a:t>选择</a:t>
            </a:r>
            <a:r>
              <a:rPr lang="zh-CN" altLang="en-US" dirty="0" smtClean="0"/>
              <a:t>排序</a:t>
            </a:r>
            <a:endParaRPr lang="en-US" altLang="zh-CN" dirty="0" smtClean="0"/>
          </a:p>
          <a:p>
            <a:pPr marL="68580" indent="0">
              <a:buNone/>
            </a:pPr>
            <a:r>
              <a:rPr lang="zh-CN" altLang="en-US" dirty="0"/>
              <a:t>直接选择排序的基本思想是将指定排序位置与其他数组元素分别对比，如果满足条件就交换元素值。</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4038810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6696744" cy="648072"/>
          </a:xfrm>
        </p:spPr>
        <p:txBody>
          <a:bodyPr>
            <a:normAutofit/>
          </a:bodyPr>
          <a:lstStyle/>
          <a:p>
            <a:r>
              <a:rPr lang="zh-CN" altLang="en-US" sz="2400" dirty="0" smtClean="0"/>
              <a:t>复习</a:t>
            </a:r>
            <a:endParaRPr lang="zh-CN" altLang="en-US" sz="2400" dirty="0"/>
          </a:p>
        </p:txBody>
      </p:sp>
      <p:sp>
        <p:nvSpPr>
          <p:cNvPr id="3" name="内容占位符 2"/>
          <p:cNvSpPr>
            <a:spLocks noGrp="1"/>
          </p:cNvSpPr>
          <p:nvPr>
            <p:ph idx="1"/>
          </p:nvPr>
        </p:nvSpPr>
        <p:spPr>
          <a:xfrm>
            <a:off x="683568" y="908720"/>
            <a:ext cx="7776864" cy="5949280"/>
          </a:xfrm>
        </p:spPr>
        <p:txBody>
          <a:bodyPr>
            <a:normAutofit fontScale="70000" lnSpcReduction="20000"/>
          </a:bodyPr>
          <a:lstStyle/>
          <a:p>
            <a:pPr marL="68580" indent="0">
              <a:buNone/>
            </a:pPr>
            <a:r>
              <a:rPr lang="en-US" altLang="zh-CN" dirty="0" smtClean="0"/>
              <a:t>12.</a:t>
            </a:r>
            <a:r>
              <a:rPr lang="zh-CN" altLang="en-US" dirty="0" smtClean="0"/>
              <a:t>直接选择排序</a:t>
            </a:r>
            <a:endParaRPr lang="en-US" altLang="zh-CN" dirty="0" smtClean="0"/>
          </a:p>
          <a:p>
            <a:pPr marL="68580" indent="0">
              <a:buNone/>
            </a:pPr>
            <a:r>
              <a:rPr lang="zh-CN" altLang="en-US" dirty="0" smtClean="0"/>
              <a:t>例</a:t>
            </a:r>
            <a:r>
              <a:rPr lang="en-US" altLang="zh-CN" dirty="0" smtClean="0"/>
              <a:t>4  </a:t>
            </a:r>
            <a:r>
              <a:rPr lang="zh-CN" altLang="en-US" dirty="0" smtClean="0"/>
              <a:t>直接选择排序</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err="1"/>
              <a:t>int</a:t>
            </a:r>
            <a:r>
              <a:rPr lang="en-US" altLang="zh-CN" dirty="0"/>
              <a:t> []a= {63,4,24,1,3,15};</a:t>
            </a:r>
          </a:p>
          <a:p>
            <a:pPr marL="68580" indent="0">
              <a:buNone/>
            </a:pPr>
            <a:r>
              <a:rPr lang="en-US" altLang="zh-CN" dirty="0" err="1"/>
              <a:t>System.out.println</a:t>
            </a:r>
            <a:r>
              <a:rPr lang="en-US" altLang="zh-CN" dirty="0"/>
              <a:t>("</a:t>
            </a:r>
            <a:r>
              <a:rPr lang="zh-CN" altLang="en-US" dirty="0"/>
              <a:t>排序前：</a:t>
            </a:r>
            <a:r>
              <a:rPr lang="en-US" altLang="zh-CN" dirty="0"/>
              <a:t>");</a:t>
            </a:r>
          </a:p>
          <a:p>
            <a:pPr marL="68580" indent="0">
              <a:buNone/>
            </a:pPr>
            <a:r>
              <a:rPr lang="en-US" altLang="zh-CN" dirty="0"/>
              <a:t>for(</a:t>
            </a:r>
            <a:r>
              <a:rPr lang="en-US" altLang="zh-CN" dirty="0" err="1"/>
              <a:t>int</a:t>
            </a:r>
            <a:r>
              <a:rPr lang="en-US" altLang="zh-CN" dirty="0"/>
              <a:t> i:a)</a:t>
            </a:r>
          </a:p>
          <a:p>
            <a:pPr marL="68580" indent="0">
              <a:buNone/>
            </a:pPr>
            <a:r>
              <a:rPr lang="en-US" altLang="zh-CN" dirty="0"/>
              <a:t>{   </a:t>
            </a:r>
            <a:r>
              <a:rPr lang="en-US" altLang="zh-CN" dirty="0" err="1"/>
              <a:t>System.out.print</a:t>
            </a:r>
            <a:r>
              <a:rPr lang="en-US" altLang="zh-CN" dirty="0"/>
              <a:t>(</a:t>
            </a:r>
            <a:r>
              <a:rPr lang="en-US" altLang="zh-CN" dirty="0" err="1"/>
              <a:t>i</a:t>
            </a:r>
            <a:r>
              <a:rPr lang="en-US" altLang="zh-CN" dirty="0"/>
              <a:t>+"\t");  }</a:t>
            </a:r>
          </a:p>
          <a:p>
            <a:pPr marL="68580" indent="0">
              <a:buNone/>
            </a:pPr>
            <a:r>
              <a:rPr lang="en-US" altLang="zh-CN" dirty="0" err="1"/>
              <a:t>System.out.println</a:t>
            </a:r>
            <a:r>
              <a:rPr lang="en-US" altLang="zh-CN" dirty="0"/>
              <a:t>();</a:t>
            </a:r>
          </a:p>
          <a:p>
            <a:pPr marL="68580" indent="0">
              <a:buNone/>
            </a:pPr>
            <a:r>
              <a:rPr lang="en-US" altLang="zh-CN" dirty="0" err="1"/>
              <a:t>int</a:t>
            </a:r>
            <a:r>
              <a:rPr lang="en-US" altLang="zh-CN" dirty="0"/>
              <a:t> index;</a:t>
            </a:r>
          </a:p>
          <a:p>
            <a:pPr marL="68580" indent="0">
              <a:buNone/>
            </a:pPr>
            <a:r>
              <a:rPr lang="en-US" altLang="zh-CN" dirty="0"/>
              <a:t>for(</a:t>
            </a:r>
            <a:r>
              <a:rPr lang="en-US" altLang="zh-CN" dirty="0" err="1"/>
              <a:t>int</a:t>
            </a:r>
            <a:r>
              <a:rPr lang="en-US" altLang="zh-CN" dirty="0"/>
              <a:t> </a:t>
            </a:r>
            <a:r>
              <a:rPr lang="en-US" altLang="zh-CN" dirty="0" err="1"/>
              <a:t>i</a:t>
            </a:r>
            <a:r>
              <a:rPr lang="en-US" altLang="zh-CN" dirty="0"/>
              <a:t>=1;i&lt;</a:t>
            </a:r>
            <a:r>
              <a:rPr lang="en-US" altLang="zh-CN" dirty="0" err="1"/>
              <a:t>a.length;i</a:t>
            </a:r>
            <a:r>
              <a:rPr lang="en-US" altLang="zh-CN" dirty="0"/>
              <a:t>++)</a:t>
            </a:r>
          </a:p>
          <a:p>
            <a:pPr marL="68580" indent="0">
              <a:buNone/>
            </a:pPr>
            <a:r>
              <a:rPr lang="en-US" altLang="zh-CN" dirty="0"/>
              <a:t>{</a:t>
            </a:r>
          </a:p>
          <a:p>
            <a:pPr marL="68580" indent="0">
              <a:buNone/>
            </a:pPr>
            <a:r>
              <a:rPr lang="en-US" altLang="zh-CN" dirty="0"/>
              <a:t>	index=0;</a:t>
            </a:r>
          </a:p>
          <a:p>
            <a:pPr marL="68580" indent="0">
              <a:buNone/>
            </a:pPr>
            <a:r>
              <a:rPr lang="en-US" altLang="zh-CN" dirty="0"/>
              <a:t>	for(</a:t>
            </a:r>
            <a:r>
              <a:rPr lang="en-US" altLang="zh-CN" dirty="0" err="1"/>
              <a:t>int</a:t>
            </a:r>
            <a:r>
              <a:rPr lang="en-US" altLang="zh-CN" dirty="0"/>
              <a:t> j=1;j&lt;=</a:t>
            </a:r>
            <a:r>
              <a:rPr lang="en-US" altLang="zh-CN" dirty="0" err="1"/>
              <a:t>a.length-i;j</a:t>
            </a:r>
            <a:r>
              <a:rPr lang="en-US" altLang="zh-CN" dirty="0"/>
              <a:t>++)</a:t>
            </a:r>
          </a:p>
          <a:p>
            <a:pPr marL="68580" indent="0">
              <a:buNone/>
            </a:pPr>
            <a:r>
              <a:rPr lang="en-US" altLang="zh-CN" dirty="0"/>
              <a:t>	{</a:t>
            </a:r>
          </a:p>
          <a:p>
            <a:pPr marL="68580" indent="0">
              <a:buNone/>
            </a:pPr>
            <a:r>
              <a:rPr lang="en-US" altLang="zh-CN" dirty="0"/>
              <a:t>		if(a[j]&gt;a[index])</a:t>
            </a:r>
          </a:p>
          <a:p>
            <a:pPr marL="68580" indent="0">
              <a:buNone/>
            </a:pPr>
            <a:r>
              <a:rPr lang="en-US" altLang="zh-CN" dirty="0"/>
              <a:t>		index=j;</a:t>
            </a:r>
          </a:p>
          <a:p>
            <a:pPr marL="68580" indent="0">
              <a:buNone/>
            </a:pPr>
            <a:r>
              <a:rPr lang="en-US" altLang="zh-CN" dirty="0"/>
              <a:t>	}</a:t>
            </a:r>
          </a:p>
          <a:p>
            <a:pPr marL="68580" indent="0">
              <a:buNone/>
            </a:pPr>
            <a:r>
              <a:rPr lang="en-US" altLang="zh-CN" dirty="0"/>
              <a:t>	</a:t>
            </a:r>
            <a:r>
              <a:rPr lang="en-US" altLang="zh-CN" dirty="0" err="1"/>
              <a:t>int</a:t>
            </a:r>
            <a:r>
              <a:rPr lang="en-US" altLang="zh-CN" dirty="0"/>
              <a:t> temp=a[</a:t>
            </a:r>
            <a:r>
              <a:rPr lang="en-US" altLang="zh-CN" dirty="0" err="1"/>
              <a:t>a.length-i</a:t>
            </a:r>
            <a:r>
              <a:rPr lang="en-US" altLang="zh-CN" dirty="0"/>
              <a:t>];</a:t>
            </a:r>
          </a:p>
          <a:p>
            <a:pPr marL="68580" indent="0">
              <a:buNone/>
            </a:pPr>
            <a:r>
              <a:rPr lang="en-US" altLang="zh-CN" dirty="0"/>
              <a:t>	a[</a:t>
            </a:r>
            <a:r>
              <a:rPr lang="en-US" altLang="zh-CN" dirty="0" err="1"/>
              <a:t>a.length-i</a:t>
            </a:r>
            <a:r>
              <a:rPr lang="en-US" altLang="zh-CN" dirty="0"/>
              <a:t>]=a[index];</a:t>
            </a:r>
          </a:p>
          <a:p>
            <a:pPr marL="68580" indent="0">
              <a:buNone/>
            </a:pPr>
            <a:r>
              <a:rPr lang="en-US" altLang="zh-CN" dirty="0"/>
              <a:t>	a[index]=temp;</a:t>
            </a:r>
          </a:p>
          <a:p>
            <a:pPr marL="68580" indent="0">
              <a:buNone/>
            </a:pPr>
            <a:r>
              <a:rPr lang="en-US" altLang="zh-CN" dirty="0"/>
              <a:t>}</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25" y="3284984"/>
            <a:ext cx="3286125"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69160"/>
            <a:ext cx="3968750" cy="17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66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13.</a:t>
            </a:r>
            <a:r>
              <a:rPr lang="zh-CN" altLang="en-US" dirty="0"/>
              <a:t>反转</a:t>
            </a:r>
            <a:r>
              <a:rPr lang="zh-CN" altLang="en-US" dirty="0" smtClean="0"/>
              <a:t>排序</a:t>
            </a:r>
            <a:endParaRPr lang="en-US" altLang="zh-CN" dirty="0" smtClean="0"/>
          </a:p>
          <a:p>
            <a:pPr marL="68580" indent="0">
              <a:buNone/>
            </a:pPr>
            <a:r>
              <a:rPr lang="zh-CN" altLang="en-US" dirty="0"/>
              <a:t>反转排序把数组最后一个元素与第一个元素替换，倒数第二个元素与第二个元素替换，以此类推，直到把所有数组元素反转替换。</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579357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6408712" cy="720080"/>
          </a:xfrm>
        </p:spPr>
        <p:txBody>
          <a:bodyPr>
            <a:normAutofit/>
          </a:bodyPr>
          <a:lstStyle/>
          <a:p>
            <a:r>
              <a:rPr lang="zh-CN" altLang="en-US" sz="2800" dirty="0" smtClean="0"/>
              <a:t>复习</a:t>
            </a:r>
            <a:endParaRPr lang="zh-CN" altLang="en-US" sz="2800" dirty="0"/>
          </a:p>
        </p:txBody>
      </p:sp>
      <p:sp>
        <p:nvSpPr>
          <p:cNvPr id="3" name="内容占位符 2"/>
          <p:cNvSpPr>
            <a:spLocks noGrp="1"/>
          </p:cNvSpPr>
          <p:nvPr>
            <p:ph idx="1"/>
          </p:nvPr>
        </p:nvSpPr>
        <p:spPr>
          <a:xfrm>
            <a:off x="611560" y="1052736"/>
            <a:ext cx="7848872" cy="5256584"/>
          </a:xfrm>
        </p:spPr>
        <p:txBody>
          <a:bodyPr>
            <a:normAutofit fontScale="70000" lnSpcReduction="20000"/>
          </a:bodyPr>
          <a:lstStyle/>
          <a:p>
            <a:pPr marL="68580" indent="0">
              <a:buNone/>
            </a:pPr>
            <a:r>
              <a:rPr lang="en-US" altLang="zh-CN" dirty="0"/>
              <a:t>13.</a:t>
            </a:r>
            <a:r>
              <a:rPr lang="zh-CN" altLang="en-US" dirty="0"/>
              <a:t>反转排序</a:t>
            </a:r>
            <a:endParaRPr lang="en-US" altLang="zh-CN" dirty="0"/>
          </a:p>
          <a:p>
            <a:pPr marL="68580" indent="0">
              <a:buNone/>
            </a:pPr>
            <a:r>
              <a:rPr lang="zh-CN" altLang="en-US" dirty="0" smtClean="0"/>
              <a:t>例</a:t>
            </a:r>
            <a:r>
              <a:rPr lang="en-US" altLang="zh-CN" dirty="0" smtClean="0"/>
              <a:t>5 </a:t>
            </a:r>
            <a:r>
              <a:rPr lang="zh-CN" altLang="en-US" dirty="0" smtClean="0"/>
              <a:t>反转排序</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err="1"/>
              <a:t>int</a:t>
            </a:r>
            <a:r>
              <a:rPr lang="en-US" altLang="zh-CN" dirty="0"/>
              <a:t> []a= {10,20,30,40,50,60};</a:t>
            </a:r>
          </a:p>
          <a:p>
            <a:pPr marL="68580" indent="0">
              <a:buNone/>
            </a:pPr>
            <a:r>
              <a:rPr lang="en-US" altLang="zh-CN" dirty="0" err="1"/>
              <a:t>System.out.println</a:t>
            </a:r>
            <a:r>
              <a:rPr lang="en-US" altLang="zh-CN" dirty="0"/>
              <a:t>("</a:t>
            </a:r>
            <a:r>
              <a:rPr lang="zh-CN" altLang="en-US" dirty="0"/>
              <a:t>反转前：</a:t>
            </a:r>
            <a:r>
              <a:rPr lang="en-US" altLang="zh-CN" dirty="0"/>
              <a:t>");</a:t>
            </a:r>
          </a:p>
          <a:p>
            <a:pPr marL="68580" indent="0">
              <a:buNone/>
            </a:pPr>
            <a:r>
              <a:rPr lang="en-US" altLang="zh-CN" dirty="0"/>
              <a:t>for(</a:t>
            </a:r>
            <a:r>
              <a:rPr lang="en-US" altLang="zh-CN" dirty="0" err="1"/>
              <a:t>int</a:t>
            </a:r>
            <a:r>
              <a:rPr lang="en-US" altLang="zh-CN" dirty="0"/>
              <a:t> i:a)</a:t>
            </a:r>
          </a:p>
          <a:p>
            <a:pPr marL="68580" indent="0">
              <a:buNone/>
            </a:pPr>
            <a:r>
              <a:rPr lang="en-US" altLang="zh-CN" dirty="0"/>
              <a:t>{</a:t>
            </a:r>
          </a:p>
          <a:p>
            <a:pPr marL="68580" indent="0">
              <a:buNone/>
            </a:pPr>
            <a:r>
              <a:rPr lang="en-US" altLang="zh-CN" dirty="0"/>
              <a:t>	</a:t>
            </a:r>
            <a:r>
              <a:rPr lang="en-US" altLang="zh-CN" dirty="0" err="1"/>
              <a:t>System.out.print</a:t>
            </a:r>
            <a:r>
              <a:rPr lang="en-US" altLang="zh-CN" dirty="0"/>
              <a:t>(</a:t>
            </a:r>
            <a:r>
              <a:rPr lang="en-US" altLang="zh-CN" dirty="0" err="1"/>
              <a:t>i</a:t>
            </a:r>
            <a:r>
              <a:rPr lang="en-US" altLang="zh-CN" dirty="0"/>
              <a:t>+"\t");</a:t>
            </a:r>
          </a:p>
          <a:p>
            <a:pPr marL="68580" indent="0">
              <a:buNone/>
            </a:pPr>
            <a:r>
              <a:rPr lang="en-US" altLang="zh-CN" dirty="0"/>
              <a:t>}</a:t>
            </a:r>
          </a:p>
          <a:p>
            <a:pPr marL="68580" indent="0">
              <a:buNone/>
            </a:pPr>
            <a:r>
              <a:rPr lang="en-US" altLang="zh-CN" dirty="0" err="1"/>
              <a:t>System.out.println</a:t>
            </a:r>
            <a:r>
              <a:rPr lang="en-US" altLang="zh-CN" dirty="0"/>
              <a:t>();</a:t>
            </a:r>
          </a:p>
          <a:p>
            <a:pPr marL="68580" indent="0">
              <a:buNone/>
            </a:pPr>
            <a:r>
              <a:rPr lang="en-US" altLang="zh-CN" dirty="0" err="1"/>
              <a:t>int</a:t>
            </a:r>
            <a:r>
              <a:rPr lang="en-US" altLang="zh-CN" dirty="0"/>
              <a:t> temp;</a:t>
            </a:r>
          </a:p>
          <a:p>
            <a:pPr marL="68580" indent="0">
              <a:buNone/>
            </a:pPr>
            <a:r>
              <a:rPr lang="en-US" altLang="zh-CN" dirty="0" err="1"/>
              <a:t>int</a:t>
            </a:r>
            <a:r>
              <a:rPr lang="en-US" altLang="zh-CN" dirty="0"/>
              <a:t> </a:t>
            </a:r>
            <a:r>
              <a:rPr lang="en-US" altLang="zh-CN" dirty="0" err="1"/>
              <a:t>len</a:t>
            </a:r>
            <a:r>
              <a:rPr lang="en-US" altLang="zh-CN" dirty="0"/>
              <a:t>=</a:t>
            </a:r>
            <a:r>
              <a:rPr lang="en-US" altLang="zh-CN" dirty="0" err="1"/>
              <a:t>a.length</a:t>
            </a:r>
            <a:r>
              <a:rPr lang="en-US" altLang="zh-CN" dirty="0"/>
              <a:t>;</a:t>
            </a:r>
          </a:p>
          <a:p>
            <a:pPr marL="68580" indent="0">
              <a:buNone/>
            </a:pPr>
            <a:r>
              <a:rPr lang="en-US" altLang="zh-CN" dirty="0"/>
              <a:t>for(</a:t>
            </a:r>
            <a:r>
              <a:rPr lang="en-US" altLang="zh-CN" dirty="0" err="1"/>
              <a:t>int</a:t>
            </a:r>
            <a:r>
              <a:rPr lang="en-US" altLang="zh-CN" dirty="0"/>
              <a:t> </a:t>
            </a:r>
            <a:r>
              <a:rPr lang="en-US" altLang="zh-CN" dirty="0" err="1"/>
              <a:t>i</a:t>
            </a:r>
            <a:r>
              <a:rPr lang="en-US" altLang="zh-CN" dirty="0"/>
              <a:t>=0;i&lt;</a:t>
            </a:r>
            <a:r>
              <a:rPr lang="en-US" altLang="zh-CN" dirty="0" err="1"/>
              <a:t>len</a:t>
            </a:r>
            <a:r>
              <a:rPr lang="en-US" altLang="zh-CN" dirty="0"/>
              <a:t>/2;i++)</a:t>
            </a:r>
          </a:p>
          <a:p>
            <a:pPr marL="68580" indent="0">
              <a:buNone/>
            </a:pPr>
            <a:r>
              <a:rPr lang="en-US" altLang="zh-CN" dirty="0"/>
              <a:t>{</a:t>
            </a:r>
          </a:p>
          <a:p>
            <a:pPr marL="68580" indent="0">
              <a:buNone/>
            </a:pPr>
            <a:r>
              <a:rPr lang="en-US" altLang="zh-CN" dirty="0"/>
              <a:t>	temp=a[</a:t>
            </a:r>
            <a:r>
              <a:rPr lang="en-US" altLang="zh-CN" dirty="0" err="1"/>
              <a:t>i</a:t>
            </a:r>
            <a:r>
              <a:rPr lang="en-US" altLang="zh-CN" dirty="0"/>
              <a:t>];</a:t>
            </a:r>
          </a:p>
          <a:p>
            <a:pPr marL="68580" indent="0">
              <a:buNone/>
            </a:pPr>
            <a:r>
              <a:rPr lang="en-US" altLang="zh-CN" dirty="0"/>
              <a:t>	a[</a:t>
            </a:r>
            <a:r>
              <a:rPr lang="en-US" altLang="zh-CN" dirty="0" err="1"/>
              <a:t>i</a:t>
            </a:r>
            <a:r>
              <a:rPr lang="en-US" altLang="zh-CN" dirty="0"/>
              <a:t>]=a[len-1-i];</a:t>
            </a:r>
          </a:p>
          <a:p>
            <a:pPr marL="68580" indent="0">
              <a:buNone/>
            </a:pPr>
            <a:r>
              <a:rPr lang="en-US" altLang="zh-CN" dirty="0"/>
              <a:t>	a[len-1-i]=temp;</a:t>
            </a:r>
          </a:p>
          <a:p>
            <a:pPr marL="68580" indent="0">
              <a:buNone/>
            </a:pPr>
            <a:r>
              <a:rPr lang="en-US" altLang="zh-CN" dirty="0" smtClean="0"/>
              <a:t>}</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5500" y="3212976"/>
            <a:ext cx="2880320" cy="165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5007759"/>
            <a:ext cx="3803650" cy="154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600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pPr marL="68580" indent="0">
              <a:buNone/>
            </a:pPr>
            <a:r>
              <a:rPr lang="en-US" altLang="zh-CN" dirty="0"/>
              <a:t>5</a:t>
            </a:r>
            <a:r>
              <a:rPr lang="en-US" altLang="zh-CN" dirty="0" smtClean="0"/>
              <a:t>.1 </a:t>
            </a:r>
            <a:r>
              <a:rPr lang="en-US" altLang="zh-CN" dirty="0"/>
              <a:t>String</a:t>
            </a:r>
            <a:r>
              <a:rPr lang="zh-CN" altLang="en-US" dirty="0"/>
              <a:t>类</a:t>
            </a:r>
          </a:p>
          <a:p>
            <a:pPr marL="68580" indent="0">
              <a:buNone/>
            </a:pPr>
            <a:r>
              <a:rPr lang="en-US" altLang="zh-CN" dirty="0" smtClean="0"/>
              <a:t>5.2 </a:t>
            </a:r>
            <a:r>
              <a:rPr lang="zh-CN" altLang="en-US" dirty="0"/>
              <a:t>连接字符串</a:t>
            </a:r>
          </a:p>
          <a:p>
            <a:pPr marL="68580" indent="0">
              <a:buNone/>
            </a:pPr>
            <a:r>
              <a:rPr lang="en-US" altLang="zh-CN" dirty="0" smtClean="0"/>
              <a:t>5.3 </a:t>
            </a:r>
            <a:r>
              <a:rPr lang="zh-CN" altLang="en-US" dirty="0"/>
              <a:t>获取字符串信息</a:t>
            </a:r>
          </a:p>
          <a:p>
            <a:pPr marL="68580" indent="0">
              <a:buNone/>
            </a:pPr>
            <a:r>
              <a:rPr lang="en-US" altLang="zh-CN" dirty="0" smtClean="0"/>
              <a:t>5.4 </a:t>
            </a:r>
            <a:r>
              <a:rPr lang="zh-CN" altLang="en-US" dirty="0"/>
              <a:t>字符串操作</a:t>
            </a:r>
          </a:p>
          <a:p>
            <a:pPr marL="68580" indent="0">
              <a:buNone/>
            </a:pPr>
            <a:r>
              <a:rPr lang="en-US" altLang="zh-CN" dirty="0" smtClean="0"/>
              <a:t>5.5 </a:t>
            </a:r>
            <a:r>
              <a:rPr lang="zh-CN" altLang="en-US" dirty="0"/>
              <a:t>格式化字符串</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86564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学习任务</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了解字符串的相关概念</a:t>
            </a:r>
            <a:endParaRPr lang="en-US" altLang="zh-CN" dirty="0" smtClean="0"/>
          </a:p>
          <a:p>
            <a:pPr marL="68580" indent="0">
              <a:buNone/>
            </a:pPr>
            <a:r>
              <a:rPr lang="zh-CN" altLang="en-US" dirty="0" smtClean="0"/>
              <a:t>熟练掌握字符串的使用方法</a:t>
            </a:r>
            <a:endParaRPr lang="en-US" altLang="zh-CN" dirty="0" smtClean="0"/>
          </a:p>
          <a:p>
            <a:pPr marL="68580" indent="0">
              <a:buNone/>
            </a:pPr>
            <a:r>
              <a:rPr lang="zh-CN" altLang="en-US" dirty="0" smtClean="0"/>
              <a:t>掌握字符串的相关操作</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508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5.1 </a:t>
            </a:r>
            <a:r>
              <a:rPr lang="en-US" altLang="zh-CN" dirty="0"/>
              <a:t>String</a:t>
            </a:r>
            <a:r>
              <a:rPr lang="zh-CN" altLang="en-US" dirty="0" smtClean="0"/>
              <a:t>类</a:t>
            </a:r>
            <a:endParaRPr lang="zh-CN" altLang="en-US" dirty="0"/>
          </a:p>
        </p:txBody>
      </p:sp>
      <p:sp>
        <p:nvSpPr>
          <p:cNvPr id="3" name="内容占位符 2"/>
          <p:cNvSpPr>
            <a:spLocks noGrp="1"/>
          </p:cNvSpPr>
          <p:nvPr>
            <p:ph idx="1"/>
          </p:nvPr>
        </p:nvSpPr>
        <p:spPr/>
        <p:txBody>
          <a:bodyPr>
            <a:normAutofit/>
          </a:bodyPr>
          <a:lstStyle/>
          <a:p>
            <a:pPr marL="68580" indent="0">
              <a:buNone/>
            </a:pPr>
            <a:r>
              <a:rPr lang="zh-CN" altLang="en-US" dirty="0" smtClean="0"/>
              <a:t>字符串是一系列字符的序列。在</a:t>
            </a:r>
            <a:r>
              <a:rPr lang="en-US" altLang="zh-CN" dirty="0" smtClean="0"/>
              <a:t>Java</a:t>
            </a:r>
            <a:r>
              <a:rPr lang="zh-CN" altLang="en-US" dirty="0" smtClean="0"/>
              <a:t>中字符串是用一对双引号“”括起来的字符序列。</a:t>
            </a:r>
            <a:endParaRPr lang="en-US" altLang="zh-CN" dirty="0" smtClean="0"/>
          </a:p>
          <a:p>
            <a:pPr marL="68580" indent="0">
              <a:buNone/>
            </a:pPr>
            <a:r>
              <a:rPr lang="zh-CN" altLang="en-US" dirty="0"/>
              <a:t>程序</a:t>
            </a:r>
            <a:r>
              <a:rPr lang="zh-CN" altLang="en-US" dirty="0" smtClean="0"/>
              <a:t>中用到的字符串可以分为两大类：一类是创建之后不会再做修改和变动的字符串变量；另一类是创建之后允许再做修改的字符串变量。</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67919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String</a:t>
            </a:r>
            <a:r>
              <a:rPr lang="zh-CN" altLang="en-US" dirty="0"/>
              <a:t>类</a:t>
            </a:r>
          </a:p>
        </p:txBody>
      </p:sp>
      <p:sp>
        <p:nvSpPr>
          <p:cNvPr id="3" name="内容占位符 2"/>
          <p:cNvSpPr>
            <a:spLocks noGrp="1"/>
          </p:cNvSpPr>
          <p:nvPr>
            <p:ph idx="1"/>
          </p:nvPr>
        </p:nvSpPr>
        <p:spPr/>
        <p:txBody>
          <a:bodyPr/>
          <a:lstStyle/>
          <a:p>
            <a:pPr marL="68580" indent="0">
              <a:buNone/>
            </a:pPr>
            <a:r>
              <a:rPr lang="zh-CN" altLang="en-US" dirty="0" smtClean="0"/>
              <a:t>对于</a:t>
            </a:r>
            <a:r>
              <a:rPr lang="zh-CN" altLang="en-US" dirty="0"/>
              <a:t>前一种字符串变量，由于程序中经常需要对它做比较、搜索之类的操作，所以通常把它放在一个具有一定名称的对象之中，由程序完成对该对象的上述操作，在</a:t>
            </a:r>
            <a:r>
              <a:rPr lang="en-US" altLang="zh-CN" dirty="0"/>
              <a:t>Java</a:t>
            </a:r>
            <a:r>
              <a:rPr lang="zh-CN" altLang="en-US" dirty="0"/>
              <a:t>程序中存放这种字符串的变量是</a:t>
            </a:r>
            <a:r>
              <a:rPr lang="en-US" altLang="zh-CN" dirty="0"/>
              <a:t>String</a:t>
            </a:r>
            <a:r>
              <a:rPr lang="zh-CN" altLang="en-US" dirty="0"/>
              <a:t>类对象</a:t>
            </a:r>
            <a:r>
              <a:rPr lang="zh-CN" altLang="en-US" dirty="0" smtClean="0"/>
              <a:t>。</a:t>
            </a:r>
            <a:endParaRPr lang="en-US" altLang="zh-CN" dirty="0" smtClean="0"/>
          </a:p>
          <a:p>
            <a:pPr marL="68580" indent="0">
              <a:buNone/>
            </a:pPr>
            <a:r>
              <a:rPr lang="zh-CN" altLang="en-US" dirty="0" smtClean="0"/>
              <a:t>对于后一种字符串变量，由于程序中经常需要对它做添加、插入、修改之类的操作，所以这种字符串变量一般存放在</a:t>
            </a:r>
            <a:r>
              <a:rPr lang="en-US" altLang="zh-CN" dirty="0" err="1" smtClean="0"/>
              <a:t>StringBuilder</a:t>
            </a:r>
            <a:r>
              <a:rPr lang="zh-CN" altLang="en-US" dirty="0" smtClean="0"/>
              <a:t>类的对象之中。</a:t>
            </a:r>
            <a:endParaRPr lang="zh-CN" altLang="en-US"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35480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1.</a:t>
            </a:r>
            <a:r>
              <a:rPr lang="zh-CN" altLang="en-US" dirty="0" smtClean="0"/>
              <a:t>创建和声明一维数组</a:t>
            </a:r>
            <a:endParaRPr lang="en-US" altLang="zh-CN" dirty="0" smtClean="0"/>
          </a:p>
          <a:p>
            <a:pPr marL="68580" indent="0">
              <a:buNone/>
            </a:pPr>
            <a:r>
              <a:rPr lang="zh-CN" altLang="en-US" dirty="0"/>
              <a:t>数据类型</a:t>
            </a:r>
            <a:r>
              <a:rPr lang="en-US" altLang="zh-CN" dirty="0"/>
              <a:t>[] </a:t>
            </a:r>
            <a:r>
              <a:rPr lang="zh-CN" altLang="en-US" dirty="0"/>
              <a:t>数组名</a:t>
            </a:r>
            <a:r>
              <a:rPr lang="en-US" altLang="zh-CN" dirty="0"/>
              <a:t>;</a:t>
            </a:r>
          </a:p>
          <a:p>
            <a:pPr marL="68580" indent="0">
              <a:buNone/>
            </a:pPr>
            <a:r>
              <a:rPr lang="zh-CN" altLang="en-US" dirty="0"/>
              <a:t>数组名</a:t>
            </a:r>
            <a:r>
              <a:rPr lang="en-US" altLang="zh-CN" dirty="0"/>
              <a:t>=new </a:t>
            </a:r>
            <a:r>
              <a:rPr lang="zh-CN" altLang="en-US" dirty="0"/>
              <a:t>数据类型</a:t>
            </a:r>
            <a:r>
              <a:rPr lang="en-US" altLang="zh-CN" dirty="0"/>
              <a:t>[</a:t>
            </a:r>
            <a:r>
              <a:rPr lang="zh-CN" altLang="en-US" dirty="0"/>
              <a:t>数组元素个数</a:t>
            </a:r>
            <a:r>
              <a:rPr lang="en-US" altLang="zh-CN" dirty="0"/>
              <a:t>]</a:t>
            </a:r>
            <a:r>
              <a:rPr lang="zh-CN" altLang="en-US" dirty="0" smtClean="0"/>
              <a:t>；</a:t>
            </a:r>
            <a:endParaRPr lang="en-US" altLang="zh-CN" dirty="0" smtClean="0"/>
          </a:p>
          <a:p>
            <a:pPr marL="68580" indent="0">
              <a:buNone/>
            </a:pPr>
            <a:r>
              <a:rPr lang="zh-CN" altLang="en-US" dirty="0" smtClean="0"/>
              <a:t>例</a:t>
            </a:r>
            <a:r>
              <a:rPr lang="en-US" altLang="zh-CN" dirty="0" smtClean="0"/>
              <a:t>1 </a:t>
            </a:r>
            <a:r>
              <a:rPr lang="zh-CN" altLang="en-US" dirty="0" smtClean="0"/>
              <a:t>先</a:t>
            </a:r>
            <a:r>
              <a:rPr lang="zh-CN" altLang="en-US" dirty="0"/>
              <a:t>声明后分配内存</a:t>
            </a:r>
            <a:endParaRPr lang="en-US" altLang="zh-CN" dirty="0"/>
          </a:p>
          <a:p>
            <a:pPr marL="68580" indent="0">
              <a:buNone/>
            </a:pPr>
            <a:r>
              <a:rPr lang="en-US" altLang="zh-CN" dirty="0" err="1"/>
              <a:t>int</a:t>
            </a:r>
            <a:r>
              <a:rPr lang="en-US" altLang="zh-CN" dirty="0"/>
              <a:t>[]  a;   //</a:t>
            </a:r>
            <a:r>
              <a:rPr lang="zh-CN" altLang="en-US" dirty="0"/>
              <a:t>声明名为</a:t>
            </a:r>
            <a:r>
              <a:rPr lang="en-US" altLang="zh-CN" dirty="0"/>
              <a:t>a</a:t>
            </a:r>
            <a:r>
              <a:rPr lang="zh-CN" altLang="en-US" dirty="0"/>
              <a:t>的数组</a:t>
            </a:r>
            <a:endParaRPr lang="en-US" altLang="zh-CN" dirty="0"/>
          </a:p>
          <a:p>
            <a:pPr marL="68580" indent="0">
              <a:buNone/>
            </a:pPr>
            <a:r>
              <a:rPr lang="en-US" altLang="zh-CN" dirty="0"/>
              <a:t>a=new </a:t>
            </a:r>
            <a:r>
              <a:rPr lang="en-US" altLang="zh-CN" dirty="0" err="1"/>
              <a:t>int</a:t>
            </a:r>
            <a:r>
              <a:rPr lang="en-US" altLang="zh-CN" dirty="0"/>
              <a:t>[4];   //</a:t>
            </a:r>
            <a:r>
              <a:rPr lang="zh-CN" altLang="en-US" dirty="0"/>
              <a:t>运用</a:t>
            </a:r>
            <a:r>
              <a:rPr lang="en-US" altLang="zh-CN" dirty="0"/>
              <a:t>new</a:t>
            </a:r>
            <a:r>
              <a:rPr lang="zh-CN" altLang="en-US" dirty="0"/>
              <a:t>关键字为数组分配</a:t>
            </a:r>
            <a:r>
              <a:rPr lang="en-US" altLang="zh-CN" dirty="0"/>
              <a:t>4</a:t>
            </a:r>
            <a:r>
              <a:rPr lang="zh-CN" altLang="en-US" dirty="0"/>
              <a:t>个</a:t>
            </a:r>
            <a:r>
              <a:rPr lang="en-US" altLang="zh-CN" dirty="0" err="1"/>
              <a:t>int</a:t>
            </a:r>
            <a:r>
              <a:rPr lang="zh-CN" altLang="en-US" dirty="0"/>
              <a:t>类型大小的空间</a:t>
            </a:r>
            <a:endParaRPr lang="en-US" altLang="zh-CN" dirty="0"/>
          </a:p>
          <a:p>
            <a:pPr marL="68580" indent="0">
              <a:buNone/>
            </a:pPr>
            <a:endParaRPr lang="zh-CN" altLang="en-US"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576433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5.1.1 </a:t>
            </a:r>
            <a:r>
              <a:rPr lang="zh-CN" altLang="en-US" dirty="0" smtClean="0"/>
              <a:t>声明字符串</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在</a:t>
            </a:r>
            <a:r>
              <a:rPr lang="en-US" altLang="zh-CN" dirty="0" smtClean="0"/>
              <a:t>Java</a:t>
            </a:r>
            <a:r>
              <a:rPr lang="zh-CN" altLang="en-US" dirty="0" smtClean="0"/>
              <a:t>语言中，字符串必须包含在一对双引号（</a:t>
            </a:r>
            <a:r>
              <a:rPr lang="en-US" altLang="zh-CN" dirty="0" smtClean="0"/>
              <a:t>””</a:t>
            </a:r>
            <a:r>
              <a:rPr lang="zh-CN" altLang="en-US" dirty="0" smtClean="0"/>
              <a:t>）之内。例如：</a:t>
            </a:r>
            <a:endParaRPr lang="en-US" altLang="zh-CN" dirty="0" smtClean="0"/>
          </a:p>
          <a:p>
            <a:pPr marL="68580" indent="0">
              <a:buNone/>
            </a:pPr>
            <a:r>
              <a:rPr lang="en-US" altLang="zh-CN" dirty="0" smtClean="0"/>
              <a:t>“23.23”</a:t>
            </a:r>
            <a:r>
              <a:rPr lang="zh-CN" altLang="en-US" dirty="0" smtClean="0"/>
              <a:t>、</a:t>
            </a:r>
            <a:r>
              <a:rPr lang="en-US" altLang="zh-CN" dirty="0" smtClean="0"/>
              <a:t>”ABCDE”</a:t>
            </a:r>
            <a:r>
              <a:rPr lang="zh-CN" altLang="en-US" dirty="0" smtClean="0"/>
              <a:t>、</a:t>
            </a:r>
            <a:r>
              <a:rPr lang="en-US" altLang="zh-CN" dirty="0" smtClean="0"/>
              <a:t>”</a:t>
            </a:r>
            <a:r>
              <a:rPr lang="zh-CN" altLang="en-US" dirty="0" smtClean="0"/>
              <a:t>你好</a:t>
            </a:r>
            <a:r>
              <a:rPr lang="en-US" altLang="zh-CN" dirty="0" smtClean="0"/>
              <a:t>”</a:t>
            </a:r>
          </a:p>
          <a:p>
            <a:pPr marL="68580" indent="0">
              <a:buNone/>
            </a:pPr>
            <a:r>
              <a:rPr lang="zh-CN" altLang="en-US" dirty="0" smtClean="0"/>
              <a:t>以上这些都是字符串常量，字符串常量是系统能够显示的任何文字信息，甚至是单个字符。</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81227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声明字符串</a:t>
            </a:r>
          </a:p>
        </p:txBody>
      </p:sp>
      <p:sp>
        <p:nvSpPr>
          <p:cNvPr id="3" name="内容占位符 2"/>
          <p:cNvSpPr>
            <a:spLocks noGrp="1"/>
          </p:cNvSpPr>
          <p:nvPr>
            <p:ph idx="1"/>
          </p:nvPr>
        </p:nvSpPr>
        <p:spPr/>
        <p:txBody>
          <a:bodyPr/>
          <a:lstStyle/>
          <a:p>
            <a:pPr marL="68580" indent="0">
              <a:buNone/>
            </a:pPr>
            <a:r>
              <a:rPr lang="zh-CN" altLang="en-US" dirty="0" smtClean="0"/>
              <a:t>声明字符串变量的语法：</a:t>
            </a:r>
            <a:endParaRPr lang="en-US" altLang="zh-CN" dirty="0" smtClean="0"/>
          </a:p>
          <a:p>
            <a:pPr marL="68580" indent="0">
              <a:buNone/>
            </a:pPr>
            <a:r>
              <a:rPr lang="en-US" altLang="zh-CN" dirty="0" smtClean="0"/>
              <a:t>String </a:t>
            </a:r>
            <a:r>
              <a:rPr lang="en-US" altLang="zh-CN" dirty="0" err="1" smtClean="0"/>
              <a:t>str</a:t>
            </a:r>
            <a:r>
              <a:rPr lang="en-US" altLang="zh-CN" dirty="0" smtClean="0"/>
              <a:t>;</a:t>
            </a:r>
          </a:p>
          <a:p>
            <a:pPr marL="68580" indent="0">
              <a:buNone/>
            </a:pPr>
            <a:endParaRPr lang="en-US" altLang="zh-CN" dirty="0"/>
          </a:p>
          <a:p>
            <a:pPr marL="68580" indent="0">
              <a:buNone/>
            </a:pPr>
            <a:r>
              <a:rPr lang="zh-CN" altLang="en-US" dirty="0" smtClean="0"/>
              <a:t>说明：</a:t>
            </a:r>
            <a:endParaRPr lang="en-US" altLang="zh-CN" dirty="0" smtClean="0"/>
          </a:p>
          <a:p>
            <a:pPr marL="68580" indent="0">
              <a:buNone/>
            </a:pPr>
            <a:r>
              <a:rPr lang="en-US" altLang="zh-CN" dirty="0" smtClean="0"/>
              <a:t>String</a:t>
            </a:r>
            <a:r>
              <a:rPr lang="zh-CN" altLang="en-US" dirty="0" smtClean="0"/>
              <a:t>：指定该变量为字符串类型</a:t>
            </a:r>
            <a:endParaRPr lang="en-US" altLang="zh-CN" dirty="0" smtClean="0"/>
          </a:p>
          <a:p>
            <a:pPr marL="68580" indent="0">
              <a:buNone/>
            </a:pPr>
            <a:r>
              <a:rPr lang="en-US" altLang="zh-CN" dirty="0" err="1"/>
              <a:t>s</a:t>
            </a:r>
            <a:r>
              <a:rPr lang="en-US" altLang="zh-CN" dirty="0" err="1" smtClean="0"/>
              <a:t>tr</a:t>
            </a:r>
            <a:r>
              <a:rPr lang="zh-CN" altLang="en-US" dirty="0" smtClean="0"/>
              <a:t>：任意有效的标识符，表示字符串变量的名称。</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311219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声明字符串</a:t>
            </a:r>
          </a:p>
        </p:txBody>
      </p:sp>
      <p:sp>
        <p:nvSpPr>
          <p:cNvPr id="3" name="内容占位符 2"/>
          <p:cNvSpPr>
            <a:spLocks noGrp="1"/>
          </p:cNvSpPr>
          <p:nvPr>
            <p:ph idx="1"/>
          </p:nvPr>
        </p:nvSpPr>
        <p:spPr/>
        <p:txBody>
          <a:bodyPr/>
          <a:lstStyle/>
          <a:p>
            <a:pPr marL="68580" indent="0">
              <a:buNone/>
            </a:pPr>
            <a:r>
              <a:rPr lang="zh-CN" altLang="en-US" dirty="0" smtClean="0"/>
              <a:t>声明字符串变量的语法：</a:t>
            </a:r>
            <a:endParaRPr lang="en-US" altLang="zh-CN" dirty="0" smtClean="0"/>
          </a:p>
          <a:p>
            <a:pPr marL="68580" indent="0">
              <a:buNone/>
            </a:pPr>
            <a:r>
              <a:rPr lang="en-US" altLang="zh-CN" dirty="0" smtClean="0"/>
              <a:t>String </a:t>
            </a:r>
            <a:r>
              <a:rPr lang="en-US" altLang="zh-CN" dirty="0" err="1" smtClean="0"/>
              <a:t>str</a:t>
            </a:r>
            <a:r>
              <a:rPr lang="en-US" altLang="zh-CN" dirty="0" smtClean="0"/>
              <a:t>;</a:t>
            </a:r>
          </a:p>
          <a:p>
            <a:pPr marL="68580" indent="0">
              <a:buNone/>
            </a:pPr>
            <a:endParaRPr lang="en-US" altLang="zh-CN" dirty="0"/>
          </a:p>
          <a:p>
            <a:pPr marL="68580" indent="0">
              <a:buNone/>
            </a:pPr>
            <a:r>
              <a:rPr lang="zh-CN" altLang="en-US" dirty="0" smtClean="0"/>
              <a:t>例</a:t>
            </a:r>
            <a:r>
              <a:rPr lang="en-US" altLang="zh-CN" dirty="0" smtClean="0"/>
              <a:t>5.1 </a:t>
            </a:r>
            <a:r>
              <a:rPr lang="zh-CN" altLang="en-US" dirty="0" smtClean="0"/>
              <a:t>声明字符串</a:t>
            </a:r>
            <a:r>
              <a:rPr lang="en-US" altLang="zh-CN" dirty="0" smtClean="0"/>
              <a:t>s</a:t>
            </a:r>
          </a:p>
          <a:p>
            <a:pPr marL="68580" indent="0">
              <a:buNone/>
            </a:pPr>
            <a:r>
              <a:rPr lang="en-US" altLang="zh-CN" dirty="0" smtClean="0"/>
              <a:t>String s;</a:t>
            </a:r>
          </a:p>
          <a:p>
            <a:pPr marL="68580" indent="0">
              <a:buNone/>
            </a:pPr>
            <a:endParaRPr lang="en-US" altLang="zh-CN" dirty="0"/>
          </a:p>
          <a:p>
            <a:pPr marL="68580" indent="0">
              <a:buNone/>
            </a:pPr>
            <a:r>
              <a:rPr lang="zh-CN" altLang="en-US" dirty="0" smtClean="0"/>
              <a:t>声明字符串变量必须经过初始化才能使用，否则编译器会报出“变量未被初始化错误”。</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17476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 </a:t>
            </a:r>
            <a:r>
              <a:rPr lang="zh-CN" altLang="en-US" dirty="0" smtClean="0"/>
              <a:t>创建字符串</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在</a:t>
            </a:r>
            <a:r>
              <a:rPr lang="en-US" altLang="zh-CN" dirty="0" smtClean="0"/>
              <a:t>Java</a:t>
            </a:r>
            <a:r>
              <a:rPr lang="zh-CN" altLang="en-US" dirty="0" smtClean="0"/>
              <a:t>语言中将字符串作为对象来管理，因此可以像创建其他类对象一样来创建字符串对象。创建对象要使用类的构造方法。</a:t>
            </a:r>
            <a:endParaRPr lang="en-US" altLang="zh-CN" dirty="0" smtClean="0"/>
          </a:p>
          <a:p>
            <a:pPr marL="68580" indent="0">
              <a:buNone/>
            </a:pPr>
            <a:endParaRPr lang="en-US" altLang="zh-CN" dirty="0"/>
          </a:p>
          <a:p>
            <a:pPr marL="68580" indent="0">
              <a:buNone/>
            </a:pPr>
            <a:r>
              <a:rPr lang="en-US" altLang="zh-CN" dirty="0" smtClean="0"/>
              <a:t>String</a:t>
            </a:r>
            <a:r>
              <a:rPr lang="zh-CN" altLang="en-US" dirty="0" smtClean="0"/>
              <a:t>类的常用构造方法：</a:t>
            </a:r>
            <a:endParaRPr lang="en-US" altLang="zh-CN" dirty="0" smtClean="0"/>
          </a:p>
          <a:p>
            <a:pPr marL="68580" indent="0">
              <a:buNone/>
            </a:pPr>
            <a:r>
              <a:rPr lang="zh-CN" altLang="en-US" dirty="0" smtClean="0"/>
              <a:t>（</a:t>
            </a:r>
            <a:r>
              <a:rPr lang="en-US" altLang="zh-CN" dirty="0" smtClean="0"/>
              <a:t>1</a:t>
            </a:r>
            <a:r>
              <a:rPr lang="zh-CN" altLang="en-US" dirty="0" smtClean="0"/>
              <a:t>）</a:t>
            </a:r>
            <a:r>
              <a:rPr lang="en-US" altLang="zh-CN" dirty="0" smtClean="0"/>
              <a:t>String(char a[])</a:t>
            </a:r>
          </a:p>
          <a:p>
            <a:pPr marL="68580" indent="0">
              <a:buNone/>
            </a:pPr>
            <a:r>
              <a:rPr lang="zh-CN" altLang="en-US" dirty="0" smtClean="0"/>
              <a:t>（</a:t>
            </a:r>
            <a:r>
              <a:rPr lang="en-US" altLang="zh-CN" dirty="0" smtClean="0"/>
              <a:t>2</a:t>
            </a:r>
            <a:r>
              <a:rPr lang="zh-CN" altLang="en-US" dirty="0" smtClean="0"/>
              <a:t>）</a:t>
            </a:r>
            <a:r>
              <a:rPr lang="en-US" altLang="zh-CN" dirty="0" smtClean="0"/>
              <a:t>String(char a[],</a:t>
            </a:r>
            <a:r>
              <a:rPr lang="en-US" altLang="zh-CN" dirty="0" err="1" smtClean="0"/>
              <a:t>int</a:t>
            </a:r>
            <a:r>
              <a:rPr lang="en-US" altLang="zh-CN" dirty="0" smtClean="0"/>
              <a:t> </a:t>
            </a:r>
            <a:r>
              <a:rPr lang="en-US" altLang="zh-CN" dirty="0" err="1" smtClean="0"/>
              <a:t>offset,int</a:t>
            </a:r>
            <a:r>
              <a:rPr lang="en-US" altLang="zh-CN" dirty="0" smtClean="0"/>
              <a:t> length)</a:t>
            </a:r>
          </a:p>
          <a:p>
            <a:pPr marL="68580" indent="0">
              <a:buNone/>
            </a:pPr>
            <a:r>
              <a:rPr lang="zh-CN" altLang="en-US" dirty="0" smtClean="0"/>
              <a:t>（</a:t>
            </a:r>
            <a:r>
              <a:rPr lang="en-US" altLang="zh-CN" dirty="0" smtClean="0"/>
              <a:t>3</a:t>
            </a:r>
            <a:r>
              <a:rPr lang="zh-CN" altLang="en-US" dirty="0" smtClean="0"/>
              <a:t>）</a:t>
            </a:r>
            <a:r>
              <a:rPr lang="en-US" altLang="zh-CN" dirty="0" smtClean="0"/>
              <a:t>String(char[] value)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171153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创建字符串</a:t>
            </a:r>
          </a:p>
        </p:txBody>
      </p:sp>
      <p:sp>
        <p:nvSpPr>
          <p:cNvPr id="3" name="内容占位符 2"/>
          <p:cNvSpPr>
            <a:spLocks noGrp="1"/>
          </p:cNvSpPr>
          <p:nvPr>
            <p:ph idx="1"/>
          </p:nvPr>
        </p:nvSpPr>
        <p:spPr/>
        <p:txBody>
          <a:bodyPr/>
          <a:lstStyle/>
          <a:p>
            <a:pPr marL="68580" indent="0">
              <a:buNone/>
            </a:pPr>
            <a:r>
              <a:rPr lang="zh-CN" altLang="en-US" dirty="0"/>
              <a:t>（</a:t>
            </a:r>
            <a:r>
              <a:rPr lang="en-US" altLang="zh-CN" dirty="0"/>
              <a:t>1</a:t>
            </a:r>
            <a:r>
              <a:rPr lang="zh-CN" altLang="en-US" dirty="0"/>
              <a:t>）</a:t>
            </a:r>
            <a:r>
              <a:rPr lang="en-US" altLang="zh-CN" dirty="0"/>
              <a:t>String(char a[])</a:t>
            </a:r>
          </a:p>
          <a:p>
            <a:pPr marL="68580" indent="0">
              <a:buNone/>
            </a:pPr>
            <a:r>
              <a:rPr lang="zh-CN" altLang="en-US" dirty="0"/>
              <a:t>用一</a:t>
            </a:r>
            <a:r>
              <a:rPr lang="zh-CN" altLang="en-US" dirty="0" smtClean="0"/>
              <a:t>个字符串数组创建</a:t>
            </a:r>
            <a:r>
              <a:rPr lang="en-US" altLang="zh-CN" dirty="0" smtClean="0"/>
              <a:t>String</a:t>
            </a:r>
            <a:r>
              <a:rPr lang="zh-CN" altLang="en-US" dirty="0" smtClean="0"/>
              <a:t>对象。</a:t>
            </a:r>
            <a:endParaRPr lang="en-US" altLang="zh-CN" dirty="0" smtClean="0"/>
          </a:p>
          <a:p>
            <a:pPr marL="68580" indent="0">
              <a:buNone/>
            </a:pPr>
            <a:endParaRPr lang="en-US" altLang="zh-CN" dirty="0" smtClean="0"/>
          </a:p>
          <a:p>
            <a:pPr marL="68580" indent="0">
              <a:buNone/>
            </a:pPr>
            <a:r>
              <a:rPr lang="zh-CN" altLang="en-US" dirty="0" smtClean="0"/>
              <a:t>例</a:t>
            </a:r>
            <a:r>
              <a:rPr lang="en-US" altLang="zh-CN" dirty="0" smtClean="0"/>
              <a:t>5.2 </a:t>
            </a:r>
            <a:r>
              <a:rPr lang="zh-CN" altLang="en-US" dirty="0" smtClean="0"/>
              <a:t>用一个字符串数组</a:t>
            </a:r>
            <a:r>
              <a:rPr lang="en-US" altLang="zh-CN" dirty="0" smtClean="0"/>
              <a:t>a</a:t>
            </a:r>
            <a:r>
              <a:rPr lang="zh-CN" altLang="en-US" dirty="0" smtClean="0"/>
              <a:t>创建</a:t>
            </a:r>
            <a:r>
              <a:rPr lang="en-US" altLang="zh-CN" dirty="0" smtClean="0"/>
              <a:t>String</a:t>
            </a:r>
            <a:r>
              <a:rPr lang="zh-CN" altLang="en-US" dirty="0" smtClean="0"/>
              <a:t>对象。</a:t>
            </a:r>
            <a:endParaRPr lang="en-US" altLang="zh-CN" dirty="0" smtClean="0"/>
          </a:p>
          <a:p>
            <a:pPr marL="68580" indent="0">
              <a:buNone/>
            </a:pPr>
            <a:r>
              <a:rPr lang="en-US" altLang="zh-CN" dirty="0"/>
              <a:t>c</a:t>
            </a:r>
            <a:r>
              <a:rPr lang="en-US" altLang="zh-CN" dirty="0" smtClean="0"/>
              <a:t>har a[]={‘</a:t>
            </a:r>
            <a:r>
              <a:rPr lang="en-US" altLang="zh-CN" dirty="0" err="1" smtClean="0"/>
              <a:t>g’,’o’,’o’,’d</a:t>
            </a:r>
            <a:r>
              <a:rPr lang="en-US" altLang="zh-CN" dirty="0" smtClean="0"/>
              <a:t>’};</a:t>
            </a:r>
          </a:p>
          <a:p>
            <a:pPr marL="68580" indent="0">
              <a:buNone/>
            </a:pPr>
            <a:r>
              <a:rPr lang="en-US" altLang="zh-CN" dirty="0" smtClean="0"/>
              <a:t>String s=new String(a);</a:t>
            </a:r>
          </a:p>
          <a:p>
            <a:pPr marL="68580" indent="0">
              <a:buNone/>
            </a:pPr>
            <a:r>
              <a:rPr lang="zh-CN" altLang="en-US" dirty="0"/>
              <a:t>等价</a:t>
            </a:r>
            <a:r>
              <a:rPr lang="zh-CN" altLang="en-US" dirty="0" smtClean="0"/>
              <a:t>于：</a:t>
            </a:r>
            <a:r>
              <a:rPr lang="en-US" altLang="zh-CN" dirty="0" smtClean="0"/>
              <a:t>String s=new String(“good”);</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36872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创建字符串</a:t>
            </a:r>
          </a:p>
        </p:txBody>
      </p:sp>
      <p:sp>
        <p:nvSpPr>
          <p:cNvPr id="3" name="内容占位符 2"/>
          <p:cNvSpPr>
            <a:spLocks noGrp="1"/>
          </p:cNvSpPr>
          <p:nvPr>
            <p:ph idx="1"/>
          </p:nvPr>
        </p:nvSpPr>
        <p:spPr>
          <a:xfrm>
            <a:off x="1043492" y="2323652"/>
            <a:ext cx="6777317" cy="4129684"/>
          </a:xfrm>
        </p:spPr>
        <p:txBody>
          <a:bodyPr>
            <a:normAutofit lnSpcReduction="10000"/>
          </a:bodyPr>
          <a:lstStyle/>
          <a:p>
            <a:pPr marL="68580" indent="0">
              <a:buNone/>
            </a:pPr>
            <a:r>
              <a:rPr lang="zh-CN" altLang="en-US" dirty="0"/>
              <a:t>（</a:t>
            </a:r>
            <a:r>
              <a:rPr lang="en-US" altLang="zh-CN" dirty="0"/>
              <a:t>2</a:t>
            </a:r>
            <a:r>
              <a:rPr lang="zh-CN" altLang="en-US" dirty="0"/>
              <a:t>）</a:t>
            </a:r>
            <a:r>
              <a:rPr lang="en-US" altLang="zh-CN" dirty="0"/>
              <a:t>String(char a[],</a:t>
            </a:r>
            <a:r>
              <a:rPr lang="en-US" altLang="zh-CN" dirty="0" err="1"/>
              <a:t>int</a:t>
            </a:r>
            <a:r>
              <a:rPr lang="en-US" altLang="zh-CN" dirty="0"/>
              <a:t> </a:t>
            </a:r>
            <a:r>
              <a:rPr lang="en-US" altLang="zh-CN" dirty="0" err="1"/>
              <a:t>offset,int</a:t>
            </a:r>
            <a:r>
              <a:rPr lang="en-US" altLang="zh-CN" dirty="0"/>
              <a:t> length</a:t>
            </a:r>
            <a:r>
              <a:rPr lang="en-US" altLang="zh-CN" dirty="0" smtClean="0"/>
              <a:t>)</a:t>
            </a:r>
          </a:p>
          <a:p>
            <a:pPr marL="68580" indent="0">
              <a:buNone/>
            </a:pPr>
            <a:r>
              <a:rPr lang="zh-CN" altLang="en-US" dirty="0" smtClean="0"/>
              <a:t>提取字符数组</a:t>
            </a:r>
            <a:r>
              <a:rPr lang="en-US" altLang="zh-CN" dirty="0" smtClean="0"/>
              <a:t>a</a:t>
            </a:r>
            <a:r>
              <a:rPr lang="zh-CN" altLang="en-US" dirty="0" smtClean="0"/>
              <a:t>中的一部分创建一个字符串对象。参数</a:t>
            </a:r>
            <a:r>
              <a:rPr lang="en-US" altLang="zh-CN" dirty="0" smtClean="0"/>
              <a:t>offset</a:t>
            </a:r>
            <a:r>
              <a:rPr lang="zh-CN" altLang="en-US" dirty="0" smtClean="0"/>
              <a:t>表示开始截取字符串的位置，</a:t>
            </a:r>
            <a:r>
              <a:rPr lang="en-US" altLang="zh-CN" dirty="0" smtClean="0"/>
              <a:t>length</a:t>
            </a:r>
            <a:r>
              <a:rPr lang="zh-CN" altLang="en-US" dirty="0" smtClean="0"/>
              <a:t>表示截取字符串的长度。</a:t>
            </a:r>
            <a:endParaRPr lang="en-US" altLang="zh-CN" dirty="0" smtClean="0"/>
          </a:p>
          <a:p>
            <a:pPr marL="68580" indent="0">
              <a:buNone/>
            </a:pPr>
            <a:endParaRPr lang="en-US" altLang="zh-CN" dirty="0"/>
          </a:p>
          <a:p>
            <a:pPr marL="68580" indent="0">
              <a:buNone/>
            </a:pPr>
            <a:r>
              <a:rPr lang="zh-CN" altLang="en-US" dirty="0" smtClean="0"/>
              <a:t>例</a:t>
            </a:r>
            <a:r>
              <a:rPr lang="en-US" altLang="zh-CN" dirty="0" smtClean="0"/>
              <a:t>5.3 </a:t>
            </a:r>
            <a:r>
              <a:rPr lang="zh-CN" altLang="en-US" dirty="0" smtClean="0"/>
              <a:t>提取字符数组</a:t>
            </a:r>
            <a:r>
              <a:rPr lang="en-US" altLang="zh-CN" dirty="0" smtClean="0"/>
              <a:t>a</a:t>
            </a:r>
            <a:r>
              <a:rPr lang="zh-CN" altLang="en-US" dirty="0" smtClean="0"/>
              <a:t>中的一部分创建一个字符串对象。</a:t>
            </a:r>
            <a:endParaRPr lang="en-US" altLang="zh-CN" dirty="0" smtClean="0"/>
          </a:p>
          <a:p>
            <a:pPr marL="68580" indent="0">
              <a:buNone/>
            </a:pPr>
            <a:r>
              <a:rPr lang="en-US" altLang="zh-CN" dirty="0"/>
              <a:t>c</a:t>
            </a:r>
            <a:r>
              <a:rPr lang="en-US" altLang="zh-CN" dirty="0" smtClean="0"/>
              <a:t>har a[]={‘</a:t>
            </a:r>
            <a:r>
              <a:rPr lang="en-US" altLang="zh-CN" dirty="0" err="1" smtClean="0"/>
              <a:t>s’,’t’,’u’,’d’,’e’,’n’,’t</a:t>
            </a:r>
            <a:r>
              <a:rPr lang="en-US" altLang="zh-CN" dirty="0" smtClean="0"/>
              <a:t>’};</a:t>
            </a:r>
          </a:p>
          <a:p>
            <a:pPr marL="68580" indent="0">
              <a:buNone/>
            </a:pPr>
            <a:r>
              <a:rPr lang="en-US" altLang="zh-CN" dirty="0" smtClean="0"/>
              <a:t>String s=new String(a,2,4);</a:t>
            </a:r>
          </a:p>
          <a:p>
            <a:pPr marL="68580" indent="0">
              <a:buNone/>
            </a:pPr>
            <a:r>
              <a:rPr lang="zh-CN" altLang="en-US" dirty="0"/>
              <a:t>等价</a:t>
            </a:r>
            <a:r>
              <a:rPr lang="zh-CN" altLang="en-US" dirty="0" smtClean="0"/>
              <a:t>于：</a:t>
            </a:r>
            <a:r>
              <a:rPr lang="en-US" altLang="zh-CN" dirty="0" smtClean="0"/>
              <a:t>String s=new String(“</a:t>
            </a:r>
            <a:r>
              <a:rPr lang="en-US" altLang="zh-CN" dirty="0" err="1" smtClean="0"/>
              <a:t>uden</a:t>
            </a:r>
            <a:r>
              <a:rPr lang="en-US" altLang="zh-CN" dirty="0" smtClean="0"/>
              <a:t>”);</a:t>
            </a:r>
            <a:endParaRPr lang="en-US" altLang="zh-CN"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425421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创建字符串</a:t>
            </a:r>
          </a:p>
        </p:txBody>
      </p:sp>
      <p:sp>
        <p:nvSpPr>
          <p:cNvPr id="3" name="内容占位符 2"/>
          <p:cNvSpPr>
            <a:spLocks noGrp="1"/>
          </p:cNvSpPr>
          <p:nvPr>
            <p:ph idx="1"/>
          </p:nvPr>
        </p:nvSpPr>
        <p:spPr/>
        <p:txBody>
          <a:bodyPr>
            <a:normAutofit lnSpcReduction="10000"/>
          </a:bodyPr>
          <a:lstStyle/>
          <a:p>
            <a:pPr marL="68580" indent="0">
              <a:buNone/>
            </a:pPr>
            <a:r>
              <a:rPr lang="zh-CN" altLang="en-US" dirty="0"/>
              <a:t>（</a:t>
            </a:r>
            <a:r>
              <a:rPr lang="en-US" altLang="zh-CN" dirty="0"/>
              <a:t>3</a:t>
            </a:r>
            <a:r>
              <a:rPr lang="zh-CN" altLang="en-US" dirty="0"/>
              <a:t>）</a:t>
            </a:r>
            <a:r>
              <a:rPr lang="en-US" altLang="zh-CN" dirty="0"/>
              <a:t>String(char[] value</a:t>
            </a:r>
            <a:r>
              <a:rPr lang="en-US" altLang="zh-CN" dirty="0" smtClean="0"/>
              <a:t>)</a:t>
            </a:r>
          </a:p>
          <a:p>
            <a:pPr marL="68580" indent="0">
              <a:buNone/>
            </a:pPr>
            <a:r>
              <a:rPr lang="zh-CN" altLang="en-US" dirty="0" smtClean="0"/>
              <a:t>该构造方法可分配一个新的</a:t>
            </a:r>
            <a:r>
              <a:rPr lang="en-US" altLang="zh-CN" dirty="0" smtClean="0"/>
              <a:t>String</a:t>
            </a:r>
            <a:r>
              <a:rPr lang="zh-CN" altLang="en-US" dirty="0" smtClean="0"/>
              <a:t>对象，使其表示字符数组参数中所有元素连接的结果。</a:t>
            </a:r>
            <a:endParaRPr lang="en-US" altLang="zh-CN" dirty="0" smtClean="0"/>
          </a:p>
          <a:p>
            <a:pPr marL="68580" indent="0">
              <a:buNone/>
            </a:pPr>
            <a:endParaRPr lang="en-US" altLang="zh-CN" dirty="0"/>
          </a:p>
          <a:p>
            <a:pPr marL="68580" indent="0">
              <a:buNone/>
            </a:pPr>
            <a:r>
              <a:rPr lang="zh-CN" altLang="en-US" dirty="0" smtClean="0"/>
              <a:t>例</a:t>
            </a:r>
            <a:r>
              <a:rPr lang="en-US" altLang="zh-CN" dirty="0" smtClean="0"/>
              <a:t>5.4 </a:t>
            </a:r>
            <a:r>
              <a:rPr lang="zh-CN" altLang="en-US" dirty="0" smtClean="0"/>
              <a:t>创建字符数组，将数组中的所有元素链接成一个</a:t>
            </a:r>
            <a:r>
              <a:rPr lang="en-US" altLang="zh-CN" dirty="0" smtClean="0"/>
              <a:t>String</a:t>
            </a:r>
            <a:r>
              <a:rPr lang="zh-CN" altLang="en-US" dirty="0" smtClean="0"/>
              <a:t>对象</a:t>
            </a:r>
            <a:endParaRPr lang="en-US" altLang="zh-CN" dirty="0" smtClean="0"/>
          </a:p>
          <a:p>
            <a:pPr marL="68580" indent="0">
              <a:buNone/>
            </a:pPr>
            <a:r>
              <a:rPr lang="en-US" altLang="zh-CN" dirty="0"/>
              <a:t>char a</a:t>
            </a:r>
            <a:r>
              <a:rPr lang="en-US" altLang="zh-CN" dirty="0" smtClean="0"/>
              <a:t>[]={‘</a:t>
            </a:r>
            <a:r>
              <a:rPr lang="en-US" altLang="zh-CN" dirty="0" err="1" smtClean="0"/>
              <a:t>s’,’t’,’u’,</a:t>
            </a:r>
            <a:r>
              <a:rPr lang="en-US" altLang="zh-CN" dirty="0" err="1"/>
              <a:t>’d</a:t>
            </a:r>
            <a:r>
              <a:rPr lang="en-US" altLang="zh-CN" dirty="0" err="1" smtClean="0"/>
              <a:t>’,’e’,’n’,’t</a:t>
            </a:r>
            <a:r>
              <a:rPr lang="en-US" altLang="zh-CN" dirty="0" smtClean="0"/>
              <a:t>’};</a:t>
            </a:r>
            <a:endParaRPr lang="en-US" altLang="zh-CN" dirty="0"/>
          </a:p>
          <a:p>
            <a:pPr marL="68580" indent="0">
              <a:buNone/>
            </a:pPr>
            <a:r>
              <a:rPr lang="en-US" altLang="zh-CN" dirty="0"/>
              <a:t>String s=new String(a</a:t>
            </a:r>
            <a:r>
              <a:rPr lang="en-US" altLang="zh-CN" dirty="0" smtClean="0"/>
              <a:t>);</a:t>
            </a:r>
          </a:p>
          <a:p>
            <a:pPr marL="68580" indent="0">
              <a:buNone/>
            </a:pPr>
            <a:r>
              <a:rPr lang="zh-CN" altLang="en-US" dirty="0"/>
              <a:t>等价于：</a:t>
            </a:r>
            <a:r>
              <a:rPr lang="en-US" altLang="zh-CN" dirty="0"/>
              <a:t>String s=new String</a:t>
            </a:r>
            <a:r>
              <a:rPr lang="en-US" altLang="zh-CN" dirty="0" smtClean="0"/>
              <a:t>(“student”);</a:t>
            </a:r>
            <a:endParaRPr lang="zh-CN" altLang="en-US" dirty="0"/>
          </a:p>
          <a:p>
            <a:pPr marL="68580" indent="0">
              <a:buNone/>
            </a:pPr>
            <a:endParaRPr lang="en-US" altLang="zh-CN" dirty="0"/>
          </a:p>
          <a:p>
            <a:pPr marL="68580" indent="0">
              <a:buNone/>
            </a:pPr>
            <a:endParaRPr lang="en-US" altLang="zh-CN" dirty="0" smtClean="0"/>
          </a:p>
          <a:p>
            <a:pPr marL="68580" indent="0">
              <a:buNone/>
            </a:pPr>
            <a:endParaRPr lang="en-US" altLang="zh-CN"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104963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连接字符串</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对于已声明的字符串，可以对其进行相应的操作。连接字符串就是字符操作中比较简单的一种。可以对多个字符串进行连接，也可使字符串与其他数据类型进行连接。</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39591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 </a:t>
            </a:r>
            <a:r>
              <a:rPr lang="zh-CN" altLang="en-US" dirty="0" smtClean="0"/>
              <a:t>连接多个字符串</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使用“</a:t>
            </a:r>
            <a:r>
              <a:rPr lang="en-US" altLang="zh-CN" dirty="0" smtClean="0"/>
              <a:t>+</a:t>
            </a:r>
            <a:r>
              <a:rPr lang="zh-CN" altLang="en-US" dirty="0" smtClean="0"/>
              <a:t>”运算符可实现连接多个字符串的功能。“</a:t>
            </a:r>
            <a:r>
              <a:rPr lang="en-US" altLang="zh-CN" dirty="0" smtClean="0"/>
              <a:t>+</a:t>
            </a:r>
            <a:r>
              <a:rPr lang="zh-CN" altLang="en-US" dirty="0" smtClean="0"/>
              <a:t>”运算符可以连接多个运算符并产生一个</a:t>
            </a:r>
            <a:r>
              <a:rPr lang="en-US" altLang="zh-CN" dirty="0" smtClean="0"/>
              <a:t>String</a:t>
            </a:r>
            <a:r>
              <a:rPr lang="zh-CN" altLang="en-US" dirty="0" smtClean="0"/>
              <a:t>对象。</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348948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4032448" cy="576064"/>
          </a:xfrm>
        </p:spPr>
        <p:txBody>
          <a:bodyPr>
            <a:normAutofit fontScale="90000"/>
          </a:bodyPr>
          <a:lstStyle/>
          <a:p>
            <a:r>
              <a:rPr lang="en-US" altLang="zh-CN" sz="3200" dirty="0"/>
              <a:t>5.2.1 </a:t>
            </a:r>
            <a:r>
              <a:rPr lang="zh-CN" altLang="en-US" sz="3200" dirty="0"/>
              <a:t>连接多个字符串</a:t>
            </a:r>
          </a:p>
        </p:txBody>
      </p:sp>
      <p:sp>
        <p:nvSpPr>
          <p:cNvPr id="3" name="内容占位符 2"/>
          <p:cNvSpPr>
            <a:spLocks noGrp="1"/>
          </p:cNvSpPr>
          <p:nvPr>
            <p:ph idx="1"/>
          </p:nvPr>
        </p:nvSpPr>
        <p:spPr>
          <a:xfrm>
            <a:off x="683568" y="1124744"/>
            <a:ext cx="7632848" cy="3508977"/>
          </a:xfrm>
        </p:spPr>
        <p:txBody>
          <a:bodyPr/>
          <a:lstStyle/>
          <a:p>
            <a:pPr marL="68580" indent="0">
              <a:buNone/>
            </a:pPr>
            <a:r>
              <a:rPr lang="zh-CN" altLang="en-US" dirty="0" smtClean="0"/>
              <a:t>例</a:t>
            </a:r>
            <a:r>
              <a:rPr lang="en-US" altLang="zh-CN" dirty="0" smtClean="0"/>
              <a:t>5.5 </a:t>
            </a:r>
            <a:r>
              <a:rPr lang="zh-CN" altLang="en-US" dirty="0" smtClean="0"/>
              <a:t>在项目中创建类，在主方法中创建</a:t>
            </a:r>
            <a:r>
              <a:rPr lang="en-US" altLang="zh-CN" dirty="0" smtClean="0"/>
              <a:t>String</a:t>
            </a:r>
            <a:r>
              <a:rPr lang="zh-CN" altLang="en-US" dirty="0" smtClean="0"/>
              <a:t>型变量，并将字符变量连接的结果输出。</a:t>
            </a:r>
            <a:endParaRPr lang="zh-CN" altLang="en-US" dirty="0"/>
          </a:p>
        </p:txBody>
      </p:sp>
      <p:sp>
        <p:nvSpPr>
          <p:cNvPr id="4" name="TextBox 3"/>
          <p:cNvSpPr txBox="1"/>
          <p:nvPr/>
        </p:nvSpPr>
        <p:spPr>
          <a:xfrm>
            <a:off x="1043608" y="1988840"/>
            <a:ext cx="4794902" cy="2554545"/>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String s1=new String("hello");</a:t>
            </a:r>
          </a:p>
          <a:p>
            <a:r>
              <a:rPr lang="en-US" altLang="zh-CN" sz="2000" dirty="0"/>
              <a:t>	String s2=new String("word");</a:t>
            </a:r>
          </a:p>
          <a:p>
            <a:r>
              <a:rPr lang="en-US" altLang="zh-CN" sz="2000" dirty="0"/>
              <a:t>	String s=s1+" "+s2;</a:t>
            </a:r>
          </a:p>
          <a:p>
            <a:r>
              <a:rPr lang="en-US" altLang="zh-CN" sz="2000" dirty="0"/>
              <a:t>	</a:t>
            </a:r>
            <a:r>
              <a:rPr lang="en-US" altLang="zh-CN" sz="2000" dirty="0" err="1"/>
              <a:t>System.out.println</a:t>
            </a:r>
            <a:r>
              <a:rPr lang="en-US" altLang="zh-CN" sz="2000" dirty="0"/>
              <a:t>(s);</a:t>
            </a:r>
          </a:p>
          <a:p>
            <a:r>
              <a:rPr lang="en-US" altLang="zh-CN" sz="2000" dirty="0"/>
              <a:t>}</a:t>
            </a:r>
          </a:p>
          <a:p>
            <a:r>
              <a:rPr lang="en-US" altLang="zh-CN" sz="2000" dirty="0"/>
              <a:t>}</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1700808"/>
            <a:ext cx="1842282" cy="1214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42342" y="4573317"/>
            <a:ext cx="8032968" cy="2308324"/>
          </a:xfrm>
          <a:prstGeom prst="rect">
            <a:avLst/>
          </a:prstGeom>
          <a:noFill/>
        </p:spPr>
        <p:txBody>
          <a:bodyPr wrap="none" rtlCol="0">
            <a:spAutoFit/>
          </a:bodyPr>
          <a:lstStyle/>
          <a:p>
            <a:r>
              <a:rPr lang="en-US" altLang="zh-CN" dirty="0" smtClean="0"/>
              <a:t>Java</a:t>
            </a:r>
            <a:r>
              <a:rPr lang="zh-CN" altLang="en-US" dirty="0" smtClean="0"/>
              <a:t>中一句连接的字符串不能分开在两行中写。例如</a:t>
            </a:r>
            <a:endParaRPr lang="en-US" altLang="zh-CN" dirty="0" smtClean="0"/>
          </a:p>
          <a:p>
            <a:r>
              <a:rPr lang="en-US" altLang="zh-CN" dirty="0" err="1" smtClean="0"/>
              <a:t>System.out.println</a:t>
            </a:r>
            <a:r>
              <a:rPr lang="en-US" altLang="zh-CN" dirty="0" smtClean="0"/>
              <a:t>(“I like</a:t>
            </a:r>
          </a:p>
          <a:p>
            <a:r>
              <a:rPr lang="en-US" altLang="zh-CN" dirty="0" smtClean="0"/>
              <a:t>Java”)</a:t>
            </a:r>
          </a:p>
          <a:p>
            <a:r>
              <a:rPr lang="zh-CN" altLang="en-US" dirty="0" smtClean="0"/>
              <a:t>这种写法是错误的，如果一个字符串太长，为了便于阅读，可以将这个字符串</a:t>
            </a:r>
            <a:endParaRPr lang="en-US" altLang="zh-CN" dirty="0" smtClean="0"/>
          </a:p>
          <a:p>
            <a:r>
              <a:rPr lang="zh-CN" altLang="en-US" dirty="0"/>
              <a:t>分</a:t>
            </a:r>
            <a:r>
              <a:rPr lang="zh-CN" altLang="en-US" dirty="0" smtClean="0"/>
              <a:t>在两行书写。此时就可以使用“</a:t>
            </a:r>
            <a:r>
              <a:rPr lang="en-US" altLang="zh-CN" dirty="0" smtClean="0"/>
              <a:t>+</a:t>
            </a:r>
            <a:r>
              <a:rPr lang="zh-CN" altLang="en-US" dirty="0" smtClean="0"/>
              <a:t>”将两个字符串联起来，之后再加号处换</a:t>
            </a:r>
            <a:endParaRPr lang="en-US" altLang="zh-CN" dirty="0" smtClean="0"/>
          </a:p>
          <a:p>
            <a:r>
              <a:rPr lang="zh-CN" altLang="en-US" dirty="0" smtClean="0"/>
              <a:t>行。因此，上面的语句可以修改为</a:t>
            </a:r>
            <a:r>
              <a:rPr lang="en-US" altLang="zh-CN" dirty="0" err="1" smtClean="0"/>
              <a:t>System.out.println</a:t>
            </a:r>
            <a:r>
              <a:rPr lang="en-US" altLang="zh-CN" dirty="0" smtClean="0"/>
              <a:t>(“I like”+</a:t>
            </a:r>
          </a:p>
          <a:p>
            <a:r>
              <a:rPr lang="en-US" altLang="zh-CN" dirty="0" smtClean="0"/>
              <a:t>“Java”);</a:t>
            </a:r>
            <a:endParaRPr lang="en-US" altLang="zh-CN" dirty="0"/>
          </a:p>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330391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pPr marL="68580" indent="0">
              <a:buNone/>
            </a:pPr>
            <a:r>
              <a:rPr lang="en-US" altLang="zh-CN" dirty="0"/>
              <a:t>2</a:t>
            </a:r>
            <a:r>
              <a:rPr lang="zh-CN" altLang="en-US" dirty="0" smtClean="0"/>
              <a:t>初始化一维数组</a:t>
            </a:r>
            <a:endParaRPr lang="en-US" altLang="zh-CN" dirty="0" smtClean="0"/>
          </a:p>
          <a:p>
            <a:pPr marL="68580" indent="0">
              <a:buNone/>
            </a:pPr>
            <a:r>
              <a:rPr lang="zh-CN" altLang="en-US" dirty="0"/>
              <a:t>数组的初始化就是包括在大括号之内用逗号分开的表达式列表</a:t>
            </a:r>
            <a:r>
              <a:rPr lang="en-US" altLang="zh-CN" dirty="0"/>
              <a:t>,</a:t>
            </a:r>
            <a:r>
              <a:rPr lang="zh-CN" altLang="en-US" dirty="0"/>
              <a:t>系统自动为数组分配一定的空间。</a:t>
            </a:r>
          </a:p>
          <a:p>
            <a:pPr marL="68580" indent="0">
              <a:buNone/>
            </a:pPr>
            <a:r>
              <a:rPr lang="zh-CN" altLang="en-US" dirty="0" smtClean="0"/>
              <a:t>例</a:t>
            </a:r>
            <a:r>
              <a:rPr lang="en-US" altLang="zh-CN" dirty="0"/>
              <a:t>2</a:t>
            </a:r>
            <a:r>
              <a:rPr lang="en-US" altLang="zh-CN" dirty="0" smtClean="0"/>
              <a:t> </a:t>
            </a:r>
            <a:r>
              <a:rPr lang="zh-CN" altLang="en-US" dirty="0"/>
              <a:t>初始化的两种方式</a:t>
            </a:r>
          </a:p>
          <a:p>
            <a:pPr marL="68580" indent="0">
              <a:buNone/>
            </a:pPr>
            <a:r>
              <a:rPr lang="en-US" altLang="zh-CN" dirty="0" err="1"/>
              <a:t>int</a:t>
            </a:r>
            <a:r>
              <a:rPr lang="en-US" altLang="zh-CN" dirty="0"/>
              <a:t>[] arr1=new </a:t>
            </a:r>
            <a:r>
              <a:rPr lang="en-US" altLang="zh-CN" dirty="0" err="1"/>
              <a:t>int</a:t>
            </a:r>
            <a:r>
              <a:rPr lang="en-US" altLang="zh-CN" dirty="0"/>
              <a:t>[]{1,2,3,4};</a:t>
            </a:r>
          </a:p>
          <a:p>
            <a:pPr marL="68580" indent="0">
              <a:buNone/>
            </a:pPr>
            <a:r>
              <a:rPr lang="en-US" altLang="zh-CN" dirty="0" err="1"/>
              <a:t>Int</a:t>
            </a:r>
            <a:r>
              <a:rPr lang="en-US" altLang="zh-CN" dirty="0"/>
              <a:t>[] arr2={1,2,3,5};</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3982498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5.2.2 </a:t>
            </a:r>
            <a:r>
              <a:rPr lang="zh-CN" altLang="en-US" dirty="0" smtClean="0"/>
              <a:t>连接其他数据类型</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字符串也可同其他数据类型进行连接。如果将字符串同这些数据类型数据进行连接，会将这些数据直接转换成字符串。</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67634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408712" cy="648072"/>
          </a:xfrm>
        </p:spPr>
        <p:txBody>
          <a:bodyPr>
            <a:normAutofit/>
          </a:bodyPr>
          <a:lstStyle/>
          <a:p>
            <a:r>
              <a:rPr lang="en-US" altLang="zh-CN" sz="2800" dirty="0"/>
              <a:t>5.2.2 </a:t>
            </a:r>
            <a:r>
              <a:rPr lang="zh-CN" altLang="en-US" sz="2800" dirty="0"/>
              <a:t>连接其他数据类型</a:t>
            </a:r>
          </a:p>
        </p:txBody>
      </p:sp>
      <p:sp>
        <p:nvSpPr>
          <p:cNvPr id="3" name="内容占位符 2"/>
          <p:cNvSpPr>
            <a:spLocks noGrp="1"/>
          </p:cNvSpPr>
          <p:nvPr>
            <p:ph idx="1"/>
          </p:nvPr>
        </p:nvSpPr>
        <p:spPr>
          <a:xfrm>
            <a:off x="683568" y="1124744"/>
            <a:ext cx="7776864" cy="3508977"/>
          </a:xfrm>
        </p:spPr>
        <p:txBody>
          <a:bodyPr/>
          <a:lstStyle/>
          <a:p>
            <a:pPr marL="68580" indent="0">
              <a:buNone/>
            </a:pPr>
            <a:r>
              <a:rPr lang="zh-CN" altLang="en-US" dirty="0" smtClean="0"/>
              <a:t>例</a:t>
            </a:r>
            <a:r>
              <a:rPr lang="en-US" altLang="zh-CN" dirty="0" smtClean="0"/>
              <a:t>5.6 </a:t>
            </a:r>
            <a:r>
              <a:rPr lang="zh-CN" altLang="en-US" dirty="0" smtClean="0"/>
              <a:t>在项目中创建类，在主方法中创建数值型变量，实现将字符串与整型、浮点型变量连接的结果输出。</a:t>
            </a:r>
            <a:endParaRPr lang="zh-CN" altLang="en-US" dirty="0"/>
          </a:p>
        </p:txBody>
      </p:sp>
      <p:sp>
        <p:nvSpPr>
          <p:cNvPr id="4" name="TextBox 3"/>
          <p:cNvSpPr txBox="1"/>
          <p:nvPr/>
        </p:nvSpPr>
        <p:spPr>
          <a:xfrm>
            <a:off x="956151" y="2132856"/>
            <a:ext cx="7556877" cy="2554545"/>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a:t>
            </a:r>
            <a:r>
              <a:rPr lang="en-US" altLang="zh-CN" sz="2000" dirty="0" err="1"/>
              <a:t>int</a:t>
            </a:r>
            <a:r>
              <a:rPr lang="en-US" altLang="zh-CN" sz="2000" dirty="0"/>
              <a:t>  </a:t>
            </a:r>
            <a:r>
              <a:rPr lang="en-US" altLang="zh-CN" sz="2000" dirty="0" err="1"/>
              <a:t>booktime</a:t>
            </a:r>
            <a:r>
              <a:rPr lang="en-US" altLang="zh-CN" sz="2000" dirty="0"/>
              <a:t>=4;</a:t>
            </a:r>
          </a:p>
          <a:p>
            <a:r>
              <a:rPr lang="en-US" altLang="zh-CN" sz="2000" dirty="0"/>
              <a:t>	float </a:t>
            </a:r>
            <a:r>
              <a:rPr lang="en-US" altLang="zh-CN" sz="2000" dirty="0" err="1"/>
              <a:t>pra</a:t>
            </a:r>
            <a:r>
              <a:rPr lang="en-US" altLang="zh-CN" sz="2000" dirty="0"/>
              <a:t>=2.5f;</a:t>
            </a:r>
          </a:p>
          <a:p>
            <a:r>
              <a:rPr lang="en-US" altLang="zh-CN" sz="2000" dirty="0"/>
              <a:t>	</a:t>
            </a:r>
            <a:r>
              <a:rPr lang="en-US" altLang="zh-CN" sz="2000" dirty="0" err="1"/>
              <a:t>System.out.println</a:t>
            </a:r>
            <a:r>
              <a:rPr lang="en-US" altLang="zh-CN" sz="2000" dirty="0"/>
              <a:t>("</a:t>
            </a:r>
            <a:r>
              <a:rPr lang="zh-CN" altLang="en-US" sz="2000" dirty="0"/>
              <a:t>我每天花费</a:t>
            </a:r>
            <a:r>
              <a:rPr lang="en-US" altLang="zh-CN" sz="2000" dirty="0"/>
              <a:t>"+</a:t>
            </a:r>
            <a:r>
              <a:rPr lang="en-US" altLang="zh-CN" sz="2000" dirty="0" err="1"/>
              <a:t>booktime</a:t>
            </a:r>
            <a:r>
              <a:rPr lang="en-US" altLang="zh-CN" sz="2000" dirty="0"/>
              <a:t>+"</a:t>
            </a:r>
            <a:r>
              <a:rPr lang="zh-CN" altLang="en-US" sz="2000" dirty="0"/>
              <a:t>小时看书</a:t>
            </a:r>
            <a:r>
              <a:rPr lang="en-US" altLang="zh-CN" sz="2000" dirty="0"/>
              <a:t>;"</a:t>
            </a:r>
          </a:p>
          <a:p>
            <a:r>
              <a:rPr lang="en-US" altLang="zh-CN" sz="2000" dirty="0"/>
              <a:t>			+</a:t>
            </a:r>
            <a:r>
              <a:rPr lang="en-US" altLang="zh-CN" sz="2000" dirty="0" err="1"/>
              <a:t>pra</a:t>
            </a:r>
            <a:r>
              <a:rPr lang="en-US" altLang="zh-CN" sz="2000" dirty="0"/>
              <a:t>+"</a:t>
            </a:r>
            <a:r>
              <a:rPr lang="zh-CN" altLang="en-US" sz="2000" dirty="0"/>
              <a:t>小时上机练习</a:t>
            </a:r>
            <a:r>
              <a:rPr lang="en-US" altLang="zh-CN" sz="2000" dirty="0"/>
              <a:t>");</a:t>
            </a:r>
          </a:p>
          <a:p>
            <a:r>
              <a:rPr lang="en-US" altLang="zh-CN" sz="2000" dirty="0"/>
              <a:t>}</a:t>
            </a:r>
          </a:p>
          <a:p>
            <a:r>
              <a:rPr lang="en-US" altLang="zh-CN" sz="2000" dirty="0"/>
              <a:t>}</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538718"/>
            <a:ext cx="4464496" cy="146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583297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408712" cy="648072"/>
          </a:xfrm>
        </p:spPr>
        <p:txBody>
          <a:bodyPr>
            <a:normAutofit/>
          </a:bodyPr>
          <a:lstStyle/>
          <a:p>
            <a:r>
              <a:rPr lang="en-US" altLang="zh-CN" sz="2800" dirty="0"/>
              <a:t>5.2.2 </a:t>
            </a:r>
            <a:r>
              <a:rPr lang="zh-CN" altLang="en-US" sz="2800" dirty="0"/>
              <a:t>连接其他数据类型</a:t>
            </a:r>
          </a:p>
        </p:txBody>
      </p:sp>
      <p:sp>
        <p:nvSpPr>
          <p:cNvPr id="3" name="内容占位符 2"/>
          <p:cNvSpPr>
            <a:spLocks noGrp="1"/>
          </p:cNvSpPr>
          <p:nvPr>
            <p:ph idx="1"/>
          </p:nvPr>
        </p:nvSpPr>
        <p:spPr>
          <a:xfrm>
            <a:off x="683568" y="1124744"/>
            <a:ext cx="7776864" cy="3508977"/>
          </a:xfrm>
        </p:spPr>
        <p:txBody>
          <a:bodyPr/>
          <a:lstStyle/>
          <a:p>
            <a:pPr marL="68580" indent="0">
              <a:buNone/>
            </a:pPr>
            <a:r>
              <a:rPr lang="zh-CN" altLang="en-US" dirty="0" smtClean="0"/>
              <a:t>例</a:t>
            </a:r>
            <a:r>
              <a:rPr lang="en-US" altLang="zh-CN" dirty="0" smtClean="0"/>
              <a:t>5.6 </a:t>
            </a:r>
            <a:r>
              <a:rPr lang="zh-CN" altLang="en-US" dirty="0" smtClean="0"/>
              <a:t>在项目中创建类，在主方法中创建数值型变量，实现将字符串与整型、浮点型变量连接的结果输出。</a:t>
            </a:r>
            <a:endParaRPr lang="zh-CN" altLang="en-US" dirty="0"/>
          </a:p>
        </p:txBody>
      </p:sp>
      <p:sp>
        <p:nvSpPr>
          <p:cNvPr id="4" name="TextBox 3"/>
          <p:cNvSpPr txBox="1"/>
          <p:nvPr/>
        </p:nvSpPr>
        <p:spPr>
          <a:xfrm>
            <a:off x="956150" y="2132855"/>
            <a:ext cx="7556877" cy="2554545"/>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a:t>
            </a:r>
            <a:r>
              <a:rPr lang="en-US" altLang="zh-CN" sz="2000" dirty="0" err="1"/>
              <a:t>int</a:t>
            </a:r>
            <a:r>
              <a:rPr lang="en-US" altLang="zh-CN" sz="2000" dirty="0"/>
              <a:t>  </a:t>
            </a:r>
            <a:r>
              <a:rPr lang="en-US" altLang="zh-CN" sz="2000" dirty="0" err="1"/>
              <a:t>booktime</a:t>
            </a:r>
            <a:r>
              <a:rPr lang="en-US" altLang="zh-CN" sz="2000" dirty="0"/>
              <a:t>=4;</a:t>
            </a:r>
          </a:p>
          <a:p>
            <a:r>
              <a:rPr lang="en-US" altLang="zh-CN" sz="2000" dirty="0"/>
              <a:t>	float </a:t>
            </a:r>
            <a:r>
              <a:rPr lang="en-US" altLang="zh-CN" sz="2000" dirty="0" err="1"/>
              <a:t>pra</a:t>
            </a:r>
            <a:r>
              <a:rPr lang="en-US" altLang="zh-CN" sz="2000" dirty="0"/>
              <a:t>=2.5f;</a:t>
            </a:r>
          </a:p>
          <a:p>
            <a:r>
              <a:rPr lang="en-US" altLang="zh-CN" sz="2000" dirty="0"/>
              <a:t>	</a:t>
            </a:r>
            <a:r>
              <a:rPr lang="en-US" altLang="zh-CN" sz="2000" dirty="0" err="1"/>
              <a:t>System.out.println</a:t>
            </a:r>
            <a:r>
              <a:rPr lang="en-US" altLang="zh-CN" sz="2000" dirty="0"/>
              <a:t>("</a:t>
            </a:r>
            <a:r>
              <a:rPr lang="zh-CN" altLang="en-US" sz="2000" dirty="0"/>
              <a:t>我每天花费</a:t>
            </a:r>
            <a:r>
              <a:rPr lang="en-US" altLang="zh-CN" sz="2000" dirty="0"/>
              <a:t>"+</a:t>
            </a:r>
            <a:r>
              <a:rPr lang="en-US" altLang="zh-CN" sz="2000" dirty="0" err="1"/>
              <a:t>booktime</a:t>
            </a:r>
            <a:r>
              <a:rPr lang="en-US" altLang="zh-CN" sz="2000" dirty="0"/>
              <a:t>+"</a:t>
            </a:r>
            <a:r>
              <a:rPr lang="zh-CN" altLang="en-US" sz="2000" dirty="0"/>
              <a:t>小时看书</a:t>
            </a:r>
            <a:r>
              <a:rPr lang="en-US" altLang="zh-CN" sz="2000" dirty="0"/>
              <a:t>;"</a:t>
            </a:r>
          </a:p>
          <a:p>
            <a:r>
              <a:rPr lang="en-US" altLang="zh-CN" sz="2000" dirty="0"/>
              <a:t>			+(</a:t>
            </a:r>
            <a:r>
              <a:rPr lang="en-US" altLang="zh-CN" sz="2000" dirty="0" err="1"/>
              <a:t>pra+booktime</a:t>
            </a:r>
            <a:r>
              <a:rPr lang="en-US" altLang="zh-CN" sz="2000" dirty="0"/>
              <a:t>)+"</a:t>
            </a:r>
            <a:r>
              <a:rPr lang="zh-CN" altLang="en-US" sz="2000" dirty="0"/>
              <a:t>小时上机练习</a:t>
            </a:r>
            <a:r>
              <a:rPr lang="en-US" altLang="zh-CN" sz="2000" dirty="0"/>
              <a:t>");</a:t>
            </a:r>
          </a:p>
          <a:p>
            <a:r>
              <a:rPr lang="en-US" altLang="zh-CN" sz="2000" dirty="0"/>
              <a:t>}</a:t>
            </a:r>
          </a:p>
          <a:p>
            <a:r>
              <a:rPr lang="en-US" altLang="zh-CN" sz="2000" dirty="0"/>
              <a:t>}</a:t>
            </a:r>
            <a:endParaRPr lang="zh-CN" alt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073" y="4437112"/>
            <a:ext cx="4241029" cy="1112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31640" y="5836622"/>
            <a:ext cx="6417141" cy="369332"/>
          </a:xfrm>
          <a:prstGeom prst="rect">
            <a:avLst/>
          </a:prstGeom>
          <a:noFill/>
        </p:spPr>
        <p:txBody>
          <a:bodyPr wrap="none" rtlCol="0">
            <a:spAutoFit/>
          </a:bodyPr>
          <a:lstStyle/>
          <a:p>
            <a:r>
              <a:rPr lang="zh-CN" altLang="en-US" dirty="0" smtClean="0"/>
              <a:t>圆括号优先级最高，先被执行，然后再将结果与字符串相连。</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82828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5.3.1 </a:t>
            </a:r>
            <a:r>
              <a:rPr lang="zh-CN" altLang="en-US" dirty="0" smtClean="0"/>
              <a:t>获取字符串长度</a:t>
            </a:r>
            <a:endParaRPr lang="zh-CN" altLang="en-US" dirty="0"/>
          </a:p>
        </p:txBody>
      </p:sp>
      <p:sp>
        <p:nvSpPr>
          <p:cNvPr id="3" name="内容占位符 2"/>
          <p:cNvSpPr>
            <a:spLocks noGrp="1"/>
          </p:cNvSpPr>
          <p:nvPr>
            <p:ph idx="1"/>
          </p:nvPr>
        </p:nvSpPr>
        <p:spPr>
          <a:xfrm>
            <a:off x="1043492" y="2323653"/>
            <a:ext cx="6777317" cy="3481612"/>
          </a:xfrm>
        </p:spPr>
        <p:txBody>
          <a:bodyPr/>
          <a:lstStyle/>
          <a:p>
            <a:pPr marL="68580" indent="0">
              <a:buNone/>
            </a:pPr>
            <a:r>
              <a:rPr lang="zh-CN" altLang="en-US" dirty="0" smtClean="0"/>
              <a:t>使用</a:t>
            </a:r>
            <a:r>
              <a:rPr lang="en-US" altLang="zh-CN" dirty="0" smtClean="0"/>
              <a:t>String</a:t>
            </a:r>
            <a:r>
              <a:rPr lang="zh-CN" altLang="en-US" dirty="0" smtClean="0"/>
              <a:t>的</a:t>
            </a:r>
            <a:r>
              <a:rPr lang="en-US" altLang="zh-CN" dirty="0" smtClean="0"/>
              <a:t>length()</a:t>
            </a:r>
            <a:r>
              <a:rPr lang="zh-CN" altLang="en-US" dirty="0" smtClean="0"/>
              <a:t>方法可获取声明的字符串对象的长度。</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err="1" smtClean="0"/>
              <a:t>str.length</a:t>
            </a:r>
            <a:r>
              <a:rPr lang="en-US" altLang="zh-CN" dirty="0" smtClean="0"/>
              <a:t>();</a:t>
            </a:r>
          </a:p>
          <a:p>
            <a:pPr marL="68580" indent="0">
              <a:buNone/>
            </a:pPr>
            <a:r>
              <a:rPr lang="zh-CN" altLang="en-US" dirty="0" smtClean="0"/>
              <a:t>其中，</a:t>
            </a:r>
            <a:r>
              <a:rPr lang="en-US" altLang="zh-CN" dirty="0" err="1" smtClean="0"/>
              <a:t>str</a:t>
            </a:r>
            <a:r>
              <a:rPr lang="zh-CN" altLang="en-US" dirty="0" smtClean="0"/>
              <a:t>为字符串对象。</a:t>
            </a:r>
            <a:endParaRPr lang="en-US" altLang="zh-CN" dirty="0" smtClean="0"/>
          </a:p>
          <a:p>
            <a:pPr marL="68580" indent="0">
              <a:buNone/>
            </a:pPr>
            <a:r>
              <a:rPr lang="zh-CN" altLang="en-US" dirty="0" smtClean="0"/>
              <a:t>例</a:t>
            </a:r>
            <a:r>
              <a:rPr lang="en-US" altLang="zh-CN" dirty="0" smtClean="0"/>
              <a:t>5.7 </a:t>
            </a:r>
            <a:r>
              <a:rPr lang="zh-CN" altLang="en-US" dirty="0" smtClean="0"/>
              <a:t>获取字符串长度</a:t>
            </a:r>
            <a:endParaRPr lang="en-US" altLang="zh-CN" dirty="0" smtClean="0"/>
          </a:p>
          <a:p>
            <a:pPr marL="68580" indent="0">
              <a:buNone/>
            </a:pPr>
            <a:r>
              <a:rPr lang="en-US" altLang="zh-CN" dirty="0" smtClean="0"/>
              <a:t>String </a:t>
            </a:r>
            <a:r>
              <a:rPr lang="en-US" altLang="zh-CN" dirty="0" err="1" smtClean="0"/>
              <a:t>str</a:t>
            </a:r>
            <a:r>
              <a:rPr lang="en-US" altLang="zh-CN" dirty="0" smtClean="0"/>
              <a:t>=“We are students”;</a:t>
            </a:r>
          </a:p>
          <a:p>
            <a:pPr marL="68580" indent="0">
              <a:buNone/>
            </a:pPr>
            <a:r>
              <a:rPr lang="en-US" altLang="zh-CN" dirty="0" err="1"/>
              <a:t>i</a:t>
            </a:r>
            <a:r>
              <a:rPr lang="en-US" altLang="zh-CN" dirty="0" err="1" smtClean="0"/>
              <a:t>nt</a:t>
            </a:r>
            <a:r>
              <a:rPr lang="en-US" altLang="zh-CN" dirty="0" smtClean="0"/>
              <a:t> size=</a:t>
            </a:r>
            <a:r>
              <a:rPr lang="en-US" altLang="zh-CN" dirty="0" err="1" smtClean="0"/>
              <a:t>str.length</a:t>
            </a:r>
            <a:r>
              <a:rPr lang="en-US" altLang="zh-CN" dirty="0" smtClean="0"/>
              <a:t>();</a:t>
            </a:r>
            <a:endParaRPr lang="en-US" altLang="zh-CN" dirty="0"/>
          </a:p>
          <a:p>
            <a:pPr marL="68580" indent="0">
              <a:buNone/>
            </a:pPr>
            <a:endParaRPr lang="zh-CN" altLang="en-US" dirty="0"/>
          </a:p>
        </p:txBody>
      </p:sp>
      <p:sp>
        <p:nvSpPr>
          <p:cNvPr id="4" name="TextBox 3"/>
          <p:cNvSpPr txBox="1"/>
          <p:nvPr/>
        </p:nvSpPr>
        <p:spPr>
          <a:xfrm>
            <a:off x="1187624" y="5949280"/>
            <a:ext cx="6551794" cy="400110"/>
          </a:xfrm>
          <a:prstGeom prst="rect">
            <a:avLst/>
          </a:prstGeom>
          <a:noFill/>
        </p:spPr>
        <p:txBody>
          <a:bodyPr wrap="none" rtlCol="0">
            <a:spAutoFit/>
          </a:bodyPr>
          <a:lstStyle/>
          <a:p>
            <a:r>
              <a:rPr lang="en-US" altLang="zh-CN" sz="2000" dirty="0">
                <a:solidFill>
                  <a:schemeClr val="accent3">
                    <a:lumMod val="75000"/>
                  </a:schemeClr>
                </a:solidFill>
              </a:rPr>
              <a:t>l</a:t>
            </a:r>
            <a:r>
              <a:rPr lang="en-US" altLang="zh-CN" sz="2000" dirty="0" smtClean="0">
                <a:solidFill>
                  <a:schemeClr val="accent3">
                    <a:lumMod val="75000"/>
                  </a:schemeClr>
                </a:solidFill>
              </a:rPr>
              <a:t>ength()</a:t>
            </a:r>
            <a:r>
              <a:rPr lang="zh-CN" altLang="en-US" sz="2000" dirty="0" smtClean="0">
                <a:solidFill>
                  <a:schemeClr val="accent3">
                    <a:lumMod val="75000"/>
                  </a:schemeClr>
                </a:solidFill>
              </a:rPr>
              <a:t>方法返回的字符串的长度包括字符串中的空格。</a:t>
            </a:r>
            <a:endParaRPr lang="zh-CN" altLang="en-US" sz="2000"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409551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5.3.2 </a:t>
            </a:r>
            <a:r>
              <a:rPr lang="zh-CN" altLang="en-US" dirty="0" smtClean="0"/>
              <a:t>字符串查找</a:t>
            </a:r>
            <a:endParaRPr lang="zh-CN" altLang="en-US" dirty="0"/>
          </a:p>
        </p:txBody>
      </p:sp>
      <p:sp>
        <p:nvSpPr>
          <p:cNvPr id="3" name="内容占位符 2"/>
          <p:cNvSpPr>
            <a:spLocks noGrp="1"/>
          </p:cNvSpPr>
          <p:nvPr>
            <p:ph idx="1"/>
          </p:nvPr>
        </p:nvSpPr>
        <p:spPr>
          <a:xfrm>
            <a:off x="1043492" y="2323652"/>
            <a:ext cx="7344932" cy="3508977"/>
          </a:xfrm>
        </p:spPr>
        <p:txBody>
          <a:bodyPr/>
          <a:lstStyle/>
          <a:p>
            <a:pPr marL="68580" indent="0">
              <a:buNone/>
            </a:pPr>
            <a:r>
              <a:rPr lang="en-US" altLang="zh-CN" dirty="0" smtClean="0"/>
              <a:t>String</a:t>
            </a:r>
            <a:r>
              <a:rPr lang="zh-CN" altLang="en-US" dirty="0" smtClean="0"/>
              <a:t>类提供了两种查找字符串的方法，即</a:t>
            </a:r>
            <a:r>
              <a:rPr lang="en-US" altLang="zh-CN" dirty="0" err="1" smtClean="0"/>
              <a:t>indexOf</a:t>
            </a:r>
            <a:r>
              <a:rPr lang="en-US" altLang="zh-CN" dirty="0" smtClean="0"/>
              <a:t>()</a:t>
            </a:r>
            <a:r>
              <a:rPr lang="zh-CN" altLang="en-US" dirty="0" smtClean="0"/>
              <a:t>与</a:t>
            </a:r>
            <a:r>
              <a:rPr lang="en-US" altLang="zh-CN" dirty="0" err="1" smtClean="0"/>
              <a:t>lastIndexOf</a:t>
            </a:r>
            <a:r>
              <a:rPr lang="en-US" altLang="zh-CN" dirty="0" smtClean="0"/>
              <a:t>()</a:t>
            </a:r>
            <a:r>
              <a:rPr lang="zh-CN" altLang="en-US" dirty="0" smtClean="0"/>
              <a:t>方法。这两种方法都允许在字符串中搜索指定条件的字符或字符串。</a:t>
            </a:r>
            <a:endParaRPr lang="en-US" altLang="zh-CN" dirty="0" smtClean="0"/>
          </a:p>
          <a:p>
            <a:pPr marL="68580" indent="0">
              <a:buNone/>
            </a:pPr>
            <a:r>
              <a:rPr lang="en-US" altLang="zh-CN" dirty="0" err="1" smtClean="0"/>
              <a:t>indexOf</a:t>
            </a:r>
            <a:r>
              <a:rPr lang="en-US" altLang="zh-CN" dirty="0" smtClean="0"/>
              <a:t>()</a:t>
            </a:r>
            <a:r>
              <a:rPr lang="zh-CN" altLang="en-US" dirty="0" smtClean="0"/>
              <a:t>方法：返回搜索的字符或字符串首次出现的位置。</a:t>
            </a:r>
            <a:endParaRPr lang="en-US" altLang="zh-CN" dirty="0" smtClean="0"/>
          </a:p>
          <a:p>
            <a:pPr marL="68580" indent="0">
              <a:buNone/>
            </a:pPr>
            <a:r>
              <a:rPr lang="en-US" altLang="zh-CN" dirty="0" err="1" smtClean="0"/>
              <a:t>lastIndexOf</a:t>
            </a:r>
            <a:r>
              <a:rPr lang="en-US" altLang="zh-CN" dirty="0" smtClean="0"/>
              <a:t>()</a:t>
            </a:r>
            <a:r>
              <a:rPr lang="zh-CN" altLang="en-US" dirty="0" smtClean="0"/>
              <a:t>方法：返回搜索的字符或字符串最后一次出现的位置。</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30575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5.3.2 </a:t>
            </a:r>
            <a:r>
              <a:rPr lang="zh-CN" altLang="en-US" dirty="0"/>
              <a:t>字符串查找</a:t>
            </a:r>
          </a:p>
        </p:txBody>
      </p:sp>
      <p:sp>
        <p:nvSpPr>
          <p:cNvPr id="3" name="内容占位符 2"/>
          <p:cNvSpPr>
            <a:spLocks noGrp="1"/>
          </p:cNvSpPr>
          <p:nvPr>
            <p:ph idx="1"/>
          </p:nvPr>
        </p:nvSpPr>
        <p:spPr/>
        <p:txBody>
          <a:bodyPr/>
          <a:lstStyle/>
          <a:p>
            <a:pPr marL="68580" indent="0">
              <a:buNone/>
            </a:pPr>
            <a:r>
              <a:rPr lang="zh-CN" altLang="en-US" dirty="0" smtClean="0"/>
              <a:t>（</a:t>
            </a:r>
            <a:r>
              <a:rPr lang="en-US" altLang="zh-CN" dirty="0" smtClean="0"/>
              <a:t>1</a:t>
            </a:r>
            <a:r>
              <a:rPr lang="zh-CN" altLang="en-US" dirty="0" smtClean="0"/>
              <a:t>）</a:t>
            </a:r>
            <a:r>
              <a:rPr lang="en-US" altLang="zh-CN" dirty="0" err="1" smtClean="0"/>
              <a:t>indexOf</a:t>
            </a:r>
            <a:r>
              <a:rPr lang="en-US" altLang="zh-CN" dirty="0" smtClean="0"/>
              <a:t>(String s)</a:t>
            </a:r>
          </a:p>
          <a:p>
            <a:pPr marL="68580" indent="0">
              <a:buNone/>
            </a:pPr>
            <a:r>
              <a:rPr lang="zh-CN" altLang="en-US" dirty="0" smtClean="0"/>
              <a:t>该方法用于返回参数字符串</a:t>
            </a:r>
            <a:r>
              <a:rPr lang="en-US" altLang="zh-CN" dirty="0" smtClean="0"/>
              <a:t>s</a:t>
            </a:r>
            <a:r>
              <a:rPr lang="zh-CN" altLang="en-US" dirty="0" smtClean="0"/>
              <a:t>在指定字符串中首次出现的索引位置。当调用字符串的</a:t>
            </a:r>
            <a:r>
              <a:rPr lang="en-US" altLang="zh-CN" dirty="0" err="1" smtClean="0"/>
              <a:t>indexOf</a:t>
            </a:r>
            <a:r>
              <a:rPr lang="en-US" altLang="zh-CN" dirty="0" smtClean="0"/>
              <a:t>()</a:t>
            </a:r>
            <a:r>
              <a:rPr lang="zh-CN" altLang="en-US" dirty="0" smtClean="0"/>
              <a:t>方法时，会从当前字符串的开始位置搜索</a:t>
            </a:r>
            <a:r>
              <a:rPr lang="en-US" altLang="zh-CN" dirty="0" smtClean="0"/>
              <a:t>s</a:t>
            </a:r>
            <a:r>
              <a:rPr lang="zh-CN" altLang="en-US" dirty="0" smtClean="0"/>
              <a:t>的位置；如果没有检索到字符串</a:t>
            </a:r>
            <a:r>
              <a:rPr lang="en-US" altLang="zh-CN" dirty="0" smtClean="0"/>
              <a:t>s</a:t>
            </a:r>
            <a:r>
              <a:rPr lang="zh-CN" altLang="en-US" dirty="0" smtClean="0"/>
              <a:t>，该方法的返回值是</a:t>
            </a:r>
            <a:r>
              <a:rPr lang="en-US" altLang="zh-CN" dirty="0" smtClean="0"/>
              <a:t>-1.</a:t>
            </a:r>
          </a:p>
          <a:p>
            <a:pPr marL="68580" indent="0">
              <a:buNone/>
            </a:pPr>
            <a:r>
              <a:rPr lang="zh-CN" altLang="en-US" dirty="0" smtClean="0"/>
              <a:t>语法如下</a:t>
            </a:r>
            <a:r>
              <a:rPr lang="en-US" altLang="zh-CN" dirty="0" err="1" smtClean="0"/>
              <a:t>str.indexOf</a:t>
            </a:r>
            <a:r>
              <a:rPr lang="en-US" altLang="zh-CN" dirty="0" smtClean="0"/>
              <a:t>(</a:t>
            </a:r>
            <a:r>
              <a:rPr lang="en-US" altLang="zh-CN" dirty="0" err="1" smtClean="0"/>
              <a:t>substr</a:t>
            </a:r>
            <a:r>
              <a:rPr lang="en-US" altLang="zh-CN" dirty="0" smtClean="0"/>
              <a:t>);</a:t>
            </a:r>
          </a:p>
          <a:p>
            <a:pPr marL="68580" indent="0">
              <a:buNone/>
            </a:pPr>
            <a:r>
              <a:rPr lang="en-US" altLang="zh-CN" dirty="0" err="1" smtClean="0"/>
              <a:t>str</a:t>
            </a:r>
            <a:r>
              <a:rPr lang="zh-CN" altLang="en-US" dirty="0" smtClean="0"/>
              <a:t>：任意字符串对象。</a:t>
            </a:r>
            <a:endParaRPr lang="en-US" altLang="zh-CN" dirty="0" smtClean="0"/>
          </a:p>
          <a:p>
            <a:pPr marL="68580" indent="0">
              <a:buNone/>
            </a:pPr>
            <a:r>
              <a:rPr lang="en-US" altLang="zh-CN" dirty="0" err="1"/>
              <a:t>s</a:t>
            </a:r>
            <a:r>
              <a:rPr lang="en-US" altLang="zh-CN" dirty="0" err="1" smtClean="0"/>
              <a:t>ubstr</a:t>
            </a:r>
            <a:r>
              <a:rPr lang="zh-CN" altLang="en-US" dirty="0" smtClean="0"/>
              <a:t>：要搜索的字符串。</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246742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5.3.2 </a:t>
            </a:r>
            <a:r>
              <a:rPr lang="zh-CN" altLang="en-US" dirty="0"/>
              <a:t>字符串查找</a:t>
            </a:r>
          </a:p>
        </p:txBody>
      </p:sp>
      <p:sp>
        <p:nvSpPr>
          <p:cNvPr id="3" name="内容占位符 2"/>
          <p:cNvSpPr>
            <a:spLocks noGrp="1"/>
          </p:cNvSpPr>
          <p:nvPr>
            <p:ph idx="1"/>
          </p:nvPr>
        </p:nvSpPr>
        <p:spPr/>
        <p:txBody>
          <a:bodyPr/>
          <a:lstStyle/>
          <a:p>
            <a:pPr marL="68580" indent="0">
              <a:buNone/>
            </a:pPr>
            <a:r>
              <a:rPr lang="zh-CN" altLang="en-US" dirty="0" smtClean="0"/>
              <a:t>例</a:t>
            </a:r>
            <a:r>
              <a:rPr lang="en-US" altLang="zh-CN" dirty="0" smtClean="0"/>
              <a:t>5.8</a:t>
            </a:r>
            <a:r>
              <a:rPr lang="zh-CN" altLang="en-US" dirty="0" smtClean="0"/>
              <a:t>查找字符</a:t>
            </a:r>
            <a:r>
              <a:rPr lang="en-US" altLang="zh-CN" dirty="0" smtClean="0"/>
              <a:t>a</a:t>
            </a:r>
            <a:r>
              <a:rPr lang="zh-CN" altLang="en-US" dirty="0" smtClean="0"/>
              <a:t>在字符串</a:t>
            </a:r>
            <a:r>
              <a:rPr lang="en-US" altLang="zh-CN" dirty="0" err="1" smtClean="0"/>
              <a:t>str</a:t>
            </a:r>
            <a:r>
              <a:rPr lang="zh-CN" altLang="en-US" dirty="0" smtClean="0"/>
              <a:t>中的索引位置。</a:t>
            </a:r>
            <a:endParaRPr lang="en-US" altLang="zh-CN" dirty="0" smtClean="0"/>
          </a:p>
          <a:p>
            <a:pPr marL="68580" indent="0">
              <a:buNone/>
            </a:pPr>
            <a:r>
              <a:rPr lang="en-US" altLang="zh-CN" dirty="0" smtClean="0"/>
              <a:t>String </a:t>
            </a:r>
            <a:r>
              <a:rPr lang="en-US" altLang="zh-CN" dirty="0" err="1" smtClean="0"/>
              <a:t>str</a:t>
            </a:r>
            <a:r>
              <a:rPr lang="en-US" altLang="zh-CN" dirty="0" smtClean="0"/>
              <a:t>=“We are students”;</a:t>
            </a:r>
          </a:p>
          <a:p>
            <a:pPr marL="68580" indent="0">
              <a:buNone/>
            </a:pPr>
            <a:r>
              <a:rPr lang="en-US" altLang="zh-CN" dirty="0" err="1"/>
              <a:t>i</a:t>
            </a:r>
            <a:r>
              <a:rPr lang="en-US" altLang="zh-CN" dirty="0" err="1" smtClean="0"/>
              <a:t>nt</a:t>
            </a:r>
            <a:r>
              <a:rPr lang="en-US" altLang="zh-CN" dirty="0" smtClean="0"/>
              <a:t> size=</a:t>
            </a:r>
            <a:r>
              <a:rPr lang="en-US" altLang="zh-CN" dirty="0" err="1" smtClean="0"/>
              <a:t>str.indexOf</a:t>
            </a:r>
            <a:r>
              <a:rPr lang="en-US" altLang="zh-CN" dirty="0" smtClean="0"/>
              <a:t>(“a”);  //</a:t>
            </a:r>
            <a:r>
              <a:rPr lang="zh-CN" altLang="en-US" dirty="0" smtClean="0"/>
              <a:t>变量</a:t>
            </a:r>
            <a:r>
              <a:rPr lang="en-US" altLang="zh-CN" dirty="0" smtClean="0"/>
              <a:t>size</a:t>
            </a:r>
            <a:r>
              <a:rPr lang="zh-CN" altLang="en-US" dirty="0" smtClean="0"/>
              <a:t>的值是</a:t>
            </a:r>
            <a:r>
              <a:rPr lang="en-US" altLang="zh-CN" dirty="0" smtClean="0"/>
              <a:t>3</a:t>
            </a:r>
          </a:p>
          <a:p>
            <a:pPr marL="68580" indent="0">
              <a:buNone/>
            </a:pPr>
            <a:endParaRPr lang="en-US" altLang="zh-CN" dirty="0" smtClean="0"/>
          </a:p>
          <a:p>
            <a:pPr marL="6858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63029792"/>
              </p:ext>
            </p:extLst>
          </p:nvPr>
        </p:nvGraphicFramePr>
        <p:xfrm>
          <a:off x="1187624" y="3933056"/>
          <a:ext cx="6096000" cy="370840"/>
        </p:xfrm>
        <a:graphic>
          <a:graphicData uri="http://schemas.openxmlformats.org/drawingml/2006/table">
            <a:tbl>
              <a:tblPr firstRow="1" bandRow="1">
                <a:tableStyleId>{2D5ABB26-0587-4C30-8999-92F81FD0307C}</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78900060"/>
              </p:ext>
            </p:extLst>
          </p:nvPr>
        </p:nvGraphicFramePr>
        <p:xfrm>
          <a:off x="1212304" y="4365104"/>
          <a:ext cx="6096000" cy="370840"/>
        </p:xfrm>
        <a:graphic>
          <a:graphicData uri="http://schemas.openxmlformats.org/drawingml/2006/table">
            <a:tbl>
              <a:tblPr firstRow="1" bandRow="1">
                <a:tableStyleId>{2D5ABB26-0587-4C30-8999-92F81FD0307C}</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r>
                        <a:rPr lang="en-US" altLang="zh-CN" sz="1400" dirty="0" smtClean="0"/>
                        <a:t>0</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2</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3</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4</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5</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6</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7</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8</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9</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10</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11</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12</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13</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14</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827584" y="4797152"/>
            <a:ext cx="8007320" cy="400110"/>
          </a:xfrm>
          <a:prstGeom prst="rect">
            <a:avLst/>
          </a:prstGeom>
          <a:noFill/>
        </p:spPr>
        <p:txBody>
          <a:bodyPr wrap="none" rtlCol="0">
            <a:spAutoFit/>
          </a:bodyPr>
          <a:lstStyle/>
          <a:p>
            <a:r>
              <a:rPr lang="zh-CN" altLang="en-US" sz="2000" dirty="0" smtClean="0">
                <a:solidFill>
                  <a:schemeClr val="accent3">
                    <a:lumMod val="75000"/>
                  </a:schemeClr>
                </a:solidFill>
              </a:rPr>
              <a:t>在计算机中</a:t>
            </a:r>
            <a:r>
              <a:rPr lang="en-US" altLang="zh-CN" sz="2000" dirty="0" smtClean="0">
                <a:solidFill>
                  <a:schemeClr val="accent3">
                    <a:lumMod val="75000"/>
                  </a:schemeClr>
                </a:solidFill>
              </a:rPr>
              <a:t>String</a:t>
            </a:r>
            <a:r>
              <a:rPr lang="zh-CN" altLang="en-US" sz="2000" dirty="0" smtClean="0">
                <a:solidFill>
                  <a:schemeClr val="accent3">
                    <a:lumMod val="75000"/>
                  </a:schemeClr>
                </a:solidFill>
              </a:rPr>
              <a:t>对象使用数组表示。字符串的下标是</a:t>
            </a:r>
            <a:r>
              <a:rPr lang="en-US" altLang="zh-CN" sz="2000" dirty="0" smtClean="0">
                <a:solidFill>
                  <a:schemeClr val="accent3">
                    <a:lumMod val="75000"/>
                  </a:schemeClr>
                </a:solidFill>
              </a:rPr>
              <a:t>0~length()-1</a:t>
            </a:r>
            <a:r>
              <a:rPr lang="zh-CN" altLang="en-US" sz="2000" dirty="0" smtClean="0">
                <a:solidFill>
                  <a:schemeClr val="accent3">
                    <a:lumMod val="75000"/>
                  </a:schemeClr>
                </a:solidFill>
              </a:rPr>
              <a:t>。</a:t>
            </a:r>
            <a:endParaRPr lang="zh-CN" altLang="en-US" sz="2000" dirty="0">
              <a:solidFill>
                <a:schemeClr val="accent3">
                  <a:lumMod val="75000"/>
                </a:scheme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414887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5.3.2 </a:t>
            </a:r>
            <a:r>
              <a:rPr lang="zh-CN" altLang="en-US" dirty="0"/>
              <a:t>字符串查找</a:t>
            </a:r>
          </a:p>
        </p:txBody>
      </p:sp>
      <p:sp>
        <p:nvSpPr>
          <p:cNvPr id="3" name="内容占位符 2"/>
          <p:cNvSpPr>
            <a:spLocks noGrp="1"/>
          </p:cNvSpPr>
          <p:nvPr>
            <p:ph idx="1"/>
          </p:nvPr>
        </p:nvSpPr>
        <p:spPr/>
        <p:txBody>
          <a:bodyPr>
            <a:normAutofit lnSpcReduction="10000"/>
          </a:bodyPr>
          <a:lstStyle/>
          <a:p>
            <a:pPr marL="68580" indent="0">
              <a:buNone/>
            </a:pPr>
            <a:r>
              <a:rPr lang="zh-CN" altLang="en-US" dirty="0" smtClean="0"/>
              <a:t>（</a:t>
            </a:r>
            <a:r>
              <a:rPr lang="en-US" altLang="zh-CN" dirty="0" smtClean="0"/>
              <a:t>2</a:t>
            </a:r>
            <a:r>
              <a:rPr lang="zh-CN" altLang="en-US" dirty="0" smtClean="0"/>
              <a:t>）</a:t>
            </a:r>
            <a:r>
              <a:rPr lang="en-US" altLang="zh-CN" dirty="0" err="1" smtClean="0"/>
              <a:t>lastIndexOf</a:t>
            </a:r>
            <a:r>
              <a:rPr lang="en-US" altLang="zh-CN" dirty="0" smtClean="0"/>
              <a:t>(String </a:t>
            </a:r>
            <a:r>
              <a:rPr lang="en-US" altLang="zh-CN" dirty="0" err="1" smtClean="0"/>
              <a:t>str</a:t>
            </a:r>
            <a:r>
              <a:rPr lang="en-US" altLang="zh-CN" dirty="0" smtClean="0"/>
              <a:t>)</a:t>
            </a:r>
          </a:p>
          <a:p>
            <a:pPr marL="68580" indent="0">
              <a:buNone/>
            </a:pPr>
            <a:r>
              <a:rPr lang="zh-CN" altLang="en-US" dirty="0" smtClean="0"/>
              <a:t>该方法用于返回指定字符串最后一次出现的索引位置。当调用字符串的</a:t>
            </a:r>
            <a:r>
              <a:rPr lang="en-US" altLang="zh-CN" dirty="0" err="1" smtClean="0"/>
              <a:t>lastIndexOf</a:t>
            </a:r>
            <a:r>
              <a:rPr lang="en-US" altLang="zh-CN" dirty="0" smtClean="0"/>
              <a:t>()</a:t>
            </a:r>
            <a:r>
              <a:rPr lang="zh-CN" altLang="en-US" dirty="0" smtClean="0"/>
              <a:t>方法时，会从当前字符串的开始位置检索参数字符串</a:t>
            </a:r>
            <a:r>
              <a:rPr lang="en-US" altLang="zh-CN" dirty="0" err="1" smtClean="0"/>
              <a:t>str</a:t>
            </a:r>
            <a:r>
              <a:rPr lang="zh-CN" altLang="en-US" dirty="0" smtClean="0"/>
              <a:t>，并将最后一次出现</a:t>
            </a:r>
            <a:r>
              <a:rPr lang="en-US" altLang="zh-CN" dirty="0" err="1" smtClean="0"/>
              <a:t>str</a:t>
            </a:r>
            <a:r>
              <a:rPr lang="zh-CN" altLang="en-US" dirty="0" smtClean="0"/>
              <a:t>的索引位置返回。如果没有检索到字符串</a:t>
            </a:r>
            <a:r>
              <a:rPr lang="en-US" altLang="zh-CN" dirty="0" err="1" smtClean="0"/>
              <a:t>str</a:t>
            </a:r>
            <a:r>
              <a:rPr lang="zh-CN" altLang="en-US" dirty="0" smtClean="0"/>
              <a:t>，该方法返回</a:t>
            </a:r>
            <a:r>
              <a:rPr lang="en-US" altLang="zh-CN" dirty="0" smtClean="0"/>
              <a:t>-1</a:t>
            </a:r>
            <a:r>
              <a:rPr lang="zh-CN" altLang="en-US" dirty="0" smtClean="0"/>
              <a:t>。</a:t>
            </a:r>
            <a:endParaRPr lang="en-US" altLang="zh-CN" dirty="0" smtClean="0"/>
          </a:p>
          <a:p>
            <a:pPr marL="68580" indent="0">
              <a:buNone/>
            </a:pPr>
            <a:r>
              <a:rPr lang="zh-CN" altLang="en-US" dirty="0" smtClean="0"/>
              <a:t>语法如下：</a:t>
            </a:r>
            <a:r>
              <a:rPr lang="en-US" altLang="zh-CN" dirty="0" err="1" smtClean="0"/>
              <a:t>str.lastIndexOf</a:t>
            </a:r>
            <a:r>
              <a:rPr lang="en-US" altLang="zh-CN" dirty="0" smtClean="0"/>
              <a:t>(</a:t>
            </a:r>
            <a:r>
              <a:rPr lang="en-US" altLang="zh-CN" dirty="0" err="1" smtClean="0"/>
              <a:t>substr</a:t>
            </a:r>
            <a:r>
              <a:rPr lang="en-US" altLang="zh-CN" dirty="0" smtClean="0"/>
              <a:t>)</a:t>
            </a:r>
          </a:p>
          <a:p>
            <a:pPr marL="68580" indent="0">
              <a:buNone/>
            </a:pPr>
            <a:r>
              <a:rPr lang="en-US" altLang="zh-CN" dirty="0" err="1" smtClean="0"/>
              <a:t>str</a:t>
            </a:r>
            <a:r>
              <a:rPr lang="en-US" altLang="zh-CN" dirty="0" smtClean="0"/>
              <a:t>:</a:t>
            </a:r>
            <a:r>
              <a:rPr lang="zh-CN" altLang="en-US" dirty="0" smtClean="0"/>
              <a:t>任意字符串对象。</a:t>
            </a:r>
            <a:endParaRPr lang="en-US" altLang="zh-CN" dirty="0" smtClean="0"/>
          </a:p>
          <a:p>
            <a:pPr marL="68580" indent="0">
              <a:buNone/>
            </a:pPr>
            <a:r>
              <a:rPr lang="en-US" altLang="zh-CN" dirty="0" err="1"/>
              <a:t>s</a:t>
            </a:r>
            <a:r>
              <a:rPr lang="en-US" altLang="zh-CN" dirty="0" err="1" smtClean="0"/>
              <a:t>ubstr</a:t>
            </a:r>
            <a:r>
              <a:rPr lang="en-US" altLang="zh-CN" dirty="0" smtClean="0"/>
              <a:t>:</a:t>
            </a:r>
            <a:r>
              <a:rPr lang="zh-CN" altLang="en-US" dirty="0" smtClean="0"/>
              <a:t>要搜索的字符串。</a:t>
            </a:r>
            <a:endParaRPr lang="zh-CN" altLang="en-US" dirty="0"/>
          </a:p>
        </p:txBody>
      </p:sp>
      <p:sp>
        <p:nvSpPr>
          <p:cNvPr id="4" name="TextBox 3"/>
          <p:cNvSpPr txBox="1"/>
          <p:nvPr/>
        </p:nvSpPr>
        <p:spPr>
          <a:xfrm>
            <a:off x="1043608" y="5733256"/>
            <a:ext cx="7146508" cy="646331"/>
          </a:xfrm>
          <a:prstGeom prst="rect">
            <a:avLst/>
          </a:prstGeom>
          <a:noFill/>
        </p:spPr>
        <p:txBody>
          <a:bodyPr wrap="none" rtlCol="0">
            <a:spAutoFit/>
          </a:bodyPr>
          <a:lstStyle/>
          <a:p>
            <a:r>
              <a:rPr lang="zh-CN" altLang="en-US" dirty="0" smtClean="0"/>
              <a:t>如果</a:t>
            </a:r>
            <a:r>
              <a:rPr lang="en-US" altLang="zh-CN" dirty="0" err="1" smtClean="0"/>
              <a:t>lastIndexOf</a:t>
            </a:r>
            <a:r>
              <a:rPr lang="en-US" altLang="zh-CN" dirty="0" smtClean="0"/>
              <a:t>()</a:t>
            </a:r>
            <a:r>
              <a:rPr lang="zh-CN" altLang="en-US" dirty="0" smtClean="0"/>
              <a:t>方法中的参数是空字符串</a:t>
            </a:r>
            <a:r>
              <a:rPr lang="en-US" altLang="zh-CN" dirty="0" smtClean="0"/>
              <a:t>””</a:t>
            </a:r>
            <a:r>
              <a:rPr lang="zh-CN" altLang="en-US" dirty="0" smtClean="0"/>
              <a:t>（注意没有空格），则</a:t>
            </a:r>
            <a:endParaRPr lang="en-US" altLang="zh-CN" dirty="0" smtClean="0"/>
          </a:p>
          <a:p>
            <a:r>
              <a:rPr lang="zh-CN" altLang="en-US" dirty="0" smtClean="0"/>
              <a:t>返回的结果与调用该字符串</a:t>
            </a:r>
            <a:r>
              <a:rPr lang="en-US" altLang="zh-CN" dirty="0" smtClean="0"/>
              <a:t>length()</a:t>
            </a:r>
            <a:r>
              <a:rPr lang="zh-CN" altLang="en-US" dirty="0" smtClean="0"/>
              <a:t>方法的返回结果相同。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78125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6192806" cy="529128"/>
          </a:xfrm>
        </p:spPr>
        <p:txBody>
          <a:bodyPr>
            <a:normAutofit fontScale="90000"/>
          </a:bodyPr>
          <a:lstStyle/>
          <a:p>
            <a:r>
              <a:rPr lang="en-US" altLang="zh-CN" dirty="0"/>
              <a:t>5.3.2 </a:t>
            </a:r>
            <a:r>
              <a:rPr lang="zh-CN" altLang="en-US" dirty="0"/>
              <a:t>字符串查找</a:t>
            </a:r>
          </a:p>
        </p:txBody>
      </p:sp>
      <p:sp>
        <p:nvSpPr>
          <p:cNvPr id="3" name="内容占位符 2"/>
          <p:cNvSpPr>
            <a:spLocks noGrp="1"/>
          </p:cNvSpPr>
          <p:nvPr>
            <p:ph idx="1"/>
          </p:nvPr>
        </p:nvSpPr>
        <p:spPr>
          <a:xfrm>
            <a:off x="683568" y="980728"/>
            <a:ext cx="7704856" cy="3508977"/>
          </a:xfrm>
        </p:spPr>
        <p:txBody>
          <a:bodyPr/>
          <a:lstStyle/>
          <a:p>
            <a:pPr marL="68580" indent="0">
              <a:buNone/>
            </a:pPr>
            <a:r>
              <a:rPr lang="zh-CN" altLang="en-US" dirty="0" smtClean="0"/>
              <a:t>例</a:t>
            </a:r>
            <a:r>
              <a:rPr lang="en-US" altLang="zh-CN" dirty="0" smtClean="0"/>
              <a:t>5.9 </a:t>
            </a:r>
            <a:r>
              <a:rPr lang="zh-CN" altLang="en-US" dirty="0" smtClean="0"/>
              <a:t>在项目中创建类，在主方法中创建</a:t>
            </a:r>
            <a:r>
              <a:rPr lang="en-US" altLang="zh-CN" dirty="0" smtClean="0"/>
              <a:t>String</a:t>
            </a:r>
            <a:r>
              <a:rPr lang="zh-CN" altLang="en-US" dirty="0" smtClean="0"/>
              <a:t>对象，使用</a:t>
            </a:r>
            <a:r>
              <a:rPr lang="en-US" altLang="zh-CN" dirty="0" err="1" smtClean="0"/>
              <a:t>lastIndexOf</a:t>
            </a:r>
            <a:r>
              <a:rPr lang="en-US" altLang="zh-CN" dirty="0" smtClean="0"/>
              <a:t>()</a:t>
            </a:r>
            <a:r>
              <a:rPr lang="zh-CN" altLang="en-US" dirty="0" smtClean="0"/>
              <a:t>方法查看字符串</a:t>
            </a:r>
            <a:r>
              <a:rPr lang="en-US" altLang="zh-CN" dirty="0" err="1" smtClean="0"/>
              <a:t>str</a:t>
            </a:r>
            <a:r>
              <a:rPr lang="zh-CN" altLang="en-US" dirty="0" smtClean="0"/>
              <a:t>中空字符串的位置，然后输出字符串的长度，看它们是否相同。</a:t>
            </a:r>
            <a:endParaRPr lang="zh-CN" altLang="en-US" dirty="0"/>
          </a:p>
        </p:txBody>
      </p:sp>
      <p:sp>
        <p:nvSpPr>
          <p:cNvPr id="4" name="TextBox 3"/>
          <p:cNvSpPr txBox="1"/>
          <p:nvPr/>
        </p:nvSpPr>
        <p:spPr>
          <a:xfrm>
            <a:off x="606746" y="2276057"/>
            <a:ext cx="7997702" cy="2862322"/>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smtClean="0"/>
              <a:t>   String </a:t>
            </a:r>
            <a:r>
              <a:rPr lang="en-US" altLang="zh-CN" sz="2000" dirty="0" err="1"/>
              <a:t>str</a:t>
            </a:r>
            <a:r>
              <a:rPr lang="en-US" altLang="zh-CN" sz="2000" dirty="0"/>
              <a:t>="We are students";</a:t>
            </a:r>
          </a:p>
          <a:p>
            <a:r>
              <a:rPr lang="en-US" altLang="zh-CN" sz="2000" dirty="0" smtClean="0"/>
              <a:t>   </a:t>
            </a:r>
            <a:r>
              <a:rPr lang="en-US" altLang="zh-CN" sz="2000" dirty="0" err="1" smtClean="0"/>
              <a:t>int</a:t>
            </a:r>
            <a:r>
              <a:rPr lang="en-US" altLang="zh-CN" sz="2000" dirty="0" smtClean="0"/>
              <a:t> </a:t>
            </a:r>
            <a:r>
              <a:rPr lang="en-US" altLang="zh-CN" sz="2000" dirty="0"/>
              <a:t>size=</a:t>
            </a:r>
            <a:r>
              <a:rPr lang="en-US" altLang="zh-CN" sz="2000" dirty="0" err="1"/>
              <a:t>str.lastIndexOf</a:t>
            </a:r>
            <a:r>
              <a:rPr lang="en-US" altLang="zh-CN" sz="2000" dirty="0" smtClean="0"/>
              <a:t>("");</a:t>
            </a:r>
          </a:p>
          <a:p>
            <a:r>
              <a:rPr lang="en-US" altLang="zh-CN" sz="2000" dirty="0"/>
              <a:t> </a:t>
            </a:r>
            <a:r>
              <a:rPr lang="en-US" altLang="zh-CN" sz="2000" dirty="0" smtClean="0"/>
              <a:t>       //</a:t>
            </a:r>
            <a:r>
              <a:rPr lang="zh-CN" altLang="en-US" sz="2000" dirty="0"/>
              <a:t>将空字符串在</a:t>
            </a:r>
            <a:r>
              <a:rPr lang="en-US" altLang="zh-CN" sz="2000" dirty="0" err="1"/>
              <a:t>str</a:t>
            </a:r>
            <a:r>
              <a:rPr lang="zh-CN" altLang="en-US" sz="2000" dirty="0"/>
              <a:t>中的索引位置赋值给变量</a:t>
            </a:r>
            <a:r>
              <a:rPr lang="en-US" altLang="zh-CN" sz="2000" dirty="0"/>
              <a:t>size</a:t>
            </a:r>
          </a:p>
          <a:p>
            <a:r>
              <a:rPr lang="en-US" altLang="zh-CN" sz="2000" dirty="0" smtClean="0"/>
              <a:t>    </a:t>
            </a:r>
            <a:r>
              <a:rPr lang="en-US" altLang="zh-CN" sz="2000" dirty="0" err="1" smtClean="0"/>
              <a:t>System.out.println</a:t>
            </a:r>
            <a:r>
              <a:rPr lang="en-US" altLang="zh-CN" sz="2000" dirty="0"/>
              <a:t>("</a:t>
            </a:r>
            <a:r>
              <a:rPr lang="zh-CN" altLang="en-US" sz="2000" dirty="0"/>
              <a:t>空字符串在字符串</a:t>
            </a:r>
            <a:r>
              <a:rPr lang="en-US" altLang="zh-CN" sz="2000" dirty="0" err="1"/>
              <a:t>str</a:t>
            </a:r>
            <a:r>
              <a:rPr lang="zh-CN" altLang="en-US" sz="2000" dirty="0"/>
              <a:t>中的索引位置是：</a:t>
            </a:r>
            <a:r>
              <a:rPr lang="en-US" altLang="zh-CN" sz="2000" dirty="0"/>
              <a:t>"+size);</a:t>
            </a:r>
          </a:p>
          <a:p>
            <a:r>
              <a:rPr lang="en-US" altLang="zh-CN" sz="2000" dirty="0" smtClean="0"/>
              <a:t>   </a:t>
            </a:r>
            <a:r>
              <a:rPr lang="en-US" altLang="zh-CN" sz="2000" dirty="0" err="1" smtClean="0"/>
              <a:t>System.out.println</a:t>
            </a:r>
            <a:r>
              <a:rPr lang="en-US" altLang="zh-CN" sz="2000" dirty="0"/>
              <a:t>("</a:t>
            </a:r>
            <a:r>
              <a:rPr lang="zh-CN" altLang="en-US" sz="2000" dirty="0"/>
              <a:t>字符串</a:t>
            </a:r>
            <a:r>
              <a:rPr lang="en-US" altLang="zh-CN" sz="2000" dirty="0" err="1"/>
              <a:t>str</a:t>
            </a:r>
            <a:r>
              <a:rPr lang="zh-CN" altLang="en-US" sz="2000" dirty="0"/>
              <a:t>的长度是：</a:t>
            </a:r>
            <a:r>
              <a:rPr lang="en-US" altLang="zh-CN" sz="2000" dirty="0"/>
              <a:t>"+</a:t>
            </a:r>
            <a:r>
              <a:rPr lang="en-US" altLang="zh-CN" sz="2000" dirty="0" err="1"/>
              <a:t>str.length</a:t>
            </a:r>
            <a:r>
              <a:rPr lang="en-US" altLang="zh-CN" sz="2000" dirty="0"/>
              <a:t>());</a:t>
            </a:r>
          </a:p>
          <a:p>
            <a:r>
              <a:rPr lang="en-US" altLang="zh-CN" sz="2000" dirty="0"/>
              <a:t>}</a:t>
            </a:r>
          </a:p>
          <a:p>
            <a:r>
              <a:rPr lang="en-US" altLang="zh-CN" sz="2000" dirty="0"/>
              <a:t>}</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5661248"/>
            <a:ext cx="3312368" cy="1324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2693861471"/>
              </p:ext>
            </p:extLst>
          </p:nvPr>
        </p:nvGraphicFramePr>
        <p:xfrm>
          <a:off x="1187624" y="4858360"/>
          <a:ext cx="6096000" cy="370840"/>
        </p:xfrm>
        <a:graphic>
          <a:graphicData uri="http://schemas.openxmlformats.org/drawingml/2006/table">
            <a:tbl>
              <a:tblPr firstRow="1" bandRow="1">
                <a:tableStyleId>{2D5ABB26-0587-4C30-8999-92F81FD0307C}</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678923357"/>
              </p:ext>
            </p:extLst>
          </p:nvPr>
        </p:nvGraphicFramePr>
        <p:xfrm>
          <a:off x="1212304" y="5290408"/>
          <a:ext cx="6096000" cy="370840"/>
        </p:xfrm>
        <a:graphic>
          <a:graphicData uri="http://schemas.openxmlformats.org/drawingml/2006/table">
            <a:tbl>
              <a:tblPr firstRow="1" bandRow="1">
                <a:tableStyleId>{2D5ABB26-0587-4C30-8999-92F81FD0307C}</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r>
                        <a:rPr lang="en-US" altLang="zh-CN" sz="1400" dirty="0" smtClean="0"/>
                        <a:t>0</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2</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3</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4</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5</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6</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7</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8</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9</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10</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11</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12</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13</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400" dirty="0" smtClean="0"/>
                        <a:t>14</a:t>
                      </a:r>
                      <a:endParaRPr lang="zh-CN" alt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8721732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272926" cy="1177200"/>
          </a:xfrm>
        </p:spPr>
        <p:txBody>
          <a:bodyPr>
            <a:normAutofit/>
          </a:bodyPr>
          <a:lstStyle/>
          <a:p>
            <a:r>
              <a:rPr lang="en-US" altLang="zh-CN" dirty="0" smtClean="0"/>
              <a:t>5.3.3 </a:t>
            </a:r>
            <a:r>
              <a:rPr lang="zh-CN" altLang="en-US" dirty="0" smtClean="0"/>
              <a:t>获取指定索引位置的字符</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使用</a:t>
            </a:r>
            <a:r>
              <a:rPr lang="en-US" altLang="zh-CN" dirty="0" err="1" smtClean="0"/>
              <a:t>charAt</a:t>
            </a:r>
            <a:r>
              <a:rPr lang="en-US" altLang="zh-CN" dirty="0" smtClean="0"/>
              <a:t>()</a:t>
            </a:r>
            <a:r>
              <a:rPr lang="zh-CN" altLang="en-US" dirty="0" smtClean="0"/>
              <a:t>方法可将指定索引处的字符返回。</a:t>
            </a:r>
            <a:endParaRPr lang="en-US" altLang="zh-CN" dirty="0" smtClean="0"/>
          </a:p>
          <a:p>
            <a:pPr marL="68580" indent="0">
              <a:buNone/>
            </a:pPr>
            <a:r>
              <a:rPr lang="zh-CN" altLang="en-US" dirty="0" smtClean="0"/>
              <a:t>语法：</a:t>
            </a:r>
            <a:endParaRPr lang="en-US" altLang="zh-CN" dirty="0" smtClean="0"/>
          </a:p>
          <a:p>
            <a:pPr marL="68580" indent="0">
              <a:buNone/>
            </a:pPr>
            <a:r>
              <a:rPr lang="en-US" altLang="zh-CN" dirty="0" err="1" smtClean="0"/>
              <a:t>Str.charAt</a:t>
            </a:r>
            <a:r>
              <a:rPr lang="en-US" altLang="zh-CN" dirty="0" smtClean="0"/>
              <a:t>(</a:t>
            </a:r>
            <a:r>
              <a:rPr lang="en-US" altLang="zh-CN" dirty="0" err="1" smtClean="0"/>
              <a:t>int</a:t>
            </a:r>
            <a:r>
              <a:rPr lang="en-US" altLang="zh-CN" dirty="0" smtClean="0"/>
              <a:t> index);</a:t>
            </a:r>
          </a:p>
          <a:p>
            <a:pPr marL="68580" indent="0">
              <a:buNone/>
            </a:pPr>
            <a:endParaRPr lang="en-US" altLang="zh-CN" dirty="0"/>
          </a:p>
          <a:p>
            <a:pPr marL="68580" indent="0">
              <a:buNone/>
            </a:pPr>
            <a:r>
              <a:rPr lang="en-US" altLang="zh-CN" dirty="0" err="1" smtClean="0"/>
              <a:t>Str</a:t>
            </a:r>
            <a:r>
              <a:rPr lang="en-US" altLang="zh-CN" dirty="0" smtClean="0"/>
              <a:t>:</a:t>
            </a:r>
            <a:r>
              <a:rPr lang="zh-CN" altLang="en-US" dirty="0" smtClean="0"/>
              <a:t>任意字符串。</a:t>
            </a:r>
            <a:endParaRPr lang="en-US" altLang="zh-CN" dirty="0" smtClean="0"/>
          </a:p>
          <a:p>
            <a:pPr marL="68580" indent="0">
              <a:buNone/>
            </a:pPr>
            <a:r>
              <a:rPr lang="en-US" altLang="zh-CN" dirty="0" smtClean="0"/>
              <a:t>Index</a:t>
            </a:r>
            <a:r>
              <a:rPr lang="zh-CN" altLang="en-US" dirty="0" smtClean="0"/>
              <a:t>：整型值，用于指定要返回字符的下标。</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23911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3.</a:t>
            </a:r>
            <a:r>
              <a:rPr lang="zh-CN" altLang="en-US" dirty="0" smtClean="0"/>
              <a:t>引用一维数组</a:t>
            </a:r>
            <a:endParaRPr lang="en-US" altLang="zh-CN" dirty="0" smtClean="0"/>
          </a:p>
          <a:p>
            <a:pPr marL="68580" indent="0">
              <a:buNone/>
            </a:pPr>
            <a:r>
              <a:rPr lang="zh-CN" altLang="en-US" dirty="0"/>
              <a:t>数组的引用方式：</a:t>
            </a:r>
          </a:p>
          <a:p>
            <a:pPr marL="68580" indent="0">
              <a:buNone/>
            </a:pPr>
            <a:r>
              <a:rPr lang="zh-CN" altLang="en-US" dirty="0"/>
              <a:t>数组名 </a:t>
            </a:r>
            <a:r>
              <a:rPr lang="en-US" altLang="zh-CN" dirty="0"/>
              <a:t>[index]</a:t>
            </a:r>
          </a:p>
          <a:p>
            <a:pPr marL="68580" indent="0">
              <a:buNone/>
            </a:pPr>
            <a:endParaRPr lang="en-US" altLang="zh-CN" dirty="0" smtClean="0"/>
          </a:p>
          <a:p>
            <a:pPr marL="68580" indent="0">
              <a:buNone/>
            </a:pPr>
            <a:r>
              <a:rPr lang="zh-CN" altLang="en-US" dirty="0"/>
              <a:t>下标</a:t>
            </a:r>
            <a:r>
              <a:rPr lang="en-US" altLang="zh-CN" dirty="0"/>
              <a:t>index</a:t>
            </a:r>
            <a:r>
              <a:rPr lang="zh-CN" altLang="en-US" dirty="0"/>
              <a:t>的取值从</a:t>
            </a:r>
            <a:r>
              <a:rPr lang="en-US" altLang="zh-CN" dirty="0"/>
              <a:t>0</a:t>
            </a:r>
            <a:r>
              <a:rPr lang="zh-CN" altLang="en-US" dirty="0"/>
              <a:t>开始，一直到数组的长度减</a:t>
            </a:r>
            <a:r>
              <a:rPr lang="en-US" altLang="zh-CN" dirty="0"/>
              <a:t>1</a:t>
            </a:r>
            <a:r>
              <a:rPr lang="zh-CN" altLang="en-US" dirty="0"/>
              <a:t>。</a:t>
            </a:r>
            <a:r>
              <a:rPr lang="en-US" altLang="zh-CN" dirty="0"/>
              <a:t>Java</a:t>
            </a:r>
            <a:r>
              <a:rPr lang="zh-CN" altLang="en-US" dirty="0"/>
              <a:t>运行系统会检查数组下标以确保都在正确的范围内。如果下标值超出了允许的取值范围，将引发运行时异常。</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2667191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7848872" cy="3508977"/>
          </a:xfrm>
        </p:spPr>
        <p:txBody>
          <a:bodyPr/>
          <a:lstStyle/>
          <a:p>
            <a:pPr marL="68580" indent="0">
              <a:buNone/>
            </a:pPr>
            <a:r>
              <a:rPr lang="zh-CN" altLang="en-US" dirty="0" smtClean="0"/>
              <a:t>例</a:t>
            </a:r>
            <a:r>
              <a:rPr lang="en-US" altLang="zh-CN" dirty="0" smtClean="0"/>
              <a:t>5.10 </a:t>
            </a:r>
            <a:r>
              <a:rPr lang="zh-CN" altLang="en-US" dirty="0" smtClean="0"/>
              <a:t>在项目中创建类，在主方法中创建</a:t>
            </a:r>
            <a:r>
              <a:rPr lang="en-US" altLang="zh-CN" dirty="0" smtClean="0"/>
              <a:t>String</a:t>
            </a:r>
            <a:r>
              <a:rPr lang="zh-CN" altLang="en-US" dirty="0" smtClean="0"/>
              <a:t>对象，使用</a:t>
            </a:r>
            <a:r>
              <a:rPr lang="en-US" altLang="zh-CN" dirty="0" err="1" smtClean="0"/>
              <a:t>charAt</a:t>
            </a:r>
            <a:r>
              <a:rPr lang="en-US" altLang="zh-CN" dirty="0" smtClean="0"/>
              <a:t>()</a:t>
            </a:r>
            <a:r>
              <a:rPr lang="zh-CN" altLang="en-US" dirty="0" smtClean="0"/>
              <a:t>方法查看字符串</a:t>
            </a:r>
            <a:r>
              <a:rPr lang="en-US" altLang="zh-CN" dirty="0" err="1" smtClean="0"/>
              <a:t>str</a:t>
            </a:r>
            <a:r>
              <a:rPr lang="zh-CN" altLang="en-US" dirty="0" smtClean="0"/>
              <a:t>中索引位置是</a:t>
            </a:r>
            <a:r>
              <a:rPr lang="en-US" altLang="zh-CN" dirty="0" smtClean="0"/>
              <a:t>6</a:t>
            </a:r>
            <a:r>
              <a:rPr lang="zh-CN" altLang="en-US" dirty="0" smtClean="0"/>
              <a:t>的字符。</a:t>
            </a:r>
            <a:endParaRPr lang="zh-CN" altLang="en-US" dirty="0"/>
          </a:p>
        </p:txBody>
      </p:sp>
      <p:sp>
        <p:nvSpPr>
          <p:cNvPr id="4" name="标题 1"/>
          <p:cNvSpPr>
            <a:spLocks noGrp="1"/>
          </p:cNvSpPr>
          <p:nvPr>
            <p:ph type="title"/>
          </p:nvPr>
        </p:nvSpPr>
        <p:spPr>
          <a:xfrm>
            <a:off x="467544" y="548680"/>
            <a:ext cx="6336704" cy="576064"/>
          </a:xfrm>
        </p:spPr>
        <p:txBody>
          <a:bodyPr>
            <a:normAutofit/>
          </a:bodyPr>
          <a:lstStyle/>
          <a:p>
            <a:r>
              <a:rPr lang="en-US" altLang="zh-CN" sz="2800" dirty="0" smtClean="0"/>
              <a:t>5.3.3 </a:t>
            </a:r>
            <a:r>
              <a:rPr lang="zh-CN" altLang="en-US" sz="2800" dirty="0" smtClean="0"/>
              <a:t>获取指定索引位置的字符</a:t>
            </a:r>
            <a:endParaRPr lang="zh-CN" altLang="en-US" sz="2800" dirty="0"/>
          </a:p>
        </p:txBody>
      </p:sp>
      <p:sp>
        <p:nvSpPr>
          <p:cNvPr id="5" name="TextBox 4"/>
          <p:cNvSpPr txBox="1"/>
          <p:nvPr/>
        </p:nvSpPr>
        <p:spPr>
          <a:xfrm>
            <a:off x="827584" y="2060848"/>
            <a:ext cx="8494633" cy="2246769"/>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smtClean="0"/>
              <a:t> String </a:t>
            </a:r>
            <a:r>
              <a:rPr lang="en-US" altLang="zh-CN" sz="2000" dirty="0" err="1"/>
              <a:t>str</a:t>
            </a:r>
            <a:r>
              <a:rPr lang="en-US" altLang="zh-CN" sz="2000" dirty="0"/>
              <a:t>="hello word";</a:t>
            </a:r>
          </a:p>
          <a:p>
            <a:r>
              <a:rPr lang="en-US" altLang="zh-CN" sz="2000" dirty="0" smtClean="0"/>
              <a:t> char </a:t>
            </a:r>
            <a:r>
              <a:rPr lang="en-US" altLang="zh-CN" sz="2000" dirty="0" err="1"/>
              <a:t>mychar</a:t>
            </a:r>
            <a:r>
              <a:rPr lang="en-US" altLang="zh-CN" sz="2000" dirty="0"/>
              <a:t>=</a:t>
            </a:r>
            <a:r>
              <a:rPr lang="en-US" altLang="zh-CN" sz="2000" dirty="0" err="1"/>
              <a:t>str.charAt</a:t>
            </a:r>
            <a:r>
              <a:rPr lang="en-US" altLang="zh-CN" sz="2000" dirty="0"/>
              <a:t>(6);</a:t>
            </a:r>
          </a:p>
          <a:p>
            <a:r>
              <a:rPr lang="en-US" altLang="zh-CN" sz="2000" dirty="0" smtClean="0"/>
              <a:t> </a:t>
            </a:r>
            <a:r>
              <a:rPr lang="en-US" altLang="zh-CN" sz="2000" dirty="0" err="1" smtClean="0"/>
              <a:t>System.out.println</a:t>
            </a:r>
            <a:r>
              <a:rPr lang="en-US" altLang="zh-CN" sz="2000" dirty="0"/>
              <a:t>("</a:t>
            </a:r>
            <a:r>
              <a:rPr lang="zh-CN" altLang="en-US" sz="2000" dirty="0"/>
              <a:t>字符串</a:t>
            </a:r>
            <a:r>
              <a:rPr lang="en-US" altLang="zh-CN" sz="2000" dirty="0" err="1"/>
              <a:t>str</a:t>
            </a:r>
            <a:r>
              <a:rPr lang="zh-CN" altLang="en-US" sz="2000" dirty="0"/>
              <a:t>中索引位置是</a:t>
            </a:r>
            <a:r>
              <a:rPr lang="en-US" altLang="zh-CN" sz="2000" dirty="0"/>
              <a:t>6</a:t>
            </a:r>
            <a:r>
              <a:rPr lang="zh-CN" altLang="en-US" sz="2000" dirty="0"/>
              <a:t>的字符为：</a:t>
            </a:r>
            <a:r>
              <a:rPr lang="en-US" altLang="zh-CN" sz="2000" dirty="0"/>
              <a:t>"+</a:t>
            </a:r>
            <a:r>
              <a:rPr lang="en-US" altLang="zh-CN" sz="2000" dirty="0" err="1"/>
              <a:t>mychar</a:t>
            </a:r>
            <a:r>
              <a:rPr lang="en-US" altLang="zh-CN" sz="2000" dirty="0" smtClean="0"/>
              <a:t>);</a:t>
            </a:r>
            <a:r>
              <a:rPr lang="en-US" altLang="zh-CN" sz="2000" dirty="0"/>
              <a:t>	</a:t>
            </a:r>
          </a:p>
          <a:p>
            <a:r>
              <a:rPr lang="en-US" altLang="zh-CN" sz="2000" dirty="0"/>
              <a:t>}</a:t>
            </a:r>
          </a:p>
          <a:p>
            <a:r>
              <a:rPr lang="en-US" altLang="zh-CN" sz="2000"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5373215"/>
            <a:ext cx="3600400" cy="1368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931831756"/>
              </p:ext>
            </p:extLst>
          </p:nvPr>
        </p:nvGraphicFramePr>
        <p:xfrm>
          <a:off x="1403648" y="4328078"/>
          <a:ext cx="6096000" cy="370840"/>
        </p:xfrm>
        <a:graphic>
          <a:graphicData uri="http://schemas.openxmlformats.org/drawingml/2006/table">
            <a:tbl>
              <a:tblPr firstRow="1" bandRow="1">
                <a:tableStyleId>{2D5ABB26-0587-4C30-8999-92F81FD0307C}</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731961152"/>
              </p:ext>
            </p:extLst>
          </p:nvPr>
        </p:nvGraphicFramePr>
        <p:xfrm>
          <a:off x="1403648" y="4797152"/>
          <a:ext cx="6096000" cy="365760"/>
        </p:xfrm>
        <a:graphic>
          <a:graphicData uri="http://schemas.openxmlformats.org/drawingml/2006/table">
            <a:tbl>
              <a:tblPr firstRow="1" bandRow="1">
                <a:tableStyleId>{2D5ABB26-0587-4C30-8999-92F81FD0307C}</a:tableStyleId>
              </a:tblPr>
              <a:tblGrid>
                <a:gridCol w="609600"/>
                <a:gridCol w="609600"/>
                <a:gridCol w="609600"/>
                <a:gridCol w="609600"/>
                <a:gridCol w="609600"/>
                <a:gridCol w="609600"/>
                <a:gridCol w="609600"/>
                <a:gridCol w="609600"/>
                <a:gridCol w="609600"/>
                <a:gridCol w="609600"/>
              </a:tblGrid>
              <a:tr h="126174">
                <a:tc>
                  <a:txBody>
                    <a:bodyPr/>
                    <a:lstStyle/>
                    <a:p>
                      <a:pPr algn="ctr"/>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2</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4</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5</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6</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7</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8</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9</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3718799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字符串操作</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String</a:t>
            </a:r>
            <a:r>
              <a:rPr lang="zh-CN" altLang="en-US" dirty="0" smtClean="0"/>
              <a:t>类中包含了很多方法，允许程序员对字符串进行操作来满足实际编程中的需要。</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36347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a:t>
            </a:r>
            <a:r>
              <a:rPr lang="zh-CN" altLang="en-US" dirty="0" smtClean="0"/>
              <a:t>获取子字符串</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通过</a:t>
            </a:r>
            <a:r>
              <a:rPr lang="en-US" altLang="zh-CN" dirty="0" smtClean="0"/>
              <a:t>String</a:t>
            </a:r>
            <a:r>
              <a:rPr lang="zh-CN" altLang="en-US" dirty="0" smtClean="0"/>
              <a:t>类的</a:t>
            </a:r>
            <a:r>
              <a:rPr lang="en-US" altLang="zh-CN" dirty="0" smtClean="0"/>
              <a:t>substring()</a:t>
            </a:r>
            <a:r>
              <a:rPr lang="zh-CN" altLang="en-US" dirty="0" smtClean="0"/>
              <a:t>方法可对字符串进行截取。这些方法的共同点就是都利用字符串的下标进行截取，且应明确字符串下标是从</a:t>
            </a:r>
            <a:r>
              <a:rPr lang="en-US" altLang="zh-CN" dirty="0" smtClean="0"/>
              <a:t>0</a:t>
            </a:r>
            <a:r>
              <a:rPr lang="zh-CN" altLang="en-US" dirty="0" smtClean="0"/>
              <a:t>开始的。</a:t>
            </a:r>
            <a:endParaRPr lang="en-US" altLang="zh-CN" dirty="0" smtClean="0"/>
          </a:p>
          <a:p>
            <a:pPr marL="68580" indent="0">
              <a:buNone/>
            </a:pPr>
            <a:r>
              <a:rPr lang="en-US" altLang="zh-CN" dirty="0"/>
              <a:t>s</a:t>
            </a:r>
            <a:r>
              <a:rPr lang="en-US" altLang="zh-CN" dirty="0" smtClean="0"/>
              <a:t>ubstring()</a:t>
            </a:r>
            <a:r>
              <a:rPr lang="zh-CN" altLang="en-US" dirty="0" smtClean="0"/>
              <a:t>方法被两种不同的方法重载，来满足不同的需要。</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110151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5.4.1 </a:t>
            </a:r>
            <a:r>
              <a:rPr lang="zh-CN" altLang="en-US" dirty="0"/>
              <a:t>获取子字符串</a:t>
            </a:r>
          </a:p>
        </p:txBody>
      </p:sp>
      <p:sp>
        <p:nvSpPr>
          <p:cNvPr id="3" name="内容占位符 2"/>
          <p:cNvSpPr>
            <a:spLocks noGrp="1"/>
          </p:cNvSpPr>
          <p:nvPr>
            <p:ph idx="1"/>
          </p:nvPr>
        </p:nvSpPr>
        <p:spPr/>
        <p:txBody>
          <a:bodyPr/>
          <a:lstStyle/>
          <a:p>
            <a:pPr marL="68580" indent="0">
              <a:buNone/>
            </a:pPr>
            <a:r>
              <a:rPr lang="zh-CN" altLang="en-US" dirty="0" smtClean="0"/>
              <a:t>（</a:t>
            </a:r>
            <a:r>
              <a:rPr lang="en-US" altLang="zh-CN" dirty="0" smtClean="0"/>
              <a:t>1</a:t>
            </a:r>
            <a:r>
              <a:rPr lang="zh-CN" altLang="en-US" dirty="0" smtClean="0"/>
              <a:t>）</a:t>
            </a:r>
            <a:r>
              <a:rPr lang="en-US" altLang="zh-CN" dirty="0" smtClean="0"/>
              <a:t>substring(</a:t>
            </a:r>
            <a:r>
              <a:rPr lang="en-US" altLang="zh-CN" dirty="0" err="1" smtClean="0"/>
              <a:t>int</a:t>
            </a:r>
            <a:r>
              <a:rPr lang="en-US" altLang="zh-CN" dirty="0" smtClean="0"/>
              <a:t> </a:t>
            </a:r>
            <a:r>
              <a:rPr lang="en-US" altLang="zh-CN" dirty="0" err="1" smtClean="0"/>
              <a:t>beginIndex</a:t>
            </a:r>
            <a:r>
              <a:rPr lang="en-US" altLang="zh-CN" dirty="0" smtClean="0"/>
              <a:t>)</a:t>
            </a:r>
          </a:p>
          <a:p>
            <a:pPr marL="68580" indent="0">
              <a:buNone/>
            </a:pPr>
            <a:r>
              <a:rPr lang="zh-CN" altLang="en-US" dirty="0" smtClean="0"/>
              <a:t>该方法返回的是从指定的索引位置开始截取直到该字符串结尾的子串。</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err="1" smtClean="0"/>
              <a:t>str.substring</a:t>
            </a:r>
            <a:r>
              <a:rPr lang="en-US" altLang="zh-CN" dirty="0" smtClean="0"/>
              <a:t>(</a:t>
            </a:r>
            <a:r>
              <a:rPr lang="en-US" altLang="zh-CN" dirty="0" err="1" smtClean="0"/>
              <a:t>int</a:t>
            </a:r>
            <a:r>
              <a:rPr lang="en-US" altLang="zh-CN" dirty="0" smtClean="0"/>
              <a:t> </a:t>
            </a:r>
            <a:r>
              <a:rPr lang="en-US" altLang="zh-CN" dirty="0" err="1" smtClean="0"/>
              <a:t>beginIndex</a:t>
            </a:r>
            <a:r>
              <a:rPr lang="en-US" altLang="zh-CN" dirty="0" smtClean="0"/>
              <a:t>)</a:t>
            </a:r>
          </a:p>
          <a:p>
            <a:pPr marL="68580" indent="0">
              <a:buNone/>
            </a:pPr>
            <a:r>
              <a:rPr lang="zh-CN" altLang="en-US" dirty="0" smtClean="0"/>
              <a:t>其中，</a:t>
            </a:r>
            <a:r>
              <a:rPr lang="en-US" altLang="zh-CN" dirty="0" err="1" smtClean="0"/>
              <a:t>beginIndex</a:t>
            </a:r>
            <a:r>
              <a:rPr lang="zh-CN" altLang="en-US" dirty="0" smtClean="0"/>
              <a:t>指定从某一索引处开始截取字符串。</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03496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5.4.1 </a:t>
            </a:r>
            <a:r>
              <a:rPr lang="zh-CN" altLang="en-US" dirty="0"/>
              <a:t>获取子字符串</a:t>
            </a:r>
          </a:p>
        </p:txBody>
      </p:sp>
      <p:sp>
        <p:nvSpPr>
          <p:cNvPr id="3" name="内容占位符 2"/>
          <p:cNvSpPr>
            <a:spLocks noGrp="1"/>
          </p:cNvSpPr>
          <p:nvPr>
            <p:ph idx="1"/>
          </p:nvPr>
        </p:nvSpPr>
        <p:spPr/>
        <p:txBody>
          <a:bodyPr/>
          <a:lstStyle/>
          <a:p>
            <a:pPr marL="68580" indent="0">
              <a:buNone/>
            </a:pPr>
            <a:r>
              <a:rPr lang="zh-CN" altLang="en-US" dirty="0" smtClean="0"/>
              <a:t>例</a:t>
            </a:r>
            <a:r>
              <a:rPr lang="en-US" altLang="zh-CN" dirty="0" smtClean="0"/>
              <a:t>5.11 </a:t>
            </a:r>
            <a:r>
              <a:rPr lang="zh-CN" altLang="en-US" dirty="0" smtClean="0"/>
              <a:t>截取字符串。</a:t>
            </a:r>
            <a:endParaRPr lang="en-US" altLang="zh-CN" dirty="0" smtClean="0"/>
          </a:p>
          <a:p>
            <a:pPr marL="68580" indent="0">
              <a:buNone/>
            </a:pPr>
            <a:r>
              <a:rPr lang="en-US" altLang="zh-CN" dirty="0" smtClean="0"/>
              <a:t>String </a:t>
            </a:r>
            <a:r>
              <a:rPr lang="en-US" altLang="zh-CN" dirty="0" err="1" smtClean="0"/>
              <a:t>str</a:t>
            </a:r>
            <a:r>
              <a:rPr lang="en-US" altLang="zh-CN" dirty="0" smtClean="0"/>
              <a:t>=“Hello Word”;</a:t>
            </a:r>
          </a:p>
          <a:p>
            <a:pPr marL="68580" indent="0">
              <a:buNone/>
            </a:pPr>
            <a:r>
              <a:rPr lang="en-US" altLang="zh-CN" dirty="0" smtClean="0"/>
              <a:t>String </a:t>
            </a:r>
            <a:r>
              <a:rPr lang="en-US" altLang="zh-CN" dirty="0" err="1" smtClean="0"/>
              <a:t>substr</a:t>
            </a:r>
            <a:r>
              <a:rPr lang="en-US" altLang="zh-CN" dirty="0" smtClean="0"/>
              <a:t>=</a:t>
            </a:r>
            <a:r>
              <a:rPr lang="en-US" altLang="zh-CN" dirty="0" err="1" smtClean="0"/>
              <a:t>str.substring</a:t>
            </a:r>
            <a:r>
              <a:rPr lang="en-US" altLang="zh-CN" dirty="0" smtClean="0"/>
              <a:t>(3);</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32464308"/>
              </p:ext>
            </p:extLst>
          </p:nvPr>
        </p:nvGraphicFramePr>
        <p:xfrm>
          <a:off x="1932384" y="4210288"/>
          <a:ext cx="6096000" cy="370840"/>
        </p:xfrm>
        <a:graphic>
          <a:graphicData uri="http://schemas.openxmlformats.org/drawingml/2006/table">
            <a:tbl>
              <a:tblPr firstRow="1" bandRow="1">
                <a:tableStyleId>{2D5ABB26-0587-4C30-8999-92F81FD0307C}</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392687113"/>
              </p:ext>
            </p:extLst>
          </p:nvPr>
        </p:nvGraphicFramePr>
        <p:xfrm>
          <a:off x="1932384" y="3855328"/>
          <a:ext cx="6096000" cy="365760"/>
        </p:xfrm>
        <a:graphic>
          <a:graphicData uri="http://schemas.openxmlformats.org/drawingml/2006/table">
            <a:tbl>
              <a:tblPr firstRow="1" bandRow="1">
                <a:tableStyleId>{2D5ABB26-0587-4C30-8999-92F81FD0307C}</a:tableStyleId>
              </a:tblPr>
              <a:tblGrid>
                <a:gridCol w="609600"/>
                <a:gridCol w="609600"/>
                <a:gridCol w="609600"/>
                <a:gridCol w="609600"/>
                <a:gridCol w="609600"/>
                <a:gridCol w="609600"/>
                <a:gridCol w="609600"/>
                <a:gridCol w="609600"/>
                <a:gridCol w="609600"/>
                <a:gridCol w="609600"/>
              </a:tblGrid>
              <a:tr h="0">
                <a:tc>
                  <a:txBody>
                    <a:bodyPr/>
                    <a:lstStyle/>
                    <a:p>
                      <a:pPr algn="ctr"/>
                      <a:r>
                        <a:rPr lang="en-US" altLang="zh-CN" dirty="0" smtClean="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2</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4</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5</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6</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7</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8</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9</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接箭头连接符 6"/>
          <p:cNvCxnSpPr/>
          <p:nvPr/>
        </p:nvCxnSpPr>
        <p:spPr>
          <a:xfrm>
            <a:off x="827584" y="4365104"/>
            <a:ext cx="93610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721288" y="3789040"/>
            <a:ext cx="1114408" cy="646331"/>
          </a:xfrm>
          <a:prstGeom prst="rect">
            <a:avLst/>
          </a:prstGeom>
          <a:noFill/>
        </p:spPr>
        <p:txBody>
          <a:bodyPr wrap="none" rtlCol="0">
            <a:spAutoFit/>
          </a:bodyPr>
          <a:lstStyle/>
          <a:p>
            <a:r>
              <a:rPr lang="zh-CN" altLang="en-US" dirty="0" smtClean="0"/>
              <a:t>字符串</a:t>
            </a:r>
            <a:r>
              <a:rPr lang="en-US" altLang="zh-CN" dirty="0" err="1" smtClean="0"/>
              <a:t>str</a:t>
            </a:r>
            <a:endParaRPr lang="en-US" altLang="zh-CN" dirty="0" smtClean="0"/>
          </a:p>
          <a:p>
            <a:r>
              <a:rPr lang="zh-CN" altLang="en-US" dirty="0" smtClean="0"/>
              <a:t>的下标</a:t>
            </a:r>
            <a:endParaRPr lang="zh-CN" altLang="en-US" dirty="0"/>
          </a:p>
        </p:txBody>
      </p:sp>
      <p:cxnSp>
        <p:nvCxnSpPr>
          <p:cNvPr id="13" name="直接连接符 12"/>
          <p:cNvCxnSpPr/>
          <p:nvPr/>
        </p:nvCxnSpPr>
        <p:spPr>
          <a:xfrm>
            <a:off x="4067944" y="4941168"/>
            <a:ext cx="3744416"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4067944" y="4581128"/>
            <a:ext cx="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7812360" y="4581128"/>
            <a:ext cx="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084168" y="4941168"/>
            <a:ext cx="0" cy="216024"/>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5280820" y="5157192"/>
            <a:ext cx="1752403" cy="369332"/>
          </a:xfrm>
          <a:prstGeom prst="rect">
            <a:avLst/>
          </a:prstGeom>
          <a:noFill/>
        </p:spPr>
        <p:txBody>
          <a:bodyPr wrap="none" rtlCol="0">
            <a:spAutoFit/>
          </a:bodyPr>
          <a:lstStyle/>
          <a:p>
            <a:r>
              <a:rPr lang="en-US" altLang="zh-CN" dirty="0" err="1" smtClean="0"/>
              <a:t>str.substring</a:t>
            </a:r>
            <a:r>
              <a:rPr lang="en-US" altLang="zh-CN" dirty="0" smtClean="0"/>
              <a:t>(3</a:t>
            </a:r>
            <a:r>
              <a:rPr lang="en-US" altLang="zh-CN" dirty="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14550103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5.4.1 </a:t>
            </a:r>
            <a:r>
              <a:rPr lang="zh-CN" altLang="en-US" dirty="0"/>
              <a:t>获取子字符串</a:t>
            </a:r>
          </a:p>
        </p:txBody>
      </p:sp>
      <p:sp>
        <p:nvSpPr>
          <p:cNvPr id="3" name="内容占位符 2"/>
          <p:cNvSpPr>
            <a:spLocks noGrp="1"/>
          </p:cNvSpPr>
          <p:nvPr>
            <p:ph idx="1"/>
          </p:nvPr>
        </p:nvSpPr>
        <p:spPr/>
        <p:txBody>
          <a:bodyPr/>
          <a:lstStyle/>
          <a:p>
            <a:pPr marL="68580" indent="0">
              <a:buNone/>
            </a:pPr>
            <a:r>
              <a:rPr lang="zh-CN" altLang="en-US" dirty="0" smtClean="0"/>
              <a:t>（</a:t>
            </a:r>
            <a:r>
              <a:rPr lang="en-US" altLang="zh-CN" dirty="0" smtClean="0"/>
              <a:t>2</a:t>
            </a:r>
            <a:r>
              <a:rPr lang="zh-CN" altLang="en-US" dirty="0" smtClean="0"/>
              <a:t>）</a:t>
            </a:r>
            <a:r>
              <a:rPr lang="en-US" altLang="zh-CN" dirty="0" smtClean="0"/>
              <a:t>substring(</a:t>
            </a:r>
            <a:r>
              <a:rPr lang="en-US" altLang="zh-CN" dirty="0" err="1" smtClean="0"/>
              <a:t>int</a:t>
            </a:r>
            <a:r>
              <a:rPr lang="en-US" altLang="zh-CN" dirty="0" smtClean="0"/>
              <a:t> </a:t>
            </a:r>
            <a:r>
              <a:rPr lang="en-US" altLang="zh-CN" dirty="0" err="1" smtClean="0"/>
              <a:t>beginIndex,int</a:t>
            </a:r>
            <a:r>
              <a:rPr lang="en-US" altLang="zh-CN" dirty="0" smtClean="0"/>
              <a:t> </a:t>
            </a:r>
            <a:r>
              <a:rPr lang="en-US" altLang="zh-CN" dirty="0" err="1" smtClean="0"/>
              <a:t>endIndex</a:t>
            </a:r>
            <a:r>
              <a:rPr lang="en-US" altLang="zh-CN" dirty="0" smtClean="0"/>
              <a:t>)</a:t>
            </a:r>
          </a:p>
          <a:p>
            <a:pPr marL="68580" indent="0">
              <a:buNone/>
            </a:pPr>
            <a:r>
              <a:rPr lang="zh-CN" altLang="en-US" dirty="0" smtClean="0"/>
              <a:t>该方法返回的是从字符串某一索引位置开始截取至某一索引位置结束的子串。</a:t>
            </a:r>
            <a:endParaRPr lang="en-US" altLang="zh-CN" dirty="0" smtClean="0"/>
          </a:p>
          <a:p>
            <a:pPr marL="68580" indent="0">
              <a:buNone/>
            </a:pPr>
            <a:endParaRPr lang="en-US" altLang="zh-CN" dirty="0"/>
          </a:p>
          <a:p>
            <a:pPr marL="68580" indent="0">
              <a:buNone/>
            </a:pPr>
            <a:r>
              <a:rPr lang="en-US" altLang="zh-CN" dirty="0" err="1" smtClean="0"/>
              <a:t>beginIndex</a:t>
            </a:r>
            <a:r>
              <a:rPr lang="zh-CN" altLang="en-US" dirty="0" smtClean="0"/>
              <a:t>：开始截取子字符串的索引位置。</a:t>
            </a:r>
            <a:endParaRPr lang="en-US" altLang="zh-CN" dirty="0" smtClean="0"/>
          </a:p>
          <a:p>
            <a:pPr marL="68580" indent="0">
              <a:buNone/>
            </a:pPr>
            <a:r>
              <a:rPr lang="en-US" altLang="zh-CN" dirty="0" err="1" smtClean="0"/>
              <a:t>endIndex</a:t>
            </a:r>
            <a:r>
              <a:rPr lang="zh-CN" altLang="en-US" dirty="0" smtClean="0"/>
              <a:t>：子字符串在整个字符串中结束位置。</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273416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5.4.1 </a:t>
            </a:r>
            <a:r>
              <a:rPr lang="zh-CN" altLang="en-US" dirty="0"/>
              <a:t>获取子字符串</a:t>
            </a:r>
          </a:p>
        </p:txBody>
      </p:sp>
      <p:sp>
        <p:nvSpPr>
          <p:cNvPr id="3" name="内容占位符 2"/>
          <p:cNvSpPr>
            <a:spLocks noGrp="1"/>
          </p:cNvSpPr>
          <p:nvPr>
            <p:ph idx="1"/>
          </p:nvPr>
        </p:nvSpPr>
        <p:spPr>
          <a:xfrm>
            <a:off x="1043492" y="2323652"/>
            <a:ext cx="6777317" cy="4129684"/>
          </a:xfrm>
        </p:spPr>
        <p:txBody>
          <a:bodyPr>
            <a:normAutofit lnSpcReduction="10000"/>
          </a:bodyPr>
          <a:lstStyle/>
          <a:p>
            <a:pPr marL="68580" indent="0">
              <a:buNone/>
            </a:pPr>
            <a:r>
              <a:rPr lang="zh-CN" altLang="en-US" dirty="0" smtClean="0"/>
              <a:t>例</a:t>
            </a:r>
            <a:r>
              <a:rPr lang="en-US" altLang="zh-CN" dirty="0" smtClean="0"/>
              <a:t>5.12 </a:t>
            </a:r>
            <a:r>
              <a:rPr lang="zh-CN" altLang="en-US" dirty="0" smtClean="0"/>
              <a:t>在项目中创建类，在主方法中创建</a:t>
            </a:r>
            <a:r>
              <a:rPr lang="en-US" altLang="zh-CN" dirty="0" smtClean="0"/>
              <a:t>String</a:t>
            </a:r>
            <a:r>
              <a:rPr lang="zh-CN" altLang="en-US" dirty="0" smtClean="0"/>
              <a:t>对象，实现使用</a:t>
            </a:r>
            <a:r>
              <a:rPr lang="en-US" altLang="zh-CN" dirty="0" smtClean="0"/>
              <a:t>substring()</a:t>
            </a:r>
            <a:r>
              <a:rPr lang="zh-CN" altLang="en-US" dirty="0" smtClean="0"/>
              <a:t>方法对字符串进行截取，并将截取后形成的新串输出。</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String </a:t>
            </a:r>
            <a:r>
              <a:rPr lang="en-US" altLang="zh-CN" dirty="0" err="1"/>
              <a:t>str</a:t>
            </a:r>
            <a:r>
              <a:rPr lang="en-US" altLang="zh-CN" dirty="0"/>
              <a:t>="hello word";</a:t>
            </a:r>
          </a:p>
          <a:p>
            <a:pPr marL="68580" indent="0">
              <a:buNone/>
            </a:pPr>
            <a:r>
              <a:rPr lang="en-US" altLang="zh-CN" dirty="0"/>
              <a:t>	String </a:t>
            </a:r>
            <a:r>
              <a:rPr lang="en-US" altLang="zh-CN" dirty="0" err="1"/>
              <a:t>substr</a:t>
            </a:r>
            <a:r>
              <a:rPr lang="en-US" altLang="zh-CN" dirty="0"/>
              <a:t>=</a:t>
            </a:r>
            <a:r>
              <a:rPr lang="en-US" altLang="zh-CN" dirty="0" err="1"/>
              <a:t>str.substring</a:t>
            </a:r>
            <a:r>
              <a:rPr lang="en-US" altLang="zh-CN" dirty="0"/>
              <a:t>(0, 3);</a:t>
            </a:r>
          </a:p>
          <a:p>
            <a:pPr marL="68580" indent="0">
              <a:buNone/>
            </a:pPr>
            <a:r>
              <a:rPr lang="en-US" altLang="zh-CN" dirty="0"/>
              <a:t>	</a:t>
            </a:r>
            <a:r>
              <a:rPr lang="en-US" altLang="zh-CN" dirty="0" err="1"/>
              <a:t>System.out.println</a:t>
            </a:r>
            <a:r>
              <a:rPr lang="en-US" altLang="zh-CN" dirty="0"/>
              <a:t>(</a:t>
            </a:r>
            <a:r>
              <a:rPr lang="en-US" altLang="zh-CN" dirty="0" err="1"/>
              <a:t>substr</a:t>
            </a:r>
            <a:r>
              <a:rPr lang="en-US" altLang="zh-CN" dirty="0"/>
              <a:t>);</a:t>
            </a:r>
          </a:p>
          <a:p>
            <a:pPr marL="68580" indent="0">
              <a:buNone/>
            </a:pPr>
            <a:r>
              <a:rPr lang="en-US" altLang="zh-CN" dirty="0"/>
              <a:t>}</a:t>
            </a:r>
          </a:p>
          <a:p>
            <a:pPr marL="68580" indent="0">
              <a:buNone/>
            </a:pPr>
            <a:r>
              <a:rPr lang="en-US" altLang="zh-CN" dirty="0"/>
              <a:t>}</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180950"/>
            <a:ext cx="1944216" cy="1067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715436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a:t>
            </a:r>
            <a:r>
              <a:rPr lang="zh-CN" altLang="en-US" dirty="0" smtClean="0"/>
              <a:t>去除空格</a:t>
            </a:r>
            <a:endParaRPr lang="zh-CN" altLang="en-US" dirty="0"/>
          </a:p>
        </p:txBody>
      </p:sp>
      <p:sp>
        <p:nvSpPr>
          <p:cNvPr id="3" name="内容占位符 2"/>
          <p:cNvSpPr>
            <a:spLocks noGrp="1"/>
          </p:cNvSpPr>
          <p:nvPr>
            <p:ph idx="1"/>
          </p:nvPr>
        </p:nvSpPr>
        <p:spPr/>
        <p:txBody>
          <a:bodyPr/>
          <a:lstStyle/>
          <a:p>
            <a:pPr marL="68580" indent="0">
              <a:buNone/>
            </a:pPr>
            <a:r>
              <a:rPr lang="en-US" altLang="zh-CN" dirty="0"/>
              <a:t>t</a:t>
            </a:r>
            <a:r>
              <a:rPr lang="en-US" altLang="zh-CN" dirty="0" smtClean="0"/>
              <a:t>rim()</a:t>
            </a:r>
            <a:r>
              <a:rPr lang="zh-CN" altLang="en-US" dirty="0" smtClean="0"/>
              <a:t>方法返回字符串的副本，忽略前导空格和尾部空格。</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err="1" smtClean="0"/>
              <a:t>str.trim</a:t>
            </a:r>
            <a:r>
              <a:rPr lang="en-US" altLang="zh-CN" dirty="0" smtClean="0"/>
              <a:t>();</a:t>
            </a:r>
          </a:p>
          <a:p>
            <a:pPr marL="68580" indent="0">
              <a:buNone/>
            </a:pPr>
            <a:r>
              <a:rPr lang="zh-CN" altLang="en-US" dirty="0" smtClean="0"/>
              <a:t>其中，</a:t>
            </a:r>
            <a:r>
              <a:rPr lang="en-US" altLang="zh-CN" dirty="0" err="1" smtClean="0"/>
              <a:t>str</a:t>
            </a:r>
            <a:r>
              <a:rPr lang="zh-CN" altLang="en-US" dirty="0" smtClean="0"/>
              <a:t>为任意字符串对象。</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10157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6984776" cy="936104"/>
          </a:xfrm>
        </p:spPr>
        <p:txBody>
          <a:bodyPr/>
          <a:lstStyle/>
          <a:p>
            <a:r>
              <a:rPr lang="en-US" altLang="zh-CN" dirty="0"/>
              <a:t>5.4.2 </a:t>
            </a:r>
            <a:r>
              <a:rPr lang="zh-CN" altLang="en-US" dirty="0"/>
              <a:t>去除空格</a:t>
            </a:r>
          </a:p>
        </p:txBody>
      </p:sp>
      <p:sp>
        <p:nvSpPr>
          <p:cNvPr id="3" name="内容占位符 2"/>
          <p:cNvSpPr>
            <a:spLocks noGrp="1"/>
          </p:cNvSpPr>
          <p:nvPr>
            <p:ph idx="1"/>
          </p:nvPr>
        </p:nvSpPr>
        <p:spPr>
          <a:xfrm>
            <a:off x="827584" y="1268760"/>
            <a:ext cx="7560840" cy="3508977"/>
          </a:xfrm>
        </p:spPr>
        <p:txBody>
          <a:bodyPr/>
          <a:lstStyle/>
          <a:p>
            <a:pPr marL="68580" indent="0">
              <a:buNone/>
            </a:pPr>
            <a:r>
              <a:rPr lang="zh-CN" altLang="en-US" dirty="0" smtClean="0"/>
              <a:t>例</a:t>
            </a:r>
            <a:r>
              <a:rPr lang="en-US" altLang="zh-CN" dirty="0" smtClean="0"/>
              <a:t>5.13 </a:t>
            </a:r>
            <a:r>
              <a:rPr lang="zh-CN" altLang="en-US" dirty="0" smtClean="0"/>
              <a:t>在项目中创建类，在主方法中创建</a:t>
            </a:r>
            <a:r>
              <a:rPr lang="en-US" altLang="zh-CN" dirty="0" smtClean="0"/>
              <a:t>String</a:t>
            </a:r>
            <a:r>
              <a:rPr lang="zh-CN" altLang="en-US" dirty="0" smtClean="0"/>
              <a:t>对象，将字符变量原来的长度与去掉前导和尾部空格后的长度输出。</a:t>
            </a:r>
            <a:endParaRPr lang="zh-CN" altLang="en-US" dirty="0"/>
          </a:p>
        </p:txBody>
      </p:sp>
      <p:sp>
        <p:nvSpPr>
          <p:cNvPr id="4" name="TextBox 3"/>
          <p:cNvSpPr txBox="1"/>
          <p:nvPr/>
        </p:nvSpPr>
        <p:spPr>
          <a:xfrm>
            <a:off x="822933" y="2564904"/>
            <a:ext cx="7851829" cy="3000821"/>
          </a:xfrm>
          <a:prstGeom prst="rect">
            <a:avLst/>
          </a:prstGeom>
          <a:noFill/>
        </p:spPr>
        <p:txBody>
          <a:bodyPr wrap="none" rtlCol="0">
            <a:spAutoFit/>
          </a:bodyPr>
          <a:lstStyle/>
          <a:p>
            <a:r>
              <a:rPr lang="en-US" altLang="zh-CN" sz="2100" dirty="0"/>
              <a:t>public class test {</a:t>
            </a:r>
          </a:p>
          <a:p>
            <a:r>
              <a:rPr lang="en-US" altLang="zh-CN" sz="2100" dirty="0"/>
              <a:t>public static void main(String[] </a:t>
            </a:r>
            <a:r>
              <a:rPr lang="en-US" altLang="zh-CN" sz="2100" dirty="0" err="1"/>
              <a:t>args</a:t>
            </a:r>
            <a:r>
              <a:rPr lang="en-US" altLang="zh-CN" sz="2100" dirty="0"/>
              <a:t>) {</a:t>
            </a:r>
          </a:p>
          <a:p>
            <a:r>
              <a:rPr lang="en-US" altLang="zh-CN" sz="2100" dirty="0" smtClean="0"/>
              <a:t>   String </a:t>
            </a:r>
            <a:r>
              <a:rPr lang="en-US" altLang="zh-CN" sz="2100" dirty="0" err="1"/>
              <a:t>str</a:t>
            </a:r>
            <a:r>
              <a:rPr lang="en-US" altLang="zh-CN" sz="2100" dirty="0"/>
              <a:t>="  Java class  ";</a:t>
            </a:r>
          </a:p>
          <a:p>
            <a:r>
              <a:rPr lang="en-US" altLang="zh-CN" sz="2100" dirty="0" smtClean="0"/>
              <a:t>   </a:t>
            </a:r>
            <a:r>
              <a:rPr lang="en-US" altLang="zh-CN" sz="2100" dirty="0" err="1" smtClean="0"/>
              <a:t>System.out.println</a:t>
            </a:r>
            <a:r>
              <a:rPr lang="en-US" altLang="zh-CN" sz="2100" dirty="0"/>
              <a:t>("</a:t>
            </a:r>
            <a:r>
              <a:rPr lang="zh-CN" altLang="en-US" sz="2100" dirty="0"/>
              <a:t>字符串原来的长度：</a:t>
            </a:r>
            <a:r>
              <a:rPr lang="en-US" altLang="zh-CN" sz="2100" dirty="0"/>
              <a:t>"+</a:t>
            </a:r>
            <a:r>
              <a:rPr lang="en-US" altLang="zh-CN" sz="2100" dirty="0" err="1"/>
              <a:t>str.length</a:t>
            </a:r>
            <a:r>
              <a:rPr lang="en-US" altLang="zh-CN" sz="2100" dirty="0"/>
              <a:t>());</a:t>
            </a:r>
          </a:p>
          <a:p>
            <a:r>
              <a:rPr lang="en-US" altLang="zh-CN" sz="2100" dirty="0" smtClean="0"/>
              <a:t>   </a:t>
            </a:r>
            <a:r>
              <a:rPr lang="en-US" altLang="zh-CN" sz="2100" dirty="0" err="1" smtClean="0"/>
              <a:t>System.out.println</a:t>
            </a:r>
            <a:r>
              <a:rPr lang="en-US" altLang="zh-CN" sz="2100" dirty="0"/>
              <a:t>("</a:t>
            </a:r>
            <a:r>
              <a:rPr lang="zh-CN" altLang="en-US" sz="2100" dirty="0"/>
              <a:t>去掉空格后的长度：</a:t>
            </a:r>
            <a:r>
              <a:rPr lang="en-US" altLang="zh-CN" sz="2100" dirty="0"/>
              <a:t>"+</a:t>
            </a:r>
            <a:r>
              <a:rPr lang="en-US" altLang="zh-CN" sz="2100" dirty="0" err="1"/>
              <a:t>str.trim</a:t>
            </a:r>
            <a:r>
              <a:rPr lang="en-US" altLang="zh-CN" sz="2100" dirty="0"/>
              <a:t>().length());</a:t>
            </a:r>
          </a:p>
          <a:p>
            <a:r>
              <a:rPr lang="en-US" altLang="zh-CN" sz="2100" dirty="0"/>
              <a:t>   </a:t>
            </a:r>
            <a:r>
              <a:rPr lang="en-US" altLang="zh-CN" sz="2100" dirty="0" err="1"/>
              <a:t>System.out.println</a:t>
            </a:r>
            <a:r>
              <a:rPr lang="en-US" altLang="zh-CN" sz="2100" dirty="0"/>
              <a:t>(</a:t>
            </a:r>
            <a:r>
              <a:rPr lang="en-US" altLang="zh-CN" sz="2100" dirty="0" err="1"/>
              <a:t>str.trim</a:t>
            </a:r>
            <a:r>
              <a:rPr lang="en-US" altLang="zh-CN" sz="2100" dirty="0"/>
              <a:t>());</a:t>
            </a:r>
            <a:endParaRPr lang="en-US" altLang="zh-CN" sz="2100" dirty="0" smtClean="0"/>
          </a:p>
          <a:p>
            <a:r>
              <a:rPr lang="en-US" altLang="zh-CN" sz="2100" dirty="0"/>
              <a:t> </a:t>
            </a:r>
            <a:r>
              <a:rPr lang="en-US" altLang="zh-CN" sz="2100" dirty="0" smtClean="0"/>
              <a:t>  </a:t>
            </a:r>
            <a:r>
              <a:rPr lang="en-US" altLang="zh-CN" sz="2100" dirty="0" err="1" smtClean="0"/>
              <a:t>System.out.println</a:t>
            </a:r>
            <a:r>
              <a:rPr lang="en-US" altLang="zh-CN" sz="2100" dirty="0" smtClean="0"/>
              <a:t>(</a:t>
            </a:r>
            <a:r>
              <a:rPr lang="en-US" altLang="zh-CN" sz="2100" dirty="0" err="1" smtClean="0"/>
              <a:t>str</a:t>
            </a:r>
            <a:r>
              <a:rPr lang="en-US" altLang="zh-CN" sz="2100" dirty="0"/>
              <a:t>);</a:t>
            </a:r>
          </a:p>
          <a:p>
            <a:r>
              <a:rPr lang="en-US" altLang="zh-CN" sz="2100" dirty="0"/>
              <a:t>}</a:t>
            </a:r>
          </a:p>
          <a:p>
            <a:r>
              <a:rPr lang="en-US" altLang="zh-CN" sz="2100" dirty="0"/>
              <a:t>}</a:t>
            </a:r>
            <a:endParaRPr lang="zh-CN" altLang="en-US" sz="21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591835"/>
            <a:ext cx="2415441" cy="1975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1704177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a:t>
            </a:r>
            <a:r>
              <a:rPr lang="zh-CN" altLang="en-US" dirty="0" smtClean="0"/>
              <a:t>字符串替换</a:t>
            </a:r>
            <a:endParaRPr lang="zh-CN" altLang="en-US" dirty="0"/>
          </a:p>
        </p:txBody>
      </p:sp>
      <p:sp>
        <p:nvSpPr>
          <p:cNvPr id="3" name="内容占位符 2"/>
          <p:cNvSpPr>
            <a:spLocks noGrp="1"/>
          </p:cNvSpPr>
          <p:nvPr>
            <p:ph idx="1"/>
          </p:nvPr>
        </p:nvSpPr>
        <p:spPr>
          <a:xfrm>
            <a:off x="1043492" y="2323652"/>
            <a:ext cx="7128908" cy="4057676"/>
          </a:xfrm>
        </p:spPr>
        <p:txBody>
          <a:bodyPr>
            <a:normAutofit/>
          </a:bodyPr>
          <a:lstStyle/>
          <a:p>
            <a:pPr marL="68580" indent="0">
              <a:buNone/>
            </a:pPr>
            <a:r>
              <a:rPr lang="en-US" altLang="zh-CN" dirty="0" smtClean="0"/>
              <a:t>replace()</a:t>
            </a:r>
            <a:r>
              <a:rPr lang="zh-CN" altLang="en-US" dirty="0" smtClean="0"/>
              <a:t>方法可实现将指定的字符或字符串替换成新的字符或字符串。</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err="1" smtClean="0"/>
              <a:t>str.replace</a:t>
            </a:r>
            <a:r>
              <a:rPr lang="en-US" altLang="zh-CN" dirty="0" smtClean="0"/>
              <a:t>(char </a:t>
            </a:r>
            <a:r>
              <a:rPr lang="en-US" altLang="zh-CN" dirty="0" err="1" smtClean="0"/>
              <a:t>oldChar,char</a:t>
            </a:r>
            <a:r>
              <a:rPr lang="en-US" altLang="zh-CN" dirty="0" smtClean="0"/>
              <a:t> </a:t>
            </a:r>
            <a:r>
              <a:rPr lang="en-US" altLang="zh-CN" dirty="0" err="1" smtClean="0"/>
              <a:t>newChar</a:t>
            </a:r>
            <a:r>
              <a:rPr lang="en-US" altLang="zh-CN" dirty="0" smtClean="0"/>
              <a:t>)</a:t>
            </a:r>
            <a:endParaRPr lang="en-US" altLang="zh-CN" dirty="0"/>
          </a:p>
          <a:p>
            <a:pPr marL="68580" indent="0">
              <a:buNone/>
            </a:pPr>
            <a:r>
              <a:rPr lang="en-US" altLang="zh-CN" dirty="0" err="1" smtClean="0"/>
              <a:t>oldChar</a:t>
            </a:r>
            <a:r>
              <a:rPr lang="en-US" altLang="zh-CN" dirty="0" smtClean="0"/>
              <a:t>:</a:t>
            </a:r>
            <a:r>
              <a:rPr lang="zh-CN" altLang="en-US" dirty="0" smtClean="0"/>
              <a:t>要替换的字符或字符串。</a:t>
            </a:r>
            <a:endParaRPr lang="en-US" altLang="zh-CN" dirty="0" smtClean="0"/>
          </a:p>
          <a:p>
            <a:pPr marL="68580" indent="0">
              <a:buNone/>
            </a:pPr>
            <a:r>
              <a:rPr lang="en-US" altLang="zh-CN" dirty="0" err="1" smtClean="0"/>
              <a:t>newChar</a:t>
            </a:r>
            <a:r>
              <a:rPr lang="en-US" altLang="zh-CN" dirty="0" smtClean="0"/>
              <a:t>:</a:t>
            </a:r>
            <a:r>
              <a:rPr lang="zh-CN" altLang="en-US" dirty="0" smtClean="0"/>
              <a:t>用于替换原来字符串的内容。</a:t>
            </a:r>
            <a:endParaRPr lang="en-US" altLang="zh-CN" dirty="0" smtClean="0"/>
          </a:p>
          <a:p>
            <a:pPr marL="68580" indent="0">
              <a:buNone/>
            </a:pPr>
            <a:r>
              <a:rPr lang="en-US" altLang="zh-CN" dirty="0"/>
              <a:t>r</a:t>
            </a:r>
            <a:r>
              <a:rPr lang="en-US" altLang="zh-CN" dirty="0" smtClean="0"/>
              <a:t>eplace()</a:t>
            </a:r>
            <a:r>
              <a:rPr lang="zh-CN" altLang="en-US" dirty="0" smtClean="0"/>
              <a:t>方法返回的结果是一个新的字符串。如果字符串</a:t>
            </a:r>
            <a:r>
              <a:rPr lang="en-US" altLang="zh-CN" dirty="0" err="1" smtClean="0"/>
              <a:t>oldChar</a:t>
            </a:r>
            <a:r>
              <a:rPr lang="zh-CN" altLang="en-US" dirty="0" smtClean="0"/>
              <a:t>没有出现在该对象表达式中的字符串序列中，则将原字符串返回。</a:t>
            </a:r>
            <a:endParaRPr lang="en-US" altLang="zh-CN" dirty="0" smtClean="0"/>
          </a:p>
          <a:p>
            <a:pPr marL="68580" indent="0">
              <a:buNone/>
            </a:pP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1152000" y="3964680"/>
              <a:ext cx="321840" cy="360"/>
            </p14:xfrm>
          </p:contentPart>
        </mc:Choice>
        <mc:Fallback xmlns="">
          <p:pic>
            <p:nvPicPr>
              <p:cNvPr id="5" name="墨迹 4"/>
              <p:cNvPicPr/>
              <p:nvPr/>
            </p:nvPicPr>
            <p:blipFill>
              <a:blip r:embed="rId3"/>
              <a:stretch>
                <a:fillRect/>
              </a:stretch>
            </p:blipFill>
            <p:spPr>
              <a:xfrm>
                <a:off x="1142640" y="3955320"/>
                <a:ext cx="340560" cy="19080"/>
              </a:xfrm>
              <a:prstGeom prst="rect">
                <a:avLst/>
              </a:prstGeom>
            </p:spPr>
          </p:pic>
        </mc:Fallback>
      </mc:AlternateContent>
    </p:spTree>
    <p:extLst>
      <p:ext uri="{BB962C8B-B14F-4D97-AF65-F5344CB8AC3E}">
        <p14:creationId xmlns:p14="http://schemas.microsoft.com/office/powerpoint/2010/main" val="2520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normAutofit lnSpcReduction="10000"/>
          </a:bodyPr>
          <a:lstStyle/>
          <a:p>
            <a:pPr marL="68580" indent="0">
              <a:buNone/>
            </a:pPr>
            <a:r>
              <a:rPr lang="en-US" altLang="zh-CN" dirty="0"/>
              <a:t>4. </a:t>
            </a:r>
            <a:r>
              <a:rPr lang="en-US" altLang="zh-CN" dirty="0" err="1"/>
              <a:t>foreach</a:t>
            </a:r>
            <a:r>
              <a:rPr lang="zh-CN" altLang="en-US" dirty="0" smtClean="0"/>
              <a:t>语句</a:t>
            </a:r>
            <a:endParaRPr lang="en-US" altLang="zh-CN" dirty="0" smtClean="0"/>
          </a:p>
          <a:p>
            <a:pPr marL="68580" indent="0">
              <a:buNone/>
            </a:pPr>
            <a:r>
              <a:rPr lang="zh-CN" altLang="en-US" dirty="0" smtClean="0"/>
              <a:t>语法</a:t>
            </a:r>
            <a:r>
              <a:rPr lang="zh-CN" altLang="en-US" dirty="0"/>
              <a:t>如下</a:t>
            </a:r>
            <a:r>
              <a:rPr lang="en-US" altLang="zh-CN" dirty="0"/>
              <a:t>:</a:t>
            </a:r>
          </a:p>
          <a:p>
            <a:pPr marL="68580" indent="0">
              <a:buNone/>
            </a:pPr>
            <a:r>
              <a:rPr lang="en-US" altLang="zh-CN" dirty="0"/>
              <a:t>for(</a:t>
            </a:r>
            <a:r>
              <a:rPr lang="zh-CN" altLang="en-US" dirty="0"/>
              <a:t>元素类型 变量名：数组名</a:t>
            </a:r>
            <a:r>
              <a:rPr lang="en-US" altLang="zh-CN" dirty="0"/>
              <a:t>)</a:t>
            </a:r>
          </a:p>
          <a:p>
            <a:pPr marL="68580" indent="0">
              <a:buNone/>
            </a:pPr>
            <a:r>
              <a:rPr lang="en-US" altLang="zh-CN" dirty="0"/>
              <a:t>{</a:t>
            </a:r>
          </a:p>
          <a:p>
            <a:pPr marL="68580" indent="0">
              <a:buNone/>
            </a:pPr>
            <a:r>
              <a:rPr lang="zh-CN" altLang="en-US" dirty="0"/>
              <a:t>引用</a:t>
            </a:r>
            <a:r>
              <a:rPr lang="zh-CN" altLang="en-US" dirty="0" smtClean="0"/>
              <a:t>了变量的</a:t>
            </a:r>
            <a:r>
              <a:rPr lang="en-US" altLang="zh-CN" dirty="0"/>
              <a:t>Java</a:t>
            </a:r>
            <a:r>
              <a:rPr lang="zh-CN" altLang="en-US" dirty="0"/>
              <a:t>语句；</a:t>
            </a:r>
            <a:endParaRPr lang="en-US" altLang="zh-CN" dirty="0"/>
          </a:p>
          <a:p>
            <a:pPr marL="68580" indent="0">
              <a:buNone/>
            </a:pPr>
            <a:r>
              <a:rPr lang="en-US" altLang="zh-CN" dirty="0" smtClean="0"/>
              <a:t>}</a:t>
            </a:r>
          </a:p>
          <a:p>
            <a:pPr marL="68580" indent="0">
              <a:buNone/>
            </a:pPr>
            <a:endParaRPr lang="en-US" altLang="zh-CN" dirty="0"/>
          </a:p>
          <a:p>
            <a:pPr marL="68580" indent="0">
              <a:buNone/>
            </a:pPr>
            <a:r>
              <a:rPr lang="en-US" altLang="zh-CN" dirty="0" smtClean="0"/>
              <a:t>5.</a:t>
            </a:r>
            <a:r>
              <a:rPr lang="zh-CN" altLang="en-US" dirty="0" smtClean="0"/>
              <a:t>二维及二维以上的数组</a:t>
            </a:r>
            <a:endParaRPr lang="en-US" altLang="zh-CN"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2603950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5760640" cy="576064"/>
          </a:xfrm>
        </p:spPr>
        <p:txBody>
          <a:bodyPr>
            <a:noAutofit/>
          </a:bodyPr>
          <a:lstStyle/>
          <a:p>
            <a:r>
              <a:rPr lang="en-US" altLang="zh-CN" sz="3200" dirty="0"/>
              <a:t>5.4.3 </a:t>
            </a:r>
            <a:r>
              <a:rPr lang="zh-CN" altLang="en-US" sz="3200" dirty="0"/>
              <a:t>字符串替换</a:t>
            </a:r>
          </a:p>
        </p:txBody>
      </p:sp>
      <p:sp>
        <p:nvSpPr>
          <p:cNvPr id="3" name="内容占位符 2"/>
          <p:cNvSpPr>
            <a:spLocks noGrp="1"/>
          </p:cNvSpPr>
          <p:nvPr>
            <p:ph idx="1"/>
          </p:nvPr>
        </p:nvSpPr>
        <p:spPr>
          <a:xfrm>
            <a:off x="827584" y="1124744"/>
            <a:ext cx="7560840" cy="3508977"/>
          </a:xfrm>
        </p:spPr>
        <p:txBody>
          <a:bodyPr/>
          <a:lstStyle/>
          <a:p>
            <a:pPr marL="68580" indent="0">
              <a:buNone/>
            </a:pPr>
            <a:r>
              <a:rPr lang="zh-CN" altLang="en-US" dirty="0" smtClean="0"/>
              <a:t>例</a:t>
            </a:r>
            <a:r>
              <a:rPr lang="en-US" altLang="zh-CN" dirty="0" smtClean="0"/>
              <a:t>5.14 </a:t>
            </a:r>
            <a:r>
              <a:rPr lang="zh-CN" altLang="en-US" dirty="0" smtClean="0"/>
              <a:t>在项目中创建类，在主方法中创建</a:t>
            </a:r>
            <a:r>
              <a:rPr lang="en-US" altLang="zh-CN" dirty="0" smtClean="0"/>
              <a:t>String</a:t>
            </a:r>
            <a:r>
              <a:rPr lang="zh-CN" altLang="en-US" dirty="0" smtClean="0"/>
              <a:t>型变量，将字符变量中的字母</a:t>
            </a:r>
            <a:r>
              <a:rPr lang="en-US" altLang="zh-CN" dirty="0" smtClean="0"/>
              <a:t>a</a:t>
            </a:r>
            <a:r>
              <a:rPr lang="zh-CN" altLang="en-US" dirty="0" smtClean="0"/>
              <a:t>替换成</a:t>
            </a:r>
            <a:r>
              <a:rPr lang="en-US" altLang="zh-CN" dirty="0" smtClean="0"/>
              <a:t>A</a:t>
            </a:r>
            <a:r>
              <a:rPr lang="zh-CN" altLang="en-US" dirty="0" smtClean="0"/>
              <a:t>后的结果输出。</a:t>
            </a:r>
            <a:endParaRPr lang="zh-CN" altLang="en-US" dirty="0"/>
          </a:p>
        </p:txBody>
      </p:sp>
      <p:sp>
        <p:nvSpPr>
          <p:cNvPr id="4" name="TextBox 3"/>
          <p:cNvSpPr txBox="1"/>
          <p:nvPr/>
        </p:nvSpPr>
        <p:spPr>
          <a:xfrm>
            <a:off x="1331640" y="1988840"/>
            <a:ext cx="5936240" cy="2677656"/>
          </a:xfrm>
          <a:prstGeom prst="rect">
            <a:avLst/>
          </a:prstGeom>
          <a:noFill/>
        </p:spPr>
        <p:txBody>
          <a:bodyPr wrap="none" rtlCol="0">
            <a:spAutoFit/>
          </a:bodyPr>
          <a:lstStyle/>
          <a:p>
            <a:r>
              <a:rPr lang="en-US" altLang="zh-CN" sz="2400" dirty="0"/>
              <a:t>public class test {</a:t>
            </a:r>
          </a:p>
          <a:p>
            <a:r>
              <a:rPr lang="en-US" altLang="zh-CN" sz="2400" dirty="0"/>
              <a:t>public static void main(String[] </a:t>
            </a:r>
            <a:r>
              <a:rPr lang="en-US" altLang="zh-CN" sz="2400" dirty="0" err="1"/>
              <a:t>args</a:t>
            </a:r>
            <a:r>
              <a:rPr lang="en-US" altLang="zh-CN" sz="2400" dirty="0"/>
              <a:t>) {</a:t>
            </a:r>
          </a:p>
          <a:p>
            <a:r>
              <a:rPr lang="en-US" altLang="zh-CN" sz="2400" dirty="0"/>
              <a:t>	String </a:t>
            </a:r>
            <a:r>
              <a:rPr lang="en-US" altLang="zh-CN" sz="2400" dirty="0" err="1"/>
              <a:t>str</a:t>
            </a:r>
            <a:r>
              <a:rPr lang="en-US" altLang="zh-CN" sz="2400" dirty="0"/>
              <a:t>="address";</a:t>
            </a:r>
          </a:p>
          <a:p>
            <a:r>
              <a:rPr lang="en-US" altLang="zh-CN" sz="2400" dirty="0"/>
              <a:t>	String </a:t>
            </a:r>
            <a:r>
              <a:rPr lang="en-US" altLang="zh-CN" sz="2400" dirty="0" err="1"/>
              <a:t>newstr</a:t>
            </a:r>
            <a:r>
              <a:rPr lang="en-US" altLang="zh-CN" sz="2400" dirty="0"/>
              <a:t>=</a:t>
            </a:r>
            <a:r>
              <a:rPr lang="en-US" altLang="zh-CN" sz="2400" dirty="0" err="1"/>
              <a:t>str.replace</a:t>
            </a:r>
            <a:r>
              <a:rPr lang="en-US" altLang="zh-CN" sz="2400" dirty="0"/>
              <a:t>("</a:t>
            </a:r>
            <a:r>
              <a:rPr lang="en-US" altLang="zh-CN" sz="2400" dirty="0" err="1"/>
              <a:t>a","A</a:t>
            </a:r>
            <a:r>
              <a:rPr lang="en-US" altLang="zh-CN" sz="2400" dirty="0"/>
              <a:t>");</a:t>
            </a:r>
          </a:p>
          <a:p>
            <a:r>
              <a:rPr lang="en-US" altLang="zh-CN" sz="2400" dirty="0"/>
              <a:t>	</a:t>
            </a:r>
            <a:r>
              <a:rPr lang="en-US" altLang="zh-CN" sz="2400" dirty="0" err="1"/>
              <a:t>System.out.println</a:t>
            </a:r>
            <a:r>
              <a:rPr lang="en-US" altLang="zh-CN" sz="2400" dirty="0"/>
              <a:t>(</a:t>
            </a:r>
            <a:r>
              <a:rPr lang="en-US" altLang="zh-CN" sz="2400" dirty="0" err="1"/>
              <a:t>newstr</a:t>
            </a:r>
            <a:r>
              <a:rPr lang="en-US" altLang="zh-CN" sz="2400" dirty="0"/>
              <a:t>);</a:t>
            </a:r>
          </a:p>
          <a:p>
            <a:r>
              <a:rPr lang="en-US" altLang="zh-CN" sz="2400" dirty="0"/>
              <a:t>}</a:t>
            </a:r>
          </a:p>
          <a:p>
            <a:r>
              <a:rPr lang="en-US" altLang="zh-CN" sz="2400" dirty="0"/>
              <a:t>}</a:t>
            </a:r>
            <a:endParaRPr lang="zh-CN" alt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4797152"/>
            <a:ext cx="1818515" cy="152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55576" y="4941168"/>
            <a:ext cx="5814412" cy="1015663"/>
          </a:xfrm>
          <a:prstGeom prst="rect">
            <a:avLst/>
          </a:prstGeom>
          <a:noFill/>
        </p:spPr>
        <p:txBody>
          <a:bodyPr wrap="none" rtlCol="0">
            <a:spAutoFit/>
          </a:bodyPr>
          <a:lstStyle/>
          <a:p>
            <a:r>
              <a:rPr lang="zh-CN" altLang="en-US" sz="2000" dirty="0" smtClean="0">
                <a:solidFill>
                  <a:schemeClr val="accent3">
                    <a:lumMod val="75000"/>
                  </a:schemeClr>
                </a:solidFill>
              </a:rPr>
              <a:t>如果要替换的字符</a:t>
            </a:r>
            <a:r>
              <a:rPr lang="en-US" altLang="zh-CN" sz="2000" dirty="0" err="1" smtClean="0">
                <a:solidFill>
                  <a:schemeClr val="accent3">
                    <a:lumMod val="75000"/>
                  </a:schemeClr>
                </a:solidFill>
              </a:rPr>
              <a:t>oldChar</a:t>
            </a:r>
            <a:r>
              <a:rPr lang="zh-CN" altLang="en-US" sz="2000" dirty="0" smtClean="0">
                <a:solidFill>
                  <a:schemeClr val="accent3">
                    <a:lumMod val="75000"/>
                  </a:schemeClr>
                </a:solidFill>
              </a:rPr>
              <a:t>在字符串中重复出现多</a:t>
            </a:r>
            <a:endParaRPr lang="en-US" altLang="zh-CN" sz="2000" dirty="0" smtClean="0">
              <a:solidFill>
                <a:schemeClr val="accent3">
                  <a:lumMod val="75000"/>
                </a:schemeClr>
              </a:solidFill>
            </a:endParaRPr>
          </a:p>
          <a:p>
            <a:r>
              <a:rPr lang="zh-CN" altLang="en-US" sz="2000" dirty="0" smtClean="0">
                <a:solidFill>
                  <a:schemeClr val="accent3">
                    <a:lumMod val="75000"/>
                  </a:schemeClr>
                </a:solidFill>
              </a:rPr>
              <a:t>次，</a:t>
            </a:r>
            <a:r>
              <a:rPr lang="en-US" altLang="zh-CN" sz="2000" dirty="0" smtClean="0">
                <a:solidFill>
                  <a:schemeClr val="accent3">
                    <a:lumMod val="75000"/>
                  </a:schemeClr>
                </a:solidFill>
              </a:rPr>
              <a:t>replace()</a:t>
            </a:r>
            <a:r>
              <a:rPr lang="zh-CN" altLang="en-US" sz="2000" dirty="0" smtClean="0">
                <a:solidFill>
                  <a:schemeClr val="accent3">
                    <a:lumMod val="75000"/>
                  </a:schemeClr>
                </a:solidFill>
              </a:rPr>
              <a:t>方法会将所有</a:t>
            </a:r>
            <a:r>
              <a:rPr lang="en-US" altLang="zh-CN" sz="2000" dirty="0" err="1" smtClean="0">
                <a:solidFill>
                  <a:schemeClr val="accent3">
                    <a:lumMod val="75000"/>
                  </a:schemeClr>
                </a:solidFill>
              </a:rPr>
              <a:t>oldChar</a:t>
            </a:r>
            <a:r>
              <a:rPr lang="zh-CN" altLang="en-US" sz="2000" dirty="0" smtClean="0">
                <a:solidFill>
                  <a:schemeClr val="accent3">
                    <a:lumMod val="75000"/>
                  </a:schemeClr>
                </a:solidFill>
              </a:rPr>
              <a:t>全部替换成</a:t>
            </a:r>
            <a:endParaRPr lang="en-US" altLang="zh-CN" sz="2000" dirty="0" smtClean="0">
              <a:solidFill>
                <a:schemeClr val="accent3">
                  <a:lumMod val="75000"/>
                </a:schemeClr>
              </a:solidFill>
            </a:endParaRPr>
          </a:p>
          <a:p>
            <a:r>
              <a:rPr lang="en-US" altLang="zh-CN" sz="2000" dirty="0" err="1" smtClean="0">
                <a:solidFill>
                  <a:schemeClr val="accent3">
                    <a:lumMod val="75000"/>
                  </a:schemeClr>
                </a:solidFill>
              </a:rPr>
              <a:t>newChar</a:t>
            </a:r>
            <a:r>
              <a:rPr lang="zh-CN" altLang="en-US" sz="2000" dirty="0" smtClean="0">
                <a:solidFill>
                  <a:schemeClr val="accent3">
                    <a:lumMod val="75000"/>
                  </a:schemeClr>
                </a:solidFill>
              </a:rPr>
              <a:t>。</a:t>
            </a:r>
            <a:endParaRPr lang="zh-CN" altLang="en-US" sz="2000" dirty="0">
              <a:solidFill>
                <a:schemeClr val="accent3">
                  <a:lumMod val="75000"/>
                </a:scheme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4856393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5.4.4 </a:t>
            </a:r>
            <a:r>
              <a:rPr lang="zh-CN" altLang="en-US" dirty="0" smtClean="0"/>
              <a:t>判断字符串的开始与结尾</a:t>
            </a:r>
            <a:endParaRPr lang="zh-CN" altLang="en-US" dirty="0"/>
          </a:p>
        </p:txBody>
      </p:sp>
      <p:sp>
        <p:nvSpPr>
          <p:cNvPr id="3" name="内容占位符 2"/>
          <p:cNvSpPr>
            <a:spLocks noGrp="1"/>
          </p:cNvSpPr>
          <p:nvPr>
            <p:ph idx="1"/>
          </p:nvPr>
        </p:nvSpPr>
        <p:spPr/>
        <p:txBody>
          <a:bodyPr/>
          <a:lstStyle/>
          <a:p>
            <a:pPr marL="68580" indent="0">
              <a:buNone/>
            </a:pPr>
            <a:r>
              <a:rPr lang="en-US" altLang="zh-CN" dirty="0" err="1" smtClean="0"/>
              <a:t>startsWith</a:t>
            </a:r>
            <a:r>
              <a:rPr lang="en-US" altLang="zh-CN" dirty="0" smtClean="0"/>
              <a:t>()</a:t>
            </a:r>
            <a:r>
              <a:rPr lang="zh-CN" altLang="en-US" dirty="0" smtClean="0"/>
              <a:t>方法与</a:t>
            </a:r>
            <a:r>
              <a:rPr lang="en-US" altLang="zh-CN" dirty="0" err="1" smtClean="0"/>
              <a:t>endsWith</a:t>
            </a:r>
            <a:r>
              <a:rPr lang="zh-CN" altLang="en-US" dirty="0" smtClean="0"/>
              <a:t>方法分别用于判断字符串是否以指定的内容开始或结束。这两个方法的返回值都为</a:t>
            </a:r>
            <a:r>
              <a:rPr lang="en-US" altLang="zh-CN" dirty="0" err="1" smtClean="0"/>
              <a:t>boolean</a:t>
            </a:r>
            <a:r>
              <a:rPr lang="zh-CN" altLang="en-US" dirty="0" smtClean="0"/>
              <a:t>类型。</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3438000" y="3473640"/>
              <a:ext cx="1089720" cy="9360"/>
            </p14:xfrm>
          </p:contentPart>
        </mc:Choice>
        <mc:Fallback xmlns="">
          <p:pic>
            <p:nvPicPr>
              <p:cNvPr id="5" name="墨迹 4"/>
              <p:cNvPicPr/>
              <p:nvPr/>
            </p:nvPicPr>
            <p:blipFill>
              <a:blip r:embed="rId3"/>
              <a:stretch>
                <a:fillRect/>
              </a:stretch>
            </p:blipFill>
            <p:spPr>
              <a:xfrm>
                <a:off x="3428640" y="3464280"/>
                <a:ext cx="1108440" cy="28080"/>
              </a:xfrm>
              <a:prstGeom prst="rect">
                <a:avLst/>
              </a:prstGeom>
            </p:spPr>
          </p:pic>
        </mc:Fallback>
      </mc:AlternateContent>
    </p:spTree>
    <p:extLst>
      <p:ext uri="{BB962C8B-B14F-4D97-AF65-F5344CB8AC3E}">
        <p14:creationId xmlns:p14="http://schemas.microsoft.com/office/powerpoint/2010/main" val="177587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5.4.4 </a:t>
            </a:r>
            <a:r>
              <a:rPr lang="zh-CN" altLang="en-US" dirty="0"/>
              <a:t>判断字符串的开始与结尾</a:t>
            </a:r>
          </a:p>
        </p:txBody>
      </p:sp>
      <p:sp>
        <p:nvSpPr>
          <p:cNvPr id="3" name="内容占位符 2"/>
          <p:cNvSpPr>
            <a:spLocks noGrp="1"/>
          </p:cNvSpPr>
          <p:nvPr>
            <p:ph idx="1"/>
          </p:nvPr>
        </p:nvSpPr>
        <p:spPr/>
        <p:txBody>
          <a:bodyPr/>
          <a:lstStyle/>
          <a:p>
            <a:pPr marL="68580" indent="0">
              <a:buNone/>
            </a:pPr>
            <a:r>
              <a:rPr lang="zh-CN" altLang="en-US" dirty="0" smtClean="0"/>
              <a:t>（</a:t>
            </a:r>
            <a:r>
              <a:rPr lang="en-US" altLang="zh-CN" dirty="0" smtClean="0"/>
              <a:t>1</a:t>
            </a:r>
            <a:r>
              <a:rPr lang="zh-CN" altLang="en-US" dirty="0" smtClean="0"/>
              <a:t>）</a:t>
            </a:r>
            <a:r>
              <a:rPr lang="en-US" altLang="zh-CN" dirty="0" err="1" smtClean="0"/>
              <a:t>startsWith</a:t>
            </a:r>
            <a:r>
              <a:rPr lang="en-US" altLang="zh-CN" dirty="0" smtClean="0"/>
              <a:t>()</a:t>
            </a:r>
            <a:r>
              <a:rPr lang="zh-CN" altLang="en-US" dirty="0" smtClean="0"/>
              <a:t>方法</a:t>
            </a:r>
            <a:endParaRPr lang="en-US" altLang="zh-CN" dirty="0" smtClean="0"/>
          </a:p>
          <a:p>
            <a:pPr marL="68580" indent="0">
              <a:buNone/>
            </a:pPr>
            <a:r>
              <a:rPr lang="zh-CN" altLang="en-US" dirty="0" smtClean="0"/>
              <a:t>该方法用于判断当前字符串对象的前缀是否为参数指定的字符串。</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err="1" smtClean="0"/>
              <a:t>str.startsWith</a:t>
            </a:r>
            <a:r>
              <a:rPr lang="en-US" altLang="zh-CN" dirty="0" smtClean="0"/>
              <a:t>(String prefix)</a:t>
            </a:r>
          </a:p>
          <a:p>
            <a:pPr marL="68580" indent="0">
              <a:buNone/>
            </a:pPr>
            <a:r>
              <a:rPr lang="zh-CN" altLang="en-US" dirty="0" smtClean="0"/>
              <a:t>其中，</a:t>
            </a:r>
            <a:r>
              <a:rPr lang="en-US" altLang="zh-CN" dirty="0" smtClean="0"/>
              <a:t>prefix</a:t>
            </a:r>
            <a:r>
              <a:rPr lang="zh-CN" altLang="en-US" dirty="0" smtClean="0"/>
              <a:t>是指作为前缀的字符。</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1098360" y="4080960"/>
              <a:ext cx="3599280" cy="375480"/>
            </p14:xfrm>
          </p:contentPart>
        </mc:Choice>
        <mc:Fallback xmlns="">
          <p:pic>
            <p:nvPicPr>
              <p:cNvPr id="5" name="墨迹 4"/>
              <p:cNvPicPr/>
              <p:nvPr/>
            </p:nvPicPr>
            <p:blipFill>
              <a:blip r:embed="rId3"/>
              <a:stretch>
                <a:fillRect/>
              </a:stretch>
            </p:blipFill>
            <p:spPr>
              <a:xfrm>
                <a:off x="1089000" y="4071600"/>
                <a:ext cx="3618000" cy="394200"/>
              </a:xfrm>
              <a:prstGeom prst="rect">
                <a:avLst/>
              </a:prstGeom>
            </p:spPr>
          </p:pic>
        </mc:Fallback>
      </mc:AlternateContent>
    </p:spTree>
    <p:extLst>
      <p:ext uri="{BB962C8B-B14F-4D97-AF65-F5344CB8AC3E}">
        <p14:creationId xmlns:p14="http://schemas.microsoft.com/office/powerpoint/2010/main" val="159857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5.4.4 </a:t>
            </a:r>
            <a:r>
              <a:rPr lang="zh-CN" altLang="en-US" dirty="0"/>
              <a:t>判断字符串的开始与结尾</a:t>
            </a:r>
          </a:p>
        </p:txBody>
      </p:sp>
      <p:sp>
        <p:nvSpPr>
          <p:cNvPr id="3" name="内容占位符 2"/>
          <p:cNvSpPr>
            <a:spLocks noGrp="1"/>
          </p:cNvSpPr>
          <p:nvPr>
            <p:ph idx="1"/>
          </p:nvPr>
        </p:nvSpPr>
        <p:spPr/>
        <p:txBody>
          <a:bodyPr/>
          <a:lstStyle/>
          <a:p>
            <a:pPr marL="68580" indent="0">
              <a:buNone/>
            </a:pPr>
            <a:r>
              <a:rPr lang="zh-CN" altLang="en-US" dirty="0" smtClean="0"/>
              <a:t>（</a:t>
            </a:r>
            <a:r>
              <a:rPr lang="en-US" altLang="zh-CN" dirty="0"/>
              <a:t>2</a:t>
            </a:r>
            <a:r>
              <a:rPr lang="zh-CN" altLang="en-US" dirty="0" smtClean="0"/>
              <a:t>）</a:t>
            </a:r>
            <a:r>
              <a:rPr lang="en-US" altLang="zh-CN" dirty="0" err="1" smtClean="0"/>
              <a:t>endWith</a:t>
            </a:r>
            <a:r>
              <a:rPr lang="en-US" altLang="zh-CN" dirty="0" smtClean="0"/>
              <a:t>()</a:t>
            </a:r>
            <a:r>
              <a:rPr lang="zh-CN" altLang="en-US" dirty="0" smtClean="0"/>
              <a:t>方法</a:t>
            </a:r>
            <a:endParaRPr lang="en-US" altLang="zh-CN" dirty="0" smtClean="0"/>
          </a:p>
          <a:p>
            <a:pPr marL="68580" indent="0">
              <a:buNone/>
            </a:pPr>
            <a:r>
              <a:rPr lang="zh-CN" altLang="en-US" dirty="0" smtClean="0"/>
              <a:t>该方法用于判断当前字符串是否为以给定的子字符串结束。</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err="1" smtClean="0"/>
              <a:t>str.endWith</a:t>
            </a:r>
            <a:r>
              <a:rPr lang="en-US" altLang="zh-CN" dirty="0" smtClean="0"/>
              <a:t>(String suffix)</a:t>
            </a:r>
          </a:p>
          <a:p>
            <a:pPr marL="68580" indent="0">
              <a:buNone/>
            </a:pPr>
            <a:r>
              <a:rPr lang="zh-CN" altLang="en-US" dirty="0" smtClean="0"/>
              <a:t>其中，</a:t>
            </a:r>
            <a:r>
              <a:rPr lang="en-US" altLang="zh-CN" dirty="0" smtClean="0"/>
              <a:t>suffix</a:t>
            </a:r>
            <a:r>
              <a:rPr lang="zh-CN" altLang="en-US" dirty="0" smtClean="0"/>
              <a:t>是指作为后缀的字符串。</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40461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548680"/>
            <a:ext cx="6120680" cy="648072"/>
          </a:xfrm>
        </p:spPr>
        <p:txBody>
          <a:bodyPr>
            <a:normAutofit/>
          </a:bodyPr>
          <a:lstStyle/>
          <a:p>
            <a:r>
              <a:rPr lang="en-US" altLang="zh-CN" sz="2800" dirty="0"/>
              <a:t>5.4.4 </a:t>
            </a:r>
            <a:r>
              <a:rPr lang="zh-CN" altLang="en-US" sz="2800" dirty="0"/>
              <a:t>判断字符串的开始与结尾</a:t>
            </a:r>
          </a:p>
        </p:txBody>
      </p:sp>
      <p:sp>
        <p:nvSpPr>
          <p:cNvPr id="3" name="内容占位符 2"/>
          <p:cNvSpPr>
            <a:spLocks noGrp="1"/>
          </p:cNvSpPr>
          <p:nvPr>
            <p:ph idx="1"/>
          </p:nvPr>
        </p:nvSpPr>
        <p:spPr>
          <a:xfrm>
            <a:off x="683568" y="1268760"/>
            <a:ext cx="7560840" cy="3508977"/>
          </a:xfrm>
        </p:spPr>
        <p:txBody>
          <a:bodyPr/>
          <a:lstStyle/>
          <a:p>
            <a:pPr marL="68580" indent="0">
              <a:buNone/>
            </a:pPr>
            <a:r>
              <a:rPr lang="zh-CN" altLang="en-US" dirty="0" smtClean="0"/>
              <a:t>例</a:t>
            </a:r>
            <a:r>
              <a:rPr lang="en-US" altLang="zh-CN" dirty="0" smtClean="0"/>
              <a:t>5.15 </a:t>
            </a:r>
            <a:r>
              <a:rPr lang="zh-CN" altLang="en-US" dirty="0" smtClean="0"/>
              <a:t>在项目中创建类，在主方法中创建</a:t>
            </a:r>
            <a:r>
              <a:rPr lang="en-US" altLang="zh-CN" dirty="0" smtClean="0"/>
              <a:t>String</a:t>
            </a:r>
            <a:r>
              <a:rPr lang="zh-CN" altLang="en-US" dirty="0" smtClean="0"/>
              <a:t>型变量，并判断变量的前导和后置字符串。</a:t>
            </a:r>
            <a:endParaRPr lang="zh-CN" altLang="en-US" dirty="0"/>
          </a:p>
        </p:txBody>
      </p:sp>
      <p:sp>
        <p:nvSpPr>
          <p:cNvPr id="4" name="TextBox 3"/>
          <p:cNvSpPr txBox="1"/>
          <p:nvPr/>
        </p:nvSpPr>
        <p:spPr>
          <a:xfrm>
            <a:off x="683568" y="2060848"/>
            <a:ext cx="8149988" cy="4616648"/>
          </a:xfrm>
          <a:prstGeom prst="rect">
            <a:avLst/>
          </a:prstGeom>
          <a:noFill/>
        </p:spPr>
        <p:txBody>
          <a:bodyPr wrap="none" rtlCol="0">
            <a:spAutoFit/>
          </a:bodyPr>
          <a:lstStyle/>
          <a:p>
            <a:r>
              <a:rPr lang="en-US" altLang="zh-CN" sz="2100" dirty="0"/>
              <a:t>public class test {</a:t>
            </a:r>
          </a:p>
          <a:p>
            <a:r>
              <a:rPr lang="en-US" altLang="zh-CN" sz="2100" dirty="0"/>
              <a:t>public static void main(String[] </a:t>
            </a:r>
            <a:r>
              <a:rPr lang="en-US" altLang="zh-CN" sz="2100" dirty="0" err="1"/>
              <a:t>args</a:t>
            </a:r>
            <a:r>
              <a:rPr lang="en-US" altLang="zh-CN" sz="2100" dirty="0"/>
              <a:t>) {</a:t>
            </a:r>
          </a:p>
          <a:p>
            <a:r>
              <a:rPr lang="en-US" altLang="zh-CN" sz="2100" dirty="0"/>
              <a:t>	String num1="22045612";</a:t>
            </a:r>
          </a:p>
          <a:p>
            <a:r>
              <a:rPr lang="en-US" altLang="zh-CN" sz="2100" dirty="0"/>
              <a:t>	String num2="21304578";</a:t>
            </a:r>
          </a:p>
          <a:p>
            <a:r>
              <a:rPr lang="en-US" altLang="zh-CN" sz="2100" dirty="0"/>
              <a:t>	</a:t>
            </a:r>
            <a:r>
              <a:rPr lang="en-US" altLang="zh-CN" sz="2100" dirty="0" err="1"/>
              <a:t>boolean</a:t>
            </a:r>
            <a:r>
              <a:rPr lang="en-US" altLang="zh-CN" sz="2100" dirty="0"/>
              <a:t> b1=num1.startsWith("22");</a:t>
            </a:r>
          </a:p>
          <a:p>
            <a:r>
              <a:rPr lang="en-US" altLang="zh-CN" sz="2100" dirty="0"/>
              <a:t>	</a:t>
            </a:r>
            <a:r>
              <a:rPr lang="en-US" altLang="zh-CN" sz="2100" dirty="0" err="1"/>
              <a:t>boolean</a:t>
            </a:r>
            <a:r>
              <a:rPr lang="en-US" altLang="zh-CN" sz="2100" dirty="0"/>
              <a:t> b2=num1.endsWith("78");</a:t>
            </a:r>
          </a:p>
          <a:p>
            <a:r>
              <a:rPr lang="en-US" altLang="zh-CN" sz="2100" dirty="0"/>
              <a:t>	</a:t>
            </a:r>
            <a:r>
              <a:rPr lang="en-US" altLang="zh-CN" sz="2100" dirty="0" err="1"/>
              <a:t>boolean</a:t>
            </a:r>
            <a:r>
              <a:rPr lang="en-US" altLang="zh-CN" sz="2100" dirty="0"/>
              <a:t> b3=num2.startsWith("22");</a:t>
            </a:r>
          </a:p>
          <a:p>
            <a:r>
              <a:rPr lang="en-US" altLang="zh-CN" sz="2100" dirty="0"/>
              <a:t>	</a:t>
            </a:r>
            <a:r>
              <a:rPr lang="en-US" altLang="zh-CN" sz="2100" dirty="0" err="1"/>
              <a:t>boolean</a:t>
            </a:r>
            <a:r>
              <a:rPr lang="en-US" altLang="zh-CN" sz="2100" dirty="0"/>
              <a:t> b4=num2.endsWith("78");</a:t>
            </a:r>
          </a:p>
          <a:p>
            <a:r>
              <a:rPr lang="en-US" altLang="zh-CN" sz="2100" dirty="0"/>
              <a:t>	</a:t>
            </a:r>
            <a:r>
              <a:rPr lang="en-US" altLang="zh-CN" sz="2100" dirty="0" err="1"/>
              <a:t>System.out.println</a:t>
            </a:r>
            <a:r>
              <a:rPr lang="en-US" altLang="zh-CN" sz="2100" dirty="0"/>
              <a:t>("</a:t>
            </a:r>
            <a:r>
              <a:rPr lang="zh-CN" altLang="en-US" sz="2100" dirty="0"/>
              <a:t>字符串</a:t>
            </a:r>
            <a:r>
              <a:rPr lang="en-US" altLang="zh-CN" sz="2100" dirty="0"/>
              <a:t>num1</a:t>
            </a:r>
            <a:r>
              <a:rPr lang="zh-CN" altLang="en-US" sz="2100" dirty="0"/>
              <a:t>是以</a:t>
            </a:r>
            <a:r>
              <a:rPr lang="en-US" altLang="zh-CN" sz="2100" dirty="0"/>
              <a:t>'22'</a:t>
            </a:r>
            <a:r>
              <a:rPr lang="zh-CN" altLang="en-US" sz="2100" dirty="0"/>
              <a:t>开始的吗？</a:t>
            </a:r>
            <a:r>
              <a:rPr lang="en-US" altLang="zh-CN" sz="2100" dirty="0"/>
              <a:t>"+b1);</a:t>
            </a:r>
          </a:p>
          <a:p>
            <a:r>
              <a:rPr lang="en-US" altLang="zh-CN" sz="2100" dirty="0"/>
              <a:t>	</a:t>
            </a:r>
            <a:r>
              <a:rPr lang="en-US" altLang="zh-CN" sz="2100" dirty="0" err="1"/>
              <a:t>System.out.println</a:t>
            </a:r>
            <a:r>
              <a:rPr lang="en-US" altLang="zh-CN" sz="2100" dirty="0"/>
              <a:t>("</a:t>
            </a:r>
            <a:r>
              <a:rPr lang="zh-CN" altLang="en-US" sz="2100" dirty="0"/>
              <a:t>字符串</a:t>
            </a:r>
            <a:r>
              <a:rPr lang="en-US" altLang="zh-CN" sz="2100" dirty="0"/>
              <a:t>num1</a:t>
            </a:r>
            <a:r>
              <a:rPr lang="zh-CN" altLang="en-US" sz="2100" dirty="0"/>
              <a:t>是以</a:t>
            </a:r>
            <a:r>
              <a:rPr lang="en-US" altLang="zh-CN" sz="2100" dirty="0"/>
              <a:t>'78'</a:t>
            </a:r>
            <a:r>
              <a:rPr lang="zh-CN" altLang="en-US" sz="2100" dirty="0"/>
              <a:t>结束的吗？</a:t>
            </a:r>
            <a:r>
              <a:rPr lang="en-US" altLang="zh-CN" sz="2100" dirty="0"/>
              <a:t>"+b2);</a:t>
            </a:r>
          </a:p>
          <a:p>
            <a:r>
              <a:rPr lang="en-US" altLang="zh-CN" sz="2100" dirty="0"/>
              <a:t>	</a:t>
            </a:r>
            <a:r>
              <a:rPr lang="en-US" altLang="zh-CN" sz="2100" dirty="0" err="1"/>
              <a:t>System.out.println</a:t>
            </a:r>
            <a:r>
              <a:rPr lang="en-US" altLang="zh-CN" sz="2100" dirty="0"/>
              <a:t>("</a:t>
            </a:r>
            <a:r>
              <a:rPr lang="zh-CN" altLang="en-US" sz="2100" dirty="0"/>
              <a:t>字符串</a:t>
            </a:r>
            <a:r>
              <a:rPr lang="en-US" altLang="zh-CN" sz="2100" dirty="0"/>
              <a:t>num2</a:t>
            </a:r>
            <a:r>
              <a:rPr lang="zh-CN" altLang="en-US" sz="2100" dirty="0"/>
              <a:t>是以</a:t>
            </a:r>
            <a:r>
              <a:rPr lang="en-US" altLang="zh-CN" sz="2100" dirty="0"/>
              <a:t>'22'</a:t>
            </a:r>
            <a:r>
              <a:rPr lang="zh-CN" altLang="en-US" sz="2100" dirty="0"/>
              <a:t>开始的吗？</a:t>
            </a:r>
            <a:r>
              <a:rPr lang="en-US" altLang="zh-CN" sz="2100" dirty="0"/>
              <a:t>"+b3);</a:t>
            </a:r>
          </a:p>
          <a:p>
            <a:r>
              <a:rPr lang="en-US" altLang="zh-CN" sz="2100" dirty="0"/>
              <a:t>	</a:t>
            </a:r>
            <a:r>
              <a:rPr lang="en-US" altLang="zh-CN" sz="2100" dirty="0" err="1"/>
              <a:t>System.out.println</a:t>
            </a:r>
            <a:r>
              <a:rPr lang="en-US" altLang="zh-CN" sz="2100" dirty="0"/>
              <a:t>("</a:t>
            </a:r>
            <a:r>
              <a:rPr lang="zh-CN" altLang="en-US" sz="2100" dirty="0"/>
              <a:t>字符串</a:t>
            </a:r>
            <a:r>
              <a:rPr lang="en-US" altLang="zh-CN" sz="2100" dirty="0"/>
              <a:t>num2</a:t>
            </a:r>
            <a:r>
              <a:rPr lang="zh-CN" altLang="en-US" sz="2100" dirty="0"/>
              <a:t>是以</a:t>
            </a:r>
            <a:r>
              <a:rPr lang="en-US" altLang="zh-CN" sz="2100" dirty="0"/>
              <a:t>'78'</a:t>
            </a:r>
            <a:r>
              <a:rPr lang="zh-CN" altLang="en-US" sz="2100" dirty="0"/>
              <a:t>结束的吗？</a:t>
            </a:r>
            <a:r>
              <a:rPr lang="en-US" altLang="zh-CN" sz="2100" dirty="0"/>
              <a:t>"+b4);</a:t>
            </a:r>
          </a:p>
          <a:p>
            <a:r>
              <a:rPr lang="en-US" altLang="zh-CN" sz="2100" dirty="0"/>
              <a:t>}</a:t>
            </a:r>
          </a:p>
          <a:p>
            <a:r>
              <a:rPr lang="en-US" altLang="zh-CN" sz="2100" dirty="0"/>
              <a:t>}</a:t>
            </a:r>
            <a:endParaRPr lang="zh-CN" altLang="en-US" sz="21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5" y="1916832"/>
            <a:ext cx="24288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35824460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5.4.5 </a:t>
            </a:r>
            <a:r>
              <a:rPr lang="zh-CN" altLang="en-US" dirty="0" smtClean="0"/>
              <a:t>判断字符串是否相等</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对字符串对象进行比较不能简单地使用比较运算符“</a:t>
            </a:r>
            <a:r>
              <a:rPr lang="en-US" altLang="zh-CN" dirty="0" smtClean="0"/>
              <a:t>==</a:t>
            </a:r>
            <a:r>
              <a:rPr lang="zh-CN" altLang="en-US" dirty="0" smtClean="0"/>
              <a:t>”，因为比较运算符比较的是两个字符串的地址是否相同。即使两个字符串的内容相同，两个对象的内存地址也是不同的，使用比较运算符仍然会返回</a:t>
            </a:r>
            <a:r>
              <a:rPr lang="en-US" altLang="zh-CN" dirty="0" smtClean="0"/>
              <a:t>false</a:t>
            </a:r>
            <a:r>
              <a:rPr lang="zh-CN" altLang="en-US" dirty="0" smtClean="0"/>
              <a:t>。</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14024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6672"/>
            <a:ext cx="6336704" cy="576064"/>
          </a:xfrm>
        </p:spPr>
        <p:txBody>
          <a:bodyPr>
            <a:noAutofit/>
          </a:bodyPr>
          <a:lstStyle/>
          <a:p>
            <a:r>
              <a:rPr lang="en-US" altLang="zh-CN" sz="2800" dirty="0"/>
              <a:t>5.4.5 </a:t>
            </a:r>
            <a:r>
              <a:rPr lang="zh-CN" altLang="en-US" sz="2800" dirty="0"/>
              <a:t>判断字符串是否相等</a:t>
            </a:r>
          </a:p>
        </p:txBody>
      </p:sp>
      <p:sp>
        <p:nvSpPr>
          <p:cNvPr id="3" name="内容占位符 2"/>
          <p:cNvSpPr>
            <a:spLocks noGrp="1"/>
          </p:cNvSpPr>
          <p:nvPr>
            <p:ph idx="1"/>
          </p:nvPr>
        </p:nvSpPr>
        <p:spPr>
          <a:xfrm>
            <a:off x="734941" y="1196752"/>
            <a:ext cx="6777317" cy="3508977"/>
          </a:xfrm>
        </p:spPr>
        <p:txBody>
          <a:bodyPr/>
          <a:lstStyle/>
          <a:p>
            <a:pPr marL="68580" indent="0">
              <a:buNone/>
            </a:pPr>
            <a:r>
              <a:rPr lang="zh-CN" altLang="en-US" dirty="0" smtClean="0"/>
              <a:t>例</a:t>
            </a:r>
            <a:r>
              <a:rPr lang="en-US" altLang="zh-CN" dirty="0" smtClean="0"/>
              <a:t>5.16 </a:t>
            </a:r>
            <a:r>
              <a:rPr lang="zh-CN" altLang="en-US" dirty="0" smtClean="0"/>
              <a:t>使用比较运算符比较两个字符串。</a:t>
            </a:r>
            <a:endParaRPr lang="en-US" altLang="zh-CN" dirty="0" smtClean="0"/>
          </a:p>
          <a:p>
            <a:pPr marL="68580" indent="0">
              <a:buNone/>
            </a:pPr>
            <a:endParaRPr lang="zh-CN" altLang="en-US" dirty="0"/>
          </a:p>
        </p:txBody>
      </p:sp>
      <p:sp>
        <p:nvSpPr>
          <p:cNvPr id="4" name="TextBox 3"/>
          <p:cNvSpPr txBox="1"/>
          <p:nvPr/>
        </p:nvSpPr>
        <p:spPr>
          <a:xfrm>
            <a:off x="778884" y="1827597"/>
            <a:ext cx="6694461" cy="2554545"/>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String num1=new String("student");</a:t>
            </a:r>
          </a:p>
          <a:p>
            <a:r>
              <a:rPr lang="en-US" altLang="zh-CN" sz="2000" dirty="0"/>
              <a:t>	String num2=new String("student");</a:t>
            </a:r>
          </a:p>
          <a:p>
            <a:r>
              <a:rPr lang="en-US" altLang="zh-CN" sz="2000" dirty="0"/>
              <a:t>	</a:t>
            </a:r>
            <a:r>
              <a:rPr lang="en-US" altLang="zh-CN" sz="2000" dirty="0" err="1"/>
              <a:t>boolean</a:t>
            </a:r>
            <a:r>
              <a:rPr lang="en-US" altLang="zh-CN" sz="2000" dirty="0"/>
              <a:t> b=(num1==num2);</a:t>
            </a:r>
          </a:p>
          <a:p>
            <a:r>
              <a:rPr lang="en-US" altLang="zh-CN" sz="2000" dirty="0"/>
              <a:t>	</a:t>
            </a:r>
            <a:r>
              <a:rPr lang="en-US" altLang="zh-CN" sz="2000" dirty="0" err="1"/>
              <a:t>System.out.println</a:t>
            </a:r>
            <a:r>
              <a:rPr lang="en-US" altLang="zh-CN" sz="2000" dirty="0"/>
              <a:t>("num1</a:t>
            </a:r>
            <a:r>
              <a:rPr lang="zh-CN" altLang="en-US" sz="2000" dirty="0"/>
              <a:t>是否等于</a:t>
            </a:r>
            <a:r>
              <a:rPr lang="en-US" altLang="zh-CN" sz="2000" dirty="0"/>
              <a:t>num2</a:t>
            </a:r>
            <a:r>
              <a:rPr lang="zh-CN" altLang="en-US" sz="2000" dirty="0"/>
              <a:t>？</a:t>
            </a:r>
            <a:r>
              <a:rPr lang="en-US" altLang="zh-CN" sz="2000" dirty="0"/>
              <a:t>"+b);</a:t>
            </a:r>
          </a:p>
          <a:p>
            <a:r>
              <a:rPr lang="en-US" altLang="zh-CN" sz="2000" dirty="0"/>
              <a:t>}</a:t>
            </a:r>
          </a:p>
          <a:p>
            <a:r>
              <a:rPr lang="en-US" altLang="zh-CN" sz="2000" dirty="0"/>
              <a:t>}</a:t>
            </a:r>
            <a:endParaRPr lang="zh-CN" altLang="en-US" sz="20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193" y="1700808"/>
            <a:ext cx="2736304" cy="995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669707" y="5143868"/>
            <a:ext cx="3371436" cy="1323439"/>
          </a:xfrm>
          <a:prstGeom prst="rect">
            <a:avLst/>
          </a:prstGeom>
          <a:noFill/>
        </p:spPr>
        <p:txBody>
          <a:bodyPr wrap="none" rtlCol="0">
            <a:spAutoFit/>
          </a:bodyPr>
          <a:lstStyle/>
          <a:p>
            <a:r>
              <a:rPr lang="zh-CN" altLang="en-US" sz="2000" dirty="0" smtClean="0">
                <a:solidFill>
                  <a:schemeClr val="tx1">
                    <a:lumMod val="65000"/>
                    <a:lumOff val="35000"/>
                  </a:schemeClr>
                </a:solidFill>
              </a:rPr>
              <a:t>若</a:t>
            </a:r>
            <a:r>
              <a:rPr lang="en-US" altLang="zh-CN" sz="2000" dirty="0" smtClean="0">
                <a:solidFill>
                  <a:schemeClr val="tx1">
                    <a:lumMod val="65000"/>
                    <a:lumOff val="35000"/>
                  </a:schemeClr>
                </a:solidFill>
              </a:rPr>
              <a:t>num1</a:t>
            </a:r>
            <a:r>
              <a:rPr lang="zh-CN" altLang="en-US" sz="2000" dirty="0" smtClean="0">
                <a:solidFill>
                  <a:schemeClr val="tx1">
                    <a:lumMod val="65000"/>
                    <a:lumOff val="35000"/>
                  </a:schemeClr>
                </a:solidFill>
              </a:rPr>
              <a:t>，</a:t>
            </a:r>
            <a:r>
              <a:rPr lang="en-US" altLang="zh-CN" sz="2000" dirty="0" smtClean="0">
                <a:solidFill>
                  <a:schemeClr val="tx1">
                    <a:lumMod val="65000"/>
                    <a:lumOff val="35000"/>
                  </a:schemeClr>
                </a:solidFill>
              </a:rPr>
              <a:t>num2</a:t>
            </a:r>
            <a:r>
              <a:rPr lang="zh-CN" altLang="en-US" sz="2000" dirty="0" smtClean="0">
                <a:solidFill>
                  <a:schemeClr val="tx1">
                    <a:lumMod val="65000"/>
                    <a:lumOff val="35000"/>
                  </a:schemeClr>
                </a:solidFill>
              </a:rPr>
              <a:t>定义如下：</a:t>
            </a:r>
            <a:endParaRPr lang="en-US" altLang="zh-CN" sz="2000" dirty="0" smtClean="0">
              <a:solidFill>
                <a:schemeClr val="tx1">
                  <a:lumMod val="65000"/>
                  <a:lumOff val="35000"/>
                </a:schemeClr>
              </a:solidFill>
            </a:endParaRPr>
          </a:p>
          <a:p>
            <a:r>
              <a:rPr lang="en-US" altLang="zh-CN" sz="2000" dirty="0">
                <a:solidFill>
                  <a:schemeClr val="tx1">
                    <a:lumMod val="65000"/>
                    <a:lumOff val="35000"/>
                  </a:schemeClr>
                </a:solidFill>
              </a:rPr>
              <a:t>String num1="student";</a:t>
            </a:r>
          </a:p>
          <a:p>
            <a:r>
              <a:rPr lang="en-US" altLang="zh-CN" sz="2000" dirty="0">
                <a:solidFill>
                  <a:schemeClr val="tx1">
                    <a:lumMod val="65000"/>
                    <a:lumOff val="35000"/>
                  </a:schemeClr>
                </a:solidFill>
              </a:rPr>
              <a:t>String num2="student</a:t>
            </a:r>
            <a:r>
              <a:rPr lang="en-US" altLang="zh-CN" sz="2000" dirty="0" smtClean="0">
                <a:solidFill>
                  <a:schemeClr val="tx1">
                    <a:lumMod val="65000"/>
                    <a:lumOff val="35000"/>
                  </a:schemeClr>
                </a:solidFill>
              </a:rPr>
              <a:t>";</a:t>
            </a:r>
          </a:p>
          <a:p>
            <a:r>
              <a:rPr lang="zh-CN" altLang="en-US" sz="2000" dirty="0" smtClean="0">
                <a:solidFill>
                  <a:schemeClr val="tx1">
                    <a:lumMod val="65000"/>
                    <a:lumOff val="35000"/>
                  </a:schemeClr>
                </a:solidFill>
              </a:rPr>
              <a:t>则</a:t>
            </a:r>
            <a:r>
              <a:rPr lang="en-US" altLang="zh-CN" sz="2000" dirty="0" smtClean="0">
                <a:solidFill>
                  <a:schemeClr val="tx1">
                    <a:lumMod val="65000"/>
                    <a:lumOff val="35000"/>
                  </a:schemeClr>
                </a:solidFill>
              </a:rPr>
              <a:t>b</a:t>
            </a:r>
            <a:r>
              <a:rPr lang="zh-CN" altLang="en-US" sz="2000" dirty="0" smtClean="0">
                <a:solidFill>
                  <a:schemeClr val="tx1">
                    <a:lumMod val="65000"/>
                    <a:lumOff val="35000"/>
                  </a:schemeClr>
                </a:solidFill>
              </a:rPr>
              <a:t>的值为</a:t>
            </a:r>
            <a:r>
              <a:rPr lang="en-US" altLang="zh-CN" sz="2000" dirty="0" smtClean="0">
                <a:solidFill>
                  <a:schemeClr val="tx1">
                    <a:lumMod val="65000"/>
                    <a:lumOff val="35000"/>
                  </a:schemeClr>
                </a:solidFill>
              </a:rPr>
              <a:t>true</a:t>
            </a:r>
            <a:endParaRPr lang="zh-CN" altLang="en-US" sz="2000" dirty="0">
              <a:solidFill>
                <a:schemeClr val="tx1">
                  <a:lumMod val="65000"/>
                  <a:lumOff val="35000"/>
                </a:schemeClr>
              </a:solidFill>
            </a:endParaRPr>
          </a:p>
        </p:txBody>
      </p:sp>
      <p:sp>
        <p:nvSpPr>
          <p:cNvPr id="6" name="TextBox 5"/>
          <p:cNvSpPr txBox="1"/>
          <p:nvPr/>
        </p:nvSpPr>
        <p:spPr>
          <a:xfrm>
            <a:off x="778884" y="5482421"/>
            <a:ext cx="4320413" cy="646331"/>
          </a:xfrm>
          <a:prstGeom prst="rect">
            <a:avLst/>
          </a:prstGeom>
          <a:noFill/>
        </p:spPr>
        <p:txBody>
          <a:bodyPr wrap="none" rtlCol="0">
            <a:spAutoFit/>
          </a:bodyPr>
          <a:lstStyle/>
          <a:p>
            <a:r>
              <a:rPr lang="zh-CN" altLang="en-US" dirty="0" smtClean="0"/>
              <a:t>此时，布尔型变量</a:t>
            </a:r>
            <a:r>
              <a:rPr lang="en-US" altLang="zh-CN" dirty="0" smtClean="0"/>
              <a:t>b</a:t>
            </a:r>
            <a:r>
              <a:rPr lang="zh-CN" altLang="en-US" dirty="0" smtClean="0"/>
              <a:t>的值为：</a:t>
            </a:r>
            <a:r>
              <a:rPr lang="en-US" altLang="zh-CN" dirty="0" smtClean="0"/>
              <a:t>false</a:t>
            </a:r>
            <a:r>
              <a:rPr lang="zh-CN" altLang="en-US" dirty="0" smtClean="0"/>
              <a:t>，因为</a:t>
            </a:r>
            <a:endParaRPr lang="en-US" altLang="zh-CN" dirty="0" smtClean="0"/>
          </a:p>
          <a:p>
            <a:r>
              <a:rPr lang="zh-CN" altLang="en-US" dirty="0" smtClean="0"/>
              <a:t>字符串是对象，</a:t>
            </a:r>
            <a:r>
              <a:rPr lang="en-US" altLang="zh-CN" dirty="0" smtClean="0"/>
              <a:t>sum1</a:t>
            </a:r>
            <a:r>
              <a:rPr lang="zh-CN" altLang="en-US" dirty="0" smtClean="0"/>
              <a:t>、</a:t>
            </a:r>
            <a:r>
              <a:rPr lang="en-US" altLang="zh-CN" dirty="0" smtClean="0"/>
              <a:t>sum2</a:t>
            </a:r>
            <a:r>
              <a:rPr lang="zh-CN" altLang="en-US" dirty="0" smtClean="0"/>
              <a:t>是引用。</a:t>
            </a:r>
            <a:endParaRPr lang="zh-CN" altLang="en-US" dirty="0"/>
          </a:p>
        </p:txBody>
      </p:sp>
      <p:sp>
        <p:nvSpPr>
          <p:cNvPr id="7" name="TextBox 6"/>
          <p:cNvSpPr txBox="1"/>
          <p:nvPr/>
        </p:nvSpPr>
        <p:spPr>
          <a:xfrm>
            <a:off x="1838607" y="4005064"/>
            <a:ext cx="76014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smtClean="0"/>
              <a:t>sum1</a:t>
            </a:r>
            <a:endParaRPr lang="zh-CN" altLang="en-US" dirty="0"/>
          </a:p>
        </p:txBody>
      </p:sp>
      <p:sp>
        <p:nvSpPr>
          <p:cNvPr id="9" name="TextBox 8"/>
          <p:cNvSpPr txBox="1"/>
          <p:nvPr/>
        </p:nvSpPr>
        <p:spPr>
          <a:xfrm>
            <a:off x="1835696" y="4643844"/>
            <a:ext cx="76014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smtClean="0"/>
              <a:t>sum2</a:t>
            </a:r>
            <a:endParaRPr lang="zh-CN" altLang="en-US" dirty="0"/>
          </a:p>
        </p:txBody>
      </p:sp>
      <p:cxnSp>
        <p:nvCxnSpPr>
          <p:cNvPr id="10" name="直接箭头连接符 9"/>
          <p:cNvCxnSpPr>
            <a:stCxn id="7" idx="3"/>
          </p:cNvCxnSpPr>
          <p:nvPr/>
        </p:nvCxnSpPr>
        <p:spPr>
          <a:xfrm>
            <a:off x="2598751" y="4189730"/>
            <a:ext cx="53308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2627784" y="4797152"/>
            <a:ext cx="53308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160873" y="4005064"/>
            <a:ext cx="102303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smtClean="0"/>
              <a:t>student</a:t>
            </a:r>
            <a:endParaRPr lang="zh-CN" altLang="en-US" dirty="0"/>
          </a:p>
        </p:txBody>
      </p:sp>
      <p:sp>
        <p:nvSpPr>
          <p:cNvPr id="14" name="TextBox 13"/>
          <p:cNvSpPr txBox="1"/>
          <p:nvPr/>
        </p:nvSpPr>
        <p:spPr>
          <a:xfrm>
            <a:off x="3196507" y="4628319"/>
            <a:ext cx="102303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smtClean="0"/>
              <a:t>student</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21460709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5.4.5 </a:t>
            </a:r>
            <a:r>
              <a:rPr lang="zh-CN" altLang="en-US" dirty="0"/>
              <a:t>判断字符串是否相等</a:t>
            </a:r>
          </a:p>
        </p:txBody>
      </p:sp>
      <p:sp>
        <p:nvSpPr>
          <p:cNvPr id="3" name="内容占位符 2"/>
          <p:cNvSpPr>
            <a:spLocks noGrp="1"/>
          </p:cNvSpPr>
          <p:nvPr>
            <p:ph idx="1"/>
          </p:nvPr>
        </p:nvSpPr>
        <p:spPr/>
        <p:txBody>
          <a:bodyPr/>
          <a:lstStyle/>
          <a:p>
            <a:pPr marL="68580" indent="0">
              <a:buNone/>
            </a:pPr>
            <a:r>
              <a:rPr lang="zh-CN" altLang="en-US" dirty="0" smtClean="0"/>
              <a:t>因此，要比较两个字符串内容是否相等，应使用</a:t>
            </a:r>
            <a:r>
              <a:rPr lang="en-US" altLang="zh-CN" dirty="0" smtClean="0"/>
              <a:t>equals()</a:t>
            </a:r>
            <a:r>
              <a:rPr lang="zh-CN" altLang="en-US" dirty="0" smtClean="0"/>
              <a:t>方法和</a:t>
            </a:r>
            <a:r>
              <a:rPr lang="en-US" altLang="zh-CN" dirty="0" err="1" smtClean="0"/>
              <a:t>equalsIgnoreCase</a:t>
            </a:r>
            <a:r>
              <a:rPr lang="en-US" altLang="zh-CN" dirty="0" smtClean="0"/>
              <a:t>()</a:t>
            </a:r>
            <a:r>
              <a:rPr lang="zh-CN" altLang="en-US" dirty="0" smtClean="0"/>
              <a:t>方法。</a:t>
            </a:r>
            <a:endParaRPr lang="en-US" altLang="zh-CN" dirty="0" smtClean="0"/>
          </a:p>
          <a:p>
            <a:pPr marL="68580" indent="0">
              <a:buNone/>
            </a:pPr>
            <a:r>
              <a:rPr lang="zh-CN" altLang="en-US" dirty="0" smtClean="0"/>
              <a:t>（</a:t>
            </a:r>
            <a:r>
              <a:rPr lang="en-US" altLang="zh-CN" dirty="0" smtClean="0"/>
              <a:t>1</a:t>
            </a:r>
            <a:r>
              <a:rPr lang="zh-CN" altLang="en-US" dirty="0" smtClean="0"/>
              <a:t>）</a:t>
            </a:r>
            <a:r>
              <a:rPr lang="en-US" altLang="zh-CN" dirty="0" smtClean="0"/>
              <a:t>equals()</a:t>
            </a:r>
            <a:r>
              <a:rPr lang="zh-CN" altLang="en-US" dirty="0" smtClean="0"/>
              <a:t>方法</a:t>
            </a:r>
            <a:endParaRPr lang="en-US" altLang="zh-CN" dirty="0" smtClean="0"/>
          </a:p>
          <a:p>
            <a:pPr marL="68580" indent="0">
              <a:buNone/>
            </a:pPr>
            <a:r>
              <a:rPr lang="zh-CN" altLang="en-US" dirty="0" smtClean="0"/>
              <a:t>如果两个字符串具有相同的字符和长度，则使用</a:t>
            </a:r>
            <a:r>
              <a:rPr lang="en-US" altLang="zh-CN" dirty="0" smtClean="0"/>
              <a:t>equals()</a:t>
            </a:r>
            <a:r>
              <a:rPr lang="zh-CN" altLang="en-US" dirty="0" smtClean="0"/>
              <a:t>方法进行比较时，返回</a:t>
            </a:r>
            <a:r>
              <a:rPr lang="en-US" altLang="zh-CN" dirty="0" smtClean="0"/>
              <a:t>true</a:t>
            </a:r>
            <a:r>
              <a:rPr lang="zh-CN" altLang="en-US" dirty="0" smtClean="0"/>
              <a:t>。</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err="1" smtClean="0"/>
              <a:t>str.equals</a:t>
            </a:r>
            <a:r>
              <a:rPr lang="en-US" altLang="zh-CN" dirty="0" smtClean="0"/>
              <a:t>(String </a:t>
            </a:r>
            <a:r>
              <a:rPr lang="en-US" altLang="zh-CN" dirty="0" err="1" smtClean="0"/>
              <a:t>otherstr</a:t>
            </a:r>
            <a:r>
              <a:rPr lang="en-US" altLang="zh-CN" dirty="0" smtClean="0"/>
              <a:t>)</a:t>
            </a:r>
          </a:p>
          <a:p>
            <a:pPr marL="68580" indent="0">
              <a:buNone/>
            </a:pPr>
            <a:r>
              <a:rPr lang="zh-CN" altLang="en-US" dirty="0" smtClean="0"/>
              <a:t>其中，</a:t>
            </a:r>
            <a:r>
              <a:rPr lang="en-US" altLang="zh-CN" dirty="0" err="1" smtClean="0"/>
              <a:t>str</a:t>
            </a:r>
            <a:r>
              <a:rPr lang="zh-CN" altLang="en-US" dirty="0" smtClean="0"/>
              <a:t>、</a:t>
            </a:r>
            <a:r>
              <a:rPr lang="en-US" altLang="zh-CN" dirty="0" err="1" smtClean="0"/>
              <a:t>otherstr</a:t>
            </a:r>
            <a:r>
              <a:rPr lang="zh-CN" altLang="en-US" dirty="0" smtClean="0"/>
              <a:t>是要比较的两个字符串对象。</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189036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5.4.5 </a:t>
            </a:r>
            <a:r>
              <a:rPr lang="zh-CN" altLang="en-US" dirty="0"/>
              <a:t>判断字符串是否相等</a:t>
            </a:r>
          </a:p>
        </p:txBody>
      </p:sp>
      <p:sp>
        <p:nvSpPr>
          <p:cNvPr id="3" name="内容占位符 2"/>
          <p:cNvSpPr>
            <a:spLocks noGrp="1"/>
          </p:cNvSpPr>
          <p:nvPr>
            <p:ph idx="1"/>
          </p:nvPr>
        </p:nvSpPr>
        <p:spPr>
          <a:xfrm>
            <a:off x="1043492" y="2323652"/>
            <a:ext cx="6777317" cy="4201692"/>
          </a:xfrm>
        </p:spPr>
        <p:txBody>
          <a:bodyPr>
            <a:normAutofit/>
          </a:bodyPr>
          <a:lstStyle/>
          <a:p>
            <a:pPr marL="68580" indent="0">
              <a:buNone/>
            </a:pPr>
            <a:r>
              <a:rPr lang="zh-CN" altLang="en-US" dirty="0" smtClean="0"/>
              <a:t>因此，要比较两个字符串内容是否相等，应使用</a:t>
            </a:r>
            <a:r>
              <a:rPr lang="en-US" altLang="zh-CN" dirty="0" smtClean="0"/>
              <a:t>equals()</a:t>
            </a:r>
            <a:r>
              <a:rPr lang="zh-CN" altLang="en-US" dirty="0" smtClean="0"/>
              <a:t>方法和</a:t>
            </a:r>
            <a:r>
              <a:rPr lang="en-US" altLang="zh-CN" dirty="0" err="1" smtClean="0"/>
              <a:t>equalsIgnoreCase</a:t>
            </a:r>
            <a:r>
              <a:rPr lang="en-US" altLang="zh-CN" dirty="0" smtClean="0"/>
              <a:t>()</a:t>
            </a:r>
            <a:r>
              <a:rPr lang="zh-CN" altLang="en-US" dirty="0" smtClean="0"/>
              <a:t>方法。</a:t>
            </a:r>
            <a:endParaRPr lang="en-US" altLang="zh-CN" dirty="0" smtClean="0"/>
          </a:p>
          <a:p>
            <a:pPr marL="68580" indent="0">
              <a:buNone/>
            </a:pPr>
            <a:r>
              <a:rPr lang="zh-CN" altLang="en-US" dirty="0" smtClean="0"/>
              <a:t>（</a:t>
            </a:r>
            <a:r>
              <a:rPr lang="en-US" altLang="zh-CN" dirty="0"/>
              <a:t>2</a:t>
            </a:r>
            <a:r>
              <a:rPr lang="zh-CN" altLang="en-US" dirty="0" smtClean="0"/>
              <a:t>）</a:t>
            </a:r>
            <a:r>
              <a:rPr lang="en-US" altLang="zh-CN" dirty="0" err="1" smtClean="0"/>
              <a:t>equalsIgnoreCase</a:t>
            </a:r>
            <a:r>
              <a:rPr lang="en-US" altLang="zh-CN" dirty="0" smtClean="0"/>
              <a:t>()</a:t>
            </a:r>
            <a:r>
              <a:rPr lang="zh-CN" altLang="en-US" dirty="0" smtClean="0"/>
              <a:t>方法</a:t>
            </a:r>
            <a:endParaRPr lang="en-US" altLang="zh-CN" dirty="0" smtClean="0"/>
          </a:p>
          <a:p>
            <a:pPr marL="68580" indent="0">
              <a:buNone/>
            </a:pPr>
            <a:r>
              <a:rPr lang="zh-CN" altLang="en-US" dirty="0" smtClean="0"/>
              <a:t>使用</a:t>
            </a:r>
            <a:r>
              <a:rPr lang="en-US" altLang="zh-CN" dirty="0" smtClean="0"/>
              <a:t>equals()</a:t>
            </a:r>
            <a:r>
              <a:rPr lang="zh-CN" altLang="en-US" dirty="0" smtClean="0"/>
              <a:t>方法对字符串进行比较时是区分大小写的，而使用</a:t>
            </a:r>
            <a:r>
              <a:rPr lang="en-US" altLang="zh-CN" dirty="0" err="1" smtClean="0"/>
              <a:t>equalsIgnoreCase</a:t>
            </a:r>
            <a:r>
              <a:rPr lang="en-US" altLang="zh-CN" dirty="0" smtClean="0"/>
              <a:t>()</a:t>
            </a:r>
            <a:r>
              <a:rPr lang="zh-CN" altLang="en-US" dirty="0" smtClean="0"/>
              <a:t>方法是在忽略了大小写的情况下比较两个字符串是否相等，返回结果仍为</a:t>
            </a:r>
            <a:r>
              <a:rPr lang="en-US" altLang="zh-CN" dirty="0" err="1" smtClean="0"/>
              <a:t>boolean</a:t>
            </a:r>
            <a:r>
              <a:rPr lang="zh-CN" altLang="en-US" dirty="0" smtClean="0"/>
              <a:t>类型。</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err="1" smtClean="0"/>
              <a:t>str.equalsIgnoreCase</a:t>
            </a:r>
            <a:r>
              <a:rPr lang="en-US" altLang="zh-CN" dirty="0" smtClean="0"/>
              <a:t>(String </a:t>
            </a:r>
            <a:r>
              <a:rPr lang="en-US" altLang="zh-CN" dirty="0" err="1" smtClean="0"/>
              <a:t>otherstr</a:t>
            </a:r>
            <a:r>
              <a:rPr lang="en-US" altLang="zh-CN" dirty="0" smtClean="0"/>
              <a:t>)</a:t>
            </a:r>
          </a:p>
          <a:p>
            <a:pPr marL="68580" indent="0">
              <a:buNone/>
            </a:pPr>
            <a:r>
              <a:rPr lang="zh-CN" altLang="en-US" dirty="0" smtClean="0"/>
              <a:t>其中，</a:t>
            </a:r>
            <a:r>
              <a:rPr lang="en-US" altLang="zh-CN" dirty="0" err="1" smtClean="0"/>
              <a:t>str</a:t>
            </a:r>
            <a:r>
              <a:rPr lang="zh-CN" altLang="en-US" dirty="0" smtClean="0"/>
              <a:t>、</a:t>
            </a:r>
            <a:r>
              <a:rPr lang="en-US" altLang="zh-CN" dirty="0" err="1" smtClean="0"/>
              <a:t>otherstr</a:t>
            </a:r>
            <a:r>
              <a:rPr lang="zh-CN" altLang="en-US" dirty="0" smtClean="0"/>
              <a:t>是要比较的两个字符串对象。</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304419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6192688" cy="648072"/>
          </a:xfrm>
        </p:spPr>
        <p:txBody>
          <a:bodyPr>
            <a:normAutofit/>
          </a:bodyPr>
          <a:lstStyle/>
          <a:p>
            <a:r>
              <a:rPr lang="en-US" altLang="zh-CN" sz="2400" dirty="0"/>
              <a:t>5.4.5 </a:t>
            </a:r>
            <a:r>
              <a:rPr lang="zh-CN" altLang="en-US" sz="2400" dirty="0"/>
              <a:t>判断字符串是否相等</a:t>
            </a:r>
          </a:p>
        </p:txBody>
      </p:sp>
      <p:sp>
        <p:nvSpPr>
          <p:cNvPr id="3" name="内容占位符 2"/>
          <p:cNvSpPr>
            <a:spLocks noGrp="1"/>
          </p:cNvSpPr>
          <p:nvPr>
            <p:ph idx="1"/>
          </p:nvPr>
        </p:nvSpPr>
        <p:spPr>
          <a:xfrm>
            <a:off x="683568" y="980728"/>
            <a:ext cx="7632848" cy="3508977"/>
          </a:xfrm>
        </p:spPr>
        <p:txBody>
          <a:bodyPr/>
          <a:lstStyle/>
          <a:p>
            <a:pPr marL="68580" indent="0">
              <a:buNone/>
            </a:pPr>
            <a:r>
              <a:rPr lang="zh-CN" altLang="en-US" dirty="0" smtClean="0"/>
              <a:t>例 </a:t>
            </a:r>
            <a:r>
              <a:rPr lang="en-US" altLang="zh-CN" dirty="0" smtClean="0"/>
              <a:t>5.17 </a:t>
            </a:r>
            <a:r>
              <a:rPr lang="zh-CN" altLang="en-US" dirty="0" smtClean="0"/>
              <a:t>在项目中创建类，在主方法中创建</a:t>
            </a:r>
            <a:r>
              <a:rPr lang="en-US" altLang="zh-CN" dirty="0" smtClean="0"/>
              <a:t>String</a:t>
            </a:r>
            <a:r>
              <a:rPr lang="zh-CN" altLang="en-US" dirty="0" smtClean="0"/>
              <a:t>型变量，实现判断两个字符串是否相等，并将结果输出。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
        <p:nvSpPr>
          <p:cNvPr id="5" name="TextBox 4"/>
          <p:cNvSpPr txBox="1"/>
          <p:nvPr/>
        </p:nvSpPr>
        <p:spPr>
          <a:xfrm>
            <a:off x="827584" y="1844824"/>
            <a:ext cx="7968848" cy="3477875"/>
          </a:xfrm>
          <a:prstGeom prst="rect">
            <a:avLst/>
          </a:prstGeom>
          <a:noFill/>
        </p:spPr>
        <p:txBody>
          <a:bodyPr wrap="none" rtlCol="0">
            <a:spAutoFit/>
          </a:bodyPr>
          <a:lstStyle/>
          <a:p>
            <a:r>
              <a:rPr lang="en-US" altLang="zh-CN" sz="2200" dirty="0"/>
              <a:t>public class test {</a:t>
            </a:r>
          </a:p>
          <a:p>
            <a:r>
              <a:rPr lang="en-US" altLang="zh-CN" sz="2200" dirty="0"/>
              <a:t>public static void main(String[] </a:t>
            </a:r>
            <a:r>
              <a:rPr lang="en-US" altLang="zh-CN" sz="2200" dirty="0" err="1"/>
              <a:t>args</a:t>
            </a:r>
            <a:r>
              <a:rPr lang="en-US" altLang="zh-CN" sz="2200" dirty="0"/>
              <a:t>) {</a:t>
            </a:r>
          </a:p>
          <a:p>
            <a:r>
              <a:rPr lang="en-US" altLang="zh-CN" sz="2200" dirty="0" smtClean="0"/>
              <a:t>  String </a:t>
            </a:r>
            <a:r>
              <a:rPr lang="en-US" altLang="zh-CN" sz="2200" dirty="0"/>
              <a:t>s1=new String("</a:t>
            </a:r>
            <a:r>
              <a:rPr lang="en-US" altLang="zh-CN" sz="2200" dirty="0" err="1"/>
              <a:t>abc</a:t>
            </a:r>
            <a:r>
              <a:rPr lang="en-US" altLang="zh-CN" sz="2200" dirty="0"/>
              <a:t>");</a:t>
            </a:r>
          </a:p>
          <a:p>
            <a:r>
              <a:rPr lang="en-US" altLang="zh-CN" sz="2200" dirty="0" smtClean="0"/>
              <a:t>  String </a:t>
            </a:r>
            <a:r>
              <a:rPr lang="en-US" altLang="zh-CN" sz="2200" dirty="0"/>
              <a:t>s2=new String("ABC");</a:t>
            </a:r>
          </a:p>
          <a:p>
            <a:r>
              <a:rPr lang="en-US" altLang="zh-CN" sz="2200" dirty="0" smtClean="0"/>
              <a:t>  </a:t>
            </a:r>
            <a:r>
              <a:rPr lang="en-US" altLang="zh-CN" sz="2200" dirty="0" err="1" smtClean="0"/>
              <a:t>boolean</a:t>
            </a:r>
            <a:r>
              <a:rPr lang="en-US" altLang="zh-CN" sz="2200" dirty="0" smtClean="0"/>
              <a:t> </a:t>
            </a:r>
            <a:r>
              <a:rPr lang="en-US" altLang="zh-CN" sz="2200" dirty="0"/>
              <a:t>b1=s1.equals(s2);</a:t>
            </a:r>
          </a:p>
          <a:p>
            <a:r>
              <a:rPr lang="en-US" altLang="zh-CN" sz="2200" dirty="0" smtClean="0"/>
              <a:t>  </a:t>
            </a:r>
            <a:r>
              <a:rPr lang="en-US" altLang="zh-CN" sz="2200" dirty="0" err="1" smtClean="0"/>
              <a:t>boolean</a:t>
            </a:r>
            <a:r>
              <a:rPr lang="en-US" altLang="zh-CN" sz="2200" dirty="0" smtClean="0"/>
              <a:t> </a:t>
            </a:r>
            <a:r>
              <a:rPr lang="en-US" altLang="zh-CN" sz="2200" dirty="0"/>
              <a:t>b2=s1.equalsIgnoreCase(s2);</a:t>
            </a:r>
          </a:p>
          <a:p>
            <a:r>
              <a:rPr lang="en-US" altLang="zh-CN" sz="2200" dirty="0" smtClean="0"/>
              <a:t>  </a:t>
            </a:r>
            <a:r>
              <a:rPr lang="en-US" altLang="zh-CN" sz="2200" dirty="0" err="1" smtClean="0"/>
              <a:t>System.out.println</a:t>
            </a:r>
            <a:r>
              <a:rPr lang="en-US" altLang="zh-CN" sz="2200" dirty="0" smtClean="0"/>
              <a:t>(s1</a:t>
            </a:r>
            <a:r>
              <a:rPr lang="en-US" altLang="zh-CN" sz="2200" dirty="0"/>
              <a:t>+"  </a:t>
            </a:r>
            <a:r>
              <a:rPr lang="en-US" altLang="zh-CN" sz="2200" dirty="0" err="1"/>
              <a:t>queals</a:t>
            </a:r>
            <a:r>
              <a:rPr lang="en-US" altLang="zh-CN" sz="2200" dirty="0"/>
              <a:t>  "+s2+" : "+b1);</a:t>
            </a:r>
          </a:p>
          <a:p>
            <a:r>
              <a:rPr lang="en-US" altLang="zh-CN" sz="2200" dirty="0" smtClean="0"/>
              <a:t>  </a:t>
            </a:r>
            <a:r>
              <a:rPr lang="en-US" altLang="zh-CN" sz="2200" dirty="0" err="1" smtClean="0"/>
              <a:t>System.out.println</a:t>
            </a:r>
            <a:r>
              <a:rPr lang="en-US" altLang="zh-CN" sz="2200" dirty="0" smtClean="0"/>
              <a:t>(s1</a:t>
            </a:r>
            <a:r>
              <a:rPr lang="en-US" altLang="zh-CN" sz="2200" dirty="0"/>
              <a:t>+"  </a:t>
            </a:r>
            <a:r>
              <a:rPr lang="en-US" altLang="zh-CN" sz="2200" dirty="0" err="1"/>
              <a:t>quealsIgnoreCase</a:t>
            </a:r>
            <a:r>
              <a:rPr lang="en-US" altLang="zh-CN" sz="2200" dirty="0"/>
              <a:t>  "+s2+" : "+b2);</a:t>
            </a:r>
          </a:p>
          <a:p>
            <a:r>
              <a:rPr lang="en-US" altLang="zh-CN" sz="2200" dirty="0"/>
              <a:t>}</a:t>
            </a:r>
          </a:p>
          <a:p>
            <a:r>
              <a:rPr lang="en-US" altLang="zh-CN" sz="2200" dirty="0"/>
              <a:t>}</a:t>
            </a:r>
            <a:endParaRPr lang="zh-CN" alt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791" y="5013176"/>
            <a:ext cx="4852892" cy="131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209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a:xfrm>
            <a:off x="1043492" y="2323652"/>
            <a:ext cx="6777317" cy="4534348"/>
          </a:xfrm>
        </p:spPr>
        <p:txBody>
          <a:bodyPr>
            <a:normAutofit fontScale="92500" lnSpcReduction="10000"/>
          </a:bodyPr>
          <a:lstStyle/>
          <a:p>
            <a:pPr marL="68580" indent="0">
              <a:buNone/>
            </a:pPr>
            <a:r>
              <a:rPr lang="en-US" altLang="zh-CN" dirty="0" smtClean="0"/>
              <a:t>6.</a:t>
            </a:r>
            <a:r>
              <a:rPr lang="zh-CN" altLang="en-US" dirty="0" smtClean="0"/>
              <a:t>遍历数组</a:t>
            </a:r>
            <a:endParaRPr lang="en-US" altLang="zh-CN" dirty="0" smtClean="0"/>
          </a:p>
          <a:p>
            <a:pPr marL="68580" indent="0">
              <a:buNone/>
            </a:pPr>
            <a:r>
              <a:rPr lang="en-US" altLang="zh-CN" dirty="0"/>
              <a:t>f</a:t>
            </a:r>
            <a:r>
              <a:rPr lang="en-US" altLang="zh-CN" dirty="0" smtClean="0"/>
              <a:t>or</a:t>
            </a:r>
            <a:r>
              <a:rPr lang="zh-CN" altLang="en-US" dirty="0" smtClean="0"/>
              <a:t>语句和</a:t>
            </a:r>
            <a:r>
              <a:rPr lang="en-US" altLang="zh-CN" dirty="0" err="1" smtClean="0"/>
              <a:t>foreach</a:t>
            </a:r>
            <a:r>
              <a:rPr lang="zh-CN" altLang="en-US" dirty="0" smtClean="0"/>
              <a:t>语句</a:t>
            </a:r>
            <a:endParaRPr lang="en-US" altLang="zh-CN" dirty="0" smtClean="0"/>
          </a:p>
          <a:p>
            <a:pPr marL="68580" indent="0">
              <a:buNone/>
            </a:pPr>
            <a:endParaRPr lang="en-US" altLang="zh-CN" dirty="0"/>
          </a:p>
          <a:p>
            <a:pPr marL="68580" indent="0">
              <a:buNone/>
            </a:pPr>
            <a:r>
              <a:rPr lang="en-US" altLang="zh-CN" dirty="0"/>
              <a:t>7</a:t>
            </a:r>
            <a:r>
              <a:rPr lang="en-US" altLang="zh-CN" dirty="0" smtClean="0"/>
              <a:t>.</a:t>
            </a:r>
            <a:r>
              <a:rPr lang="zh-CN" altLang="en-US" dirty="0"/>
              <a:t>填充替换数组</a:t>
            </a:r>
            <a:r>
              <a:rPr lang="zh-CN" altLang="en-US" dirty="0" smtClean="0"/>
              <a:t>元素</a:t>
            </a:r>
            <a:endParaRPr lang="en-US" altLang="zh-CN" dirty="0"/>
          </a:p>
          <a:p>
            <a:pPr marL="68580" indent="0">
              <a:buNone/>
            </a:pPr>
            <a:r>
              <a:rPr lang="en-US" altLang="zh-CN" dirty="0" smtClean="0"/>
              <a:t>(1)fill(</a:t>
            </a:r>
            <a:r>
              <a:rPr lang="en-US" altLang="zh-CN" dirty="0" err="1" smtClean="0"/>
              <a:t>int</a:t>
            </a:r>
            <a:r>
              <a:rPr lang="en-US" altLang="zh-CN" dirty="0" smtClean="0"/>
              <a:t> </a:t>
            </a:r>
            <a:r>
              <a:rPr lang="en-US" altLang="zh-CN" dirty="0"/>
              <a:t>[]</a:t>
            </a:r>
            <a:r>
              <a:rPr lang="en-US" altLang="zh-CN" dirty="0" err="1"/>
              <a:t>a,int</a:t>
            </a:r>
            <a:r>
              <a:rPr lang="en-US" altLang="zh-CN" dirty="0"/>
              <a:t> value)</a:t>
            </a:r>
          </a:p>
          <a:p>
            <a:pPr marL="68580" indent="0">
              <a:buNone/>
            </a:pPr>
            <a:r>
              <a:rPr lang="en-US" altLang="zh-CN" dirty="0"/>
              <a:t>fill(</a:t>
            </a:r>
            <a:r>
              <a:rPr lang="en-US" altLang="zh-CN" dirty="0" err="1"/>
              <a:t>int</a:t>
            </a:r>
            <a:r>
              <a:rPr lang="en-US" altLang="zh-CN" dirty="0"/>
              <a:t> []</a:t>
            </a:r>
            <a:r>
              <a:rPr lang="en-US" altLang="zh-CN" dirty="0" err="1"/>
              <a:t>a,int</a:t>
            </a:r>
            <a:r>
              <a:rPr lang="en-US" altLang="zh-CN" dirty="0"/>
              <a:t> value)</a:t>
            </a:r>
            <a:r>
              <a:rPr lang="zh-CN" altLang="en-US" dirty="0"/>
              <a:t>方法可将指定的</a:t>
            </a:r>
            <a:r>
              <a:rPr lang="en-US" altLang="zh-CN" dirty="0" err="1"/>
              <a:t>int</a:t>
            </a:r>
            <a:r>
              <a:rPr lang="zh-CN" altLang="en-US" dirty="0"/>
              <a:t>值分配给</a:t>
            </a:r>
            <a:r>
              <a:rPr lang="en-US" altLang="zh-CN" dirty="0" err="1"/>
              <a:t>int</a:t>
            </a:r>
            <a:r>
              <a:rPr lang="zh-CN" altLang="en-US" dirty="0"/>
              <a:t>型数组的每个元素</a:t>
            </a:r>
            <a:r>
              <a:rPr lang="zh-CN" altLang="en-US" dirty="0" smtClean="0"/>
              <a:t>。</a:t>
            </a:r>
            <a:endParaRPr lang="en-US" altLang="zh-CN" dirty="0" smtClean="0"/>
          </a:p>
          <a:p>
            <a:pPr marL="68580" indent="0">
              <a:buNone/>
            </a:pPr>
            <a:r>
              <a:rPr lang="zh-CN" altLang="en-US" dirty="0" smtClean="0"/>
              <a:t>（</a:t>
            </a:r>
            <a:r>
              <a:rPr lang="en-US" altLang="zh-CN" dirty="0" smtClean="0"/>
              <a:t>2</a:t>
            </a:r>
            <a:r>
              <a:rPr lang="zh-CN" altLang="en-US" dirty="0" smtClean="0"/>
              <a:t>）</a:t>
            </a:r>
            <a:r>
              <a:rPr lang="en-US" altLang="zh-CN" dirty="0" smtClean="0"/>
              <a:t>fill(</a:t>
            </a:r>
            <a:r>
              <a:rPr lang="en-US" altLang="zh-CN" dirty="0" err="1" smtClean="0"/>
              <a:t>int</a:t>
            </a:r>
            <a:r>
              <a:rPr lang="en-US" altLang="zh-CN" dirty="0" smtClean="0"/>
              <a:t> </a:t>
            </a:r>
            <a:r>
              <a:rPr lang="en-US" altLang="zh-CN" dirty="0"/>
              <a:t>[]</a:t>
            </a:r>
            <a:r>
              <a:rPr lang="en-US" altLang="zh-CN" dirty="0" err="1"/>
              <a:t>a,int</a:t>
            </a:r>
            <a:r>
              <a:rPr lang="en-US" altLang="zh-CN" dirty="0"/>
              <a:t> </a:t>
            </a:r>
            <a:r>
              <a:rPr lang="en-US" altLang="zh-CN" dirty="0" err="1"/>
              <a:t>fromIndex,int</a:t>
            </a:r>
            <a:r>
              <a:rPr lang="en-US" altLang="zh-CN" dirty="0"/>
              <a:t> </a:t>
            </a:r>
            <a:r>
              <a:rPr lang="en-US" altLang="zh-CN" dirty="0" err="1"/>
              <a:t>toIndex,int</a:t>
            </a:r>
            <a:r>
              <a:rPr lang="en-US" altLang="zh-CN" dirty="0"/>
              <a:t> value)</a:t>
            </a:r>
          </a:p>
          <a:p>
            <a:pPr marL="68580" indent="0">
              <a:buNone/>
            </a:pPr>
            <a:r>
              <a:rPr lang="zh-CN" altLang="en-US" dirty="0"/>
              <a:t>该方法将指定的</a:t>
            </a:r>
            <a:r>
              <a:rPr lang="en-US" altLang="zh-CN" dirty="0" err="1"/>
              <a:t>int</a:t>
            </a:r>
            <a:r>
              <a:rPr lang="zh-CN" altLang="en-US" dirty="0"/>
              <a:t>值分配</a:t>
            </a:r>
            <a:r>
              <a:rPr lang="en-US" altLang="zh-CN" dirty="0" err="1"/>
              <a:t>int</a:t>
            </a:r>
            <a:r>
              <a:rPr lang="zh-CN" altLang="en-US" dirty="0"/>
              <a:t>型数组指定范围中的每个元素。填充的范围从索引</a:t>
            </a:r>
            <a:r>
              <a:rPr lang="en-US" altLang="zh-CN" dirty="0" err="1"/>
              <a:t>formIndex</a:t>
            </a:r>
            <a:r>
              <a:rPr lang="zh-CN" altLang="en-US" dirty="0"/>
              <a:t>（包括）一直到索引</a:t>
            </a:r>
            <a:r>
              <a:rPr lang="en-US" altLang="zh-CN" dirty="0" err="1"/>
              <a:t>toIndex</a:t>
            </a:r>
            <a:r>
              <a:rPr lang="zh-CN" altLang="en-US" dirty="0"/>
              <a:t>（不包括）。如果</a:t>
            </a:r>
            <a:r>
              <a:rPr lang="en-US" altLang="zh-CN" dirty="0" err="1"/>
              <a:t>fromIndex</a:t>
            </a:r>
            <a:r>
              <a:rPr lang="en-US" altLang="zh-CN" dirty="0"/>
              <a:t>==</a:t>
            </a:r>
            <a:r>
              <a:rPr lang="en-US" altLang="zh-CN" dirty="0" err="1"/>
              <a:t>toIndex</a:t>
            </a:r>
            <a:r>
              <a:rPr lang="zh-CN" altLang="en-US" dirty="0"/>
              <a:t>，则填充范围为空。</a:t>
            </a:r>
          </a:p>
          <a:p>
            <a:pPr marL="68580" indent="0">
              <a:buNone/>
            </a:pPr>
            <a:endParaRPr lang="en-US" altLang="zh-CN"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777515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5.4.6 </a:t>
            </a:r>
            <a:r>
              <a:rPr lang="zh-CN" altLang="en-US" dirty="0" smtClean="0"/>
              <a:t>按字典顺序比较两个字符串</a:t>
            </a:r>
            <a:endParaRPr lang="zh-CN" altLang="en-US" dirty="0"/>
          </a:p>
        </p:txBody>
      </p:sp>
      <p:sp>
        <p:nvSpPr>
          <p:cNvPr id="3" name="内容占位符 2"/>
          <p:cNvSpPr>
            <a:spLocks noGrp="1"/>
          </p:cNvSpPr>
          <p:nvPr>
            <p:ph idx="1"/>
          </p:nvPr>
        </p:nvSpPr>
        <p:spPr/>
        <p:txBody>
          <a:bodyPr/>
          <a:lstStyle/>
          <a:p>
            <a:pPr marL="68580" indent="0">
              <a:buNone/>
            </a:pPr>
            <a:r>
              <a:rPr lang="en-US" altLang="zh-CN" dirty="0" err="1" smtClean="0"/>
              <a:t>compareTo</a:t>
            </a:r>
            <a:r>
              <a:rPr lang="en-US" altLang="zh-CN" dirty="0" smtClean="0"/>
              <a:t>()</a:t>
            </a:r>
            <a:r>
              <a:rPr lang="zh-CN" altLang="en-US" dirty="0" smtClean="0"/>
              <a:t>方法为按字典顺序比较两个字符串，该比较基于字符串中各个字符的</a:t>
            </a:r>
            <a:r>
              <a:rPr lang="en-US" altLang="zh-CN" dirty="0" smtClean="0"/>
              <a:t>Unicode</a:t>
            </a:r>
            <a:r>
              <a:rPr lang="zh-CN" altLang="en-US" dirty="0" smtClean="0"/>
              <a:t>值，按字典顺序将此</a:t>
            </a:r>
            <a:r>
              <a:rPr lang="en-US" altLang="zh-CN" dirty="0" smtClean="0"/>
              <a:t>String</a:t>
            </a:r>
            <a:r>
              <a:rPr lang="zh-CN" altLang="en-US" dirty="0" smtClean="0"/>
              <a:t>对象表示的字符序列与参数字符串所表示的字符序列进行比较。</a:t>
            </a:r>
            <a:endParaRPr lang="en-US" altLang="zh-CN" dirty="0" smtClean="0"/>
          </a:p>
          <a:p>
            <a:pPr marL="68580" indent="0">
              <a:buNone/>
            </a:pPr>
            <a:r>
              <a:rPr lang="zh-CN" altLang="en-US" dirty="0" smtClean="0"/>
              <a:t>如果按字典顺序此</a:t>
            </a:r>
            <a:r>
              <a:rPr lang="en-US" altLang="zh-CN" dirty="0" smtClean="0"/>
              <a:t>String</a:t>
            </a:r>
            <a:r>
              <a:rPr lang="zh-CN" altLang="en-US" dirty="0" smtClean="0"/>
              <a:t>对象位于参数字符串之前，则比较结果为一个负整数；如果按字典顺序此</a:t>
            </a:r>
            <a:r>
              <a:rPr lang="en-US" altLang="zh-CN" dirty="0" smtClean="0"/>
              <a:t>String</a:t>
            </a:r>
            <a:r>
              <a:rPr lang="zh-CN" altLang="en-US" dirty="0" smtClean="0"/>
              <a:t>对象位于参数字符串之后，则比较结果为一个正整数；如果这两个字符串相等，则结果为</a:t>
            </a:r>
            <a:r>
              <a:rPr lang="en-US" altLang="zh-CN" dirty="0" smtClean="0"/>
              <a:t>0.</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a:p>
        </p:txBody>
      </p:sp>
    </p:spTree>
    <p:extLst>
      <p:ext uri="{BB962C8B-B14F-4D97-AF65-F5344CB8AC3E}">
        <p14:creationId xmlns:p14="http://schemas.microsoft.com/office/powerpoint/2010/main" val="719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5.4.6 </a:t>
            </a:r>
            <a:r>
              <a:rPr lang="zh-CN" altLang="en-US" dirty="0"/>
              <a:t>按字典顺序比较两个字符串</a:t>
            </a:r>
          </a:p>
        </p:txBody>
      </p:sp>
      <p:sp>
        <p:nvSpPr>
          <p:cNvPr id="3" name="内容占位符 2"/>
          <p:cNvSpPr>
            <a:spLocks noGrp="1"/>
          </p:cNvSpPr>
          <p:nvPr>
            <p:ph idx="1"/>
          </p:nvPr>
        </p:nvSpPr>
        <p:spPr/>
        <p:txBody>
          <a:bodyPr/>
          <a:lstStyle/>
          <a:p>
            <a:pPr marL="68580" indent="0">
              <a:buNone/>
            </a:pPr>
            <a:r>
              <a:rPr lang="zh-CN" altLang="en-US" dirty="0"/>
              <a:t>语法如下：</a:t>
            </a:r>
          </a:p>
          <a:p>
            <a:pPr marL="68580" indent="0">
              <a:buNone/>
            </a:pPr>
            <a:r>
              <a:rPr lang="en-US" altLang="zh-CN" dirty="0" err="1"/>
              <a:t>str.compareTo</a:t>
            </a:r>
            <a:r>
              <a:rPr lang="en-US" altLang="zh-CN" dirty="0"/>
              <a:t>(String </a:t>
            </a:r>
            <a:r>
              <a:rPr lang="en-US" altLang="zh-CN" dirty="0" err="1"/>
              <a:t>otherstr</a:t>
            </a:r>
            <a:r>
              <a:rPr lang="en-US" altLang="zh-CN" dirty="0"/>
              <a:t>)</a:t>
            </a:r>
          </a:p>
          <a:p>
            <a:pPr marL="68580" indent="0">
              <a:buNone/>
            </a:pPr>
            <a:r>
              <a:rPr lang="zh-CN" altLang="en-US" dirty="0"/>
              <a:t>其中，</a:t>
            </a:r>
            <a:r>
              <a:rPr lang="en-US" altLang="zh-CN" dirty="0" err="1"/>
              <a:t>str</a:t>
            </a:r>
            <a:r>
              <a:rPr lang="zh-CN" altLang="en-US" dirty="0"/>
              <a:t>、</a:t>
            </a:r>
            <a:r>
              <a:rPr lang="en-US" altLang="zh-CN" dirty="0" err="1"/>
              <a:t>otherstr</a:t>
            </a:r>
            <a:r>
              <a:rPr lang="zh-CN" altLang="en-US" dirty="0"/>
              <a:t>是要比较的两个字符串对象</a:t>
            </a:r>
            <a:r>
              <a:rPr lang="zh-CN" altLang="en-US" dirty="0" smtClean="0"/>
              <a:t>。</a:t>
            </a:r>
            <a:endParaRPr lang="en-US" altLang="zh-CN" dirty="0" smtClean="0"/>
          </a:p>
          <a:p>
            <a:pPr marL="68580" indent="0">
              <a:buNone/>
            </a:pPr>
            <a:endParaRPr lang="en-US" altLang="zh-CN" dirty="0"/>
          </a:p>
          <a:p>
            <a:pPr marL="68580" indent="0">
              <a:buNone/>
            </a:pPr>
            <a:r>
              <a:rPr lang="en-US" altLang="zh-CN" dirty="0" err="1" smtClean="0"/>
              <a:t>compareTo</a:t>
            </a:r>
            <a:r>
              <a:rPr lang="en-US" altLang="zh-CN" dirty="0" smtClean="0"/>
              <a:t>()</a:t>
            </a:r>
            <a:r>
              <a:rPr lang="zh-CN" altLang="en-US" dirty="0" smtClean="0"/>
              <a:t>方法只有在</a:t>
            </a:r>
            <a:r>
              <a:rPr lang="en-US" altLang="zh-CN" dirty="0" smtClean="0"/>
              <a:t>equals(Object)</a:t>
            </a:r>
            <a:r>
              <a:rPr lang="zh-CN" altLang="en-US" dirty="0" smtClean="0"/>
              <a:t>方法返回</a:t>
            </a:r>
            <a:r>
              <a:rPr lang="en-US" altLang="zh-CN" dirty="0" smtClean="0"/>
              <a:t>true</a:t>
            </a:r>
            <a:r>
              <a:rPr lang="zh-CN" altLang="en-US" dirty="0" smtClean="0"/>
              <a:t>时才返回</a:t>
            </a:r>
            <a:r>
              <a:rPr lang="en-US" altLang="zh-CN" dirty="0" smtClean="0"/>
              <a:t>0.</a:t>
            </a:r>
          </a:p>
          <a:p>
            <a:pPr marL="68580" indent="0">
              <a:buNone/>
            </a:pPr>
            <a:endParaRPr lang="zh-CN" altLang="en-US"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34214711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548680"/>
            <a:ext cx="6264814" cy="541864"/>
          </a:xfrm>
        </p:spPr>
        <p:txBody>
          <a:bodyPr>
            <a:normAutofit/>
          </a:bodyPr>
          <a:lstStyle/>
          <a:p>
            <a:r>
              <a:rPr lang="en-US" altLang="zh-CN" sz="2400" dirty="0"/>
              <a:t>5.4.6 </a:t>
            </a:r>
            <a:r>
              <a:rPr lang="zh-CN" altLang="en-US" sz="2400" dirty="0"/>
              <a:t>按字典顺序比较两个字符串</a:t>
            </a:r>
          </a:p>
        </p:txBody>
      </p:sp>
      <p:sp>
        <p:nvSpPr>
          <p:cNvPr id="3" name="内容占位符 2"/>
          <p:cNvSpPr>
            <a:spLocks noGrp="1"/>
          </p:cNvSpPr>
          <p:nvPr>
            <p:ph idx="1"/>
          </p:nvPr>
        </p:nvSpPr>
        <p:spPr>
          <a:xfrm>
            <a:off x="755576" y="1196752"/>
            <a:ext cx="7488832" cy="3508977"/>
          </a:xfrm>
        </p:spPr>
        <p:txBody>
          <a:bodyPr/>
          <a:lstStyle/>
          <a:p>
            <a:pPr marL="68580" indent="0">
              <a:buNone/>
            </a:pPr>
            <a:r>
              <a:rPr lang="zh-CN" altLang="en-US" dirty="0" smtClean="0"/>
              <a:t>例</a:t>
            </a:r>
            <a:r>
              <a:rPr lang="en-US" altLang="zh-CN" dirty="0" smtClean="0"/>
              <a:t>5.18 </a:t>
            </a:r>
            <a:r>
              <a:rPr lang="zh-CN" altLang="en-US" dirty="0" smtClean="0"/>
              <a:t>在项目中创建类，在主方法中创建</a:t>
            </a:r>
            <a:r>
              <a:rPr lang="en-US" altLang="zh-CN" dirty="0" smtClean="0"/>
              <a:t>String</a:t>
            </a:r>
            <a:r>
              <a:rPr lang="zh-CN" altLang="en-US" dirty="0" smtClean="0"/>
              <a:t>变量，使用</a:t>
            </a:r>
            <a:r>
              <a:rPr lang="en-US" altLang="zh-CN" dirty="0" err="1" smtClean="0"/>
              <a:t>compareTo</a:t>
            </a:r>
            <a:r>
              <a:rPr lang="en-US" altLang="zh-CN" dirty="0" smtClean="0"/>
              <a:t>()</a:t>
            </a:r>
            <a:r>
              <a:rPr lang="zh-CN" altLang="en-US" dirty="0" smtClean="0"/>
              <a:t>方法将字符变量进行比较，并将比较结果输出。</a:t>
            </a: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
        <p:nvSpPr>
          <p:cNvPr id="5" name="TextBox 4"/>
          <p:cNvSpPr txBox="1"/>
          <p:nvPr/>
        </p:nvSpPr>
        <p:spPr>
          <a:xfrm>
            <a:off x="683568" y="2492896"/>
            <a:ext cx="8159606" cy="2862322"/>
          </a:xfrm>
          <a:prstGeom prst="rect">
            <a:avLst/>
          </a:prstGeom>
          <a:noFill/>
        </p:spPr>
        <p:txBody>
          <a:bodyPr wrap="none" rtlCol="0">
            <a:spAutoFit/>
          </a:bodyPr>
          <a:lstStyle/>
          <a:p>
            <a:r>
              <a:rPr lang="en-US" altLang="zh-CN" sz="2000" dirty="0"/>
              <a:t>class test {</a:t>
            </a:r>
          </a:p>
          <a:p>
            <a:r>
              <a:rPr lang="en-US" altLang="zh-CN" sz="2000" dirty="0"/>
              <a:t>public static void main(String[] </a:t>
            </a:r>
            <a:r>
              <a:rPr lang="en-US" altLang="zh-CN" sz="2000" dirty="0" err="1"/>
              <a:t>args</a:t>
            </a:r>
            <a:r>
              <a:rPr lang="en-US" altLang="zh-CN" sz="2000" dirty="0"/>
              <a:t>) {</a:t>
            </a:r>
          </a:p>
          <a:p>
            <a:r>
              <a:rPr lang="en-US" altLang="zh-CN" sz="2000" dirty="0" smtClean="0"/>
              <a:t>String </a:t>
            </a:r>
            <a:r>
              <a:rPr lang="en-US" altLang="zh-CN" sz="2000" dirty="0"/>
              <a:t>s1=new String("b");</a:t>
            </a:r>
          </a:p>
          <a:p>
            <a:r>
              <a:rPr lang="en-US" altLang="zh-CN" sz="2000" dirty="0" smtClean="0"/>
              <a:t>String s2=new </a:t>
            </a:r>
            <a:r>
              <a:rPr lang="en-US" altLang="zh-CN" sz="2000" dirty="0"/>
              <a:t>String("a");</a:t>
            </a:r>
          </a:p>
          <a:p>
            <a:r>
              <a:rPr lang="en-US" altLang="zh-CN" sz="2000" dirty="0" smtClean="0"/>
              <a:t>String </a:t>
            </a:r>
            <a:r>
              <a:rPr lang="en-US" altLang="zh-CN" sz="2000" dirty="0"/>
              <a:t>s3=new String("c");</a:t>
            </a:r>
          </a:p>
          <a:p>
            <a:r>
              <a:rPr lang="en-US" altLang="zh-CN" sz="2000" dirty="0" err="1" smtClean="0"/>
              <a:t>System.out.println</a:t>
            </a:r>
            <a:r>
              <a:rPr lang="en-US" altLang="zh-CN" sz="2000" dirty="0" smtClean="0"/>
              <a:t>(s1</a:t>
            </a:r>
            <a:r>
              <a:rPr lang="en-US" altLang="zh-CN" sz="2000" dirty="0"/>
              <a:t>+"  </a:t>
            </a:r>
            <a:r>
              <a:rPr lang="en-US" altLang="zh-CN" sz="2000" dirty="0" err="1"/>
              <a:t>compareTo</a:t>
            </a:r>
            <a:r>
              <a:rPr lang="en-US" altLang="zh-CN" sz="2000" dirty="0"/>
              <a:t>  "+s2+" : "+s1.compareTo(s2));</a:t>
            </a:r>
          </a:p>
          <a:p>
            <a:r>
              <a:rPr lang="en-US" altLang="zh-CN" sz="2000" dirty="0" err="1" smtClean="0"/>
              <a:t>System.out.println</a:t>
            </a:r>
            <a:r>
              <a:rPr lang="en-US" altLang="zh-CN" sz="2000" dirty="0" smtClean="0"/>
              <a:t>(s1</a:t>
            </a:r>
            <a:r>
              <a:rPr lang="en-US" altLang="zh-CN" sz="2000" dirty="0"/>
              <a:t>+"  </a:t>
            </a:r>
            <a:r>
              <a:rPr lang="en-US" altLang="zh-CN" sz="2000" dirty="0" err="1"/>
              <a:t>compareTo</a:t>
            </a:r>
            <a:r>
              <a:rPr lang="en-US" altLang="zh-CN" sz="2000" dirty="0"/>
              <a:t>  "+s3+" : "+s1.compareTo(s3));</a:t>
            </a:r>
          </a:p>
          <a:p>
            <a:r>
              <a:rPr lang="en-US" altLang="zh-CN" sz="2000" dirty="0"/>
              <a:t>}</a:t>
            </a:r>
          </a:p>
          <a:p>
            <a:r>
              <a:rPr lang="en-US" altLang="zh-CN" sz="20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39" y="5028018"/>
            <a:ext cx="2731669" cy="130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1964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5.4.7 </a:t>
            </a:r>
            <a:r>
              <a:rPr lang="zh-CN" altLang="en-US" dirty="0" smtClean="0"/>
              <a:t>字母大小写转换</a:t>
            </a:r>
            <a:endParaRPr lang="zh-CN" altLang="en-US" dirty="0"/>
          </a:p>
        </p:txBody>
      </p:sp>
      <p:sp>
        <p:nvSpPr>
          <p:cNvPr id="3" name="内容占位符 2"/>
          <p:cNvSpPr>
            <a:spLocks noGrp="1"/>
          </p:cNvSpPr>
          <p:nvPr>
            <p:ph idx="1"/>
          </p:nvPr>
        </p:nvSpPr>
        <p:spPr>
          <a:xfrm>
            <a:off x="1043492" y="2323652"/>
            <a:ext cx="6777317" cy="4129684"/>
          </a:xfrm>
        </p:spPr>
        <p:txBody>
          <a:bodyPr>
            <a:normAutofit lnSpcReduction="10000"/>
          </a:bodyPr>
          <a:lstStyle/>
          <a:p>
            <a:pPr marL="68580" indent="0">
              <a:buNone/>
            </a:pPr>
            <a:r>
              <a:rPr lang="zh-CN" altLang="en-US" spc="-100" dirty="0" smtClean="0"/>
              <a:t>字符串的</a:t>
            </a:r>
            <a:r>
              <a:rPr lang="en-US" altLang="zh-CN" spc="-100" dirty="0" err="1" smtClean="0"/>
              <a:t>toLowerCase</a:t>
            </a:r>
            <a:r>
              <a:rPr lang="en-US" altLang="zh-CN" spc="-100" dirty="0" smtClean="0"/>
              <a:t>()</a:t>
            </a:r>
            <a:r>
              <a:rPr lang="zh-CN" altLang="en-US" spc="-100" dirty="0" smtClean="0"/>
              <a:t>方法可将字符串中所有字符从大写字母改写为小写字母，而</a:t>
            </a:r>
            <a:r>
              <a:rPr lang="en-US" altLang="zh-CN" spc="-100" dirty="0" err="1" smtClean="0"/>
              <a:t>toUpperCase</a:t>
            </a:r>
            <a:r>
              <a:rPr lang="en-US" altLang="zh-CN" spc="-100" dirty="0" smtClean="0"/>
              <a:t>()</a:t>
            </a:r>
            <a:r>
              <a:rPr lang="zh-CN" altLang="en-US" spc="-100" dirty="0" smtClean="0"/>
              <a:t>方法可将字符串中的小写字母改写为大写字母。</a:t>
            </a:r>
            <a:endParaRPr lang="en-US" altLang="zh-CN" spc="-100" dirty="0" smtClean="0"/>
          </a:p>
          <a:p>
            <a:pPr marL="68580" indent="0">
              <a:buNone/>
            </a:pPr>
            <a:r>
              <a:rPr lang="zh-CN" altLang="en-US" spc="-100" dirty="0" smtClean="0"/>
              <a:t>（</a:t>
            </a:r>
            <a:r>
              <a:rPr lang="en-US" altLang="zh-CN" spc="-100" dirty="0"/>
              <a:t>1</a:t>
            </a:r>
            <a:r>
              <a:rPr lang="zh-CN" altLang="en-US" spc="-100" dirty="0" smtClean="0"/>
              <a:t>）</a:t>
            </a:r>
            <a:r>
              <a:rPr lang="en-US" altLang="zh-CN" spc="-100" dirty="0" err="1" smtClean="0"/>
              <a:t>toLowerCase</a:t>
            </a:r>
            <a:r>
              <a:rPr lang="en-US" altLang="zh-CN" spc="-100" dirty="0" smtClean="0"/>
              <a:t>()</a:t>
            </a:r>
            <a:r>
              <a:rPr lang="zh-CN" altLang="en-US" spc="-100" dirty="0" smtClean="0"/>
              <a:t>方法</a:t>
            </a:r>
            <a:endParaRPr lang="en-US" altLang="zh-CN" spc="-100" dirty="0" smtClean="0"/>
          </a:p>
          <a:p>
            <a:pPr marL="68580" indent="0">
              <a:buNone/>
            </a:pPr>
            <a:r>
              <a:rPr lang="zh-CN" altLang="en-US" spc="-100" dirty="0" smtClean="0"/>
              <a:t>该方法将</a:t>
            </a:r>
            <a:r>
              <a:rPr lang="en-US" altLang="zh-CN" spc="-100" dirty="0" smtClean="0"/>
              <a:t>String</a:t>
            </a:r>
            <a:r>
              <a:rPr lang="zh-CN" altLang="en-US" spc="-100" dirty="0" smtClean="0"/>
              <a:t>转换为小写。如果字符串中没有应该被转换的字符，则将原字符串返回；否则将返回一个新的字符串，将原字符串中每个该进行小写转换的字符都转换为成等价的小写字符。字符长度与原字符长度相同。</a:t>
            </a:r>
            <a:endParaRPr lang="en-US" altLang="zh-CN" spc="-100" dirty="0" smtClean="0"/>
          </a:p>
          <a:p>
            <a:pPr marL="68580" indent="0">
              <a:buNone/>
            </a:pPr>
            <a:r>
              <a:rPr lang="zh-CN" altLang="en-US" spc="-100" dirty="0" smtClean="0"/>
              <a:t>语法如下：</a:t>
            </a:r>
            <a:r>
              <a:rPr lang="en-US" altLang="zh-CN" spc="-100" dirty="0" err="1" smtClean="0"/>
              <a:t>str.toLowerCase</a:t>
            </a:r>
            <a:r>
              <a:rPr lang="en-US" altLang="zh-CN" spc="-100" dirty="0" smtClean="0"/>
              <a:t>()</a:t>
            </a:r>
          </a:p>
          <a:p>
            <a:pPr marL="68580" indent="0">
              <a:buNone/>
            </a:pPr>
            <a:r>
              <a:rPr lang="zh-CN" altLang="en-US" spc="-100" dirty="0" smtClean="0"/>
              <a:t>其中，</a:t>
            </a:r>
            <a:r>
              <a:rPr lang="en-US" altLang="zh-CN" spc="-100" dirty="0" err="1" smtClean="0"/>
              <a:t>str</a:t>
            </a:r>
            <a:r>
              <a:rPr lang="zh-CN" altLang="en-US" spc="-100" dirty="0" smtClean="0"/>
              <a:t>是要进行转换的字符串。</a:t>
            </a:r>
            <a:endParaRPr lang="zh-CN" altLang="en-US" spc="-1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5823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5.4.7 </a:t>
            </a:r>
            <a:r>
              <a:rPr lang="zh-CN" altLang="en-US" dirty="0" smtClean="0"/>
              <a:t>字母大小写转换</a:t>
            </a:r>
            <a:endParaRPr lang="zh-CN" altLang="en-US" dirty="0"/>
          </a:p>
        </p:txBody>
      </p:sp>
      <p:sp>
        <p:nvSpPr>
          <p:cNvPr id="3" name="内容占位符 2"/>
          <p:cNvSpPr>
            <a:spLocks noGrp="1"/>
          </p:cNvSpPr>
          <p:nvPr>
            <p:ph idx="1"/>
          </p:nvPr>
        </p:nvSpPr>
        <p:spPr>
          <a:xfrm>
            <a:off x="1043492" y="2323652"/>
            <a:ext cx="6777317" cy="4129684"/>
          </a:xfrm>
        </p:spPr>
        <p:txBody>
          <a:bodyPr>
            <a:normAutofit lnSpcReduction="10000"/>
          </a:bodyPr>
          <a:lstStyle/>
          <a:p>
            <a:pPr marL="68580" indent="0">
              <a:buNone/>
            </a:pPr>
            <a:r>
              <a:rPr lang="zh-CN" altLang="en-US" spc="-100" dirty="0" smtClean="0"/>
              <a:t>字符串的</a:t>
            </a:r>
            <a:r>
              <a:rPr lang="en-US" altLang="zh-CN" spc="-100" dirty="0" err="1" smtClean="0"/>
              <a:t>toLowerCase</a:t>
            </a:r>
            <a:r>
              <a:rPr lang="en-US" altLang="zh-CN" spc="-100" dirty="0" smtClean="0"/>
              <a:t>()</a:t>
            </a:r>
            <a:r>
              <a:rPr lang="zh-CN" altLang="en-US" spc="-100" dirty="0" smtClean="0"/>
              <a:t>方法可将字符串中所有字符从大写字母改写为小写字母，而</a:t>
            </a:r>
            <a:r>
              <a:rPr lang="en-US" altLang="zh-CN" spc="-100" dirty="0" err="1" smtClean="0"/>
              <a:t>toUpperCase</a:t>
            </a:r>
            <a:r>
              <a:rPr lang="en-US" altLang="zh-CN" spc="-100" dirty="0" smtClean="0"/>
              <a:t>()</a:t>
            </a:r>
            <a:r>
              <a:rPr lang="zh-CN" altLang="en-US" spc="-100" dirty="0" smtClean="0"/>
              <a:t>方法可将字符串中的小写字母改写为大写字母。</a:t>
            </a:r>
            <a:endParaRPr lang="en-US" altLang="zh-CN" spc="-100" dirty="0" smtClean="0"/>
          </a:p>
          <a:p>
            <a:pPr marL="68580" indent="0">
              <a:buNone/>
            </a:pPr>
            <a:r>
              <a:rPr lang="zh-CN" altLang="en-US" spc="-100" dirty="0" smtClean="0"/>
              <a:t>（</a:t>
            </a:r>
            <a:r>
              <a:rPr lang="en-US" altLang="zh-CN" spc="-100" dirty="0"/>
              <a:t>2</a:t>
            </a:r>
            <a:r>
              <a:rPr lang="zh-CN" altLang="en-US" spc="-100" dirty="0" smtClean="0"/>
              <a:t>）</a:t>
            </a:r>
            <a:r>
              <a:rPr lang="en-US" altLang="zh-CN" spc="-100" dirty="0" err="1" smtClean="0"/>
              <a:t>toUpperCase</a:t>
            </a:r>
            <a:r>
              <a:rPr lang="en-US" altLang="zh-CN" spc="-100" dirty="0" smtClean="0"/>
              <a:t>()</a:t>
            </a:r>
            <a:r>
              <a:rPr lang="zh-CN" altLang="en-US" spc="-100" dirty="0" smtClean="0"/>
              <a:t>方法</a:t>
            </a:r>
            <a:endParaRPr lang="en-US" altLang="zh-CN" spc="-100" dirty="0" smtClean="0"/>
          </a:p>
          <a:p>
            <a:pPr marL="68580" indent="0">
              <a:buNone/>
            </a:pPr>
            <a:r>
              <a:rPr lang="zh-CN" altLang="en-US" spc="-100" dirty="0" smtClean="0"/>
              <a:t>该方法将</a:t>
            </a:r>
            <a:r>
              <a:rPr lang="en-US" altLang="zh-CN" spc="-100" dirty="0" smtClean="0"/>
              <a:t>String</a:t>
            </a:r>
            <a:r>
              <a:rPr lang="zh-CN" altLang="en-US" spc="-100" dirty="0" smtClean="0"/>
              <a:t>转换为大写。如果字符串中没有应该被转换的字符，则将原字符串返回；否则将返回一个新的字符串，将原字符串中每个该进行大写转换的字符都转换为成等价的大写字符。字符长度与原字符长度相同。</a:t>
            </a:r>
            <a:endParaRPr lang="en-US" altLang="zh-CN" spc="-100" dirty="0" smtClean="0"/>
          </a:p>
          <a:p>
            <a:pPr marL="68580" indent="0">
              <a:buNone/>
            </a:pPr>
            <a:r>
              <a:rPr lang="zh-CN" altLang="en-US" spc="-100" dirty="0" smtClean="0"/>
              <a:t>语法如下：</a:t>
            </a:r>
            <a:r>
              <a:rPr lang="en-US" altLang="zh-CN" spc="-100" dirty="0" err="1" smtClean="0"/>
              <a:t>str.toU</a:t>
            </a:r>
            <a:r>
              <a:rPr lang="en-US" altLang="zh-CN" spc="-100" dirty="0" err="1"/>
              <a:t>pper</a:t>
            </a:r>
            <a:r>
              <a:rPr lang="en-US" altLang="zh-CN" spc="-100" dirty="0" err="1" smtClean="0"/>
              <a:t>Case</a:t>
            </a:r>
            <a:r>
              <a:rPr lang="en-US" altLang="zh-CN" spc="-100" dirty="0" smtClean="0"/>
              <a:t>()</a:t>
            </a:r>
          </a:p>
          <a:p>
            <a:pPr marL="68580" indent="0">
              <a:buNone/>
            </a:pPr>
            <a:r>
              <a:rPr lang="zh-CN" altLang="en-US" spc="-100" dirty="0" smtClean="0"/>
              <a:t>其中，</a:t>
            </a:r>
            <a:r>
              <a:rPr lang="en-US" altLang="zh-CN" spc="-100" dirty="0" err="1" smtClean="0"/>
              <a:t>str</a:t>
            </a:r>
            <a:r>
              <a:rPr lang="zh-CN" altLang="en-US" spc="-100" dirty="0" smtClean="0"/>
              <a:t>是要进行转换的字符串。</a:t>
            </a:r>
            <a:endParaRPr lang="zh-CN" altLang="en-US" spc="-1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251469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5976664" cy="648072"/>
          </a:xfrm>
        </p:spPr>
        <p:txBody>
          <a:bodyPr>
            <a:normAutofit/>
          </a:bodyPr>
          <a:lstStyle/>
          <a:p>
            <a:r>
              <a:rPr lang="en-US" altLang="zh-CN" sz="3200" dirty="0"/>
              <a:t>5.4.7 </a:t>
            </a:r>
            <a:r>
              <a:rPr lang="zh-CN" altLang="en-US" sz="3200" dirty="0"/>
              <a:t>字母大小写转换</a:t>
            </a:r>
          </a:p>
        </p:txBody>
      </p:sp>
      <p:sp>
        <p:nvSpPr>
          <p:cNvPr id="3" name="内容占位符 2"/>
          <p:cNvSpPr>
            <a:spLocks noGrp="1"/>
          </p:cNvSpPr>
          <p:nvPr>
            <p:ph idx="1"/>
          </p:nvPr>
        </p:nvSpPr>
        <p:spPr>
          <a:xfrm>
            <a:off x="755576" y="1196752"/>
            <a:ext cx="7416824" cy="1060705"/>
          </a:xfrm>
        </p:spPr>
        <p:txBody>
          <a:bodyPr/>
          <a:lstStyle/>
          <a:p>
            <a:pPr marL="68580" indent="0">
              <a:buNone/>
            </a:pPr>
            <a:r>
              <a:rPr lang="zh-CN" altLang="en-US" dirty="0" smtClean="0"/>
              <a:t>例</a:t>
            </a:r>
            <a:r>
              <a:rPr lang="en-US" altLang="zh-CN" dirty="0" smtClean="0"/>
              <a:t>5.19 </a:t>
            </a:r>
            <a:r>
              <a:rPr lang="zh-CN" altLang="en-US" dirty="0" smtClean="0"/>
              <a:t>在项目中创建类，在主方法创建</a:t>
            </a:r>
            <a:r>
              <a:rPr lang="en-US" altLang="zh-CN" dirty="0" smtClean="0"/>
              <a:t>String</a:t>
            </a:r>
            <a:r>
              <a:rPr lang="zh-CN" altLang="en-US" dirty="0" smtClean="0"/>
              <a:t>型变量，实现字符变量的大小写转换，并将结果输出。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
        <p:nvSpPr>
          <p:cNvPr id="5" name="TextBox 4"/>
          <p:cNvSpPr txBox="1"/>
          <p:nvPr/>
        </p:nvSpPr>
        <p:spPr>
          <a:xfrm>
            <a:off x="1115616" y="2060848"/>
            <a:ext cx="5713424" cy="3416320"/>
          </a:xfrm>
          <a:prstGeom prst="rect">
            <a:avLst/>
          </a:prstGeom>
          <a:noFill/>
        </p:spPr>
        <p:txBody>
          <a:bodyPr wrap="none" rtlCol="0">
            <a:spAutoFit/>
          </a:bodyPr>
          <a:lstStyle/>
          <a:p>
            <a:r>
              <a:rPr lang="en-US" altLang="zh-CN" sz="2400" dirty="0"/>
              <a:t>public class test {</a:t>
            </a:r>
          </a:p>
          <a:p>
            <a:r>
              <a:rPr lang="en-US" altLang="zh-CN" sz="2400" dirty="0"/>
              <a:t>public static void main(String[] </a:t>
            </a:r>
            <a:r>
              <a:rPr lang="en-US" altLang="zh-CN" sz="2400" dirty="0" err="1"/>
              <a:t>args</a:t>
            </a:r>
            <a:r>
              <a:rPr lang="en-US" altLang="zh-CN" sz="2400" dirty="0"/>
              <a:t>) {</a:t>
            </a:r>
          </a:p>
          <a:p>
            <a:r>
              <a:rPr lang="en-US" altLang="zh-CN" sz="2400" dirty="0"/>
              <a:t>	String s=new String("</a:t>
            </a:r>
            <a:r>
              <a:rPr lang="en-US" altLang="zh-CN" sz="2400" dirty="0" err="1"/>
              <a:t>abc</a:t>
            </a:r>
            <a:r>
              <a:rPr lang="en-US" altLang="zh-CN" sz="2400" dirty="0"/>
              <a:t> DFF");</a:t>
            </a:r>
          </a:p>
          <a:p>
            <a:r>
              <a:rPr lang="en-US" altLang="zh-CN" sz="2400" dirty="0"/>
              <a:t>	String ns1=</a:t>
            </a:r>
            <a:r>
              <a:rPr lang="en-US" altLang="zh-CN" sz="2400" dirty="0" err="1"/>
              <a:t>s.toLowerCase</a:t>
            </a:r>
            <a:r>
              <a:rPr lang="en-US" altLang="zh-CN" sz="2400" dirty="0"/>
              <a:t>();</a:t>
            </a:r>
          </a:p>
          <a:p>
            <a:r>
              <a:rPr lang="en-US" altLang="zh-CN" sz="2400" dirty="0"/>
              <a:t>	String ns2=</a:t>
            </a:r>
            <a:r>
              <a:rPr lang="en-US" altLang="zh-CN" sz="2400" dirty="0" err="1"/>
              <a:t>s.toUpperCase</a:t>
            </a:r>
            <a:r>
              <a:rPr lang="en-US" altLang="zh-CN" sz="2400" dirty="0"/>
              <a:t>();</a:t>
            </a:r>
          </a:p>
          <a:p>
            <a:r>
              <a:rPr lang="en-US" altLang="zh-CN" sz="2400" dirty="0"/>
              <a:t>	</a:t>
            </a:r>
            <a:r>
              <a:rPr lang="en-US" altLang="zh-CN" sz="2400" dirty="0" err="1"/>
              <a:t>System.out.println</a:t>
            </a:r>
            <a:r>
              <a:rPr lang="en-US" altLang="zh-CN" sz="2400" dirty="0"/>
              <a:t>(ns1);</a:t>
            </a:r>
          </a:p>
          <a:p>
            <a:r>
              <a:rPr lang="en-US" altLang="zh-CN" sz="2400" dirty="0"/>
              <a:t>	</a:t>
            </a:r>
            <a:r>
              <a:rPr lang="en-US" altLang="zh-CN" sz="2400" dirty="0" err="1"/>
              <a:t>System.out.println</a:t>
            </a:r>
            <a:r>
              <a:rPr lang="en-US" altLang="zh-CN" sz="2400" dirty="0"/>
              <a:t>(ns2);</a:t>
            </a:r>
          </a:p>
          <a:p>
            <a:r>
              <a:rPr lang="en-US" altLang="zh-CN" sz="2400" dirty="0"/>
              <a:t>}</a:t>
            </a:r>
          </a:p>
          <a:p>
            <a:r>
              <a:rPr lang="en-US" altLang="zh-CN" sz="2400" dirty="0"/>
              <a:t>}</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00877"/>
            <a:ext cx="1800200" cy="173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72702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5.4.8 </a:t>
            </a:r>
            <a:r>
              <a:rPr lang="zh-CN" altLang="en-US" dirty="0" smtClean="0"/>
              <a:t>字符串分割</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使用</a:t>
            </a:r>
            <a:r>
              <a:rPr lang="en-US" altLang="zh-CN" dirty="0" smtClean="0"/>
              <a:t>split()</a:t>
            </a:r>
            <a:r>
              <a:rPr lang="zh-CN" altLang="en-US" dirty="0" smtClean="0"/>
              <a:t>方法可以使字符串按指定的字符或字符串对内容进行分割，并将分割后的结果存放在字符串数组中。</a:t>
            </a:r>
            <a:r>
              <a:rPr lang="en-US" altLang="zh-CN" dirty="0"/>
              <a:t>s</a:t>
            </a:r>
            <a:r>
              <a:rPr lang="en-US" altLang="zh-CN" dirty="0" smtClean="0"/>
              <a:t>plit()</a:t>
            </a:r>
            <a:r>
              <a:rPr lang="zh-CN" altLang="en-US" dirty="0" smtClean="0"/>
              <a:t>方法提供了两种字符串分割形式。</a:t>
            </a:r>
            <a:endParaRPr lang="en-US" altLang="zh-CN" dirty="0" smtClean="0"/>
          </a:p>
          <a:p>
            <a:pPr marL="68580" indent="0">
              <a:buNone/>
            </a:pPr>
            <a:r>
              <a:rPr lang="zh-CN" altLang="en-US" dirty="0" smtClean="0"/>
              <a:t>（</a:t>
            </a:r>
            <a:r>
              <a:rPr lang="en-US" altLang="zh-CN" dirty="0" smtClean="0"/>
              <a:t>1</a:t>
            </a:r>
            <a:r>
              <a:rPr lang="zh-CN" altLang="en-US" dirty="0" smtClean="0"/>
              <a:t>）</a:t>
            </a:r>
            <a:r>
              <a:rPr lang="en-US" altLang="zh-CN" dirty="0" smtClean="0"/>
              <a:t>split(String sign)</a:t>
            </a:r>
          </a:p>
          <a:p>
            <a:pPr marL="68580" indent="0">
              <a:buNone/>
            </a:pPr>
            <a:r>
              <a:rPr lang="zh-CN" altLang="en-US" dirty="0" smtClean="0"/>
              <a:t>该方法可根据给定的分割符对字符串进行拆分。</a:t>
            </a:r>
            <a:endParaRPr lang="en-US" altLang="zh-CN" dirty="0" smtClean="0"/>
          </a:p>
          <a:p>
            <a:pPr marL="68580" indent="0">
              <a:buNone/>
            </a:pPr>
            <a:r>
              <a:rPr lang="zh-CN" altLang="en-US" dirty="0" smtClean="0"/>
              <a:t>其中，</a:t>
            </a:r>
            <a:r>
              <a:rPr lang="en-US" altLang="zh-CN" dirty="0" smtClean="0"/>
              <a:t>sign</a:t>
            </a:r>
            <a:r>
              <a:rPr lang="zh-CN" altLang="en-US" dirty="0" smtClean="0"/>
              <a:t>为分割字符串的分割符，也可以是正则表达式。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sp>
        <p:nvSpPr>
          <p:cNvPr id="5" name="TextBox 4"/>
          <p:cNvSpPr txBox="1"/>
          <p:nvPr/>
        </p:nvSpPr>
        <p:spPr>
          <a:xfrm>
            <a:off x="806281" y="5529426"/>
            <a:ext cx="6853158" cy="707886"/>
          </a:xfrm>
          <a:prstGeom prst="rect">
            <a:avLst/>
          </a:prstGeom>
          <a:noFill/>
        </p:spPr>
        <p:txBody>
          <a:bodyPr wrap="none" rtlCol="0">
            <a:spAutoFit/>
          </a:bodyPr>
          <a:lstStyle/>
          <a:p>
            <a:r>
              <a:rPr lang="zh-CN" altLang="en-US" sz="2000" dirty="0" smtClean="0"/>
              <a:t>没有统一的进行分割的字符。如果想定义多个分割符，可使</a:t>
            </a:r>
            <a:endParaRPr lang="en-US" altLang="zh-CN" sz="2000" dirty="0" smtClean="0"/>
          </a:p>
          <a:p>
            <a:r>
              <a:rPr lang="zh-CN" altLang="en-US" sz="2000" dirty="0" smtClean="0"/>
              <a:t>用符号</a:t>
            </a:r>
            <a:r>
              <a:rPr lang="en-US" altLang="zh-CN" sz="2000" dirty="0" smtClean="0"/>
              <a:t>”|”</a:t>
            </a:r>
            <a:r>
              <a:rPr lang="zh-CN" altLang="en-US" sz="2000" dirty="0" smtClean="0"/>
              <a:t>。例如，</a:t>
            </a:r>
            <a:r>
              <a:rPr lang="en-US" altLang="zh-CN" sz="2000" dirty="0" smtClean="0"/>
              <a:t>”,|=“</a:t>
            </a:r>
            <a:r>
              <a:rPr lang="zh-CN" altLang="en-US" sz="2000" dirty="0" smtClean="0"/>
              <a:t>表示分割符分别为</a:t>
            </a:r>
            <a:r>
              <a:rPr lang="en-US" altLang="zh-CN" sz="2000" dirty="0" smtClean="0"/>
              <a:t>”,”</a:t>
            </a:r>
            <a:r>
              <a:rPr lang="zh-CN" altLang="en-US" sz="2000" dirty="0" smtClean="0"/>
              <a:t>和</a:t>
            </a:r>
            <a:r>
              <a:rPr lang="en-US" altLang="zh-CN" sz="2000" dirty="0" smtClean="0"/>
              <a:t>”=“</a:t>
            </a:r>
            <a:r>
              <a:rPr lang="zh-CN" altLang="en-US" sz="2000" dirty="0" smtClean="0"/>
              <a:t>。</a:t>
            </a:r>
            <a:endParaRPr lang="zh-CN" altLang="en-US" sz="2000" dirty="0"/>
          </a:p>
        </p:txBody>
      </p:sp>
      <p:sp>
        <p:nvSpPr>
          <p:cNvPr id="6" name="TextBox 5"/>
          <p:cNvSpPr txBox="1"/>
          <p:nvPr/>
        </p:nvSpPr>
        <p:spPr>
          <a:xfrm>
            <a:off x="539552" y="692696"/>
            <a:ext cx="8443337" cy="677108"/>
          </a:xfrm>
          <a:prstGeom prst="rect">
            <a:avLst/>
          </a:prstGeom>
          <a:noFill/>
        </p:spPr>
        <p:txBody>
          <a:bodyPr wrap="none" rtlCol="0">
            <a:spAutoFit/>
          </a:bodyPr>
          <a:lstStyle/>
          <a:p>
            <a:r>
              <a:rPr lang="zh-CN" altLang="en-US" sz="1900" dirty="0" smtClean="0">
                <a:solidFill>
                  <a:schemeClr val="accent6">
                    <a:lumMod val="75000"/>
                  </a:schemeClr>
                </a:solidFill>
              </a:rPr>
              <a:t>正则表达式是含有一些具有特殊意义字符的字符串，这些特殊字符称为正则</a:t>
            </a:r>
            <a:endParaRPr lang="en-US" altLang="zh-CN" sz="1900" dirty="0" smtClean="0">
              <a:solidFill>
                <a:schemeClr val="accent6">
                  <a:lumMod val="75000"/>
                </a:schemeClr>
              </a:solidFill>
            </a:endParaRPr>
          </a:p>
          <a:p>
            <a:r>
              <a:rPr lang="zh-CN" altLang="en-US" sz="1900" dirty="0" smtClean="0">
                <a:solidFill>
                  <a:schemeClr val="accent6">
                    <a:lumMod val="75000"/>
                  </a:schemeClr>
                </a:solidFill>
              </a:rPr>
              <a:t>表达式的元字符。例如</a:t>
            </a:r>
            <a:r>
              <a:rPr lang="en-US" altLang="zh-CN" sz="1900" dirty="0" smtClean="0">
                <a:solidFill>
                  <a:schemeClr val="accent6">
                    <a:lumMod val="75000"/>
                  </a:schemeClr>
                </a:solidFill>
                <a:hlinkClick r:id="rId3" action="ppaction://hlinkfile"/>
              </a:rPr>
              <a:t>\\d</a:t>
            </a:r>
            <a:r>
              <a:rPr lang="zh-CN" altLang="en-US" sz="1900" dirty="0" smtClean="0">
                <a:solidFill>
                  <a:schemeClr val="accent6">
                    <a:lumMod val="75000"/>
                  </a:schemeClr>
                </a:solidFill>
                <a:hlinkClick r:id="rId3" action="ppaction://hlinkfile"/>
              </a:rPr>
              <a:t>表示数字</a:t>
            </a:r>
            <a:r>
              <a:rPr lang="en-US" altLang="zh-CN" sz="1900" dirty="0" smtClean="0">
                <a:solidFill>
                  <a:schemeClr val="accent6">
                    <a:lumMod val="75000"/>
                  </a:schemeClr>
                </a:solidFill>
                <a:hlinkClick r:id="rId3" action="ppaction://hlinkfile"/>
              </a:rPr>
              <a:t>0~9</a:t>
            </a:r>
            <a:r>
              <a:rPr lang="zh-CN" altLang="en-US" sz="1900" dirty="0" smtClean="0">
                <a:solidFill>
                  <a:schemeClr val="accent6">
                    <a:lumMod val="75000"/>
                  </a:schemeClr>
                </a:solidFill>
              </a:rPr>
              <a:t>中的任何一个，“</a:t>
            </a:r>
            <a:r>
              <a:rPr lang="en-US" altLang="zh-CN" sz="1900" dirty="0" smtClean="0">
                <a:solidFill>
                  <a:schemeClr val="accent6">
                    <a:lumMod val="75000"/>
                  </a:schemeClr>
                </a:solidFill>
              </a:rPr>
              <a:t>\d</a:t>
            </a:r>
            <a:r>
              <a:rPr lang="zh-CN" altLang="en-US" sz="1900" dirty="0" smtClean="0">
                <a:solidFill>
                  <a:schemeClr val="accent6">
                    <a:lumMod val="75000"/>
                  </a:schemeClr>
                </a:solidFill>
              </a:rPr>
              <a:t>”就是元字符。</a:t>
            </a:r>
            <a:endParaRPr lang="zh-CN" altLang="en-US" sz="1900" dirty="0">
              <a:solidFill>
                <a:schemeClr val="accent6">
                  <a:lumMod val="75000"/>
                </a:schemeClr>
              </a:solidFill>
            </a:endParaRPr>
          </a:p>
        </p:txBody>
      </p:sp>
    </p:spTree>
    <p:extLst>
      <p:ext uri="{BB962C8B-B14F-4D97-AF65-F5344CB8AC3E}">
        <p14:creationId xmlns:p14="http://schemas.microsoft.com/office/powerpoint/2010/main" val="350739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5.4.8 </a:t>
            </a:r>
            <a:r>
              <a:rPr lang="zh-CN" altLang="en-US" dirty="0" smtClean="0"/>
              <a:t>字符串分割</a:t>
            </a:r>
            <a:endParaRPr lang="zh-CN" altLang="en-US" dirty="0"/>
          </a:p>
        </p:txBody>
      </p:sp>
      <p:sp>
        <p:nvSpPr>
          <p:cNvPr id="3" name="内容占位符 2"/>
          <p:cNvSpPr>
            <a:spLocks noGrp="1"/>
          </p:cNvSpPr>
          <p:nvPr>
            <p:ph idx="1"/>
          </p:nvPr>
        </p:nvSpPr>
        <p:spPr>
          <a:xfrm>
            <a:off x="1043492" y="2323652"/>
            <a:ext cx="6777317" cy="4345708"/>
          </a:xfrm>
        </p:spPr>
        <p:txBody>
          <a:bodyPr>
            <a:normAutofit/>
          </a:bodyPr>
          <a:lstStyle/>
          <a:p>
            <a:pPr marL="68580" indent="0">
              <a:buNone/>
            </a:pPr>
            <a:r>
              <a:rPr lang="zh-CN" altLang="en-US" dirty="0" smtClean="0"/>
              <a:t>使用</a:t>
            </a:r>
            <a:r>
              <a:rPr lang="en-US" altLang="zh-CN" dirty="0" smtClean="0"/>
              <a:t>split()</a:t>
            </a:r>
            <a:r>
              <a:rPr lang="zh-CN" altLang="en-US" dirty="0" smtClean="0"/>
              <a:t>方法可以使字符串按指定的字符或字符串对内容进行分割，并将分割后的结果存放在字符串数组中。</a:t>
            </a:r>
            <a:r>
              <a:rPr lang="en-US" altLang="zh-CN" dirty="0"/>
              <a:t>s</a:t>
            </a:r>
            <a:r>
              <a:rPr lang="en-US" altLang="zh-CN" dirty="0" smtClean="0"/>
              <a:t>plit()</a:t>
            </a:r>
            <a:r>
              <a:rPr lang="zh-CN" altLang="en-US" dirty="0" smtClean="0"/>
              <a:t>方法提供了两种字符串分割形式。</a:t>
            </a:r>
            <a:endParaRPr lang="en-US" altLang="zh-CN" dirty="0" smtClean="0"/>
          </a:p>
          <a:p>
            <a:pPr marL="68580" indent="0">
              <a:buNone/>
            </a:pPr>
            <a:r>
              <a:rPr lang="zh-CN" altLang="en-US" dirty="0" smtClean="0"/>
              <a:t>（</a:t>
            </a:r>
            <a:r>
              <a:rPr lang="en-US" altLang="zh-CN" dirty="0"/>
              <a:t>2</a:t>
            </a:r>
            <a:r>
              <a:rPr lang="zh-CN" altLang="en-US" dirty="0" smtClean="0"/>
              <a:t>）</a:t>
            </a:r>
            <a:r>
              <a:rPr lang="en-US" altLang="zh-CN" dirty="0" smtClean="0"/>
              <a:t>split(String </a:t>
            </a:r>
            <a:r>
              <a:rPr lang="en-US" altLang="zh-CN" dirty="0" err="1" smtClean="0"/>
              <a:t>sign,int</a:t>
            </a:r>
            <a:r>
              <a:rPr lang="en-US" altLang="zh-CN" dirty="0" smtClean="0"/>
              <a:t> limit)</a:t>
            </a:r>
          </a:p>
          <a:p>
            <a:pPr marL="68580" indent="0">
              <a:buNone/>
            </a:pPr>
            <a:r>
              <a:rPr lang="zh-CN" altLang="en-US" dirty="0" smtClean="0"/>
              <a:t>该方法可根据给定的分割符对字符串进行拆分，并限定拆分的次数。</a:t>
            </a:r>
            <a:endParaRPr lang="en-US" altLang="zh-CN" dirty="0" smtClean="0"/>
          </a:p>
          <a:p>
            <a:pPr marL="68580" indent="0">
              <a:buNone/>
            </a:pPr>
            <a:r>
              <a:rPr lang="en-US" altLang="zh-CN" dirty="0"/>
              <a:t>s</a:t>
            </a:r>
            <a:r>
              <a:rPr lang="en-US" altLang="zh-CN" dirty="0" smtClean="0"/>
              <a:t>ign</a:t>
            </a:r>
            <a:r>
              <a:rPr lang="zh-CN" altLang="en-US" dirty="0" smtClean="0"/>
              <a:t>：分割字符串的分割符，也可以使用正则表达式。</a:t>
            </a:r>
            <a:endParaRPr lang="en-US" altLang="zh-CN" dirty="0" smtClean="0"/>
          </a:p>
          <a:p>
            <a:pPr marL="68580" indent="0">
              <a:buNone/>
            </a:pPr>
            <a:r>
              <a:rPr lang="en-US" altLang="zh-CN" dirty="0"/>
              <a:t>l</a:t>
            </a:r>
            <a:r>
              <a:rPr lang="en-US" altLang="zh-CN" dirty="0" smtClean="0"/>
              <a:t>imit</a:t>
            </a:r>
            <a:r>
              <a:rPr lang="zh-CN" altLang="en-US" dirty="0" smtClean="0"/>
              <a:t>：限制的分割次数。</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a:p>
        </p:txBody>
      </p:sp>
      <p:sp>
        <p:nvSpPr>
          <p:cNvPr id="6" name="TextBox 5"/>
          <p:cNvSpPr txBox="1"/>
          <p:nvPr/>
        </p:nvSpPr>
        <p:spPr>
          <a:xfrm>
            <a:off x="539552" y="692696"/>
            <a:ext cx="8443337" cy="677108"/>
          </a:xfrm>
          <a:prstGeom prst="rect">
            <a:avLst/>
          </a:prstGeom>
          <a:noFill/>
        </p:spPr>
        <p:txBody>
          <a:bodyPr wrap="none" rtlCol="0">
            <a:spAutoFit/>
          </a:bodyPr>
          <a:lstStyle/>
          <a:p>
            <a:r>
              <a:rPr lang="zh-CN" altLang="en-US" sz="1900" dirty="0" smtClean="0">
                <a:solidFill>
                  <a:schemeClr val="accent6">
                    <a:lumMod val="75000"/>
                  </a:schemeClr>
                </a:solidFill>
              </a:rPr>
              <a:t>正则表达式是含有一些具有特殊意义字符的字符串，这些特殊字符称为正则</a:t>
            </a:r>
            <a:endParaRPr lang="en-US" altLang="zh-CN" sz="1900" dirty="0" smtClean="0">
              <a:solidFill>
                <a:schemeClr val="accent6">
                  <a:lumMod val="75000"/>
                </a:schemeClr>
              </a:solidFill>
            </a:endParaRPr>
          </a:p>
          <a:p>
            <a:r>
              <a:rPr lang="zh-CN" altLang="en-US" sz="1900" dirty="0" smtClean="0">
                <a:solidFill>
                  <a:schemeClr val="accent6">
                    <a:lumMod val="75000"/>
                  </a:schemeClr>
                </a:solidFill>
              </a:rPr>
              <a:t>表达式的元字符。例如</a:t>
            </a:r>
            <a:r>
              <a:rPr lang="en-US" altLang="zh-CN" sz="1900" dirty="0" smtClean="0">
                <a:solidFill>
                  <a:schemeClr val="accent6">
                    <a:lumMod val="75000"/>
                  </a:schemeClr>
                </a:solidFill>
                <a:hlinkClick r:id="rId3" action="ppaction://hlinkfile"/>
              </a:rPr>
              <a:t>\\d</a:t>
            </a:r>
            <a:r>
              <a:rPr lang="zh-CN" altLang="en-US" sz="1900" dirty="0" smtClean="0">
                <a:solidFill>
                  <a:schemeClr val="accent6">
                    <a:lumMod val="75000"/>
                  </a:schemeClr>
                </a:solidFill>
                <a:hlinkClick r:id="rId3" action="ppaction://hlinkfile"/>
              </a:rPr>
              <a:t>表示数字</a:t>
            </a:r>
            <a:r>
              <a:rPr lang="en-US" altLang="zh-CN" sz="1900" dirty="0" smtClean="0">
                <a:solidFill>
                  <a:schemeClr val="accent6">
                    <a:lumMod val="75000"/>
                  </a:schemeClr>
                </a:solidFill>
                <a:hlinkClick r:id="rId3" action="ppaction://hlinkfile"/>
              </a:rPr>
              <a:t>0~9</a:t>
            </a:r>
            <a:r>
              <a:rPr lang="zh-CN" altLang="en-US" sz="1900" dirty="0" smtClean="0">
                <a:solidFill>
                  <a:schemeClr val="accent6">
                    <a:lumMod val="75000"/>
                  </a:schemeClr>
                </a:solidFill>
              </a:rPr>
              <a:t>中的任何一个，“</a:t>
            </a:r>
            <a:r>
              <a:rPr lang="en-US" altLang="zh-CN" sz="1900" dirty="0" smtClean="0">
                <a:solidFill>
                  <a:schemeClr val="accent6">
                    <a:lumMod val="75000"/>
                  </a:schemeClr>
                </a:solidFill>
              </a:rPr>
              <a:t>\d</a:t>
            </a:r>
            <a:r>
              <a:rPr lang="zh-CN" altLang="en-US" sz="1900" dirty="0" smtClean="0">
                <a:solidFill>
                  <a:schemeClr val="accent6">
                    <a:lumMod val="75000"/>
                  </a:schemeClr>
                </a:solidFill>
              </a:rPr>
              <a:t>”就是元字符。</a:t>
            </a:r>
            <a:endParaRPr lang="zh-CN" altLang="en-US" sz="1900" dirty="0">
              <a:solidFill>
                <a:schemeClr val="accent6">
                  <a:lumMod val="75000"/>
                </a:schemeClr>
              </a:solidFill>
            </a:endParaRPr>
          </a:p>
        </p:txBody>
      </p:sp>
    </p:spTree>
    <p:extLst>
      <p:ext uri="{BB962C8B-B14F-4D97-AF65-F5344CB8AC3E}">
        <p14:creationId xmlns:p14="http://schemas.microsoft.com/office/powerpoint/2010/main" val="98995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76672"/>
            <a:ext cx="6192688" cy="432048"/>
          </a:xfrm>
        </p:spPr>
        <p:txBody>
          <a:bodyPr>
            <a:noAutofit/>
          </a:bodyPr>
          <a:lstStyle/>
          <a:p>
            <a:r>
              <a:rPr lang="en-US" altLang="zh-CN" sz="2800" dirty="0"/>
              <a:t>5.4.8 </a:t>
            </a:r>
            <a:r>
              <a:rPr lang="zh-CN" altLang="en-US" sz="2800" dirty="0"/>
              <a:t>字符串分割</a:t>
            </a:r>
          </a:p>
        </p:txBody>
      </p:sp>
      <p:sp>
        <p:nvSpPr>
          <p:cNvPr id="3" name="内容占位符 2"/>
          <p:cNvSpPr>
            <a:spLocks noGrp="1"/>
          </p:cNvSpPr>
          <p:nvPr>
            <p:ph idx="1"/>
          </p:nvPr>
        </p:nvSpPr>
        <p:spPr>
          <a:xfrm>
            <a:off x="827584" y="908720"/>
            <a:ext cx="7416824" cy="3508977"/>
          </a:xfrm>
        </p:spPr>
        <p:txBody>
          <a:bodyPr/>
          <a:lstStyle/>
          <a:p>
            <a:pPr marL="68580" indent="0">
              <a:buNone/>
            </a:pPr>
            <a:r>
              <a:rPr lang="zh-CN" altLang="en-US" dirty="0" smtClean="0"/>
              <a:t>例</a:t>
            </a:r>
            <a:r>
              <a:rPr lang="en-US" altLang="zh-CN" dirty="0" smtClean="0"/>
              <a:t>5.20 </a:t>
            </a:r>
            <a:r>
              <a:rPr lang="zh-CN" altLang="en-US" dirty="0" smtClean="0"/>
              <a:t>在项目中创建类，在主方法中创建</a:t>
            </a:r>
            <a:r>
              <a:rPr lang="en-US" altLang="zh-CN" dirty="0" smtClean="0"/>
              <a:t>String</a:t>
            </a:r>
            <a:r>
              <a:rPr lang="zh-CN" altLang="en-US" dirty="0" smtClean="0"/>
              <a:t>型变量，并将字符变量进行分割，将分割后的结果输出。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a:p>
        </p:txBody>
      </p:sp>
      <p:sp>
        <p:nvSpPr>
          <p:cNvPr id="5" name="TextBox 4"/>
          <p:cNvSpPr txBox="1"/>
          <p:nvPr/>
        </p:nvSpPr>
        <p:spPr>
          <a:xfrm>
            <a:off x="795856" y="1700808"/>
            <a:ext cx="7930376" cy="5262979"/>
          </a:xfrm>
          <a:prstGeom prst="rect">
            <a:avLst/>
          </a:prstGeom>
          <a:noFill/>
        </p:spPr>
        <p:txBody>
          <a:bodyPr wrap="none" rtlCol="0">
            <a:spAutoFit/>
          </a:bodyPr>
          <a:lstStyle/>
          <a:p>
            <a:r>
              <a:rPr lang="en-US" altLang="zh-CN" sz="2100" dirty="0"/>
              <a:t>public class test {</a:t>
            </a:r>
          </a:p>
          <a:p>
            <a:r>
              <a:rPr lang="en-US" altLang="zh-CN" sz="2100" dirty="0"/>
              <a:t>public static void main(String[] </a:t>
            </a:r>
            <a:r>
              <a:rPr lang="en-US" altLang="zh-CN" sz="2100" dirty="0" err="1"/>
              <a:t>args</a:t>
            </a:r>
            <a:r>
              <a:rPr lang="en-US" altLang="zh-CN" sz="2100" dirty="0"/>
              <a:t>) {</a:t>
            </a:r>
          </a:p>
          <a:p>
            <a:r>
              <a:rPr lang="en-US" altLang="zh-CN" sz="2100" dirty="0" smtClean="0"/>
              <a:t>  String </a:t>
            </a:r>
            <a:r>
              <a:rPr lang="en-US" altLang="zh-CN" sz="2100" dirty="0"/>
              <a:t>s="192.168.0.1"; </a:t>
            </a:r>
          </a:p>
          <a:p>
            <a:r>
              <a:rPr lang="en-US" altLang="zh-CN" sz="2100" dirty="0" smtClean="0"/>
              <a:t>  String</a:t>
            </a:r>
            <a:r>
              <a:rPr lang="en-US" altLang="zh-CN" sz="2100" dirty="0"/>
              <a:t>[] f1=</a:t>
            </a:r>
            <a:r>
              <a:rPr lang="en-US" altLang="zh-CN" sz="2100" dirty="0" err="1"/>
              <a:t>s.split</a:t>
            </a:r>
            <a:r>
              <a:rPr lang="en-US" altLang="zh-CN" sz="2100" dirty="0"/>
              <a:t>("\\.");//</a:t>
            </a:r>
            <a:r>
              <a:rPr lang="zh-CN" altLang="en-US" sz="2100" dirty="0"/>
              <a:t>进行分割，使用转义字符</a:t>
            </a:r>
            <a:r>
              <a:rPr lang="en-US" altLang="zh-CN" sz="2100" dirty="0"/>
              <a:t>"\\."</a:t>
            </a:r>
          </a:p>
          <a:p>
            <a:r>
              <a:rPr lang="en-US" altLang="zh-CN" sz="2100" dirty="0" smtClean="0"/>
              <a:t>  String</a:t>
            </a:r>
            <a:r>
              <a:rPr lang="en-US" altLang="zh-CN" sz="2100" dirty="0"/>
              <a:t>[] f2=</a:t>
            </a:r>
            <a:r>
              <a:rPr lang="en-US" altLang="zh-CN" sz="2100" dirty="0" err="1"/>
              <a:t>s.split</a:t>
            </a:r>
            <a:r>
              <a:rPr lang="en-US" altLang="zh-CN" sz="2100" dirty="0"/>
              <a:t>("\\.",2); //</a:t>
            </a:r>
            <a:r>
              <a:rPr lang="zh-CN" altLang="en-US" sz="2100" dirty="0"/>
              <a:t>进行两次分割，使用转义字符“</a:t>
            </a:r>
            <a:r>
              <a:rPr lang="en-US" altLang="zh-CN" sz="2100" dirty="0"/>
              <a:t>\\"</a:t>
            </a:r>
          </a:p>
          <a:p>
            <a:r>
              <a:rPr lang="en-US" altLang="zh-CN" sz="2100" dirty="0" smtClean="0"/>
              <a:t>  </a:t>
            </a:r>
            <a:r>
              <a:rPr lang="en-US" altLang="zh-CN" sz="2100" dirty="0" err="1" smtClean="0"/>
              <a:t>System.out.println</a:t>
            </a:r>
            <a:r>
              <a:rPr lang="en-US" altLang="zh-CN" sz="2100" dirty="0"/>
              <a:t>("s</a:t>
            </a:r>
            <a:r>
              <a:rPr lang="zh-CN" altLang="en-US" sz="2100" dirty="0"/>
              <a:t>的原值为</a:t>
            </a:r>
            <a:r>
              <a:rPr lang="en-US" altLang="zh-CN" sz="2100" dirty="0"/>
              <a:t>"+s</a:t>
            </a:r>
            <a:r>
              <a:rPr lang="en-US" altLang="zh-CN" sz="2100" dirty="0" smtClean="0"/>
              <a:t>);</a:t>
            </a:r>
          </a:p>
          <a:p>
            <a:r>
              <a:rPr lang="en-US" altLang="zh-CN" sz="2100" dirty="0"/>
              <a:t> </a:t>
            </a:r>
            <a:r>
              <a:rPr lang="en-US" altLang="zh-CN" sz="2100" dirty="0" smtClean="0"/>
              <a:t> </a:t>
            </a:r>
            <a:r>
              <a:rPr lang="en-US" altLang="zh-CN" sz="2100" dirty="0" err="1" smtClean="0"/>
              <a:t>System.out.print</a:t>
            </a:r>
            <a:r>
              <a:rPr lang="en-US" altLang="zh-CN" sz="2100" dirty="0"/>
              <a:t>("</a:t>
            </a:r>
            <a:r>
              <a:rPr lang="zh-CN" altLang="en-US" sz="2100" dirty="0"/>
              <a:t>全部分割的结果为：</a:t>
            </a:r>
            <a:r>
              <a:rPr lang="en-US" altLang="zh-CN" sz="2100" dirty="0"/>
              <a:t>");</a:t>
            </a:r>
          </a:p>
          <a:p>
            <a:r>
              <a:rPr lang="en-US" altLang="zh-CN" sz="2100" dirty="0" smtClean="0"/>
              <a:t>     for(String </a:t>
            </a:r>
            <a:r>
              <a:rPr lang="en-US" altLang="zh-CN" sz="2100" dirty="0"/>
              <a:t>x:f1)</a:t>
            </a:r>
          </a:p>
          <a:p>
            <a:r>
              <a:rPr lang="en-US" altLang="zh-CN" sz="2100" dirty="0"/>
              <a:t>	</a:t>
            </a:r>
            <a:r>
              <a:rPr lang="en-US" altLang="zh-CN" sz="2100" dirty="0" err="1" smtClean="0"/>
              <a:t>System.out.print</a:t>
            </a:r>
            <a:r>
              <a:rPr lang="en-US" altLang="zh-CN" sz="2100" dirty="0" smtClean="0"/>
              <a:t>(x</a:t>
            </a:r>
            <a:r>
              <a:rPr lang="en-US" altLang="zh-CN" sz="2100" dirty="0"/>
              <a:t>+"  ");</a:t>
            </a:r>
          </a:p>
          <a:p>
            <a:r>
              <a:rPr lang="en-US" altLang="zh-CN" sz="2100" dirty="0" smtClean="0"/>
              <a:t>  </a:t>
            </a:r>
            <a:r>
              <a:rPr lang="en-US" altLang="zh-CN" sz="2100" dirty="0" err="1" smtClean="0"/>
              <a:t>System.out.println</a:t>
            </a:r>
            <a:r>
              <a:rPr lang="en-US" altLang="zh-CN" sz="2100" dirty="0"/>
              <a:t>();</a:t>
            </a:r>
          </a:p>
          <a:p>
            <a:r>
              <a:rPr lang="en-US" altLang="zh-CN" sz="2100" dirty="0" smtClean="0"/>
              <a:t>  </a:t>
            </a:r>
            <a:r>
              <a:rPr lang="en-US" altLang="zh-CN" sz="2100" dirty="0" err="1" smtClean="0"/>
              <a:t>System.out.print</a:t>
            </a:r>
            <a:r>
              <a:rPr lang="en-US" altLang="zh-CN" sz="2100" dirty="0"/>
              <a:t>("</a:t>
            </a:r>
            <a:r>
              <a:rPr lang="zh-CN" altLang="en-US" sz="2100" dirty="0"/>
              <a:t>分割两次的结果为：</a:t>
            </a:r>
            <a:r>
              <a:rPr lang="en-US" altLang="zh-CN" sz="2100" dirty="0"/>
              <a:t>");</a:t>
            </a:r>
          </a:p>
          <a:p>
            <a:r>
              <a:rPr lang="en-US" altLang="zh-CN" sz="2100" dirty="0" smtClean="0"/>
              <a:t>      for(String </a:t>
            </a:r>
            <a:r>
              <a:rPr lang="en-US" altLang="zh-CN" sz="2100" dirty="0"/>
              <a:t>x:f2)</a:t>
            </a:r>
          </a:p>
          <a:p>
            <a:r>
              <a:rPr lang="en-US" altLang="zh-CN" sz="2100" dirty="0"/>
              <a:t>	</a:t>
            </a:r>
            <a:r>
              <a:rPr lang="en-US" altLang="zh-CN" sz="2100" dirty="0" err="1" smtClean="0"/>
              <a:t>System.out.print</a:t>
            </a:r>
            <a:r>
              <a:rPr lang="en-US" altLang="zh-CN" sz="2100" dirty="0" smtClean="0"/>
              <a:t>(x</a:t>
            </a:r>
            <a:r>
              <a:rPr lang="en-US" altLang="zh-CN" sz="2100" dirty="0"/>
              <a:t>+"  ");</a:t>
            </a:r>
          </a:p>
          <a:p>
            <a:r>
              <a:rPr lang="en-US" altLang="zh-CN" sz="2100" dirty="0" smtClean="0"/>
              <a:t>   </a:t>
            </a:r>
            <a:r>
              <a:rPr lang="en-US" altLang="zh-CN" sz="2100" dirty="0" err="1" smtClean="0"/>
              <a:t>System.out.println</a:t>
            </a:r>
            <a:r>
              <a:rPr lang="en-US" altLang="zh-CN" sz="2100" dirty="0"/>
              <a:t>();</a:t>
            </a:r>
          </a:p>
          <a:p>
            <a:r>
              <a:rPr lang="en-US" altLang="zh-CN" sz="2100" dirty="0"/>
              <a:t>}</a:t>
            </a:r>
          </a:p>
          <a:p>
            <a:r>
              <a:rPr lang="en-US" altLang="zh-CN" sz="2100" dirty="0"/>
              <a:t>}</a:t>
            </a:r>
            <a:endParaRPr lang="zh-CN" altLang="en-US" sz="2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301" y="5075272"/>
            <a:ext cx="2844005" cy="1460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6589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格式化字符串</a:t>
            </a:r>
            <a:endParaRPr lang="zh-CN" altLang="en-US" dirty="0"/>
          </a:p>
        </p:txBody>
      </p:sp>
      <p:sp>
        <p:nvSpPr>
          <p:cNvPr id="3" name="内容占位符 2"/>
          <p:cNvSpPr>
            <a:spLocks noGrp="1"/>
          </p:cNvSpPr>
          <p:nvPr>
            <p:ph idx="1"/>
          </p:nvPr>
        </p:nvSpPr>
        <p:spPr>
          <a:xfrm>
            <a:off x="1043492" y="2323652"/>
            <a:ext cx="6777317" cy="4057676"/>
          </a:xfrm>
        </p:spPr>
        <p:txBody>
          <a:bodyPr>
            <a:normAutofit/>
          </a:bodyPr>
          <a:lstStyle/>
          <a:p>
            <a:pPr marL="68580" indent="0">
              <a:buNone/>
            </a:pPr>
            <a:r>
              <a:rPr lang="en-US" altLang="zh-CN" dirty="0" smtClean="0"/>
              <a:t>String</a:t>
            </a:r>
            <a:r>
              <a:rPr lang="zh-CN" altLang="en-US" dirty="0" smtClean="0"/>
              <a:t>类的静态</a:t>
            </a:r>
            <a:r>
              <a:rPr lang="en-US" altLang="zh-CN" dirty="0" smtClean="0"/>
              <a:t>format()</a:t>
            </a:r>
            <a:r>
              <a:rPr lang="zh-CN" altLang="en-US" dirty="0" smtClean="0"/>
              <a:t>方法用于创建格式化的字符串。</a:t>
            </a:r>
            <a:r>
              <a:rPr lang="en-US" altLang="zh-CN" dirty="0"/>
              <a:t>f</a:t>
            </a:r>
            <a:r>
              <a:rPr lang="en-US" altLang="zh-CN" dirty="0" smtClean="0"/>
              <a:t>ormat()</a:t>
            </a:r>
            <a:r>
              <a:rPr lang="zh-CN" altLang="en-US" dirty="0" smtClean="0"/>
              <a:t>方法有两种重载形式。</a:t>
            </a:r>
            <a:endParaRPr lang="en-US" altLang="zh-CN" dirty="0" smtClean="0"/>
          </a:p>
          <a:p>
            <a:pPr marL="68580" indent="0">
              <a:buNone/>
            </a:pPr>
            <a:r>
              <a:rPr lang="zh-CN" altLang="en-US" spc="-100" dirty="0" smtClean="0"/>
              <a:t>（</a:t>
            </a:r>
            <a:r>
              <a:rPr lang="en-US" altLang="zh-CN" spc="-100" dirty="0" smtClean="0"/>
              <a:t>1</a:t>
            </a:r>
            <a:r>
              <a:rPr lang="zh-CN" altLang="en-US" spc="-100" dirty="0" smtClean="0"/>
              <a:t>）</a:t>
            </a:r>
            <a:r>
              <a:rPr lang="en-US" altLang="zh-CN" spc="-100" dirty="0" smtClean="0"/>
              <a:t>format(Local </a:t>
            </a:r>
            <a:r>
              <a:rPr lang="en-US" altLang="zh-CN" spc="-100" dirty="0" err="1"/>
              <a:t>l</a:t>
            </a:r>
            <a:r>
              <a:rPr lang="en-US" altLang="zh-CN" spc="-100" dirty="0" err="1" smtClean="0"/>
              <a:t>,String</a:t>
            </a:r>
            <a:r>
              <a:rPr lang="en-US" altLang="zh-CN" spc="-100" dirty="0" smtClean="0"/>
              <a:t> </a:t>
            </a:r>
            <a:r>
              <a:rPr lang="en-US" altLang="zh-CN" spc="-100" dirty="0" err="1" smtClean="0"/>
              <a:t>format,Object</a:t>
            </a:r>
            <a:r>
              <a:rPr lang="en-US" altLang="zh-CN" spc="-100" dirty="0" smtClean="0"/>
              <a:t>…</a:t>
            </a:r>
            <a:r>
              <a:rPr lang="en-US" altLang="zh-CN" spc="-100" dirty="0" err="1" smtClean="0"/>
              <a:t>args</a:t>
            </a:r>
            <a:r>
              <a:rPr lang="en-US" altLang="zh-CN" spc="-100" dirty="0" smtClean="0"/>
              <a:t>)</a:t>
            </a:r>
          </a:p>
          <a:p>
            <a:pPr marL="68580" indent="0">
              <a:buNone/>
            </a:pPr>
            <a:r>
              <a:rPr lang="en-US" altLang="zh-CN" spc="-100" dirty="0" smtClean="0"/>
              <a:t>l</a:t>
            </a:r>
            <a:r>
              <a:rPr lang="zh-CN" altLang="en-US" spc="-100" dirty="0" smtClean="0"/>
              <a:t>：格式化过程中要应用的语言环境。如果</a:t>
            </a:r>
            <a:r>
              <a:rPr lang="en-US" altLang="zh-CN" spc="-100" dirty="0" smtClean="0"/>
              <a:t>l</a:t>
            </a:r>
            <a:r>
              <a:rPr lang="zh-CN" altLang="en-US" spc="-100" dirty="0" smtClean="0"/>
              <a:t>为</a:t>
            </a:r>
            <a:r>
              <a:rPr lang="en-US" altLang="zh-CN" spc="-100" dirty="0" smtClean="0"/>
              <a:t>null</a:t>
            </a:r>
            <a:r>
              <a:rPr lang="zh-CN" altLang="en-US" spc="-100" dirty="0" smtClean="0"/>
              <a:t>，则不进行本地化。</a:t>
            </a:r>
            <a:endParaRPr lang="en-US" altLang="zh-CN" spc="-100" dirty="0" smtClean="0"/>
          </a:p>
          <a:p>
            <a:pPr marL="68580" indent="0">
              <a:buNone/>
            </a:pPr>
            <a:r>
              <a:rPr lang="en-US" altLang="zh-CN" spc="-100" dirty="0"/>
              <a:t>format</a:t>
            </a:r>
            <a:r>
              <a:rPr lang="zh-CN" altLang="en-US" spc="-100" dirty="0"/>
              <a:t>：格式字符串。</a:t>
            </a:r>
          </a:p>
          <a:p>
            <a:pPr marL="68580" indent="0">
              <a:buNone/>
            </a:pPr>
            <a:r>
              <a:rPr lang="en-US" altLang="zh-CN" spc="-100" dirty="0" err="1"/>
              <a:t>args</a:t>
            </a:r>
            <a:r>
              <a:rPr lang="zh-CN" altLang="en-US" spc="-100" dirty="0"/>
              <a:t>：格式字符串</a:t>
            </a:r>
            <a:r>
              <a:rPr lang="zh-CN" altLang="en-US" spc="-100" dirty="0" smtClean="0"/>
              <a:t>中由格式</a:t>
            </a:r>
            <a:r>
              <a:rPr lang="zh-CN" altLang="en-US" spc="-100" dirty="0"/>
              <a:t>说明符引用的参数。如果还有格式说明符以外的参数，则忽略这些额外的参数。此参数的数目是可变的，可以为</a:t>
            </a:r>
            <a:r>
              <a:rPr lang="en-US" altLang="zh-CN" spc="-100" dirty="0"/>
              <a:t>0</a:t>
            </a:r>
            <a:r>
              <a:rPr lang="zh-CN" altLang="en-US" spc="-100" dirty="0"/>
              <a:t>。</a:t>
            </a:r>
          </a:p>
          <a:p>
            <a:pPr marL="68580" indent="0">
              <a:buNone/>
            </a:pPr>
            <a:endParaRPr lang="en-US" altLang="zh-CN" spc="-1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181805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a:xfrm>
            <a:off x="1043492" y="2323652"/>
            <a:ext cx="6777317" cy="4345708"/>
          </a:xfrm>
        </p:spPr>
        <p:txBody>
          <a:bodyPr>
            <a:normAutofit fontScale="92500" lnSpcReduction="10000"/>
          </a:bodyPr>
          <a:lstStyle/>
          <a:p>
            <a:pPr marL="68580" indent="0">
              <a:buNone/>
            </a:pPr>
            <a:r>
              <a:rPr lang="en-US" altLang="zh-CN" dirty="0" smtClean="0"/>
              <a:t>8.</a:t>
            </a:r>
            <a:r>
              <a:rPr lang="zh-CN" altLang="en-US" dirty="0" smtClean="0"/>
              <a:t>数组排序</a:t>
            </a:r>
            <a:endParaRPr lang="en-US" altLang="zh-CN" dirty="0" smtClean="0"/>
          </a:p>
          <a:p>
            <a:pPr marL="68580" indent="0">
              <a:buNone/>
            </a:pPr>
            <a:r>
              <a:rPr lang="zh-CN" altLang="en-US" dirty="0"/>
              <a:t>语法：</a:t>
            </a:r>
            <a:endParaRPr lang="en-US" altLang="zh-CN" dirty="0"/>
          </a:p>
          <a:p>
            <a:pPr marL="68580" indent="0">
              <a:buNone/>
            </a:pPr>
            <a:r>
              <a:rPr lang="en-US" altLang="zh-CN" dirty="0" err="1"/>
              <a:t>Arrays.sort</a:t>
            </a:r>
            <a:r>
              <a:rPr lang="en-US" altLang="zh-CN" dirty="0"/>
              <a:t>(object)</a:t>
            </a:r>
          </a:p>
          <a:p>
            <a:pPr marL="68580" indent="0">
              <a:buNone/>
            </a:pPr>
            <a:r>
              <a:rPr lang="zh-CN" altLang="en-US" dirty="0"/>
              <a:t>其中，</a:t>
            </a:r>
            <a:r>
              <a:rPr lang="en-US" altLang="zh-CN" dirty="0"/>
              <a:t>object</a:t>
            </a:r>
            <a:r>
              <a:rPr lang="zh-CN" altLang="en-US" dirty="0"/>
              <a:t>是指进行排序的数组名称。</a:t>
            </a:r>
            <a:endParaRPr lang="en-US" altLang="zh-CN" dirty="0"/>
          </a:p>
          <a:p>
            <a:pPr marL="68580" indent="0">
              <a:buNone/>
            </a:pPr>
            <a:endParaRPr lang="en-US" altLang="zh-CN" dirty="0" smtClean="0"/>
          </a:p>
          <a:p>
            <a:pPr marL="68580" indent="0">
              <a:buNone/>
            </a:pPr>
            <a:r>
              <a:rPr lang="en-US" altLang="zh-CN" dirty="0" smtClean="0"/>
              <a:t>9.</a:t>
            </a:r>
            <a:r>
              <a:rPr lang="zh-CN" altLang="en-US" dirty="0"/>
              <a:t>复制数组</a:t>
            </a:r>
            <a:r>
              <a:rPr lang="en-US" altLang="zh-CN" dirty="0"/>
              <a:t> </a:t>
            </a:r>
            <a:endParaRPr lang="en-US" altLang="zh-CN" dirty="0" smtClean="0"/>
          </a:p>
          <a:p>
            <a:pPr marL="68580" indent="0">
              <a:buNone/>
            </a:pPr>
            <a:r>
              <a:rPr lang="en-US" altLang="zh-CN" dirty="0" smtClean="0"/>
              <a:t>(1)</a:t>
            </a:r>
            <a:r>
              <a:rPr lang="en-US" altLang="zh-CN" dirty="0"/>
              <a:t> </a:t>
            </a:r>
            <a:r>
              <a:rPr lang="en-US" altLang="zh-CN" dirty="0" err="1"/>
              <a:t>copyOf</a:t>
            </a:r>
            <a:r>
              <a:rPr lang="en-US" altLang="zh-CN" dirty="0"/>
              <a:t>()</a:t>
            </a:r>
            <a:r>
              <a:rPr lang="zh-CN" altLang="en-US" dirty="0"/>
              <a:t>方法</a:t>
            </a:r>
            <a:endParaRPr lang="en-US" altLang="zh-CN" dirty="0"/>
          </a:p>
          <a:p>
            <a:pPr marL="68580" indent="0">
              <a:buNone/>
            </a:pPr>
            <a:r>
              <a:rPr lang="zh-CN" altLang="en-US" dirty="0"/>
              <a:t>该方法提供了多种重载形式，用于满足不同类型数组的复制。</a:t>
            </a:r>
            <a:endParaRPr lang="en-US" altLang="zh-CN" dirty="0"/>
          </a:p>
          <a:p>
            <a:pPr marL="68580" indent="0">
              <a:buNone/>
            </a:pPr>
            <a:r>
              <a:rPr lang="zh-CN" altLang="en-US" dirty="0"/>
              <a:t>语法：</a:t>
            </a:r>
            <a:endParaRPr lang="en-US" altLang="zh-CN" dirty="0"/>
          </a:p>
          <a:p>
            <a:pPr marL="68580" indent="0">
              <a:buNone/>
            </a:pPr>
            <a:r>
              <a:rPr lang="en-US" altLang="zh-CN" dirty="0" err="1"/>
              <a:t>copyOf</a:t>
            </a:r>
            <a:r>
              <a:rPr lang="en-US" altLang="zh-CN" dirty="0"/>
              <a:t>(</a:t>
            </a:r>
            <a:r>
              <a:rPr lang="en-US" altLang="zh-CN" dirty="0" err="1"/>
              <a:t>arr,int</a:t>
            </a:r>
            <a:r>
              <a:rPr lang="en-US" altLang="zh-CN" dirty="0"/>
              <a:t> </a:t>
            </a:r>
            <a:r>
              <a:rPr lang="en-US" altLang="zh-CN" dirty="0" err="1"/>
              <a:t>newlength</a:t>
            </a:r>
            <a:r>
              <a:rPr lang="en-US" altLang="zh-CN" dirty="0"/>
              <a:t>)</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22460329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格式化字符串</a:t>
            </a:r>
            <a:endParaRPr lang="zh-CN" altLang="en-US" dirty="0"/>
          </a:p>
        </p:txBody>
      </p:sp>
      <p:sp>
        <p:nvSpPr>
          <p:cNvPr id="3" name="内容占位符 2"/>
          <p:cNvSpPr>
            <a:spLocks noGrp="1"/>
          </p:cNvSpPr>
          <p:nvPr>
            <p:ph idx="1"/>
          </p:nvPr>
        </p:nvSpPr>
        <p:spPr>
          <a:xfrm>
            <a:off x="1043492" y="2323652"/>
            <a:ext cx="6777317" cy="4057676"/>
          </a:xfrm>
        </p:spPr>
        <p:txBody>
          <a:bodyPr>
            <a:normAutofit/>
          </a:bodyPr>
          <a:lstStyle/>
          <a:p>
            <a:pPr marL="68580" indent="0">
              <a:buNone/>
            </a:pPr>
            <a:r>
              <a:rPr lang="en-US" altLang="zh-CN" dirty="0" smtClean="0"/>
              <a:t>String</a:t>
            </a:r>
            <a:r>
              <a:rPr lang="zh-CN" altLang="en-US" dirty="0" smtClean="0"/>
              <a:t>类的静态</a:t>
            </a:r>
            <a:r>
              <a:rPr lang="en-US" altLang="zh-CN" dirty="0" smtClean="0"/>
              <a:t>format()</a:t>
            </a:r>
            <a:r>
              <a:rPr lang="zh-CN" altLang="en-US" dirty="0" smtClean="0"/>
              <a:t>方法用于创建格式化的字符串。</a:t>
            </a:r>
            <a:r>
              <a:rPr lang="en-US" altLang="zh-CN" dirty="0"/>
              <a:t>f</a:t>
            </a:r>
            <a:r>
              <a:rPr lang="en-US" altLang="zh-CN" dirty="0" smtClean="0"/>
              <a:t>ormat()</a:t>
            </a:r>
            <a:r>
              <a:rPr lang="zh-CN" altLang="en-US" dirty="0" smtClean="0"/>
              <a:t>方法有两种重载形式。</a:t>
            </a:r>
            <a:endParaRPr lang="en-US" altLang="zh-CN" dirty="0" smtClean="0"/>
          </a:p>
          <a:p>
            <a:pPr marL="68580" indent="0">
              <a:buNone/>
            </a:pPr>
            <a:r>
              <a:rPr lang="zh-CN" altLang="en-US" dirty="0" smtClean="0"/>
              <a:t>（</a:t>
            </a:r>
            <a:r>
              <a:rPr lang="en-US" altLang="zh-CN" dirty="0"/>
              <a:t>2</a:t>
            </a:r>
            <a:r>
              <a:rPr lang="zh-CN" altLang="en-US" dirty="0" smtClean="0"/>
              <a:t>）</a:t>
            </a:r>
            <a:r>
              <a:rPr lang="en-US" altLang="zh-CN" dirty="0" smtClean="0"/>
              <a:t>format(String </a:t>
            </a:r>
            <a:r>
              <a:rPr lang="en-US" altLang="zh-CN" dirty="0" err="1" smtClean="0"/>
              <a:t>format,Object</a:t>
            </a:r>
            <a:r>
              <a:rPr lang="en-US" altLang="zh-CN" dirty="0" smtClean="0"/>
              <a:t>…</a:t>
            </a:r>
            <a:r>
              <a:rPr lang="en-US" altLang="zh-CN" dirty="0" err="1" smtClean="0"/>
              <a:t>args</a:t>
            </a:r>
            <a:r>
              <a:rPr lang="en-US" altLang="zh-CN" dirty="0" smtClean="0"/>
              <a:t>)</a:t>
            </a:r>
          </a:p>
          <a:p>
            <a:pPr marL="68580" indent="0">
              <a:buNone/>
            </a:pPr>
            <a:r>
              <a:rPr lang="zh-CN" altLang="en-US" dirty="0" smtClean="0"/>
              <a:t>该方法使用指定的格式字符串和参数返回一个格式化字符串，格式化后的新字符串使用本地默认的语言环境。</a:t>
            </a:r>
            <a:endParaRPr lang="en-US" altLang="zh-CN" dirty="0" smtClean="0"/>
          </a:p>
          <a:p>
            <a:pPr marL="68580" indent="0">
              <a:buNone/>
            </a:pPr>
            <a:r>
              <a:rPr lang="en-US" altLang="zh-CN" dirty="0"/>
              <a:t>f</a:t>
            </a:r>
            <a:r>
              <a:rPr lang="en-US" altLang="zh-CN" dirty="0" smtClean="0"/>
              <a:t>ormat</a:t>
            </a:r>
            <a:r>
              <a:rPr lang="zh-CN" altLang="en-US" dirty="0" smtClean="0"/>
              <a:t>：格式字符串。</a:t>
            </a:r>
            <a:endParaRPr lang="en-US" altLang="zh-CN" dirty="0" smtClean="0"/>
          </a:p>
          <a:p>
            <a:pPr marL="68580" indent="0">
              <a:buNone/>
            </a:pPr>
            <a:r>
              <a:rPr lang="en-US" altLang="zh-CN" dirty="0" err="1"/>
              <a:t>a</a:t>
            </a:r>
            <a:r>
              <a:rPr lang="en-US" altLang="zh-CN" dirty="0" err="1" smtClean="0"/>
              <a:t>rgs</a:t>
            </a:r>
            <a:r>
              <a:rPr lang="zh-CN" altLang="en-US" dirty="0" smtClean="0"/>
              <a:t>：格式字符串中由格式说明符引用的参数。如果还有格式说明符以外的参数，则忽略这些额外的参数。此参数的数目是可变的，可以为</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a:p>
        </p:txBody>
      </p:sp>
    </p:spTree>
    <p:extLst>
      <p:ext uri="{BB962C8B-B14F-4D97-AF65-F5344CB8AC3E}">
        <p14:creationId xmlns:p14="http://schemas.microsoft.com/office/powerpoint/2010/main" val="108557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5.5.1 </a:t>
            </a:r>
            <a:r>
              <a:rPr lang="zh-CN" altLang="en-US" dirty="0" smtClean="0"/>
              <a:t>日期和时间字符串格式化</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在应用程序设计中，经常需要显示时间和日期。如果想输出满意的日期和时间格式，一般需要编写大量的代码经过各种算法才能实现。</a:t>
            </a:r>
            <a:r>
              <a:rPr lang="en-US" altLang="zh-CN" dirty="0" smtClean="0"/>
              <a:t>Format()</a:t>
            </a:r>
            <a:r>
              <a:rPr lang="zh-CN" altLang="en-US" dirty="0" smtClean="0"/>
              <a:t>方法通过给定的特殊转换符作为参数来实现对日期和时间的格式化。</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71</a:t>
            </a:fld>
            <a:endParaRPr lang="zh-CN" altLang="en-US"/>
          </a:p>
        </p:txBody>
      </p:sp>
    </p:spTree>
    <p:extLst>
      <p:ext uri="{BB962C8B-B14F-4D97-AF65-F5344CB8AC3E}">
        <p14:creationId xmlns:p14="http://schemas.microsoft.com/office/powerpoint/2010/main" val="155790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5.5.1 </a:t>
            </a:r>
            <a:r>
              <a:rPr lang="zh-CN" altLang="en-US" dirty="0"/>
              <a:t>日期和时间字符串格式化</a:t>
            </a:r>
          </a:p>
        </p:txBody>
      </p:sp>
      <p:sp>
        <p:nvSpPr>
          <p:cNvPr id="3" name="内容占位符 2"/>
          <p:cNvSpPr>
            <a:spLocks noGrp="1"/>
          </p:cNvSpPr>
          <p:nvPr>
            <p:ph idx="1"/>
          </p:nvPr>
        </p:nvSpPr>
        <p:spPr>
          <a:xfrm>
            <a:off x="683568" y="2276872"/>
            <a:ext cx="7560956" cy="3508977"/>
          </a:xfrm>
        </p:spPr>
        <p:txBody>
          <a:bodyPr/>
          <a:lstStyle/>
          <a:p>
            <a:pPr marL="68580" indent="0">
              <a:buNone/>
            </a:pPr>
            <a:r>
              <a:rPr lang="en-US" altLang="zh-CN" dirty="0" smtClean="0"/>
              <a:t>1.</a:t>
            </a:r>
            <a:r>
              <a:rPr lang="zh-CN" altLang="en-US" dirty="0" smtClean="0"/>
              <a:t>日期格式化</a:t>
            </a:r>
            <a:endParaRPr lang="en-US" altLang="zh-CN" dirty="0" smtClean="0"/>
          </a:p>
          <a:p>
            <a:pPr marL="68580" indent="0">
              <a:buNone/>
            </a:pPr>
            <a:r>
              <a:rPr lang="zh-CN" altLang="en-US" dirty="0" smtClean="0"/>
              <a:t>例</a:t>
            </a:r>
            <a:r>
              <a:rPr lang="en-US" altLang="zh-CN" dirty="0" smtClean="0"/>
              <a:t>5.21 </a:t>
            </a:r>
            <a:r>
              <a:rPr lang="zh-CN" altLang="en-US" dirty="0" smtClean="0"/>
              <a:t>返回一个月中的天数。</a:t>
            </a:r>
            <a:endParaRPr lang="en-US" altLang="zh-CN" dirty="0" smtClean="0"/>
          </a:p>
          <a:p>
            <a:pPr marL="68580" indent="0">
              <a:buNone/>
            </a:pPr>
            <a:r>
              <a:rPr lang="en-US" altLang="zh-CN" dirty="0" smtClean="0"/>
              <a:t>Date date=new Date();  //</a:t>
            </a:r>
            <a:r>
              <a:rPr lang="zh-CN" altLang="en-US" dirty="0" smtClean="0"/>
              <a:t>创建</a:t>
            </a:r>
            <a:r>
              <a:rPr lang="en-US" altLang="zh-CN" dirty="0" smtClean="0"/>
              <a:t>Date</a:t>
            </a:r>
            <a:r>
              <a:rPr lang="zh-CN" altLang="en-US" dirty="0" smtClean="0"/>
              <a:t>对象</a:t>
            </a:r>
            <a:r>
              <a:rPr lang="en-US" altLang="zh-CN" dirty="0" smtClean="0"/>
              <a:t>date</a:t>
            </a:r>
          </a:p>
          <a:p>
            <a:pPr marL="68580" indent="0">
              <a:buNone/>
            </a:pPr>
            <a:r>
              <a:rPr lang="en-US" altLang="zh-CN" dirty="0" smtClean="0"/>
              <a:t>String s=</a:t>
            </a:r>
            <a:r>
              <a:rPr lang="en-US" altLang="zh-CN" dirty="0" err="1" smtClean="0"/>
              <a:t>String.format</a:t>
            </a:r>
            <a:r>
              <a:rPr lang="en-US" altLang="zh-CN" dirty="0" smtClean="0"/>
              <a:t>(“%</a:t>
            </a:r>
            <a:r>
              <a:rPr lang="en-US" altLang="zh-CN" dirty="0" err="1" smtClean="0"/>
              <a:t>te</a:t>
            </a:r>
            <a:r>
              <a:rPr lang="en-US" altLang="zh-CN" dirty="0" smtClean="0"/>
              <a:t>”,date);  //</a:t>
            </a:r>
            <a:r>
              <a:rPr lang="zh-CN" altLang="en-US" dirty="0" smtClean="0"/>
              <a:t>通过</a:t>
            </a:r>
            <a:r>
              <a:rPr lang="en-US" altLang="zh-CN" dirty="0" smtClean="0"/>
              <a:t>format()</a:t>
            </a:r>
            <a:r>
              <a:rPr lang="zh-CN" altLang="en-US" dirty="0" smtClean="0"/>
              <a:t>方法对</a:t>
            </a:r>
            <a:r>
              <a:rPr lang="en-US" altLang="zh-CN" dirty="0" smtClean="0"/>
              <a:t>date</a:t>
            </a:r>
            <a:r>
              <a:rPr lang="zh-CN" altLang="en-US" dirty="0" smtClean="0"/>
              <a:t>进行格式化</a:t>
            </a:r>
            <a:endParaRPr lang="en-US" altLang="zh-CN" dirty="0" smtClean="0"/>
          </a:p>
          <a:p>
            <a:pPr marL="68580" indent="0">
              <a:buNone/>
            </a:pPr>
            <a:endParaRPr lang="en-US" altLang="zh-CN" dirty="0" smtClean="0"/>
          </a:p>
          <a:p>
            <a:pPr marL="68580" indent="0">
              <a:buNone/>
            </a:pPr>
            <a:r>
              <a:rPr lang="en-US" altLang="zh-CN" dirty="0" smtClean="0"/>
              <a:t>S</a:t>
            </a:r>
            <a:r>
              <a:rPr lang="zh-CN" altLang="en-US" dirty="0" smtClean="0"/>
              <a:t>的值是当前日期中的天数，如今天是</a:t>
            </a:r>
            <a:r>
              <a:rPr lang="en-US" altLang="zh-CN" dirty="0" smtClean="0"/>
              <a:t>15</a:t>
            </a:r>
            <a:r>
              <a:rPr lang="zh-CN" altLang="en-US" dirty="0" smtClean="0"/>
              <a:t>号，则</a:t>
            </a:r>
            <a:r>
              <a:rPr lang="en-US" altLang="zh-CN" dirty="0" smtClean="0"/>
              <a:t>s</a:t>
            </a:r>
            <a:r>
              <a:rPr lang="zh-CN" altLang="en-US" dirty="0" smtClean="0"/>
              <a:t>的值就为</a:t>
            </a:r>
            <a:r>
              <a:rPr lang="en-US" altLang="zh-CN" dirty="0" smtClean="0"/>
              <a:t>15</a:t>
            </a:r>
            <a:r>
              <a:rPr lang="zh-CN" altLang="en-US" dirty="0" smtClean="0"/>
              <a:t>。</a:t>
            </a:r>
            <a:r>
              <a:rPr lang="en-US" altLang="zh-CN" dirty="0" smtClean="0"/>
              <a:t>%</a:t>
            </a:r>
            <a:r>
              <a:rPr lang="en-US" altLang="zh-CN" dirty="0" err="1" smtClean="0"/>
              <a:t>te</a:t>
            </a:r>
            <a:r>
              <a:rPr lang="zh-CN" altLang="en-US" dirty="0" smtClean="0"/>
              <a:t>是转换符。</a:t>
            </a:r>
            <a:endParaRPr lang="en-US" altLang="zh-CN" dirty="0" smtClean="0"/>
          </a:p>
          <a:p>
            <a:pPr marL="68580" indent="0">
              <a:buNone/>
            </a:pP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116404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4819"/>
            <a:ext cx="6480720" cy="801893"/>
          </a:xfrm>
        </p:spPr>
        <p:txBody>
          <a:bodyPr>
            <a:normAutofit/>
          </a:bodyPr>
          <a:lstStyle/>
          <a:p>
            <a:r>
              <a:rPr lang="en-US" altLang="zh-CN" sz="2000" dirty="0"/>
              <a:t>5.5.1 </a:t>
            </a:r>
            <a:r>
              <a:rPr lang="zh-CN" altLang="en-US" sz="2000" dirty="0"/>
              <a:t>日期和时间字符串格式化</a:t>
            </a:r>
          </a:p>
        </p:txBody>
      </p:sp>
      <p:sp>
        <p:nvSpPr>
          <p:cNvPr id="3" name="内容占位符 2"/>
          <p:cNvSpPr>
            <a:spLocks noGrp="1"/>
          </p:cNvSpPr>
          <p:nvPr>
            <p:ph idx="1"/>
          </p:nvPr>
        </p:nvSpPr>
        <p:spPr>
          <a:xfrm>
            <a:off x="539552" y="836712"/>
            <a:ext cx="7560956" cy="3508977"/>
          </a:xfrm>
        </p:spPr>
        <p:txBody>
          <a:bodyPr>
            <a:normAutofit/>
          </a:bodyPr>
          <a:lstStyle/>
          <a:p>
            <a:pPr marL="68580" indent="0">
              <a:buNone/>
            </a:pPr>
            <a:r>
              <a:rPr lang="en-US" altLang="zh-CN" sz="1800" dirty="0" smtClean="0"/>
              <a:t>1.</a:t>
            </a:r>
            <a:r>
              <a:rPr lang="zh-CN" altLang="en-US" sz="1800" dirty="0" smtClean="0"/>
              <a:t>日期格式化</a:t>
            </a:r>
            <a:endParaRPr lang="en-US" altLang="zh-CN" sz="1800" dirty="0" smtClean="0"/>
          </a:p>
          <a:p>
            <a:pPr marL="68580" indent="0">
              <a:buNone/>
            </a:pPr>
            <a:endParaRPr lang="en-US" altLang="zh-CN" sz="1800" dirty="0" smtClean="0"/>
          </a:p>
          <a:p>
            <a:pPr marL="68580" indent="0">
              <a:buNone/>
            </a:pP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73</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221993962"/>
              </p:ext>
            </p:extLst>
          </p:nvPr>
        </p:nvGraphicFramePr>
        <p:xfrm>
          <a:off x="539552" y="1484784"/>
          <a:ext cx="8208912" cy="4729480"/>
        </p:xfrm>
        <a:graphic>
          <a:graphicData uri="http://schemas.openxmlformats.org/drawingml/2006/table">
            <a:tbl>
              <a:tblPr firstRow="1" bandRow="1">
                <a:tableStyleId>{21E4AEA4-8DFA-4A89-87EB-49C32662AFE0}</a:tableStyleId>
              </a:tblPr>
              <a:tblGrid>
                <a:gridCol w="1008112"/>
                <a:gridCol w="3240360"/>
                <a:gridCol w="3960440"/>
              </a:tblGrid>
              <a:tr h="370840">
                <a:tc>
                  <a:txBody>
                    <a:bodyPr/>
                    <a:lstStyle/>
                    <a:p>
                      <a:pPr algn="ctr"/>
                      <a:r>
                        <a:rPr lang="zh-CN" altLang="en-US" dirty="0" smtClean="0"/>
                        <a:t>转换符</a:t>
                      </a:r>
                      <a:endParaRPr lang="zh-CN" altLang="en-US" dirty="0"/>
                    </a:p>
                  </a:txBody>
                  <a:tcPr/>
                </a:tc>
                <a:tc>
                  <a:txBody>
                    <a:bodyPr/>
                    <a:lstStyle/>
                    <a:p>
                      <a:pPr algn="ctr"/>
                      <a:r>
                        <a:rPr lang="zh-CN" altLang="en-US" dirty="0" smtClean="0"/>
                        <a:t>说明</a:t>
                      </a:r>
                      <a:endParaRPr lang="zh-CN" altLang="en-US" dirty="0"/>
                    </a:p>
                  </a:txBody>
                  <a:tcPr/>
                </a:tc>
                <a:tc>
                  <a:txBody>
                    <a:bodyPr/>
                    <a:lstStyle/>
                    <a:p>
                      <a:pPr algn="ctr"/>
                      <a:r>
                        <a:rPr lang="zh-CN" altLang="en-US" dirty="0" smtClean="0"/>
                        <a:t>示例</a:t>
                      </a:r>
                      <a:endParaRPr lang="zh-CN" altLang="en-US" dirty="0"/>
                    </a:p>
                  </a:txBody>
                  <a:tcPr/>
                </a:tc>
              </a:tr>
              <a:tr h="370840">
                <a:tc>
                  <a:txBody>
                    <a:bodyPr/>
                    <a:lstStyle/>
                    <a:p>
                      <a:pPr algn="ctr"/>
                      <a:r>
                        <a:rPr lang="en-US" altLang="zh-CN" sz="2000" dirty="0" smtClean="0"/>
                        <a:t>%</a:t>
                      </a:r>
                      <a:r>
                        <a:rPr lang="en-US" altLang="zh-CN" sz="2000" dirty="0" err="1" smtClean="0"/>
                        <a:t>te</a:t>
                      </a:r>
                      <a:endParaRPr lang="zh-CN" altLang="en-US" sz="2000" dirty="0"/>
                    </a:p>
                  </a:txBody>
                  <a:tcPr/>
                </a:tc>
                <a:tc>
                  <a:txBody>
                    <a:bodyPr/>
                    <a:lstStyle/>
                    <a:p>
                      <a:pPr algn="ctr"/>
                      <a:r>
                        <a:rPr lang="zh-CN" altLang="en-US" dirty="0" smtClean="0"/>
                        <a:t>一个月中的某一天（</a:t>
                      </a:r>
                      <a:r>
                        <a:rPr lang="en-US" altLang="zh-CN" dirty="0" smtClean="0"/>
                        <a:t>1~31</a:t>
                      </a:r>
                      <a:r>
                        <a:rPr lang="zh-CN" altLang="en-US" dirty="0" smtClean="0"/>
                        <a:t>）</a:t>
                      </a:r>
                      <a:endParaRPr lang="zh-CN" altLang="en-US" dirty="0"/>
                    </a:p>
                  </a:txBody>
                  <a:tcPr/>
                </a:tc>
                <a:tc>
                  <a:txBody>
                    <a:bodyPr/>
                    <a:lstStyle/>
                    <a:p>
                      <a:pPr algn="ctr"/>
                      <a:r>
                        <a:rPr lang="en-US" altLang="zh-CN" dirty="0" smtClean="0"/>
                        <a:t>2</a:t>
                      </a:r>
                      <a:endParaRPr lang="zh-CN" altLang="en-US" dirty="0"/>
                    </a:p>
                  </a:txBody>
                  <a:tcPr/>
                </a:tc>
              </a:tr>
              <a:tr h="370840">
                <a:tc>
                  <a:txBody>
                    <a:bodyPr/>
                    <a:lstStyle/>
                    <a:p>
                      <a:pPr algn="ctr"/>
                      <a:r>
                        <a:rPr lang="en-US" altLang="zh-CN" sz="2000" dirty="0" smtClean="0"/>
                        <a:t>%</a:t>
                      </a:r>
                      <a:r>
                        <a:rPr lang="en-US" altLang="zh-CN" sz="2000" dirty="0" err="1" smtClean="0"/>
                        <a:t>tb</a:t>
                      </a:r>
                      <a:endParaRPr lang="zh-CN" altLang="en-US" sz="2000" dirty="0"/>
                    </a:p>
                  </a:txBody>
                  <a:tcPr/>
                </a:tc>
                <a:tc>
                  <a:txBody>
                    <a:bodyPr/>
                    <a:lstStyle/>
                    <a:p>
                      <a:pPr algn="ctr"/>
                      <a:r>
                        <a:rPr lang="zh-CN" altLang="en-US" dirty="0" smtClean="0"/>
                        <a:t>指定语言环境的月份简称</a:t>
                      </a:r>
                      <a:endParaRPr lang="zh-CN" altLang="en-US" dirty="0"/>
                    </a:p>
                  </a:txBody>
                  <a:tcPr/>
                </a:tc>
                <a:tc>
                  <a:txBody>
                    <a:bodyPr/>
                    <a:lstStyle/>
                    <a:p>
                      <a:pPr algn="ctr"/>
                      <a:r>
                        <a:rPr lang="en-US" altLang="zh-CN" dirty="0" smtClean="0"/>
                        <a:t>Feb</a:t>
                      </a:r>
                      <a:r>
                        <a:rPr lang="zh-CN" altLang="en-US" dirty="0" smtClean="0"/>
                        <a:t>（英文）、二月（中文）</a:t>
                      </a:r>
                      <a:endParaRPr lang="zh-CN" altLang="en-US" dirty="0"/>
                    </a:p>
                  </a:txBody>
                  <a:tcPr/>
                </a:tc>
              </a:tr>
              <a:tr h="370840">
                <a:tc>
                  <a:txBody>
                    <a:bodyPr/>
                    <a:lstStyle/>
                    <a:p>
                      <a:pPr algn="ctr"/>
                      <a:r>
                        <a:rPr lang="en-US" altLang="zh-CN" sz="2000" dirty="0" smtClean="0"/>
                        <a:t>%</a:t>
                      </a:r>
                      <a:r>
                        <a:rPr lang="en-US" altLang="zh-CN" sz="2000" dirty="0" err="1" smtClean="0"/>
                        <a:t>tB</a:t>
                      </a:r>
                      <a:endParaRPr lang="zh-CN" altLang="en-US" sz="2000" dirty="0"/>
                    </a:p>
                  </a:txBody>
                  <a:tcPr/>
                </a:tc>
                <a:tc>
                  <a:txBody>
                    <a:bodyPr/>
                    <a:lstStyle/>
                    <a:p>
                      <a:pPr algn="ctr"/>
                      <a:r>
                        <a:rPr lang="zh-CN" altLang="en-US" dirty="0" smtClean="0"/>
                        <a:t>指定语言环境的月份全称</a:t>
                      </a:r>
                      <a:endParaRPr lang="zh-CN" altLang="en-US" dirty="0"/>
                    </a:p>
                  </a:txBody>
                  <a:tcPr/>
                </a:tc>
                <a:tc>
                  <a:txBody>
                    <a:bodyPr/>
                    <a:lstStyle/>
                    <a:p>
                      <a:pPr algn="ctr"/>
                      <a:r>
                        <a:rPr lang="en-US" altLang="zh-CN" dirty="0" smtClean="0"/>
                        <a:t>February</a:t>
                      </a:r>
                      <a:r>
                        <a:rPr lang="zh-CN" altLang="en-US" dirty="0" smtClean="0"/>
                        <a:t>（英文）、二月（中文）</a:t>
                      </a:r>
                      <a:endParaRPr lang="zh-CN" altLang="en-US" dirty="0"/>
                    </a:p>
                  </a:txBody>
                  <a:tcPr/>
                </a:tc>
              </a:tr>
              <a:tr h="370840">
                <a:tc>
                  <a:txBody>
                    <a:bodyPr/>
                    <a:lstStyle/>
                    <a:p>
                      <a:pPr algn="ctr"/>
                      <a:r>
                        <a:rPr lang="en-US" altLang="zh-CN" sz="2000" dirty="0" smtClean="0"/>
                        <a:t>%</a:t>
                      </a:r>
                      <a:r>
                        <a:rPr lang="en-US" altLang="zh-CN" sz="2000" dirty="0" err="1" smtClean="0"/>
                        <a:t>tA</a:t>
                      </a:r>
                      <a:endParaRPr lang="zh-CN" altLang="en-US" sz="2000" dirty="0"/>
                    </a:p>
                  </a:txBody>
                  <a:tcPr/>
                </a:tc>
                <a:tc>
                  <a:txBody>
                    <a:bodyPr/>
                    <a:lstStyle/>
                    <a:p>
                      <a:pPr algn="ctr"/>
                      <a:r>
                        <a:rPr lang="zh-CN" altLang="en-US" dirty="0" smtClean="0"/>
                        <a:t>指定语言环境的星期几全称</a:t>
                      </a:r>
                      <a:endParaRPr lang="zh-CN" altLang="en-US" dirty="0"/>
                    </a:p>
                  </a:txBody>
                  <a:tcPr/>
                </a:tc>
                <a:tc>
                  <a:txBody>
                    <a:bodyPr/>
                    <a:lstStyle/>
                    <a:p>
                      <a:pPr algn="ctr"/>
                      <a:r>
                        <a:rPr lang="en-US" altLang="zh-CN" dirty="0" smtClean="0"/>
                        <a:t>Monday</a:t>
                      </a:r>
                      <a:r>
                        <a:rPr lang="zh-CN" altLang="en-US" dirty="0" smtClean="0"/>
                        <a:t>、星期一（中文）</a:t>
                      </a:r>
                      <a:endParaRPr lang="zh-CN" altLang="en-US" dirty="0"/>
                    </a:p>
                  </a:txBody>
                  <a:tcPr/>
                </a:tc>
              </a:tr>
              <a:tr h="370840">
                <a:tc>
                  <a:txBody>
                    <a:bodyPr/>
                    <a:lstStyle/>
                    <a:p>
                      <a:pPr algn="ctr"/>
                      <a:r>
                        <a:rPr lang="en-US" altLang="zh-CN" sz="2000" dirty="0" smtClean="0"/>
                        <a:t>%ta</a:t>
                      </a:r>
                      <a:endParaRPr lang="zh-CN" altLang="en-US" sz="2000" dirty="0"/>
                    </a:p>
                  </a:txBody>
                  <a:tcPr/>
                </a:tc>
                <a:tc>
                  <a:txBody>
                    <a:bodyPr/>
                    <a:lstStyle/>
                    <a:p>
                      <a:pPr algn="ctr"/>
                      <a:r>
                        <a:rPr lang="zh-CN" altLang="en-US" dirty="0" smtClean="0"/>
                        <a:t>指定语言环境的星期几简称</a:t>
                      </a:r>
                      <a:endParaRPr lang="zh-CN" altLang="en-US" dirty="0"/>
                    </a:p>
                  </a:txBody>
                  <a:tcPr/>
                </a:tc>
                <a:tc>
                  <a:txBody>
                    <a:bodyPr/>
                    <a:lstStyle/>
                    <a:p>
                      <a:pPr algn="ctr"/>
                      <a:r>
                        <a:rPr lang="en-US" altLang="zh-CN" dirty="0" smtClean="0"/>
                        <a:t>Mon</a:t>
                      </a:r>
                      <a:r>
                        <a:rPr lang="zh-CN" altLang="en-US" dirty="0" smtClean="0"/>
                        <a:t>（英文）、星期一（中文）</a:t>
                      </a:r>
                      <a:endParaRPr lang="zh-CN" altLang="en-US" dirty="0"/>
                    </a:p>
                  </a:txBody>
                  <a:tcPr/>
                </a:tc>
              </a:tr>
              <a:tr h="370840">
                <a:tc>
                  <a:txBody>
                    <a:bodyPr/>
                    <a:lstStyle/>
                    <a:p>
                      <a:pPr algn="ctr"/>
                      <a:r>
                        <a:rPr lang="en-US" altLang="zh-CN" sz="2000" dirty="0" smtClean="0"/>
                        <a:t>%</a:t>
                      </a:r>
                      <a:r>
                        <a:rPr lang="en-US" altLang="zh-CN" sz="2000" dirty="0" err="1" smtClean="0"/>
                        <a:t>tc</a:t>
                      </a:r>
                      <a:endParaRPr lang="zh-CN" altLang="en-US" sz="2000" dirty="0"/>
                    </a:p>
                  </a:txBody>
                  <a:tcPr/>
                </a:tc>
                <a:tc>
                  <a:txBody>
                    <a:bodyPr/>
                    <a:lstStyle/>
                    <a:p>
                      <a:pPr algn="ctr"/>
                      <a:r>
                        <a:rPr lang="zh-CN" altLang="en-US" dirty="0" smtClean="0"/>
                        <a:t>包括全部日期和时间信息</a:t>
                      </a:r>
                      <a:endParaRPr lang="zh-CN" altLang="en-US" dirty="0"/>
                    </a:p>
                  </a:txBody>
                  <a:tcPr/>
                </a:tc>
                <a:tc>
                  <a:txBody>
                    <a:bodyPr/>
                    <a:lstStyle/>
                    <a:p>
                      <a:pPr algn="ctr"/>
                      <a:r>
                        <a:rPr lang="zh-CN" altLang="en-US" dirty="0" smtClean="0"/>
                        <a:t>星期二 三月 </a:t>
                      </a:r>
                      <a:r>
                        <a:rPr lang="en-US" altLang="zh-CN" dirty="0" smtClean="0"/>
                        <a:t>25 13:39:22</a:t>
                      </a:r>
                      <a:r>
                        <a:rPr lang="en-US" altLang="zh-CN" baseline="0" dirty="0" smtClean="0"/>
                        <a:t> CST 2008</a:t>
                      </a:r>
                      <a:endParaRPr lang="zh-CN" altLang="en-US" dirty="0"/>
                    </a:p>
                  </a:txBody>
                  <a:tcPr/>
                </a:tc>
              </a:tr>
              <a:tr h="370840">
                <a:tc>
                  <a:txBody>
                    <a:bodyPr/>
                    <a:lstStyle/>
                    <a:p>
                      <a:pPr algn="ctr"/>
                      <a:r>
                        <a:rPr lang="en-US" altLang="zh-CN" sz="2000" dirty="0" smtClean="0"/>
                        <a:t>%</a:t>
                      </a:r>
                      <a:r>
                        <a:rPr lang="en-US" altLang="zh-CN" sz="2000" dirty="0" err="1" smtClean="0"/>
                        <a:t>tY</a:t>
                      </a:r>
                      <a:endParaRPr lang="zh-CN" altLang="en-US" sz="2000" dirty="0"/>
                    </a:p>
                  </a:txBody>
                  <a:tcPr/>
                </a:tc>
                <a:tc>
                  <a:txBody>
                    <a:bodyPr/>
                    <a:lstStyle/>
                    <a:p>
                      <a:pPr algn="ctr"/>
                      <a:r>
                        <a:rPr lang="en-US" altLang="zh-CN" dirty="0" smtClean="0"/>
                        <a:t>4</a:t>
                      </a:r>
                      <a:r>
                        <a:rPr lang="zh-CN" altLang="en-US" dirty="0" smtClean="0"/>
                        <a:t>位年份</a:t>
                      </a:r>
                      <a:endParaRPr lang="zh-CN" altLang="en-US" dirty="0"/>
                    </a:p>
                  </a:txBody>
                  <a:tcPr/>
                </a:tc>
                <a:tc>
                  <a:txBody>
                    <a:bodyPr/>
                    <a:lstStyle/>
                    <a:p>
                      <a:pPr algn="ctr"/>
                      <a:r>
                        <a:rPr lang="en-US" altLang="zh-CN" dirty="0" smtClean="0"/>
                        <a:t>2008</a:t>
                      </a:r>
                      <a:endParaRPr lang="zh-CN" altLang="en-US" dirty="0"/>
                    </a:p>
                  </a:txBody>
                  <a:tcPr/>
                </a:tc>
              </a:tr>
              <a:tr h="370840">
                <a:tc>
                  <a:txBody>
                    <a:bodyPr/>
                    <a:lstStyle/>
                    <a:p>
                      <a:pPr algn="ctr"/>
                      <a:r>
                        <a:rPr lang="en-US" altLang="zh-CN" sz="2000" dirty="0" smtClean="0"/>
                        <a:t>%</a:t>
                      </a:r>
                      <a:r>
                        <a:rPr lang="en-US" altLang="zh-CN" sz="2000" dirty="0" err="1" smtClean="0"/>
                        <a:t>tj</a:t>
                      </a:r>
                      <a:endParaRPr lang="zh-CN" altLang="en-US" sz="2000" dirty="0"/>
                    </a:p>
                  </a:txBody>
                  <a:tcPr/>
                </a:tc>
                <a:tc>
                  <a:txBody>
                    <a:bodyPr/>
                    <a:lstStyle/>
                    <a:p>
                      <a:pPr algn="ctr"/>
                      <a:r>
                        <a:rPr lang="zh-CN" altLang="en-US" dirty="0" smtClean="0"/>
                        <a:t>一年中的第几天（</a:t>
                      </a:r>
                      <a:r>
                        <a:rPr lang="en-US" altLang="zh-CN" dirty="0" smtClean="0"/>
                        <a:t>001~366</a:t>
                      </a:r>
                      <a:r>
                        <a:rPr lang="zh-CN" altLang="en-US" dirty="0" smtClean="0"/>
                        <a:t>）</a:t>
                      </a:r>
                      <a:endParaRPr lang="zh-CN" altLang="en-US" dirty="0"/>
                    </a:p>
                  </a:txBody>
                  <a:tcPr/>
                </a:tc>
                <a:tc>
                  <a:txBody>
                    <a:bodyPr/>
                    <a:lstStyle/>
                    <a:p>
                      <a:pPr algn="ctr"/>
                      <a:r>
                        <a:rPr lang="en-US" altLang="zh-CN" dirty="0" smtClean="0"/>
                        <a:t>085</a:t>
                      </a:r>
                      <a:endParaRPr lang="zh-CN" altLang="en-US" dirty="0"/>
                    </a:p>
                  </a:txBody>
                  <a:tcPr/>
                </a:tc>
              </a:tr>
              <a:tr h="370840">
                <a:tc>
                  <a:txBody>
                    <a:bodyPr/>
                    <a:lstStyle/>
                    <a:p>
                      <a:pPr algn="ctr"/>
                      <a:r>
                        <a:rPr lang="en-US" altLang="zh-CN" sz="2000" dirty="0" smtClean="0"/>
                        <a:t>%tm</a:t>
                      </a:r>
                      <a:endParaRPr lang="zh-CN" altLang="en-US" sz="2000" dirty="0"/>
                    </a:p>
                  </a:txBody>
                  <a:tcPr/>
                </a:tc>
                <a:tc>
                  <a:txBody>
                    <a:bodyPr/>
                    <a:lstStyle/>
                    <a:p>
                      <a:pPr algn="ctr"/>
                      <a:r>
                        <a:rPr lang="zh-CN" altLang="en-US" dirty="0" smtClean="0"/>
                        <a:t>月份</a:t>
                      </a:r>
                      <a:endParaRPr lang="zh-CN" altLang="en-US" dirty="0"/>
                    </a:p>
                  </a:txBody>
                  <a:tcPr/>
                </a:tc>
                <a:tc>
                  <a:txBody>
                    <a:bodyPr/>
                    <a:lstStyle/>
                    <a:p>
                      <a:pPr algn="ctr"/>
                      <a:r>
                        <a:rPr lang="en-US" altLang="zh-CN" dirty="0" smtClean="0"/>
                        <a:t>03</a:t>
                      </a:r>
                      <a:endParaRPr lang="zh-CN" altLang="en-US" dirty="0"/>
                    </a:p>
                  </a:txBody>
                  <a:tcPr/>
                </a:tc>
              </a:tr>
              <a:tr h="370840">
                <a:tc>
                  <a:txBody>
                    <a:bodyPr/>
                    <a:lstStyle/>
                    <a:p>
                      <a:pPr algn="ctr"/>
                      <a:r>
                        <a:rPr lang="en-US" altLang="zh-CN" sz="2000" dirty="0" smtClean="0"/>
                        <a:t>%td</a:t>
                      </a:r>
                      <a:endParaRPr lang="zh-CN" altLang="en-US" sz="2000" dirty="0"/>
                    </a:p>
                  </a:txBody>
                  <a:tcPr/>
                </a:tc>
                <a:tc>
                  <a:txBody>
                    <a:bodyPr/>
                    <a:lstStyle/>
                    <a:p>
                      <a:pPr algn="ctr"/>
                      <a:r>
                        <a:rPr lang="zh-CN" altLang="en-US" dirty="0" smtClean="0"/>
                        <a:t>一个月中的第几天（</a:t>
                      </a:r>
                      <a:r>
                        <a:rPr lang="en-US" altLang="zh-CN" dirty="0" smtClean="0"/>
                        <a:t>01~31</a:t>
                      </a:r>
                      <a:r>
                        <a:rPr lang="zh-CN" altLang="en-US" dirty="0" smtClean="0"/>
                        <a:t>）</a:t>
                      </a:r>
                      <a:endParaRPr lang="zh-CN" altLang="en-US" dirty="0"/>
                    </a:p>
                  </a:txBody>
                  <a:tcPr/>
                </a:tc>
                <a:tc>
                  <a:txBody>
                    <a:bodyPr/>
                    <a:lstStyle/>
                    <a:p>
                      <a:pPr algn="ctr"/>
                      <a:r>
                        <a:rPr lang="en-US" altLang="zh-CN" dirty="0" smtClean="0"/>
                        <a:t>02</a:t>
                      </a:r>
                      <a:endParaRPr lang="zh-CN" altLang="en-US" dirty="0"/>
                    </a:p>
                  </a:txBody>
                  <a:tcPr/>
                </a:tc>
              </a:tr>
              <a:tr h="370840">
                <a:tc>
                  <a:txBody>
                    <a:bodyPr/>
                    <a:lstStyle/>
                    <a:p>
                      <a:pPr algn="ctr"/>
                      <a:r>
                        <a:rPr lang="en-US" altLang="zh-CN" sz="2000" dirty="0" smtClean="0"/>
                        <a:t>%ty</a:t>
                      </a:r>
                      <a:endParaRPr lang="zh-CN" altLang="en-US" sz="2000" dirty="0"/>
                    </a:p>
                  </a:txBody>
                  <a:tcPr/>
                </a:tc>
                <a:tc>
                  <a:txBody>
                    <a:bodyPr/>
                    <a:lstStyle/>
                    <a:p>
                      <a:pPr algn="ctr"/>
                      <a:r>
                        <a:rPr lang="en-US" altLang="zh-CN" dirty="0" smtClean="0"/>
                        <a:t>2</a:t>
                      </a:r>
                      <a:r>
                        <a:rPr lang="zh-CN" altLang="en-US" dirty="0" smtClean="0"/>
                        <a:t>位年份</a:t>
                      </a:r>
                      <a:endParaRPr lang="zh-CN" altLang="en-US" dirty="0"/>
                    </a:p>
                  </a:txBody>
                  <a:tcPr/>
                </a:tc>
                <a:tc>
                  <a:txBody>
                    <a:bodyPr/>
                    <a:lstStyle/>
                    <a:p>
                      <a:pPr algn="ctr"/>
                      <a:r>
                        <a:rPr lang="en-US" altLang="zh-CN" dirty="0" smtClean="0"/>
                        <a:t>08</a:t>
                      </a:r>
                      <a:endParaRPr lang="zh-CN" alt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6" name="墨迹 5"/>
              <p14:cNvContentPartPr/>
              <p14:nvPr/>
            </p14:nvContentPartPr>
            <p14:xfrm>
              <a:off x="2527200" y="2946960"/>
              <a:ext cx="2161440" cy="2446920"/>
            </p14:xfrm>
          </p:contentPart>
        </mc:Choice>
        <mc:Fallback xmlns="">
          <p:pic>
            <p:nvPicPr>
              <p:cNvPr id="6" name="墨迹 5"/>
              <p:cNvPicPr/>
              <p:nvPr/>
            </p:nvPicPr>
            <p:blipFill>
              <a:blip r:embed="rId3"/>
              <a:stretch>
                <a:fillRect/>
              </a:stretch>
            </p:blipFill>
            <p:spPr>
              <a:xfrm>
                <a:off x="2517840" y="2937600"/>
                <a:ext cx="2180160" cy="2465640"/>
              </a:xfrm>
              <a:prstGeom prst="rect">
                <a:avLst/>
              </a:prstGeom>
            </p:spPr>
          </p:pic>
        </mc:Fallback>
      </mc:AlternateContent>
    </p:spTree>
    <p:extLst>
      <p:ext uri="{BB962C8B-B14F-4D97-AF65-F5344CB8AC3E}">
        <p14:creationId xmlns:p14="http://schemas.microsoft.com/office/powerpoint/2010/main" val="32013396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5904656" cy="504056"/>
          </a:xfrm>
        </p:spPr>
        <p:txBody>
          <a:bodyPr>
            <a:normAutofit fontScale="90000"/>
          </a:bodyPr>
          <a:lstStyle/>
          <a:p>
            <a:r>
              <a:rPr lang="en-US" altLang="zh-CN" sz="2800" dirty="0"/>
              <a:t>5.5.1 </a:t>
            </a:r>
            <a:r>
              <a:rPr lang="zh-CN" altLang="en-US" sz="2800" dirty="0"/>
              <a:t>日期和时间字符串格式化</a:t>
            </a:r>
          </a:p>
        </p:txBody>
      </p:sp>
      <p:sp>
        <p:nvSpPr>
          <p:cNvPr id="3" name="内容占位符 2"/>
          <p:cNvSpPr>
            <a:spLocks noGrp="1"/>
          </p:cNvSpPr>
          <p:nvPr>
            <p:ph idx="1"/>
          </p:nvPr>
        </p:nvSpPr>
        <p:spPr>
          <a:xfrm>
            <a:off x="683568" y="1340768"/>
            <a:ext cx="7632848" cy="3508977"/>
          </a:xfrm>
        </p:spPr>
        <p:txBody>
          <a:bodyPr/>
          <a:lstStyle/>
          <a:p>
            <a:pPr marL="68580" indent="0">
              <a:buNone/>
            </a:pPr>
            <a:r>
              <a:rPr lang="zh-CN" altLang="en-US" dirty="0" smtClean="0"/>
              <a:t>例</a:t>
            </a:r>
            <a:r>
              <a:rPr lang="en-US" altLang="zh-CN" dirty="0" smtClean="0"/>
              <a:t>5.22 </a:t>
            </a:r>
            <a:r>
              <a:rPr lang="zh-CN" altLang="en-US" dirty="0" smtClean="0"/>
              <a:t>在项目中创建类，实现将当前日期信息以</a:t>
            </a:r>
            <a:r>
              <a:rPr lang="en-US" altLang="zh-CN" dirty="0" smtClean="0"/>
              <a:t>4</a:t>
            </a:r>
            <a:r>
              <a:rPr lang="zh-CN" altLang="en-US" dirty="0" smtClean="0"/>
              <a:t>位年份、月份全称、</a:t>
            </a:r>
            <a:r>
              <a:rPr lang="en-US" altLang="zh-CN" dirty="0" smtClean="0"/>
              <a:t>2</a:t>
            </a:r>
            <a:r>
              <a:rPr lang="zh-CN" altLang="en-US" dirty="0" smtClean="0"/>
              <a:t>位日期形式输出。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74</a:t>
            </a:fld>
            <a:endParaRPr lang="zh-CN" altLang="en-US"/>
          </a:p>
        </p:txBody>
      </p:sp>
      <p:sp>
        <p:nvSpPr>
          <p:cNvPr id="5" name="TextBox 4"/>
          <p:cNvSpPr txBox="1"/>
          <p:nvPr/>
        </p:nvSpPr>
        <p:spPr>
          <a:xfrm>
            <a:off x="827584" y="2132856"/>
            <a:ext cx="7774885" cy="4154984"/>
          </a:xfrm>
          <a:prstGeom prst="rect">
            <a:avLst/>
          </a:prstGeom>
          <a:noFill/>
        </p:spPr>
        <p:txBody>
          <a:bodyPr wrap="none" rtlCol="0">
            <a:spAutoFit/>
          </a:bodyPr>
          <a:lstStyle/>
          <a:p>
            <a:r>
              <a:rPr lang="en-US" altLang="zh-CN" sz="2400" dirty="0"/>
              <a:t>public class test {</a:t>
            </a:r>
          </a:p>
          <a:p>
            <a:r>
              <a:rPr lang="en-US" altLang="zh-CN" sz="2400" dirty="0"/>
              <a:t>public static void main(String[] </a:t>
            </a:r>
            <a:r>
              <a:rPr lang="en-US" altLang="zh-CN" sz="2400" dirty="0" err="1"/>
              <a:t>args</a:t>
            </a:r>
            <a:r>
              <a:rPr lang="en-US" altLang="zh-CN" sz="2400" dirty="0"/>
              <a:t>) {</a:t>
            </a:r>
          </a:p>
          <a:p>
            <a:r>
              <a:rPr lang="en-US" altLang="zh-CN" sz="2400" dirty="0"/>
              <a:t>	Date date=new Date();  //</a:t>
            </a:r>
            <a:r>
              <a:rPr lang="zh-CN" altLang="en-US" sz="2400" dirty="0"/>
              <a:t>创建</a:t>
            </a:r>
            <a:r>
              <a:rPr lang="en-US" altLang="zh-CN" sz="2400" dirty="0"/>
              <a:t>Date</a:t>
            </a:r>
            <a:r>
              <a:rPr lang="zh-CN" altLang="en-US" sz="2400" dirty="0"/>
              <a:t>对象</a:t>
            </a:r>
            <a:r>
              <a:rPr lang="en-US" altLang="zh-CN" sz="2400" dirty="0"/>
              <a:t>date</a:t>
            </a:r>
          </a:p>
          <a:p>
            <a:r>
              <a:rPr lang="en-US" altLang="zh-CN" sz="2400" dirty="0"/>
              <a:t>	String year=</a:t>
            </a:r>
            <a:r>
              <a:rPr lang="en-US" altLang="zh-CN" sz="2400" dirty="0" err="1"/>
              <a:t>String.format</a:t>
            </a:r>
            <a:r>
              <a:rPr lang="en-US" altLang="zh-CN" sz="2400" dirty="0"/>
              <a:t>("%</a:t>
            </a:r>
            <a:r>
              <a:rPr lang="en-US" altLang="zh-CN" sz="2400" dirty="0" err="1"/>
              <a:t>tY</a:t>
            </a:r>
            <a:r>
              <a:rPr lang="en-US" altLang="zh-CN" sz="2400" dirty="0"/>
              <a:t>", date);</a:t>
            </a:r>
          </a:p>
          <a:p>
            <a:r>
              <a:rPr lang="en-US" altLang="zh-CN" sz="2400" dirty="0"/>
              <a:t>	String month=</a:t>
            </a:r>
            <a:r>
              <a:rPr lang="en-US" altLang="zh-CN" sz="2400" dirty="0" err="1"/>
              <a:t>String.format</a:t>
            </a:r>
            <a:r>
              <a:rPr lang="en-US" altLang="zh-CN" sz="2400" dirty="0"/>
              <a:t>("%</a:t>
            </a:r>
            <a:r>
              <a:rPr lang="en-US" altLang="zh-CN" sz="2400" dirty="0" err="1"/>
              <a:t>tB</a:t>
            </a:r>
            <a:r>
              <a:rPr lang="en-US" altLang="zh-CN" sz="2400" dirty="0"/>
              <a:t>", date);</a:t>
            </a:r>
          </a:p>
          <a:p>
            <a:r>
              <a:rPr lang="en-US" altLang="zh-CN" sz="2400" dirty="0"/>
              <a:t>	String day=</a:t>
            </a:r>
            <a:r>
              <a:rPr lang="en-US" altLang="zh-CN" sz="2400" dirty="0" err="1"/>
              <a:t>String.format</a:t>
            </a:r>
            <a:r>
              <a:rPr lang="en-US" altLang="zh-CN" sz="2400" dirty="0"/>
              <a:t>("%td", date);</a:t>
            </a:r>
          </a:p>
          <a:p>
            <a:r>
              <a:rPr lang="en-US" altLang="zh-CN" sz="2400" dirty="0"/>
              <a:t>	</a:t>
            </a:r>
            <a:r>
              <a:rPr lang="en-US" altLang="zh-CN" sz="2400" dirty="0" err="1"/>
              <a:t>System.out.println</a:t>
            </a:r>
            <a:r>
              <a:rPr lang="en-US" altLang="zh-CN" sz="2400" dirty="0"/>
              <a:t>("</a:t>
            </a:r>
            <a:r>
              <a:rPr lang="zh-CN" altLang="en-US" sz="2400" dirty="0"/>
              <a:t>今年是：</a:t>
            </a:r>
            <a:r>
              <a:rPr lang="en-US" altLang="zh-CN" sz="2400" dirty="0"/>
              <a:t>"+year+"</a:t>
            </a:r>
            <a:r>
              <a:rPr lang="zh-CN" altLang="en-US" sz="2400" dirty="0"/>
              <a:t>年</a:t>
            </a:r>
            <a:r>
              <a:rPr lang="en-US" altLang="zh-CN" sz="2400" dirty="0"/>
              <a:t>");</a:t>
            </a:r>
          </a:p>
          <a:p>
            <a:r>
              <a:rPr lang="en-US" altLang="zh-CN" sz="2400" dirty="0"/>
              <a:t>	</a:t>
            </a:r>
            <a:r>
              <a:rPr lang="en-US" altLang="zh-CN" sz="2400" dirty="0" err="1"/>
              <a:t>System.out.println</a:t>
            </a:r>
            <a:r>
              <a:rPr lang="en-US" altLang="zh-CN" sz="2400" dirty="0"/>
              <a:t>("</a:t>
            </a:r>
            <a:r>
              <a:rPr lang="zh-CN" altLang="en-US" sz="2400" dirty="0"/>
              <a:t>现在是：</a:t>
            </a:r>
            <a:r>
              <a:rPr lang="en-US" altLang="zh-CN" sz="2400" dirty="0"/>
              <a:t>"+month);</a:t>
            </a:r>
          </a:p>
          <a:p>
            <a:r>
              <a:rPr lang="en-US" altLang="zh-CN" sz="2400" dirty="0"/>
              <a:t>	</a:t>
            </a:r>
            <a:r>
              <a:rPr lang="en-US" altLang="zh-CN" sz="2400" dirty="0" err="1"/>
              <a:t>System.out.println</a:t>
            </a:r>
            <a:r>
              <a:rPr lang="en-US" altLang="zh-CN" sz="2400" dirty="0"/>
              <a:t>("</a:t>
            </a:r>
            <a:r>
              <a:rPr lang="zh-CN" altLang="en-US" sz="2400" dirty="0"/>
              <a:t>今天是：</a:t>
            </a:r>
            <a:r>
              <a:rPr lang="en-US" altLang="zh-CN" sz="2400" dirty="0"/>
              <a:t>"+day+"</a:t>
            </a:r>
            <a:r>
              <a:rPr lang="zh-CN" altLang="en-US" sz="2400" dirty="0"/>
              <a:t>号</a:t>
            </a:r>
            <a:r>
              <a:rPr lang="en-US" altLang="zh-CN" sz="2400" dirty="0"/>
              <a:t>");</a:t>
            </a:r>
          </a:p>
          <a:p>
            <a:r>
              <a:rPr lang="en-US" altLang="zh-CN" sz="2400" dirty="0"/>
              <a:t>}</a:t>
            </a:r>
          </a:p>
          <a:p>
            <a:r>
              <a:rPr lang="en-US" altLang="zh-CN" sz="2400" dirty="0"/>
              <a:t>}</a:t>
            </a:r>
            <a:endParaRPr lang="zh-CN"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801883"/>
            <a:ext cx="1368152" cy="1056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0769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5.5.1 </a:t>
            </a:r>
            <a:r>
              <a:rPr lang="zh-CN" altLang="en-US" dirty="0"/>
              <a:t>日期和时间字符串格式化</a:t>
            </a:r>
          </a:p>
        </p:txBody>
      </p:sp>
      <p:sp>
        <p:nvSpPr>
          <p:cNvPr id="3" name="内容占位符 2"/>
          <p:cNvSpPr>
            <a:spLocks noGrp="1"/>
          </p:cNvSpPr>
          <p:nvPr>
            <p:ph idx="1"/>
          </p:nvPr>
        </p:nvSpPr>
        <p:spPr/>
        <p:txBody>
          <a:bodyPr/>
          <a:lstStyle/>
          <a:p>
            <a:pPr marL="68580" indent="0">
              <a:buNone/>
            </a:pPr>
            <a:r>
              <a:rPr lang="en-US" altLang="zh-CN" dirty="0" smtClean="0"/>
              <a:t>2.</a:t>
            </a:r>
            <a:r>
              <a:rPr lang="zh-CN" altLang="en-US" dirty="0" smtClean="0"/>
              <a:t>时间格式化</a:t>
            </a:r>
            <a:endParaRPr lang="en-US" altLang="zh-CN" dirty="0" smtClean="0"/>
          </a:p>
          <a:p>
            <a:pPr marL="68580" indent="0">
              <a:buNone/>
            </a:pPr>
            <a:r>
              <a:rPr lang="zh-CN" altLang="en-US" dirty="0" smtClean="0"/>
              <a:t>使用</a:t>
            </a:r>
            <a:r>
              <a:rPr lang="en-US" altLang="zh-CN" dirty="0" smtClean="0"/>
              <a:t>format()</a:t>
            </a:r>
            <a:r>
              <a:rPr lang="zh-CN" altLang="en-US" dirty="0" smtClean="0"/>
              <a:t>方法不仅可以完成日期的格式化，也可以实现时间的格式化。时间格式化转换符要比日期转换符更多、更精确，它可以将时间格式化为时、分、秒、毫秒。</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409557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5904656" cy="576064"/>
          </a:xfrm>
        </p:spPr>
        <p:txBody>
          <a:bodyPr>
            <a:noAutofit/>
          </a:bodyPr>
          <a:lstStyle/>
          <a:p>
            <a:r>
              <a:rPr lang="en-US" altLang="zh-CN" sz="2000" dirty="0"/>
              <a:t>5.5.1 </a:t>
            </a:r>
            <a:r>
              <a:rPr lang="zh-CN" altLang="en-US" sz="2000" dirty="0"/>
              <a:t>日期和时间字符串格式化</a:t>
            </a:r>
          </a:p>
        </p:txBody>
      </p:sp>
      <p:sp>
        <p:nvSpPr>
          <p:cNvPr id="3" name="内容占位符 2"/>
          <p:cNvSpPr>
            <a:spLocks noGrp="1"/>
          </p:cNvSpPr>
          <p:nvPr>
            <p:ph idx="1"/>
          </p:nvPr>
        </p:nvSpPr>
        <p:spPr>
          <a:xfrm>
            <a:off x="611560" y="712111"/>
            <a:ext cx="6777317" cy="3508977"/>
          </a:xfrm>
        </p:spPr>
        <p:txBody>
          <a:bodyPr>
            <a:normAutofit/>
          </a:bodyPr>
          <a:lstStyle/>
          <a:p>
            <a:pPr marL="68580" indent="0">
              <a:buNone/>
            </a:pPr>
            <a:r>
              <a:rPr lang="en-US" altLang="zh-CN" sz="1600" dirty="0"/>
              <a:t>2.</a:t>
            </a:r>
            <a:r>
              <a:rPr lang="zh-CN" altLang="en-US" sz="1600" dirty="0"/>
              <a:t>时间格式化</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58115736"/>
              </p:ext>
            </p:extLst>
          </p:nvPr>
        </p:nvGraphicFramePr>
        <p:xfrm>
          <a:off x="755576" y="1124744"/>
          <a:ext cx="7704855" cy="5191760"/>
        </p:xfrm>
        <a:graphic>
          <a:graphicData uri="http://schemas.openxmlformats.org/drawingml/2006/table">
            <a:tbl>
              <a:tblPr firstRow="1" bandRow="1">
                <a:tableStyleId>{21E4AEA4-8DFA-4A89-87EB-49C32662AFE0}</a:tableStyleId>
              </a:tblPr>
              <a:tblGrid>
                <a:gridCol w="936104"/>
                <a:gridCol w="4176464"/>
                <a:gridCol w="2592287"/>
              </a:tblGrid>
              <a:tr h="370840">
                <a:tc>
                  <a:txBody>
                    <a:bodyPr/>
                    <a:lstStyle/>
                    <a:p>
                      <a:pPr algn="ctr"/>
                      <a:r>
                        <a:rPr lang="zh-CN" altLang="en-US" sz="1600" dirty="0" smtClean="0"/>
                        <a:t>转换符</a:t>
                      </a:r>
                      <a:endParaRPr lang="zh-CN" altLang="en-US" sz="1600" dirty="0"/>
                    </a:p>
                  </a:txBody>
                  <a:tcPr/>
                </a:tc>
                <a:tc>
                  <a:txBody>
                    <a:bodyPr/>
                    <a:lstStyle/>
                    <a:p>
                      <a:pPr algn="ctr"/>
                      <a:r>
                        <a:rPr lang="zh-CN" altLang="en-US" sz="1600" dirty="0" smtClean="0"/>
                        <a:t>说明</a:t>
                      </a:r>
                      <a:endParaRPr lang="zh-CN" altLang="en-US" sz="1600" dirty="0"/>
                    </a:p>
                  </a:txBody>
                  <a:tcPr/>
                </a:tc>
                <a:tc>
                  <a:txBody>
                    <a:bodyPr/>
                    <a:lstStyle/>
                    <a:p>
                      <a:pPr algn="ctr"/>
                      <a:r>
                        <a:rPr lang="zh-CN" altLang="en-US" sz="1600" dirty="0" smtClean="0"/>
                        <a:t>示例</a:t>
                      </a:r>
                      <a:endParaRPr lang="zh-CN" altLang="en-US" sz="1600" dirty="0"/>
                    </a:p>
                  </a:txBody>
                  <a:tcPr/>
                </a:tc>
              </a:tr>
              <a:tr h="370840">
                <a:tc>
                  <a:txBody>
                    <a:bodyPr/>
                    <a:lstStyle/>
                    <a:p>
                      <a:pPr algn="ctr"/>
                      <a:r>
                        <a:rPr lang="en-US" altLang="zh-CN" sz="1600" dirty="0" smtClean="0"/>
                        <a:t>%</a:t>
                      </a:r>
                      <a:r>
                        <a:rPr lang="en-US" altLang="zh-CN" sz="1600" dirty="0" err="1" smtClean="0"/>
                        <a:t>tH</a:t>
                      </a:r>
                      <a:endParaRPr lang="zh-CN" altLang="en-US" sz="1600" dirty="0"/>
                    </a:p>
                  </a:txBody>
                  <a:tcPr/>
                </a:tc>
                <a:tc>
                  <a:txBody>
                    <a:bodyPr/>
                    <a:lstStyle/>
                    <a:p>
                      <a:pPr algn="ctr"/>
                      <a:r>
                        <a:rPr lang="en-US" altLang="zh-CN" sz="1600" dirty="0" smtClean="0"/>
                        <a:t>2</a:t>
                      </a:r>
                      <a:r>
                        <a:rPr lang="zh-CN" altLang="en-US" sz="1600" dirty="0" smtClean="0"/>
                        <a:t>位数字的</a:t>
                      </a:r>
                      <a:r>
                        <a:rPr lang="en-US" altLang="zh-CN" sz="1600" dirty="0" smtClean="0"/>
                        <a:t>24</a:t>
                      </a:r>
                      <a:r>
                        <a:rPr lang="zh-CN" altLang="en-US" sz="1600" dirty="0" smtClean="0"/>
                        <a:t>时制的小时（</a:t>
                      </a:r>
                      <a:r>
                        <a:rPr lang="en-US" altLang="zh-CN" sz="1600" dirty="0" smtClean="0"/>
                        <a:t>00~23</a:t>
                      </a:r>
                      <a:r>
                        <a:rPr lang="zh-CN" altLang="en-US" sz="1600" dirty="0" smtClean="0"/>
                        <a:t>）</a:t>
                      </a:r>
                      <a:endParaRPr lang="zh-CN" altLang="en-US" sz="1600" dirty="0"/>
                    </a:p>
                  </a:txBody>
                  <a:tcPr/>
                </a:tc>
                <a:tc>
                  <a:txBody>
                    <a:bodyPr/>
                    <a:lstStyle/>
                    <a:p>
                      <a:pPr algn="ctr"/>
                      <a:r>
                        <a:rPr lang="en-US" altLang="zh-CN" sz="1600" dirty="0" smtClean="0"/>
                        <a:t>14</a:t>
                      </a:r>
                      <a:endParaRPr lang="zh-CN" altLang="en-US" sz="1600" dirty="0"/>
                    </a:p>
                  </a:txBody>
                  <a:tcPr/>
                </a:tc>
              </a:tr>
              <a:tr h="370840">
                <a:tc>
                  <a:txBody>
                    <a:bodyPr/>
                    <a:lstStyle/>
                    <a:p>
                      <a:pPr algn="ctr"/>
                      <a:r>
                        <a:rPr lang="en-US" altLang="zh-CN" sz="1600" dirty="0" smtClean="0"/>
                        <a:t>%</a:t>
                      </a:r>
                      <a:r>
                        <a:rPr lang="en-US" altLang="zh-CN" sz="1600" dirty="0" err="1" smtClean="0"/>
                        <a:t>tI</a:t>
                      </a:r>
                      <a:endParaRPr lang="zh-CN" altLang="en-US" sz="1600" dirty="0"/>
                    </a:p>
                  </a:txBody>
                  <a:tcPr/>
                </a:tc>
                <a:tc>
                  <a:txBody>
                    <a:bodyPr/>
                    <a:lstStyle/>
                    <a:p>
                      <a:pPr algn="ctr"/>
                      <a:r>
                        <a:rPr lang="en-US" altLang="zh-CN" sz="1600" dirty="0" smtClean="0"/>
                        <a:t>2</a:t>
                      </a:r>
                      <a:r>
                        <a:rPr lang="zh-CN" altLang="en-US" sz="1600" dirty="0" smtClean="0"/>
                        <a:t>位数字的</a:t>
                      </a:r>
                      <a:r>
                        <a:rPr lang="en-US" altLang="zh-CN" sz="1600" dirty="0" smtClean="0"/>
                        <a:t>12</a:t>
                      </a:r>
                      <a:r>
                        <a:rPr lang="zh-CN" altLang="en-US" sz="1600" dirty="0" smtClean="0"/>
                        <a:t>时制的小时（</a:t>
                      </a:r>
                      <a:r>
                        <a:rPr lang="en-US" altLang="zh-CN" sz="1600" dirty="0" smtClean="0"/>
                        <a:t>01~12</a:t>
                      </a:r>
                      <a:r>
                        <a:rPr lang="zh-CN" altLang="en-US" sz="1600" dirty="0" smtClean="0"/>
                        <a:t>）</a:t>
                      </a:r>
                      <a:endParaRPr lang="zh-CN" altLang="en-US" sz="1600" dirty="0"/>
                    </a:p>
                  </a:txBody>
                  <a:tcPr/>
                </a:tc>
                <a:tc>
                  <a:txBody>
                    <a:bodyPr/>
                    <a:lstStyle/>
                    <a:p>
                      <a:pPr algn="ctr"/>
                      <a:r>
                        <a:rPr lang="en-US" altLang="zh-CN" sz="1600" dirty="0" smtClean="0"/>
                        <a:t>05</a:t>
                      </a:r>
                      <a:endParaRPr lang="zh-CN" altLang="en-US" sz="1600" dirty="0"/>
                    </a:p>
                  </a:txBody>
                  <a:tcPr/>
                </a:tc>
              </a:tr>
              <a:tr h="370840">
                <a:tc>
                  <a:txBody>
                    <a:bodyPr/>
                    <a:lstStyle/>
                    <a:p>
                      <a:pPr algn="ctr"/>
                      <a:r>
                        <a:rPr lang="en-US" altLang="zh-CN" sz="1600" dirty="0" smtClean="0"/>
                        <a:t>%</a:t>
                      </a:r>
                      <a:r>
                        <a:rPr lang="en-US" altLang="zh-CN" sz="1600" dirty="0" err="1" smtClean="0"/>
                        <a:t>tk</a:t>
                      </a:r>
                      <a:endParaRPr lang="zh-CN" altLang="en-US" sz="1600" dirty="0"/>
                    </a:p>
                  </a:txBody>
                  <a:tcPr/>
                </a:tc>
                <a:tc>
                  <a:txBody>
                    <a:bodyPr/>
                    <a:lstStyle/>
                    <a:p>
                      <a:pPr algn="ctr"/>
                      <a:r>
                        <a:rPr lang="en-US" altLang="zh-CN" sz="1600" dirty="0" smtClean="0"/>
                        <a:t>2</a:t>
                      </a:r>
                      <a:r>
                        <a:rPr lang="zh-CN" altLang="en-US" sz="1600" dirty="0" smtClean="0"/>
                        <a:t>位数字的</a:t>
                      </a:r>
                      <a:r>
                        <a:rPr lang="en-US" altLang="zh-CN" sz="1600" dirty="0" smtClean="0"/>
                        <a:t>24</a:t>
                      </a:r>
                      <a:r>
                        <a:rPr lang="zh-CN" altLang="en-US" sz="1600" dirty="0" smtClean="0"/>
                        <a:t>时制的小时（</a:t>
                      </a:r>
                      <a:r>
                        <a:rPr lang="en-US" altLang="zh-CN" sz="1600" dirty="0" smtClean="0"/>
                        <a:t>0~23</a:t>
                      </a:r>
                      <a:r>
                        <a:rPr lang="zh-CN" altLang="en-US" sz="1600" dirty="0" smtClean="0"/>
                        <a:t>）</a:t>
                      </a:r>
                      <a:endParaRPr lang="zh-CN" altLang="en-US" sz="1600" dirty="0"/>
                    </a:p>
                  </a:txBody>
                  <a:tcPr/>
                </a:tc>
                <a:tc>
                  <a:txBody>
                    <a:bodyPr/>
                    <a:lstStyle/>
                    <a:p>
                      <a:pPr algn="ctr"/>
                      <a:r>
                        <a:rPr lang="en-US" altLang="zh-CN" sz="1600" dirty="0" smtClean="0"/>
                        <a:t>5</a:t>
                      </a:r>
                      <a:endParaRPr lang="zh-CN" altLang="en-US" sz="1600" dirty="0"/>
                    </a:p>
                  </a:txBody>
                  <a:tcPr/>
                </a:tc>
              </a:tr>
              <a:tr h="370840">
                <a:tc>
                  <a:txBody>
                    <a:bodyPr/>
                    <a:lstStyle/>
                    <a:p>
                      <a:pPr algn="ctr"/>
                      <a:r>
                        <a:rPr lang="en-US" altLang="zh-CN" sz="1600" dirty="0" smtClean="0"/>
                        <a:t>%</a:t>
                      </a:r>
                      <a:r>
                        <a:rPr lang="en-US" altLang="zh-CN" sz="1600" dirty="0" err="1" smtClean="0"/>
                        <a:t>tl</a:t>
                      </a:r>
                      <a:endParaRPr lang="zh-CN" altLang="en-US" sz="1600" dirty="0"/>
                    </a:p>
                  </a:txBody>
                  <a:tcPr/>
                </a:tc>
                <a:tc>
                  <a:txBody>
                    <a:bodyPr/>
                    <a:lstStyle/>
                    <a:p>
                      <a:pPr algn="ctr"/>
                      <a:r>
                        <a:rPr lang="en-US" altLang="zh-CN" sz="1600" dirty="0" smtClean="0"/>
                        <a:t>2</a:t>
                      </a:r>
                      <a:r>
                        <a:rPr lang="zh-CN" altLang="en-US" sz="1600" dirty="0" smtClean="0"/>
                        <a:t>位数字的</a:t>
                      </a:r>
                      <a:r>
                        <a:rPr lang="en-US" altLang="zh-CN" sz="1600" dirty="0" smtClean="0"/>
                        <a:t>12</a:t>
                      </a:r>
                      <a:r>
                        <a:rPr lang="zh-CN" altLang="en-US" sz="1600" dirty="0" smtClean="0"/>
                        <a:t>时制的小时（</a:t>
                      </a:r>
                      <a:r>
                        <a:rPr lang="en-US" altLang="zh-CN" sz="1600" dirty="0" smtClean="0"/>
                        <a:t>1~12</a:t>
                      </a:r>
                      <a:r>
                        <a:rPr lang="zh-CN" altLang="en-US" sz="1600" dirty="0" smtClean="0"/>
                        <a:t>）</a:t>
                      </a:r>
                      <a:endParaRPr lang="zh-CN" altLang="en-US" sz="1600" dirty="0"/>
                    </a:p>
                  </a:txBody>
                  <a:tcPr/>
                </a:tc>
                <a:tc>
                  <a:txBody>
                    <a:bodyPr/>
                    <a:lstStyle/>
                    <a:p>
                      <a:pPr algn="ctr"/>
                      <a:r>
                        <a:rPr lang="en-US" altLang="zh-CN" sz="1600" dirty="0" smtClean="0"/>
                        <a:t>10</a:t>
                      </a:r>
                      <a:endParaRPr lang="zh-CN" altLang="en-US" sz="1600" dirty="0"/>
                    </a:p>
                  </a:txBody>
                  <a:tcPr/>
                </a:tc>
              </a:tr>
              <a:tr h="370840">
                <a:tc>
                  <a:txBody>
                    <a:bodyPr/>
                    <a:lstStyle/>
                    <a:p>
                      <a:pPr algn="ctr"/>
                      <a:r>
                        <a:rPr lang="en-US" altLang="zh-CN" sz="1600" dirty="0" smtClean="0"/>
                        <a:t>%</a:t>
                      </a:r>
                      <a:r>
                        <a:rPr lang="en-US" altLang="zh-CN" sz="1600" dirty="0" err="1" smtClean="0"/>
                        <a:t>tM</a:t>
                      </a:r>
                      <a:endParaRPr lang="zh-CN" altLang="en-US" sz="1600" dirty="0"/>
                    </a:p>
                  </a:txBody>
                  <a:tcPr/>
                </a:tc>
                <a:tc>
                  <a:txBody>
                    <a:bodyPr/>
                    <a:lstStyle/>
                    <a:p>
                      <a:pPr algn="ctr"/>
                      <a:r>
                        <a:rPr lang="en-US" altLang="zh-CN" sz="1600" dirty="0" smtClean="0"/>
                        <a:t>2</a:t>
                      </a:r>
                      <a:r>
                        <a:rPr lang="zh-CN" altLang="en-US" sz="1600" dirty="0" smtClean="0"/>
                        <a:t>位数字的分钟（</a:t>
                      </a:r>
                      <a:r>
                        <a:rPr lang="en-US" altLang="zh-CN" sz="1600" dirty="0" smtClean="0"/>
                        <a:t>00~59</a:t>
                      </a:r>
                      <a:r>
                        <a:rPr lang="zh-CN" altLang="en-US" sz="1600" dirty="0" smtClean="0"/>
                        <a:t>）</a:t>
                      </a:r>
                      <a:endParaRPr lang="zh-CN" altLang="en-US" sz="1600" dirty="0"/>
                    </a:p>
                  </a:txBody>
                  <a:tcPr/>
                </a:tc>
                <a:tc>
                  <a:txBody>
                    <a:bodyPr/>
                    <a:lstStyle/>
                    <a:p>
                      <a:pPr algn="ctr"/>
                      <a:r>
                        <a:rPr lang="en-US" altLang="zh-CN" sz="1600" dirty="0" smtClean="0"/>
                        <a:t>05</a:t>
                      </a:r>
                      <a:endParaRPr lang="zh-CN" altLang="en-US" sz="1600" dirty="0"/>
                    </a:p>
                  </a:txBody>
                  <a:tcPr/>
                </a:tc>
              </a:tr>
              <a:tr h="370840">
                <a:tc>
                  <a:txBody>
                    <a:bodyPr/>
                    <a:lstStyle/>
                    <a:p>
                      <a:pPr algn="ctr"/>
                      <a:r>
                        <a:rPr lang="en-US" altLang="zh-CN" sz="1600" dirty="0" smtClean="0"/>
                        <a:t>%</a:t>
                      </a:r>
                      <a:r>
                        <a:rPr lang="en-US" altLang="zh-CN" sz="1600" dirty="0" err="1" smtClean="0"/>
                        <a:t>tS</a:t>
                      </a:r>
                      <a:endParaRPr lang="zh-CN" altLang="en-US" sz="1600" dirty="0"/>
                    </a:p>
                  </a:txBody>
                  <a:tcPr/>
                </a:tc>
                <a:tc>
                  <a:txBody>
                    <a:bodyPr/>
                    <a:lstStyle/>
                    <a:p>
                      <a:pPr algn="ctr"/>
                      <a:r>
                        <a:rPr lang="en-US" altLang="zh-CN" sz="1600" dirty="0" smtClean="0"/>
                        <a:t>2</a:t>
                      </a:r>
                      <a:r>
                        <a:rPr lang="zh-CN" altLang="en-US" sz="1600" dirty="0" smtClean="0"/>
                        <a:t>位数字的秒数（</a:t>
                      </a:r>
                      <a:r>
                        <a:rPr lang="en-US" altLang="zh-CN" sz="1600" dirty="0" smtClean="0"/>
                        <a:t>00~60</a:t>
                      </a:r>
                      <a:r>
                        <a:rPr lang="zh-CN" altLang="en-US" sz="1600" dirty="0" smtClean="0"/>
                        <a:t>）</a:t>
                      </a:r>
                      <a:endParaRPr lang="zh-CN" altLang="en-US" sz="1600" dirty="0"/>
                    </a:p>
                  </a:txBody>
                  <a:tcPr/>
                </a:tc>
                <a:tc>
                  <a:txBody>
                    <a:bodyPr/>
                    <a:lstStyle/>
                    <a:p>
                      <a:pPr algn="ctr"/>
                      <a:r>
                        <a:rPr lang="en-US" altLang="zh-CN" sz="1600" dirty="0" smtClean="0"/>
                        <a:t>12</a:t>
                      </a:r>
                      <a:endParaRPr lang="zh-CN" altLang="en-US" sz="1600" dirty="0"/>
                    </a:p>
                  </a:txBody>
                  <a:tcPr/>
                </a:tc>
              </a:tr>
              <a:tr h="370840">
                <a:tc>
                  <a:txBody>
                    <a:bodyPr/>
                    <a:lstStyle/>
                    <a:p>
                      <a:pPr algn="ctr"/>
                      <a:r>
                        <a:rPr lang="en-US" altLang="zh-CN" sz="1600" dirty="0" smtClean="0"/>
                        <a:t>%</a:t>
                      </a:r>
                      <a:r>
                        <a:rPr lang="en-US" altLang="zh-CN" sz="1600" dirty="0" err="1" smtClean="0"/>
                        <a:t>tL</a:t>
                      </a:r>
                      <a:endParaRPr lang="zh-CN" altLang="en-US" sz="1600" dirty="0"/>
                    </a:p>
                  </a:txBody>
                  <a:tcPr/>
                </a:tc>
                <a:tc>
                  <a:txBody>
                    <a:bodyPr/>
                    <a:lstStyle/>
                    <a:p>
                      <a:pPr algn="ctr"/>
                      <a:r>
                        <a:rPr lang="en-US" altLang="zh-CN" sz="1600" dirty="0" smtClean="0"/>
                        <a:t>3</a:t>
                      </a:r>
                      <a:r>
                        <a:rPr lang="zh-CN" altLang="en-US" sz="1600" dirty="0" smtClean="0"/>
                        <a:t>位数字的毫秒数（</a:t>
                      </a:r>
                      <a:r>
                        <a:rPr lang="en-US" altLang="zh-CN" sz="1600" dirty="0" smtClean="0"/>
                        <a:t>000~999</a:t>
                      </a:r>
                      <a:r>
                        <a:rPr lang="zh-CN" altLang="en-US" sz="1600" dirty="0" smtClean="0"/>
                        <a:t>）</a:t>
                      </a:r>
                      <a:endParaRPr lang="zh-CN" altLang="en-US" sz="1600" dirty="0"/>
                    </a:p>
                  </a:txBody>
                  <a:tcPr/>
                </a:tc>
                <a:tc>
                  <a:txBody>
                    <a:bodyPr/>
                    <a:lstStyle/>
                    <a:p>
                      <a:pPr algn="ctr"/>
                      <a:r>
                        <a:rPr lang="en-US" altLang="zh-CN" sz="1600" dirty="0" smtClean="0"/>
                        <a:t>920</a:t>
                      </a:r>
                      <a:endParaRPr lang="zh-CN" altLang="en-US" sz="1600" dirty="0"/>
                    </a:p>
                  </a:txBody>
                  <a:tcPr/>
                </a:tc>
              </a:tr>
              <a:tr h="370840">
                <a:tc>
                  <a:txBody>
                    <a:bodyPr/>
                    <a:lstStyle/>
                    <a:p>
                      <a:pPr algn="ctr"/>
                      <a:r>
                        <a:rPr lang="en-US" altLang="zh-CN" sz="1600" dirty="0" smtClean="0"/>
                        <a:t>%</a:t>
                      </a:r>
                      <a:r>
                        <a:rPr lang="en-US" altLang="zh-CN" sz="1600" dirty="0" err="1" smtClean="0"/>
                        <a:t>tN</a:t>
                      </a:r>
                      <a:endParaRPr lang="zh-CN" altLang="en-US" sz="1600" dirty="0"/>
                    </a:p>
                  </a:txBody>
                  <a:tcPr/>
                </a:tc>
                <a:tc>
                  <a:txBody>
                    <a:bodyPr/>
                    <a:lstStyle/>
                    <a:p>
                      <a:pPr algn="ctr"/>
                      <a:r>
                        <a:rPr lang="en-US" altLang="zh-CN" sz="1600" dirty="0" smtClean="0"/>
                        <a:t>9</a:t>
                      </a:r>
                      <a:r>
                        <a:rPr lang="zh-CN" altLang="en-US" sz="1600" dirty="0" smtClean="0"/>
                        <a:t>位数字的微妙数（</a:t>
                      </a:r>
                      <a:r>
                        <a:rPr lang="en-US" altLang="zh-CN" sz="1600" dirty="0" smtClean="0"/>
                        <a:t>000000000~999999999</a:t>
                      </a:r>
                      <a:r>
                        <a:rPr lang="zh-CN" altLang="en-US" sz="1600" dirty="0" smtClean="0"/>
                        <a:t>）</a:t>
                      </a:r>
                      <a:endParaRPr lang="zh-CN" altLang="en-US" sz="1600" dirty="0"/>
                    </a:p>
                  </a:txBody>
                  <a:tcPr/>
                </a:tc>
                <a:tc>
                  <a:txBody>
                    <a:bodyPr/>
                    <a:lstStyle/>
                    <a:p>
                      <a:pPr algn="ctr"/>
                      <a:r>
                        <a:rPr lang="en-US" altLang="zh-CN" sz="1600" dirty="0" smtClean="0"/>
                        <a:t>062000000</a:t>
                      </a:r>
                      <a:endParaRPr lang="zh-CN" altLang="en-US" sz="1600" dirty="0"/>
                    </a:p>
                  </a:txBody>
                  <a:tcPr/>
                </a:tc>
              </a:tr>
              <a:tr h="370840">
                <a:tc>
                  <a:txBody>
                    <a:bodyPr/>
                    <a:lstStyle/>
                    <a:p>
                      <a:pPr algn="ctr"/>
                      <a:r>
                        <a:rPr lang="en-US" altLang="zh-CN" sz="1600" dirty="0" smtClean="0"/>
                        <a:t>%</a:t>
                      </a:r>
                      <a:r>
                        <a:rPr lang="en-US" altLang="zh-CN" sz="1600" dirty="0" err="1" smtClean="0"/>
                        <a:t>tp</a:t>
                      </a:r>
                      <a:endParaRPr lang="zh-CN" altLang="en-US" sz="1600" dirty="0"/>
                    </a:p>
                  </a:txBody>
                  <a:tcPr/>
                </a:tc>
                <a:tc>
                  <a:txBody>
                    <a:bodyPr/>
                    <a:lstStyle/>
                    <a:p>
                      <a:pPr algn="ctr"/>
                      <a:r>
                        <a:rPr lang="zh-CN" altLang="en-US" sz="1600" dirty="0" smtClean="0"/>
                        <a:t>指定语言环境下上午或下午标记</a:t>
                      </a:r>
                      <a:endParaRPr lang="zh-CN" altLang="en-US" sz="1600" dirty="0"/>
                    </a:p>
                  </a:txBody>
                  <a:tcPr/>
                </a:tc>
                <a:tc>
                  <a:txBody>
                    <a:bodyPr/>
                    <a:lstStyle/>
                    <a:p>
                      <a:pPr algn="ctr"/>
                      <a:r>
                        <a:rPr lang="zh-CN" altLang="en-US" sz="1600" dirty="0" smtClean="0"/>
                        <a:t>下午（中文）、</a:t>
                      </a:r>
                      <a:r>
                        <a:rPr lang="en-US" altLang="zh-CN" sz="1600" dirty="0" smtClean="0"/>
                        <a:t>pm</a:t>
                      </a:r>
                      <a:r>
                        <a:rPr lang="zh-CN" altLang="en-US" sz="1600" dirty="0" smtClean="0"/>
                        <a:t>（英文）</a:t>
                      </a:r>
                      <a:endParaRPr lang="zh-CN" altLang="en-US" sz="1600" dirty="0"/>
                    </a:p>
                  </a:txBody>
                  <a:tcPr/>
                </a:tc>
              </a:tr>
              <a:tr h="370840">
                <a:tc>
                  <a:txBody>
                    <a:bodyPr/>
                    <a:lstStyle/>
                    <a:p>
                      <a:pPr algn="ctr"/>
                      <a:r>
                        <a:rPr lang="en-US" altLang="zh-CN" sz="1600" dirty="0" smtClean="0"/>
                        <a:t>%</a:t>
                      </a:r>
                      <a:r>
                        <a:rPr lang="en-US" altLang="zh-CN" sz="1600" dirty="0" err="1" smtClean="0"/>
                        <a:t>tz</a:t>
                      </a:r>
                      <a:endParaRPr lang="zh-CN" altLang="en-US" sz="1600" dirty="0"/>
                    </a:p>
                  </a:txBody>
                  <a:tcPr/>
                </a:tc>
                <a:tc>
                  <a:txBody>
                    <a:bodyPr/>
                    <a:lstStyle/>
                    <a:p>
                      <a:pPr algn="ctr"/>
                      <a:r>
                        <a:rPr lang="zh-CN" altLang="en-US" sz="1600" dirty="0" smtClean="0"/>
                        <a:t>相对于</a:t>
                      </a:r>
                      <a:r>
                        <a:rPr lang="en-US" altLang="zh-CN" sz="1600" dirty="0" smtClean="0"/>
                        <a:t>GMT RFC 82</a:t>
                      </a:r>
                      <a:r>
                        <a:rPr lang="zh-CN" altLang="en-US" sz="1600" dirty="0" smtClean="0"/>
                        <a:t>格式的数字时区偏移量</a:t>
                      </a:r>
                      <a:endParaRPr lang="zh-CN" altLang="en-US" sz="1600" dirty="0"/>
                    </a:p>
                  </a:txBody>
                  <a:tcPr/>
                </a:tc>
                <a:tc>
                  <a:txBody>
                    <a:bodyPr/>
                    <a:lstStyle/>
                    <a:p>
                      <a:pPr algn="ctr"/>
                      <a:r>
                        <a:rPr lang="en-US" altLang="zh-CN" sz="1600" dirty="0" smtClean="0"/>
                        <a:t>+0800</a:t>
                      </a:r>
                      <a:endParaRPr lang="zh-CN" altLang="en-US" sz="1600" dirty="0"/>
                    </a:p>
                  </a:txBody>
                  <a:tcPr/>
                </a:tc>
              </a:tr>
              <a:tr h="370840">
                <a:tc>
                  <a:txBody>
                    <a:bodyPr/>
                    <a:lstStyle/>
                    <a:p>
                      <a:pPr algn="ctr"/>
                      <a:r>
                        <a:rPr lang="en-US" altLang="zh-CN" sz="1600" dirty="0" smtClean="0"/>
                        <a:t>%</a:t>
                      </a:r>
                      <a:r>
                        <a:rPr lang="en-US" altLang="zh-CN" sz="1600" dirty="0" err="1" smtClean="0"/>
                        <a:t>tZ</a:t>
                      </a:r>
                      <a:endParaRPr lang="zh-CN" altLang="en-US" sz="1600" dirty="0"/>
                    </a:p>
                  </a:txBody>
                  <a:tcPr/>
                </a:tc>
                <a:tc>
                  <a:txBody>
                    <a:bodyPr/>
                    <a:lstStyle/>
                    <a:p>
                      <a:pPr algn="ctr"/>
                      <a:r>
                        <a:rPr lang="zh-CN" altLang="en-US" sz="1600" dirty="0" smtClean="0"/>
                        <a:t>时区缩写形式的字符串</a:t>
                      </a:r>
                      <a:endParaRPr lang="zh-CN" altLang="en-US" sz="1600" dirty="0"/>
                    </a:p>
                  </a:txBody>
                  <a:tcPr/>
                </a:tc>
                <a:tc>
                  <a:txBody>
                    <a:bodyPr/>
                    <a:lstStyle/>
                    <a:p>
                      <a:pPr algn="ctr"/>
                      <a:r>
                        <a:rPr lang="en-US" altLang="zh-CN" sz="1600" dirty="0" smtClean="0"/>
                        <a:t>CST</a:t>
                      </a:r>
                      <a:endParaRPr lang="zh-CN" altLang="en-US" sz="1600" dirty="0"/>
                    </a:p>
                  </a:txBody>
                  <a:tcPr/>
                </a:tc>
              </a:tr>
              <a:tr h="370840">
                <a:tc>
                  <a:txBody>
                    <a:bodyPr/>
                    <a:lstStyle/>
                    <a:p>
                      <a:pPr algn="ctr"/>
                      <a:r>
                        <a:rPr lang="en-US" altLang="zh-CN" sz="1600" dirty="0" smtClean="0"/>
                        <a:t>%</a:t>
                      </a:r>
                      <a:r>
                        <a:rPr lang="en-US" altLang="zh-CN" sz="1600" dirty="0" err="1" smtClean="0"/>
                        <a:t>ts</a:t>
                      </a:r>
                      <a:endParaRPr lang="zh-CN" altLang="en-US" sz="1600" dirty="0"/>
                    </a:p>
                  </a:txBody>
                  <a:tcPr/>
                </a:tc>
                <a:tc>
                  <a:txBody>
                    <a:bodyPr/>
                    <a:lstStyle/>
                    <a:p>
                      <a:pPr algn="ctr"/>
                      <a:r>
                        <a:rPr lang="en-US" altLang="zh-CN" sz="1600" dirty="0" smtClean="0"/>
                        <a:t>1970-01-01 00:00:00</a:t>
                      </a:r>
                      <a:r>
                        <a:rPr lang="zh-CN" altLang="en-US" sz="1600" dirty="0" smtClean="0"/>
                        <a:t>至现在经过的秒数</a:t>
                      </a:r>
                      <a:endParaRPr lang="zh-CN" altLang="en-US" sz="1600" dirty="0"/>
                    </a:p>
                  </a:txBody>
                  <a:tcPr/>
                </a:tc>
                <a:tc>
                  <a:txBody>
                    <a:bodyPr/>
                    <a:lstStyle/>
                    <a:p>
                      <a:pPr algn="ctr"/>
                      <a:r>
                        <a:rPr lang="en-US" altLang="zh-CN" sz="1600" dirty="0" smtClean="0"/>
                        <a:t>1206426646</a:t>
                      </a:r>
                      <a:endParaRPr lang="zh-CN" altLang="en-US" sz="1600" dirty="0"/>
                    </a:p>
                  </a:txBody>
                  <a:tcPr/>
                </a:tc>
              </a:tr>
              <a:tr h="370840">
                <a:tc>
                  <a:txBody>
                    <a:bodyPr/>
                    <a:lstStyle/>
                    <a:p>
                      <a:pPr algn="ctr"/>
                      <a:r>
                        <a:rPr lang="en-US" altLang="zh-CN" sz="1600" dirty="0" smtClean="0"/>
                        <a:t>%</a:t>
                      </a:r>
                      <a:r>
                        <a:rPr lang="en-US" altLang="zh-CN" sz="1600" dirty="0" err="1" smtClean="0"/>
                        <a:t>tQ</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1970-01-01 00:00:00</a:t>
                      </a:r>
                      <a:r>
                        <a:rPr lang="zh-CN" altLang="en-US" sz="1600" dirty="0" smtClean="0"/>
                        <a:t>至现在经过的毫秒数</a:t>
                      </a:r>
                    </a:p>
                  </a:txBody>
                  <a:tcPr/>
                </a:tc>
                <a:tc>
                  <a:txBody>
                    <a:bodyPr/>
                    <a:lstStyle/>
                    <a:p>
                      <a:pPr algn="ctr"/>
                      <a:r>
                        <a:rPr lang="en-US" altLang="zh-CN" sz="1600" dirty="0" smtClean="0"/>
                        <a:t>1206426737453</a:t>
                      </a:r>
                      <a:endParaRPr lang="zh-CN" altLang="en-US" sz="1600" dirty="0"/>
                    </a:p>
                  </a:txBody>
                  <a:tcPr/>
                </a:tc>
              </a:tr>
            </a:tbl>
          </a:graphicData>
        </a:graphic>
      </p:graphicFrame>
    </p:spTree>
    <p:extLst>
      <p:ext uri="{BB962C8B-B14F-4D97-AF65-F5344CB8AC3E}">
        <p14:creationId xmlns:p14="http://schemas.microsoft.com/office/powerpoint/2010/main" val="31256695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5112568" cy="576064"/>
          </a:xfrm>
        </p:spPr>
        <p:txBody>
          <a:bodyPr>
            <a:noAutofit/>
          </a:bodyPr>
          <a:lstStyle/>
          <a:p>
            <a:r>
              <a:rPr lang="en-US" altLang="zh-CN" sz="2000" dirty="0"/>
              <a:t>5.5.1 </a:t>
            </a:r>
            <a:r>
              <a:rPr lang="zh-CN" altLang="en-US" sz="2000" dirty="0"/>
              <a:t>日期和时间字符串格式化</a:t>
            </a:r>
          </a:p>
        </p:txBody>
      </p:sp>
      <p:sp>
        <p:nvSpPr>
          <p:cNvPr id="3" name="内容占位符 2"/>
          <p:cNvSpPr>
            <a:spLocks noGrp="1"/>
          </p:cNvSpPr>
          <p:nvPr>
            <p:ph idx="1"/>
          </p:nvPr>
        </p:nvSpPr>
        <p:spPr>
          <a:xfrm>
            <a:off x="611560" y="764704"/>
            <a:ext cx="7992888" cy="3508977"/>
          </a:xfrm>
        </p:spPr>
        <p:txBody>
          <a:bodyPr>
            <a:normAutofit/>
          </a:bodyPr>
          <a:lstStyle/>
          <a:p>
            <a:pPr marL="68580" indent="0">
              <a:buNone/>
            </a:pPr>
            <a:r>
              <a:rPr lang="en-US" altLang="zh-CN" sz="2000" dirty="0" smtClean="0"/>
              <a:t>2.</a:t>
            </a:r>
            <a:r>
              <a:rPr lang="zh-CN" altLang="en-US" sz="2000" dirty="0" smtClean="0"/>
              <a:t>时间格式化</a:t>
            </a:r>
            <a:endParaRPr lang="en-US" altLang="zh-CN" sz="2000" dirty="0" smtClean="0"/>
          </a:p>
          <a:p>
            <a:pPr marL="68580" indent="0">
              <a:buNone/>
            </a:pPr>
            <a:r>
              <a:rPr lang="zh-CN" altLang="en-US" sz="2000" dirty="0" smtClean="0"/>
              <a:t>例</a:t>
            </a:r>
            <a:r>
              <a:rPr lang="en-US" altLang="zh-CN" sz="2000" dirty="0" smtClean="0"/>
              <a:t>5.23 </a:t>
            </a:r>
            <a:r>
              <a:rPr lang="zh-CN" altLang="en-US" sz="2000" dirty="0" smtClean="0"/>
              <a:t>在项目中创建类，实现将当前时间信息以</a:t>
            </a:r>
            <a:r>
              <a:rPr lang="en-US" altLang="zh-CN" sz="2000" dirty="0" smtClean="0"/>
              <a:t>2</a:t>
            </a:r>
            <a:r>
              <a:rPr lang="zh-CN" altLang="en-US" sz="2000" dirty="0" smtClean="0"/>
              <a:t>位小时数、</a:t>
            </a:r>
            <a:r>
              <a:rPr lang="en-US" altLang="zh-CN" sz="2000" dirty="0" smtClean="0"/>
              <a:t>2</a:t>
            </a:r>
            <a:r>
              <a:rPr lang="zh-CN" altLang="en-US" sz="2000" dirty="0" smtClean="0"/>
              <a:t>位分钟数、</a:t>
            </a:r>
            <a:r>
              <a:rPr lang="en-US" altLang="zh-CN" sz="2000" dirty="0" smtClean="0"/>
              <a:t>2</a:t>
            </a:r>
            <a:r>
              <a:rPr lang="zh-CN" altLang="en-US" sz="2000" dirty="0" smtClean="0"/>
              <a:t>位秒数形式输出。</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77</a:t>
            </a:fld>
            <a:endParaRPr lang="zh-CN" altLang="en-US"/>
          </a:p>
        </p:txBody>
      </p:sp>
      <p:sp>
        <p:nvSpPr>
          <p:cNvPr id="5" name="TextBox 4"/>
          <p:cNvSpPr txBox="1"/>
          <p:nvPr/>
        </p:nvSpPr>
        <p:spPr>
          <a:xfrm>
            <a:off x="395536" y="1988840"/>
            <a:ext cx="8457765" cy="2862322"/>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smtClean="0"/>
              <a:t>  Date </a:t>
            </a:r>
            <a:r>
              <a:rPr lang="en-US" altLang="zh-CN" sz="2000" dirty="0"/>
              <a:t>date=new Date();</a:t>
            </a:r>
          </a:p>
          <a:p>
            <a:r>
              <a:rPr lang="en-US" altLang="zh-CN" sz="2000" dirty="0" smtClean="0"/>
              <a:t>  String </a:t>
            </a:r>
            <a:r>
              <a:rPr lang="en-US" altLang="zh-CN" sz="2000" dirty="0"/>
              <a:t>hour=</a:t>
            </a:r>
            <a:r>
              <a:rPr lang="en-US" altLang="zh-CN" sz="2000" dirty="0" err="1"/>
              <a:t>String.format</a:t>
            </a:r>
            <a:r>
              <a:rPr lang="en-US" altLang="zh-CN" sz="2000" dirty="0"/>
              <a:t>("%</a:t>
            </a:r>
            <a:r>
              <a:rPr lang="en-US" altLang="zh-CN" sz="2000" dirty="0" err="1"/>
              <a:t>tH</a:t>
            </a:r>
            <a:r>
              <a:rPr lang="en-US" altLang="zh-CN" sz="2000" dirty="0"/>
              <a:t>",date);</a:t>
            </a:r>
          </a:p>
          <a:p>
            <a:r>
              <a:rPr lang="en-US" altLang="zh-CN" sz="2000" dirty="0" smtClean="0"/>
              <a:t>  String </a:t>
            </a:r>
            <a:r>
              <a:rPr lang="en-US" altLang="zh-CN" sz="2000" dirty="0"/>
              <a:t>minute=</a:t>
            </a:r>
            <a:r>
              <a:rPr lang="en-US" altLang="zh-CN" sz="2000" dirty="0" err="1"/>
              <a:t>String.format</a:t>
            </a:r>
            <a:r>
              <a:rPr lang="en-US" altLang="zh-CN" sz="2000" dirty="0"/>
              <a:t>("%</a:t>
            </a:r>
            <a:r>
              <a:rPr lang="en-US" altLang="zh-CN" sz="2000" dirty="0" err="1"/>
              <a:t>tM</a:t>
            </a:r>
            <a:r>
              <a:rPr lang="en-US" altLang="zh-CN" sz="2000" dirty="0"/>
              <a:t>", date);</a:t>
            </a:r>
          </a:p>
          <a:p>
            <a:r>
              <a:rPr lang="en-US" altLang="zh-CN" sz="2000" dirty="0" smtClean="0"/>
              <a:t>  String </a:t>
            </a:r>
            <a:r>
              <a:rPr lang="en-US" altLang="zh-CN" sz="2000" dirty="0"/>
              <a:t>second=</a:t>
            </a:r>
            <a:r>
              <a:rPr lang="en-US" altLang="zh-CN" sz="2000" dirty="0" err="1"/>
              <a:t>String.format</a:t>
            </a:r>
            <a:r>
              <a:rPr lang="en-US" altLang="zh-CN" sz="2000" dirty="0"/>
              <a:t>("%</a:t>
            </a:r>
            <a:r>
              <a:rPr lang="en-US" altLang="zh-CN" sz="2000" dirty="0" err="1"/>
              <a:t>tS</a:t>
            </a:r>
            <a:r>
              <a:rPr lang="en-US" altLang="zh-CN" sz="2000" dirty="0"/>
              <a:t>",date);</a:t>
            </a:r>
          </a:p>
          <a:p>
            <a:r>
              <a:rPr lang="en-US" altLang="zh-CN" sz="2000" dirty="0" smtClean="0"/>
              <a:t>  </a:t>
            </a:r>
            <a:r>
              <a:rPr lang="en-US" altLang="zh-CN" sz="2000" dirty="0" err="1" smtClean="0"/>
              <a:t>System.out.println</a:t>
            </a:r>
            <a:r>
              <a:rPr lang="en-US" altLang="zh-CN" sz="2000" dirty="0"/>
              <a:t>("</a:t>
            </a:r>
            <a:r>
              <a:rPr lang="zh-CN" altLang="en-US" sz="2000" dirty="0"/>
              <a:t>现在是：</a:t>
            </a:r>
            <a:r>
              <a:rPr lang="en-US" altLang="zh-CN" sz="2000" dirty="0"/>
              <a:t>"+hour+"</a:t>
            </a:r>
            <a:r>
              <a:rPr lang="zh-CN" altLang="en-US" sz="2000" dirty="0"/>
              <a:t>时</a:t>
            </a:r>
            <a:r>
              <a:rPr lang="en-US" altLang="zh-CN" sz="2000" dirty="0"/>
              <a:t>"+minute+"</a:t>
            </a:r>
            <a:r>
              <a:rPr lang="zh-CN" altLang="en-US" sz="2000" dirty="0"/>
              <a:t>分</a:t>
            </a:r>
            <a:r>
              <a:rPr lang="en-US" altLang="zh-CN" sz="2000" dirty="0"/>
              <a:t>"+second+"</a:t>
            </a:r>
            <a:r>
              <a:rPr lang="zh-CN" altLang="en-US" sz="2000" dirty="0"/>
              <a:t>秒</a:t>
            </a:r>
            <a:r>
              <a:rPr lang="en-US" altLang="zh-CN" sz="2000" dirty="0"/>
              <a:t>");</a:t>
            </a:r>
          </a:p>
          <a:p>
            <a:r>
              <a:rPr lang="en-US" altLang="zh-CN" sz="2000" dirty="0"/>
              <a:t>}</a:t>
            </a:r>
          </a:p>
          <a:p>
            <a:r>
              <a:rPr lang="en-US" altLang="zh-CN" sz="2000" dirty="0"/>
              <a:t>}</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4" y="4694102"/>
            <a:ext cx="2647925" cy="1487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41576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5.5.1 </a:t>
            </a:r>
            <a:r>
              <a:rPr lang="zh-CN" altLang="en-US" dirty="0"/>
              <a:t>日期和时间字符串格式化</a:t>
            </a:r>
          </a:p>
        </p:txBody>
      </p:sp>
      <p:sp>
        <p:nvSpPr>
          <p:cNvPr id="3" name="内容占位符 2"/>
          <p:cNvSpPr>
            <a:spLocks noGrp="1"/>
          </p:cNvSpPr>
          <p:nvPr>
            <p:ph idx="1"/>
          </p:nvPr>
        </p:nvSpPr>
        <p:spPr/>
        <p:txBody>
          <a:bodyPr/>
          <a:lstStyle/>
          <a:p>
            <a:pPr marL="68580" indent="0">
              <a:buNone/>
            </a:pPr>
            <a:r>
              <a:rPr lang="en-US" altLang="zh-CN" dirty="0" smtClean="0"/>
              <a:t>3.</a:t>
            </a:r>
            <a:r>
              <a:rPr lang="zh-CN" altLang="en-US" dirty="0" smtClean="0"/>
              <a:t>格式化常见的日期时间组合</a:t>
            </a:r>
            <a:endParaRPr lang="en-US" altLang="zh-CN" dirty="0" smtClean="0"/>
          </a:p>
          <a:p>
            <a:pPr marL="68580" indent="0">
              <a:buNone/>
            </a:pPr>
            <a:r>
              <a:rPr lang="zh-CN" altLang="en-US" dirty="0" smtClean="0"/>
              <a:t>格式化日期与时间的转换符定义了各种日期时间组合的格式。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78</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182915172"/>
              </p:ext>
            </p:extLst>
          </p:nvPr>
        </p:nvGraphicFramePr>
        <p:xfrm>
          <a:off x="755578" y="3717032"/>
          <a:ext cx="7632846" cy="2865120"/>
        </p:xfrm>
        <a:graphic>
          <a:graphicData uri="http://schemas.openxmlformats.org/drawingml/2006/table">
            <a:tbl>
              <a:tblPr firstRow="1" bandRow="1">
                <a:tableStyleId>{21E4AEA4-8DFA-4A89-87EB-49C32662AFE0}</a:tableStyleId>
              </a:tblPr>
              <a:tblGrid>
                <a:gridCol w="936102"/>
                <a:gridCol w="3816424"/>
                <a:gridCol w="2880320"/>
              </a:tblGrid>
              <a:tr h="370840">
                <a:tc>
                  <a:txBody>
                    <a:bodyPr/>
                    <a:lstStyle/>
                    <a:p>
                      <a:pPr algn="ctr"/>
                      <a:r>
                        <a:rPr lang="zh-CN" altLang="en-US" dirty="0" smtClean="0"/>
                        <a:t>转换符</a:t>
                      </a:r>
                      <a:endParaRPr lang="zh-CN" altLang="en-US" dirty="0"/>
                    </a:p>
                  </a:txBody>
                  <a:tcPr/>
                </a:tc>
                <a:tc>
                  <a:txBody>
                    <a:bodyPr/>
                    <a:lstStyle/>
                    <a:p>
                      <a:pPr algn="ctr"/>
                      <a:r>
                        <a:rPr lang="zh-CN" altLang="en-US" dirty="0" smtClean="0"/>
                        <a:t>说明</a:t>
                      </a:r>
                      <a:endParaRPr lang="zh-CN" altLang="en-US" dirty="0"/>
                    </a:p>
                  </a:txBody>
                  <a:tcPr/>
                </a:tc>
                <a:tc>
                  <a:txBody>
                    <a:bodyPr/>
                    <a:lstStyle/>
                    <a:p>
                      <a:pPr algn="ctr"/>
                      <a:r>
                        <a:rPr lang="zh-CN" altLang="en-US" dirty="0" smtClean="0"/>
                        <a:t>示例</a:t>
                      </a:r>
                      <a:endParaRPr lang="zh-CN" altLang="en-US" dirty="0"/>
                    </a:p>
                  </a:txBody>
                  <a:tcPr/>
                </a:tc>
              </a:tr>
              <a:tr h="370840">
                <a:tc>
                  <a:txBody>
                    <a:bodyPr/>
                    <a:lstStyle/>
                    <a:p>
                      <a:pPr algn="ctr"/>
                      <a:r>
                        <a:rPr lang="en-US" altLang="zh-CN" dirty="0" smtClean="0"/>
                        <a:t>%</a:t>
                      </a:r>
                      <a:r>
                        <a:rPr lang="en-US" altLang="zh-CN" dirty="0" err="1" smtClean="0"/>
                        <a:t>tF</a:t>
                      </a:r>
                      <a:endParaRPr lang="zh-CN" altLang="en-US" dirty="0"/>
                    </a:p>
                  </a:txBody>
                  <a:tcPr/>
                </a:tc>
                <a:tc>
                  <a:txBody>
                    <a:bodyPr/>
                    <a:lstStyle/>
                    <a:p>
                      <a:pPr algn="ctr"/>
                      <a:r>
                        <a:rPr lang="zh-CN" altLang="en-US" dirty="0" smtClean="0"/>
                        <a:t>“年</a:t>
                      </a:r>
                      <a:r>
                        <a:rPr lang="en-US" altLang="zh-CN" dirty="0" smtClean="0"/>
                        <a:t>-</a:t>
                      </a:r>
                      <a:r>
                        <a:rPr lang="zh-CN" altLang="en-US" dirty="0" smtClean="0"/>
                        <a:t>月</a:t>
                      </a:r>
                      <a:r>
                        <a:rPr lang="en-US" altLang="zh-CN" dirty="0" smtClean="0"/>
                        <a:t>-</a:t>
                      </a:r>
                      <a:r>
                        <a:rPr lang="zh-CN" altLang="en-US" dirty="0" smtClean="0"/>
                        <a:t>日”格式（</a:t>
                      </a:r>
                      <a:r>
                        <a:rPr lang="en-US" altLang="zh-CN" dirty="0" smtClean="0"/>
                        <a:t>4</a:t>
                      </a:r>
                      <a:r>
                        <a:rPr lang="zh-CN" altLang="en-US" dirty="0" smtClean="0"/>
                        <a:t>位年份）</a:t>
                      </a:r>
                      <a:endParaRPr lang="zh-CN" altLang="en-US" dirty="0"/>
                    </a:p>
                  </a:txBody>
                  <a:tcPr/>
                </a:tc>
                <a:tc>
                  <a:txBody>
                    <a:bodyPr/>
                    <a:lstStyle/>
                    <a:p>
                      <a:pPr algn="ctr"/>
                      <a:r>
                        <a:rPr lang="en-US" altLang="zh-CN" dirty="0" smtClean="0"/>
                        <a:t>2008-03-25</a:t>
                      </a:r>
                      <a:endParaRPr lang="zh-CN" altLang="en-US" dirty="0"/>
                    </a:p>
                  </a:txBody>
                  <a:tcPr/>
                </a:tc>
              </a:tr>
              <a:tr h="370840">
                <a:tc>
                  <a:txBody>
                    <a:bodyPr/>
                    <a:lstStyle/>
                    <a:p>
                      <a:pPr algn="ctr"/>
                      <a:r>
                        <a:rPr lang="en-US" altLang="zh-CN" dirty="0" smtClean="0"/>
                        <a:t>%</a:t>
                      </a:r>
                      <a:r>
                        <a:rPr lang="en-US" altLang="zh-CN" dirty="0" err="1" smtClean="0"/>
                        <a:t>tD</a:t>
                      </a:r>
                      <a:endParaRPr lang="zh-CN" altLang="en-US" dirty="0"/>
                    </a:p>
                  </a:txBody>
                  <a:tcPr/>
                </a:tc>
                <a:tc>
                  <a:txBody>
                    <a:bodyPr/>
                    <a:lstStyle/>
                    <a:p>
                      <a:pPr algn="ctr"/>
                      <a:r>
                        <a:rPr lang="zh-CN" altLang="en-US" dirty="0" smtClean="0"/>
                        <a:t>“月</a:t>
                      </a:r>
                      <a:r>
                        <a:rPr lang="en-US" altLang="zh-CN" dirty="0" smtClean="0"/>
                        <a:t>/</a:t>
                      </a:r>
                      <a:r>
                        <a:rPr lang="zh-CN" altLang="en-US" dirty="0" smtClean="0"/>
                        <a:t>日</a:t>
                      </a:r>
                      <a:r>
                        <a:rPr lang="en-US" altLang="zh-CN" dirty="0" smtClean="0"/>
                        <a:t>/</a:t>
                      </a:r>
                      <a:r>
                        <a:rPr lang="zh-CN" altLang="en-US" dirty="0" smtClean="0"/>
                        <a:t>年”格式（</a:t>
                      </a:r>
                      <a:r>
                        <a:rPr lang="en-US" altLang="zh-CN" dirty="0" smtClean="0"/>
                        <a:t>2</a:t>
                      </a:r>
                      <a:r>
                        <a:rPr lang="zh-CN" altLang="en-US" dirty="0" smtClean="0"/>
                        <a:t>位年份）</a:t>
                      </a:r>
                      <a:endParaRPr lang="zh-CN" altLang="en-US" dirty="0"/>
                    </a:p>
                  </a:txBody>
                  <a:tcPr/>
                </a:tc>
                <a:tc>
                  <a:txBody>
                    <a:bodyPr/>
                    <a:lstStyle/>
                    <a:p>
                      <a:pPr algn="ctr"/>
                      <a:r>
                        <a:rPr lang="en-US" altLang="zh-CN" dirty="0" smtClean="0"/>
                        <a:t>03/25/08</a:t>
                      </a:r>
                      <a:endParaRPr lang="zh-CN" altLang="en-US" dirty="0"/>
                    </a:p>
                  </a:txBody>
                  <a:tcPr/>
                </a:tc>
              </a:tr>
              <a:tr h="370840">
                <a:tc>
                  <a:txBody>
                    <a:bodyPr/>
                    <a:lstStyle/>
                    <a:p>
                      <a:pPr algn="ctr"/>
                      <a:r>
                        <a:rPr lang="en-US" altLang="zh-CN" dirty="0" smtClean="0"/>
                        <a:t>%</a:t>
                      </a:r>
                      <a:r>
                        <a:rPr lang="en-US" altLang="zh-CN" dirty="0" err="1" smtClean="0"/>
                        <a:t>tc</a:t>
                      </a:r>
                      <a:endParaRPr lang="zh-CN" altLang="en-US" dirty="0"/>
                    </a:p>
                  </a:txBody>
                  <a:tcPr/>
                </a:tc>
                <a:tc>
                  <a:txBody>
                    <a:bodyPr/>
                    <a:lstStyle/>
                    <a:p>
                      <a:pPr algn="ctr"/>
                      <a:r>
                        <a:rPr lang="zh-CN" altLang="en-US" dirty="0" smtClean="0"/>
                        <a:t>全部日期和时间信息</a:t>
                      </a:r>
                      <a:endParaRPr lang="zh-CN" altLang="en-US" dirty="0"/>
                    </a:p>
                  </a:txBody>
                  <a:tcPr/>
                </a:tc>
                <a:tc>
                  <a:txBody>
                    <a:bodyPr/>
                    <a:lstStyle/>
                    <a:p>
                      <a:pPr algn="ctr"/>
                      <a:r>
                        <a:rPr lang="zh-CN" altLang="en-US" dirty="0" smtClean="0"/>
                        <a:t>星期二 三月 </a:t>
                      </a:r>
                      <a:r>
                        <a:rPr lang="en-US" altLang="zh-CN" dirty="0" smtClean="0"/>
                        <a:t>25 15:20:00</a:t>
                      </a:r>
                      <a:r>
                        <a:rPr lang="en-US" altLang="zh-CN" baseline="0" dirty="0" smtClean="0"/>
                        <a:t> CST 2008</a:t>
                      </a:r>
                      <a:endParaRPr lang="zh-CN" altLang="en-US" dirty="0"/>
                    </a:p>
                  </a:txBody>
                  <a:tcPr/>
                </a:tc>
              </a:tr>
              <a:tr h="370840">
                <a:tc>
                  <a:txBody>
                    <a:bodyPr/>
                    <a:lstStyle/>
                    <a:p>
                      <a:pPr algn="ctr"/>
                      <a:r>
                        <a:rPr lang="en-US" altLang="zh-CN" dirty="0" smtClean="0"/>
                        <a:t>%</a:t>
                      </a:r>
                      <a:r>
                        <a:rPr lang="en-US" altLang="zh-CN" dirty="0" err="1" smtClean="0"/>
                        <a:t>tr</a:t>
                      </a:r>
                      <a:endParaRPr lang="zh-CN" altLang="en-US" dirty="0"/>
                    </a:p>
                  </a:txBody>
                  <a:tcPr/>
                </a:tc>
                <a:tc>
                  <a:txBody>
                    <a:bodyPr/>
                    <a:lstStyle/>
                    <a:p>
                      <a:pPr algn="ctr"/>
                      <a:r>
                        <a:rPr lang="zh-CN" altLang="en-US" spc="-100" baseline="0" dirty="0" smtClean="0"/>
                        <a:t>“时</a:t>
                      </a:r>
                      <a:r>
                        <a:rPr lang="en-US" altLang="zh-CN" spc="-100" baseline="0" dirty="0" smtClean="0"/>
                        <a:t>:</a:t>
                      </a:r>
                      <a:r>
                        <a:rPr lang="zh-CN" altLang="en-US" spc="-100" baseline="0" dirty="0" smtClean="0"/>
                        <a:t>分</a:t>
                      </a:r>
                      <a:r>
                        <a:rPr lang="en-US" altLang="zh-CN" spc="-100" baseline="0" dirty="0" smtClean="0"/>
                        <a:t>:</a:t>
                      </a:r>
                      <a:r>
                        <a:rPr lang="zh-CN" altLang="en-US" spc="-100" baseline="0" dirty="0" smtClean="0"/>
                        <a:t>秒</a:t>
                      </a:r>
                      <a:r>
                        <a:rPr lang="en-US" altLang="zh-CN" spc="-100" baseline="0" dirty="0" smtClean="0"/>
                        <a:t>PM</a:t>
                      </a:r>
                      <a:r>
                        <a:rPr lang="zh-CN" altLang="en-US" spc="-100" baseline="0" dirty="0" smtClean="0"/>
                        <a:t>（</a:t>
                      </a:r>
                      <a:r>
                        <a:rPr lang="en-US" altLang="zh-CN" spc="-100" baseline="0" dirty="0" smtClean="0"/>
                        <a:t>AM</a:t>
                      </a:r>
                      <a:r>
                        <a:rPr lang="zh-CN" altLang="en-US" spc="-100" baseline="0" dirty="0" smtClean="0"/>
                        <a:t>）”格式（</a:t>
                      </a:r>
                      <a:r>
                        <a:rPr lang="en-US" altLang="zh-CN" spc="-100" baseline="0" dirty="0" smtClean="0"/>
                        <a:t>12</a:t>
                      </a:r>
                      <a:r>
                        <a:rPr lang="zh-CN" altLang="en-US" spc="-100" baseline="0" dirty="0" smtClean="0"/>
                        <a:t>时制）</a:t>
                      </a:r>
                      <a:endParaRPr lang="zh-CN" altLang="en-US" spc="-100" baseline="0" dirty="0"/>
                    </a:p>
                  </a:txBody>
                  <a:tcPr/>
                </a:tc>
                <a:tc>
                  <a:txBody>
                    <a:bodyPr/>
                    <a:lstStyle/>
                    <a:p>
                      <a:pPr algn="ctr"/>
                      <a:r>
                        <a:rPr lang="en-US" altLang="zh-CN" dirty="0" smtClean="0"/>
                        <a:t>03:22:06</a:t>
                      </a:r>
                      <a:r>
                        <a:rPr lang="en-US" altLang="zh-CN" baseline="0" dirty="0" smtClean="0"/>
                        <a:t> </a:t>
                      </a:r>
                      <a:r>
                        <a:rPr lang="zh-CN" altLang="en-US" baseline="0" dirty="0" smtClean="0"/>
                        <a:t>下午</a:t>
                      </a:r>
                      <a:endParaRPr lang="zh-CN" altLang="en-US" dirty="0"/>
                    </a:p>
                  </a:txBody>
                  <a:tcPr/>
                </a:tc>
              </a:tr>
              <a:tr h="370840">
                <a:tc>
                  <a:txBody>
                    <a:bodyPr/>
                    <a:lstStyle/>
                    <a:p>
                      <a:pPr algn="ctr"/>
                      <a:r>
                        <a:rPr lang="en-US" altLang="zh-CN" dirty="0" smtClean="0"/>
                        <a:t>%</a:t>
                      </a:r>
                      <a:r>
                        <a:rPr lang="en-US" altLang="zh-CN" dirty="0" err="1" smtClean="0"/>
                        <a:t>tT</a:t>
                      </a:r>
                      <a:endParaRPr lang="zh-CN" altLang="en-US" dirty="0"/>
                    </a:p>
                  </a:txBody>
                  <a:tcPr/>
                </a:tc>
                <a:tc>
                  <a:txBody>
                    <a:bodyPr/>
                    <a:lstStyle/>
                    <a:p>
                      <a:pPr algn="ctr"/>
                      <a:r>
                        <a:rPr lang="zh-CN" altLang="en-US" dirty="0" smtClean="0"/>
                        <a:t>“时</a:t>
                      </a:r>
                      <a:r>
                        <a:rPr lang="en-US" altLang="zh-CN" dirty="0" smtClean="0"/>
                        <a:t>:</a:t>
                      </a:r>
                      <a:r>
                        <a:rPr lang="zh-CN" altLang="en-US" dirty="0" smtClean="0"/>
                        <a:t>分</a:t>
                      </a:r>
                      <a:r>
                        <a:rPr lang="en-US" altLang="zh-CN" dirty="0" smtClean="0"/>
                        <a:t>:</a:t>
                      </a:r>
                      <a:r>
                        <a:rPr lang="zh-CN" altLang="en-US" dirty="0" smtClean="0"/>
                        <a:t>秒”格式（</a:t>
                      </a:r>
                      <a:r>
                        <a:rPr lang="en-US" altLang="zh-CN" dirty="0" smtClean="0"/>
                        <a:t>24</a:t>
                      </a:r>
                      <a:r>
                        <a:rPr lang="zh-CN" altLang="en-US" dirty="0" smtClean="0"/>
                        <a:t>时制）</a:t>
                      </a:r>
                      <a:endParaRPr lang="zh-CN" altLang="en-US" dirty="0"/>
                    </a:p>
                  </a:txBody>
                  <a:tcPr/>
                </a:tc>
                <a:tc>
                  <a:txBody>
                    <a:bodyPr/>
                    <a:lstStyle/>
                    <a:p>
                      <a:pPr algn="ctr"/>
                      <a:r>
                        <a:rPr lang="en-US" altLang="zh-CN" dirty="0" smtClean="0"/>
                        <a:t>15:23:20</a:t>
                      </a:r>
                      <a:endParaRPr lang="zh-CN" altLang="en-US" dirty="0"/>
                    </a:p>
                  </a:txBody>
                  <a:tcPr/>
                </a:tc>
              </a:tr>
              <a:tr h="370840">
                <a:tc>
                  <a:txBody>
                    <a:bodyPr/>
                    <a:lstStyle/>
                    <a:p>
                      <a:pPr algn="ctr"/>
                      <a:r>
                        <a:rPr lang="en-US" altLang="zh-CN" dirty="0" smtClean="0"/>
                        <a:t>%</a:t>
                      </a:r>
                      <a:r>
                        <a:rPr lang="en-US" altLang="zh-CN" dirty="0" err="1" smtClean="0"/>
                        <a:t>tR</a:t>
                      </a:r>
                      <a:endParaRPr lang="zh-CN" altLang="en-US" dirty="0"/>
                    </a:p>
                  </a:txBody>
                  <a:tcPr/>
                </a:tc>
                <a:tc>
                  <a:txBody>
                    <a:bodyPr/>
                    <a:lstStyle/>
                    <a:p>
                      <a:pPr algn="ctr"/>
                      <a:r>
                        <a:rPr lang="zh-CN" altLang="en-US" dirty="0" smtClean="0"/>
                        <a:t>“时</a:t>
                      </a:r>
                      <a:r>
                        <a:rPr lang="en-US" altLang="zh-CN" dirty="0" smtClean="0"/>
                        <a:t>:</a:t>
                      </a:r>
                      <a:r>
                        <a:rPr lang="zh-CN" altLang="en-US" dirty="0" smtClean="0"/>
                        <a:t>分”格式（</a:t>
                      </a:r>
                      <a:r>
                        <a:rPr lang="en-US" altLang="zh-CN" dirty="0" smtClean="0"/>
                        <a:t>24</a:t>
                      </a:r>
                      <a:r>
                        <a:rPr lang="zh-CN" altLang="en-US" dirty="0" smtClean="0"/>
                        <a:t>时制）</a:t>
                      </a:r>
                      <a:endParaRPr lang="zh-CN" altLang="en-US" dirty="0"/>
                    </a:p>
                  </a:txBody>
                  <a:tcPr/>
                </a:tc>
                <a:tc>
                  <a:txBody>
                    <a:bodyPr/>
                    <a:lstStyle/>
                    <a:p>
                      <a:pPr algn="ctr"/>
                      <a:r>
                        <a:rPr lang="en-US" altLang="zh-CN" dirty="0" smtClean="0"/>
                        <a:t>15:23</a:t>
                      </a:r>
                      <a:endParaRPr lang="zh-CN" altLang="en-US" dirty="0"/>
                    </a:p>
                  </a:txBody>
                  <a:tcPr/>
                </a:tc>
              </a:tr>
            </a:tbl>
          </a:graphicData>
        </a:graphic>
      </p:graphicFrame>
    </p:spTree>
    <p:extLst>
      <p:ext uri="{BB962C8B-B14F-4D97-AF65-F5344CB8AC3E}">
        <p14:creationId xmlns:p14="http://schemas.microsoft.com/office/powerpoint/2010/main" val="410729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336704" cy="432048"/>
          </a:xfrm>
        </p:spPr>
        <p:txBody>
          <a:bodyPr>
            <a:normAutofit fontScale="90000"/>
          </a:bodyPr>
          <a:lstStyle/>
          <a:p>
            <a:r>
              <a:rPr lang="en-US" altLang="zh-CN" sz="2400" dirty="0"/>
              <a:t>5.5.1 </a:t>
            </a:r>
            <a:r>
              <a:rPr lang="zh-CN" altLang="en-US" sz="2400" dirty="0"/>
              <a:t>日期和时间字符串格式化</a:t>
            </a:r>
          </a:p>
        </p:txBody>
      </p:sp>
      <p:sp>
        <p:nvSpPr>
          <p:cNvPr id="3" name="内容占位符 2"/>
          <p:cNvSpPr>
            <a:spLocks noGrp="1"/>
          </p:cNvSpPr>
          <p:nvPr>
            <p:ph idx="1"/>
          </p:nvPr>
        </p:nvSpPr>
        <p:spPr>
          <a:xfrm>
            <a:off x="683568" y="836712"/>
            <a:ext cx="7704856" cy="3508977"/>
          </a:xfrm>
        </p:spPr>
        <p:txBody>
          <a:bodyPr/>
          <a:lstStyle/>
          <a:p>
            <a:pPr marL="68580" indent="0">
              <a:buNone/>
            </a:pPr>
            <a:r>
              <a:rPr lang="en-US" altLang="zh-CN" dirty="0"/>
              <a:t>3.</a:t>
            </a:r>
            <a:r>
              <a:rPr lang="zh-CN" altLang="en-US" dirty="0"/>
              <a:t>格式化常见的日期时间组合</a:t>
            </a:r>
          </a:p>
          <a:p>
            <a:pPr marL="68580" indent="0">
              <a:buNone/>
            </a:pPr>
            <a:r>
              <a:rPr lang="zh-CN" altLang="en-US" dirty="0" smtClean="0"/>
              <a:t>例</a:t>
            </a:r>
            <a:r>
              <a:rPr lang="en-US" altLang="zh-CN" dirty="0" smtClean="0"/>
              <a:t>5.24 </a:t>
            </a:r>
            <a:r>
              <a:rPr lang="zh-CN" altLang="en-US" dirty="0" smtClean="0"/>
              <a:t>在项目中创建类，在主方法中实现将当前日期时间的全部信息以及指定格式的日期输出。</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
        <p:nvSpPr>
          <p:cNvPr id="5" name="TextBox 4"/>
          <p:cNvSpPr txBox="1"/>
          <p:nvPr/>
        </p:nvSpPr>
        <p:spPr>
          <a:xfrm>
            <a:off x="936452" y="2132856"/>
            <a:ext cx="6699270" cy="2862322"/>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Date date=new Date();</a:t>
            </a:r>
          </a:p>
          <a:p>
            <a:r>
              <a:rPr lang="en-US" altLang="zh-CN" sz="2000" dirty="0"/>
              <a:t>	String time=</a:t>
            </a:r>
            <a:r>
              <a:rPr lang="en-US" altLang="zh-CN" sz="2000" dirty="0" err="1"/>
              <a:t>String.format</a:t>
            </a:r>
            <a:r>
              <a:rPr lang="en-US" altLang="zh-CN" sz="2000" dirty="0"/>
              <a:t>("%</a:t>
            </a:r>
            <a:r>
              <a:rPr lang="en-US" altLang="zh-CN" sz="2000" dirty="0" err="1"/>
              <a:t>tc</a:t>
            </a:r>
            <a:r>
              <a:rPr lang="en-US" altLang="zh-CN" sz="2000" dirty="0"/>
              <a:t>",date);</a:t>
            </a:r>
          </a:p>
          <a:p>
            <a:r>
              <a:rPr lang="en-US" altLang="zh-CN" sz="2000" dirty="0"/>
              <a:t>	String form=</a:t>
            </a:r>
            <a:r>
              <a:rPr lang="en-US" altLang="zh-CN" sz="2000" dirty="0" err="1"/>
              <a:t>String.format</a:t>
            </a:r>
            <a:r>
              <a:rPr lang="en-US" altLang="zh-CN" sz="2000" dirty="0"/>
              <a:t>("%</a:t>
            </a:r>
            <a:r>
              <a:rPr lang="en-US" altLang="zh-CN" sz="2000" dirty="0" err="1"/>
              <a:t>tF</a:t>
            </a:r>
            <a:r>
              <a:rPr lang="en-US" altLang="zh-CN" sz="2000" dirty="0"/>
              <a:t>", date);</a:t>
            </a:r>
          </a:p>
          <a:p>
            <a:r>
              <a:rPr lang="en-US" altLang="zh-CN" sz="2000" dirty="0"/>
              <a:t>	</a:t>
            </a:r>
            <a:r>
              <a:rPr lang="en-US" altLang="zh-CN" sz="2000" dirty="0" err="1"/>
              <a:t>System.out.println</a:t>
            </a:r>
            <a:r>
              <a:rPr lang="en-US" altLang="zh-CN" sz="2000" dirty="0"/>
              <a:t>("</a:t>
            </a:r>
            <a:r>
              <a:rPr lang="zh-CN" altLang="en-US" sz="2000" dirty="0"/>
              <a:t>全部的时间信息是：</a:t>
            </a:r>
            <a:r>
              <a:rPr lang="en-US" altLang="zh-CN" sz="2000" dirty="0"/>
              <a:t>"+time);</a:t>
            </a:r>
          </a:p>
          <a:p>
            <a:r>
              <a:rPr lang="en-US" altLang="zh-CN" sz="2000" dirty="0"/>
              <a:t>	</a:t>
            </a:r>
            <a:r>
              <a:rPr lang="en-US" altLang="zh-CN" sz="2000" dirty="0" err="1"/>
              <a:t>System.out.println</a:t>
            </a:r>
            <a:r>
              <a:rPr lang="en-US" altLang="zh-CN" sz="2000" dirty="0"/>
              <a:t>("</a:t>
            </a:r>
            <a:r>
              <a:rPr lang="zh-CN" altLang="en-US" sz="2000" dirty="0"/>
              <a:t>年</a:t>
            </a:r>
            <a:r>
              <a:rPr lang="en-US" altLang="zh-CN" sz="2000" dirty="0"/>
              <a:t>-</a:t>
            </a:r>
            <a:r>
              <a:rPr lang="zh-CN" altLang="en-US" sz="2000" dirty="0"/>
              <a:t>月</a:t>
            </a:r>
            <a:r>
              <a:rPr lang="en-US" altLang="zh-CN" sz="2000" dirty="0"/>
              <a:t>-</a:t>
            </a:r>
            <a:r>
              <a:rPr lang="zh-CN" altLang="en-US" sz="2000" dirty="0"/>
              <a:t>日格式：</a:t>
            </a:r>
            <a:r>
              <a:rPr lang="en-US" altLang="zh-CN" sz="2000" dirty="0"/>
              <a:t>"+form);</a:t>
            </a:r>
          </a:p>
          <a:p>
            <a:r>
              <a:rPr lang="en-US" altLang="zh-CN" sz="2000" dirty="0"/>
              <a:t>}</a:t>
            </a:r>
          </a:p>
          <a:p>
            <a:r>
              <a:rPr lang="en-US" altLang="zh-CN" sz="2000" dirty="0"/>
              <a:t>}</a:t>
            </a:r>
            <a:endParaRPr lang="zh-CN" altLang="en-US" sz="2000" dirty="0"/>
          </a:p>
        </p:txBody>
      </p:sp>
    </p:spTree>
    <p:extLst>
      <p:ext uri="{BB962C8B-B14F-4D97-AF65-F5344CB8AC3E}">
        <p14:creationId xmlns:p14="http://schemas.microsoft.com/office/powerpoint/2010/main" val="509342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a:xfrm>
            <a:off x="1043492" y="2323652"/>
            <a:ext cx="6777317" cy="4417716"/>
          </a:xfrm>
        </p:spPr>
        <p:txBody>
          <a:bodyPr>
            <a:normAutofit lnSpcReduction="10000"/>
          </a:bodyPr>
          <a:lstStyle/>
          <a:p>
            <a:pPr marL="68580" indent="0">
              <a:buNone/>
            </a:pPr>
            <a:r>
              <a:rPr lang="en-US" altLang="zh-CN" dirty="0"/>
              <a:t>9.</a:t>
            </a:r>
            <a:r>
              <a:rPr lang="zh-CN" altLang="en-US" dirty="0"/>
              <a:t>复制数组</a:t>
            </a:r>
            <a:r>
              <a:rPr lang="en-US" altLang="zh-CN" dirty="0"/>
              <a:t> </a:t>
            </a:r>
            <a:endParaRPr lang="en-US" altLang="zh-CN" dirty="0" smtClean="0"/>
          </a:p>
          <a:p>
            <a:pPr marL="68580" indent="0">
              <a:buNone/>
            </a:pPr>
            <a:r>
              <a:rPr lang="en-US" altLang="zh-CN" dirty="0" smtClean="0"/>
              <a:t>(2)</a:t>
            </a:r>
            <a:r>
              <a:rPr lang="en-US" altLang="zh-CN" dirty="0" err="1" smtClean="0"/>
              <a:t>copyOfRange</a:t>
            </a:r>
            <a:r>
              <a:rPr lang="en-US" altLang="zh-CN" dirty="0"/>
              <a:t>()</a:t>
            </a:r>
            <a:r>
              <a:rPr lang="zh-CN" altLang="en-US" dirty="0"/>
              <a:t>方法</a:t>
            </a:r>
          </a:p>
          <a:p>
            <a:pPr marL="68580" indent="0">
              <a:buNone/>
            </a:pPr>
            <a:r>
              <a:rPr lang="zh-CN" altLang="en-US" dirty="0"/>
              <a:t>语法：</a:t>
            </a:r>
          </a:p>
          <a:p>
            <a:pPr marL="68580" indent="0">
              <a:buNone/>
            </a:pPr>
            <a:r>
              <a:rPr lang="en-US" altLang="zh-CN" dirty="0" err="1"/>
              <a:t>copyOfRange</a:t>
            </a:r>
            <a:r>
              <a:rPr lang="zh-CN" altLang="en-US" dirty="0"/>
              <a:t>（</a:t>
            </a:r>
            <a:r>
              <a:rPr lang="en-US" altLang="zh-CN" dirty="0" err="1"/>
              <a:t>arr,int</a:t>
            </a:r>
            <a:r>
              <a:rPr lang="en-US" altLang="zh-CN" dirty="0"/>
              <a:t> </a:t>
            </a:r>
            <a:r>
              <a:rPr lang="en-US" altLang="zh-CN" dirty="0" err="1"/>
              <a:t>fromIndex,int</a:t>
            </a:r>
            <a:r>
              <a:rPr lang="en-US" altLang="zh-CN" dirty="0"/>
              <a:t> </a:t>
            </a:r>
            <a:r>
              <a:rPr lang="en-US" altLang="zh-CN" dirty="0" err="1"/>
              <a:t>toIndex</a:t>
            </a:r>
            <a:r>
              <a:rPr lang="zh-CN" altLang="en-US" dirty="0"/>
              <a:t>）</a:t>
            </a:r>
          </a:p>
          <a:p>
            <a:pPr marL="68580" indent="0">
              <a:buNone/>
            </a:pPr>
            <a:r>
              <a:rPr lang="en-US" altLang="zh-CN" dirty="0" err="1"/>
              <a:t>arr</a:t>
            </a:r>
            <a:r>
              <a:rPr lang="zh-CN" altLang="en-US" dirty="0"/>
              <a:t>：要进行复制的数组对象。</a:t>
            </a:r>
          </a:p>
          <a:p>
            <a:pPr marL="68580" indent="0">
              <a:buNone/>
            </a:pPr>
            <a:r>
              <a:rPr lang="en-US" altLang="zh-CN" dirty="0" err="1"/>
              <a:t>fromIndex</a:t>
            </a:r>
            <a:r>
              <a:rPr lang="zh-CN" altLang="en-US" dirty="0"/>
              <a:t>：指定开始复制数组的索引位置。            </a:t>
            </a:r>
            <a:r>
              <a:rPr lang="en-US" altLang="zh-CN" dirty="0" err="1"/>
              <a:t>fromIndex</a:t>
            </a:r>
            <a:r>
              <a:rPr lang="zh-CN" altLang="en-US" dirty="0"/>
              <a:t>必须在</a:t>
            </a:r>
            <a:r>
              <a:rPr lang="en-US" altLang="zh-CN" dirty="0"/>
              <a:t>0</a:t>
            </a:r>
            <a:r>
              <a:rPr lang="zh-CN" altLang="en-US" dirty="0"/>
              <a:t>至整个数组的长度之间。新数组包括索引是</a:t>
            </a:r>
            <a:r>
              <a:rPr lang="en-US" altLang="zh-CN" dirty="0" err="1"/>
              <a:t>fromIndex</a:t>
            </a:r>
            <a:r>
              <a:rPr lang="zh-CN" altLang="en-US" dirty="0"/>
              <a:t>的元素。</a:t>
            </a:r>
          </a:p>
          <a:p>
            <a:pPr marL="68580" indent="0">
              <a:buNone/>
            </a:pPr>
            <a:r>
              <a:rPr lang="en-US" altLang="zh-CN" dirty="0" err="1"/>
              <a:t>toIndex</a:t>
            </a:r>
            <a:r>
              <a:rPr lang="zh-CN" altLang="en-US" dirty="0"/>
              <a:t>：要复制范围的最后索引位置。可大于数组</a:t>
            </a:r>
            <a:r>
              <a:rPr lang="en-US" altLang="zh-CN" dirty="0" err="1"/>
              <a:t>arr</a:t>
            </a:r>
            <a:r>
              <a:rPr lang="zh-CN" altLang="en-US" dirty="0"/>
              <a:t>的长度。新数组不包括索引是</a:t>
            </a:r>
            <a:r>
              <a:rPr lang="en-US" altLang="zh-CN" dirty="0" err="1"/>
              <a:t>toIndex</a:t>
            </a:r>
            <a:r>
              <a:rPr lang="zh-CN" altLang="en-US" dirty="0"/>
              <a:t>的元素。</a:t>
            </a:r>
          </a:p>
          <a:p>
            <a:pPr marL="68580" indent="0">
              <a:buNone/>
            </a:pPr>
            <a:endParaRPr lang="en-US" altLang="zh-CN"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42674270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5904656" cy="576064"/>
          </a:xfrm>
        </p:spPr>
        <p:txBody>
          <a:bodyPr>
            <a:noAutofit/>
          </a:bodyPr>
          <a:lstStyle/>
          <a:p>
            <a:r>
              <a:rPr lang="en-US" altLang="zh-CN" sz="2400" dirty="0" smtClean="0"/>
              <a:t>5.5.2 </a:t>
            </a:r>
            <a:r>
              <a:rPr lang="zh-CN" altLang="en-US" sz="2400" dirty="0" smtClean="0"/>
              <a:t>常规类型格式化</a:t>
            </a:r>
            <a:endParaRPr lang="zh-CN" altLang="en-US" sz="2400" dirty="0"/>
          </a:p>
        </p:txBody>
      </p:sp>
      <p:sp>
        <p:nvSpPr>
          <p:cNvPr id="3" name="内容占位符 2"/>
          <p:cNvSpPr>
            <a:spLocks noGrp="1"/>
          </p:cNvSpPr>
          <p:nvPr>
            <p:ph idx="1"/>
          </p:nvPr>
        </p:nvSpPr>
        <p:spPr>
          <a:xfrm>
            <a:off x="683568" y="784119"/>
            <a:ext cx="6777317" cy="3508977"/>
          </a:xfrm>
        </p:spPr>
        <p:txBody>
          <a:bodyPr>
            <a:normAutofit/>
          </a:bodyPr>
          <a:lstStyle/>
          <a:p>
            <a:pPr marL="68580" indent="0">
              <a:buNone/>
            </a:pPr>
            <a:r>
              <a:rPr lang="zh-CN" altLang="en-US" sz="2000" dirty="0" smtClean="0"/>
              <a:t>常规类型的格式化可应用于任何参数类型。</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80</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273303358"/>
              </p:ext>
            </p:extLst>
          </p:nvPr>
        </p:nvGraphicFramePr>
        <p:xfrm>
          <a:off x="755576" y="1268760"/>
          <a:ext cx="7416824" cy="4988560"/>
        </p:xfrm>
        <a:graphic>
          <a:graphicData uri="http://schemas.openxmlformats.org/drawingml/2006/table">
            <a:tbl>
              <a:tblPr firstRow="1" bandRow="1">
                <a:tableStyleId>{21E4AEA4-8DFA-4A89-87EB-49C32662AFE0}</a:tableStyleId>
              </a:tblPr>
              <a:tblGrid>
                <a:gridCol w="1224136"/>
                <a:gridCol w="3384376"/>
                <a:gridCol w="2808312"/>
              </a:tblGrid>
              <a:tr h="370840">
                <a:tc>
                  <a:txBody>
                    <a:bodyPr/>
                    <a:lstStyle/>
                    <a:p>
                      <a:pPr algn="ctr"/>
                      <a:r>
                        <a:rPr lang="zh-CN" altLang="en-US" dirty="0" smtClean="0"/>
                        <a:t>转换符</a:t>
                      </a:r>
                      <a:endParaRPr lang="zh-CN" altLang="en-US" dirty="0"/>
                    </a:p>
                  </a:txBody>
                  <a:tcPr/>
                </a:tc>
                <a:tc>
                  <a:txBody>
                    <a:bodyPr/>
                    <a:lstStyle/>
                    <a:p>
                      <a:pPr algn="ctr"/>
                      <a:r>
                        <a:rPr lang="zh-CN" altLang="en-US" dirty="0" smtClean="0"/>
                        <a:t>说明</a:t>
                      </a:r>
                      <a:endParaRPr lang="zh-CN" altLang="en-US" dirty="0"/>
                    </a:p>
                  </a:txBody>
                  <a:tcPr/>
                </a:tc>
                <a:tc>
                  <a:txBody>
                    <a:bodyPr/>
                    <a:lstStyle/>
                    <a:p>
                      <a:pPr algn="ctr"/>
                      <a:r>
                        <a:rPr lang="zh-CN" altLang="en-US" dirty="0" smtClean="0"/>
                        <a:t>示例</a:t>
                      </a:r>
                      <a:endParaRPr lang="zh-CN" altLang="en-US" dirty="0"/>
                    </a:p>
                  </a:txBody>
                  <a:tcPr/>
                </a:tc>
              </a:tr>
              <a:tr h="370840">
                <a:tc>
                  <a:txBody>
                    <a:bodyPr/>
                    <a:lstStyle/>
                    <a:p>
                      <a:pPr algn="ctr"/>
                      <a:r>
                        <a:rPr lang="en-US" altLang="zh-CN" dirty="0" smtClean="0"/>
                        <a:t>%b</a:t>
                      </a:r>
                      <a:r>
                        <a:rPr lang="zh-CN" altLang="en-US" dirty="0" smtClean="0"/>
                        <a:t>、</a:t>
                      </a:r>
                      <a:r>
                        <a:rPr lang="en-US" altLang="zh-CN" dirty="0" smtClean="0"/>
                        <a:t>%B</a:t>
                      </a:r>
                      <a:endParaRPr lang="zh-CN" altLang="en-US" dirty="0"/>
                    </a:p>
                  </a:txBody>
                  <a:tcPr/>
                </a:tc>
                <a:tc>
                  <a:txBody>
                    <a:bodyPr/>
                    <a:lstStyle/>
                    <a:p>
                      <a:pPr algn="ctr"/>
                      <a:r>
                        <a:rPr lang="zh-CN" altLang="en-US" dirty="0" smtClean="0"/>
                        <a:t>结果被格式化为布尔类型</a:t>
                      </a:r>
                      <a:endParaRPr lang="zh-CN" altLang="en-US" dirty="0"/>
                    </a:p>
                  </a:txBody>
                  <a:tcPr/>
                </a:tc>
                <a:tc>
                  <a:txBody>
                    <a:bodyPr/>
                    <a:lstStyle/>
                    <a:p>
                      <a:pPr algn="ctr"/>
                      <a:r>
                        <a:rPr lang="en-US" altLang="zh-CN" dirty="0" smtClean="0"/>
                        <a:t>true</a:t>
                      </a:r>
                      <a:endParaRPr lang="zh-CN" altLang="en-US" dirty="0"/>
                    </a:p>
                  </a:txBody>
                  <a:tcPr/>
                </a:tc>
              </a:tr>
              <a:tr h="370840">
                <a:tc>
                  <a:txBody>
                    <a:bodyPr/>
                    <a:lstStyle/>
                    <a:p>
                      <a:pPr algn="ctr"/>
                      <a:r>
                        <a:rPr lang="en-US" altLang="zh-CN" dirty="0" smtClean="0"/>
                        <a:t>%h</a:t>
                      </a:r>
                      <a:r>
                        <a:rPr lang="zh-CN" altLang="en-US" dirty="0" smtClean="0"/>
                        <a:t>、</a:t>
                      </a:r>
                      <a:r>
                        <a:rPr lang="en-US" altLang="zh-CN" dirty="0" smtClean="0"/>
                        <a:t>%H</a:t>
                      </a:r>
                      <a:endParaRPr lang="zh-CN" altLang="en-US" dirty="0"/>
                    </a:p>
                  </a:txBody>
                  <a:tcPr/>
                </a:tc>
                <a:tc>
                  <a:txBody>
                    <a:bodyPr/>
                    <a:lstStyle/>
                    <a:p>
                      <a:pPr algn="ctr"/>
                      <a:r>
                        <a:rPr lang="zh-CN" altLang="en-US" dirty="0" smtClean="0"/>
                        <a:t>结果被格式化为散列码</a:t>
                      </a:r>
                      <a:endParaRPr lang="zh-CN" altLang="en-US" dirty="0"/>
                    </a:p>
                  </a:txBody>
                  <a:tcPr/>
                </a:tc>
                <a:tc>
                  <a:txBody>
                    <a:bodyPr/>
                    <a:lstStyle/>
                    <a:p>
                      <a:pPr algn="ctr"/>
                      <a:r>
                        <a:rPr lang="en-US" altLang="zh-CN" dirty="0" smtClean="0"/>
                        <a:t>A05A5198</a:t>
                      </a:r>
                      <a:endParaRPr lang="zh-CN" altLang="en-US" dirty="0"/>
                    </a:p>
                  </a:txBody>
                  <a:tcPr/>
                </a:tc>
              </a:tr>
              <a:tr h="370840">
                <a:tc>
                  <a:txBody>
                    <a:bodyPr/>
                    <a:lstStyle/>
                    <a:p>
                      <a:pPr algn="ctr"/>
                      <a:r>
                        <a:rPr lang="en-US" altLang="zh-CN" dirty="0" smtClean="0"/>
                        <a:t>%s</a:t>
                      </a:r>
                      <a:r>
                        <a:rPr lang="zh-CN" altLang="en-US" dirty="0" smtClean="0"/>
                        <a:t>、</a:t>
                      </a:r>
                      <a:r>
                        <a:rPr lang="en-US" altLang="zh-CN" dirty="0" smtClean="0"/>
                        <a:t>%S</a:t>
                      </a:r>
                      <a:endParaRPr lang="zh-CN" altLang="en-US" dirty="0"/>
                    </a:p>
                  </a:txBody>
                  <a:tcPr/>
                </a:tc>
                <a:tc>
                  <a:txBody>
                    <a:bodyPr/>
                    <a:lstStyle/>
                    <a:p>
                      <a:pPr algn="ctr"/>
                      <a:r>
                        <a:rPr lang="zh-CN" altLang="en-US" dirty="0" smtClean="0"/>
                        <a:t>结果被格式化为字符串类型</a:t>
                      </a:r>
                      <a:endParaRPr lang="zh-CN" altLang="en-US" dirty="0"/>
                    </a:p>
                  </a:txBody>
                  <a:tcPr/>
                </a:tc>
                <a:tc>
                  <a:txBody>
                    <a:bodyPr/>
                    <a:lstStyle/>
                    <a:p>
                      <a:pPr algn="ctr"/>
                      <a:r>
                        <a:rPr lang="en-US" altLang="zh-CN" dirty="0" smtClean="0"/>
                        <a:t>“</a:t>
                      </a:r>
                      <a:r>
                        <a:rPr lang="en-US" altLang="zh-CN" dirty="0" err="1" smtClean="0"/>
                        <a:t>abcd</a:t>
                      </a:r>
                      <a:r>
                        <a:rPr lang="en-US" altLang="zh-CN" dirty="0" smtClean="0"/>
                        <a:t>”</a:t>
                      </a:r>
                      <a:endParaRPr lang="zh-CN" altLang="en-US" dirty="0"/>
                    </a:p>
                  </a:txBody>
                  <a:tcPr/>
                </a:tc>
              </a:tr>
              <a:tr h="370840">
                <a:tc>
                  <a:txBody>
                    <a:bodyPr/>
                    <a:lstStyle/>
                    <a:p>
                      <a:pPr algn="ctr"/>
                      <a:r>
                        <a:rPr lang="en-US" altLang="zh-CN" dirty="0" smtClean="0"/>
                        <a:t>%c</a:t>
                      </a:r>
                      <a:r>
                        <a:rPr lang="zh-CN" altLang="en-US" dirty="0" smtClean="0"/>
                        <a:t>、</a:t>
                      </a:r>
                      <a:r>
                        <a:rPr lang="en-US" altLang="zh-CN" dirty="0" smtClean="0"/>
                        <a:t>%C</a:t>
                      </a:r>
                      <a:endParaRPr lang="zh-CN" altLang="en-US" dirty="0"/>
                    </a:p>
                  </a:txBody>
                  <a:tcPr/>
                </a:tc>
                <a:tc>
                  <a:txBody>
                    <a:bodyPr/>
                    <a:lstStyle/>
                    <a:p>
                      <a:pPr algn="ctr"/>
                      <a:r>
                        <a:rPr lang="zh-CN" altLang="en-US" dirty="0" smtClean="0"/>
                        <a:t>结果被格式化为字符类型</a:t>
                      </a:r>
                      <a:endParaRPr lang="zh-CN" altLang="en-US" dirty="0"/>
                    </a:p>
                  </a:txBody>
                  <a:tcPr/>
                </a:tc>
                <a:tc>
                  <a:txBody>
                    <a:bodyPr/>
                    <a:lstStyle/>
                    <a:p>
                      <a:pPr algn="ctr"/>
                      <a:r>
                        <a:rPr lang="en-US" altLang="zh-CN" dirty="0" smtClean="0"/>
                        <a:t>‘a’</a:t>
                      </a:r>
                      <a:endParaRPr lang="zh-CN" altLang="en-US" dirty="0"/>
                    </a:p>
                  </a:txBody>
                  <a:tcPr/>
                </a:tc>
              </a:tr>
              <a:tr h="370840">
                <a:tc>
                  <a:txBody>
                    <a:bodyPr/>
                    <a:lstStyle/>
                    <a:p>
                      <a:pPr algn="ctr"/>
                      <a:r>
                        <a:rPr lang="en-US" altLang="zh-CN" dirty="0" smtClean="0"/>
                        <a:t>%d</a:t>
                      </a:r>
                      <a:endParaRPr lang="zh-CN" altLang="en-US" dirty="0"/>
                    </a:p>
                  </a:txBody>
                  <a:tcPr/>
                </a:tc>
                <a:tc>
                  <a:txBody>
                    <a:bodyPr/>
                    <a:lstStyle/>
                    <a:p>
                      <a:pPr algn="ctr"/>
                      <a:r>
                        <a:rPr lang="zh-CN" altLang="en-US" dirty="0" smtClean="0"/>
                        <a:t>结果被格式化为十进制整数</a:t>
                      </a:r>
                      <a:endParaRPr lang="zh-CN" altLang="en-US" dirty="0"/>
                    </a:p>
                  </a:txBody>
                  <a:tcPr/>
                </a:tc>
                <a:tc>
                  <a:txBody>
                    <a:bodyPr/>
                    <a:lstStyle/>
                    <a:p>
                      <a:pPr algn="ctr"/>
                      <a:r>
                        <a:rPr lang="en-US" altLang="zh-CN" dirty="0" smtClean="0"/>
                        <a:t>40</a:t>
                      </a:r>
                      <a:endParaRPr lang="zh-CN" altLang="en-US" dirty="0"/>
                    </a:p>
                  </a:txBody>
                  <a:tcPr/>
                </a:tc>
              </a:tr>
              <a:tr h="370840">
                <a:tc>
                  <a:txBody>
                    <a:bodyPr/>
                    <a:lstStyle/>
                    <a:p>
                      <a:pPr algn="ctr"/>
                      <a:r>
                        <a:rPr lang="en-US" altLang="zh-CN" dirty="0" smtClean="0"/>
                        <a:t>%o</a:t>
                      </a:r>
                      <a:endParaRPr lang="zh-CN" altLang="en-US" dirty="0"/>
                    </a:p>
                  </a:txBody>
                  <a:tcPr/>
                </a:tc>
                <a:tc>
                  <a:txBody>
                    <a:bodyPr/>
                    <a:lstStyle/>
                    <a:p>
                      <a:pPr algn="ctr"/>
                      <a:r>
                        <a:rPr lang="zh-CN" altLang="en-US" dirty="0" smtClean="0"/>
                        <a:t>结果被格式化为八进制整数</a:t>
                      </a:r>
                      <a:endParaRPr lang="zh-CN" altLang="en-US" dirty="0"/>
                    </a:p>
                  </a:txBody>
                  <a:tcPr/>
                </a:tc>
                <a:tc>
                  <a:txBody>
                    <a:bodyPr/>
                    <a:lstStyle/>
                    <a:p>
                      <a:pPr algn="ctr"/>
                      <a:r>
                        <a:rPr lang="en-US" altLang="zh-CN" dirty="0" smtClean="0"/>
                        <a:t>11</a:t>
                      </a:r>
                      <a:endParaRPr lang="zh-CN" altLang="en-US" dirty="0"/>
                    </a:p>
                  </a:txBody>
                  <a:tcPr/>
                </a:tc>
              </a:tr>
              <a:tr h="370840">
                <a:tc>
                  <a:txBody>
                    <a:bodyPr/>
                    <a:lstStyle/>
                    <a:p>
                      <a:pPr algn="ctr"/>
                      <a:r>
                        <a:rPr lang="en-US" altLang="zh-CN" dirty="0" smtClean="0"/>
                        <a:t>%x</a:t>
                      </a:r>
                      <a:r>
                        <a:rPr lang="zh-CN" altLang="en-US" dirty="0" smtClean="0"/>
                        <a:t>、</a:t>
                      </a:r>
                      <a:r>
                        <a:rPr lang="en-US" altLang="zh-CN" dirty="0" smtClean="0"/>
                        <a:t>%X</a:t>
                      </a:r>
                      <a:endParaRPr lang="zh-CN" altLang="en-US" dirty="0"/>
                    </a:p>
                  </a:txBody>
                  <a:tcPr/>
                </a:tc>
                <a:tc>
                  <a:txBody>
                    <a:bodyPr/>
                    <a:lstStyle/>
                    <a:p>
                      <a:pPr algn="ctr"/>
                      <a:r>
                        <a:rPr lang="zh-CN" altLang="en-US" dirty="0" smtClean="0"/>
                        <a:t>结果被格式化为十六进制整数</a:t>
                      </a:r>
                      <a:endParaRPr lang="zh-CN" altLang="en-US" dirty="0"/>
                    </a:p>
                  </a:txBody>
                  <a:tcPr/>
                </a:tc>
                <a:tc>
                  <a:txBody>
                    <a:bodyPr/>
                    <a:lstStyle/>
                    <a:p>
                      <a:pPr algn="ctr"/>
                      <a:r>
                        <a:rPr lang="en-US" altLang="zh-CN" dirty="0" smtClean="0"/>
                        <a:t>4b1</a:t>
                      </a:r>
                      <a:endParaRPr lang="zh-CN" altLang="en-US" dirty="0"/>
                    </a:p>
                  </a:txBody>
                  <a:tcPr/>
                </a:tc>
              </a:tr>
              <a:tr h="370840">
                <a:tc>
                  <a:txBody>
                    <a:bodyPr/>
                    <a:lstStyle/>
                    <a:p>
                      <a:pPr algn="ctr"/>
                      <a:r>
                        <a:rPr lang="en-US" altLang="zh-CN" dirty="0" smtClean="0"/>
                        <a:t>%e</a:t>
                      </a:r>
                      <a:endParaRPr lang="zh-CN" altLang="en-US" dirty="0"/>
                    </a:p>
                  </a:txBody>
                  <a:tcPr/>
                </a:tc>
                <a:tc>
                  <a:txBody>
                    <a:bodyPr/>
                    <a:lstStyle/>
                    <a:p>
                      <a:pPr algn="ctr"/>
                      <a:r>
                        <a:rPr lang="zh-CN" altLang="en-US" dirty="0" smtClean="0"/>
                        <a:t>结果被格式化为用计算机科学计数法表示的十进制数</a:t>
                      </a:r>
                      <a:endParaRPr lang="zh-CN" altLang="en-US" dirty="0"/>
                    </a:p>
                  </a:txBody>
                  <a:tcPr/>
                </a:tc>
                <a:tc>
                  <a:txBody>
                    <a:bodyPr/>
                    <a:lstStyle/>
                    <a:p>
                      <a:pPr algn="ctr"/>
                      <a:r>
                        <a:rPr lang="en-US" altLang="zh-CN" dirty="0" smtClean="0"/>
                        <a:t>1.700000e+01</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zh-CN" altLang="en-US" dirty="0" smtClean="0"/>
                        <a:t>结果被格式化为带有效位数和指数的十六进制浮点值</a:t>
                      </a:r>
                      <a:endParaRPr lang="zh-CN" altLang="en-US" dirty="0"/>
                    </a:p>
                  </a:txBody>
                  <a:tcPr/>
                </a:tc>
                <a:tc>
                  <a:txBody>
                    <a:bodyPr/>
                    <a:lstStyle/>
                    <a:p>
                      <a:pPr algn="ctr"/>
                      <a:r>
                        <a:rPr lang="en-US" altLang="zh-CN" dirty="0" smtClean="0"/>
                        <a:t>0X1.C0000000000001P4</a:t>
                      </a:r>
                      <a:endParaRPr lang="zh-CN" altLang="en-US" dirty="0"/>
                    </a:p>
                  </a:txBody>
                  <a:tcPr/>
                </a:tc>
              </a:tr>
              <a:tr h="370840">
                <a:tc>
                  <a:txBody>
                    <a:bodyPr/>
                    <a:lstStyle/>
                    <a:p>
                      <a:pPr algn="ctr"/>
                      <a:r>
                        <a:rPr lang="en-US" altLang="zh-CN" dirty="0" smtClean="0"/>
                        <a:t>%n</a:t>
                      </a:r>
                      <a:endParaRPr lang="zh-CN" altLang="en-US" dirty="0"/>
                    </a:p>
                  </a:txBody>
                  <a:tcPr/>
                </a:tc>
                <a:tc>
                  <a:txBody>
                    <a:bodyPr/>
                    <a:lstStyle/>
                    <a:p>
                      <a:pPr algn="ctr"/>
                      <a:r>
                        <a:rPr lang="zh-CN" altLang="en-US" dirty="0" smtClean="0"/>
                        <a:t>结果为特定于平台的行分隔符</a:t>
                      </a:r>
                      <a:endParaRPr lang="zh-CN" altLang="en-US" dirty="0"/>
                    </a:p>
                  </a:txBody>
                  <a:tcPr/>
                </a:tc>
                <a:tc>
                  <a:txBody>
                    <a:bodyPr/>
                    <a:lstStyle/>
                    <a:p>
                      <a:pPr algn="ctr"/>
                      <a:endParaRPr lang="zh-CN" altLang="en-US"/>
                    </a:p>
                  </a:txBody>
                  <a:tcPr/>
                </a:tc>
              </a:tr>
              <a:tr h="370840">
                <a:tc>
                  <a:txBody>
                    <a:bodyPr/>
                    <a:lstStyle/>
                    <a:p>
                      <a:pPr algn="ctr"/>
                      <a:r>
                        <a:rPr lang="en-US" altLang="zh-CN" dirty="0" smtClean="0"/>
                        <a:t>%%</a:t>
                      </a:r>
                      <a:endParaRPr lang="zh-CN" altLang="en-US" dirty="0"/>
                    </a:p>
                  </a:txBody>
                  <a:tcPr/>
                </a:tc>
                <a:tc>
                  <a:txBody>
                    <a:bodyPr/>
                    <a:lstStyle/>
                    <a:p>
                      <a:pPr algn="ctr"/>
                      <a:r>
                        <a:rPr lang="zh-CN" altLang="en-US" dirty="0" smtClean="0"/>
                        <a:t>结果为字面值</a:t>
                      </a: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33174975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5976664" cy="432048"/>
          </a:xfrm>
        </p:spPr>
        <p:txBody>
          <a:bodyPr>
            <a:noAutofit/>
          </a:bodyPr>
          <a:lstStyle/>
          <a:p>
            <a:r>
              <a:rPr lang="en-US" altLang="zh-CN" sz="2800" dirty="0"/>
              <a:t>5.5.2 </a:t>
            </a:r>
            <a:r>
              <a:rPr lang="zh-CN" altLang="en-US" sz="2800" dirty="0"/>
              <a:t>常规类型格式化</a:t>
            </a:r>
          </a:p>
        </p:txBody>
      </p:sp>
      <p:sp>
        <p:nvSpPr>
          <p:cNvPr id="3" name="内容占位符 2"/>
          <p:cNvSpPr>
            <a:spLocks noGrp="1"/>
          </p:cNvSpPr>
          <p:nvPr>
            <p:ph idx="1"/>
          </p:nvPr>
        </p:nvSpPr>
        <p:spPr>
          <a:xfrm>
            <a:off x="683568" y="908720"/>
            <a:ext cx="7776864" cy="3508977"/>
          </a:xfrm>
        </p:spPr>
        <p:txBody>
          <a:bodyPr/>
          <a:lstStyle/>
          <a:p>
            <a:pPr marL="68580" indent="0">
              <a:buNone/>
            </a:pPr>
            <a:r>
              <a:rPr lang="zh-CN" altLang="en-US" dirty="0" smtClean="0"/>
              <a:t>例</a:t>
            </a:r>
            <a:r>
              <a:rPr lang="en-US" altLang="zh-CN" dirty="0" smtClean="0"/>
              <a:t>5.25 </a:t>
            </a:r>
            <a:r>
              <a:rPr lang="zh-CN" altLang="en-US" dirty="0" smtClean="0"/>
              <a:t>在项目中创建类，在主方法中实现不同数据类型到字符串的转换。</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81</a:t>
            </a:fld>
            <a:endParaRPr lang="zh-CN" altLang="en-US"/>
          </a:p>
        </p:txBody>
      </p:sp>
      <p:sp>
        <p:nvSpPr>
          <p:cNvPr id="5" name="TextBox 4"/>
          <p:cNvSpPr txBox="1"/>
          <p:nvPr/>
        </p:nvSpPr>
        <p:spPr>
          <a:xfrm>
            <a:off x="971600" y="1772816"/>
            <a:ext cx="6567824" cy="3170099"/>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String s1=</a:t>
            </a:r>
            <a:r>
              <a:rPr lang="en-US" altLang="zh-CN" sz="2000" dirty="0" err="1"/>
              <a:t>String.format</a:t>
            </a:r>
            <a:r>
              <a:rPr lang="en-US" altLang="zh-CN" sz="2000" dirty="0"/>
              <a:t>("%d", 400/2);</a:t>
            </a:r>
          </a:p>
          <a:p>
            <a:r>
              <a:rPr lang="en-US" altLang="zh-CN" sz="2000" dirty="0"/>
              <a:t>	String s2=</a:t>
            </a:r>
            <a:r>
              <a:rPr lang="en-US" altLang="zh-CN" sz="2000" dirty="0" err="1"/>
              <a:t>String.format</a:t>
            </a:r>
            <a:r>
              <a:rPr lang="en-US" altLang="zh-CN" sz="2000" dirty="0"/>
              <a:t>("%b", 3&gt;5);</a:t>
            </a:r>
          </a:p>
          <a:p>
            <a:r>
              <a:rPr lang="en-US" altLang="zh-CN" sz="2000" dirty="0"/>
              <a:t>	String s3=</a:t>
            </a:r>
            <a:r>
              <a:rPr lang="en-US" altLang="zh-CN" sz="2000" dirty="0" err="1"/>
              <a:t>String.format</a:t>
            </a:r>
            <a:r>
              <a:rPr lang="en-US" altLang="zh-CN" sz="2000" dirty="0"/>
              <a:t>("%x", 200);</a:t>
            </a:r>
          </a:p>
          <a:p>
            <a:r>
              <a:rPr lang="en-US" altLang="zh-CN" sz="2000" dirty="0"/>
              <a:t>	</a:t>
            </a:r>
            <a:r>
              <a:rPr lang="en-US" altLang="zh-CN" sz="2000" dirty="0" err="1"/>
              <a:t>System.out.println</a:t>
            </a:r>
            <a:r>
              <a:rPr lang="en-US" altLang="zh-CN" sz="2000" dirty="0"/>
              <a:t>("400</a:t>
            </a:r>
            <a:r>
              <a:rPr lang="zh-CN" altLang="en-US" sz="2000" dirty="0"/>
              <a:t>的一半是：</a:t>
            </a:r>
            <a:r>
              <a:rPr lang="en-US" altLang="zh-CN" sz="2000" dirty="0"/>
              <a:t>"+s1);</a:t>
            </a:r>
          </a:p>
          <a:p>
            <a:r>
              <a:rPr lang="en-US" altLang="zh-CN" sz="2000" dirty="0"/>
              <a:t>	</a:t>
            </a:r>
            <a:r>
              <a:rPr lang="en-US" altLang="zh-CN" sz="2000" dirty="0" err="1"/>
              <a:t>System.out.println</a:t>
            </a:r>
            <a:r>
              <a:rPr lang="en-US" altLang="zh-CN" sz="2000" dirty="0"/>
              <a:t>("3&gt;5</a:t>
            </a:r>
            <a:r>
              <a:rPr lang="zh-CN" altLang="en-US" sz="2000" dirty="0"/>
              <a:t>正确吗？</a:t>
            </a:r>
            <a:r>
              <a:rPr lang="en-US" altLang="zh-CN" sz="2000" dirty="0"/>
              <a:t>"+s2);</a:t>
            </a:r>
          </a:p>
          <a:p>
            <a:r>
              <a:rPr lang="en-US" altLang="zh-CN" sz="2000" dirty="0"/>
              <a:t>	</a:t>
            </a:r>
            <a:r>
              <a:rPr lang="en-US" altLang="zh-CN" sz="2000" dirty="0" err="1"/>
              <a:t>System.out.println</a:t>
            </a:r>
            <a:r>
              <a:rPr lang="en-US" altLang="zh-CN" sz="2000" dirty="0"/>
              <a:t>("200</a:t>
            </a:r>
            <a:r>
              <a:rPr lang="zh-CN" altLang="en-US" sz="2000" dirty="0"/>
              <a:t>的十六进制数是：</a:t>
            </a:r>
            <a:r>
              <a:rPr lang="en-US" altLang="zh-CN" sz="2000" dirty="0"/>
              <a:t>"+s3);</a:t>
            </a:r>
          </a:p>
          <a:p>
            <a:r>
              <a:rPr lang="en-US" altLang="zh-CN" sz="2000" dirty="0"/>
              <a:t>}</a:t>
            </a:r>
          </a:p>
          <a:p>
            <a:r>
              <a:rPr lang="en-US" altLang="zh-CN" sz="2000" dirty="0"/>
              <a:t>}</a:t>
            </a:r>
            <a:endParaRPr lang="zh-CN" alt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4509120"/>
            <a:ext cx="2644270" cy="1757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684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本章讲解如何创建字符串和字符串的基本操作。</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82</a:t>
            </a:fld>
            <a:endParaRPr lang="zh-CN" altLang="en-US"/>
          </a:p>
        </p:txBody>
      </p:sp>
    </p:spTree>
    <p:extLst>
      <p:ext uri="{BB962C8B-B14F-4D97-AF65-F5344CB8AC3E}">
        <p14:creationId xmlns:p14="http://schemas.microsoft.com/office/powerpoint/2010/main" val="1407264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10.</a:t>
            </a:r>
            <a:r>
              <a:rPr lang="zh-CN" altLang="en-US" dirty="0"/>
              <a:t>数组</a:t>
            </a:r>
            <a:r>
              <a:rPr lang="zh-CN" altLang="en-US" dirty="0" smtClean="0"/>
              <a:t>查询</a:t>
            </a:r>
            <a:endParaRPr lang="en-US" altLang="zh-CN" dirty="0" smtClean="0"/>
          </a:p>
          <a:p>
            <a:pPr marL="68580" indent="0">
              <a:buNone/>
            </a:pPr>
            <a:r>
              <a:rPr lang="en-US" altLang="zh-CN" dirty="0"/>
              <a:t>Arrays</a:t>
            </a:r>
            <a:r>
              <a:rPr lang="zh-CN" altLang="en-US" dirty="0"/>
              <a:t>类的</a:t>
            </a:r>
            <a:r>
              <a:rPr lang="en-US" altLang="zh-CN" dirty="0" err="1"/>
              <a:t>binarySearch</a:t>
            </a:r>
            <a:r>
              <a:rPr lang="en-US" altLang="zh-CN" dirty="0"/>
              <a:t>()</a:t>
            </a:r>
            <a:r>
              <a:rPr lang="zh-CN" altLang="en-US" dirty="0"/>
              <a:t>方法，可使用二分搜索法来搜索指定数组，以获得指定对象</a:t>
            </a:r>
            <a:r>
              <a:rPr lang="zh-CN" altLang="en-US" dirty="0" smtClean="0"/>
              <a:t>。</a:t>
            </a:r>
            <a:endParaRPr lang="en-US" altLang="zh-CN" dirty="0" smtClean="0"/>
          </a:p>
          <a:p>
            <a:pPr marL="68580" indent="0">
              <a:buNone/>
            </a:pPr>
            <a:r>
              <a:rPr lang="en-US" altLang="zh-CN" dirty="0" smtClean="0"/>
              <a:t>(1)</a:t>
            </a:r>
            <a:r>
              <a:rPr lang="en-US" altLang="zh-CN" dirty="0" err="1" smtClean="0"/>
              <a:t>binarySearch</a:t>
            </a:r>
            <a:r>
              <a:rPr lang="zh-CN" altLang="en-US" dirty="0"/>
              <a:t>（</a:t>
            </a:r>
            <a:r>
              <a:rPr lang="en-US" altLang="zh-CN" dirty="0"/>
              <a:t>Object[],Object key</a:t>
            </a:r>
            <a:r>
              <a:rPr lang="zh-CN" altLang="en-US" dirty="0" smtClean="0"/>
              <a:t>）</a:t>
            </a:r>
            <a:endParaRPr lang="en-US" altLang="zh-CN" dirty="0" smtClean="0"/>
          </a:p>
          <a:p>
            <a:pPr marL="68580" indent="0">
              <a:buNone/>
            </a:pPr>
            <a:endParaRPr lang="en-US" altLang="zh-CN" dirty="0"/>
          </a:p>
          <a:p>
            <a:pPr marL="68580" indent="0">
              <a:buNone/>
            </a:pPr>
            <a:r>
              <a:rPr lang="en-US" altLang="zh-CN" dirty="0" smtClean="0"/>
              <a:t>(2)</a:t>
            </a:r>
            <a:r>
              <a:rPr lang="en-US" altLang="zh-CN" dirty="0" err="1" smtClean="0"/>
              <a:t>binarySearch</a:t>
            </a:r>
            <a:r>
              <a:rPr lang="en-US" altLang="zh-CN" dirty="0" smtClean="0"/>
              <a:t>(object</a:t>
            </a:r>
            <a:r>
              <a:rPr lang="en-US" altLang="zh-CN" dirty="0"/>
              <a:t>[] </a:t>
            </a:r>
            <a:r>
              <a:rPr lang="en-US" altLang="zh-CN" dirty="0" err="1"/>
              <a:t>a,int</a:t>
            </a:r>
            <a:r>
              <a:rPr lang="en-US" altLang="zh-CN" dirty="0"/>
              <a:t> </a:t>
            </a:r>
            <a:r>
              <a:rPr lang="en-US" altLang="zh-CN" dirty="0" err="1"/>
              <a:t>fromIndex,int</a:t>
            </a:r>
            <a:r>
              <a:rPr lang="en-US" altLang="zh-CN" dirty="0"/>
              <a:t> </a:t>
            </a:r>
            <a:r>
              <a:rPr lang="en-US" altLang="zh-CN" dirty="0" err="1"/>
              <a:t>toIndex,Object</a:t>
            </a:r>
            <a:r>
              <a:rPr lang="en-US" altLang="zh-CN" dirty="0"/>
              <a:t> key)</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7729366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1576</TotalTime>
  <Words>5731</Words>
  <Application>Microsoft Office PowerPoint</Application>
  <PresentationFormat>全屏显示(4:3)</PresentationFormat>
  <Paragraphs>931</Paragraphs>
  <Slides>82</Slides>
  <Notes>5</Notes>
  <HiddenSlides>0</HiddenSlides>
  <MMClips>0</MMClips>
  <ScaleCrop>false</ScaleCrop>
  <HeadingPairs>
    <vt:vector size="4" baseType="variant">
      <vt:variant>
        <vt:lpstr>主题</vt:lpstr>
      </vt:variant>
      <vt:variant>
        <vt:i4>1</vt:i4>
      </vt:variant>
      <vt:variant>
        <vt:lpstr>幻灯片标题</vt:lpstr>
      </vt:variant>
      <vt:variant>
        <vt:i4>82</vt:i4>
      </vt:variant>
    </vt:vector>
  </HeadingPairs>
  <TitlesOfParts>
    <vt:vector size="83" baseType="lpstr">
      <vt:lpstr>奥斯汀</vt:lpstr>
      <vt:lpstr>5.字符串</vt:lpstr>
      <vt:lpstr>复习</vt:lpstr>
      <vt:lpstr>复习</vt:lpstr>
      <vt:lpstr>复习</vt:lpstr>
      <vt:lpstr>复习</vt:lpstr>
      <vt:lpstr>复习</vt:lpstr>
      <vt:lpstr>复习</vt:lpstr>
      <vt:lpstr>复习</vt:lpstr>
      <vt:lpstr>复习</vt:lpstr>
      <vt:lpstr>复习</vt:lpstr>
      <vt:lpstr>复习</vt:lpstr>
      <vt:lpstr>复习</vt:lpstr>
      <vt:lpstr>复习</vt:lpstr>
      <vt:lpstr>复习</vt:lpstr>
      <vt:lpstr>复习</vt:lpstr>
      <vt:lpstr>本章内容</vt:lpstr>
      <vt:lpstr>学习任务</vt:lpstr>
      <vt:lpstr>5.1 String类</vt:lpstr>
      <vt:lpstr>5.1 String类</vt:lpstr>
      <vt:lpstr>5.1.1 声明字符串</vt:lpstr>
      <vt:lpstr>5.1.1 声明字符串</vt:lpstr>
      <vt:lpstr>5.1.1 声明字符串</vt:lpstr>
      <vt:lpstr>5.1.2 创建字符串</vt:lpstr>
      <vt:lpstr>5.1.2 创建字符串</vt:lpstr>
      <vt:lpstr>5.1.2 创建字符串</vt:lpstr>
      <vt:lpstr>5.1.2 创建字符串</vt:lpstr>
      <vt:lpstr>5.2 连接字符串</vt:lpstr>
      <vt:lpstr>5.2.1 连接多个字符串</vt:lpstr>
      <vt:lpstr>5.2.1 连接多个字符串</vt:lpstr>
      <vt:lpstr>5.2.2 连接其他数据类型</vt:lpstr>
      <vt:lpstr>5.2.2 连接其他数据类型</vt:lpstr>
      <vt:lpstr>5.2.2 连接其他数据类型</vt:lpstr>
      <vt:lpstr>5.3.1 获取字符串长度</vt:lpstr>
      <vt:lpstr>5.3.2 字符串查找</vt:lpstr>
      <vt:lpstr>5.3.2 字符串查找</vt:lpstr>
      <vt:lpstr>5.3.2 字符串查找</vt:lpstr>
      <vt:lpstr>5.3.2 字符串查找</vt:lpstr>
      <vt:lpstr>5.3.2 字符串查找</vt:lpstr>
      <vt:lpstr>5.3.3 获取指定索引位置的字符</vt:lpstr>
      <vt:lpstr>5.3.3 获取指定索引位置的字符</vt:lpstr>
      <vt:lpstr>5.4 字符串操作</vt:lpstr>
      <vt:lpstr>5.4.1 获取子字符串</vt:lpstr>
      <vt:lpstr>5.4.1 获取子字符串</vt:lpstr>
      <vt:lpstr>5.4.1 获取子字符串</vt:lpstr>
      <vt:lpstr>5.4.1 获取子字符串</vt:lpstr>
      <vt:lpstr>5.4.1 获取子字符串</vt:lpstr>
      <vt:lpstr>5.4.2 去除空格</vt:lpstr>
      <vt:lpstr>5.4.2 去除空格</vt:lpstr>
      <vt:lpstr>5.4.3 字符串替换</vt:lpstr>
      <vt:lpstr>5.4.3 字符串替换</vt:lpstr>
      <vt:lpstr>5.4.4 判断字符串的开始与结尾</vt:lpstr>
      <vt:lpstr>5.4.4 判断字符串的开始与结尾</vt:lpstr>
      <vt:lpstr>5.4.4 判断字符串的开始与结尾</vt:lpstr>
      <vt:lpstr>5.4.4 判断字符串的开始与结尾</vt:lpstr>
      <vt:lpstr>5.4.5 判断字符串是否相等</vt:lpstr>
      <vt:lpstr>5.4.5 判断字符串是否相等</vt:lpstr>
      <vt:lpstr>5.4.5 判断字符串是否相等</vt:lpstr>
      <vt:lpstr>5.4.5 判断字符串是否相等</vt:lpstr>
      <vt:lpstr>5.4.5 判断字符串是否相等</vt:lpstr>
      <vt:lpstr>5.4.6 按字典顺序比较两个字符串</vt:lpstr>
      <vt:lpstr>5.4.6 按字典顺序比较两个字符串</vt:lpstr>
      <vt:lpstr>5.4.6 按字典顺序比较两个字符串</vt:lpstr>
      <vt:lpstr>5.4.7 字母大小写转换</vt:lpstr>
      <vt:lpstr>5.4.7 字母大小写转换</vt:lpstr>
      <vt:lpstr>5.4.7 字母大小写转换</vt:lpstr>
      <vt:lpstr>5.4.8 字符串分割</vt:lpstr>
      <vt:lpstr>5.4.8 字符串分割</vt:lpstr>
      <vt:lpstr>5.4.8 字符串分割</vt:lpstr>
      <vt:lpstr>5.5 格式化字符串</vt:lpstr>
      <vt:lpstr>5.5 格式化字符串</vt:lpstr>
      <vt:lpstr>5.5.1 日期和时间字符串格式化</vt:lpstr>
      <vt:lpstr>5.5.1 日期和时间字符串格式化</vt:lpstr>
      <vt:lpstr>5.5.1 日期和时间字符串格式化</vt:lpstr>
      <vt:lpstr>5.5.1 日期和时间字符串格式化</vt:lpstr>
      <vt:lpstr>5.5.1 日期和时间字符串格式化</vt:lpstr>
      <vt:lpstr>5.5.1 日期和时间字符串格式化</vt:lpstr>
      <vt:lpstr>5.5.1 日期和时间字符串格式化</vt:lpstr>
      <vt:lpstr>5.5.1 日期和时间字符串格式化</vt:lpstr>
      <vt:lpstr>5.5.1 日期和时间字符串格式化</vt:lpstr>
      <vt:lpstr>5.5.2 常规类型格式化</vt:lpstr>
      <vt:lpstr>5.5.2 常规类型格式化</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2.数据类型与运算符</dc:title>
  <dc:creator>qi</dc:creator>
  <cp:lastModifiedBy>qi</cp:lastModifiedBy>
  <cp:revision>94</cp:revision>
  <dcterms:created xsi:type="dcterms:W3CDTF">2020-02-26T08:47:25Z</dcterms:created>
  <dcterms:modified xsi:type="dcterms:W3CDTF">2020-05-12T09:35:48Z</dcterms:modified>
</cp:coreProperties>
</file>