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57" r:id="rId3"/>
    <p:sldId id="258" r:id="rId4"/>
    <p:sldId id="271" r:id="rId5"/>
    <p:sldId id="272" r:id="rId6"/>
    <p:sldId id="273" r:id="rId7"/>
    <p:sldId id="274" r:id="rId8"/>
    <p:sldId id="275" r:id="rId9"/>
    <p:sldId id="276" r:id="rId10"/>
    <p:sldId id="277" r:id="rId11"/>
    <p:sldId id="260" r:id="rId12"/>
    <p:sldId id="264" r:id="rId13"/>
    <p:sldId id="278" r:id="rId14"/>
    <p:sldId id="279" r:id="rId15"/>
    <p:sldId id="280" r:id="rId16"/>
    <p:sldId id="281" r:id="rId17"/>
    <p:sldId id="282" r:id="rId18"/>
    <p:sldId id="284" r:id="rId19"/>
    <p:sldId id="285" r:id="rId20"/>
    <p:sldId id="283" r:id="rId21"/>
    <p:sldId id="286" r:id="rId22"/>
    <p:sldId id="287" r:id="rId23"/>
    <p:sldId id="288" r:id="rId24"/>
    <p:sldId id="300" r:id="rId25"/>
    <p:sldId id="312" r:id="rId26"/>
    <p:sldId id="313" r:id="rId27"/>
    <p:sldId id="308" r:id="rId28"/>
    <p:sldId id="314" r:id="rId29"/>
    <p:sldId id="309" r:id="rId30"/>
    <p:sldId id="315" r:id="rId31"/>
    <p:sldId id="316" r:id="rId32"/>
    <p:sldId id="358" r:id="rId33"/>
    <p:sldId id="310" r:id="rId34"/>
    <p:sldId id="323" r:id="rId35"/>
    <p:sldId id="324" r:id="rId36"/>
    <p:sldId id="325" r:id="rId37"/>
    <p:sldId id="327" r:id="rId38"/>
    <p:sldId id="326" r:id="rId39"/>
    <p:sldId id="320" r:id="rId40"/>
    <p:sldId id="328" r:id="rId41"/>
    <p:sldId id="334" r:id="rId42"/>
    <p:sldId id="335" r:id="rId43"/>
    <p:sldId id="336" r:id="rId44"/>
    <p:sldId id="329" r:id="rId45"/>
    <p:sldId id="337" r:id="rId46"/>
    <p:sldId id="289" r:id="rId47"/>
    <p:sldId id="290" r:id="rId48"/>
    <p:sldId id="291" r:id="rId49"/>
    <p:sldId id="339" r:id="rId50"/>
    <p:sldId id="317" r:id="rId51"/>
    <p:sldId id="318" r:id="rId52"/>
    <p:sldId id="319" r:id="rId53"/>
    <p:sldId id="292" r:id="rId54"/>
    <p:sldId id="293" r:id="rId55"/>
    <p:sldId id="340" r:id="rId56"/>
    <p:sldId id="294" r:id="rId57"/>
    <p:sldId id="295" r:id="rId58"/>
    <p:sldId id="266" r:id="rId59"/>
    <p:sldId id="341" r:id="rId60"/>
    <p:sldId id="342" r:id="rId61"/>
    <p:sldId id="343" r:id="rId62"/>
    <p:sldId id="344" r:id="rId63"/>
    <p:sldId id="345" r:id="rId64"/>
    <p:sldId id="346" r:id="rId65"/>
    <p:sldId id="347" r:id="rId66"/>
    <p:sldId id="348" r:id="rId67"/>
    <p:sldId id="349" r:id="rId68"/>
    <p:sldId id="353" r:id="rId69"/>
    <p:sldId id="350" r:id="rId70"/>
    <p:sldId id="351" r:id="rId71"/>
    <p:sldId id="352" r:id="rId72"/>
    <p:sldId id="268" r:id="rId73"/>
    <p:sldId id="373" r:id="rId74"/>
    <p:sldId id="354" r:id="rId75"/>
    <p:sldId id="355" r:id="rId76"/>
    <p:sldId id="356" r:id="rId77"/>
    <p:sldId id="359" r:id="rId78"/>
    <p:sldId id="361" r:id="rId79"/>
    <p:sldId id="262" r:id="rId80"/>
    <p:sldId id="375" r:id="rId81"/>
    <p:sldId id="270" r:id="rId82"/>
    <p:sldId id="378" r:id="rId83"/>
    <p:sldId id="379" r:id="rId84"/>
    <p:sldId id="381" r:id="rId85"/>
    <p:sldId id="362" r:id="rId86"/>
    <p:sldId id="363" r:id="rId87"/>
    <p:sldId id="374" r:id="rId88"/>
    <p:sldId id="365" r:id="rId89"/>
    <p:sldId id="376" r:id="rId90"/>
    <p:sldId id="366" r:id="rId91"/>
    <p:sldId id="367" r:id="rId92"/>
    <p:sldId id="382" r:id="rId93"/>
    <p:sldId id="383" r:id="rId94"/>
    <p:sldId id="369" r:id="rId95"/>
    <p:sldId id="370" r:id="rId96"/>
    <p:sldId id="263"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7" autoAdjust="0"/>
    <p:restoredTop sz="94649" autoAdjust="0"/>
  </p:normalViewPr>
  <p:slideViewPr>
    <p:cSldViewPr>
      <p:cViewPr>
        <p:scale>
          <a:sx n="70" d="100"/>
          <a:sy n="70" d="100"/>
        </p:scale>
        <p:origin x="-846" y="42"/>
      </p:cViewPr>
      <p:guideLst>
        <p:guide orient="horz" pos="2160"/>
        <p:guide pos="2880"/>
      </p:guideLst>
    </p:cSldViewPr>
  </p:slideViewPr>
  <p:outlineViewPr>
    <p:cViewPr>
      <p:scale>
        <a:sx n="33" d="100"/>
        <a:sy n="33" d="100"/>
      </p:scale>
      <p:origin x="78" y="359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01657-DA6C-4DC2-B40C-990699ECF83C}"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10E7BB-15E4-4677-B492-976B0F9C13D1}" type="slidenum">
              <a:rPr lang="zh-CN" altLang="en-US" smtClean="0"/>
              <a:t>‹#›</a:t>
            </a:fld>
            <a:endParaRPr lang="zh-CN" altLang="en-US"/>
          </a:p>
        </p:txBody>
      </p:sp>
    </p:spTree>
    <p:extLst>
      <p:ext uri="{BB962C8B-B14F-4D97-AF65-F5344CB8AC3E}">
        <p14:creationId xmlns:p14="http://schemas.microsoft.com/office/powerpoint/2010/main" val="615536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10E7BB-15E4-4677-B492-976B0F9C13D1}" type="slidenum">
              <a:rPr lang="zh-CN" altLang="en-US" smtClean="0"/>
              <a:t>21</a:t>
            </a:fld>
            <a:endParaRPr lang="zh-CN" altLang="en-US"/>
          </a:p>
        </p:txBody>
      </p:sp>
    </p:spTree>
    <p:extLst>
      <p:ext uri="{BB962C8B-B14F-4D97-AF65-F5344CB8AC3E}">
        <p14:creationId xmlns:p14="http://schemas.microsoft.com/office/powerpoint/2010/main" val="321003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10E7BB-15E4-4677-B492-976B0F9C13D1}" type="slidenum">
              <a:rPr lang="zh-CN" altLang="en-US" smtClean="0"/>
              <a:t>22</a:t>
            </a:fld>
            <a:endParaRPr lang="zh-CN" altLang="en-US"/>
          </a:p>
        </p:txBody>
      </p:sp>
    </p:spTree>
    <p:extLst>
      <p:ext uri="{BB962C8B-B14F-4D97-AF65-F5344CB8AC3E}">
        <p14:creationId xmlns:p14="http://schemas.microsoft.com/office/powerpoint/2010/main" val="392212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10E7BB-15E4-4677-B492-976B0F9C13D1}" type="slidenum">
              <a:rPr lang="zh-CN" altLang="en-US" smtClean="0"/>
              <a:t>84</a:t>
            </a:fld>
            <a:endParaRPr lang="zh-CN" altLang="en-US"/>
          </a:p>
        </p:txBody>
      </p:sp>
    </p:spTree>
    <p:extLst>
      <p:ext uri="{BB962C8B-B14F-4D97-AF65-F5344CB8AC3E}">
        <p14:creationId xmlns:p14="http://schemas.microsoft.com/office/powerpoint/2010/main" val="1135760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A0FA4C1-E512-4A63-9200-5E7F4B049444}" type="datetime1">
              <a:rPr lang="zh-CN" altLang="en-US" smtClean="0"/>
              <a:t>2020/5/29</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4804181-704A-4B1C-B33C-C74858A24D28}" type="datetime1">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69EE37E-6094-4779-9C93-E54F719D2304}" type="datetime1">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B56EC29-45EC-4C9B-BF2D-02B80E19A43B}" type="datetime1">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CCF14A5-E14A-42A6-AC60-A504726B7E76}" type="datetime1">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6C996700-697C-4EBD-93D9-80C908F6A7E8}" type="datetime1">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8872006-049D-4ABD-B20E-2F795299A46D}" type="datetime1">
              <a:rPr lang="zh-CN" altLang="en-US" smtClean="0"/>
              <a:t>2020/5/29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2EC727FD-40F9-481B-9259-DC6C9C5DA587}" type="datetime1">
              <a:rPr lang="zh-CN" altLang="en-US" smtClean="0"/>
              <a:t>2020/5/29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7F1A8-DB14-4CD3-BCEC-399B68A96949}" type="datetime1">
              <a:rPr lang="zh-CN" altLang="en-US" smtClean="0"/>
              <a:t>2020/5/29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B9789176-2CD1-41CF-86B1-EBD5CAA140CF}" type="datetime1">
              <a:rPr lang="zh-CN" altLang="en-US" smtClean="0"/>
              <a:t>2020/5/29</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C6C0855-CE12-4473-A31A-238CE2FD3A74}" type="datetime1">
              <a:rPr lang="zh-CN" altLang="en-US" smtClean="0"/>
              <a:t>2020/5/29</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8512DE5-BF09-437D-B40E-4452A145E32F}" type="datetime1">
              <a:rPr lang="zh-CN" altLang="en-US" smtClean="0"/>
              <a:t>2020/5/29</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6.</a:t>
            </a:r>
            <a:r>
              <a:rPr lang="zh-CN" altLang="en-US" dirty="0" smtClean="0"/>
              <a:t>类和对象</a:t>
            </a:r>
            <a:endParaRPr lang="zh-CN" altLang="en-US" dirty="0"/>
          </a:p>
        </p:txBody>
      </p:sp>
      <p:sp>
        <p:nvSpPr>
          <p:cNvPr id="3" name="副标题 2"/>
          <p:cNvSpPr>
            <a:spLocks noGrp="1"/>
          </p:cNvSpPr>
          <p:nvPr>
            <p:ph type="subTitle" idx="1"/>
          </p:nvPr>
        </p:nvSpPr>
        <p:spPr/>
        <p:txBody>
          <a:bodyPr/>
          <a:lstStyle/>
          <a:p>
            <a:r>
              <a:rPr lang="zh-CN" altLang="en-US" dirty="0" smtClean="0"/>
              <a:t>广东理工学院</a:t>
            </a:r>
            <a:endParaRPr lang="en-US" altLang="zh-CN" dirty="0" smtClean="0"/>
          </a:p>
          <a:p>
            <a:r>
              <a:rPr lang="zh-CN" altLang="en-US" dirty="0" smtClean="0"/>
              <a:t>信息技术学院  廖琪敏</a:t>
            </a:r>
            <a:endParaRPr lang="en-US" altLang="zh-CN" dirty="0" smtClean="0"/>
          </a:p>
          <a:p>
            <a:r>
              <a:rPr lang="en-US" altLang="zh-CN" dirty="0" smtClean="0"/>
              <a:t>QQ</a:t>
            </a:r>
            <a:r>
              <a:rPr lang="zh-CN" altLang="en-US" dirty="0" smtClean="0"/>
              <a:t>：</a:t>
            </a:r>
            <a:r>
              <a:rPr lang="en-US" altLang="zh-CN" dirty="0" smtClean="0"/>
              <a:t>2035255264</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402507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面向对象的基本特征</a:t>
            </a:r>
          </a:p>
        </p:txBody>
      </p:sp>
      <p:sp>
        <p:nvSpPr>
          <p:cNvPr id="3" name="内容占位符 2"/>
          <p:cNvSpPr>
            <a:spLocks noGrp="1"/>
          </p:cNvSpPr>
          <p:nvPr>
            <p:ph idx="1"/>
          </p:nvPr>
        </p:nvSpPr>
        <p:spPr>
          <a:xfrm>
            <a:off x="1043492" y="2323652"/>
            <a:ext cx="6777317" cy="4129684"/>
          </a:xfrm>
        </p:spPr>
        <p:txBody>
          <a:bodyPr>
            <a:normAutofit/>
          </a:bodyPr>
          <a:lstStyle/>
          <a:p>
            <a:pPr marL="68580" indent="0">
              <a:buNone/>
            </a:pPr>
            <a:r>
              <a:rPr lang="en-US" altLang="zh-CN" dirty="0" smtClean="0"/>
              <a:t>3.</a:t>
            </a:r>
            <a:r>
              <a:rPr lang="zh-CN" altLang="en-US" dirty="0" smtClean="0"/>
              <a:t>多态</a:t>
            </a:r>
            <a:endParaRPr lang="en-US" altLang="zh-CN" dirty="0"/>
          </a:p>
          <a:p>
            <a:pPr marL="68580" indent="0">
              <a:buNone/>
            </a:pPr>
            <a:r>
              <a:rPr lang="zh-CN" altLang="en-US" dirty="0" smtClean="0"/>
              <a:t>多态直到系统运行时才根据实际情况决定实现何种操作。实质是讲父类对象应用于子类的特征就是多态。</a:t>
            </a:r>
            <a:endParaRPr lang="en-US" altLang="zh-CN" dirty="0" smtClean="0"/>
          </a:p>
          <a:p>
            <a:pPr marL="68580" indent="0">
              <a:buNone/>
            </a:pPr>
            <a:r>
              <a:rPr lang="zh-CN" altLang="en-US" dirty="0" smtClean="0"/>
              <a:t>多态性允许以统一的风格编写程序，以处理种类繁多的已存在的类及相关类。该统一风格可以由父类来实现，根据父类统一风格处理，可以实例化子类的对象。由于整个事件的处理都只依赖于父类的方法，所以日后只要维护和调整父类的方法即可，这样就降低了维护的难度，节省了时间。</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60074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6.1 </a:t>
            </a:r>
            <a:r>
              <a:rPr lang="zh-CN" altLang="en-US" dirty="0" smtClean="0"/>
              <a:t>类</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所谓“类”就是把事物的数据与相关功能封装（</a:t>
            </a:r>
            <a:r>
              <a:rPr lang="en-US" altLang="zh-CN" dirty="0" smtClean="0"/>
              <a:t>Encapsulate</a:t>
            </a:r>
            <a:r>
              <a:rPr lang="zh-CN" altLang="en-US" dirty="0" smtClean="0"/>
              <a:t>）在一起，形成一种特殊的数据结构，用于表达真实事物的一种抽象。</a:t>
            </a:r>
            <a:endParaRPr lang="zh-CN" altLang="en-US" dirty="0"/>
          </a:p>
        </p:txBody>
      </p:sp>
      <p:sp>
        <p:nvSpPr>
          <p:cNvPr id="4" name="矩形 3"/>
          <p:cNvSpPr/>
          <p:nvPr/>
        </p:nvSpPr>
        <p:spPr>
          <a:xfrm>
            <a:off x="6012160" y="3789040"/>
            <a:ext cx="1944216" cy="21602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 name="TextBox 4"/>
          <p:cNvSpPr txBox="1"/>
          <p:nvPr/>
        </p:nvSpPr>
        <p:spPr>
          <a:xfrm>
            <a:off x="6228184" y="4005064"/>
            <a:ext cx="1368152" cy="646331"/>
          </a:xfrm>
          <a:prstGeom prst="rect">
            <a:avLst/>
          </a:prstGeom>
          <a:solidFill>
            <a:schemeClr val="bg1">
              <a:lumMod val="95000"/>
            </a:schemeClr>
          </a:solidFill>
        </p:spPr>
        <p:txBody>
          <a:bodyPr wrap="square" rtlCol="0">
            <a:spAutoFit/>
          </a:bodyPr>
          <a:lstStyle/>
          <a:p>
            <a:r>
              <a:rPr lang="zh-CN" altLang="en-US" dirty="0" smtClean="0"/>
              <a:t>半径；</a:t>
            </a:r>
            <a:endParaRPr lang="en-US" altLang="zh-CN" dirty="0" smtClean="0"/>
          </a:p>
          <a:p>
            <a:r>
              <a:rPr lang="zh-CN" altLang="en-US" dirty="0" smtClean="0"/>
              <a:t>高；</a:t>
            </a:r>
            <a:endParaRPr lang="zh-CN" altLang="en-US" dirty="0"/>
          </a:p>
        </p:txBody>
      </p:sp>
      <p:sp>
        <p:nvSpPr>
          <p:cNvPr id="6" name="TextBox 5"/>
          <p:cNvSpPr txBox="1"/>
          <p:nvPr/>
        </p:nvSpPr>
        <p:spPr>
          <a:xfrm>
            <a:off x="6228184" y="4869160"/>
            <a:ext cx="1440160" cy="923330"/>
          </a:xfrm>
          <a:prstGeom prst="rect">
            <a:avLst/>
          </a:prstGeom>
          <a:solidFill>
            <a:schemeClr val="bg1"/>
          </a:solidFill>
        </p:spPr>
        <p:txBody>
          <a:bodyPr wrap="square" rtlCol="0">
            <a:spAutoFit/>
          </a:bodyPr>
          <a:lstStyle/>
          <a:p>
            <a:r>
              <a:rPr lang="zh-CN" altLang="en-US" dirty="0" smtClean="0"/>
              <a:t>计算底面积；</a:t>
            </a:r>
            <a:endParaRPr lang="en-US" altLang="zh-CN" dirty="0" smtClean="0"/>
          </a:p>
          <a:p>
            <a:r>
              <a:rPr lang="zh-CN" altLang="en-US" dirty="0" smtClean="0"/>
              <a:t>计算表面积；</a:t>
            </a:r>
            <a:endParaRPr lang="en-US" altLang="zh-CN" dirty="0" smtClean="0"/>
          </a:p>
          <a:p>
            <a:r>
              <a:rPr lang="zh-CN" altLang="en-US" dirty="0" smtClean="0"/>
              <a:t>计算体积</a:t>
            </a:r>
            <a:endParaRPr lang="zh-CN" altLang="en-US" dirty="0"/>
          </a:p>
        </p:txBody>
      </p:sp>
      <p:sp>
        <p:nvSpPr>
          <p:cNvPr id="7" name="右大括号 6"/>
          <p:cNvSpPr/>
          <p:nvPr/>
        </p:nvSpPr>
        <p:spPr>
          <a:xfrm>
            <a:off x="7956376" y="4005063"/>
            <a:ext cx="288032" cy="646331"/>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8" name="TextBox 7"/>
          <p:cNvSpPr txBox="1"/>
          <p:nvPr/>
        </p:nvSpPr>
        <p:spPr>
          <a:xfrm>
            <a:off x="8332966" y="4005064"/>
            <a:ext cx="415498" cy="646331"/>
          </a:xfrm>
          <a:prstGeom prst="rect">
            <a:avLst/>
          </a:prstGeom>
          <a:noFill/>
        </p:spPr>
        <p:txBody>
          <a:bodyPr wrap="none" rtlCol="0">
            <a:spAutoFit/>
          </a:bodyPr>
          <a:lstStyle/>
          <a:p>
            <a:r>
              <a:rPr lang="zh-CN" altLang="en-US" dirty="0" smtClean="0"/>
              <a:t>属</a:t>
            </a:r>
            <a:endParaRPr lang="en-US" altLang="zh-CN" dirty="0" smtClean="0"/>
          </a:p>
          <a:p>
            <a:r>
              <a:rPr lang="zh-CN" altLang="en-US" dirty="0" smtClean="0"/>
              <a:t>性</a:t>
            </a:r>
            <a:endParaRPr lang="zh-CN" altLang="en-US" dirty="0"/>
          </a:p>
        </p:txBody>
      </p:sp>
      <p:sp>
        <p:nvSpPr>
          <p:cNvPr id="10" name="右大括号 9"/>
          <p:cNvSpPr/>
          <p:nvPr/>
        </p:nvSpPr>
        <p:spPr>
          <a:xfrm>
            <a:off x="7956376" y="4869160"/>
            <a:ext cx="376590" cy="92333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1" name="TextBox 10"/>
          <p:cNvSpPr txBox="1"/>
          <p:nvPr/>
        </p:nvSpPr>
        <p:spPr>
          <a:xfrm>
            <a:off x="8316416" y="5013176"/>
            <a:ext cx="461665" cy="553998"/>
          </a:xfrm>
          <a:prstGeom prst="rect">
            <a:avLst/>
          </a:prstGeom>
          <a:noFill/>
        </p:spPr>
        <p:txBody>
          <a:bodyPr vert="eaVert" wrap="none" rtlCol="0">
            <a:spAutoFit/>
          </a:bodyPr>
          <a:lstStyle/>
          <a:p>
            <a:r>
              <a:rPr lang="zh-CN" altLang="en-US" dirty="0" smtClean="0"/>
              <a:t>方法</a:t>
            </a:r>
            <a:endParaRPr lang="zh-CN" altLang="en-US" dirty="0"/>
          </a:p>
        </p:txBody>
      </p:sp>
      <p:sp>
        <p:nvSpPr>
          <p:cNvPr id="12" name="TextBox 11"/>
          <p:cNvSpPr txBox="1"/>
          <p:nvPr/>
        </p:nvSpPr>
        <p:spPr>
          <a:xfrm>
            <a:off x="1043608" y="3703672"/>
            <a:ext cx="7332777" cy="2677656"/>
          </a:xfrm>
          <a:prstGeom prst="rect">
            <a:avLst/>
          </a:prstGeom>
          <a:noFill/>
        </p:spPr>
        <p:txBody>
          <a:bodyPr wrap="none" rtlCol="0">
            <a:spAutoFit/>
          </a:bodyPr>
          <a:lstStyle/>
          <a:p>
            <a:pPr marL="68580">
              <a:spcBef>
                <a:spcPct val="20000"/>
              </a:spcBef>
              <a:buClr>
                <a:schemeClr val="accent1"/>
              </a:buClr>
              <a:buSzPct val="76000"/>
            </a:pPr>
            <a:r>
              <a:rPr lang="zh-CN" altLang="en-US" sz="2400" dirty="0">
                <a:solidFill>
                  <a:schemeClr val="tx2"/>
                </a:solidFill>
              </a:rPr>
              <a:t>由于类是将数据和方法封装在</a:t>
            </a:r>
            <a:r>
              <a:rPr lang="zh-CN" altLang="en-US" sz="2400" dirty="0" smtClean="0">
                <a:solidFill>
                  <a:schemeClr val="tx2"/>
                </a:solidFill>
              </a:rPr>
              <a:t>一</a:t>
            </a:r>
            <a:endParaRPr lang="en-US" altLang="zh-CN" sz="2400" dirty="0" smtClean="0">
              <a:solidFill>
                <a:schemeClr val="tx2"/>
              </a:solidFill>
            </a:endParaRPr>
          </a:p>
          <a:p>
            <a:pPr marL="68580">
              <a:spcBef>
                <a:spcPct val="20000"/>
              </a:spcBef>
              <a:buClr>
                <a:schemeClr val="accent1"/>
              </a:buClr>
              <a:buSzPct val="76000"/>
            </a:pPr>
            <a:r>
              <a:rPr lang="zh-CN" altLang="en-US" sz="2400" dirty="0" smtClean="0">
                <a:solidFill>
                  <a:schemeClr val="tx2"/>
                </a:solidFill>
              </a:rPr>
              <a:t>起</a:t>
            </a:r>
            <a:r>
              <a:rPr lang="zh-CN" altLang="en-US" sz="2400" dirty="0">
                <a:solidFill>
                  <a:schemeClr val="tx2"/>
                </a:solidFill>
              </a:rPr>
              <a:t>的一种</a:t>
            </a:r>
            <a:r>
              <a:rPr lang="zh-CN" altLang="en-US" sz="2400" dirty="0" smtClean="0">
                <a:solidFill>
                  <a:schemeClr val="tx2"/>
                </a:solidFill>
              </a:rPr>
              <a:t>数据结构，其中数据表</a:t>
            </a:r>
            <a:endParaRPr lang="en-US" altLang="zh-CN" sz="2400" dirty="0" smtClean="0">
              <a:solidFill>
                <a:schemeClr val="tx2"/>
              </a:solidFill>
            </a:endParaRPr>
          </a:p>
          <a:p>
            <a:pPr marL="68580">
              <a:spcBef>
                <a:spcPct val="20000"/>
              </a:spcBef>
              <a:buClr>
                <a:schemeClr val="accent1"/>
              </a:buClr>
              <a:buSzPct val="76000"/>
            </a:pPr>
            <a:r>
              <a:rPr lang="zh-CN" altLang="en-US" sz="2400" dirty="0" smtClean="0">
                <a:solidFill>
                  <a:schemeClr val="tx2"/>
                </a:solidFill>
              </a:rPr>
              <a:t>示类的属性，方法表示类的行为，</a:t>
            </a:r>
            <a:endParaRPr lang="en-US" altLang="zh-CN" sz="2400" dirty="0" smtClean="0">
              <a:solidFill>
                <a:schemeClr val="tx2"/>
              </a:solidFill>
            </a:endParaRPr>
          </a:p>
          <a:p>
            <a:pPr marL="68580">
              <a:spcBef>
                <a:spcPct val="20000"/>
              </a:spcBef>
              <a:buClr>
                <a:schemeClr val="accent1"/>
              </a:buClr>
              <a:buSzPct val="76000"/>
            </a:pPr>
            <a:r>
              <a:rPr lang="zh-CN" altLang="en-US" sz="2400" dirty="0" smtClean="0">
                <a:solidFill>
                  <a:schemeClr val="tx2"/>
                </a:solidFill>
              </a:rPr>
              <a:t>所以定义类实际上就是定义类的</a:t>
            </a:r>
            <a:endParaRPr lang="en-US" altLang="zh-CN" sz="2400" dirty="0" smtClean="0">
              <a:solidFill>
                <a:schemeClr val="tx2"/>
              </a:solidFill>
            </a:endParaRPr>
          </a:p>
          <a:p>
            <a:pPr marL="68580">
              <a:spcBef>
                <a:spcPct val="20000"/>
              </a:spcBef>
              <a:buClr>
                <a:schemeClr val="accent1"/>
              </a:buClr>
              <a:buSzPct val="76000"/>
            </a:pPr>
            <a:r>
              <a:rPr lang="zh-CN" altLang="en-US" sz="2400" dirty="0" smtClean="0">
                <a:solidFill>
                  <a:schemeClr val="tx2"/>
                </a:solidFill>
              </a:rPr>
              <a:t>属性和方法。</a:t>
            </a:r>
            <a:endParaRPr lang="en-US" altLang="zh-CN" sz="2400" dirty="0" smtClean="0">
              <a:solidFill>
                <a:schemeClr val="tx2"/>
              </a:solidFill>
            </a:endParaRPr>
          </a:p>
          <a:p>
            <a:pPr marL="68580">
              <a:spcBef>
                <a:spcPct val="20000"/>
              </a:spcBef>
              <a:buClr>
                <a:schemeClr val="accent1"/>
              </a:buClr>
              <a:buSzPct val="76000"/>
            </a:pPr>
            <a:r>
              <a:rPr lang="zh-CN" altLang="en-US" sz="2400" dirty="0" smtClean="0">
                <a:solidFill>
                  <a:schemeClr val="tx2"/>
                </a:solidFill>
              </a:rPr>
              <a:t>用户定义一个类实际上就是定义一个新的数据类型。</a:t>
            </a:r>
            <a:endParaRPr lang="zh-CN" altLang="en-US" sz="2400" dirty="0">
              <a:solidFill>
                <a:schemeClr val="tx2"/>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67919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 calcmode="lin" valueType="num">
                                      <p:cBhvr additive="base">
                                        <p:cTn id="1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 calcmode="lin" valueType="num">
                                      <p:cBhvr additive="base">
                                        <p:cTn id="2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 calcmode="lin" valueType="num">
                                      <p:cBhvr additive="base">
                                        <p:cTn id="2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anim calcmode="lin" valueType="num">
                                      <p:cBhvr additive="base">
                                        <p:cTn id="3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类</a:t>
            </a:r>
          </a:p>
        </p:txBody>
      </p:sp>
      <p:sp>
        <p:nvSpPr>
          <p:cNvPr id="3" name="内容占位符 2"/>
          <p:cNvSpPr>
            <a:spLocks noGrp="1"/>
          </p:cNvSpPr>
          <p:nvPr>
            <p:ph idx="1"/>
          </p:nvPr>
        </p:nvSpPr>
        <p:spPr/>
        <p:txBody>
          <a:bodyPr/>
          <a:lstStyle/>
          <a:p>
            <a:pPr marL="68580" indent="0">
              <a:buNone/>
            </a:pPr>
            <a:r>
              <a:rPr lang="zh-CN" altLang="en-US" sz="2800" b="1" dirty="0" smtClean="0"/>
              <a:t>类的定义</a:t>
            </a:r>
            <a:endParaRPr lang="en-US" altLang="zh-CN" sz="2800" b="1" dirty="0" smtClean="0"/>
          </a:p>
          <a:p>
            <a:pPr marL="68580" indent="0">
              <a:buNone/>
            </a:pPr>
            <a:r>
              <a:rPr lang="zh-CN" altLang="en-US" dirty="0" smtClean="0"/>
              <a:t>在使用类之前，必须先定义它，然后才能利用所定义的类来声明相应的变量，并创建对象，这与声明一个基本类型的变量（如</a:t>
            </a:r>
            <a:r>
              <a:rPr lang="en-US" altLang="zh-CN" dirty="0" err="1" smtClean="0"/>
              <a:t>int</a:t>
            </a:r>
            <a:r>
              <a:rPr lang="en-US" altLang="zh-CN" dirty="0" smtClean="0"/>
              <a:t> x</a:t>
            </a:r>
            <a:r>
              <a:rPr lang="zh-CN" altLang="en-US" dirty="0" smtClean="0"/>
              <a:t>）实质上是一个概念，只是基本数据类型是系统定义好的，无须用户来定义。</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45574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类</a:t>
            </a:r>
          </a:p>
        </p:txBody>
      </p:sp>
      <p:sp>
        <p:nvSpPr>
          <p:cNvPr id="3" name="内容占位符 2"/>
          <p:cNvSpPr>
            <a:spLocks noGrp="1"/>
          </p:cNvSpPr>
          <p:nvPr>
            <p:ph idx="1"/>
          </p:nvPr>
        </p:nvSpPr>
        <p:spPr>
          <a:xfrm>
            <a:off x="1043492" y="2323652"/>
            <a:ext cx="6777317" cy="4129684"/>
          </a:xfrm>
        </p:spPr>
        <p:txBody>
          <a:bodyPr>
            <a:normAutofit fontScale="77500" lnSpcReduction="20000"/>
          </a:bodyPr>
          <a:lstStyle/>
          <a:p>
            <a:pPr marL="68580" indent="0">
              <a:buNone/>
            </a:pPr>
            <a:r>
              <a:rPr lang="zh-CN" altLang="en-US" sz="2800" b="1" dirty="0" smtClean="0"/>
              <a:t>类的定义</a:t>
            </a:r>
            <a:endParaRPr lang="en-US" altLang="zh-CN" sz="2800" b="1" dirty="0" smtClean="0"/>
          </a:p>
          <a:p>
            <a:pPr marL="68580" indent="0">
              <a:buNone/>
            </a:pPr>
            <a:r>
              <a:rPr lang="zh-CN" altLang="en-US" dirty="0" smtClean="0"/>
              <a:t>定义类又称为声明类，其一般的语法结构如下：</a:t>
            </a:r>
            <a:endParaRPr lang="en-US" altLang="zh-CN" dirty="0"/>
          </a:p>
          <a:p>
            <a:pPr marL="68580" indent="0">
              <a:buNone/>
            </a:pPr>
            <a:r>
              <a:rPr lang="en-US" altLang="zh-CN" dirty="0" smtClean="0"/>
              <a:t>[</a:t>
            </a:r>
            <a:r>
              <a:rPr lang="zh-CN" altLang="en-US" dirty="0" smtClean="0"/>
              <a:t>类修饰符</a:t>
            </a:r>
            <a:r>
              <a:rPr lang="en-US" altLang="zh-CN" dirty="0" smtClean="0"/>
              <a:t>] class </a:t>
            </a:r>
            <a:r>
              <a:rPr lang="zh-CN" altLang="en-US" dirty="0" smtClean="0"/>
              <a:t>类名称</a:t>
            </a:r>
            <a:endParaRPr lang="en-US" altLang="zh-CN" dirty="0" smtClean="0"/>
          </a:p>
          <a:p>
            <a:pPr marL="68580" indent="0">
              <a:buNone/>
            </a:pPr>
            <a:r>
              <a:rPr lang="en-US" altLang="zh-CN" dirty="0" smtClean="0"/>
              <a:t>{</a:t>
            </a:r>
          </a:p>
          <a:p>
            <a:pPr marL="68580" indent="0">
              <a:buNone/>
            </a:pPr>
            <a:r>
              <a:rPr lang="en-US" altLang="zh-CN" dirty="0" smtClean="0"/>
              <a:t>[</a:t>
            </a:r>
            <a:r>
              <a:rPr lang="zh-CN" altLang="en-US" dirty="0" smtClean="0"/>
              <a:t>修饰符</a:t>
            </a:r>
            <a:r>
              <a:rPr lang="en-US" altLang="zh-CN" dirty="0" smtClean="0"/>
              <a:t>] </a:t>
            </a:r>
            <a:r>
              <a:rPr lang="zh-CN" altLang="en-US" dirty="0" smtClean="0"/>
              <a:t>数据类型 成员变量名称；</a:t>
            </a:r>
            <a:endParaRPr lang="en-US" altLang="zh-CN" dirty="0" smtClean="0"/>
          </a:p>
          <a:p>
            <a:pPr marL="68580" indent="0">
              <a:buNone/>
            </a:pPr>
            <a:endParaRPr lang="en-US" altLang="zh-CN" dirty="0" smtClean="0"/>
          </a:p>
          <a:p>
            <a:pPr marL="68580" indent="0">
              <a:buNone/>
            </a:pPr>
            <a:endParaRPr lang="en-US" altLang="zh-CN" dirty="0"/>
          </a:p>
          <a:p>
            <a:pPr marL="68580" indent="0">
              <a:buNone/>
            </a:pPr>
            <a:r>
              <a:rPr lang="en-US" altLang="zh-CN" dirty="0" smtClean="0"/>
              <a:t>[</a:t>
            </a:r>
            <a:r>
              <a:rPr lang="zh-CN" altLang="en-US" dirty="0" smtClean="0"/>
              <a:t>修饰符</a:t>
            </a:r>
            <a:r>
              <a:rPr lang="en-US" altLang="zh-CN" dirty="0" smtClean="0"/>
              <a:t>] </a:t>
            </a:r>
            <a:r>
              <a:rPr lang="zh-CN" altLang="en-US" dirty="0" smtClean="0"/>
              <a:t>返回的数据类型 方法名</a:t>
            </a:r>
            <a:r>
              <a:rPr lang="en-US" altLang="zh-CN" dirty="0" smtClean="0"/>
              <a:t>(</a:t>
            </a:r>
            <a:r>
              <a:rPr lang="zh-CN" altLang="en-US" dirty="0" smtClean="0"/>
              <a:t>参数</a:t>
            </a:r>
            <a:r>
              <a:rPr lang="en-US" altLang="zh-CN" dirty="0" smtClean="0"/>
              <a:t>1</a:t>
            </a:r>
            <a:r>
              <a:rPr lang="zh-CN" altLang="en-US" dirty="0" smtClean="0"/>
              <a:t>，参数，</a:t>
            </a:r>
            <a:r>
              <a:rPr lang="en-US" altLang="zh-CN" dirty="0" smtClean="0"/>
              <a:t>……)</a:t>
            </a:r>
          </a:p>
          <a:p>
            <a:pPr marL="68580" indent="0">
              <a:buNone/>
            </a:pPr>
            <a:r>
              <a:rPr lang="en-US" altLang="zh-CN" dirty="0" smtClean="0"/>
              <a:t>{</a:t>
            </a:r>
          </a:p>
          <a:p>
            <a:pPr marL="68580" indent="0">
              <a:buNone/>
            </a:pPr>
            <a:r>
              <a:rPr lang="zh-CN" altLang="en-US" dirty="0" smtClean="0"/>
              <a:t>语句序列；</a:t>
            </a:r>
            <a:endParaRPr lang="en-US" altLang="zh-CN" dirty="0" smtClean="0"/>
          </a:p>
          <a:p>
            <a:pPr marL="68580" indent="0">
              <a:buNone/>
            </a:pPr>
            <a:r>
              <a:rPr lang="en-US" altLang="zh-CN" dirty="0"/>
              <a:t>r</a:t>
            </a:r>
            <a:r>
              <a:rPr lang="en-US" altLang="zh-CN" dirty="0" smtClean="0"/>
              <a:t>eturn [</a:t>
            </a:r>
            <a:r>
              <a:rPr lang="zh-CN" altLang="en-US" dirty="0" smtClean="0"/>
              <a:t>表达式</a:t>
            </a:r>
            <a:r>
              <a:rPr lang="en-US" altLang="zh-CN" dirty="0" smtClean="0"/>
              <a:t>]</a:t>
            </a:r>
            <a:r>
              <a:rPr lang="zh-CN" altLang="en-US" dirty="0" smtClean="0"/>
              <a:t>；</a:t>
            </a:r>
            <a:endParaRPr lang="en-US" altLang="zh-CN" dirty="0" smtClean="0"/>
          </a:p>
          <a:p>
            <a:pPr marL="68580" indent="0">
              <a:buNone/>
            </a:pPr>
            <a:r>
              <a:rPr lang="en-US" altLang="zh-CN" dirty="0"/>
              <a:t>}</a:t>
            </a:r>
            <a:endParaRPr lang="en-US" altLang="zh-CN" dirty="0" smtClean="0"/>
          </a:p>
          <a:p>
            <a:pPr marL="68580" indent="0">
              <a:buNone/>
            </a:pPr>
            <a:endParaRPr lang="en-US" altLang="zh-CN" dirty="0"/>
          </a:p>
          <a:p>
            <a:pPr marL="68580" indent="0">
              <a:buNone/>
            </a:pPr>
            <a:r>
              <a:rPr lang="en-US" altLang="zh-CN" dirty="0" smtClean="0"/>
              <a:t>}</a:t>
            </a:r>
          </a:p>
          <a:p>
            <a:pPr marL="68580" indent="0">
              <a:buNone/>
            </a:pPr>
            <a:endParaRPr lang="zh-CN" altLang="en-US" dirty="0"/>
          </a:p>
        </p:txBody>
      </p:sp>
      <p:sp>
        <p:nvSpPr>
          <p:cNvPr id="4" name="TextBox 3"/>
          <p:cNvSpPr txBox="1"/>
          <p:nvPr/>
        </p:nvSpPr>
        <p:spPr>
          <a:xfrm>
            <a:off x="2310135" y="3897923"/>
            <a:ext cx="461665" cy="323165"/>
          </a:xfrm>
          <a:prstGeom prst="rect">
            <a:avLst/>
          </a:prstGeom>
          <a:noFill/>
        </p:spPr>
        <p:txBody>
          <a:bodyPr vert="eaVert" wrap="none" rtlCol="0">
            <a:spAutoFit/>
          </a:bodyPr>
          <a:lstStyle/>
          <a:p>
            <a:r>
              <a:rPr lang="en-US" altLang="zh-CN" dirty="0" smtClean="0"/>
              <a:t>…</a:t>
            </a:r>
            <a:endParaRPr lang="zh-CN" altLang="en-US" dirty="0"/>
          </a:p>
        </p:txBody>
      </p:sp>
      <p:sp>
        <p:nvSpPr>
          <p:cNvPr id="5" name="TextBox 4"/>
          <p:cNvSpPr txBox="1"/>
          <p:nvPr/>
        </p:nvSpPr>
        <p:spPr>
          <a:xfrm>
            <a:off x="2310135" y="5698123"/>
            <a:ext cx="461665" cy="323165"/>
          </a:xfrm>
          <a:prstGeom prst="rect">
            <a:avLst/>
          </a:prstGeom>
          <a:noFill/>
        </p:spPr>
        <p:txBody>
          <a:bodyPr vert="eaVert" wrap="none" rtlCol="0">
            <a:spAutoFit/>
          </a:bodyPr>
          <a:lstStyle/>
          <a:p>
            <a:r>
              <a:rPr lang="en-US" altLang="zh-CN" dirty="0" smtClean="0"/>
              <a:t>…</a:t>
            </a:r>
            <a:endParaRPr lang="zh-CN" altLang="en-US" dirty="0"/>
          </a:p>
        </p:txBody>
      </p:sp>
      <p:cxnSp>
        <p:nvCxnSpPr>
          <p:cNvPr id="10" name="直接连接符 9"/>
          <p:cNvCxnSpPr/>
          <p:nvPr/>
        </p:nvCxnSpPr>
        <p:spPr>
          <a:xfrm>
            <a:off x="1115616" y="3501008"/>
            <a:ext cx="0" cy="7200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p:cNvCxnSpPr/>
          <p:nvPr/>
        </p:nvCxnSpPr>
        <p:spPr>
          <a:xfrm>
            <a:off x="1115616" y="3501008"/>
            <a:ext cx="388843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直接连接符 13"/>
          <p:cNvCxnSpPr/>
          <p:nvPr/>
        </p:nvCxnSpPr>
        <p:spPr>
          <a:xfrm>
            <a:off x="1115616" y="4221088"/>
            <a:ext cx="388843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直接连接符 15"/>
          <p:cNvCxnSpPr/>
          <p:nvPr/>
        </p:nvCxnSpPr>
        <p:spPr>
          <a:xfrm>
            <a:off x="5004048" y="3501008"/>
            <a:ext cx="0" cy="7200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直接箭头连接符 18"/>
          <p:cNvCxnSpPr/>
          <p:nvPr/>
        </p:nvCxnSpPr>
        <p:spPr>
          <a:xfrm flipV="1">
            <a:off x="5004048" y="3501008"/>
            <a:ext cx="792088" cy="3600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0" name="TextBox 19"/>
          <p:cNvSpPr txBox="1"/>
          <p:nvPr/>
        </p:nvSpPr>
        <p:spPr>
          <a:xfrm>
            <a:off x="5868144" y="3284984"/>
            <a:ext cx="1569660" cy="369332"/>
          </a:xfrm>
          <a:prstGeom prst="rect">
            <a:avLst/>
          </a:prstGeom>
          <a:noFill/>
        </p:spPr>
        <p:txBody>
          <a:bodyPr wrap="none" rtlCol="0">
            <a:spAutoFit/>
          </a:bodyPr>
          <a:lstStyle/>
          <a:p>
            <a:r>
              <a:rPr lang="zh-CN" altLang="en-US" dirty="0" smtClean="0">
                <a:solidFill>
                  <a:schemeClr val="accent6">
                    <a:lumMod val="75000"/>
                  </a:schemeClr>
                </a:solidFill>
              </a:rPr>
              <a:t>声明成员变量</a:t>
            </a:r>
            <a:endParaRPr lang="zh-CN" altLang="en-US" dirty="0">
              <a:solidFill>
                <a:schemeClr val="accent6">
                  <a:lumMod val="75000"/>
                </a:schemeClr>
              </a:solidFill>
            </a:endParaRPr>
          </a:p>
        </p:txBody>
      </p:sp>
      <p:cxnSp>
        <p:nvCxnSpPr>
          <p:cNvPr id="29" name="直接连接符 28"/>
          <p:cNvCxnSpPr>
            <a:stCxn id="3" idx="1"/>
          </p:cNvCxnSpPr>
          <p:nvPr/>
        </p:nvCxnSpPr>
        <p:spPr>
          <a:xfrm>
            <a:off x="1043492" y="4388494"/>
            <a:ext cx="0" cy="1632794"/>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直接连接符 31"/>
          <p:cNvCxnSpPr>
            <a:stCxn id="3" idx="1"/>
          </p:cNvCxnSpPr>
          <p:nvPr/>
        </p:nvCxnSpPr>
        <p:spPr>
          <a:xfrm>
            <a:off x="1043492" y="4388494"/>
            <a:ext cx="612079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直接连接符 33"/>
          <p:cNvCxnSpPr/>
          <p:nvPr/>
        </p:nvCxnSpPr>
        <p:spPr>
          <a:xfrm>
            <a:off x="1043492" y="6021288"/>
            <a:ext cx="612079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6" name="直接连接符 35"/>
          <p:cNvCxnSpPr/>
          <p:nvPr/>
        </p:nvCxnSpPr>
        <p:spPr>
          <a:xfrm>
            <a:off x="7164288" y="4388494"/>
            <a:ext cx="0" cy="1632794"/>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直接箭头连接符 37"/>
          <p:cNvCxnSpPr/>
          <p:nvPr/>
        </p:nvCxnSpPr>
        <p:spPr>
          <a:xfrm>
            <a:off x="7164288" y="4869160"/>
            <a:ext cx="432048" cy="50405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9" name="TextBox 38"/>
          <p:cNvSpPr txBox="1"/>
          <p:nvPr/>
        </p:nvSpPr>
        <p:spPr>
          <a:xfrm>
            <a:off x="7179310" y="5513457"/>
            <a:ext cx="1569660" cy="369332"/>
          </a:xfrm>
          <a:prstGeom prst="rect">
            <a:avLst/>
          </a:prstGeom>
          <a:noFill/>
        </p:spPr>
        <p:txBody>
          <a:bodyPr wrap="none" rtlCol="0">
            <a:spAutoFit/>
          </a:bodyPr>
          <a:lstStyle/>
          <a:p>
            <a:r>
              <a:rPr lang="zh-CN" altLang="en-US" dirty="0" smtClean="0">
                <a:solidFill>
                  <a:schemeClr val="accent6">
                    <a:lumMod val="75000"/>
                  </a:schemeClr>
                </a:solidFill>
              </a:rPr>
              <a:t>声明成员方法</a:t>
            </a:r>
            <a:endParaRPr lang="zh-CN" altLang="en-US" dirty="0">
              <a:solidFill>
                <a:schemeClr val="accent6">
                  <a:lumMod val="75000"/>
                </a:schemeClr>
              </a:solidFill>
            </a:endParaRPr>
          </a:p>
        </p:txBody>
      </p:sp>
      <p:sp>
        <p:nvSpPr>
          <p:cNvPr id="40" name="TextBox 39"/>
          <p:cNvSpPr txBox="1"/>
          <p:nvPr/>
        </p:nvSpPr>
        <p:spPr>
          <a:xfrm>
            <a:off x="683568" y="611396"/>
            <a:ext cx="7965642" cy="646331"/>
          </a:xfrm>
          <a:prstGeom prst="rect">
            <a:avLst/>
          </a:prstGeom>
          <a:noFill/>
        </p:spPr>
        <p:txBody>
          <a:bodyPr wrap="none" rtlCol="0">
            <a:spAutoFit/>
          </a:bodyPr>
          <a:lstStyle/>
          <a:p>
            <a:r>
              <a:rPr lang="zh-CN" altLang="en-US" dirty="0" smtClean="0"/>
              <a:t>方括号“</a:t>
            </a:r>
            <a:r>
              <a:rPr lang="en-US" altLang="zh-CN" dirty="0" smtClean="0"/>
              <a:t>[]</a:t>
            </a:r>
            <a:r>
              <a:rPr lang="zh-CN" altLang="en-US" dirty="0" smtClean="0"/>
              <a:t>”中的修饰符是可选项，它是一组限定类、成员变量和成员方法是</a:t>
            </a:r>
            <a:endParaRPr lang="en-US" altLang="zh-CN" dirty="0" smtClean="0"/>
          </a:p>
          <a:p>
            <a:r>
              <a:rPr lang="zh-CN" altLang="en-US" dirty="0" smtClean="0"/>
              <a:t>否可以被程序里的其他部分访问和调用的控制符。</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7616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2000"/>
                                        <p:tgtEl>
                                          <p:spTgt spid="14"/>
                                        </p:tgtEl>
                                      </p:cBhvr>
                                    </p:animEffect>
                                  </p:childTnLst>
                                </p:cTn>
                              </p:par>
                              <p:par>
                                <p:cTn id="14" presetID="6"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par>
                                <p:cTn id="28" presetID="6" presetClass="entr" presetSubtype="16"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circle(in)">
                                      <p:cBhvr>
                                        <p:cTn id="30" dur="2000"/>
                                        <p:tgtEl>
                                          <p:spTgt spid="29"/>
                                        </p:tgtEl>
                                      </p:cBhvr>
                                    </p:animEffect>
                                  </p:childTnLst>
                                </p:cTn>
                              </p:par>
                              <p:par>
                                <p:cTn id="31" presetID="6" presetClass="entr" presetSubtype="16"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circle(in)">
                                      <p:cBhvr>
                                        <p:cTn id="33" dur="2000"/>
                                        <p:tgtEl>
                                          <p:spTgt spid="32"/>
                                        </p:tgtEl>
                                      </p:cBhvr>
                                    </p:animEffect>
                                  </p:childTnLst>
                                </p:cTn>
                              </p:par>
                              <p:par>
                                <p:cTn id="34" presetID="6" presetClass="entr" presetSubtype="16"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circle(in)">
                                      <p:cBhvr>
                                        <p:cTn id="36" dur="2000"/>
                                        <p:tgtEl>
                                          <p:spTgt spid="34"/>
                                        </p:tgtEl>
                                      </p:cBhvr>
                                    </p:animEffect>
                                  </p:childTnLst>
                                </p:cTn>
                              </p:par>
                              <p:par>
                                <p:cTn id="37" presetID="6" presetClass="entr" presetSubtype="16"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circle(in)">
                                      <p:cBhvr>
                                        <p:cTn id="39" dur="2000"/>
                                        <p:tgtEl>
                                          <p:spTgt spid="36"/>
                                        </p:tgtEl>
                                      </p:cBhvr>
                                    </p:animEffect>
                                  </p:childTnLst>
                                </p:cTn>
                              </p:par>
                              <p:par>
                                <p:cTn id="40" presetID="6" presetClass="entr" presetSubtype="16"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circle(in)">
                                      <p:cBhvr>
                                        <p:cTn id="42" dur="2000"/>
                                        <p:tgtEl>
                                          <p:spTgt spid="38"/>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circle(in)">
                                      <p:cBhvr>
                                        <p:cTn id="45" dur="20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fill="hold"/>
                                        <p:tgtEl>
                                          <p:spTgt spid="40"/>
                                        </p:tgtEl>
                                        <p:attrNameLst>
                                          <p:attrName>ppt_x</p:attrName>
                                        </p:attrNameLst>
                                      </p:cBhvr>
                                      <p:tavLst>
                                        <p:tav tm="0">
                                          <p:val>
                                            <p:strVal val="#ppt_x"/>
                                          </p:val>
                                        </p:tav>
                                        <p:tav tm="100000">
                                          <p:val>
                                            <p:strVal val="#ppt_x"/>
                                          </p:val>
                                        </p:tav>
                                      </p:tavLst>
                                    </p:anim>
                                    <p:anim calcmode="lin" valueType="num">
                                      <p:cBhvr additive="base">
                                        <p:cTn id="5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成员变量和成员方法</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成员变量</a:t>
            </a:r>
            <a:endParaRPr lang="en-US" altLang="zh-CN" dirty="0" smtClean="0"/>
          </a:p>
          <a:p>
            <a:pPr marL="68580" indent="0">
              <a:buNone/>
            </a:pPr>
            <a:r>
              <a:rPr lang="zh-CN" altLang="en-US" dirty="0"/>
              <a:t>一</a:t>
            </a:r>
            <a:r>
              <a:rPr lang="zh-CN" altLang="en-US" dirty="0" smtClean="0"/>
              <a:t>个类的成员变量描述了该类的内部信息，一个成员变量可以是简单变量，也可以是对象、数组等其他结构性数据。成员变量的格式如下：</a:t>
            </a:r>
            <a:endParaRPr lang="en-US" altLang="zh-CN" dirty="0" smtClean="0"/>
          </a:p>
          <a:p>
            <a:pPr marL="68580" indent="0">
              <a:buNone/>
            </a:pPr>
            <a:r>
              <a:rPr lang="en-US" altLang="zh-CN" dirty="0" smtClean="0"/>
              <a:t>[</a:t>
            </a:r>
            <a:r>
              <a:rPr lang="zh-CN" altLang="en-US" dirty="0" smtClean="0"/>
              <a:t>修饰符</a:t>
            </a:r>
            <a:r>
              <a:rPr lang="en-US" altLang="zh-CN" dirty="0" smtClean="0"/>
              <a:t>] </a:t>
            </a:r>
            <a:r>
              <a:rPr lang="zh-CN" altLang="en-US" dirty="0" smtClean="0"/>
              <a:t>变量类型 变量名</a:t>
            </a:r>
            <a:r>
              <a:rPr lang="en-US" altLang="zh-CN" dirty="0" smtClean="0"/>
              <a:t>[=</a:t>
            </a:r>
            <a:r>
              <a:rPr lang="zh-CN" altLang="en-US" dirty="0" smtClean="0"/>
              <a:t>初值</a:t>
            </a:r>
            <a:r>
              <a:rPr lang="en-US" altLang="zh-CN" dirty="0" smtClean="0"/>
              <a:t>];</a:t>
            </a:r>
          </a:p>
          <a:p>
            <a:pPr marL="68580" indent="0">
              <a:buNone/>
            </a:pPr>
            <a:endParaRPr lang="en-US" altLang="zh-CN" dirty="0"/>
          </a:p>
          <a:p>
            <a:pPr marL="68580" indent="0">
              <a:buNone/>
            </a:pPr>
            <a:r>
              <a:rPr lang="zh-CN" altLang="en-US" dirty="0" smtClean="0"/>
              <a:t>成员变量定义在类内，并且不在方法体内。</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46115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6480720" cy="360040"/>
          </a:xfrm>
        </p:spPr>
        <p:txBody>
          <a:bodyPr>
            <a:noAutofit/>
          </a:bodyPr>
          <a:lstStyle/>
          <a:p>
            <a:r>
              <a:rPr lang="en-US" altLang="zh-CN" sz="2400" dirty="0"/>
              <a:t>6.1.1 </a:t>
            </a:r>
            <a:r>
              <a:rPr lang="zh-CN" altLang="en-US" sz="2400" dirty="0"/>
              <a:t>成员变量和成员方法</a:t>
            </a:r>
          </a:p>
        </p:txBody>
      </p:sp>
      <p:sp>
        <p:nvSpPr>
          <p:cNvPr id="3" name="内容占位符 2"/>
          <p:cNvSpPr>
            <a:spLocks noGrp="1"/>
          </p:cNvSpPr>
          <p:nvPr>
            <p:ph idx="1"/>
          </p:nvPr>
        </p:nvSpPr>
        <p:spPr>
          <a:xfrm>
            <a:off x="611560" y="908720"/>
            <a:ext cx="8064896" cy="3508977"/>
          </a:xfrm>
        </p:spPr>
        <p:txBody>
          <a:bodyPr>
            <a:normAutofit/>
          </a:bodyPr>
          <a:lstStyle/>
          <a:p>
            <a:pPr marL="68580" indent="0">
              <a:buNone/>
            </a:pPr>
            <a:r>
              <a:rPr lang="en-US" altLang="zh-CN" sz="2000" dirty="0" smtClean="0"/>
              <a:t>1.</a:t>
            </a:r>
            <a:r>
              <a:rPr lang="zh-CN" altLang="en-US" sz="2000" dirty="0" smtClean="0"/>
              <a:t>成员变量</a:t>
            </a:r>
            <a:endParaRPr lang="en-US" altLang="zh-CN" sz="2000" dirty="0"/>
          </a:p>
          <a:p>
            <a:pPr marL="68580" indent="0">
              <a:buNone/>
            </a:pPr>
            <a:r>
              <a:rPr lang="zh-CN" altLang="en-US" sz="2000" dirty="0" smtClean="0"/>
              <a:t>例</a:t>
            </a:r>
            <a:r>
              <a:rPr lang="en-US" altLang="zh-CN" sz="2000" dirty="0" smtClean="0"/>
              <a:t>6.1 </a:t>
            </a:r>
            <a:r>
              <a:rPr lang="zh-CN" altLang="en-US" sz="2000" dirty="0" smtClean="0"/>
              <a:t>在项目中创建</a:t>
            </a:r>
            <a:r>
              <a:rPr lang="en-US" altLang="zh-CN" sz="2000" dirty="0" smtClean="0"/>
              <a:t>Book</a:t>
            </a:r>
            <a:r>
              <a:rPr lang="zh-CN" altLang="en-US" sz="2000" dirty="0" smtClean="0"/>
              <a:t>类，在</a:t>
            </a:r>
            <a:r>
              <a:rPr lang="en-US" altLang="zh-CN" sz="2000" dirty="0" smtClean="0"/>
              <a:t>Book</a:t>
            </a:r>
            <a:r>
              <a:rPr lang="zh-CN" altLang="en-US" sz="2000" dirty="0" smtClean="0"/>
              <a:t>类中设置</a:t>
            </a:r>
            <a:r>
              <a:rPr lang="en-US" altLang="zh-CN" sz="2000" dirty="0" smtClean="0"/>
              <a:t>3</a:t>
            </a:r>
            <a:r>
              <a:rPr lang="zh-CN" altLang="en-US" sz="2000" dirty="0" smtClean="0"/>
              <a:t>个成员变量，分别为</a:t>
            </a:r>
            <a:r>
              <a:rPr lang="en-US" altLang="zh-CN" sz="2000" dirty="0" smtClean="0"/>
              <a:t>id</a:t>
            </a:r>
            <a:r>
              <a:rPr lang="zh-CN" altLang="en-US" sz="2000" dirty="0" smtClean="0"/>
              <a:t>、</a:t>
            </a:r>
            <a:r>
              <a:rPr lang="en-US" altLang="zh-CN" sz="2000" dirty="0" smtClean="0"/>
              <a:t>name</a:t>
            </a:r>
            <a:r>
              <a:rPr lang="zh-CN" altLang="en-US" sz="2000" dirty="0" smtClean="0"/>
              <a:t>和</a:t>
            </a:r>
            <a:r>
              <a:rPr lang="en-US" altLang="zh-CN" sz="2000" dirty="0" smtClean="0"/>
              <a:t>category</a:t>
            </a:r>
            <a:r>
              <a:rPr lang="zh-CN" altLang="en-US" sz="2000" dirty="0" smtClean="0"/>
              <a:t>，分别对应于图书编号、图书名和图书类别</a:t>
            </a:r>
            <a:r>
              <a:rPr lang="en-US" altLang="zh-CN" sz="2000" dirty="0" smtClean="0"/>
              <a:t>3</a:t>
            </a:r>
            <a:r>
              <a:rPr lang="zh-CN" altLang="en-US" sz="2000" dirty="0" smtClean="0"/>
              <a:t>个图书属性。</a:t>
            </a:r>
            <a:endParaRPr lang="zh-CN" altLang="en-US" sz="2000" dirty="0"/>
          </a:p>
        </p:txBody>
      </p:sp>
      <p:sp>
        <p:nvSpPr>
          <p:cNvPr id="4" name="TextBox 3"/>
          <p:cNvSpPr txBox="1"/>
          <p:nvPr/>
        </p:nvSpPr>
        <p:spPr>
          <a:xfrm>
            <a:off x="840306" y="2333685"/>
            <a:ext cx="7548117" cy="3785652"/>
          </a:xfrm>
          <a:prstGeom prst="rect">
            <a:avLst/>
          </a:prstGeom>
          <a:noFill/>
        </p:spPr>
        <p:txBody>
          <a:bodyPr wrap="square" rtlCol="0">
            <a:spAutoFit/>
          </a:bodyPr>
          <a:lstStyle/>
          <a:p>
            <a:r>
              <a:rPr lang="en-US" altLang="zh-CN" sz="2000" dirty="0"/>
              <a:t>public class Book </a:t>
            </a:r>
            <a:r>
              <a:rPr lang="en-US" altLang="zh-CN" sz="2000" dirty="0" smtClean="0"/>
              <a:t>{ </a:t>
            </a:r>
            <a:endParaRPr lang="en-US" altLang="zh-CN" sz="2000" dirty="0"/>
          </a:p>
          <a:p>
            <a:r>
              <a:rPr lang="en-US" altLang="zh-CN" sz="2000" dirty="0"/>
              <a:t>private String name</a:t>
            </a:r>
            <a:r>
              <a:rPr lang="en-US" altLang="zh-CN" sz="2000" dirty="0" smtClean="0"/>
              <a:t>;     //</a:t>
            </a:r>
            <a:r>
              <a:rPr lang="zh-CN" altLang="en-US" sz="2000" dirty="0" smtClean="0"/>
              <a:t>定义一个</a:t>
            </a:r>
            <a:r>
              <a:rPr lang="en-US" altLang="zh-CN" sz="2000" dirty="0" smtClean="0"/>
              <a:t>String </a:t>
            </a:r>
            <a:r>
              <a:rPr lang="zh-CN" altLang="en-US" sz="2000" dirty="0" smtClean="0"/>
              <a:t>型的成员变量</a:t>
            </a:r>
            <a:endParaRPr lang="en-US" altLang="zh-CN" sz="2000" dirty="0" smtClean="0"/>
          </a:p>
          <a:p>
            <a:r>
              <a:rPr lang="en-US" altLang="zh-CN" sz="2000" dirty="0"/>
              <a:t>p</a:t>
            </a:r>
            <a:r>
              <a:rPr lang="en-US" altLang="zh-CN" sz="2000" dirty="0" smtClean="0"/>
              <a:t>rivate </a:t>
            </a:r>
            <a:r>
              <a:rPr lang="en-US" altLang="zh-CN" sz="2000" dirty="0" err="1" smtClean="0"/>
              <a:t>int</a:t>
            </a:r>
            <a:r>
              <a:rPr lang="en-US" altLang="zh-CN" sz="2000" dirty="0" smtClean="0"/>
              <a:t> id;</a:t>
            </a:r>
          </a:p>
          <a:p>
            <a:r>
              <a:rPr lang="en-US" altLang="zh-CN" sz="2000" dirty="0"/>
              <a:t>p</a:t>
            </a:r>
            <a:r>
              <a:rPr lang="en-US" altLang="zh-CN" sz="2000" dirty="0" smtClean="0"/>
              <a:t>rivate category;</a:t>
            </a:r>
            <a:endParaRPr lang="en-US" altLang="zh-CN" sz="2000" dirty="0"/>
          </a:p>
          <a:p>
            <a:r>
              <a:rPr lang="en-US" altLang="zh-CN" sz="2000" dirty="0"/>
              <a:t>public String </a:t>
            </a:r>
            <a:r>
              <a:rPr lang="en-US" altLang="zh-CN" sz="2000" dirty="0" err="1"/>
              <a:t>getName</a:t>
            </a:r>
            <a:r>
              <a:rPr lang="en-US" altLang="zh-CN" sz="2000" dirty="0" smtClean="0"/>
              <a:t>()    //</a:t>
            </a:r>
            <a:r>
              <a:rPr lang="zh-CN" altLang="en-US" sz="2000" dirty="0" smtClean="0"/>
              <a:t>定义一个</a:t>
            </a:r>
            <a:r>
              <a:rPr lang="en-US" altLang="zh-CN" sz="2000" dirty="0" err="1" smtClean="0"/>
              <a:t>getName</a:t>
            </a:r>
            <a:r>
              <a:rPr lang="en-US" altLang="zh-CN" sz="2000" dirty="0" smtClean="0"/>
              <a:t>()</a:t>
            </a:r>
            <a:r>
              <a:rPr lang="zh-CN" altLang="en-US" sz="2000" dirty="0" smtClean="0"/>
              <a:t>方法</a:t>
            </a:r>
            <a:endParaRPr lang="en-US" altLang="zh-CN" sz="2000" dirty="0"/>
          </a:p>
          <a:p>
            <a:r>
              <a:rPr lang="en-US" altLang="zh-CN" sz="2000" dirty="0"/>
              <a:t>{</a:t>
            </a:r>
          </a:p>
          <a:p>
            <a:r>
              <a:rPr lang="en-US" altLang="zh-CN" sz="2000" dirty="0"/>
              <a:t>	</a:t>
            </a:r>
            <a:r>
              <a:rPr lang="en-US" altLang="zh-CN" sz="2000" dirty="0" err="1"/>
              <a:t>int</a:t>
            </a:r>
            <a:r>
              <a:rPr lang="en-US" altLang="zh-CN" sz="2000" dirty="0"/>
              <a:t> id=0</a:t>
            </a:r>
            <a:r>
              <a:rPr lang="en-US" altLang="zh-CN" sz="2000" dirty="0" smtClean="0"/>
              <a:t>;     //</a:t>
            </a:r>
            <a:r>
              <a:rPr lang="zh-CN" altLang="en-US" sz="2000" dirty="0" smtClean="0"/>
              <a:t>局部变量</a:t>
            </a:r>
            <a:endParaRPr lang="en-US" altLang="zh-CN" sz="2000" dirty="0"/>
          </a:p>
          <a:p>
            <a:r>
              <a:rPr lang="en-US" altLang="zh-CN" sz="2000" dirty="0"/>
              <a:t>	</a:t>
            </a:r>
            <a:r>
              <a:rPr lang="en-US" altLang="zh-CN" sz="2000" dirty="0" smtClean="0"/>
              <a:t>name=“Java”; </a:t>
            </a:r>
          </a:p>
          <a:p>
            <a:r>
              <a:rPr lang="en-US" altLang="zh-CN" sz="2000" dirty="0"/>
              <a:t>	return </a:t>
            </a:r>
            <a:r>
              <a:rPr lang="en-US" altLang="zh-CN" sz="2000" dirty="0" err="1"/>
              <a:t>id+name</a:t>
            </a:r>
            <a:r>
              <a:rPr lang="en-US" altLang="zh-CN" sz="2000" dirty="0" smtClean="0"/>
              <a:t>;    //</a:t>
            </a:r>
            <a:r>
              <a:rPr lang="zh-CN" altLang="en-US" sz="2000" dirty="0" smtClean="0"/>
              <a:t>设置方法返回值</a:t>
            </a:r>
            <a:endParaRPr lang="en-US" altLang="zh-CN" sz="2000" dirty="0" smtClean="0"/>
          </a:p>
          <a:p>
            <a:r>
              <a:rPr lang="en-US" altLang="zh-CN" sz="2000" dirty="0" smtClean="0"/>
              <a:t>}</a:t>
            </a:r>
            <a:endParaRPr lang="en-US" altLang="zh-CN" sz="2000" dirty="0"/>
          </a:p>
          <a:p>
            <a:r>
              <a:rPr lang="en-US" altLang="zh-CN" sz="2000" dirty="0" smtClean="0"/>
              <a:t>}</a:t>
            </a:r>
            <a:endParaRPr lang="en-US" altLang="zh-CN" sz="2000" dirty="0"/>
          </a:p>
          <a:p>
            <a:endParaRPr lang="en-US" altLang="zh-CN" sz="2000" dirty="0"/>
          </a:p>
        </p:txBody>
      </p:sp>
      <p:sp>
        <p:nvSpPr>
          <p:cNvPr id="6" name="TextBox 5"/>
          <p:cNvSpPr txBox="1"/>
          <p:nvPr/>
        </p:nvSpPr>
        <p:spPr>
          <a:xfrm>
            <a:off x="539552" y="5807382"/>
            <a:ext cx="8263801" cy="646331"/>
          </a:xfrm>
          <a:prstGeom prst="rect">
            <a:avLst/>
          </a:prstGeom>
          <a:noFill/>
        </p:spPr>
        <p:txBody>
          <a:bodyPr wrap="none" rtlCol="0">
            <a:spAutoFit/>
          </a:bodyPr>
          <a:lstStyle/>
          <a:p>
            <a:r>
              <a:rPr lang="zh-CN" altLang="en-US" dirty="0" smtClean="0"/>
              <a:t>成员变量就是普通的变量，可以为它设置初始值。如果不设置初始值，则会有默</a:t>
            </a:r>
            <a:endParaRPr lang="en-US" altLang="zh-CN" dirty="0" smtClean="0"/>
          </a:p>
          <a:p>
            <a:r>
              <a:rPr lang="zh-CN" altLang="en-US" dirty="0" smtClean="0"/>
              <a:t>认值。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105254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成员变量和成员方法</a:t>
            </a:r>
          </a:p>
        </p:txBody>
      </p:sp>
      <p:sp>
        <p:nvSpPr>
          <p:cNvPr id="3" name="内容占位符 2"/>
          <p:cNvSpPr>
            <a:spLocks noGrp="1"/>
          </p:cNvSpPr>
          <p:nvPr>
            <p:ph idx="1"/>
          </p:nvPr>
        </p:nvSpPr>
        <p:spPr>
          <a:xfrm>
            <a:off x="1043492" y="2323652"/>
            <a:ext cx="6777317" cy="4534348"/>
          </a:xfrm>
        </p:spPr>
        <p:txBody>
          <a:bodyPr>
            <a:normAutofit/>
          </a:bodyPr>
          <a:lstStyle/>
          <a:p>
            <a:pPr marL="68580" indent="0">
              <a:buNone/>
            </a:pPr>
            <a:r>
              <a:rPr lang="en-US" altLang="zh-CN" dirty="0" smtClean="0"/>
              <a:t>2.</a:t>
            </a:r>
            <a:r>
              <a:rPr lang="zh-CN" altLang="en-US" dirty="0"/>
              <a:t>成员</a:t>
            </a:r>
            <a:r>
              <a:rPr lang="zh-CN" altLang="en-US" dirty="0" smtClean="0"/>
              <a:t>方法</a:t>
            </a:r>
            <a:endParaRPr lang="en-US" altLang="zh-CN" dirty="0" smtClean="0"/>
          </a:p>
          <a:p>
            <a:pPr marL="68580" indent="0">
              <a:buNone/>
            </a:pPr>
            <a:r>
              <a:rPr lang="zh-CN" altLang="en-US" spc="-100" dirty="0" smtClean="0"/>
              <a:t>在</a:t>
            </a:r>
            <a:r>
              <a:rPr lang="en-US" altLang="zh-CN" spc="-100" dirty="0" smtClean="0"/>
              <a:t>Java</a:t>
            </a:r>
            <a:r>
              <a:rPr lang="zh-CN" altLang="en-US" spc="-100" dirty="0" smtClean="0"/>
              <a:t>语言中使用成员方法对应于类对象的行为。以</a:t>
            </a:r>
            <a:r>
              <a:rPr lang="en-US" altLang="zh-CN" spc="-100" dirty="0" smtClean="0"/>
              <a:t>Book</a:t>
            </a:r>
            <a:r>
              <a:rPr lang="zh-CN" altLang="en-US" spc="-100" dirty="0" smtClean="0"/>
              <a:t>类为例，它包含了</a:t>
            </a:r>
            <a:r>
              <a:rPr lang="en-US" altLang="zh-CN" spc="-100" dirty="0" err="1" smtClean="0"/>
              <a:t>getName</a:t>
            </a:r>
            <a:r>
              <a:rPr lang="en-US" altLang="zh-CN" spc="-100" dirty="0" smtClean="0"/>
              <a:t>()</a:t>
            </a:r>
            <a:r>
              <a:rPr lang="zh-CN" altLang="en-US" spc="-100" dirty="0" smtClean="0"/>
              <a:t> 方法，这个成员方法为获取图书名称方法。</a:t>
            </a:r>
            <a:endParaRPr lang="en-US" altLang="zh-CN" spc="-100" dirty="0" smtClean="0"/>
          </a:p>
          <a:p>
            <a:pPr marL="68580" indent="0">
              <a:buNone/>
            </a:pPr>
            <a:r>
              <a:rPr lang="zh-CN" altLang="en-US" spc="-100" dirty="0" smtClean="0"/>
              <a:t>定义成员方法的语法格式如下：</a:t>
            </a:r>
            <a:endParaRPr lang="en-US" altLang="zh-CN" spc="-100" dirty="0" smtClean="0"/>
          </a:p>
          <a:p>
            <a:pPr marL="68580" indent="0">
              <a:buNone/>
            </a:pPr>
            <a:r>
              <a:rPr lang="zh-CN" altLang="en-US" sz="2000" spc="-100" dirty="0" smtClean="0"/>
              <a:t>权限修饰符 返回值类型 方法名</a:t>
            </a:r>
            <a:r>
              <a:rPr lang="en-US" altLang="zh-CN" sz="2000" spc="-100" dirty="0" smtClean="0"/>
              <a:t>(</a:t>
            </a:r>
            <a:r>
              <a:rPr lang="zh-CN" altLang="en-US" sz="2000" spc="-100" dirty="0" smtClean="0"/>
              <a:t>参数类型 参数名</a:t>
            </a:r>
            <a:r>
              <a:rPr lang="en-US" altLang="zh-CN" sz="2000" spc="-100" dirty="0" smtClean="0"/>
              <a:t>)</a:t>
            </a:r>
          </a:p>
          <a:p>
            <a:pPr marL="68580" indent="0">
              <a:buNone/>
            </a:pPr>
            <a:r>
              <a:rPr lang="en-US" altLang="zh-CN" sz="2000" spc="-100" dirty="0" smtClean="0"/>
              <a:t>{</a:t>
            </a:r>
          </a:p>
          <a:p>
            <a:pPr marL="68580" indent="0">
              <a:buNone/>
            </a:pPr>
            <a:r>
              <a:rPr lang="en-US" altLang="zh-CN" sz="2000" spc="-100" dirty="0" smtClean="0"/>
              <a:t>…   //</a:t>
            </a:r>
            <a:r>
              <a:rPr lang="zh-CN" altLang="en-US" sz="2000" spc="-100" dirty="0" smtClean="0"/>
              <a:t>方法体</a:t>
            </a:r>
            <a:endParaRPr lang="en-US" altLang="zh-CN" sz="2000" spc="-100" dirty="0" smtClean="0"/>
          </a:p>
          <a:p>
            <a:pPr marL="68580" indent="0">
              <a:buNone/>
            </a:pPr>
            <a:r>
              <a:rPr lang="en-US" altLang="zh-CN" sz="2000" spc="-100" dirty="0"/>
              <a:t>r</a:t>
            </a:r>
            <a:r>
              <a:rPr lang="en-US" altLang="zh-CN" sz="2000" spc="-100" dirty="0" smtClean="0"/>
              <a:t>eturn </a:t>
            </a:r>
            <a:r>
              <a:rPr lang="zh-CN" altLang="en-US" sz="2000" spc="-100" dirty="0" smtClean="0"/>
              <a:t>返回值；</a:t>
            </a:r>
            <a:endParaRPr lang="en-US" altLang="zh-CN" sz="2000" spc="-100" dirty="0" smtClean="0"/>
          </a:p>
          <a:p>
            <a:pPr marL="68580" indent="0">
              <a:buNone/>
            </a:pPr>
            <a:r>
              <a:rPr lang="en-US" altLang="zh-CN" sz="2000" spc="-100" dirty="0"/>
              <a:t>}</a:t>
            </a:r>
            <a:endParaRPr lang="zh-CN" altLang="en-US" sz="2000" spc="-100" dirty="0"/>
          </a:p>
        </p:txBody>
      </p:sp>
      <p:sp>
        <p:nvSpPr>
          <p:cNvPr id="4" name="矩形 3"/>
          <p:cNvSpPr/>
          <p:nvPr/>
        </p:nvSpPr>
        <p:spPr>
          <a:xfrm>
            <a:off x="4211960" y="4797152"/>
            <a:ext cx="4752528" cy="2031325"/>
          </a:xfrm>
          <a:prstGeom prst="rect">
            <a:avLst/>
          </a:prstGeom>
          <a:solidFill>
            <a:schemeClr val="accent5">
              <a:lumMod val="20000"/>
              <a:lumOff val="80000"/>
            </a:schemeClr>
          </a:solidFill>
        </p:spPr>
        <p:txBody>
          <a:bodyPr wrap="square">
            <a:spAutoFit/>
          </a:bodyPr>
          <a:lstStyle/>
          <a:p>
            <a:r>
              <a:rPr lang="en-US" altLang="zh-CN" dirty="0"/>
              <a:t>public String </a:t>
            </a:r>
            <a:r>
              <a:rPr lang="en-US" altLang="zh-CN" dirty="0" err="1"/>
              <a:t>getName</a:t>
            </a:r>
            <a:r>
              <a:rPr lang="en-US" altLang="zh-CN" dirty="0"/>
              <a:t>()    //</a:t>
            </a:r>
            <a:r>
              <a:rPr lang="zh-CN" altLang="en-US" dirty="0"/>
              <a:t>定义一个</a:t>
            </a:r>
            <a:r>
              <a:rPr lang="en-US" altLang="zh-CN" dirty="0" err="1"/>
              <a:t>getName</a:t>
            </a:r>
            <a:r>
              <a:rPr lang="en-US" altLang="zh-CN" dirty="0"/>
              <a:t>()</a:t>
            </a:r>
            <a:r>
              <a:rPr lang="zh-CN" altLang="en-US" dirty="0"/>
              <a:t>方法</a:t>
            </a:r>
          </a:p>
          <a:p>
            <a:r>
              <a:rPr lang="en-US" altLang="zh-CN" dirty="0"/>
              <a:t>{</a:t>
            </a:r>
          </a:p>
          <a:p>
            <a:r>
              <a:rPr lang="en-US" altLang="zh-CN" dirty="0" smtClean="0"/>
              <a:t>    </a:t>
            </a:r>
            <a:r>
              <a:rPr lang="en-US" altLang="zh-CN" dirty="0" err="1" smtClean="0"/>
              <a:t>int</a:t>
            </a:r>
            <a:r>
              <a:rPr lang="en-US" altLang="zh-CN" dirty="0" smtClean="0"/>
              <a:t> </a:t>
            </a:r>
            <a:r>
              <a:rPr lang="en-US" altLang="zh-CN" dirty="0"/>
              <a:t>id=0;     //</a:t>
            </a:r>
            <a:r>
              <a:rPr lang="zh-CN" altLang="en-US" dirty="0"/>
              <a:t>局部变量</a:t>
            </a:r>
          </a:p>
          <a:p>
            <a:r>
              <a:rPr lang="zh-CN" altLang="en-US" dirty="0" smtClean="0"/>
              <a:t>    </a:t>
            </a:r>
            <a:r>
              <a:rPr lang="en-US" altLang="zh-CN" dirty="0" smtClean="0"/>
              <a:t>name</a:t>
            </a:r>
            <a:r>
              <a:rPr lang="en-US" altLang="zh-CN" dirty="0"/>
              <a:t>=“Java”;     </a:t>
            </a:r>
            <a:endParaRPr lang="zh-CN" altLang="en-US" dirty="0"/>
          </a:p>
          <a:p>
            <a:r>
              <a:rPr lang="zh-CN" altLang="en-US" dirty="0" smtClean="0"/>
              <a:t>   </a:t>
            </a:r>
            <a:r>
              <a:rPr lang="en-US" altLang="zh-CN" dirty="0" smtClean="0"/>
              <a:t>return </a:t>
            </a:r>
            <a:r>
              <a:rPr lang="en-US" altLang="zh-CN" dirty="0" err="1"/>
              <a:t>id+name</a:t>
            </a:r>
            <a:r>
              <a:rPr lang="en-US" altLang="zh-CN" dirty="0"/>
              <a:t>;    //</a:t>
            </a:r>
            <a:r>
              <a:rPr lang="zh-CN" altLang="en-US" dirty="0"/>
              <a:t>设置方法返回值</a:t>
            </a:r>
          </a:p>
          <a:p>
            <a:r>
              <a:rPr lang="en-US" altLang="zh-CN" dirty="0"/>
              <a:t>}</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78839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成员变量和成员方法</a:t>
            </a:r>
          </a:p>
        </p:txBody>
      </p:sp>
      <p:sp>
        <p:nvSpPr>
          <p:cNvPr id="3" name="内容占位符 2"/>
          <p:cNvSpPr>
            <a:spLocks noGrp="1"/>
          </p:cNvSpPr>
          <p:nvPr>
            <p:ph idx="1"/>
          </p:nvPr>
        </p:nvSpPr>
        <p:spPr>
          <a:xfrm>
            <a:off x="1043492" y="2323652"/>
            <a:ext cx="6777317" cy="4534348"/>
          </a:xfrm>
        </p:spPr>
        <p:txBody>
          <a:bodyPr>
            <a:normAutofit lnSpcReduction="10000"/>
          </a:bodyPr>
          <a:lstStyle/>
          <a:p>
            <a:pPr marL="68580" indent="0">
              <a:buNone/>
            </a:pPr>
            <a:r>
              <a:rPr lang="en-US" altLang="zh-CN" dirty="0" smtClean="0"/>
              <a:t>2.</a:t>
            </a:r>
            <a:r>
              <a:rPr lang="zh-CN" altLang="en-US" dirty="0" smtClean="0"/>
              <a:t>成员方法</a:t>
            </a:r>
            <a:endParaRPr lang="en-US" altLang="zh-CN" dirty="0" smtClean="0"/>
          </a:p>
          <a:p>
            <a:pPr marL="68580" indent="0">
              <a:buNone/>
            </a:pPr>
            <a:r>
              <a:rPr lang="zh-CN" altLang="en-US" spc="-100" dirty="0"/>
              <a:t>权限修饰符 返回值类型 方法名</a:t>
            </a:r>
            <a:r>
              <a:rPr lang="en-US" altLang="zh-CN" spc="-100" dirty="0"/>
              <a:t>(</a:t>
            </a:r>
            <a:r>
              <a:rPr lang="zh-CN" altLang="en-US" spc="-100" dirty="0"/>
              <a:t>参数类型 参数名</a:t>
            </a:r>
            <a:r>
              <a:rPr lang="en-US" altLang="zh-CN" spc="-100" dirty="0"/>
              <a:t>)</a:t>
            </a:r>
          </a:p>
          <a:p>
            <a:pPr marL="68580" indent="0">
              <a:buNone/>
            </a:pPr>
            <a:r>
              <a:rPr lang="en-US" altLang="zh-CN" spc="-100" dirty="0"/>
              <a:t>{</a:t>
            </a:r>
          </a:p>
          <a:p>
            <a:pPr marL="68580" indent="0">
              <a:buNone/>
            </a:pPr>
            <a:r>
              <a:rPr lang="en-US" altLang="zh-CN" spc="-100" dirty="0"/>
              <a:t>…   //</a:t>
            </a:r>
            <a:r>
              <a:rPr lang="zh-CN" altLang="en-US" spc="-100" dirty="0"/>
              <a:t>方法体</a:t>
            </a:r>
            <a:endParaRPr lang="en-US" altLang="zh-CN" spc="-100" dirty="0"/>
          </a:p>
          <a:p>
            <a:pPr marL="68580" indent="0">
              <a:buNone/>
            </a:pPr>
            <a:r>
              <a:rPr lang="en-US" altLang="zh-CN" spc="-100" dirty="0"/>
              <a:t>return </a:t>
            </a:r>
            <a:r>
              <a:rPr lang="zh-CN" altLang="en-US" spc="-100" dirty="0"/>
              <a:t>返回值；</a:t>
            </a:r>
            <a:endParaRPr lang="en-US" altLang="zh-CN" spc="-100" dirty="0"/>
          </a:p>
          <a:p>
            <a:pPr marL="68580" indent="0">
              <a:buNone/>
            </a:pPr>
            <a:r>
              <a:rPr lang="en-US" altLang="zh-CN" spc="-100" dirty="0"/>
              <a:t>}</a:t>
            </a:r>
            <a:endParaRPr lang="zh-CN" altLang="en-US" spc="-100" dirty="0"/>
          </a:p>
          <a:p>
            <a:pPr marL="68580" indent="0">
              <a:buNone/>
            </a:pPr>
            <a:r>
              <a:rPr lang="zh-CN" altLang="en-US" dirty="0" smtClean="0"/>
              <a:t>一个成员方法可以</a:t>
            </a:r>
            <a:r>
              <a:rPr lang="zh-CN" altLang="en-US" dirty="0"/>
              <a:t>有</a:t>
            </a:r>
            <a:r>
              <a:rPr lang="zh-CN" altLang="en-US" dirty="0" smtClean="0"/>
              <a:t>参数，这个参数可以是对象，也可以是基本数据类型的变量，同时成员方法有返回值和不返任何值的选择，如果方法需要返回值，可以在方法体中使用</a:t>
            </a:r>
            <a:r>
              <a:rPr lang="en-US" altLang="zh-CN" dirty="0" smtClean="0"/>
              <a:t>return</a:t>
            </a:r>
            <a:r>
              <a:rPr lang="zh-CN" altLang="en-US" dirty="0" smtClean="0"/>
              <a:t>关键字，使用这个关键字后，方法的执行将被终止。</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69804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成员变量和成员方法</a:t>
            </a:r>
          </a:p>
        </p:txBody>
      </p:sp>
      <p:sp>
        <p:nvSpPr>
          <p:cNvPr id="3" name="内容占位符 2"/>
          <p:cNvSpPr>
            <a:spLocks noGrp="1"/>
          </p:cNvSpPr>
          <p:nvPr>
            <p:ph idx="1"/>
          </p:nvPr>
        </p:nvSpPr>
        <p:spPr>
          <a:xfrm>
            <a:off x="1043492" y="2323652"/>
            <a:ext cx="6777317" cy="4534348"/>
          </a:xfrm>
        </p:spPr>
        <p:txBody>
          <a:bodyPr>
            <a:normAutofit lnSpcReduction="10000"/>
          </a:bodyPr>
          <a:lstStyle/>
          <a:p>
            <a:pPr marL="68580" indent="0">
              <a:buNone/>
            </a:pPr>
            <a:r>
              <a:rPr lang="en-US" altLang="zh-CN" dirty="0" smtClean="0"/>
              <a:t>2.</a:t>
            </a:r>
            <a:r>
              <a:rPr lang="zh-CN" altLang="en-US" dirty="0" smtClean="0"/>
              <a:t>成员方法</a:t>
            </a:r>
            <a:endParaRPr lang="en-US" altLang="zh-CN" dirty="0" smtClean="0"/>
          </a:p>
          <a:p>
            <a:pPr marL="68580" indent="0">
              <a:buNone/>
            </a:pPr>
            <a:r>
              <a:rPr lang="zh-CN" altLang="en-US" spc="-100" dirty="0"/>
              <a:t>权限修饰符 返回值类型 方法名</a:t>
            </a:r>
            <a:r>
              <a:rPr lang="en-US" altLang="zh-CN" spc="-100" dirty="0"/>
              <a:t>(</a:t>
            </a:r>
            <a:r>
              <a:rPr lang="zh-CN" altLang="en-US" spc="-100" dirty="0"/>
              <a:t>参数类型 参数名</a:t>
            </a:r>
            <a:r>
              <a:rPr lang="en-US" altLang="zh-CN" spc="-100" dirty="0"/>
              <a:t>)</a:t>
            </a:r>
          </a:p>
          <a:p>
            <a:pPr marL="68580" indent="0">
              <a:buNone/>
            </a:pPr>
            <a:r>
              <a:rPr lang="en-US" altLang="zh-CN" spc="-100" dirty="0"/>
              <a:t>{</a:t>
            </a:r>
          </a:p>
          <a:p>
            <a:pPr marL="68580" indent="0">
              <a:buNone/>
            </a:pPr>
            <a:r>
              <a:rPr lang="en-US" altLang="zh-CN" spc="-100" dirty="0"/>
              <a:t>…   //</a:t>
            </a:r>
            <a:r>
              <a:rPr lang="zh-CN" altLang="en-US" spc="-100" dirty="0"/>
              <a:t>方法体</a:t>
            </a:r>
            <a:endParaRPr lang="en-US" altLang="zh-CN" spc="-100" dirty="0"/>
          </a:p>
          <a:p>
            <a:pPr marL="68580" indent="0">
              <a:buNone/>
            </a:pPr>
            <a:r>
              <a:rPr lang="en-US" altLang="zh-CN" spc="-100" dirty="0"/>
              <a:t>return </a:t>
            </a:r>
            <a:r>
              <a:rPr lang="zh-CN" altLang="en-US" spc="-100" dirty="0"/>
              <a:t>返回值；</a:t>
            </a:r>
            <a:endParaRPr lang="en-US" altLang="zh-CN" spc="-100" dirty="0"/>
          </a:p>
          <a:p>
            <a:pPr marL="68580" indent="0">
              <a:buNone/>
            </a:pPr>
            <a:r>
              <a:rPr lang="en-US" altLang="zh-CN" spc="-100" dirty="0"/>
              <a:t>}</a:t>
            </a:r>
            <a:endParaRPr lang="zh-CN" altLang="en-US" spc="-100" dirty="0"/>
          </a:p>
          <a:p>
            <a:pPr marL="68580" indent="0">
              <a:buNone/>
            </a:pPr>
            <a:r>
              <a:rPr lang="en-US" altLang="zh-CN" dirty="0" smtClean="0"/>
              <a:t>Java</a:t>
            </a:r>
            <a:r>
              <a:rPr lang="zh-CN" altLang="en-US" dirty="0" smtClean="0"/>
              <a:t>中的成员方法无返回值，可以使用</a:t>
            </a:r>
            <a:r>
              <a:rPr lang="en-US" altLang="zh-CN" dirty="0" smtClean="0"/>
              <a:t>void</a:t>
            </a:r>
            <a:r>
              <a:rPr lang="zh-CN" altLang="en-US" dirty="0" smtClean="0"/>
              <a:t>关键字表示。</a:t>
            </a:r>
            <a:endParaRPr lang="en-US" altLang="zh-CN" dirty="0" smtClean="0"/>
          </a:p>
          <a:p>
            <a:pPr marL="68580" indent="0">
              <a:buNone/>
            </a:pPr>
            <a:r>
              <a:rPr lang="zh-CN" altLang="en-US" dirty="0" smtClean="0"/>
              <a:t>成员方法的返回值可以是计算结果，也可以是其他想要的数值和对象，返回值类型要与方法的值类型一致。</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8243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成员变量和成员方法</a:t>
            </a:r>
          </a:p>
        </p:txBody>
      </p:sp>
      <p:sp>
        <p:nvSpPr>
          <p:cNvPr id="3" name="内容占位符 2"/>
          <p:cNvSpPr>
            <a:spLocks noGrp="1"/>
          </p:cNvSpPr>
          <p:nvPr>
            <p:ph idx="1"/>
          </p:nvPr>
        </p:nvSpPr>
        <p:spPr>
          <a:xfrm>
            <a:off x="1043492" y="2323652"/>
            <a:ext cx="6777317" cy="3769644"/>
          </a:xfrm>
        </p:spPr>
        <p:txBody>
          <a:bodyPr>
            <a:normAutofit/>
          </a:bodyPr>
          <a:lstStyle/>
          <a:p>
            <a:pPr marL="68580" indent="0">
              <a:buNone/>
            </a:pPr>
            <a:r>
              <a:rPr lang="en-US" altLang="zh-CN" dirty="0" smtClean="0"/>
              <a:t>2.</a:t>
            </a:r>
            <a:r>
              <a:rPr lang="zh-CN" altLang="en-US" dirty="0" smtClean="0"/>
              <a:t>成员方法</a:t>
            </a:r>
            <a:endParaRPr lang="en-US" altLang="zh-CN" dirty="0" smtClean="0"/>
          </a:p>
          <a:p>
            <a:pPr marL="68580" indent="0">
              <a:buNone/>
            </a:pPr>
            <a:r>
              <a:rPr lang="zh-CN" altLang="en-US" dirty="0" smtClean="0"/>
              <a:t>在成员方法中可以调用其他成员方法和类成员变量。同时在成员方法中可以定义一个变量，这个变量为局部变量。</a:t>
            </a:r>
            <a:endParaRPr lang="en-US" altLang="zh-CN" dirty="0" smtClean="0"/>
          </a:p>
          <a:p>
            <a:pPr marL="68580" indent="0">
              <a:buNone/>
            </a:pPr>
            <a:r>
              <a:rPr lang="zh-CN" altLang="en-US" dirty="0" smtClean="0"/>
              <a:t>如果一个方法中含有与成员变量同名的局部变量，则方法中对这个变量的访问以局部变量进行。</a:t>
            </a:r>
            <a:endParaRPr lang="en-US" altLang="zh-CN" dirty="0" smtClean="0"/>
          </a:p>
          <a:p>
            <a:pPr marL="68580" indent="0">
              <a:buNone/>
            </a:pPr>
            <a:r>
              <a:rPr lang="zh-CN" altLang="en-US" dirty="0" smtClean="0"/>
              <a:t>类成员变量和成员方法也可以统称为类成员。</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83953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6.1 </a:t>
            </a:r>
            <a:r>
              <a:rPr lang="zh-CN" altLang="en-US" dirty="0" smtClean="0"/>
              <a:t>类</a:t>
            </a:r>
            <a:endParaRPr lang="en-US" altLang="zh-CN" dirty="0" smtClean="0"/>
          </a:p>
          <a:p>
            <a:pPr marL="68580" indent="0">
              <a:buNone/>
            </a:pPr>
            <a:r>
              <a:rPr lang="en-US" altLang="zh-CN" dirty="0" smtClean="0"/>
              <a:t>6.2 </a:t>
            </a:r>
            <a:r>
              <a:rPr lang="zh-CN" altLang="en-US" dirty="0" smtClean="0"/>
              <a:t>类的构造方法</a:t>
            </a:r>
            <a:endParaRPr lang="en-US" altLang="zh-CN" dirty="0" smtClean="0"/>
          </a:p>
          <a:p>
            <a:pPr marL="68580" indent="0">
              <a:buNone/>
            </a:pPr>
            <a:r>
              <a:rPr lang="en-US" altLang="zh-CN" dirty="0" smtClean="0"/>
              <a:t>6.3</a:t>
            </a:r>
            <a:r>
              <a:rPr lang="zh-CN" altLang="en-US" dirty="0" smtClean="0"/>
              <a:t>静态变量、常量和方法</a:t>
            </a:r>
            <a:endParaRPr lang="en-US" altLang="zh-CN" dirty="0" smtClean="0"/>
          </a:p>
          <a:p>
            <a:pPr marL="68580" indent="0">
              <a:buNone/>
            </a:pPr>
            <a:r>
              <a:rPr lang="en-US" altLang="zh-CN" dirty="0" smtClean="0"/>
              <a:t>6.4 </a:t>
            </a:r>
            <a:r>
              <a:rPr lang="zh-CN" altLang="en-US" smtClean="0"/>
              <a:t>类的</a:t>
            </a:r>
            <a:endParaRPr lang="en-US" altLang="zh-CN" dirty="0"/>
          </a:p>
          <a:p>
            <a:pPr marL="68580" indent="0">
              <a:buNone/>
            </a:pPr>
            <a:r>
              <a:rPr lang="en-US" altLang="zh-CN" dirty="0" smtClean="0"/>
              <a:t>6.5 </a:t>
            </a:r>
            <a:r>
              <a:rPr lang="zh-CN" altLang="en-US" dirty="0" smtClean="0"/>
              <a:t>对象</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86564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权限修饰符</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类修饰符</a:t>
            </a:r>
            <a:endParaRPr lang="en-US" altLang="zh-CN" dirty="0" smtClean="0"/>
          </a:p>
          <a:p>
            <a:pPr marL="68580" indent="0">
              <a:buNone/>
            </a:pPr>
            <a:r>
              <a:rPr lang="zh-CN" altLang="en-US" dirty="0" smtClean="0"/>
              <a:t>类修饰符分为公共访问控制符、抽象类说明符、最终类说明符和缺省访问控制符四种。</a:t>
            </a:r>
            <a:endParaRPr lang="en-US" altLang="zh-CN" dirty="0" smtClean="0"/>
          </a:p>
          <a:p>
            <a:pPr marL="6858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44167374"/>
              </p:ext>
            </p:extLst>
          </p:nvPr>
        </p:nvGraphicFramePr>
        <p:xfrm>
          <a:off x="971600" y="3717032"/>
          <a:ext cx="7344816" cy="2661920"/>
        </p:xfrm>
        <a:graphic>
          <a:graphicData uri="http://schemas.openxmlformats.org/drawingml/2006/table">
            <a:tbl>
              <a:tblPr firstRow="1" bandRow="1">
                <a:tableStyleId>{21E4AEA4-8DFA-4A89-87EB-49C32662AFE0}</a:tableStyleId>
              </a:tblPr>
              <a:tblGrid>
                <a:gridCol w="1335421"/>
                <a:gridCol w="6009395"/>
              </a:tblGrid>
              <a:tr h="370840">
                <a:tc>
                  <a:txBody>
                    <a:bodyPr/>
                    <a:lstStyle/>
                    <a:p>
                      <a:pPr algn="ctr"/>
                      <a:r>
                        <a:rPr lang="zh-CN" altLang="en-US" dirty="0" smtClean="0"/>
                        <a:t>修饰符</a:t>
                      </a:r>
                      <a:endParaRPr lang="zh-CN" altLang="en-US" dirty="0"/>
                    </a:p>
                  </a:txBody>
                  <a:tcPr/>
                </a:tc>
                <a:tc>
                  <a:txBody>
                    <a:bodyPr/>
                    <a:lstStyle/>
                    <a:p>
                      <a:pPr algn="ctr"/>
                      <a:r>
                        <a:rPr lang="zh-CN" altLang="en-US" dirty="0" smtClean="0"/>
                        <a:t>含义</a:t>
                      </a:r>
                      <a:endParaRPr lang="zh-CN" altLang="en-US" dirty="0"/>
                    </a:p>
                  </a:txBody>
                  <a:tcPr/>
                </a:tc>
              </a:tr>
              <a:tr h="370840">
                <a:tc>
                  <a:txBody>
                    <a:bodyPr/>
                    <a:lstStyle/>
                    <a:p>
                      <a:pPr algn="ctr"/>
                      <a:r>
                        <a:rPr lang="en-US" altLang="zh-CN" dirty="0" smtClean="0"/>
                        <a:t>public</a:t>
                      </a:r>
                      <a:endParaRPr lang="zh-CN" altLang="en-US" dirty="0"/>
                    </a:p>
                  </a:txBody>
                  <a:tcPr/>
                </a:tc>
                <a:tc>
                  <a:txBody>
                    <a:bodyPr/>
                    <a:lstStyle/>
                    <a:p>
                      <a:pPr algn="l"/>
                      <a:r>
                        <a:rPr lang="zh-CN" altLang="en-US" dirty="0" smtClean="0"/>
                        <a:t>将一个类声明为公共类，它可以被任何对象访问</a:t>
                      </a:r>
                      <a:endParaRPr lang="zh-CN" altLang="en-US" dirty="0"/>
                    </a:p>
                  </a:txBody>
                  <a:tcPr/>
                </a:tc>
              </a:tr>
              <a:tr h="370840">
                <a:tc>
                  <a:txBody>
                    <a:bodyPr/>
                    <a:lstStyle/>
                    <a:p>
                      <a:pPr algn="ctr"/>
                      <a:r>
                        <a:rPr lang="en-US" altLang="zh-CN" dirty="0" smtClean="0"/>
                        <a:t>abstract</a:t>
                      </a:r>
                      <a:endParaRPr lang="zh-CN" altLang="en-US" dirty="0"/>
                    </a:p>
                  </a:txBody>
                  <a:tcPr/>
                </a:tc>
                <a:tc>
                  <a:txBody>
                    <a:bodyPr/>
                    <a:lstStyle/>
                    <a:p>
                      <a:pPr algn="l"/>
                      <a:r>
                        <a:rPr lang="zh-CN" altLang="en-US" dirty="0" smtClean="0"/>
                        <a:t>将一个类声明为抽象类，没有实现方法，需要子类提供方法的实现，所以不能创建该类的实例。</a:t>
                      </a:r>
                      <a:endParaRPr lang="zh-CN" altLang="en-US" dirty="0"/>
                    </a:p>
                  </a:txBody>
                  <a:tcPr/>
                </a:tc>
              </a:tr>
              <a:tr h="370840">
                <a:tc>
                  <a:txBody>
                    <a:bodyPr/>
                    <a:lstStyle/>
                    <a:p>
                      <a:pPr algn="ctr"/>
                      <a:r>
                        <a:rPr lang="en-US" altLang="zh-CN" dirty="0" smtClean="0"/>
                        <a:t>final</a:t>
                      </a:r>
                      <a:endParaRPr lang="zh-CN" altLang="en-US" dirty="0"/>
                    </a:p>
                  </a:txBody>
                  <a:tcPr/>
                </a:tc>
                <a:tc>
                  <a:txBody>
                    <a:bodyPr/>
                    <a:lstStyle/>
                    <a:p>
                      <a:pPr algn="l"/>
                      <a:r>
                        <a:rPr lang="zh-CN" altLang="en-US" dirty="0" smtClean="0"/>
                        <a:t>将一个类声明为最终类即非继承类，表示它不能被其他类所继承。</a:t>
                      </a:r>
                      <a:endParaRPr lang="zh-CN" altLang="en-US" dirty="0"/>
                    </a:p>
                  </a:txBody>
                  <a:tcPr/>
                </a:tc>
              </a:tr>
              <a:tr h="370840">
                <a:tc>
                  <a:txBody>
                    <a:bodyPr/>
                    <a:lstStyle/>
                    <a:p>
                      <a:pPr algn="ctr"/>
                      <a:r>
                        <a:rPr lang="zh-CN" altLang="en-US" dirty="0" smtClean="0"/>
                        <a:t>缺省</a:t>
                      </a:r>
                      <a:endParaRPr lang="zh-CN" altLang="en-US" dirty="0"/>
                    </a:p>
                  </a:txBody>
                  <a:tcPr/>
                </a:tc>
                <a:tc>
                  <a:txBody>
                    <a:bodyPr/>
                    <a:lstStyle/>
                    <a:p>
                      <a:pPr algn="l"/>
                      <a:r>
                        <a:rPr lang="zh-CN" altLang="en-US" dirty="0" smtClean="0"/>
                        <a:t>缺省修饰符时，则表示只有相同包中的对象才能使用这样的类。</a:t>
                      </a:r>
                      <a:endParaRPr lang="zh-CN" altLang="en-US" dirty="0"/>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47539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3600400" cy="648072"/>
          </a:xfrm>
        </p:spPr>
        <p:txBody>
          <a:bodyPr>
            <a:normAutofit/>
          </a:bodyPr>
          <a:lstStyle/>
          <a:p>
            <a:r>
              <a:rPr lang="en-US" altLang="zh-CN" sz="2400" dirty="0"/>
              <a:t>6.1.2 </a:t>
            </a:r>
            <a:r>
              <a:rPr lang="zh-CN" altLang="en-US" sz="2400" dirty="0"/>
              <a:t>权限修饰符</a:t>
            </a:r>
          </a:p>
        </p:txBody>
      </p:sp>
      <p:sp>
        <p:nvSpPr>
          <p:cNvPr id="3" name="内容占位符 2"/>
          <p:cNvSpPr>
            <a:spLocks noGrp="1"/>
          </p:cNvSpPr>
          <p:nvPr>
            <p:ph idx="1"/>
          </p:nvPr>
        </p:nvSpPr>
        <p:spPr>
          <a:xfrm>
            <a:off x="611560" y="764704"/>
            <a:ext cx="7848872" cy="3508977"/>
          </a:xfrm>
        </p:spPr>
        <p:txBody>
          <a:bodyPr>
            <a:normAutofit/>
          </a:bodyPr>
          <a:lstStyle/>
          <a:p>
            <a:pPr marL="68580" indent="0">
              <a:buNone/>
            </a:pPr>
            <a:r>
              <a:rPr lang="en-US" altLang="zh-CN" sz="2000" dirty="0" smtClean="0"/>
              <a:t>2.</a:t>
            </a:r>
            <a:r>
              <a:rPr lang="zh-CN" altLang="en-US" sz="2000" dirty="0" smtClean="0"/>
              <a:t>成员变量修饰符</a:t>
            </a:r>
            <a:endParaRPr lang="en-US" altLang="zh-CN" sz="2000" dirty="0" smtClean="0"/>
          </a:p>
          <a:p>
            <a:pPr marL="68580" indent="0">
              <a:buNone/>
            </a:pPr>
            <a:r>
              <a:rPr lang="zh-CN" altLang="en-US" sz="2000" dirty="0" smtClean="0"/>
              <a:t>成员变量的修饰符有访问控制符、静态修饰符、最终修饰符、过渡修饰符和易失修饰符等。</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2014889241"/>
              </p:ext>
            </p:extLst>
          </p:nvPr>
        </p:nvGraphicFramePr>
        <p:xfrm>
          <a:off x="827584" y="1772816"/>
          <a:ext cx="7560840" cy="4953000"/>
        </p:xfrm>
        <a:graphic>
          <a:graphicData uri="http://schemas.openxmlformats.org/drawingml/2006/table">
            <a:tbl>
              <a:tblPr firstRow="1" bandRow="1">
                <a:tableStyleId>{21E4AEA4-8DFA-4A89-87EB-49C32662AFE0}</a:tableStyleId>
              </a:tblPr>
              <a:tblGrid>
                <a:gridCol w="1584176"/>
                <a:gridCol w="5976664"/>
              </a:tblGrid>
              <a:tr h="370840">
                <a:tc>
                  <a:txBody>
                    <a:bodyPr/>
                    <a:lstStyle/>
                    <a:p>
                      <a:pPr algn="ctr"/>
                      <a:r>
                        <a:rPr lang="zh-CN" altLang="en-US" dirty="0" smtClean="0"/>
                        <a:t>修饰符</a:t>
                      </a:r>
                      <a:endParaRPr lang="zh-CN" altLang="en-US" dirty="0"/>
                    </a:p>
                  </a:txBody>
                  <a:tcPr/>
                </a:tc>
                <a:tc>
                  <a:txBody>
                    <a:bodyPr/>
                    <a:lstStyle/>
                    <a:p>
                      <a:pPr algn="ctr"/>
                      <a:r>
                        <a:rPr lang="zh-CN" altLang="en-US" dirty="0" smtClean="0"/>
                        <a:t>含义</a:t>
                      </a:r>
                      <a:endParaRPr lang="zh-CN" altLang="en-US" dirty="0"/>
                    </a:p>
                  </a:txBody>
                  <a:tcPr/>
                </a:tc>
              </a:tr>
              <a:tr h="370840">
                <a:tc>
                  <a:txBody>
                    <a:bodyPr/>
                    <a:lstStyle/>
                    <a:p>
                      <a:pPr algn="ctr"/>
                      <a:r>
                        <a:rPr lang="en-US" altLang="zh-CN" dirty="0" smtClean="0"/>
                        <a:t>public</a:t>
                      </a:r>
                      <a:endParaRPr lang="zh-CN" altLang="en-US" dirty="0"/>
                    </a:p>
                  </a:txBody>
                  <a:tcPr/>
                </a:tc>
                <a:tc>
                  <a:txBody>
                    <a:bodyPr/>
                    <a:lstStyle/>
                    <a:p>
                      <a:r>
                        <a:rPr lang="zh-CN" altLang="en-US" dirty="0" smtClean="0"/>
                        <a:t>公共访问控制符，指定该变量为公共的，它可以被任何对象访问</a:t>
                      </a:r>
                      <a:endParaRPr lang="zh-CN" altLang="en-US" dirty="0"/>
                    </a:p>
                  </a:txBody>
                  <a:tcPr/>
                </a:tc>
              </a:tr>
              <a:tr h="370840">
                <a:tc>
                  <a:txBody>
                    <a:bodyPr/>
                    <a:lstStyle/>
                    <a:p>
                      <a:pPr algn="ctr"/>
                      <a:r>
                        <a:rPr lang="en-US" altLang="zh-CN" dirty="0" smtClean="0"/>
                        <a:t>private</a:t>
                      </a:r>
                      <a:endParaRPr lang="zh-CN" altLang="en-US" dirty="0"/>
                    </a:p>
                  </a:txBody>
                  <a:tcPr/>
                </a:tc>
                <a:tc>
                  <a:txBody>
                    <a:bodyPr/>
                    <a:lstStyle/>
                    <a:p>
                      <a:r>
                        <a:rPr lang="zh-CN" altLang="en-US" dirty="0" smtClean="0"/>
                        <a:t>私有访问控制符。指定该变量只允许自己类的方法访问，其他任何类（包括子类）中的方法均不能访问此变量</a:t>
                      </a:r>
                      <a:endParaRPr lang="zh-CN" altLang="en-US" dirty="0"/>
                    </a:p>
                  </a:txBody>
                  <a:tcPr/>
                </a:tc>
              </a:tr>
              <a:tr h="370840">
                <a:tc>
                  <a:txBody>
                    <a:bodyPr/>
                    <a:lstStyle/>
                    <a:p>
                      <a:pPr algn="ctr"/>
                      <a:r>
                        <a:rPr lang="en-US" altLang="zh-CN" dirty="0" smtClean="0"/>
                        <a:t>protected</a:t>
                      </a:r>
                      <a:endParaRPr lang="zh-CN" altLang="en-US" dirty="0"/>
                    </a:p>
                  </a:txBody>
                  <a:tcPr/>
                </a:tc>
                <a:tc>
                  <a:txBody>
                    <a:bodyPr/>
                    <a:lstStyle/>
                    <a:p>
                      <a:r>
                        <a:rPr lang="zh-CN" altLang="en-US" dirty="0" smtClean="0"/>
                        <a:t>保护访问控制符。指定该变量只可以被它自己的类及其子类或同一包中的其他类访问，在子类中可以覆盖此变量。</a:t>
                      </a:r>
                      <a:endParaRPr lang="zh-CN" altLang="en-US" dirty="0"/>
                    </a:p>
                  </a:txBody>
                  <a:tcPr/>
                </a:tc>
              </a:tr>
              <a:tr h="370840">
                <a:tc>
                  <a:txBody>
                    <a:bodyPr/>
                    <a:lstStyle/>
                    <a:p>
                      <a:pPr algn="ctr"/>
                      <a:r>
                        <a:rPr lang="zh-CN" altLang="en-US" dirty="0" smtClean="0"/>
                        <a:t>缺省</a:t>
                      </a:r>
                      <a:endParaRPr lang="zh-CN" altLang="en-US" dirty="0"/>
                    </a:p>
                  </a:txBody>
                  <a:tcPr/>
                </a:tc>
                <a:tc>
                  <a:txBody>
                    <a:bodyPr/>
                    <a:lstStyle/>
                    <a:p>
                      <a:r>
                        <a:rPr lang="zh-CN" altLang="en-US" dirty="0" smtClean="0"/>
                        <a:t>缺省访问控制符时，则表示在同一个包中的其他类可以访问此成员变量，而其他包中的类不能访问该成员变量。</a:t>
                      </a:r>
                      <a:endParaRPr lang="zh-CN" altLang="en-US" dirty="0"/>
                    </a:p>
                  </a:txBody>
                  <a:tcPr/>
                </a:tc>
              </a:tr>
              <a:tr h="370840">
                <a:tc>
                  <a:txBody>
                    <a:bodyPr/>
                    <a:lstStyle/>
                    <a:p>
                      <a:pPr algn="ctr"/>
                      <a:r>
                        <a:rPr lang="en-US" altLang="zh-CN" dirty="0" smtClean="0"/>
                        <a:t>final</a:t>
                      </a:r>
                      <a:endParaRPr lang="zh-CN" altLang="en-US" dirty="0"/>
                    </a:p>
                  </a:txBody>
                  <a:tcPr/>
                </a:tc>
                <a:tc>
                  <a:txBody>
                    <a:bodyPr/>
                    <a:lstStyle/>
                    <a:p>
                      <a:r>
                        <a:rPr lang="zh-CN" altLang="en-US" dirty="0" smtClean="0"/>
                        <a:t>最终修饰符。指定此变量的值不能改变。</a:t>
                      </a:r>
                      <a:endParaRPr lang="zh-CN" altLang="en-US" dirty="0"/>
                    </a:p>
                  </a:txBody>
                  <a:tcPr/>
                </a:tc>
              </a:tr>
              <a:tr h="370840">
                <a:tc>
                  <a:txBody>
                    <a:bodyPr/>
                    <a:lstStyle/>
                    <a:p>
                      <a:pPr algn="ctr"/>
                      <a:r>
                        <a:rPr lang="en-US" altLang="zh-CN" dirty="0" smtClean="0"/>
                        <a:t>static</a:t>
                      </a:r>
                      <a:endParaRPr lang="zh-CN" altLang="en-US" dirty="0"/>
                    </a:p>
                  </a:txBody>
                  <a:tcPr/>
                </a:tc>
                <a:tc>
                  <a:txBody>
                    <a:bodyPr/>
                    <a:lstStyle/>
                    <a:p>
                      <a:r>
                        <a:rPr lang="zh-CN" altLang="en-US" dirty="0" smtClean="0"/>
                        <a:t>静态修饰符。指定该变量被所有对象共享，即所有对象的实例都可使用该变量</a:t>
                      </a:r>
                      <a:endParaRPr lang="zh-CN" altLang="en-US" dirty="0"/>
                    </a:p>
                  </a:txBody>
                  <a:tcPr/>
                </a:tc>
              </a:tr>
              <a:tr h="370840">
                <a:tc>
                  <a:txBody>
                    <a:bodyPr/>
                    <a:lstStyle/>
                    <a:p>
                      <a:pPr algn="ctr"/>
                      <a:r>
                        <a:rPr lang="en-US" altLang="zh-CN" dirty="0" smtClean="0"/>
                        <a:t>transient</a:t>
                      </a:r>
                      <a:endParaRPr lang="zh-CN" altLang="en-US" dirty="0"/>
                    </a:p>
                  </a:txBody>
                  <a:tcPr/>
                </a:tc>
                <a:tc>
                  <a:txBody>
                    <a:bodyPr/>
                    <a:lstStyle/>
                    <a:p>
                      <a:r>
                        <a:rPr lang="zh-CN" altLang="en-US" dirty="0" smtClean="0"/>
                        <a:t>过渡修饰符。指定该变量是一个系统保留，暂无特别作用的临时性变量。</a:t>
                      </a:r>
                      <a:endParaRPr lang="zh-CN" altLang="en-US" dirty="0"/>
                    </a:p>
                  </a:txBody>
                  <a:tcPr/>
                </a:tc>
              </a:tr>
              <a:tr h="370840">
                <a:tc>
                  <a:txBody>
                    <a:bodyPr/>
                    <a:lstStyle/>
                    <a:p>
                      <a:pPr algn="ctr"/>
                      <a:r>
                        <a:rPr lang="en-US" altLang="zh-CN" dirty="0" smtClean="0"/>
                        <a:t>volatile</a:t>
                      </a:r>
                      <a:endParaRPr lang="zh-CN" altLang="en-US" dirty="0"/>
                    </a:p>
                  </a:txBody>
                  <a:tcPr/>
                </a:tc>
                <a:tc>
                  <a:txBody>
                    <a:bodyPr/>
                    <a:lstStyle/>
                    <a:p>
                      <a:r>
                        <a:rPr lang="zh-CN" altLang="en-US" dirty="0" smtClean="0"/>
                        <a:t>易失修饰符。指定该变量可以同时被几个线程控制和修改。</a:t>
                      </a:r>
                      <a:endParaRPr lang="zh-CN" altLang="en-US" dirty="0"/>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301956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6048672" cy="648072"/>
          </a:xfrm>
        </p:spPr>
        <p:txBody>
          <a:bodyPr>
            <a:normAutofit/>
          </a:bodyPr>
          <a:lstStyle/>
          <a:p>
            <a:r>
              <a:rPr lang="en-US" altLang="zh-CN" sz="2400" dirty="0"/>
              <a:t>6.1.2 </a:t>
            </a:r>
            <a:r>
              <a:rPr lang="zh-CN" altLang="en-US" sz="2400" dirty="0"/>
              <a:t>权限修饰符</a:t>
            </a:r>
          </a:p>
        </p:txBody>
      </p:sp>
      <p:sp>
        <p:nvSpPr>
          <p:cNvPr id="3" name="内容占位符 2"/>
          <p:cNvSpPr>
            <a:spLocks noGrp="1"/>
          </p:cNvSpPr>
          <p:nvPr>
            <p:ph idx="1"/>
          </p:nvPr>
        </p:nvSpPr>
        <p:spPr>
          <a:xfrm>
            <a:off x="611560" y="764704"/>
            <a:ext cx="7992888" cy="3508977"/>
          </a:xfrm>
        </p:spPr>
        <p:txBody>
          <a:bodyPr>
            <a:normAutofit/>
          </a:bodyPr>
          <a:lstStyle/>
          <a:p>
            <a:pPr marL="68580" indent="0">
              <a:buNone/>
            </a:pPr>
            <a:r>
              <a:rPr lang="en-US" altLang="zh-CN" sz="2000" dirty="0" smtClean="0"/>
              <a:t>3.</a:t>
            </a:r>
            <a:r>
              <a:rPr lang="zh-CN" altLang="en-US" sz="2000" dirty="0" smtClean="0"/>
              <a:t>成员方法修饰符</a:t>
            </a:r>
            <a:endParaRPr lang="en-US" altLang="zh-CN" sz="2000" dirty="0" smtClean="0"/>
          </a:p>
          <a:p>
            <a:pPr marL="68580" indent="0">
              <a:buNone/>
            </a:pP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536292300"/>
              </p:ext>
            </p:extLst>
          </p:nvPr>
        </p:nvGraphicFramePr>
        <p:xfrm>
          <a:off x="611560" y="1124744"/>
          <a:ext cx="7920880" cy="5593080"/>
        </p:xfrm>
        <a:graphic>
          <a:graphicData uri="http://schemas.openxmlformats.org/drawingml/2006/table">
            <a:tbl>
              <a:tblPr firstRow="1" bandRow="1">
                <a:tableStyleId>{21E4AEA4-8DFA-4A89-87EB-49C32662AFE0}</a:tableStyleId>
              </a:tblPr>
              <a:tblGrid>
                <a:gridCol w="1656184"/>
                <a:gridCol w="6264696"/>
              </a:tblGrid>
              <a:tr h="370840">
                <a:tc>
                  <a:txBody>
                    <a:bodyPr/>
                    <a:lstStyle/>
                    <a:p>
                      <a:pPr algn="ctr"/>
                      <a:r>
                        <a:rPr lang="zh-CN" altLang="en-US" dirty="0" smtClean="0"/>
                        <a:t>修饰符</a:t>
                      </a:r>
                      <a:endParaRPr lang="zh-CN" altLang="en-US" dirty="0"/>
                    </a:p>
                  </a:txBody>
                  <a:tcPr/>
                </a:tc>
                <a:tc>
                  <a:txBody>
                    <a:bodyPr/>
                    <a:lstStyle/>
                    <a:p>
                      <a:pPr algn="ctr"/>
                      <a:r>
                        <a:rPr lang="zh-CN" altLang="en-US" dirty="0" smtClean="0"/>
                        <a:t>含义</a:t>
                      </a:r>
                      <a:endParaRPr lang="zh-CN" altLang="en-US" dirty="0"/>
                    </a:p>
                  </a:txBody>
                  <a:tcPr/>
                </a:tc>
              </a:tr>
              <a:tr h="370840">
                <a:tc>
                  <a:txBody>
                    <a:bodyPr/>
                    <a:lstStyle/>
                    <a:p>
                      <a:pPr algn="ctr"/>
                      <a:r>
                        <a:rPr lang="en-US" altLang="zh-CN" dirty="0" smtClean="0"/>
                        <a:t>public</a:t>
                      </a:r>
                      <a:endParaRPr lang="zh-CN" altLang="en-US" dirty="0"/>
                    </a:p>
                  </a:txBody>
                  <a:tcPr/>
                </a:tc>
                <a:tc>
                  <a:txBody>
                    <a:bodyPr/>
                    <a:lstStyle/>
                    <a:p>
                      <a:r>
                        <a:rPr lang="zh-CN" altLang="en-US" dirty="0" smtClean="0"/>
                        <a:t>公共访问控制符。指定该方法为公共的，它可以被任何对象的方法访问</a:t>
                      </a:r>
                      <a:endParaRPr lang="zh-CN" altLang="en-US" dirty="0"/>
                    </a:p>
                  </a:txBody>
                  <a:tcPr/>
                </a:tc>
              </a:tr>
              <a:tr h="370840">
                <a:tc>
                  <a:txBody>
                    <a:bodyPr/>
                    <a:lstStyle/>
                    <a:p>
                      <a:pPr algn="ctr"/>
                      <a:r>
                        <a:rPr lang="en-US" altLang="zh-CN" dirty="0" smtClean="0"/>
                        <a:t>private</a:t>
                      </a:r>
                      <a:endParaRPr lang="zh-CN" altLang="en-US" dirty="0"/>
                    </a:p>
                  </a:txBody>
                  <a:tcPr/>
                </a:tc>
                <a:tc>
                  <a:txBody>
                    <a:bodyPr/>
                    <a:lstStyle/>
                    <a:p>
                      <a:r>
                        <a:rPr lang="zh-CN" altLang="en-US" dirty="0" smtClean="0"/>
                        <a:t>私有访问控制符。指定该方法只允许自己类的方法访问，其他任何类（包括子类）中的方法均不能访问此方法。</a:t>
                      </a:r>
                      <a:endParaRPr lang="zh-CN" altLang="en-US" dirty="0"/>
                    </a:p>
                  </a:txBody>
                  <a:tcPr/>
                </a:tc>
              </a:tr>
              <a:tr h="370840">
                <a:tc>
                  <a:txBody>
                    <a:bodyPr/>
                    <a:lstStyle/>
                    <a:p>
                      <a:pPr algn="ctr"/>
                      <a:r>
                        <a:rPr lang="en-US" altLang="zh-CN" dirty="0" smtClean="0"/>
                        <a:t>protected</a:t>
                      </a:r>
                      <a:endParaRPr lang="zh-CN" altLang="en-US" dirty="0"/>
                    </a:p>
                  </a:txBody>
                  <a:tcPr/>
                </a:tc>
                <a:tc>
                  <a:txBody>
                    <a:bodyPr/>
                    <a:lstStyle/>
                    <a:p>
                      <a:r>
                        <a:rPr lang="zh-CN" altLang="en-US" dirty="0" smtClean="0"/>
                        <a:t>保护访问控制符。指定该方法只可以被它的类及其子类或同一包中的其他类访问</a:t>
                      </a:r>
                      <a:endParaRPr lang="zh-CN" altLang="en-US" dirty="0"/>
                    </a:p>
                  </a:txBody>
                  <a:tcPr/>
                </a:tc>
              </a:tr>
              <a:tr h="370840">
                <a:tc>
                  <a:txBody>
                    <a:bodyPr/>
                    <a:lstStyle/>
                    <a:p>
                      <a:pPr algn="ctr"/>
                      <a:r>
                        <a:rPr lang="zh-CN" altLang="en-US" dirty="0" smtClean="0"/>
                        <a:t>缺省</a:t>
                      </a:r>
                      <a:endParaRPr lang="zh-CN" altLang="en-US" dirty="0"/>
                    </a:p>
                  </a:txBody>
                  <a:tcPr/>
                </a:tc>
                <a:tc>
                  <a:txBody>
                    <a:bodyPr/>
                    <a:lstStyle/>
                    <a:p>
                      <a:r>
                        <a:rPr lang="zh-CN" altLang="en-US" dirty="0" smtClean="0"/>
                        <a:t>缺省访问控制符时，则表示在同一个包中的其他类可以访问此成员方法，而其他包中的类不能访问该成员方法。</a:t>
                      </a:r>
                      <a:endParaRPr lang="zh-CN" altLang="en-US" dirty="0"/>
                    </a:p>
                  </a:txBody>
                  <a:tcPr/>
                </a:tc>
              </a:tr>
              <a:tr h="370840">
                <a:tc>
                  <a:txBody>
                    <a:bodyPr/>
                    <a:lstStyle/>
                    <a:p>
                      <a:pPr algn="ctr"/>
                      <a:r>
                        <a:rPr lang="en-US" altLang="zh-CN" dirty="0" smtClean="0"/>
                        <a:t>final</a:t>
                      </a:r>
                      <a:endParaRPr lang="zh-CN" altLang="en-US" dirty="0"/>
                    </a:p>
                  </a:txBody>
                  <a:tcPr/>
                </a:tc>
                <a:tc>
                  <a:txBody>
                    <a:bodyPr/>
                    <a:lstStyle/>
                    <a:p>
                      <a:r>
                        <a:rPr lang="zh-CN" altLang="en-US" dirty="0" smtClean="0"/>
                        <a:t>最终修饰符。指定该方法不能被重载</a:t>
                      </a:r>
                      <a:endParaRPr lang="zh-CN" altLang="en-US" dirty="0"/>
                    </a:p>
                  </a:txBody>
                  <a:tcPr/>
                </a:tc>
              </a:tr>
              <a:tr h="370840">
                <a:tc>
                  <a:txBody>
                    <a:bodyPr/>
                    <a:lstStyle/>
                    <a:p>
                      <a:pPr algn="ctr"/>
                      <a:r>
                        <a:rPr lang="en-US" altLang="zh-CN" dirty="0" smtClean="0"/>
                        <a:t>static</a:t>
                      </a:r>
                      <a:endParaRPr lang="zh-CN" altLang="en-US" dirty="0"/>
                    </a:p>
                  </a:txBody>
                  <a:tcPr/>
                </a:tc>
                <a:tc>
                  <a:txBody>
                    <a:bodyPr/>
                    <a:lstStyle/>
                    <a:p>
                      <a:r>
                        <a:rPr lang="zh-CN" altLang="en-US" dirty="0" smtClean="0"/>
                        <a:t>静态修饰符。指定不需要实例化一个对象就可以调用的方法</a:t>
                      </a:r>
                      <a:endParaRPr lang="zh-CN" altLang="en-US" dirty="0"/>
                    </a:p>
                  </a:txBody>
                  <a:tcPr/>
                </a:tc>
              </a:tr>
              <a:tr h="370840">
                <a:tc>
                  <a:txBody>
                    <a:bodyPr/>
                    <a:lstStyle/>
                    <a:p>
                      <a:pPr algn="ctr"/>
                      <a:r>
                        <a:rPr lang="en-US" altLang="zh-CN" dirty="0" smtClean="0"/>
                        <a:t>abstract</a:t>
                      </a:r>
                      <a:endParaRPr lang="zh-CN" altLang="en-US" dirty="0"/>
                    </a:p>
                  </a:txBody>
                  <a:tcPr/>
                </a:tc>
                <a:tc>
                  <a:txBody>
                    <a:bodyPr/>
                    <a:lstStyle/>
                    <a:p>
                      <a:r>
                        <a:rPr lang="zh-CN" altLang="en-US" dirty="0" smtClean="0"/>
                        <a:t>抽象修饰符。指定该方法只声明方法头，而没有方法体，抽象方法需在子类中被实现</a:t>
                      </a:r>
                      <a:endParaRPr lang="zh-CN" altLang="en-US" dirty="0"/>
                    </a:p>
                  </a:txBody>
                  <a:tcPr/>
                </a:tc>
              </a:tr>
              <a:tr h="370840">
                <a:tc>
                  <a:txBody>
                    <a:bodyPr/>
                    <a:lstStyle/>
                    <a:p>
                      <a:pPr algn="ctr"/>
                      <a:r>
                        <a:rPr lang="en-US" altLang="zh-CN" dirty="0" smtClean="0"/>
                        <a:t>synchronized</a:t>
                      </a:r>
                      <a:endParaRPr lang="zh-CN" altLang="en-US" dirty="0"/>
                    </a:p>
                  </a:txBody>
                  <a:tcPr/>
                </a:tc>
                <a:tc>
                  <a:txBody>
                    <a:bodyPr/>
                    <a:lstStyle/>
                    <a:p>
                      <a:r>
                        <a:rPr lang="zh-CN" altLang="en-US" dirty="0" smtClean="0"/>
                        <a:t>同步修饰符。在多线程程序中，该修饰符用于对同步资源加锁，以防止其他线程访问，运行结束后解锁</a:t>
                      </a:r>
                      <a:endParaRPr lang="zh-CN" altLang="en-US" dirty="0"/>
                    </a:p>
                  </a:txBody>
                  <a:tcPr/>
                </a:tc>
              </a:tr>
              <a:tr h="370840">
                <a:tc>
                  <a:txBody>
                    <a:bodyPr/>
                    <a:lstStyle/>
                    <a:p>
                      <a:pPr algn="ctr"/>
                      <a:r>
                        <a:rPr lang="en-US" altLang="zh-CN" dirty="0" smtClean="0"/>
                        <a:t>native</a:t>
                      </a:r>
                      <a:endParaRPr lang="zh-CN" altLang="en-US" dirty="0"/>
                    </a:p>
                  </a:txBody>
                  <a:tcPr/>
                </a:tc>
                <a:tc>
                  <a:txBody>
                    <a:bodyPr/>
                    <a:lstStyle/>
                    <a:p>
                      <a:r>
                        <a:rPr lang="zh-CN" altLang="en-US" dirty="0" smtClean="0"/>
                        <a:t>本地修饰符。指定此方法的方法体是用其他语言（如</a:t>
                      </a:r>
                      <a:r>
                        <a:rPr lang="en-US" altLang="zh-CN" dirty="0" smtClean="0"/>
                        <a:t>C</a:t>
                      </a:r>
                      <a:r>
                        <a:rPr lang="zh-CN" altLang="en-US" dirty="0" smtClean="0"/>
                        <a:t>）在程序外部编写的</a:t>
                      </a:r>
                      <a:endParaRPr lang="zh-CN" altLang="en-US" dirty="0"/>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59929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en-US" dirty="0"/>
              <a:t>权限修饰符</a:t>
            </a:r>
          </a:p>
        </p:txBody>
      </p:sp>
      <p:sp>
        <p:nvSpPr>
          <p:cNvPr id="3" name="内容占位符 2"/>
          <p:cNvSpPr>
            <a:spLocks noGrp="1"/>
          </p:cNvSpPr>
          <p:nvPr>
            <p:ph idx="1"/>
          </p:nvPr>
        </p:nvSpPr>
        <p:spPr/>
        <p:txBody>
          <a:bodyPr>
            <a:normAutofit fontScale="92500"/>
          </a:bodyPr>
          <a:lstStyle/>
          <a:p>
            <a:pPr marL="68580" indent="0">
              <a:buNone/>
            </a:pPr>
            <a:r>
              <a:rPr lang="zh-CN" altLang="en-US" dirty="0" smtClean="0"/>
              <a:t>一个类可以有多个修饰符，且无先后顺序之分，但</a:t>
            </a:r>
            <a:r>
              <a:rPr lang="en-US" altLang="zh-CN" dirty="0" smtClean="0"/>
              <a:t>abstract</a:t>
            </a:r>
            <a:r>
              <a:rPr lang="zh-CN" altLang="en-US" dirty="0" smtClean="0"/>
              <a:t>和</a:t>
            </a:r>
            <a:r>
              <a:rPr lang="en-US" altLang="zh-CN" dirty="0" smtClean="0"/>
              <a:t>final</a:t>
            </a:r>
            <a:r>
              <a:rPr lang="zh-CN" altLang="en-US" dirty="0" smtClean="0"/>
              <a:t>相互对立，所以不能同时应用在一个类的定义中。</a:t>
            </a:r>
            <a:endParaRPr lang="en-US" altLang="zh-CN" dirty="0" smtClean="0"/>
          </a:p>
          <a:p>
            <a:pPr marL="68580" indent="0">
              <a:buNone/>
            </a:pPr>
            <a:r>
              <a:rPr lang="zh-CN" altLang="en-US" dirty="0" smtClean="0"/>
              <a:t>除了访问控制符有多个之外，其他修饰符都只有一个，一个成员变量可以被两个以上的修饰符同时修饰，但有些修饰符是不能同时定义在一起的。</a:t>
            </a:r>
            <a:endParaRPr lang="en-US" altLang="zh-CN" dirty="0" smtClean="0"/>
          </a:p>
          <a:p>
            <a:pPr marL="68580" indent="0">
              <a:buNone/>
            </a:pPr>
            <a:r>
              <a:rPr lang="zh-CN" altLang="en-US" dirty="0" smtClean="0"/>
              <a:t>成员方法与成员变量同样有多个控制修饰符，当用两个以上的修饰符来修饰一个方法时，需要注意，有的修饰符之间是互斥的，所以不能同时使用。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38139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408712" cy="504056"/>
          </a:xfrm>
        </p:spPr>
        <p:txBody>
          <a:bodyPr>
            <a:noAutofit/>
          </a:bodyPr>
          <a:lstStyle/>
          <a:p>
            <a:r>
              <a:rPr lang="en-US" altLang="zh-CN" sz="2000" dirty="0"/>
              <a:t>6.1.2 </a:t>
            </a:r>
            <a:r>
              <a:rPr lang="zh-CN" altLang="en-US" sz="2000" dirty="0"/>
              <a:t>权限修饰符</a:t>
            </a:r>
          </a:p>
        </p:txBody>
      </p:sp>
      <p:sp>
        <p:nvSpPr>
          <p:cNvPr id="3" name="内容占位符 2"/>
          <p:cNvSpPr>
            <a:spLocks noGrp="1"/>
          </p:cNvSpPr>
          <p:nvPr>
            <p:ph idx="1"/>
          </p:nvPr>
        </p:nvSpPr>
        <p:spPr>
          <a:xfrm>
            <a:off x="683568" y="836712"/>
            <a:ext cx="7776864" cy="3508977"/>
          </a:xfrm>
        </p:spPr>
        <p:txBody>
          <a:bodyPr>
            <a:normAutofit/>
          </a:bodyPr>
          <a:lstStyle/>
          <a:p>
            <a:pPr marL="68580" indent="0">
              <a:buNone/>
            </a:pPr>
            <a:r>
              <a:rPr lang="en-US" altLang="zh-CN" sz="2000" dirty="0" smtClean="0"/>
              <a:t>4.</a:t>
            </a:r>
            <a:r>
              <a:rPr lang="zh-CN" altLang="en-US" sz="2000" dirty="0" smtClean="0"/>
              <a:t>私有成员与公有成员的比较</a:t>
            </a:r>
            <a:endParaRPr lang="en-US" altLang="zh-CN" sz="2000" dirty="0" smtClean="0"/>
          </a:p>
          <a:p>
            <a:pPr marL="68580" indent="0">
              <a:buNone/>
            </a:pPr>
            <a:r>
              <a:rPr lang="zh-CN" altLang="en-US" sz="1800" dirty="0" smtClean="0"/>
              <a:t>例</a:t>
            </a:r>
            <a:r>
              <a:rPr lang="en-US" altLang="zh-CN" sz="1800" dirty="0" smtClean="0"/>
              <a:t>6.2 </a:t>
            </a:r>
            <a:r>
              <a:rPr lang="zh-CN" altLang="en-US" sz="1800" dirty="0" smtClean="0"/>
              <a:t>在圆柱体</a:t>
            </a:r>
            <a:r>
              <a:rPr lang="en-US" altLang="zh-CN" sz="1800" dirty="0" smtClean="0"/>
              <a:t>Cylinder</a:t>
            </a:r>
            <a:r>
              <a:rPr lang="zh-CN" altLang="en-US" sz="1800" dirty="0" smtClean="0"/>
              <a:t>类中，创建类的公有成员，使之能在类外使用。</a:t>
            </a:r>
            <a:endParaRPr lang="en-US" altLang="zh-CN" sz="1800" dirty="0" smtClean="0"/>
          </a:p>
          <a:p>
            <a:pPr marL="0" indent="0">
              <a:buNone/>
            </a:pPr>
            <a:endParaRPr lang="zh-CN" altLang="en-US" sz="1800" dirty="0">
              <a:solidFill>
                <a:schemeClr val="bg1">
                  <a:lumMod val="65000"/>
                </a:schemeClr>
              </a:solidFill>
            </a:endParaRPr>
          </a:p>
        </p:txBody>
      </p:sp>
      <p:sp>
        <p:nvSpPr>
          <p:cNvPr id="4" name="矩形 3"/>
          <p:cNvSpPr/>
          <p:nvPr/>
        </p:nvSpPr>
        <p:spPr>
          <a:xfrm>
            <a:off x="755576" y="1556792"/>
            <a:ext cx="8280920" cy="5355312"/>
          </a:xfrm>
          <a:prstGeom prst="rect">
            <a:avLst/>
          </a:prstGeom>
        </p:spPr>
        <p:txBody>
          <a:bodyPr wrap="square">
            <a:spAutoFit/>
          </a:bodyPr>
          <a:lstStyle/>
          <a:p>
            <a:r>
              <a:rPr lang="en-US" altLang="zh-CN" dirty="0"/>
              <a:t>class Cylinder  //</a:t>
            </a:r>
            <a:r>
              <a:rPr lang="zh-CN" altLang="en-US" dirty="0"/>
              <a:t>定义</a:t>
            </a:r>
            <a:r>
              <a:rPr lang="en-US" altLang="zh-CN" dirty="0"/>
              <a:t>Cylinder</a:t>
            </a:r>
            <a:r>
              <a:rPr lang="zh-CN" altLang="en-US" dirty="0"/>
              <a:t>类</a:t>
            </a:r>
          </a:p>
          <a:p>
            <a:r>
              <a:rPr lang="en-US" altLang="zh-CN" dirty="0"/>
              <a:t>{</a:t>
            </a:r>
          </a:p>
          <a:p>
            <a:r>
              <a:rPr lang="en-US" altLang="zh-CN" dirty="0" smtClean="0">
                <a:solidFill>
                  <a:schemeClr val="accent6">
                    <a:lumMod val="75000"/>
                  </a:schemeClr>
                </a:solidFill>
              </a:rPr>
              <a:t>   public </a:t>
            </a:r>
            <a:r>
              <a:rPr lang="en-US" altLang="zh-CN" dirty="0">
                <a:solidFill>
                  <a:schemeClr val="accent6">
                    <a:lumMod val="75000"/>
                  </a:schemeClr>
                </a:solidFill>
              </a:rPr>
              <a:t>double radius=0.0; </a:t>
            </a:r>
            <a:r>
              <a:rPr lang="en-US" altLang="zh-CN" dirty="0">
                <a:solidFill>
                  <a:schemeClr val="bg1">
                    <a:lumMod val="65000"/>
                  </a:schemeClr>
                </a:solidFill>
              </a:rPr>
              <a:t>//</a:t>
            </a:r>
            <a:r>
              <a:rPr lang="zh-CN" altLang="en-US" dirty="0">
                <a:solidFill>
                  <a:schemeClr val="bg1">
                    <a:lumMod val="65000"/>
                  </a:schemeClr>
                </a:solidFill>
              </a:rPr>
              <a:t>将数据</a:t>
            </a:r>
            <a:r>
              <a:rPr lang="en-US" altLang="zh-CN" dirty="0">
                <a:solidFill>
                  <a:schemeClr val="bg1">
                    <a:lumMod val="65000"/>
                  </a:schemeClr>
                </a:solidFill>
              </a:rPr>
              <a:t>radius</a:t>
            </a:r>
            <a:r>
              <a:rPr lang="zh-CN" altLang="en-US" dirty="0">
                <a:solidFill>
                  <a:schemeClr val="bg1">
                    <a:lumMod val="65000"/>
                  </a:schemeClr>
                </a:solidFill>
              </a:rPr>
              <a:t>声明为公共的</a:t>
            </a:r>
          </a:p>
          <a:p>
            <a:r>
              <a:rPr lang="zh-CN" altLang="en-US" dirty="0" smtClean="0">
                <a:solidFill>
                  <a:schemeClr val="accent6">
                    <a:lumMod val="75000"/>
                  </a:schemeClr>
                </a:solidFill>
              </a:rPr>
              <a:t>   </a:t>
            </a:r>
            <a:r>
              <a:rPr lang="en-US" altLang="zh-CN" dirty="0" smtClean="0">
                <a:solidFill>
                  <a:schemeClr val="accent6">
                    <a:lumMod val="75000"/>
                  </a:schemeClr>
                </a:solidFill>
              </a:rPr>
              <a:t>public </a:t>
            </a:r>
            <a:r>
              <a:rPr lang="en-US" altLang="zh-CN" dirty="0">
                <a:solidFill>
                  <a:schemeClr val="accent6">
                    <a:lumMod val="75000"/>
                  </a:schemeClr>
                </a:solidFill>
              </a:rPr>
              <a:t>double height=0.0;  </a:t>
            </a:r>
            <a:r>
              <a:rPr lang="en-US" altLang="zh-CN" dirty="0">
                <a:solidFill>
                  <a:schemeClr val="bg1">
                    <a:lumMod val="65000"/>
                  </a:schemeClr>
                </a:solidFill>
              </a:rPr>
              <a:t>//</a:t>
            </a:r>
            <a:r>
              <a:rPr lang="zh-CN" altLang="en-US" dirty="0">
                <a:solidFill>
                  <a:schemeClr val="bg1">
                    <a:lumMod val="65000"/>
                  </a:schemeClr>
                </a:solidFill>
              </a:rPr>
              <a:t>将数据成员</a:t>
            </a:r>
            <a:r>
              <a:rPr lang="en-US" altLang="zh-CN" dirty="0">
                <a:solidFill>
                  <a:schemeClr val="bg1">
                    <a:lumMod val="65000"/>
                  </a:schemeClr>
                </a:solidFill>
              </a:rPr>
              <a:t>height</a:t>
            </a:r>
            <a:r>
              <a:rPr lang="zh-CN" altLang="en-US" dirty="0">
                <a:solidFill>
                  <a:schemeClr val="bg1">
                    <a:lumMod val="65000"/>
                  </a:schemeClr>
                </a:solidFill>
              </a:rPr>
              <a:t>声明为公有的</a:t>
            </a:r>
          </a:p>
          <a:p>
            <a:r>
              <a:rPr lang="zh-CN" altLang="en-US" dirty="0" smtClean="0">
                <a:solidFill>
                  <a:schemeClr val="accent6">
                    <a:lumMod val="75000"/>
                  </a:schemeClr>
                </a:solidFill>
              </a:rPr>
              <a:t>   </a:t>
            </a:r>
            <a:r>
              <a:rPr lang="en-US" altLang="zh-CN" dirty="0" smtClean="0">
                <a:solidFill>
                  <a:schemeClr val="accent6">
                    <a:lumMod val="75000"/>
                  </a:schemeClr>
                </a:solidFill>
              </a:rPr>
              <a:t>public </a:t>
            </a:r>
            <a:r>
              <a:rPr lang="en-US" altLang="zh-CN" dirty="0">
                <a:solidFill>
                  <a:schemeClr val="accent6">
                    <a:lumMod val="75000"/>
                  </a:schemeClr>
                </a:solidFill>
              </a:rPr>
              <a:t>double pi=3.14;</a:t>
            </a:r>
          </a:p>
          <a:p>
            <a:r>
              <a:rPr lang="en-US" altLang="zh-CN" dirty="0" smtClean="0"/>
              <a:t>   public </a:t>
            </a:r>
            <a:r>
              <a:rPr lang="en-US" altLang="zh-CN" dirty="0"/>
              <a:t>void </a:t>
            </a:r>
            <a:r>
              <a:rPr lang="en-US" altLang="zh-CN" dirty="0" err="1"/>
              <a:t>floorArea</a:t>
            </a:r>
            <a:r>
              <a:rPr lang="en-US" altLang="zh-CN" dirty="0"/>
              <a:t>()</a:t>
            </a:r>
            <a:r>
              <a:rPr lang="en-US" altLang="zh-CN" dirty="0">
                <a:solidFill>
                  <a:srgbClr val="FF0000"/>
                </a:solidFill>
              </a:rPr>
              <a:t>  </a:t>
            </a:r>
            <a:r>
              <a:rPr lang="en-US" altLang="zh-CN" dirty="0">
                <a:solidFill>
                  <a:schemeClr val="bg1">
                    <a:lumMod val="65000"/>
                  </a:schemeClr>
                </a:solidFill>
              </a:rPr>
              <a:t>//</a:t>
            </a:r>
            <a:r>
              <a:rPr lang="zh-CN" altLang="en-US" dirty="0">
                <a:solidFill>
                  <a:schemeClr val="bg1">
                    <a:lumMod val="65000"/>
                  </a:schemeClr>
                </a:solidFill>
              </a:rPr>
              <a:t>此方法用来输出计算圆柱体底面积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此方法用于输出圆柱体底面积</a:t>
            </a:r>
            <a:r>
              <a:rPr lang="en-US" altLang="zh-CN" dirty="0" smtClean="0"/>
              <a:t>");     }</a:t>
            </a:r>
            <a:endParaRPr lang="en-US" altLang="zh-CN" dirty="0"/>
          </a:p>
          <a:p>
            <a:r>
              <a:rPr lang="en-US" altLang="zh-CN" dirty="0"/>
              <a:t>    public void volume()  </a:t>
            </a:r>
            <a:r>
              <a:rPr lang="en-US" altLang="zh-CN" dirty="0">
                <a:solidFill>
                  <a:schemeClr val="bg1">
                    <a:lumMod val="65000"/>
                  </a:schemeClr>
                </a:solidFill>
              </a:rPr>
              <a:t>//</a:t>
            </a:r>
            <a:r>
              <a:rPr lang="zh-CN" altLang="en-US" dirty="0">
                <a:solidFill>
                  <a:schemeClr val="bg1">
                    <a:lumMod val="65000"/>
                  </a:schemeClr>
                </a:solidFill>
              </a:rPr>
              <a:t>此方法用来计算圆柱体体积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此方法用于输出圆柱体体积</a:t>
            </a:r>
            <a:r>
              <a:rPr lang="en-US" altLang="zh-CN" dirty="0" smtClean="0"/>
              <a:t>");       }</a:t>
            </a:r>
          </a:p>
          <a:p>
            <a:r>
              <a:rPr lang="en-US" altLang="zh-CN" dirty="0"/>
              <a:t>    public void </a:t>
            </a:r>
            <a:r>
              <a:rPr lang="en-US" altLang="zh-CN" dirty="0" err="1"/>
              <a:t>superficialArea</a:t>
            </a:r>
            <a:r>
              <a:rPr lang="en-US" altLang="zh-CN" dirty="0"/>
              <a:t>()  </a:t>
            </a:r>
            <a:r>
              <a:rPr lang="en-US" altLang="zh-CN" dirty="0">
                <a:solidFill>
                  <a:schemeClr val="bg1">
                    <a:lumMod val="65000"/>
                  </a:schemeClr>
                </a:solidFill>
              </a:rPr>
              <a:t>//</a:t>
            </a:r>
            <a:r>
              <a:rPr lang="zh-CN" altLang="en-US" dirty="0">
                <a:solidFill>
                  <a:schemeClr val="bg1">
                    <a:lumMod val="65000"/>
                  </a:schemeClr>
                </a:solidFill>
              </a:rPr>
              <a:t>此方法用来输出计算圆柱体表面积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此方法用于输出圆柱体表面积</a:t>
            </a:r>
            <a:r>
              <a:rPr lang="en-US" altLang="zh-CN" dirty="0" smtClean="0"/>
              <a:t>");      }</a:t>
            </a:r>
            <a:endParaRPr lang="en-US" altLang="zh-CN" dirty="0"/>
          </a:p>
          <a:p>
            <a:r>
              <a:rPr lang="en-US" altLang="zh-CN" dirty="0" smtClean="0"/>
              <a:t>}</a:t>
            </a:r>
            <a:endParaRPr lang="en-US" altLang="zh-CN" dirty="0"/>
          </a:p>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Cylinder c=new Cylinder();</a:t>
            </a:r>
          </a:p>
          <a:p>
            <a:r>
              <a:rPr lang="en-US" altLang="zh-CN" dirty="0"/>
              <a:t>	</a:t>
            </a:r>
            <a:r>
              <a:rPr lang="en-US" altLang="zh-CN" dirty="0" err="1"/>
              <a:t>System.out.println</a:t>
            </a:r>
            <a:r>
              <a:rPr lang="en-US" altLang="zh-CN" dirty="0"/>
              <a:t>("</a:t>
            </a:r>
            <a:r>
              <a:rPr lang="zh-CN" altLang="en-US" dirty="0"/>
              <a:t>圆柱体的半径为：</a:t>
            </a:r>
            <a:r>
              <a:rPr lang="en-US" altLang="zh-CN" dirty="0"/>
              <a:t>"+</a:t>
            </a:r>
            <a:r>
              <a:rPr lang="en-US" altLang="zh-CN" dirty="0" err="1"/>
              <a:t>c.radius</a:t>
            </a:r>
            <a:r>
              <a:rPr lang="en-US" altLang="zh-CN" dirty="0"/>
              <a:t>);</a:t>
            </a:r>
          </a:p>
          <a:p>
            <a:r>
              <a:rPr lang="en-US" altLang="zh-CN" dirty="0"/>
              <a:t>	</a:t>
            </a:r>
            <a:r>
              <a:rPr lang="en-US" altLang="zh-CN" dirty="0" err="1"/>
              <a:t>System.out.println</a:t>
            </a:r>
            <a:r>
              <a:rPr lang="en-US" altLang="zh-CN" dirty="0"/>
              <a:t>("</a:t>
            </a:r>
            <a:r>
              <a:rPr lang="zh-CN" altLang="en-US" dirty="0"/>
              <a:t>圆柱体的高为</a:t>
            </a:r>
            <a:r>
              <a:rPr lang="en-US" altLang="zh-CN" dirty="0"/>
              <a:t>:"+</a:t>
            </a:r>
            <a:r>
              <a:rPr lang="en-US" altLang="zh-CN" dirty="0" err="1"/>
              <a:t>c.height</a:t>
            </a:r>
            <a:r>
              <a:rPr lang="en-US" altLang="zh-CN" dirty="0"/>
              <a:t>);</a:t>
            </a:r>
          </a:p>
          <a:p>
            <a:r>
              <a:rPr lang="en-US" altLang="zh-CN" dirty="0"/>
              <a:t>}</a:t>
            </a:r>
          </a:p>
          <a:p>
            <a:r>
              <a:rPr lang="en-US" altLang="zh-CN" dirty="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589240"/>
            <a:ext cx="1524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95994" y="0"/>
            <a:ext cx="3940502" cy="1200329"/>
          </a:xfrm>
          <a:prstGeom prst="rect">
            <a:avLst/>
          </a:prstGeom>
          <a:solidFill>
            <a:schemeClr val="accent5">
              <a:lumMod val="20000"/>
              <a:lumOff val="80000"/>
            </a:schemeClr>
          </a:solidFill>
          <a:ln>
            <a:solidFill>
              <a:schemeClr val="accent6">
                <a:lumMod val="40000"/>
                <a:lumOff val="60000"/>
              </a:schemeClr>
            </a:solidFill>
          </a:ln>
        </p:spPr>
        <p:txBody>
          <a:bodyPr wrap="none" rtlCol="0">
            <a:spAutoFit/>
          </a:bodyPr>
          <a:lstStyle/>
          <a:p>
            <a:r>
              <a:rPr lang="zh-CN" altLang="en-US" dirty="0" smtClean="0"/>
              <a:t>声明对象及使用对象的方法或变量：</a:t>
            </a:r>
            <a:endParaRPr lang="en-US" altLang="zh-CN" dirty="0" smtClean="0"/>
          </a:p>
          <a:p>
            <a:r>
              <a:rPr lang="zh-CN" altLang="en-US" dirty="0" smtClean="0"/>
              <a:t>声明对象：类名 对象名</a:t>
            </a:r>
            <a:r>
              <a:rPr lang="en-US" altLang="zh-CN" dirty="0" smtClean="0"/>
              <a:t>=new </a:t>
            </a:r>
            <a:r>
              <a:rPr lang="zh-CN" altLang="en-US" dirty="0" smtClean="0"/>
              <a:t>类名</a:t>
            </a:r>
            <a:r>
              <a:rPr lang="en-US" altLang="zh-CN" dirty="0" smtClean="0"/>
              <a:t>();</a:t>
            </a:r>
          </a:p>
          <a:p>
            <a:r>
              <a:rPr lang="zh-CN" altLang="en-US" dirty="0" smtClean="0"/>
              <a:t>使用对象的方法</a:t>
            </a:r>
            <a:r>
              <a:rPr lang="en-US" altLang="zh-CN" dirty="0" smtClean="0"/>
              <a:t>:</a:t>
            </a:r>
            <a:r>
              <a:rPr lang="zh-CN" altLang="en-US" dirty="0" smtClean="0"/>
              <a:t>对象名</a:t>
            </a:r>
            <a:r>
              <a:rPr lang="en-US" altLang="zh-CN" dirty="0" smtClean="0"/>
              <a:t>.</a:t>
            </a:r>
            <a:r>
              <a:rPr lang="zh-CN" altLang="en-US" dirty="0" smtClean="0"/>
              <a:t>方法名</a:t>
            </a:r>
            <a:r>
              <a:rPr lang="en-US" altLang="zh-CN" dirty="0" smtClean="0"/>
              <a:t>();</a:t>
            </a:r>
          </a:p>
          <a:p>
            <a:r>
              <a:rPr lang="zh-CN" altLang="en-US" dirty="0" smtClean="0"/>
              <a:t>使用对象的变量：对象名</a:t>
            </a:r>
            <a:r>
              <a:rPr lang="en-US" altLang="zh-CN" dirty="0" smtClean="0"/>
              <a:t>.</a:t>
            </a:r>
            <a:r>
              <a:rPr lang="zh-CN" altLang="en-US" dirty="0" smtClean="0"/>
              <a:t>变量名</a:t>
            </a:r>
            <a:r>
              <a:rPr lang="en-US" altLang="zh-CN"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27616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408712" cy="504056"/>
          </a:xfrm>
        </p:spPr>
        <p:txBody>
          <a:bodyPr>
            <a:noAutofit/>
          </a:bodyPr>
          <a:lstStyle/>
          <a:p>
            <a:r>
              <a:rPr lang="en-US" altLang="zh-CN" sz="2000" dirty="0"/>
              <a:t>6.1.2 </a:t>
            </a:r>
            <a:r>
              <a:rPr lang="zh-CN" altLang="en-US" sz="2000" dirty="0"/>
              <a:t>权限修饰符</a:t>
            </a:r>
          </a:p>
        </p:txBody>
      </p:sp>
      <p:sp>
        <p:nvSpPr>
          <p:cNvPr id="3" name="内容占位符 2"/>
          <p:cNvSpPr>
            <a:spLocks noGrp="1"/>
          </p:cNvSpPr>
          <p:nvPr>
            <p:ph idx="1"/>
          </p:nvPr>
        </p:nvSpPr>
        <p:spPr>
          <a:xfrm>
            <a:off x="683568" y="836712"/>
            <a:ext cx="7776864" cy="3508977"/>
          </a:xfrm>
        </p:spPr>
        <p:txBody>
          <a:bodyPr>
            <a:normAutofit/>
          </a:bodyPr>
          <a:lstStyle/>
          <a:p>
            <a:pPr marL="68580" indent="0">
              <a:buNone/>
            </a:pPr>
            <a:r>
              <a:rPr lang="en-US" altLang="zh-CN" sz="2000" dirty="0" smtClean="0"/>
              <a:t>4.</a:t>
            </a:r>
            <a:r>
              <a:rPr lang="zh-CN" altLang="en-US" sz="2000" dirty="0" smtClean="0"/>
              <a:t>私有成员与公有成员的比较</a:t>
            </a:r>
            <a:endParaRPr lang="en-US" altLang="zh-CN" sz="2000" dirty="0" smtClean="0"/>
          </a:p>
          <a:p>
            <a:pPr marL="68580" indent="0">
              <a:buNone/>
            </a:pPr>
            <a:r>
              <a:rPr lang="zh-CN" altLang="en-US" sz="1800" dirty="0" smtClean="0"/>
              <a:t>例</a:t>
            </a:r>
            <a:r>
              <a:rPr lang="en-US" altLang="zh-CN" sz="1800" dirty="0" smtClean="0"/>
              <a:t>6.2 </a:t>
            </a:r>
            <a:r>
              <a:rPr lang="zh-CN" altLang="en-US" sz="1800" dirty="0" smtClean="0"/>
              <a:t>在圆柱体</a:t>
            </a:r>
            <a:r>
              <a:rPr lang="en-US" altLang="zh-CN" sz="1800" dirty="0" smtClean="0"/>
              <a:t>Cylinder</a:t>
            </a:r>
            <a:r>
              <a:rPr lang="zh-CN" altLang="en-US" sz="1800" dirty="0" smtClean="0"/>
              <a:t>类中，创建类的公有成员，使之能在类外使用。</a:t>
            </a:r>
            <a:endParaRPr lang="en-US" altLang="zh-CN" sz="1800" dirty="0" smtClean="0"/>
          </a:p>
          <a:p>
            <a:pPr marL="0" indent="0">
              <a:buNone/>
            </a:pPr>
            <a:endParaRPr lang="zh-CN" altLang="en-US" sz="1800" dirty="0">
              <a:solidFill>
                <a:schemeClr val="bg1">
                  <a:lumMod val="65000"/>
                </a:schemeClr>
              </a:solidFill>
            </a:endParaRPr>
          </a:p>
        </p:txBody>
      </p:sp>
      <p:sp>
        <p:nvSpPr>
          <p:cNvPr id="4" name="矩形 3"/>
          <p:cNvSpPr/>
          <p:nvPr/>
        </p:nvSpPr>
        <p:spPr>
          <a:xfrm>
            <a:off x="755576" y="1556792"/>
            <a:ext cx="8280920" cy="5355312"/>
          </a:xfrm>
          <a:prstGeom prst="rect">
            <a:avLst/>
          </a:prstGeom>
        </p:spPr>
        <p:txBody>
          <a:bodyPr wrap="square">
            <a:spAutoFit/>
          </a:bodyPr>
          <a:lstStyle/>
          <a:p>
            <a:r>
              <a:rPr lang="en-US" altLang="zh-CN" dirty="0"/>
              <a:t>class Cylinder  //</a:t>
            </a:r>
            <a:r>
              <a:rPr lang="zh-CN" altLang="en-US" dirty="0"/>
              <a:t>定义</a:t>
            </a:r>
            <a:r>
              <a:rPr lang="en-US" altLang="zh-CN" dirty="0"/>
              <a:t>Cylinder</a:t>
            </a:r>
            <a:r>
              <a:rPr lang="zh-CN" altLang="en-US" dirty="0"/>
              <a:t>类</a:t>
            </a:r>
          </a:p>
          <a:p>
            <a:r>
              <a:rPr lang="en-US" altLang="zh-CN" dirty="0"/>
              <a:t>{</a:t>
            </a:r>
          </a:p>
          <a:p>
            <a:r>
              <a:rPr lang="en-US" altLang="zh-CN" dirty="0" smtClean="0">
                <a:solidFill>
                  <a:schemeClr val="accent6">
                    <a:lumMod val="75000"/>
                  </a:schemeClr>
                </a:solidFill>
              </a:rPr>
              <a:t>  private double </a:t>
            </a:r>
            <a:r>
              <a:rPr lang="en-US" altLang="zh-CN" dirty="0">
                <a:solidFill>
                  <a:schemeClr val="accent6">
                    <a:lumMod val="75000"/>
                  </a:schemeClr>
                </a:solidFill>
              </a:rPr>
              <a:t>radius=0.0; </a:t>
            </a:r>
            <a:endParaRPr lang="en-US" altLang="zh-CN" dirty="0" smtClean="0">
              <a:solidFill>
                <a:schemeClr val="accent6">
                  <a:lumMod val="75000"/>
                </a:schemeClr>
              </a:solidFill>
            </a:endParaRPr>
          </a:p>
          <a:p>
            <a:r>
              <a:rPr lang="en-US" altLang="zh-CN" dirty="0" smtClean="0">
                <a:solidFill>
                  <a:schemeClr val="accent6">
                    <a:lumMod val="75000"/>
                  </a:schemeClr>
                </a:solidFill>
              </a:rPr>
              <a:t>  private double </a:t>
            </a:r>
            <a:r>
              <a:rPr lang="en-US" altLang="zh-CN" dirty="0">
                <a:solidFill>
                  <a:schemeClr val="accent6">
                    <a:lumMod val="75000"/>
                  </a:schemeClr>
                </a:solidFill>
              </a:rPr>
              <a:t>height=0.0; </a:t>
            </a:r>
            <a:endParaRPr lang="en-US" altLang="zh-CN" dirty="0" smtClean="0">
              <a:solidFill>
                <a:schemeClr val="accent6">
                  <a:lumMod val="75000"/>
                </a:schemeClr>
              </a:solidFill>
            </a:endParaRPr>
          </a:p>
          <a:p>
            <a:r>
              <a:rPr lang="en-US" altLang="zh-CN" dirty="0">
                <a:solidFill>
                  <a:schemeClr val="accent6">
                    <a:lumMod val="75000"/>
                  </a:schemeClr>
                </a:solidFill>
              </a:rPr>
              <a:t> </a:t>
            </a:r>
            <a:r>
              <a:rPr lang="en-US" altLang="zh-CN" dirty="0" smtClean="0">
                <a:solidFill>
                  <a:schemeClr val="accent6">
                    <a:lumMod val="75000"/>
                  </a:schemeClr>
                </a:solidFill>
              </a:rPr>
              <a:t> private  </a:t>
            </a:r>
            <a:r>
              <a:rPr lang="en-US" altLang="zh-CN" dirty="0">
                <a:solidFill>
                  <a:schemeClr val="accent6">
                    <a:lumMod val="75000"/>
                  </a:schemeClr>
                </a:solidFill>
              </a:rPr>
              <a:t>double pi=3.14;</a:t>
            </a:r>
          </a:p>
          <a:p>
            <a:r>
              <a:rPr lang="en-US" altLang="zh-CN" dirty="0" smtClean="0"/>
              <a:t>   public </a:t>
            </a:r>
            <a:r>
              <a:rPr lang="en-US" altLang="zh-CN" dirty="0"/>
              <a:t>void </a:t>
            </a:r>
            <a:r>
              <a:rPr lang="en-US" altLang="zh-CN" dirty="0" err="1"/>
              <a:t>floorArea</a:t>
            </a:r>
            <a:r>
              <a:rPr lang="en-US" altLang="zh-CN" dirty="0"/>
              <a:t>()</a:t>
            </a:r>
            <a:r>
              <a:rPr lang="en-US" altLang="zh-CN" dirty="0">
                <a:solidFill>
                  <a:srgbClr val="FF0000"/>
                </a:solidFill>
              </a:rPr>
              <a:t>  </a:t>
            </a:r>
            <a:r>
              <a:rPr lang="en-US" altLang="zh-CN" dirty="0">
                <a:solidFill>
                  <a:schemeClr val="bg1">
                    <a:lumMod val="65000"/>
                  </a:schemeClr>
                </a:solidFill>
              </a:rPr>
              <a:t>//</a:t>
            </a:r>
            <a:r>
              <a:rPr lang="zh-CN" altLang="en-US" dirty="0">
                <a:solidFill>
                  <a:schemeClr val="bg1">
                    <a:lumMod val="65000"/>
                  </a:schemeClr>
                </a:solidFill>
              </a:rPr>
              <a:t>此方法用来输出计算圆柱体底面积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此方法用于输出圆柱体底面积</a:t>
            </a:r>
            <a:r>
              <a:rPr lang="en-US" altLang="zh-CN" dirty="0" smtClean="0"/>
              <a:t>");     }</a:t>
            </a:r>
            <a:endParaRPr lang="en-US" altLang="zh-CN" dirty="0"/>
          </a:p>
          <a:p>
            <a:r>
              <a:rPr lang="en-US" altLang="zh-CN" dirty="0"/>
              <a:t>    public void volume()  </a:t>
            </a:r>
            <a:r>
              <a:rPr lang="en-US" altLang="zh-CN" dirty="0">
                <a:solidFill>
                  <a:schemeClr val="bg1">
                    <a:lumMod val="65000"/>
                  </a:schemeClr>
                </a:solidFill>
              </a:rPr>
              <a:t>//</a:t>
            </a:r>
            <a:r>
              <a:rPr lang="zh-CN" altLang="en-US" dirty="0">
                <a:solidFill>
                  <a:schemeClr val="bg1">
                    <a:lumMod val="65000"/>
                  </a:schemeClr>
                </a:solidFill>
              </a:rPr>
              <a:t>此方法用来计算圆柱体体积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此方法用于输出圆柱体体积</a:t>
            </a:r>
            <a:r>
              <a:rPr lang="en-US" altLang="zh-CN" dirty="0" smtClean="0"/>
              <a:t>");       }</a:t>
            </a:r>
          </a:p>
          <a:p>
            <a:r>
              <a:rPr lang="en-US" altLang="zh-CN" dirty="0"/>
              <a:t>    public void </a:t>
            </a:r>
            <a:r>
              <a:rPr lang="en-US" altLang="zh-CN" dirty="0" err="1"/>
              <a:t>superficialArea</a:t>
            </a:r>
            <a:r>
              <a:rPr lang="en-US" altLang="zh-CN" dirty="0"/>
              <a:t>()  </a:t>
            </a:r>
            <a:r>
              <a:rPr lang="en-US" altLang="zh-CN" dirty="0">
                <a:solidFill>
                  <a:schemeClr val="bg1">
                    <a:lumMod val="65000"/>
                  </a:schemeClr>
                </a:solidFill>
              </a:rPr>
              <a:t>//</a:t>
            </a:r>
            <a:r>
              <a:rPr lang="zh-CN" altLang="en-US" dirty="0">
                <a:solidFill>
                  <a:schemeClr val="bg1">
                    <a:lumMod val="65000"/>
                  </a:schemeClr>
                </a:solidFill>
              </a:rPr>
              <a:t>此方法用来输出计算圆柱体表面积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此方法用于输出圆柱体表面积</a:t>
            </a:r>
            <a:r>
              <a:rPr lang="en-US" altLang="zh-CN" dirty="0" smtClean="0"/>
              <a:t>");      }</a:t>
            </a:r>
            <a:endParaRPr lang="en-US" altLang="zh-CN" dirty="0"/>
          </a:p>
          <a:p>
            <a:r>
              <a:rPr lang="en-US" altLang="zh-CN" dirty="0" smtClean="0"/>
              <a:t>}</a:t>
            </a:r>
            <a:endParaRPr lang="en-US" altLang="zh-CN" dirty="0"/>
          </a:p>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Cylinder c=new Cylinder();</a:t>
            </a:r>
          </a:p>
          <a:p>
            <a:r>
              <a:rPr lang="en-US" altLang="zh-CN" dirty="0"/>
              <a:t>	</a:t>
            </a:r>
            <a:r>
              <a:rPr lang="en-US" altLang="zh-CN" dirty="0" err="1"/>
              <a:t>System.out.println</a:t>
            </a:r>
            <a:r>
              <a:rPr lang="en-US" altLang="zh-CN" dirty="0"/>
              <a:t>("</a:t>
            </a:r>
            <a:r>
              <a:rPr lang="zh-CN" altLang="en-US" dirty="0"/>
              <a:t>圆柱体的半径为：</a:t>
            </a:r>
            <a:r>
              <a:rPr lang="en-US" altLang="zh-CN" dirty="0"/>
              <a:t>"+</a:t>
            </a:r>
            <a:r>
              <a:rPr lang="en-US" altLang="zh-CN" dirty="0" err="1">
                <a:solidFill>
                  <a:srgbClr val="FF0000"/>
                </a:solidFill>
              </a:rPr>
              <a:t>c.radius</a:t>
            </a:r>
            <a:r>
              <a:rPr lang="en-US" altLang="zh-CN" dirty="0"/>
              <a:t>);</a:t>
            </a:r>
          </a:p>
          <a:p>
            <a:r>
              <a:rPr lang="en-US" altLang="zh-CN" dirty="0"/>
              <a:t>	</a:t>
            </a:r>
            <a:r>
              <a:rPr lang="en-US" altLang="zh-CN" dirty="0" err="1"/>
              <a:t>System.out.println</a:t>
            </a:r>
            <a:r>
              <a:rPr lang="en-US" altLang="zh-CN" dirty="0"/>
              <a:t>("</a:t>
            </a:r>
            <a:r>
              <a:rPr lang="zh-CN" altLang="en-US" dirty="0"/>
              <a:t>圆柱体的高为</a:t>
            </a:r>
            <a:r>
              <a:rPr lang="en-US" altLang="zh-CN" dirty="0"/>
              <a:t>:"+</a:t>
            </a:r>
            <a:r>
              <a:rPr lang="en-US" altLang="zh-CN" dirty="0" err="1">
                <a:solidFill>
                  <a:srgbClr val="FF0000"/>
                </a:solidFill>
              </a:rPr>
              <a:t>c.height</a:t>
            </a:r>
            <a:r>
              <a:rPr lang="en-US" altLang="zh-CN" dirty="0"/>
              <a:t>);</a:t>
            </a:r>
          </a:p>
          <a:p>
            <a:r>
              <a:rPr lang="en-US" altLang="zh-CN" dirty="0"/>
              <a:t>}</a:t>
            </a:r>
          </a:p>
          <a:p>
            <a:r>
              <a:rPr lang="en-US" altLang="zh-CN" dirty="0"/>
              <a:t>}</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909" y="3573016"/>
            <a:ext cx="6351587"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15935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408712" cy="504056"/>
          </a:xfrm>
        </p:spPr>
        <p:txBody>
          <a:bodyPr>
            <a:noAutofit/>
          </a:bodyPr>
          <a:lstStyle/>
          <a:p>
            <a:r>
              <a:rPr lang="en-US" altLang="zh-CN" sz="2000" dirty="0"/>
              <a:t>6.1.2 </a:t>
            </a:r>
            <a:r>
              <a:rPr lang="zh-CN" altLang="en-US" sz="2000" dirty="0"/>
              <a:t>权限修饰符</a:t>
            </a:r>
          </a:p>
        </p:txBody>
      </p:sp>
      <p:sp>
        <p:nvSpPr>
          <p:cNvPr id="3" name="内容占位符 2"/>
          <p:cNvSpPr>
            <a:spLocks noGrp="1"/>
          </p:cNvSpPr>
          <p:nvPr>
            <p:ph idx="1"/>
          </p:nvPr>
        </p:nvSpPr>
        <p:spPr>
          <a:xfrm>
            <a:off x="683568" y="836712"/>
            <a:ext cx="7776864" cy="3508977"/>
          </a:xfrm>
        </p:spPr>
        <p:txBody>
          <a:bodyPr>
            <a:normAutofit/>
          </a:bodyPr>
          <a:lstStyle/>
          <a:p>
            <a:pPr marL="68580" indent="0">
              <a:buNone/>
            </a:pPr>
            <a:r>
              <a:rPr lang="en-US" altLang="zh-CN" sz="2000" dirty="0" smtClean="0"/>
              <a:t>4.</a:t>
            </a:r>
            <a:r>
              <a:rPr lang="zh-CN" altLang="en-US" sz="2000" dirty="0" smtClean="0"/>
              <a:t>私有成员与公有成员的比较</a:t>
            </a:r>
            <a:endParaRPr lang="en-US" altLang="zh-CN" sz="2000" dirty="0" smtClean="0"/>
          </a:p>
          <a:p>
            <a:pPr marL="68580" indent="0">
              <a:buNone/>
            </a:pPr>
            <a:r>
              <a:rPr lang="zh-CN" altLang="en-US" sz="1800" dirty="0" smtClean="0"/>
              <a:t>例</a:t>
            </a:r>
            <a:r>
              <a:rPr lang="en-US" altLang="zh-CN" sz="1800" dirty="0" smtClean="0"/>
              <a:t>6.2 </a:t>
            </a:r>
            <a:r>
              <a:rPr lang="zh-CN" altLang="en-US" sz="1800" dirty="0" smtClean="0"/>
              <a:t>在圆柱体</a:t>
            </a:r>
            <a:r>
              <a:rPr lang="en-US" altLang="zh-CN" sz="1800" dirty="0" smtClean="0"/>
              <a:t>Cylinder</a:t>
            </a:r>
            <a:r>
              <a:rPr lang="zh-CN" altLang="en-US" sz="1800" dirty="0" smtClean="0"/>
              <a:t>类中，创建类的公有成员，使之能在类外使用。</a:t>
            </a:r>
            <a:endParaRPr lang="en-US" altLang="zh-CN" sz="1800" dirty="0" smtClean="0"/>
          </a:p>
          <a:p>
            <a:pPr marL="0" indent="0">
              <a:buNone/>
            </a:pPr>
            <a:endParaRPr lang="zh-CN" altLang="en-US" sz="1800" dirty="0">
              <a:solidFill>
                <a:schemeClr val="bg1">
                  <a:lumMod val="65000"/>
                </a:schemeClr>
              </a:solidFill>
            </a:endParaRPr>
          </a:p>
        </p:txBody>
      </p:sp>
      <p:sp>
        <p:nvSpPr>
          <p:cNvPr id="4" name="矩形 3"/>
          <p:cNvSpPr/>
          <p:nvPr/>
        </p:nvSpPr>
        <p:spPr>
          <a:xfrm>
            <a:off x="755576" y="1556792"/>
            <a:ext cx="8280920" cy="5355312"/>
          </a:xfrm>
          <a:prstGeom prst="rect">
            <a:avLst/>
          </a:prstGeom>
        </p:spPr>
        <p:txBody>
          <a:bodyPr wrap="square">
            <a:spAutoFit/>
          </a:bodyPr>
          <a:lstStyle/>
          <a:p>
            <a:r>
              <a:rPr lang="en-US" altLang="zh-CN" dirty="0"/>
              <a:t>class Cylinder  //</a:t>
            </a:r>
            <a:r>
              <a:rPr lang="zh-CN" altLang="en-US" dirty="0"/>
              <a:t>定义</a:t>
            </a:r>
            <a:r>
              <a:rPr lang="en-US" altLang="zh-CN" dirty="0"/>
              <a:t>Cylinder</a:t>
            </a:r>
            <a:r>
              <a:rPr lang="zh-CN" altLang="en-US" dirty="0"/>
              <a:t>类</a:t>
            </a:r>
          </a:p>
          <a:p>
            <a:r>
              <a:rPr lang="en-US" altLang="zh-CN" dirty="0"/>
              <a:t>{</a:t>
            </a:r>
          </a:p>
          <a:p>
            <a:r>
              <a:rPr lang="en-US" altLang="zh-CN" dirty="0" smtClean="0">
                <a:solidFill>
                  <a:schemeClr val="accent6">
                    <a:lumMod val="75000"/>
                  </a:schemeClr>
                </a:solidFill>
              </a:rPr>
              <a:t>  private double </a:t>
            </a:r>
            <a:r>
              <a:rPr lang="en-US" altLang="zh-CN" dirty="0">
                <a:solidFill>
                  <a:schemeClr val="accent6">
                    <a:lumMod val="75000"/>
                  </a:schemeClr>
                </a:solidFill>
              </a:rPr>
              <a:t>radius=0.0; </a:t>
            </a:r>
            <a:endParaRPr lang="en-US" altLang="zh-CN" dirty="0" smtClean="0">
              <a:solidFill>
                <a:schemeClr val="accent6">
                  <a:lumMod val="75000"/>
                </a:schemeClr>
              </a:solidFill>
            </a:endParaRPr>
          </a:p>
          <a:p>
            <a:r>
              <a:rPr lang="en-US" altLang="zh-CN" dirty="0" smtClean="0">
                <a:solidFill>
                  <a:schemeClr val="accent6">
                    <a:lumMod val="75000"/>
                  </a:schemeClr>
                </a:solidFill>
              </a:rPr>
              <a:t>  private double </a:t>
            </a:r>
            <a:r>
              <a:rPr lang="en-US" altLang="zh-CN" dirty="0">
                <a:solidFill>
                  <a:schemeClr val="accent6">
                    <a:lumMod val="75000"/>
                  </a:schemeClr>
                </a:solidFill>
              </a:rPr>
              <a:t>height=0.0; </a:t>
            </a:r>
            <a:endParaRPr lang="en-US" altLang="zh-CN" dirty="0" smtClean="0">
              <a:solidFill>
                <a:schemeClr val="accent6">
                  <a:lumMod val="75000"/>
                </a:schemeClr>
              </a:solidFill>
            </a:endParaRPr>
          </a:p>
          <a:p>
            <a:r>
              <a:rPr lang="en-US" altLang="zh-CN" dirty="0">
                <a:solidFill>
                  <a:schemeClr val="accent6">
                    <a:lumMod val="75000"/>
                  </a:schemeClr>
                </a:solidFill>
              </a:rPr>
              <a:t> </a:t>
            </a:r>
            <a:r>
              <a:rPr lang="en-US" altLang="zh-CN" dirty="0" smtClean="0">
                <a:solidFill>
                  <a:schemeClr val="accent6">
                    <a:lumMod val="75000"/>
                  </a:schemeClr>
                </a:solidFill>
              </a:rPr>
              <a:t> private  </a:t>
            </a:r>
            <a:r>
              <a:rPr lang="en-US" altLang="zh-CN" dirty="0">
                <a:solidFill>
                  <a:schemeClr val="accent6">
                    <a:lumMod val="75000"/>
                  </a:schemeClr>
                </a:solidFill>
              </a:rPr>
              <a:t>double pi=3.14;</a:t>
            </a:r>
          </a:p>
          <a:p>
            <a:r>
              <a:rPr lang="en-US" altLang="zh-CN" dirty="0" smtClean="0"/>
              <a:t>   public </a:t>
            </a:r>
            <a:r>
              <a:rPr lang="en-US" altLang="zh-CN" dirty="0"/>
              <a:t>void </a:t>
            </a:r>
            <a:r>
              <a:rPr lang="en-US" altLang="zh-CN" dirty="0" err="1"/>
              <a:t>floorArea</a:t>
            </a:r>
            <a:r>
              <a:rPr lang="en-US" altLang="zh-CN" dirty="0"/>
              <a:t>()</a:t>
            </a:r>
            <a:r>
              <a:rPr lang="en-US" altLang="zh-CN" dirty="0">
                <a:solidFill>
                  <a:srgbClr val="FF0000"/>
                </a:solidFill>
              </a:rPr>
              <a:t>  </a:t>
            </a:r>
            <a:r>
              <a:rPr lang="en-US" altLang="zh-CN" dirty="0">
                <a:solidFill>
                  <a:schemeClr val="bg1">
                    <a:lumMod val="65000"/>
                  </a:schemeClr>
                </a:solidFill>
              </a:rPr>
              <a:t>//</a:t>
            </a:r>
            <a:r>
              <a:rPr lang="zh-CN" altLang="en-US" dirty="0">
                <a:solidFill>
                  <a:schemeClr val="bg1">
                    <a:lumMod val="65000"/>
                  </a:schemeClr>
                </a:solidFill>
              </a:rPr>
              <a:t>此方法用来输出计算圆柱体底面积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此方法用于输出圆柱体底面积</a:t>
            </a:r>
            <a:r>
              <a:rPr lang="en-US" altLang="zh-CN" dirty="0" smtClean="0"/>
              <a:t>");     }</a:t>
            </a:r>
            <a:endParaRPr lang="en-US" altLang="zh-CN" dirty="0"/>
          </a:p>
          <a:p>
            <a:r>
              <a:rPr lang="en-US" altLang="zh-CN" dirty="0"/>
              <a:t>    public void volume()  </a:t>
            </a:r>
            <a:r>
              <a:rPr lang="en-US" altLang="zh-CN" dirty="0">
                <a:solidFill>
                  <a:schemeClr val="bg1">
                    <a:lumMod val="65000"/>
                  </a:schemeClr>
                </a:solidFill>
              </a:rPr>
              <a:t>//</a:t>
            </a:r>
            <a:r>
              <a:rPr lang="zh-CN" altLang="en-US" dirty="0">
                <a:solidFill>
                  <a:schemeClr val="bg1">
                    <a:lumMod val="65000"/>
                  </a:schemeClr>
                </a:solidFill>
              </a:rPr>
              <a:t>此方法用来计算圆柱体体积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此方法用于输出圆柱体体积</a:t>
            </a:r>
            <a:r>
              <a:rPr lang="en-US" altLang="zh-CN" dirty="0" smtClean="0"/>
              <a:t>");       }</a:t>
            </a:r>
          </a:p>
          <a:p>
            <a:r>
              <a:rPr lang="en-US" altLang="zh-CN" dirty="0"/>
              <a:t>    public void </a:t>
            </a:r>
            <a:r>
              <a:rPr lang="en-US" altLang="zh-CN" dirty="0" err="1"/>
              <a:t>superficialArea</a:t>
            </a:r>
            <a:r>
              <a:rPr lang="en-US" altLang="zh-CN" dirty="0"/>
              <a:t>()  </a:t>
            </a:r>
            <a:r>
              <a:rPr lang="en-US" altLang="zh-CN" dirty="0">
                <a:solidFill>
                  <a:schemeClr val="bg1">
                    <a:lumMod val="65000"/>
                  </a:schemeClr>
                </a:solidFill>
              </a:rPr>
              <a:t>//</a:t>
            </a:r>
            <a:r>
              <a:rPr lang="zh-CN" altLang="en-US" dirty="0">
                <a:solidFill>
                  <a:schemeClr val="bg1">
                    <a:lumMod val="65000"/>
                  </a:schemeClr>
                </a:solidFill>
              </a:rPr>
              <a:t>此方法用来输出计算圆柱体表面积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此方法用于输出圆柱体表面积</a:t>
            </a:r>
            <a:r>
              <a:rPr lang="en-US" altLang="zh-CN" dirty="0" smtClean="0"/>
              <a:t>");      }</a:t>
            </a:r>
          </a:p>
          <a:p>
            <a:r>
              <a:rPr lang="en-US" altLang="zh-CN" dirty="0"/>
              <a:t>    public void </a:t>
            </a:r>
            <a:r>
              <a:rPr lang="en-US" altLang="zh-CN" dirty="0" err="1"/>
              <a:t>showDate</a:t>
            </a:r>
            <a:r>
              <a:rPr lang="en-US" altLang="zh-CN" dirty="0" smtClean="0"/>
              <a:t>()   {</a:t>
            </a:r>
            <a:endParaRPr lang="en-US" altLang="zh-CN" dirty="0"/>
          </a:p>
          <a:p>
            <a:r>
              <a:rPr lang="en-US" altLang="zh-CN" dirty="0" smtClean="0"/>
              <a:t>        </a:t>
            </a:r>
            <a:r>
              <a:rPr lang="en-US" altLang="zh-CN" dirty="0" err="1" smtClean="0"/>
              <a:t>System.out.println</a:t>
            </a:r>
            <a:r>
              <a:rPr lang="en-US" altLang="zh-CN" dirty="0"/>
              <a:t>("</a:t>
            </a:r>
            <a:r>
              <a:rPr lang="zh-CN" altLang="en-US" dirty="0"/>
              <a:t>圆柱体的半径为：</a:t>
            </a:r>
            <a:r>
              <a:rPr lang="en-US" altLang="zh-CN" dirty="0"/>
              <a:t>"+radius);</a:t>
            </a:r>
          </a:p>
          <a:p>
            <a:r>
              <a:rPr lang="en-US" altLang="zh-CN" dirty="0" smtClean="0"/>
              <a:t>        </a:t>
            </a:r>
            <a:r>
              <a:rPr lang="en-US" altLang="zh-CN" dirty="0" err="1" smtClean="0"/>
              <a:t>System.out.println</a:t>
            </a:r>
            <a:r>
              <a:rPr lang="en-US" altLang="zh-CN" dirty="0"/>
              <a:t>("</a:t>
            </a:r>
            <a:r>
              <a:rPr lang="zh-CN" altLang="en-US" dirty="0"/>
              <a:t>圆柱体的高为</a:t>
            </a:r>
            <a:r>
              <a:rPr lang="en-US" altLang="zh-CN" dirty="0"/>
              <a:t>:"+height</a:t>
            </a:r>
            <a:r>
              <a:rPr lang="en-US" altLang="zh-CN" dirty="0" smtClean="0"/>
              <a:t>);           }</a:t>
            </a:r>
          </a:p>
          <a:p>
            <a:r>
              <a:rPr lang="en-US" altLang="zh-CN" dirty="0" smtClean="0"/>
              <a:t>}</a:t>
            </a:r>
            <a:endParaRPr lang="en-US" altLang="zh-CN" dirty="0"/>
          </a:p>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Cylinder c=new Cylinder();</a:t>
            </a:r>
          </a:p>
          <a:p>
            <a:r>
              <a:rPr lang="en-US" altLang="zh-CN" dirty="0"/>
              <a:t>	</a:t>
            </a:r>
            <a:r>
              <a:rPr lang="en-US" altLang="zh-CN" dirty="0" err="1"/>
              <a:t>c.showDate</a:t>
            </a:r>
            <a:r>
              <a:rPr lang="en-US" altLang="zh-CN" dirty="0" smtClean="0"/>
              <a:t>();   }      }</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5301208"/>
            <a:ext cx="1663650" cy="1120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186671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权限</a:t>
            </a:r>
            <a:r>
              <a:rPr lang="zh-CN" altLang="en-US" dirty="0"/>
              <a:t>修饰符</a:t>
            </a:r>
          </a:p>
        </p:txBody>
      </p:sp>
      <p:sp>
        <p:nvSpPr>
          <p:cNvPr id="3" name="内容占位符 2"/>
          <p:cNvSpPr>
            <a:spLocks noGrp="1"/>
          </p:cNvSpPr>
          <p:nvPr>
            <p:ph idx="1"/>
          </p:nvPr>
        </p:nvSpPr>
        <p:spPr/>
        <p:txBody>
          <a:bodyPr/>
          <a:lstStyle/>
          <a:p>
            <a:pPr marL="68580" indent="0">
              <a:buNone/>
            </a:pPr>
            <a:r>
              <a:rPr lang="en-US" altLang="zh-CN" dirty="0" smtClean="0"/>
              <a:t>5.</a:t>
            </a:r>
            <a:r>
              <a:rPr lang="zh-CN" altLang="en-US" dirty="0" smtClean="0"/>
              <a:t>缺省访问控制符</a:t>
            </a:r>
            <a:endParaRPr lang="en-US" altLang="zh-CN" dirty="0" smtClean="0"/>
          </a:p>
          <a:p>
            <a:pPr marL="68580" indent="0">
              <a:buNone/>
            </a:pPr>
            <a:r>
              <a:rPr lang="zh-CN" altLang="en-US" dirty="0"/>
              <a:t>若</a:t>
            </a:r>
            <a:r>
              <a:rPr lang="zh-CN" altLang="en-US" dirty="0" smtClean="0"/>
              <a:t>在类成员的前面不加任何访问控制符，则该成员具有缺省的访问控制特性，这种缺省访问控制权，表示这个成员只能被同一个包（类库）中的类所访问和调用，如果一个子类与其父类位于不同的包中，子类也不能访问父类中的缺省访问控制成员。</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99865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408712" cy="504056"/>
          </a:xfrm>
        </p:spPr>
        <p:txBody>
          <a:bodyPr>
            <a:noAutofit/>
          </a:bodyPr>
          <a:lstStyle/>
          <a:p>
            <a:r>
              <a:rPr lang="en-US" altLang="zh-CN" sz="2000" dirty="0"/>
              <a:t>6.1.2 </a:t>
            </a:r>
            <a:r>
              <a:rPr lang="zh-CN" altLang="en-US" sz="2000" dirty="0"/>
              <a:t>权限修饰符</a:t>
            </a:r>
          </a:p>
        </p:txBody>
      </p:sp>
      <p:sp>
        <p:nvSpPr>
          <p:cNvPr id="3" name="内容占位符 2"/>
          <p:cNvSpPr>
            <a:spLocks noGrp="1"/>
          </p:cNvSpPr>
          <p:nvPr>
            <p:ph idx="1"/>
          </p:nvPr>
        </p:nvSpPr>
        <p:spPr>
          <a:xfrm>
            <a:off x="683568" y="836712"/>
            <a:ext cx="7776864" cy="3508977"/>
          </a:xfrm>
        </p:spPr>
        <p:txBody>
          <a:bodyPr>
            <a:normAutofit/>
          </a:bodyPr>
          <a:lstStyle/>
          <a:p>
            <a:pPr marL="68580" indent="0">
              <a:buNone/>
            </a:pPr>
            <a:r>
              <a:rPr lang="en-US" altLang="zh-CN" sz="2000" dirty="0"/>
              <a:t>5.</a:t>
            </a:r>
            <a:r>
              <a:rPr lang="zh-CN" altLang="en-US" sz="2000" dirty="0"/>
              <a:t>缺省访问控制符</a:t>
            </a:r>
            <a:endParaRPr lang="en-US" altLang="zh-CN" sz="2000" dirty="0"/>
          </a:p>
          <a:p>
            <a:pPr marL="68580" indent="0">
              <a:buNone/>
            </a:pPr>
            <a:r>
              <a:rPr lang="zh-CN" altLang="en-US" sz="1800" dirty="0" smtClean="0"/>
              <a:t>例</a:t>
            </a:r>
            <a:r>
              <a:rPr lang="en-US" altLang="zh-CN" sz="1800" dirty="0" smtClean="0"/>
              <a:t>6.2 </a:t>
            </a:r>
            <a:r>
              <a:rPr lang="zh-CN" altLang="en-US" sz="1800" dirty="0" smtClean="0"/>
              <a:t>在圆柱体</a:t>
            </a:r>
            <a:r>
              <a:rPr lang="en-US" altLang="zh-CN" sz="1800" dirty="0" smtClean="0"/>
              <a:t>Cylinder</a:t>
            </a:r>
            <a:r>
              <a:rPr lang="zh-CN" altLang="en-US" sz="1800" dirty="0" smtClean="0"/>
              <a:t>类中，创建类的公有成员，使之能在类外使用。</a:t>
            </a:r>
            <a:endParaRPr lang="en-US" altLang="zh-CN" sz="1800" dirty="0" smtClean="0"/>
          </a:p>
          <a:p>
            <a:pPr marL="0" indent="0">
              <a:buNone/>
            </a:pPr>
            <a:endParaRPr lang="zh-CN" altLang="en-US" sz="1800" dirty="0">
              <a:solidFill>
                <a:schemeClr val="bg1">
                  <a:lumMod val="65000"/>
                </a:schemeClr>
              </a:solidFill>
            </a:endParaRPr>
          </a:p>
        </p:txBody>
      </p:sp>
      <p:sp>
        <p:nvSpPr>
          <p:cNvPr id="4" name="矩形 3"/>
          <p:cNvSpPr/>
          <p:nvPr/>
        </p:nvSpPr>
        <p:spPr>
          <a:xfrm>
            <a:off x="755576" y="1556792"/>
            <a:ext cx="8280920" cy="5355312"/>
          </a:xfrm>
          <a:prstGeom prst="rect">
            <a:avLst/>
          </a:prstGeom>
        </p:spPr>
        <p:txBody>
          <a:bodyPr wrap="square">
            <a:spAutoFit/>
          </a:bodyPr>
          <a:lstStyle/>
          <a:p>
            <a:r>
              <a:rPr lang="en-US" altLang="zh-CN" dirty="0"/>
              <a:t>package test;</a:t>
            </a:r>
          </a:p>
          <a:p>
            <a:r>
              <a:rPr lang="en-US" altLang="zh-CN" dirty="0" smtClean="0"/>
              <a:t>class </a:t>
            </a:r>
            <a:r>
              <a:rPr lang="en-US" altLang="zh-CN" dirty="0"/>
              <a:t>Cylinder  //</a:t>
            </a:r>
            <a:r>
              <a:rPr lang="zh-CN" altLang="en-US" dirty="0"/>
              <a:t>定义</a:t>
            </a:r>
            <a:r>
              <a:rPr lang="en-US" altLang="zh-CN" dirty="0"/>
              <a:t>Cylinder</a:t>
            </a:r>
            <a:r>
              <a:rPr lang="zh-CN" altLang="en-US" dirty="0"/>
              <a:t>类</a:t>
            </a:r>
          </a:p>
          <a:p>
            <a:r>
              <a:rPr lang="en-US" altLang="zh-CN" dirty="0"/>
              <a:t>{</a:t>
            </a:r>
          </a:p>
          <a:p>
            <a:r>
              <a:rPr lang="en-US" altLang="zh-CN" dirty="0" smtClean="0">
                <a:solidFill>
                  <a:schemeClr val="accent6">
                    <a:lumMod val="75000"/>
                  </a:schemeClr>
                </a:solidFill>
              </a:rPr>
              <a:t>  private double </a:t>
            </a:r>
            <a:r>
              <a:rPr lang="en-US" altLang="zh-CN" dirty="0">
                <a:solidFill>
                  <a:schemeClr val="accent6">
                    <a:lumMod val="75000"/>
                  </a:schemeClr>
                </a:solidFill>
              </a:rPr>
              <a:t>radius=0.0; </a:t>
            </a:r>
            <a:endParaRPr lang="en-US" altLang="zh-CN" dirty="0" smtClean="0">
              <a:solidFill>
                <a:schemeClr val="accent6">
                  <a:lumMod val="75000"/>
                </a:schemeClr>
              </a:solidFill>
            </a:endParaRPr>
          </a:p>
          <a:p>
            <a:r>
              <a:rPr lang="en-US" altLang="zh-CN" dirty="0" smtClean="0">
                <a:solidFill>
                  <a:schemeClr val="accent6">
                    <a:lumMod val="75000"/>
                  </a:schemeClr>
                </a:solidFill>
              </a:rPr>
              <a:t>  private double </a:t>
            </a:r>
            <a:r>
              <a:rPr lang="en-US" altLang="zh-CN" dirty="0">
                <a:solidFill>
                  <a:schemeClr val="accent6">
                    <a:lumMod val="75000"/>
                  </a:schemeClr>
                </a:solidFill>
              </a:rPr>
              <a:t>height=0.0; </a:t>
            </a:r>
            <a:endParaRPr lang="en-US" altLang="zh-CN" dirty="0" smtClean="0">
              <a:solidFill>
                <a:schemeClr val="accent6">
                  <a:lumMod val="75000"/>
                </a:schemeClr>
              </a:solidFill>
            </a:endParaRPr>
          </a:p>
          <a:p>
            <a:r>
              <a:rPr lang="en-US" altLang="zh-CN" dirty="0" smtClean="0">
                <a:solidFill>
                  <a:schemeClr val="accent6">
                    <a:lumMod val="75000"/>
                  </a:schemeClr>
                </a:solidFill>
              </a:rPr>
              <a:t>  final static double </a:t>
            </a:r>
            <a:r>
              <a:rPr lang="en-US" altLang="zh-CN" dirty="0">
                <a:solidFill>
                  <a:schemeClr val="accent6">
                    <a:lumMod val="75000"/>
                  </a:schemeClr>
                </a:solidFill>
              </a:rPr>
              <a:t>pi=3.14;</a:t>
            </a:r>
          </a:p>
          <a:p>
            <a:r>
              <a:rPr lang="en-US" altLang="zh-CN" dirty="0" smtClean="0"/>
              <a:t>   public </a:t>
            </a:r>
            <a:r>
              <a:rPr lang="en-US" altLang="zh-CN" dirty="0"/>
              <a:t>void </a:t>
            </a:r>
            <a:r>
              <a:rPr lang="en-US" altLang="zh-CN" dirty="0" err="1"/>
              <a:t>floorArea</a:t>
            </a:r>
            <a:r>
              <a:rPr lang="en-US" altLang="zh-CN" dirty="0"/>
              <a:t>()</a:t>
            </a:r>
            <a:r>
              <a:rPr lang="en-US" altLang="zh-CN" dirty="0">
                <a:solidFill>
                  <a:srgbClr val="FF0000"/>
                </a:solidFill>
              </a:rPr>
              <a:t>  </a:t>
            </a:r>
            <a:r>
              <a:rPr lang="en-US" altLang="zh-CN" dirty="0">
                <a:solidFill>
                  <a:schemeClr val="bg1">
                    <a:lumMod val="65000"/>
                  </a:schemeClr>
                </a:solidFill>
              </a:rPr>
              <a:t>//</a:t>
            </a:r>
            <a:r>
              <a:rPr lang="zh-CN" altLang="en-US" dirty="0">
                <a:solidFill>
                  <a:schemeClr val="bg1">
                    <a:lumMod val="65000"/>
                  </a:schemeClr>
                </a:solidFill>
              </a:rPr>
              <a:t>此方法用来输出计算圆柱体底面积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此方法用于输出圆柱体底面积</a:t>
            </a:r>
            <a:r>
              <a:rPr lang="en-US" altLang="zh-CN" dirty="0" smtClean="0"/>
              <a:t>");     }</a:t>
            </a:r>
            <a:endParaRPr lang="en-US" altLang="zh-CN" dirty="0"/>
          </a:p>
          <a:p>
            <a:r>
              <a:rPr lang="en-US" altLang="zh-CN" dirty="0"/>
              <a:t>    public void volume()  </a:t>
            </a:r>
            <a:r>
              <a:rPr lang="en-US" altLang="zh-CN" dirty="0">
                <a:solidFill>
                  <a:schemeClr val="bg1">
                    <a:lumMod val="65000"/>
                  </a:schemeClr>
                </a:solidFill>
              </a:rPr>
              <a:t>//</a:t>
            </a:r>
            <a:r>
              <a:rPr lang="zh-CN" altLang="en-US" dirty="0">
                <a:solidFill>
                  <a:schemeClr val="bg1">
                    <a:lumMod val="65000"/>
                  </a:schemeClr>
                </a:solidFill>
              </a:rPr>
              <a:t>此方法用来计算圆柱体体积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此方法用于输出圆柱体体积</a:t>
            </a:r>
            <a:r>
              <a:rPr lang="en-US" altLang="zh-CN" dirty="0" smtClean="0"/>
              <a:t>");       }</a:t>
            </a:r>
          </a:p>
          <a:p>
            <a:r>
              <a:rPr lang="en-US" altLang="zh-CN" dirty="0"/>
              <a:t>    public void </a:t>
            </a:r>
            <a:r>
              <a:rPr lang="en-US" altLang="zh-CN" dirty="0" err="1"/>
              <a:t>superficialArea</a:t>
            </a:r>
            <a:r>
              <a:rPr lang="en-US" altLang="zh-CN" dirty="0"/>
              <a:t>()  </a:t>
            </a:r>
            <a:r>
              <a:rPr lang="en-US" altLang="zh-CN" dirty="0">
                <a:solidFill>
                  <a:schemeClr val="bg1">
                    <a:lumMod val="65000"/>
                  </a:schemeClr>
                </a:solidFill>
              </a:rPr>
              <a:t>//</a:t>
            </a:r>
            <a:r>
              <a:rPr lang="zh-CN" altLang="en-US" dirty="0">
                <a:solidFill>
                  <a:schemeClr val="bg1">
                    <a:lumMod val="65000"/>
                  </a:schemeClr>
                </a:solidFill>
              </a:rPr>
              <a:t>此方法用来输出计算圆柱体表面积</a:t>
            </a:r>
          </a:p>
          <a:p>
            <a:r>
              <a:rPr lang="zh-CN" altLang="en-US" dirty="0" smtClean="0"/>
              <a:t>       </a:t>
            </a:r>
            <a:r>
              <a:rPr lang="en-US" altLang="zh-CN" dirty="0" smtClean="0"/>
              <a:t>{    </a:t>
            </a:r>
            <a:r>
              <a:rPr lang="en-US" altLang="zh-CN" dirty="0" err="1" smtClean="0"/>
              <a:t>System.out.println</a:t>
            </a:r>
            <a:r>
              <a:rPr lang="en-US" altLang="zh-CN" dirty="0"/>
              <a:t>("</a:t>
            </a:r>
            <a:r>
              <a:rPr lang="zh-CN" altLang="en-US" dirty="0"/>
              <a:t>此方法用于输出圆柱体表面积</a:t>
            </a:r>
            <a:r>
              <a:rPr lang="en-US" altLang="zh-CN" dirty="0" smtClean="0"/>
              <a:t>");      }</a:t>
            </a:r>
          </a:p>
          <a:p>
            <a:r>
              <a:rPr lang="en-US" altLang="zh-CN" dirty="0"/>
              <a:t>    public void </a:t>
            </a:r>
            <a:r>
              <a:rPr lang="en-US" altLang="zh-CN" dirty="0" err="1"/>
              <a:t>showDate</a:t>
            </a:r>
            <a:r>
              <a:rPr lang="en-US" altLang="zh-CN" dirty="0" smtClean="0"/>
              <a:t>()   {</a:t>
            </a:r>
            <a:endParaRPr lang="en-US" altLang="zh-CN" dirty="0"/>
          </a:p>
          <a:p>
            <a:r>
              <a:rPr lang="en-US" altLang="zh-CN" dirty="0" smtClean="0"/>
              <a:t>        </a:t>
            </a:r>
            <a:r>
              <a:rPr lang="en-US" altLang="zh-CN" dirty="0" err="1" smtClean="0"/>
              <a:t>System.out.println</a:t>
            </a:r>
            <a:r>
              <a:rPr lang="en-US" altLang="zh-CN" dirty="0"/>
              <a:t>("</a:t>
            </a:r>
            <a:r>
              <a:rPr lang="zh-CN" altLang="en-US" dirty="0"/>
              <a:t>圆柱体的半径为：</a:t>
            </a:r>
            <a:r>
              <a:rPr lang="en-US" altLang="zh-CN" dirty="0"/>
              <a:t>"+radius);</a:t>
            </a:r>
          </a:p>
          <a:p>
            <a:r>
              <a:rPr lang="en-US" altLang="zh-CN" dirty="0" smtClean="0"/>
              <a:t>        </a:t>
            </a:r>
            <a:r>
              <a:rPr lang="en-US" altLang="zh-CN" dirty="0" err="1" smtClean="0"/>
              <a:t>System.out.println</a:t>
            </a:r>
            <a:r>
              <a:rPr lang="en-US" altLang="zh-CN" dirty="0"/>
              <a:t>("</a:t>
            </a:r>
            <a:r>
              <a:rPr lang="zh-CN" altLang="en-US" dirty="0"/>
              <a:t>圆柱体的高为</a:t>
            </a:r>
            <a:r>
              <a:rPr lang="en-US" altLang="zh-CN" dirty="0"/>
              <a:t>:"+height</a:t>
            </a:r>
            <a:r>
              <a:rPr lang="en-US" altLang="zh-CN" dirty="0" smtClean="0"/>
              <a:t>);           }   }</a:t>
            </a:r>
            <a:endParaRPr lang="en-US" altLang="zh-CN" dirty="0"/>
          </a:p>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Cylinder c=new Cylinder();</a:t>
            </a:r>
          </a:p>
          <a:p>
            <a:r>
              <a:rPr lang="en-US" altLang="zh-CN" dirty="0"/>
              <a:t>	</a:t>
            </a:r>
            <a:r>
              <a:rPr lang="en-US" altLang="zh-CN" dirty="0" err="1"/>
              <a:t>c.showDate</a:t>
            </a:r>
            <a:r>
              <a:rPr lang="en-US" altLang="zh-CN" dirty="0" smtClean="0"/>
              <a:t>();   }      }</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767495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764704"/>
            <a:ext cx="7909538" cy="646331"/>
          </a:xfrm>
          <a:prstGeom prst="rect">
            <a:avLst/>
          </a:prstGeom>
          <a:noFill/>
        </p:spPr>
        <p:txBody>
          <a:bodyPr wrap="none" rtlCol="0">
            <a:spAutoFit/>
          </a:bodyPr>
          <a:lstStyle/>
          <a:p>
            <a:r>
              <a:rPr lang="en-US" altLang="zh-CN" dirty="0" smtClean="0"/>
              <a:t>1.</a:t>
            </a:r>
            <a:r>
              <a:rPr lang="zh-CN" altLang="en-US" dirty="0" smtClean="0"/>
              <a:t>在</a:t>
            </a:r>
            <a:r>
              <a:rPr lang="en-US" altLang="zh-CN" dirty="0" smtClean="0"/>
              <a:t>test</a:t>
            </a:r>
            <a:r>
              <a:rPr lang="zh-CN" altLang="en-US" dirty="0" smtClean="0"/>
              <a:t>包下再建立一个</a:t>
            </a:r>
            <a:r>
              <a:rPr lang="en-US" altLang="zh-CN" dirty="0" err="1" smtClean="0"/>
              <a:t>j.ava</a:t>
            </a:r>
            <a:r>
              <a:rPr lang="zh-CN" altLang="en-US" dirty="0" smtClean="0"/>
              <a:t>文件</a:t>
            </a:r>
            <a:r>
              <a:rPr lang="en-US" altLang="zh-CN" dirty="0" smtClean="0"/>
              <a:t>Another</a:t>
            </a:r>
            <a:r>
              <a:rPr lang="zh-CN" altLang="en-US" dirty="0" smtClean="0"/>
              <a:t>，引用</a:t>
            </a:r>
            <a:r>
              <a:rPr lang="en-US" altLang="zh-CN" dirty="0" smtClean="0"/>
              <a:t>Cylinder</a:t>
            </a:r>
            <a:r>
              <a:rPr lang="zh-CN" altLang="en-US" dirty="0" smtClean="0"/>
              <a:t>类的成员变量</a:t>
            </a:r>
            <a:r>
              <a:rPr lang="en-US" altLang="zh-CN" dirty="0" smtClean="0"/>
              <a:t>pi</a:t>
            </a:r>
            <a:r>
              <a:rPr lang="zh-CN" altLang="en-US" dirty="0" smtClean="0"/>
              <a:t>。</a:t>
            </a:r>
            <a:endParaRPr lang="en-US" altLang="zh-CN" dirty="0" smtClean="0"/>
          </a:p>
          <a:p>
            <a:r>
              <a:rPr lang="zh-CN" altLang="en-US" dirty="0" smtClean="0"/>
              <a:t>如右图。代码如下</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296556"/>
            <a:ext cx="2599562" cy="301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27584" y="1700808"/>
            <a:ext cx="4596130" cy="2031325"/>
          </a:xfrm>
          <a:prstGeom prst="rect">
            <a:avLst/>
          </a:prstGeom>
          <a:noFill/>
        </p:spPr>
        <p:txBody>
          <a:bodyPr wrap="none" rtlCol="0">
            <a:spAutoFit/>
          </a:bodyPr>
          <a:lstStyle/>
          <a:p>
            <a:r>
              <a:rPr lang="en-US" altLang="zh-CN" dirty="0"/>
              <a:t>package test;</a:t>
            </a:r>
          </a:p>
          <a:p>
            <a:r>
              <a:rPr lang="en-US" altLang="zh-CN" dirty="0"/>
              <a:t>public class Another {</a:t>
            </a:r>
          </a:p>
          <a:p>
            <a:r>
              <a:rPr lang="en-US" altLang="zh-CN" dirty="0" smtClean="0"/>
              <a:t>    public </a:t>
            </a:r>
            <a:r>
              <a:rPr lang="en-US" altLang="zh-CN" dirty="0"/>
              <a:t>static void main(String[] </a:t>
            </a:r>
            <a:r>
              <a:rPr lang="en-US" altLang="zh-CN" dirty="0" err="1"/>
              <a:t>args</a:t>
            </a:r>
            <a:r>
              <a:rPr lang="en-US" altLang="zh-CN" dirty="0"/>
              <a:t>) {</a:t>
            </a:r>
          </a:p>
          <a:p>
            <a:r>
              <a:rPr lang="en-US" altLang="zh-CN" dirty="0"/>
              <a:t>	</a:t>
            </a:r>
            <a:r>
              <a:rPr lang="en-US" altLang="zh-CN" dirty="0" smtClean="0"/>
              <a:t>Cylinder </a:t>
            </a:r>
            <a:r>
              <a:rPr lang="en-US" altLang="zh-CN" dirty="0"/>
              <a:t>c1=new Cylinder();</a:t>
            </a:r>
          </a:p>
          <a:p>
            <a:r>
              <a:rPr lang="en-US" altLang="zh-CN" dirty="0"/>
              <a:t>	</a:t>
            </a:r>
            <a:r>
              <a:rPr lang="en-US" altLang="zh-CN" dirty="0" err="1" smtClean="0"/>
              <a:t>System.out.println</a:t>
            </a:r>
            <a:r>
              <a:rPr lang="en-US" altLang="zh-CN" dirty="0"/>
              <a:t>(""+c1.pi);</a:t>
            </a:r>
          </a:p>
          <a:p>
            <a:r>
              <a:rPr lang="en-US" altLang="zh-CN" dirty="0" smtClean="0"/>
              <a:t>   }</a:t>
            </a:r>
            <a:endParaRPr lang="en-US" altLang="zh-CN" dirty="0"/>
          </a:p>
          <a:p>
            <a:r>
              <a:rPr lang="en-US" altLang="zh-CN" dirty="0"/>
              <a:t>}</a:t>
            </a:r>
            <a:endParaRPr lang="zh-CN" altLang="en-US" dirty="0"/>
          </a:p>
        </p:txBody>
      </p:sp>
      <p:sp>
        <p:nvSpPr>
          <p:cNvPr id="6" name="TextBox 5"/>
          <p:cNvSpPr txBox="1"/>
          <p:nvPr/>
        </p:nvSpPr>
        <p:spPr>
          <a:xfrm>
            <a:off x="1043607" y="3933056"/>
            <a:ext cx="4179349" cy="369332"/>
          </a:xfrm>
          <a:prstGeom prst="rect">
            <a:avLst/>
          </a:prstGeom>
          <a:noFill/>
        </p:spPr>
        <p:txBody>
          <a:bodyPr wrap="none" rtlCol="0">
            <a:spAutoFit/>
          </a:bodyPr>
          <a:lstStyle/>
          <a:p>
            <a:r>
              <a:rPr lang="zh-CN" altLang="en-US" dirty="0" smtClean="0"/>
              <a:t>运行</a:t>
            </a:r>
            <a:r>
              <a:rPr lang="en-US" altLang="zh-CN" dirty="0" smtClean="0"/>
              <a:t>Another.java</a:t>
            </a:r>
            <a:r>
              <a:rPr lang="zh-CN" altLang="en-US" dirty="0" smtClean="0"/>
              <a:t>文件，结果如下图：</a:t>
            </a: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910" y="4581128"/>
            <a:ext cx="2508759"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40109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学习任务</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了解类和对象的基本知识</a:t>
            </a:r>
            <a:endParaRPr lang="en-US" altLang="zh-CN" dirty="0" smtClean="0"/>
          </a:p>
          <a:p>
            <a:pPr marL="68580" indent="0">
              <a:buNone/>
            </a:pPr>
            <a:r>
              <a:rPr lang="zh-CN" altLang="en-US" dirty="0" smtClean="0"/>
              <a:t>学会如何创建类和对象</a:t>
            </a:r>
            <a:endParaRPr lang="en-US" altLang="zh-CN" dirty="0" smtClean="0"/>
          </a:p>
          <a:p>
            <a:pPr marL="68580" indent="0">
              <a:buNone/>
            </a:pPr>
            <a:r>
              <a:rPr lang="zh-CN" altLang="en-US" dirty="0" smtClean="0"/>
              <a:t>熟练掌握类和对象的相关应用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508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7135" y="733346"/>
            <a:ext cx="7673896" cy="707886"/>
          </a:xfrm>
          <a:prstGeom prst="rect">
            <a:avLst/>
          </a:prstGeom>
          <a:noFill/>
        </p:spPr>
        <p:txBody>
          <a:bodyPr wrap="none" rtlCol="0">
            <a:spAutoFit/>
          </a:bodyPr>
          <a:lstStyle/>
          <a:p>
            <a:r>
              <a:rPr lang="en-US" altLang="zh-CN" sz="2000" dirty="0" smtClean="0"/>
              <a:t>2.</a:t>
            </a:r>
            <a:r>
              <a:rPr lang="zh-CN" altLang="en-US" sz="2000" dirty="0" smtClean="0"/>
              <a:t>在</a:t>
            </a:r>
            <a:r>
              <a:rPr lang="en-US" altLang="zh-CN" sz="2000" dirty="0" smtClean="0"/>
              <a:t>test</a:t>
            </a:r>
            <a:r>
              <a:rPr lang="zh-CN" altLang="en-US" sz="2000" dirty="0" smtClean="0"/>
              <a:t>项目下创建另一个包</a:t>
            </a:r>
            <a:r>
              <a:rPr lang="en-US" altLang="zh-CN" sz="2000" dirty="0" err="1" smtClean="0"/>
              <a:t>anotherTest</a:t>
            </a:r>
            <a:r>
              <a:rPr lang="zh-CN" altLang="en-US" sz="2000" dirty="0" smtClean="0"/>
              <a:t>，在包下创建</a:t>
            </a:r>
            <a:r>
              <a:rPr lang="en-US" altLang="zh-CN" sz="2000" dirty="0" smtClean="0"/>
              <a:t>.java</a:t>
            </a:r>
            <a:r>
              <a:rPr lang="zh-CN" altLang="en-US" sz="2000" dirty="0" smtClean="0"/>
              <a:t>文件</a:t>
            </a:r>
            <a:endParaRPr lang="en-US" altLang="zh-CN" sz="2000" dirty="0" smtClean="0"/>
          </a:p>
          <a:p>
            <a:r>
              <a:rPr lang="en-US" altLang="zh-CN" sz="2000" dirty="0" err="1" smtClean="0"/>
              <a:t>anotherClass</a:t>
            </a:r>
            <a:r>
              <a:rPr lang="zh-CN" altLang="en-US" sz="2000" dirty="0" smtClean="0"/>
              <a:t>，在文件中引用</a:t>
            </a:r>
            <a:r>
              <a:rPr lang="en-US" altLang="zh-CN" sz="2000" dirty="0"/>
              <a:t>Cylinder</a:t>
            </a:r>
            <a:r>
              <a:rPr lang="zh-CN" altLang="en-US" sz="2000" dirty="0"/>
              <a:t>类的成员变量</a:t>
            </a:r>
            <a:r>
              <a:rPr lang="en-US" altLang="zh-CN" sz="2000" dirty="0" smtClean="0"/>
              <a:t>pi</a:t>
            </a:r>
            <a:r>
              <a:rPr lang="zh-CN" altLang="en-US" sz="2000" dirty="0"/>
              <a:t>，</a:t>
            </a:r>
            <a:r>
              <a:rPr lang="zh-CN" altLang="en-US" sz="2000" dirty="0" smtClean="0"/>
              <a:t>如</a:t>
            </a:r>
            <a:r>
              <a:rPr lang="zh-CN" altLang="en-US" sz="2000" dirty="0"/>
              <a:t>右图。</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23" y="3842058"/>
            <a:ext cx="7752907" cy="2870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43607" y="1556792"/>
            <a:ext cx="7427423" cy="2308324"/>
          </a:xfrm>
          <a:prstGeom prst="rect">
            <a:avLst/>
          </a:prstGeom>
          <a:noFill/>
        </p:spPr>
        <p:txBody>
          <a:bodyPr wrap="square" rtlCol="0">
            <a:spAutoFit/>
          </a:bodyPr>
          <a:lstStyle/>
          <a:p>
            <a:r>
              <a:rPr lang="en-US" altLang="zh-CN" dirty="0"/>
              <a:t>package </a:t>
            </a:r>
            <a:r>
              <a:rPr lang="en-US" altLang="zh-CN" dirty="0" err="1"/>
              <a:t>anotherTest</a:t>
            </a:r>
            <a:r>
              <a:rPr lang="en-US" altLang="zh-CN" dirty="0"/>
              <a:t>;</a:t>
            </a:r>
          </a:p>
          <a:p>
            <a:r>
              <a:rPr lang="en-US" altLang="zh-CN" dirty="0"/>
              <a:t>import </a:t>
            </a:r>
            <a:r>
              <a:rPr lang="en-US" altLang="zh-CN" dirty="0" err="1"/>
              <a:t>test.Another</a:t>
            </a:r>
            <a:r>
              <a:rPr lang="en-US" altLang="zh-CN" dirty="0"/>
              <a:t>;</a:t>
            </a:r>
          </a:p>
          <a:p>
            <a:r>
              <a:rPr lang="en-US" altLang="zh-CN" dirty="0"/>
              <a:t>public class </a:t>
            </a:r>
            <a:r>
              <a:rPr lang="en-US" altLang="zh-CN" dirty="0" err="1"/>
              <a:t>anotherClass</a:t>
            </a:r>
            <a:r>
              <a:rPr lang="en-US" altLang="zh-CN" dirty="0"/>
              <a:t> {</a:t>
            </a:r>
          </a:p>
          <a:p>
            <a:r>
              <a:rPr lang="en-US" altLang="zh-CN" dirty="0"/>
              <a:t>public static void main(String[] </a:t>
            </a:r>
            <a:r>
              <a:rPr lang="en-US" altLang="zh-CN" dirty="0" err="1"/>
              <a:t>args</a:t>
            </a:r>
            <a:r>
              <a:rPr lang="en-US" altLang="zh-CN" dirty="0"/>
              <a:t>) {</a:t>
            </a:r>
          </a:p>
          <a:p>
            <a:r>
              <a:rPr lang="en-US" altLang="zh-CN" dirty="0"/>
              <a:t>	Cylinder c1=new Cylinder();</a:t>
            </a:r>
          </a:p>
          <a:p>
            <a:r>
              <a:rPr lang="en-US" altLang="zh-CN" dirty="0"/>
              <a:t>	</a:t>
            </a:r>
            <a:r>
              <a:rPr lang="en-US" altLang="zh-CN" dirty="0" err="1"/>
              <a:t>System.out.println</a:t>
            </a:r>
            <a:r>
              <a:rPr lang="en-US" altLang="zh-CN" dirty="0"/>
              <a:t>(""+c1.pi);</a:t>
            </a:r>
          </a:p>
          <a:p>
            <a:r>
              <a:rPr lang="en-US" altLang="zh-CN" dirty="0"/>
              <a:t>}</a:t>
            </a:r>
          </a:p>
          <a:p>
            <a:r>
              <a:rPr lang="en-US" altLang="zh-CN" dirty="0"/>
              <a:t>}</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562674"/>
            <a:ext cx="22002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14551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42174"/>
            <a:ext cx="8025459" cy="338554"/>
          </a:xfrm>
          <a:prstGeom prst="rect">
            <a:avLst/>
          </a:prstGeom>
          <a:noFill/>
        </p:spPr>
        <p:txBody>
          <a:bodyPr wrap="square" rtlCol="0">
            <a:spAutoFit/>
          </a:bodyPr>
          <a:lstStyle/>
          <a:p>
            <a:r>
              <a:rPr lang="en-US" altLang="zh-CN" sz="1600" dirty="0" smtClean="0"/>
              <a:t>3.</a:t>
            </a:r>
            <a:r>
              <a:rPr lang="zh-CN" altLang="en-US" sz="1600" dirty="0" smtClean="0"/>
              <a:t>在</a:t>
            </a:r>
            <a:r>
              <a:rPr lang="en-US" altLang="zh-CN" sz="1600" dirty="0" smtClean="0"/>
              <a:t>test</a:t>
            </a:r>
            <a:r>
              <a:rPr lang="zh-CN" altLang="en-US" sz="1600" dirty="0" smtClean="0"/>
              <a:t>包下再创建一个</a:t>
            </a:r>
            <a:r>
              <a:rPr lang="en-US" altLang="zh-CN" sz="1600" dirty="0" smtClean="0"/>
              <a:t>.java</a:t>
            </a:r>
            <a:r>
              <a:rPr lang="zh-CN" altLang="en-US" sz="1600" dirty="0" smtClean="0"/>
              <a:t>文件，名为</a:t>
            </a:r>
            <a:r>
              <a:rPr lang="en-US" altLang="zh-CN" sz="1600" dirty="0" err="1" smtClean="0"/>
              <a:t>cylinder,Cylinder</a:t>
            </a:r>
            <a:r>
              <a:rPr lang="zh-CN" altLang="en-US" sz="1600" dirty="0" smtClean="0"/>
              <a:t>类在此文件中实现。如右图。</a:t>
            </a:r>
            <a:endParaRPr lang="zh-CN" alt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79" y="908720"/>
            <a:ext cx="7521403" cy="262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455" y="3575059"/>
            <a:ext cx="63436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2826450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练习</a:t>
            </a:r>
            <a:r>
              <a:rPr lang="en-US" altLang="zh-CN" dirty="0" smtClean="0"/>
              <a:t>1</a:t>
            </a:r>
            <a:endParaRPr lang="zh-CN" altLang="en-US" dirty="0"/>
          </a:p>
        </p:txBody>
      </p:sp>
      <p:sp>
        <p:nvSpPr>
          <p:cNvPr id="4" name="内容占位符 3"/>
          <p:cNvSpPr>
            <a:spLocks noGrp="1"/>
          </p:cNvSpPr>
          <p:nvPr>
            <p:ph idx="1"/>
          </p:nvPr>
        </p:nvSpPr>
        <p:spPr/>
        <p:txBody>
          <a:bodyPr/>
          <a:lstStyle/>
          <a:p>
            <a:pPr marL="68580" indent="0">
              <a:buNone/>
            </a:pPr>
            <a:r>
              <a:rPr lang="zh-CN" altLang="en-US" dirty="0" smtClean="0"/>
              <a:t>在项目中创建一个类</a:t>
            </a:r>
            <a:r>
              <a:rPr lang="en-US" altLang="zh-CN" dirty="0" smtClean="0"/>
              <a:t>Rectangle</a:t>
            </a:r>
            <a:r>
              <a:rPr lang="zh-CN" altLang="en-US" dirty="0" smtClean="0"/>
              <a:t>（矩形），该类有成员变量</a:t>
            </a:r>
            <a:r>
              <a:rPr lang="en-US" altLang="zh-CN" dirty="0" smtClean="0"/>
              <a:t>length</a:t>
            </a:r>
            <a:r>
              <a:rPr lang="zh-CN" altLang="en-US" dirty="0" smtClean="0"/>
              <a:t>（长）、</a:t>
            </a:r>
            <a:r>
              <a:rPr lang="en-US" altLang="zh-CN" dirty="0" smtClean="0"/>
              <a:t>wide</a:t>
            </a:r>
            <a:r>
              <a:rPr lang="zh-CN" altLang="en-US" dirty="0" smtClean="0"/>
              <a:t>（宽）、</a:t>
            </a:r>
            <a:r>
              <a:rPr lang="en-US" altLang="zh-CN" dirty="0" smtClean="0"/>
              <a:t>height</a:t>
            </a:r>
            <a:r>
              <a:rPr lang="zh-CN" altLang="en-US" dirty="0" smtClean="0"/>
              <a:t>（高），成员方法</a:t>
            </a:r>
            <a:r>
              <a:rPr lang="en-US" altLang="zh-CN" dirty="0" err="1" smtClean="0"/>
              <a:t>showDate</a:t>
            </a:r>
            <a:r>
              <a:rPr lang="en-US" altLang="zh-CN" dirty="0" smtClean="0"/>
              <a:t>()</a:t>
            </a:r>
            <a:r>
              <a:rPr lang="zh-CN" altLang="en-US" dirty="0" smtClean="0"/>
              <a:t>输出矩形的长宽高，</a:t>
            </a:r>
            <a:r>
              <a:rPr lang="en-US" altLang="zh-CN" dirty="0" err="1" smtClean="0"/>
              <a:t>setDate</a:t>
            </a:r>
            <a:r>
              <a:rPr lang="en-US" altLang="zh-CN" dirty="0" smtClean="0"/>
              <a:t>()</a:t>
            </a:r>
            <a:r>
              <a:rPr lang="zh-CN" altLang="en-US" dirty="0" smtClean="0"/>
              <a:t>方法设置矩形的长宽高，</a:t>
            </a:r>
            <a:r>
              <a:rPr lang="en-US" altLang="zh-CN" dirty="0" smtClean="0"/>
              <a:t>area()</a:t>
            </a:r>
            <a:r>
              <a:rPr lang="zh-CN" altLang="en-US" dirty="0" smtClean="0"/>
              <a:t>方法计算矩形的表面积，</a:t>
            </a:r>
            <a:r>
              <a:rPr lang="en-US" altLang="zh-CN" dirty="0" smtClean="0"/>
              <a:t>volume()</a:t>
            </a:r>
            <a:r>
              <a:rPr lang="zh-CN" altLang="en-US" dirty="0" smtClean="0"/>
              <a:t>方法计算体积。</a:t>
            </a:r>
            <a:endParaRPr lang="en-US" altLang="zh-CN" dirty="0" smtClean="0"/>
          </a:p>
          <a:p>
            <a:pPr marL="68580" indent="0">
              <a:buNone/>
            </a:pPr>
            <a:r>
              <a:rPr lang="zh-CN" altLang="en-US" dirty="0" smtClean="0"/>
              <a:t>要求输出矩形的长宽高，表面积和体积</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018168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权限修饰符</a:t>
            </a:r>
            <a:endParaRPr lang="zh-CN" altLang="en-US" dirty="0"/>
          </a:p>
        </p:txBody>
      </p:sp>
      <p:sp>
        <p:nvSpPr>
          <p:cNvPr id="3" name="内容占位符 2"/>
          <p:cNvSpPr>
            <a:spLocks noGrp="1"/>
          </p:cNvSpPr>
          <p:nvPr>
            <p:ph idx="1"/>
          </p:nvPr>
        </p:nvSpPr>
        <p:spPr/>
        <p:txBody>
          <a:bodyPr/>
          <a:lstStyle/>
          <a:p>
            <a:pPr marL="68580" indent="0">
              <a:buNone/>
            </a:pPr>
            <a:r>
              <a:rPr lang="en-US" altLang="zh-CN" dirty="0"/>
              <a:t>6</a:t>
            </a:r>
            <a:r>
              <a:rPr lang="en-US" altLang="zh-CN" dirty="0" smtClean="0"/>
              <a:t>.</a:t>
            </a:r>
            <a:r>
              <a:rPr lang="zh-CN" altLang="en-US" dirty="0" smtClean="0"/>
              <a:t>静态成员（静态变量和静态方法）</a:t>
            </a:r>
            <a:endParaRPr lang="en-US" altLang="zh-CN" dirty="0" smtClean="0"/>
          </a:p>
          <a:p>
            <a:pPr marL="68580" indent="0">
              <a:buNone/>
            </a:pPr>
            <a:r>
              <a:rPr lang="en-US" altLang="zh-CN" dirty="0"/>
              <a:t>s</a:t>
            </a:r>
            <a:r>
              <a:rPr lang="en-US" altLang="zh-CN" dirty="0" smtClean="0"/>
              <a:t>tatic</a:t>
            </a:r>
            <a:r>
              <a:rPr lang="zh-CN" altLang="en-US" dirty="0" smtClean="0"/>
              <a:t>称为静态修饰符，它可以修饰类中的成员。被</a:t>
            </a:r>
            <a:r>
              <a:rPr lang="en-US" altLang="zh-CN" dirty="0" smtClean="0"/>
              <a:t>static</a:t>
            </a:r>
            <a:r>
              <a:rPr lang="zh-CN" altLang="en-US" dirty="0" smtClean="0"/>
              <a:t>修饰的成员被称为静态成员，也称为类成员，而不用</a:t>
            </a:r>
            <a:r>
              <a:rPr lang="en-US" altLang="zh-CN" dirty="0" smtClean="0"/>
              <a:t>static</a:t>
            </a:r>
            <a:r>
              <a:rPr lang="zh-CN" altLang="en-US" dirty="0" smtClean="0"/>
              <a:t>修饰的成员称为实例成员。</a:t>
            </a:r>
            <a:endParaRPr lang="en-US" altLang="zh-CN" dirty="0" smtClean="0"/>
          </a:p>
          <a:p>
            <a:pPr marL="68580" indent="0">
              <a:buNone/>
            </a:pPr>
            <a:r>
              <a:rPr lang="zh-CN" altLang="en-US" dirty="0" smtClean="0"/>
              <a:t>（</a:t>
            </a:r>
            <a:r>
              <a:rPr lang="en-US" altLang="zh-CN" dirty="0" smtClean="0"/>
              <a:t>1</a:t>
            </a:r>
            <a:r>
              <a:rPr lang="zh-CN" altLang="en-US" dirty="0" smtClean="0"/>
              <a:t>）实例成员</a:t>
            </a:r>
            <a:endParaRPr lang="en-US" altLang="zh-CN" dirty="0" smtClean="0"/>
          </a:p>
          <a:p>
            <a:pPr marL="68580" indent="0">
              <a:buNone/>
            </a:pPr>
            <a:r>
              <a:rPr lang="zh-CN" altLang="en-US" dirty="0" smtClean="0"/>
              <a:t>在类定义中如果成员变量或成员方法没有用</a:t>
            </a:r>
            <a:r>
              <a:rPr lang="en-US" altLang="zh-CN" dirty="0" smtClean="0"/>
              <a:t>static</a:t>
            </a:r>
            <a:r>
              <a:rPr lang="zh-CN" altLang="en-US" dirty="0" smtClean="0"/>
              <a:t>来修饰，则该成员就是实例成员。如例</a:t>
            </a:r>
            <a:r>
              <a:rPr lang="en-US" altLang="zh-CN" dirty="0" smtClean="0"/>
              <a:t>6.2</a:t>
            </a:r>
            <a:r>
              <a:rPr lang="zh-CN" altLang="en-US" dirty="0" smtClean="0"/>
              <a:t>中的成员变量和成员方法。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267517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权限修饰符</a:t>
            </a:r>
            <a:endParaRPr lang="zh-CN" altLang="en-US" dirty="0"/>
          </a:p>
        </p:txBody>
      </p:sp>
      <p:sp>
        <p:nvSpPr>
          <p:cNvPr id="3" name="内容占位符 2"/>
          <p:cNvSpPr>
            <a:spLocks noGrp="1"/>
          </p:cNvSpPr>
          <p:nvPr>
            <p:ph idx="1"/>
          </p:nvPr>
        </p:nvSpPr>
        <p:spPr>
          <a:xfrm>
            <a:off x="1043492" y="2323652"/>
            <a:ext cx="6777317" cy="4057676"/>
          </a:xfrm>
        </p:spPr>
        <p:txBody>
          <a:bodyPr>
            <a:normAutofit fontScale="92500" lnSpcReduction="10000"/>
          </a:bodyPr>
          <a:lstStyle/>
          <a:p>
            <a:pPr marL="68580" indent="0">
              <a:buNone/>
            </a:pPr>
            <a:r>
              <a:rPr lang="en-US" altLang="zh-CN" dirty="0"/>
              <a:t>6</a:t>
            </a:r>
            <a:r>
              <a:rPr lang="en-US" altLang="zh-CN" dirty="0" smtClean="0"/>
              <a:t>.</a:t>
            </a:r>
            <a:r>
              <a:rPr lang="zh-CN" altLang="en-US" dirty="0" smtClean="0"/>
              <a:t>静态成员（静态变量和静态方法）</a:t>
            </a:r>
            <a:endParaRPr lang="en-US" altLang="zh-CN" dirty="0" smtClean="0"/>
          </a:p>
          <a:p>
            <a:pPr marL="68580" indent="0">
              <a:buNone/>
            </a:pPr>
            <a:r>
              <a:rPr lang="zh-CN" altLang="en-US" dirty="0" smtClean="0"/>
              <a:t>（</a:t>
            </a:r>
            <a:r>
              <a:rPr lang="en-US" altLang="zh-CN" dirty="0" smtClean="0"/>
              <a:t>2</a:t>
            </a:r>
            <a:r>
              <a:rPr lang="zh-CN" altLang="en-US" dirty="0" smtClean="0"/>
              <a:t>）静态变量</a:t>
            </a:r>
            <a:endParaRPr lang="en-US" altLang="zh-CN" dirty="0" smtClean="0"/>
          </a:p>
          <a:p>
            <a:pPr marL="68580" indent="0">
              <a:buNone/>
            </a:pPr>
            <a:r>
              <a:rPr lang="zh-CN" altLang="en-US" dirty="0" smtClean="0"/>
              <a:t>用</a:t>
            </a:r>
            <a:r>
              <a:rPr lang="en-US" altLang="zh-CN" dirty="0" smtClean="0"/>
              <a:t>static</a:t>
            </a:r>
            <a:r>
              <a:rPr lang="zh-CN" altLang="en-US" dirty="0" smtClean="0"/>
              <a:t>修饰的成员变量称为“静态变量”，静态变量也称为类变量。</a:t>
            </a:r>
            <a:endParaRPr lang="en-US" altLang="zh-CN" dirty="0" smtClean="0"/>
          </a:p>
          <a:p>
            <a:pPr marL="68580" indent="0">
              <a:buNone/>
            </a:pPr>
            <a:r>
              <a:rPr lang="zh-CN" altLang="en-US" dirty="0" smtClean="0"/>
              <a:t>静态变量是隶属于类的变量，而不属于任何一个类的具体对象。也就是说，对于该类的任何一个具体对象而言，静态变量是一个公共的存储单元，不是保存在某个对象实例的内存空间中，而是保存在类的内存空间的公共存储单元中。</a:t>
            </a:r>
            <a:endParaRPr lang="en-US" altLang="zh-CN" dirty="0" smtClean="0"/>
          </a:p>
          <a:p>
            <a:pPr marL="68580" indent="0">
              <a:buNone/>
            </a:pPr>
            <a:r>
              <a:rPr lang="zh-CN" altLang="en-US" dirty="0" smtClean="0"/>
              <a:t>类的任何一个对象访问它，取到的都是同一个相同的数值。同样，类的任何一个对象去修改它，也都是在对同一个内存单元做操作。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3772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权限修饰符</a:t>
            </a:r>
            <a:endParaRPr lang="zh-CN" altLang="en-US" dirty="0"/>
          </a:p>
        </p:txBody>
      </p:sp>
      <p:sp>
        <p:nvSpPr>
          <p:cNvPr id="3" name="内容占位符 2"/>
          <p:cNvSpPr>
            <a:spLocks noGrp="1"/>
          </p:cNvSpPr>
          <p:nvPr>
            <p:ph idx="1"/>
          </p:nvPr>
        </p:nvSpPr>
        <p:spPr>
          <a:xfrm>
            <a:off x="1043492" y="2323652"/>
            <a:ext cx="6777317" cy="4345708"/>
          </a:xfrm>
        </p:spPr>
        <p:txBody>
          <a:bodyPr>
            <a:normAutofit fontScale="92500" lnSpcReduction="10000"/>
          </a:bodyPr>
          <a:lstStyle/>
          <a:p>
            <a:pPr marL="68580" indent="0">
              <a:buNone/>
            </a:pPr>
            <a:r>
              <a:rPr lang="en-US" altLang="zh-CN" dirty="0"/>
              <a:t>6</a:t>
            </a:r>
            <a:r>
              <a:rPr lang="en-US" altLang="zh-CN" dirty="0" smtClean="0"/>
              <a:t>.</a:t>
            </a:r>
            <a:r>
              <a:rPr lang="zh-CN" altLang="en-US" dirty="0" smtClean="0"/>
              <a:t>静态成员（静态变量和静态方法）</a:t>
            </a:r>
            <a:endParaRPr lang="en-US" altLang="zh-CN" dirty="0" smtClean="0"/>
          </a:p>
          <a:p>
            <a:pPr marL="68580" indent="0">
              <a:buNone/>
            </a:pPr>
            <a:r>
              <a:rPr lang="zh-CN" altLang="en-US" dirty="0" smtClean="0"/>
              <a:t>（</a:t>
            </a:r>
            <a:r>
              <a:rPr lang="en-US" altLang="zh-CN" dirty="0" smtClean="0"/>
              <a:t>2</a:t>
            </a:r>
            <a:r>
              <a:rPr lang="zh-CN" altLang="en-US" dirty="0" smtClean="0"/>
              <a:t>）静态</a:t>
            </a:r>
            <a:r>
              <a:rPr lang="zh-CN" altLang="en-US" dirty="0"/>
              <a:t>变量</a:t>
            </a:r>
            <a:endParaRPr lang="en-US" altLang="zh-CN" dirty="0"/>
          </a:p>
          <a:p>
            <a:pPr marL="68580" indent="0">
              <a:buNone/>
            </a:pPr>
            <a:r>
              <a:rPr lang="zh-CN" altLang="en-US" dirty="0" smtClean="0"/>
              <a:t>静态变量在某种程度上与其他语言的全局变量相似，如果不是私有的就可以在类的外部进行访问，此时不需要创建类的实例对象，只需要类名就可以引用。</a:t>
            </a:r>
            <a:endParaRPr lang="en-US" altLang="zh-CN" dirty="0" smtClean="0"/>
          </a:p>
          <a:p>
            <a:pPr marL="68580" indent="0">
              <a:buNone/>
            </a:pPr>
            <a:r>
              <a:rPr lang="zh-CN" altLang="en-US" dirty="0" smtClean="0"/>
              <a:t>也就是说，静态变量不需要实例化就可以使用。</a:t>
            </a:r>
            <a:endParaRPr lang="en-US" altLang="zh-CN" dirty="0" smtClean="0"/>
          </a:p>
          <a:p>
            <a:pPr marL="68580" indent="0">
              <a:buNone/>
            </a:pPr>
            <a:r>
              <a:rPr lang="zh-CN" altLang="en-US" dirty="0" smtClean="0"/>
              <a:t>静态变量的使用方法如下：</a:t>
            </a:r>
            <a:endParaRPr lang="en-US" altLang="zh-CN" dirty="0" smtClean="0"/>
          </a:p>
          <a:p>
            <a:pPr marL="68580" indent="0">
              <a:buNone/>
            </a:pPr>
            <a:r>
              <a:rPr lang="zh-CN" altLang="en-US" dirty="0"/>
              <a:t>类</a:t>
            </a:r>
            <a:r>
              <a:rPr lang="zh-CN" altLang="en-US" dirty="0" smtClean="0"/>
              <a:t>名</a:t>
            </a:r>
            <a:r>
              <a:rPr lang="en-US" altLang="zh-CN" dirty="0" smtClean="0"/>
              <a:t>.</a:t>
            </a:r>
            <a:r>
              <a:rPr lang="zh-CN" altLang="en-US" dirty="0" smtClean="0"/>
              <a:t>静态变量名</a:t>
            </a:r>
            <a:r>
              <a:rPr lang="en-US" altLang="zh-CN" dirty="0" smtClean="0"/>
              <a:t>;      //</a:t>
            </a:r>
            <a:r>
              <a:rPr lang="zh-CN" altLang="en-US" dirty="0" smtClean="0"/>
              <a:t>不需实例化引用</a:t>
            </a:r>
            <a:endParaRPr lang="en-US" altLang="zh-CN" dirty="0" smtClean="0"/>
          </a:p>
          <a:p>
            <a:pPr marL="68580" indent="0">
              <a:buNone/>
            </a:pPr>
            <a:r>
              <a:rPr lang="zh-CN" altLang="en-US" dirty="0" smtClean="0"/>
              <a:t>对象名</a:t>
            </a:r>
            <a:r>
              <a:rPr lang="en-US" altLang="zh-CN" dirty="0"/>
              <a:t>.</a:t>
            </a:r>
            <a:r>
              <a:rPr lang="zh-CN" altLang="en-US" dirty="0"/>
              <a:t>静态变量名</a:t>
            </a:r>
            <a:r>
              <a:rPr lang="en-US" altLang="zh-CN" dirty="0" smtClean="0"/>
              <a:t>;     //</a:t>
            </a:r>
            <a:r>
              <a:rPr lang="zh-CN" altLang="en-US" dirty="0" smtClean="0"/>
              <a:t>实例化引用</a:t>
            </a:r>
            <a:endParaRPr lang="en-US" altLang="zh-CN" dirty="0" smtClean="0"/>
          </a:p>
          <a:p>
            <a:pPr marL="68580" indent="0">
              <a:buNone/>
            </a:pPr>
            <a:r>
              <a:rPr lang="zh-CN" altLang="en-US" dirty="0" smtClean="0"/>
              <a:t>类中若含有静态变量，则静态变量必须独立于方法之外，就像其他高级语言在声明全局变量时必须在函数之外声明一样。</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9719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5832648" cy="432048"/>
          </a:xfrm>
        </p:spPr>
        <p:txBody>
          <a:bodyPr>
            <a:normAutofit fontScale="90000"/>
          </a:bodyPr>
          <a:lstStyle/>
          <a:p>
            <a:r>
              <a:rPr lang="en-US" altLang="zh-CN" sz="2800" dirty="0" smtClean="0"/>
              <a:t>6.1.2 </a:t>
            </a:r>
            <a:r>
              <a:rPr lang="zh-CN" altLang="en-US" sz="2800" dirty="0" smtClean="0"/>
              <a:t>权限修饰符</a:t>
            </a:r>
            <a:endParaRPr lang="zh-CN" altLang="en-US" sz="2800" dirty="0"/>
          </a:p>
        </p:txBody>
      </p:sp>
      <p:sp>
        <p:nvSpPr>
          <p:cNvPr id="3" name="内容占位符 2"/>
          <p:cNvSpPr>
            <a:spLocks noGrp="1"/>
          </p:cNvSpPr>
          <p:nvPr>
            <p:ph idx="1"/>
          </p:nvPr>
        </p:nvSpPr>
        <p:spPr>
          <a:xfrm>
            <a:off x="611560" y="836712"/>
            <a:ext cx="7992888" cy="4057676"/>
          </a:xfrm>
        </p:spPr>
        <p:txBody>
          <a:bodyPr>
            <a:normAutofit/>
          </a:bodyPr>
          <a:lstStyle/>
          <a:p>
            <a:pPr marL="68580" indent="0">
              <a:buNone/>
            </a:pPr>
            <a:r>
              <a:rPr lang="en-US" altLang="zh-CN" sz="2000" dirty="0" smtClean="0"/>
              <a:t>5.</a:t>
            </a:r>
            <a:r>
              <a:rPr lang="zh-CN" altLang="en-US" sz="2000" dirty="0" smtClean="0"/>
              <a:t>静态成员（静态变量和静态方法）</a:t>
            </a:r>
            <a:endParaRPr lang="en-US" altLang="zh-CN" sz="2000" dirty="0" smtClean="0"/>
          </a:p>
          <a:p>
            <a:pPr marL="68580" indent="0">
              <a:buNone/>
            </a:pPr>
            <a:r>
              <a:rPr lang="zh-CN" altLang="en-US" sz="2000" dirty="0" smtClean="0"/>
              <a:t>（</a:t>
            </a:r>
            <a:r>
              <a:rPr lang="en-US" altLang="zh-CN" sz="2000" dirty="0" smtClean="0"/>
              <a:t>2</a:t>
            </a:r>
            <a:r>
              <a:rPr lang="zh-CN" altLang="en-US" sz="2000" dirty="0" smtClean="0"/>
              <a:t>）静态</a:t>
            </a:r>
            <a:r>
              <a:rPr lang="zh-CN" altLang="en-US" sz="2000" dirty="0"/>
              <a:t>变量</a:t>
            </a:r>
            <a:endParaRPr lang="en-US" altLang="zh-CN" sz="2000" dirty="0"/>
          </a:p>
          <a:p>
            <a:pPr marL="68580" indent="0">
              <a:buNone/>
            </a:pPr>
            <a:r>
              <a:rPr lang="zh-CN" altLang="en-US" sz="2000" dirty="0" smtClean="0"/>
              <a:t>例</a:t>
            </a:r>
            <a:r>
              <a:rPr lang="en-US" altLang="zh-CN" sz="2000" dirty="0" smtClean="0"/>
              <a:t>6.3 </a:t>
            </a:r>
            <a:r>
              <a:rPr lang="zh-CN" altLang="en-US" sz="2000" dirty="0" smtClean="0"/>
              <a:t>在项目中创建</a:t>
            </a:r>
            <a:r>
              <a:rPr lang="en-US" altLang="zh-CN" sz="2000" dirty="0" smtClean="0"/>
              <a:t>People</a:t>
            </a:r>
            <a:r>
              <a:rPr lang="zh-CN" altLang="en-US" sz="2000" dirty="0" smtClean="0"/>
              <a:t>类，使用静态变量。</a:t>
            </a:r>
            <a:endParaRPr lang="en-US" altLang="zh-CN" sz="2000" dirty="0" smtClean="0"/>
          </a:p>
        </p:txBody>
      </p:sp>
      <p:sp>
        <p:nvSpPr>
          <p:cNvPr id="4" name="TextBox 3"/>
          <p:cNvSpPr txBox="1"/>
          <p:nvPr/>
        </p:nvSpPr>
        <p:spPr>
          <a:xfrm>
            <a:off x="880840" y="1916832"/>
            <a:ext cx="7507584" cy="5078313"/>
          </a:xfrm>
          <a:prstGeom prst="rect">
            <a:avLst/>
          </a:prstGeom>
          <a:noFill/>
        </p:spPr>
        <p:txBody>
          <a:bodyPr wrap="square" rtlCol="0">
            <a:spAutoFit/>
          </a:bodyPr>
          <a:lstStyle/>
          <a:p>
            <a:r>
              <a:rPr lang="en-US" altLang="zh-CN" dirty="0"/>
              <a:t>package test;</a:t>
            </a:r>
          </a:p>
          <a:p>
            <a:r>
              <a:rPr lang="en-US" altLang="zh-CN" dirty="0"/>
              <a:t>class People {</a:t>
            </a:r>
          </a:p>
          <a:p>
            <a:r>
              <a:rPr lang="en-US" altLang="zh-CN" dirty="0"/>
              <a:t>	String name;</a:t>
            </a:r>
          </a:p>
          <a:p>
            <a:r>
              <a:rPr lang="en-US" altLang="zh-CN" dirty="0"/>
              <a:t>	String sex="</a:t>
            </a:r>
            <a:r>
              <a:rPr lang="zh-CN" altLang="en-US" dirty="0"/>
              <a:t>男</a:t>
            </a:r>
            <a:r>
              <a:rPr lang="en-US" altLang="zh-CN" dirty="0"/>
              <a:t>";</a:t>
            </a:r>
          </a:p>
          <a:p>
            <a:r>
              <a:rPr lang="en-US" altLang="zh-CN" dirty="0"/>
              <a:t>	</a:t>
            </a:r>
            <a:r>
              <a:rPr lang="en-US" altLang="zh-CN" dirty="0" err="1"/>
              <a:t>int</a:t>
            </a:r>
            <a:r>
              <a:rPr lang="en-US" altLang="zh-CN" dirty="0"/>
              <a:t> age=0;</a:t>
            </a:r>
          </a:p>
          <a:p>
            <a:r>
              <a:rPr lang="en-US" altLang="zh-CN" dirty="0"/>
              <a:t>	static String classify="</a:t>
            </a:r>
            <a:r>
              <a:rPr lang="zh-CN" altLang="en-US" dirty="0"/>
              <a:t>哺乳动物</a:t>
            </a:r>
            <a:r>
              <a:rPr lang="en-US" altLang="zh-CN" dirty="0"/>
              <a:t>";</a:t>
            </a:r>
          </a:p>
          <a:p>
            <a:r>
              <a:rPr lang="en-US" altLang="zh-CN" dirty="0"/>
              <a:t>	public void show()</a:t>
            </a:r>
          </a:p>
          <a:p>
            <a:r>
              <a:rPr lang="en-US" altLang="zh-CN" dirty="0"/>
              <a:t>	{</a:t>
            </a:r>
          </a:p>
          <a:p>
            <a:r>
              <a:rPr lang="en-US" altLang="zh-CN" dirty="0"/>
              <a:t>		</a:t>
            </a:r>
            <a:r>
              <a:rPr lang="en-US" altLang="zh-CN" dirty="0" err="1"/>
              <a:t>System.out.println</a:t>
            </a:r>
            <a:r>
              <a:rPr lang="en-US" altLang="zh-CN" dirty="0"/>
              <a:t>("</a:t>
            </a:r>
            <a:r>
              <a:rPr lang="zh-CN" altLang="en-US" dirty="0"/>
              <a:t>类数据如下</a:t>
            </a:r>
            <a:r>
              <a:rPr lang="en-US" altLang="zh-CN" dirty="0"/>
              <a:t>");</a:t>
            </a:r>
          </a:p>
          <a:p>
            <a:r>
              <a:rPr lang="en-US" altLang="zh-CN" dirty="0"/>
              <a:t>		</a:t>
            </a:r>
            <a:r>
              <a:rPr lang="en-US" altLang="zh-CN" dirty="0" err="1"/>
              <a:t>System.out.println</a:t>
            </a:r>
            <a:r>
              <a:rPr lang="en-US" altLang="zh-CN" dirty="0"/>
              <a:t>("sex="+sex);</a:t>
            </a:r>
          </a:p>
          <a:p>
            <a:r>
              <a:rPr lang="en-US" altLang="zh-CN" dirty="0"/>
              <a:t>		</a:t>
            </a:r>
            <a:r>
              <a:rPr lang="en-US" altLang="zh-CN" dirty="0" err="1"/>
              <a:t>System.out.println</a:t>
            </a:r>
            <a:r>
              <a:rPr lang="en-US" altLang="zh-CN" dirty="0"/>
              <a:t>("age="+age);</a:t>
            </a:r>
          </a:p>
          <a:p>
            <a:r>
              <a:rPr lang="en-US" altLang="zh-CN" dirty="0"/>
              <a:t>	}</a:t>
            </a:r>
          </a:p>
          <a:p>
            <a:r>
              <a:rPr lang="en-US" altLang="zh-CN" dirty="0"/>
              <a:t>}</a:t>
            </a:r>
          </a:p>
          <a:p>
            <a:r>
              <a:rPr lang="en-US" altLang="zh-CN" dirty="0"/>
              <a:t>public class Test {</a:t>
            </a:r>
          </a:p>
          <a:p>
            <a:r>
              <a:rPr lang="en-US" altLang="zh-CN" dirty="0"/>
              <a:t>	public static void main(String[] </a:t>
            </a:r>
            <a:r>
              <a:rPr lang="en-US" altLang="zh-CN" dirty="0" err="1"/>
              <a:t>args</a:t>
            </a:r>
            <a:r>
              <a:rPr lang="en-US" altLang="zh-CN" dirty="0"/>
              <a:t>) {</a:t>
            </a:r>
          </a:p>
          <a:p>
            <a:r>
              <a:rPr lang="en-US" altLang="zh-CN" dirty="0"/>
              <a:t>		</a:t>
            </a:r>
            <a:r>
              <a:rPr lang="en-US" altLang="zh-CN" dirty="0" err="1"/>
              <a:t>System.out.println</a:t>
            </a:r>
            <a:r>
              <a:rPr lang="en-US" altLang="zh-CN" dirty="0"/>
              <a:t>(</a:t>
            </a:r>
            <a:r>
              <a:rPr lang="en-US" altLang="zh-CN" dirty="0" err="1"/>
              <a:t>People.classify</a:t>
            </a:r>
            <a:r>
              <a:rPr lang="en-US" altLang="zh-CN" dirty="0"/>
              <a:t>);</a:t>
            </a:r>
          </a:p>
          <a:p>
            <a:r>
              <a:rPr lang="en-US" altLang="zh-CN" dirty="0"/>
              <a:t>	}</a:t>
            </a:r>
          </a:p>
          <a:p>
            <a:r>
              <a:rPr lang="en-US" altLang="zh-CN" dirty="0"/>
              <a: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9148" y="5013176"/>
            <a:ext cx="1469276" cy="116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4885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5832648" cy="432048"/>
          </a:xfrm>
        </p:spPr>
        <p:txBody>
          <a:bodyPr>
            <a:normAutofit fontScale="90000"/>
          </a:bodyPr>
          <a:lstStyle/>
          <a:p>
            <a:r>
              <a:rPr lang="en-US" altLang="zh-CN" sz="2800" dirty="0" smtClean="0"/>
              <a:t>6.1.2 </a:t>
            </a:r>
            <a:r>
              <a:rPr lang="zh-CN" altLang="en-US" sz="2800" dirty="0" smtClean="0"/>
              <a:t>权限修饰符</a:t>
            </a:r>
            <a:endParaRPr lang="zh-CN" altLang="en-US" sz="2800" dirty="0"/>
          </a:p>
        </p:txBody>
      </p:sp>
      <p:sp>
        <p:nvSpPr>
          <p:cNvPr id="3" name="内容占位符 2"/>
          <p:cNvSpPr>
            <a:spLocks noGrp="1"/>
          </p:cNvSpPr>
          <p:nvPr>
            <p:ph idx="1"/>
          </p:nvPr>
        </p:nvSpPr>
        <p:spPr>
          <a:xfrm>
            <a:off x="611560" y="836712"/>
            <a:ext cx="7992888" cy="4057676"/>
          </a:xfrm>
        </p:spPr>
        <p:txBody>
          <a:bodyPr>
            <a:normAutofit/>
          </a:bodyPr>
          <a:lstStyle/>
          <a:p>
            <a:pPr marL="68580" indent="0">
              <a:buNone/>
            </a:pPr>
            <a:r>
              <a:rPr lang="en-US" altLang="zh-CN" sz="2000" dirty="0"/>
              <a:t>6</a:t>
            </a:r>
            <a:r>
              <a:rPr lang="en-US" altLang="zh-CN" sz="2000" dirty="0" smtClean="0"/>
              <a:t>.</a:t>
            </a:r>
            <a:r>
              <a:rPr lang="zh-CN" altLang="en-US" sz="2000" dirty="0" smtClean="0"/>
              <a:t>静态成员（静态变量和静态方法）</a:t>
            </a:r>
            <a:endParaRPr lang="en-US" altLang="zh-CN" sz="2000" dirty="0" smtClean="0"/>
          </a:p>
          <a:p>
            <a:pPr marL="68580" indent="0">
              <a:buNone/>
            </a:pPr>
            <a:r>
              <a:rPr lang="zh-CN" altLang="en-US" sz="2000" dirty="0" smtClean="0"/>
              <a:t>（</a:t>
            </a:r>
            <a:r>
              <a:rPr lang="en-US" altLang="zh-CN" sz="2000" dirty="0" smtClean="0"/>
              <a:t>2</a:t>
            </a:r>
            <a:r>
              <a:rPr lang="zh-CN" altLang="en-US" sz="2000" dirty="0" smtClean="0"/>
              <a:t>）静态</a:t>
            </a:r>
            <a:r>
              <a:rPr lang="zh-CN" altLang="en-US" sz="2000" dirty="0"/>
              <a:t>变量</a:t>
            </a:r>
            <a:endParaRPr lang="en-US" altLang="zh-CN" sz="2000" dirty="0"/>
          </a:p>
          <a:p>
            <a:pPr marL="68580" indent="0">
              <a:buNone/>
            </a:pPr>
            <a:r>
              <a:rPr lang="zh-CN" altLang="en-US" sz="2000" dirty="0" smtClean="0"/>
              <a:t>例</a:t>
            </a:r>
            <a:r>
              <a:rPr lang="en-US" altLang="zh-CN" sz="2000" dirty="0" smtClean="0"/>
              <a:t>6.3 </a:t>
            </a:r>
            <a:r>
              <a:rPr lang="zh-CN" altLang="en-US" sz="2000" dirty="0" smtClean="0"/>
              <a:t>在项目中创建</a:t>
            </a:r>
            <a:r>
              <a:rPr lang="en-US" altLang="zh-CN" sz="2000" dirty="0" smtClean="0"/>
              <a:t>People</a:t>
            </a:r>
            <a:r>
              <a:rPr lang="zh-CN" altLang="en-US" sz="2000" dirty="0" smtClean="0"/>
              <a:t>类，使用静态变量。</a:t>
            </a:r>
            <a:endParaRPr lang="en-US" altLang="zh-CN" sz="2000" dirty="0" smtClean="0"/>
          </a:p>
        </p:txBody>
      </p:sp>
      <p:sp>
        <p:nvSpPr>
          <p:cNvPr id="4" name="TextBox 3"/>
          <p:cNvSpPr txBox="1"/>
          <p:nvPr/>
        </p:nvSpPr>
        <p:spPr>
          <a:xfrm>
            <a:off x="880840" y="1916832"/>
            <a:ext cx="7507584" cy="5078313"/>
          </a:xfrm>
          <a:prstGeom prst="rect">
            <a:avLst/>
          </a:prstGeom>
          <a:noFill/>
        </p:spPr>
        <p:txBody>
          <a:bodyPr wrap="square" rtlCol="0">
            <a:spAutoFit/>
          </a:bodyPr>
          <a:lstStyle/>
          <a:p>
            <a:r>
              <a:rPr lang="en-US" altLang="zh-CN" dirty="0"/>
              <a:t>package test;</a:t>
            </a:r>
          </a:p>
          <a:p>
            <a:r>
              <a:rPr lang="en-US" altLang="zh-CN" dirty="0"/>
              <a:t>class People {</a:t>
            </a:r>
          </a:p>
          <a:p>
            <a:r>
              <a:rPr lang="en-US" altLang="zh-CN" dirty="0"/>
              <a:t>	String name;</a:t>
            </a:r>
          </a:p>
          <a:p>
            <a:r>
              <a:rPr lang="en-US" altLang="zh-CN" dirty="0"/>
              <a:t>	String sex="</a:t>
            </a:r>
            <a:r>
              <a:rPr lang="zh-CN" altLang="en-US" dirty="0"/>
              <a:t>男</a:t>
            </a:r>
            <a:r>
              <a:rPr lang="en-US" altLang="zh-CN" dirty="0"/>
              <a:t>";</a:t>
            </a:r>
          </a:p>
          <a:p>
            <a:r>
              <a:rPr lang="en-US" altLang="zh-CN" dirty="0"/>
              <a:t>	</a:t>
            </a:r>
            <a:r>
              <a:rPr lang="en-US" altLang="zh-CN" dirty="0" err="1"/>
              <a:t>int</a:t>
            </a:r>
            <a:r>
              <a:rPr lang="en-US" altLang="zh-CN" dirty="0"/>
              <a:t> age=0;</a:t>
            </a:r>
          </a:p>
          <a:p>
            <a:r>
              <a:rPr lang="en-US" altLang="zh-CN" dirty="0"/>
              <a:t>	static String classify="</a:t>
            </a:r>
            <a:r>
              <a:rPr lang="zh-CN" altLang="en-US" dirty="0"/>
              <a:t>哺乳动物</a:t>
            </a:r>
            <a:r>
              <a:rPr lang="en-US" altLang="zh-CN" dirty="0"/>
              <a:t>";</a:t>
            </a:r>
          </a:p>
          <a:p>
            <a:r>
              <a:rPr lang="en-US" altLang="zh-CN" dirty="0"/>
              <a:t>	public void show()</a:t>
            </a:r>
          </a:p>
          <a:p>
            <a:r>
              <a:rPr lang="en-US" altLang="zh-CN" dirty="0"/>
              <a:t>	{</a:t>
            </a:r>
          </a:p>
          <a:p>
            <a:r>
              <a:rPr lang="en-US" altLang="zh-CN" dirty="0"/>
              <a:t>		</a:t>
            </a:r>
            <a:r>
              <a:rPr lang="en-US" altLang="zh-CN" dirty="0" err="1"/>
              <a:t>System.out.println</a:t>
            </a:r>
            <a:r>
              <a:rPr lang="en-US" altLang="zh-CN" dirty="0"/>
              <a:t>("</a:t>
            </a:r>
            <a:r>
              <a:rPr lang="zh-CN" altLang="en-US" dirty="0"/>
              <a:t>类数据如下</a:t>
            </a:r>
            <a:r>
              <a:rPr lang="en-US" altLang="zh-CN" dirty="0"/>
              <a:t>");</a:t>
            </a:r>
          </a:p>
          <a:p>
            <a:r>
              <a:rPr lang="en-US" altLang="zh-CN" dirty="0"/>
              <a:t>		</a:t>
            </a:r>
            <a:r>
              <a:rPr lang="en-US" altLang="zh-CN" dirty="0" err="1"/>
              <a:t>System.out.println</a:t>
            </a:r>
            <a:r>
              <a:rPr lang="en-US" altLang="zh-CN" dirty="0"/>
              <a:t>("sex="+sex);</a:t>
            </a:r>
          </a:p>
          <a:p>
            <a:r>
              <a:rPr lang="en-US" altLang="zh-CN" dirty="0"/>
              <a:t>		</a:t>
            </a:r>
            <a:r>
              <a:rPr lang="en-US" altLang="zh-CN" dirty="0" err="1"/>
              <a:t>System.out.println</a:t>
            </a:r>
            <a:r>
              <a:rPr lang="en-US" altLang="zh-CN" dirty="0"/>
              <a:t>("age="+age);</a:t>
            </a:r>
          </a:p>
          <a:p>
            <a:r>
              <a:rPr lang="en-US" altLang="zh-CN" dirty="0"/>
              <a:t>	}</a:t>
            </a:r>
          </a:p>
          <a:p>
            <a:r>
              <a:rPr lang="en-US" altLang="zh-CN" dirty="0"/>
              <a:t>}</a:t>
            </a:r>
          </a:p>
          <a:p>
            <a:r>
              <a:rPr lang="en-US" altLang="zh-CN" dirty="0"/>
              <a:t>public class Test {</a:t>
            </a:r>
          </a:p>
          <a:p>
            <a:r>
              <a:rPr lang="en-US" altLang="zh-CN" dirty="0"/>
              <a:t>	public static void main(String[] </a:t>
            </a:r>
            <a:r>
              <a:rPr lang="en-US" altLang="zh-CN" dirty="0" err="1"/>
              <a:t>args</a:t>
            </a:r>
            <a:r>
              <a:rPr lang="en-US" altLang="zh-CN" dirty="0"/>
              <a:t>) {</a:t>
            </a:r>
          </a:p>
          <a:p>
            <a:r>
              <a:rPr lang="en-US" altLang="zh-CN" dirty="0" smtClean="0"/>
              <a:t>	</a:t>
            </a:r>
            <a:r>
              <a:rPr lang="en-US" altLang="zh-CN" dirty="0"/>
              <a:t>	</a:t>
            </a:r>
            <a:r>
              <a:rPr lang="en-US" altLang="zh-CN" dirty="0" err="1"/>
              <a:t>System.out.println</a:t>
            </a:r>
            <a:r>
              <a:rPr lang="en-US" altLang="zh-CN" dirty="0"/>
              <a:t>(</a:t>
            </a:r>
            <a:r>
              <a:rPr lang="en-US" altLang="zh-CN" dirty="0" err="1"/>
              <a:t>People.classify</a:t>
            </a:r>
            <a:r>
              <a:rPr lang="en-US" altLang="zh-CN" dirty="0"/>
              <a:t>);</a:t>
            </a:r>
          </a:p>
          <a:p>
            <a:r>
              <a:rPr lang="en-US" altLang="zh-CN" dirty="0"/>
              <a:t>		</a:t>
            </a:r>
            <a:r>
              <a:rPr lang="en-US" altLang="zh-CN" dirty="0" err="1"/>
              <a:t>System.out.println</a:t>
            </a:r>
            <a:r>
              <a:rPr lang="en-US" altLang="zh-CN" dirty="0"/>
              <a:t>(People.name);</a:t>
            </a:r>
            <a:r>
              <a:rPr lang="en-US" altLang="zh-CN" dirty="0" smtClean="0"/>
              <a:t>	}</a:t>
            </a:r>
          </a:p>
          <a:p>
            <a:r>
              <a:rPr lang="en-US" altLang="zh-CN" dirty="0" smtClean="0"/>
              <a:t>}</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332656"/>
            <a:ext cx="55816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69962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5832648" cy="432048"/>
          </a:xfrm>
        </p:spPr>
        <p:txBody>
          <a:bodyPr>
            <a:normAutofit fontScale="90000"/>
          </a:bodyPr>
          <a:lstStyle/>
          <a:p>
            <a:r>
              <a:rPr lang="en-US" altLang="zh-CN" sz="2800" dirty="0" smtClean="0"/>
              <a:t>6.1.2 </a:t>
            </a:r>
            <a:r>
              <a:rPr lang="zh-CN" altLang="en-US" sz="2800" dirty="0" smtClean="0"/>
              <a:t>权限修饰符</a:t>
            </a:r>
            <a:endParaRPr lang="zh-CN" altLang="en-US" sz="2800" dirty="0"/>
          </a:p>
        </p:txBody>
      </p:sp>
      <p:sp>
        <p:nvSpPr>
          <p:cNvPr id="3" name="内容占位符 2"/>
          <p:cNvSpPr>
            <a:spLocks noGrp="1"/>
          </p:cNvSpPr>
          <p:nvPr>
            <p:ph idx="1"/>
          </p:nvPr>
        </p:nvSpPr>
        <p:spPr>
          <a:xfrm>
            <a:off x="611560" y="836712"/>
            <a:ext cx="7992888" cy="4057676"/>
          </a:xfrm>
        </p:spPr>
        <p:txBody>
          <a:bodyPr>
            <a:normAutofit/>
          </a:bodyPr>
          <a:lstStyle/>
          <a:p>
            <a:pPr marL="68580" indent="0">
              <a:buNone/>
            </a:pPr>
            <a:r>
              <a:rPr lang="en-US" altLang="zh-CN" sz="2000" dirty="0"/>
              <a:t>6</a:t>
            </a:r>
            <a:r>
              <a:rPr lang="en-US" altLang="zh-CN" sz="2000" dirty="0" smtClean="0"/>
              <a:t>.</a:t>
            </a:r>
            <a:r>
              <a:rPr lang="zh-CN" altLang="en-US" sz="2000" dirty="0" smtClean="0"/>
              <a:t>静态成员（静态变量和静态方法）</a:t>
            </a:r>
            <a:endParaRPr lang="en-US" altLang="zh-CN" sz="2000" dirty="0" smtClean="0"/>
          </a:p>
          <a:p>
            <a:pPr marL="68580" indent="0">
              <a:buNone/>
            </a:pPr>
            <a:r>
              <a:rPr lang="zh-CN" altLang="en-US" sz="2000" dirty="0" smtClean="0"/>
              <a:t>（</a:t>
            </a:r>
            <a:r>
              <a:rPr lang="en-US" altLang="zh-CN" sz="2000" dirty="0" smtClean="0"/>
              <a:t>2</a:t>
            </a:r>
            <a:r>
              <a:rPr lang="zh-CN" altLang="en-US" sz="2000" dirty="0" smtClean="0"/>
              <a:t>）静态</a:t>
            </a:r>
            <a:r>
              <a:rPr lang="zh-CN" altLang="en-US" sz="2000" dirty="0"/>
              <a:t>变量</a:t>
            </a:r>
            <a:endParaRPr lang="en-US" altLang="zh-CN" sz="2000" dirty="0"/>
          </a:p>
          <a:p>
            <a:pPr marL="68580" indent="0">
              <a:buNone/>
            </a:pPr>
            <a:r>
              <a:rPr lang="zh-CN" altLang="en-US" sz="2000" dirty="0" smtClean="0"/>
              <a:t>例</a:t>
            </a:r>
            <a:r>
              <a:rPr lang="en-US" altLang="zh-CN" sz="2000" dirty="0" smtClean="0"/>
              <a:t>6.3 </a:t>
            </a:r>
            <a:r>
              <a:rPr lang="zh-CN" altLang="en-US" sz="2000" dirty="0" smtClean="0"/>
              <a:t>在项目中创建</a:t>
            </a:r>
            <a:r>
              <a:rPr lang="en-US" altLang="zh-CN" sz="2000" dirty="0" smtClean="0"/>
              <a:t>People</a:t>
            </a:r>
            <a:r>
              <a:rPr lang="zh-CN" altLang="en-US" sz="2000" dirty="0" smtClean="0"/>
              <a:t>类，使用静态变量。</a:t>
            </a:r>
            <a:endParaRPr lang="en-US" altLang="zh-CN" sz="2000" dirty="0" smtClean="0"/>
          </a:p>
        </p:txBody>
      </p:sp>
      <p:sp>
        <p:nvSpPr>
          <p:cNvPr id="5" name="矩形 4"/>
          <p:cNvSpPr/>
          <p:nvPr/>
        </p:nvSpPr>
        <p:spPr>
          <a:xfrm>
            <a:off x="467544" y="2058520"/>
            <a:ext cx="6246440" cy="3693319"/>
          </a:xfrm>
          <a:prstGeom prst="rect">
            <a:avLst/>
          </a:prstGeom>
        </p:spPr>
        <p:txBody>
          <a:bodyPr wrap="square">
            <a:spAutoFit/>
          </a:bodyPr>
          <a:lstStyle/>
          <a:p>
            <a:r>
              <a:rPr lang="en-US" altLang="zh-CN" dirty="0"/>
              <a:t>package test;</a:t>
            </a:r>
          </a:p>
          <a:p>
            <a:r>
              <a:rPr lang="en-US" altLang="zh-CN" dirty="0"/>
              <a:t>class People {</a:t>
            </a:r>
          </a:p>
          <a:p>
            <a:r>
              <a:rPr lang="en-US" altLang="zh-CN" dirty="0" smtClean="0"/>
              <a:t>String </a:t>
            </a:r>
            <a:r>
              <a:rPr lang="en-US" altLang="zh-CN" dirty="0"/>
              <a:t>name;</a:t>
            </a:r>
          </a:p>
          <a:p>
            <a:r>
              <a:rPr lang="en-US" altLang="zh-CN" dirty="0" smtClean="0"/>
              <a:t>String </a:t>
            </a:r>
            <a:r>
              <a:rPr lang="en-US" altLang="zh-CN" dirty="0"/>
              <a:t>sex="</a:t>
            </a:r>
            <a:r>
              <a:rPr lang="zh-CN" altLang="en-US" dirty="0"/>
              <a:t>男</a:t>
            </a:r>
            <a:r>
              <a:rPr lang="en-US" altLang="zh-CN" dirty="0"/>
              <a:t>";</a:t>
            </a:r>
          </a:p>
          <a:p>
            <a:r>
              <a:rPr lang="en-US" altLang="zh-CN" dirty="0" err="1" smtClean="0"/>
              <a:t>int</a:t>
            </a:r>
            <a:r>
              <a:rPr lang="en-US" altLang="zh-CN" dirty="0" smtClean="0"/>
              <a:t> </a:t>
            </a:r>
            <a:r>
              <a:rPr lang="en-US" altLang="zh-CN" dirty="0"/>
              <a:t>age=0;</a:t>
            </a:r>
          </a:p>
          <a:p>
            <a:r>
              <a:rPr lang="en-US" altLang="zh-CN" dirty="0" smtClean="0"/>
              <a:t>static </a:t>
            </a:r>
            <a:r>
              <a:rPr lang="en-US" altLang="zh-CN" dirty="0"/>
              <a:t>String classify="</a:t>
            </a:r>
            <a:r>
              <a:rPr lang="zh-CN" altLang="en-US" dirty="0"/>
              <a:t>哺乳动物</a:t>
            </a:r>
            <a:r>
              <a:rPr lang="en-US" altLang="zh-CN" dirty="0"/>
              <a:t>";</a:t>
            </a:r>
          </a:p>
          <a:p>
            <a:r>
              <a:rPr lang="en-US" altLang="zh-CN" dirty="0" smtClean="0"/>
              <a:t>public </a:t>
            </a:r>
            <a:r>
              <a:rPr lang="en-US" altLang="zh-CN" dirty="0"/>
              <a:t>void show()</a:t>
            </a:r>
          </a:p>
          <a:p>
            <a:r>
              <a:rPr lang="en-US" altLang="zh-CN" dirty="0" smtClean="0"/>
              <a:t>{</a:t>
            </a:r>
            <a:endParaRPr lang="en-US" altLang="zh-CN" dirty="0"/>
          </a:p>
          <a:p>
            <a:r>
              <a:rPr lang="en-US" altLang="zh-CN" dirty="0" smtClean="0"/>
              <a:t>  </a:t>
            </a:r>
            <a:r>
              <a:rPr lang="en-US" altLang="zh-CN" dirty="0" err="1" smtClean="0"/>
              <a:t>System.out.println</a:t>
            </a:r>
            <a:r>
              <a:rPr lang="en-US" altLang="zh-CN" dirty="0"/>
              <a:t>("</a:t>
            </a:r>
            <a:r>
              <a:rPr lang="zh-CN" altLang="en-US" dirty="0"/>
              <a:t>类数据如下</a:t>
            </a:r>
            <a:r>
              <a:rPr lang="en-US" altLang="zh-CN" dirty="0"/>
              <a:t>");</a:t>
            </a:r>
          </a:p>
          <a:p>
            <a:r>
              <a:rPr lang="en-US" altLang="zh-CN" dirty="0" smtClean="0"/>
              <a:t>  </a:t>
            </a:r>
            <a:r>
              <a:rPr lang="en-US" altLang="zh-CN" dirty="0" err="1" smtClean="0"/>
              <a:t>System.out.println</a:t>
            </a:r>
            <a:r>
              <a:rPr lang="en-US" altLang="zh-CN" dirty="0"/>
              <a:t>("sex="+sex);</a:t>
            </a:r>
          </a:p>
          <a:p>
            <a:r>
              <a:rPr lang="en-US" altLang="zh-CN" dirty="0" smtClean="0"/>
              <a:t>  </a:t>
            </a:r>
            <a:r>
              <a:rPr lang="en-US" altLang="zh-CN" dirty="0" err="1" smtClean="0"/>
              <a:t>System.out.println</a:t>
            </a:r>
            <a:r>
              <a:rPr lang="en-US" altLang="zh-CN" dirty="0"/>
              <a:t>("age="+age);</a:t>
            </a:r>
          </a:p>
          <a:p>
            <a:r>
              <a:rPr lang="en-US" altLang="zh-CN" dirty="0" smtClean="0"/>
              <a:t>}</a:t>
            </a:r>
            <a:endParaRPr lang="en-US" altLang="zh-CN" dirty="0"/>
          </a:p>
          <a:p>
            <a:r>
              <a:rPr lang="en-US" altLang="zh-CN" dirty="0" smtClean="0"/>
              <a:t>}</a:t>
            </a:r>
            <a:endParaRPr lang="en-US" altLang="zh-CN" dirty="0"/>
          </a:p>
        </p:txBody>
      </p:sp>
      <p:sp>
        <p:nvSpPr>
          <p:cNvPr id="6" name="矩形 5"/>
          <p:cNvSpPr/>
          <p:nvPr/>
        </p:nvSpPr>
        <p:spPr>
          <a:xfrm>
            <a:off x="4896544" y="3784972"/>
            <a:ext cx="4572000" cy="2185214"/>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a:spAutoFit/>
          </a:bodyPr>
          <a:lstStyle/>
          <a:p>
            <a:r>
              <a:rPr lang="en-US" altLang="zh-CN" sz="1700" dirty="0"/>
              <a:t>public class Test {</a:t>
            </a:r>
          </a:p>
          <a:p>
            <a:r>
              <a:rPr lang="en-US" altLang="zh-CN" sz="1700" dirty="0"/>
              <a:t>public static void main(String[] </a:t>
            </a:r>
            <a:r>
              <a:rPr lang="en-US" altLang="zh-CN" sz="1700" dirty="0" err="1"/>
              <a:t>args</a:t>
            </a:r>
            <a:r>
              <a:rPr lang="en-US" altLang="zh-CN" sz="1700" dirty="0"/>
              <a:t>) {</a:t>
            </a:r>
          </a:p>
          <a:p>
            <a:r>
              <a:rPr lang="en-US" altLang="zh-CN" sz="1700" dirty="0" smtClean="0"/>
              <a:t>  </a:t>
            </a:r>
            <a:r>
              <a:rPr lang="en-US" altLang="zh-CN" sz="1700" dirty="0" err="1" smtClean="0"/>
              <a:t>System.out.println</a:t>
            </a:r>
            <a:r>
              <a:rPr lang="en-US" altLang="zh-CN" sz="1700" dirty="0" smtClean="0"/>
              <a:t>(</a:t>
            </a:r>
            <a:r>
              <a:rPr lang="en-US" altLang="zh-CN" sz="1700" dirty="0" err="1" smtClean="0"/>
              <a:t>People.classify</a:t>
            </a:r>
            <a:r>
              <a:rPr lang="en-US" altLang="zh-CN" sz="1700" dirty="0"/>
              <a:t>);</a:t>
            </a:r>
          </a:p>
          <a:p>
            <a:r>
              <a:rPr lang="en-US" altLang="zh-CN" sz="1700" dirty="0" smtClean="0"/>
              <a:t>  People </a:t>
            </a:r>
            <a:r>
              <a:rPr lang="en-US" altLang="zh-CN" sz="1700" dirty="0"/>
              <a:t>p=new People();</a:t>
            </a:r>
          </a:p>
          <a:p>
            <a:r>
              <a:rPr lang="en-US" altLang="zh-CN" sz="1700" dirty="0" smtClean="0"/>
              <a:t>  </a:t>
            </a:r>
            <a:r>
              <a:rPr lang="en-US" altLang="zh-CN" sz="1700" dirty="0" err="1" smtClean="0"/>
              <a:t>System.out.println</a:t>
            </a:r>
            <a:r>
              <a:rPr lang="en-US" altLang="zh-CN" sz="1700" dirty="0" smtClean="0"/>
              <a:t>(</a:t>
            </a:r>
            <a:r>
              <a:rPr lang="en-US" altLang="zh-CN" sz="1700" dirty="0" err="1" smtClean="0"/>
              <a:t>p.classify</a:t>
            </a:r>
            <a:r>
              <a:rPr lang="en-US" altLang="zh-CN" sz="1700" dirty="0"/>
              <a:t>);</a:t>
            </a:r>
          </a:p>
          <a:p>
            <a:r>
              <a:rPr lang="en-US" altLang="zh-CN" sz="1700" dirty="0" smtClean="0"/>
              <a:t>  </a:t>
            </a:r>
            <a:r>
              <a:rPr lang="en-US" altLang="zh-CN" sz="1700" dirty="0" err="1" smtClean="0"/>
              <a:t>System.out.println</a:t>
            </a:r>
            <a:r>
              <a:rPr lang="en-US" altLang="zh-CN" sz="1700" dirty="0" smtClean="0"/>
              <a:t>(p.name</a:t>
            </a:r>
            <a:r>
              <a:rPr lang="en-US" altLang="zh-CN" sz="1700" dirty="0"/>
              <a:t>);</a:t>
            </a:r>
          </a:p>
          <a:p>
            <a:r>
              <a:rPr lang="en-US" altLang="zh-CN" sz="1700" dirty="0"/>
              <a:t>	}</a:t>
            </a:r>
          </a:p>
          <a:p>
            <a:r>
              <a:rPr lang="en-US" altLang="zh-CN" sz="1700"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544" y="1066098"/>
            <a:ext cx="1307842" cy="1984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58496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en-US" dirty="0"/>
              <a:t>权限修饰符</a:t>
            </a:r>
          </a:p>
        </p:txBody>
      </p:sp>
      <p:sp>
        <p:nvSpPr>
          <p:cNvPr id="3" name="内容占位符 2"/>
          <p:cNvSpPr>
            <a:spLocks noGrp="1"/>
          </p:cNvSpPr>
          <p:nvPr>
            <p:ph idx="1"/>
          </p:nvPr>
        </p:nvSpPr>
        <p:spPr/>
        <p:txBody>
          <a:bodyPr/>
          <a:lstStyle/>
          <a:p>
            <a:pPr marL="68580" indent="0">
              <a:buNone/>
            </a:pPr>
            <a:r>
              <a:rPr lang="en-US" altLang="zh-CN" dirty="0"/>
              <a:t>6.</a:t>
            </a:r>
            <a:r>
              <a:rPr lang="zh-CN" altLang="en-US" dirty="0"/>
              <a:t>静态成员（静态变量和静态方法）</a:t>
            </a:r>
          </a:p>
          <a:p>
            <a:pPr marL="68580" indent="0">
              <a:buNone/>
            </a:pPr>
            <a:r>
              <a:rPr lang="zh-CN" altLang="en-US" dirty="0" smtClean="0"/>
              <a:t>（</a:t>
            </a:r>
            <a:r>
              <a:rPr lang="en-US" altLang="zh-CN" dirty="0" smtClean="0"/>
              <a:t>3</a:t>
            </a:r>
            <a:r>
              <a:rPr lang="zh-CN" altLang="en-US" dirty="0" smtClean="0"/>
              <a:t>）静态方法</a:t>
            </a:r>
            <a:endParaRPr lang="en-US" altLang="zh-CN" dirty="0" smtClean="0"/>
          </a:p>
          <a:p>
            <a:pPr marL="68580" indent="0">
              <a:buNone/>
            </a:pPr>
            <a:r>
              <a:rPr lang="zh-CN" altLang="en-US" dirty="0" smtClean="0"/>
              <a:t>与静态变量类似，用</a:t>
            </a:r>
            <a:r>
              <a:rPr lang="en-US" altLang="zh-CN" dirty="0" smtClean="0"/>
              <a:t>static</a:t>
            </a:r>
            <a:r>
              <a:rPr lang="zh-CN" altLang="en-US" dirty="0" smtClean="0"/>
              <a:t>修饰符修饰的方法是属于类的静态方法，又称为类方法。</a:t>
            </a:r>
            <a:endParaRPr lang="en-US" altLang="zh-CN" dirty="0" smtClean="0"/>
          </a:p>
          <a:p>
            <a:pPr marL="68580" indent="0">
              <a:buNone/>
            </a:pPr>
            <a:r>
              <a:rPr lang="zh-CN" altLang="en-US" dirty="0" smtClean="0"/>
              <a:t>静态方法实质是属于整个类的方法，而不加修饰符的方法，是属于具体对象的方法。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31949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面向对象编程思想</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面向过程</a:t>
            </a:r>
            <a:endParaRPr lang="en-US" altLang="zh-CN" dirty="0" smtClean="0"/>
          </a:p>
          <a:p>
            <a:pPr marL="68580" indent="0">
              <a:buNone/>
            </a:pPr>
            <a:r>
              <a:rPr lang="zh-CN" altLang="en-US" dirty="0" smtClean="0"/>
              <a:t>就是</a:t>
            </a:r>
            <a:r>
              <a:rPr lang="zh-CN" altLang="en-US" dirty="0"/>
              <a:t>分析出解决问题所需要的步骤，然后用函数把这些步骤一步一步实现，使用的时候一个一个依次调用就可以</a:t>
            </a:r>
            <a:r>
              <a:rPr lang="zh-CN" altLang="en-US" dirty="0" smtClean="0"/>
              <a:t>了</a:t>
            </a:r>
            <a:r>
              <a:rPr lang="zh-CN" altLang="en-US" dirty="0"/>
              <a:t>。</a:t>
            </a:r>
            <a:endParaRPr lang="en-US" altLang="zh-CN" dirty="0" smtClean="0"/>
          </a:p>
          <a:p>
            <a:pPr marL="68580" indent="0">
              <a:buNone/>
            </a:pPr>
            <a:r>
              <a:rPr lang="zh-CN" altLang="en-US" dirty="0" smtClean="0"/>
              <a:t>面向对象</a:t>
            </a:r>
            <a:endParaRPr lang="en-US" altLang="zh-CN" dirty="0" smtClean="0"/>
          </a:p>
          <a:p>
            <a:pPr marL="68580" indent="0">
              <a:buNone/>
            </a:pPr>
            <a:r>
              <a:rPr lang="zh-CN" altLang="en-US" dirty="0" smtClean="0"/>
              <a:t>是</a:t>
            </a:r>
            <a:r>
              <a:rPr lang="zh-CN" altLang="en-US" dirty="0"/>
              <a:t>把构成问题事务分解成各个对象，建立对象的目的不是为了完成一个步骤，而是为了描叙某个事物在整个解决问题的步骤中的行为。</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60939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en-US" dirty="0"/>
              <a:t>权限修饰符</a:t>
            </a:r>
          </a:p>
        </p:txBody>
      </p:sp>
      <p:sp>
        <p:nvSpPr>
          <p:cNvPr id="3" name="内容占位符 2"/>
          <p:cNvSpPr>
            <a:spLocks noGrp="1"/>
          </p:cNvSpPr>
          <p:nvPr>
            <p:ph idx="1"/>
          </p:nvPr>
        </p:nvSpPr>
        <p:spPr/>
        <p:txBody>
          <a:bodyPr/>
          <a:lstStyle/>
          <a:p>
            <a:pPr marL="68580" indent="0">
              <a:buNone/>
            </a:pPr>
            <a:r>
              <a:rPr lang="en-US" altLang="zh-CN" dirty="0"/>
              <a:t>6.</a:t>
            </a:r>
            <a:r>
              <a:rPr lang="zh-CN" altLang="en-US" dirty="0"/>
              <a:t>静态成员（静态变量和静态方法）</a:t>
            </a:r>
          </a:p>
          <a:p>
            <a:pPr marL="68580" indent="0">
              <a:buNone/>
            </a:pPr>
            <a:r>
              <a:rPr lang="zh-CN" altLang="en-US" dirty="0"/>
              <a:t>（</a:t>
            </a:r>
            <a:r>
              <a:rPr lang="en-US" altLang="zh-CN" dirty="0"/>
              <a:t>3</a:t>
            </a:r>
            <a:r>
              <a:rPr lang="zh-CN" altLang="en-US" dirty="0"/>
              <a:t>）静态方法</a:t>
            </a:r>
          </a:p>
          <a:p>
            <a:pPr marL="68580" indent="0">
              <a:buNone/>
            </a:pPr>
            <a:r>
              <a:rPr lang="zh-CN" altLang="en-US" dirty="0" smtClean="0"/>
              <a:t>将一个方法声明为</a:t>
            </a:r>
            <a:r>
              <a:rPr lang="en-US" altLang="zh-CN" dirty="0" smtClean="0"/>
              <a:t>static</a:t>
            </a:r>
            <a:r>
              <a:rPr lang="zh-CN" altLang="en-US" dirty="0" smtClean="0"/>
              <a:t>的含义：</a:t>
            </a:r>
            <a:endParaRPr lang="en-US" altLang="zh-CN" dirty="0" smtClean="0"/>
          </a:p>
          <a:p>
            <a:pPr>
              <a:buFont typeface="Arial" panose="020B0604020202020204" pitchFamily="34" charset="0"/>
              <a:buChar char="•"/>
            </a:pPr>
            <a:r>
              <a:rPr lang="zh-CN" altLang="en-US" dirty="0" smtClean="0"/>
              <a:t>非</a:t>
            </a:r>
            <a:r>
              <a:rPr lang="en-US" altLang="zh-CN" dirty="0" smtClean="0"/>
              <a:t>static</a:t>
            </a:r>
            <a:r>
              <a:rPr lang="zh-CN" altLang="en-US" dirty="0" smtClean="0"/>
              <a:t>方法是属于某个对象的方法，在这个对象创建时，对象的方法在内存中拥有属于自己专用的代码段。而</a:t>
            </a:r>
            <a:r>
              <a:rPr lang="en-US" altLang="zh-CN" dirty="0" smtClean="0"/>
              <a:t>static</a:t>
            </a:r>
            <a:r>
              <a:rPr lang="zh-CN" altLang="en-US" dirty="0" smtClean="0"/>
              <a:t>的方法是属于整个类的，它在内存中的代码段将被所有的对象共用，而不被任何一个对象所专用。</a:t>
            </a:r>
            <a:endParaRPr lang="en-US" altLang="zh-CN" dirty="0" smtClean="0"/>
          </a:p>
          <a:p>
            <a:pPr>
              <a:buFont typeface="Arial" panose="020B0604020202020204" pitchFamily="34" charset="0"/>
              <a:buChar char="•"/>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87192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en-US" dirty="0"/>
              <a:t>权限修饰符</a:t>
            </a:r>
          </a:p>
        </p:txBody>
      </p:sp>
      <p:sp>
        <p:nvSpPr>
          <p:cNvPr id="3" name="内容占位符 2"/>
          <p:cNvSpPr>
            <a:spLocks noGrp="1"/>
          </p:cNvSpPr>
          <p:nvPr>
            <p:ph idx="1"/>
          </p:nvPr>
        </p:nvSpPr>
        <p:spPr/>
        <p:txBody>
          <a:bodyPr/>
          <a:lstStyle/>
          <a:p>
            <a:pPr marL="68580" indent="0">
              <a:buNone/>
            </a:pPr>
            <a:r>
              <a:rPr lang="en-US" altLang="zh-CN" dirty="0"/>
              <a:t>6.</a:t>
            </a:r>
            <a:r>
              <a:rPr lang="zh-CN" altLang="en-US" dirty="0"/>
              <a:t>静态成员（静态变量和静态方法）</a:t>
            </a:r>
          </a:p>
          <a:p>
            <a:pPr marL="68580" indent="0">
              <a:buNone/>
            </a:pPr>
            <a:r>
              <a:rPr lang="zh-CN" altLang="en-US" dirty="0"/>
              <a:t>（</a:t>
            </a:r>
            <a:r>
              <a:rPr lang="en-US" altLang="zh-CN" dirty="0"/>
              <a:t>3</a:t>
            </a:r>
            <a:r>
              <a:rPr lang="zh-CN" altLang="en-US" dirty="0"/>
              <a:t>）静态方法</a:t>
            </a:r>
          </a:p>
          <a:p>
            <a:pPr marL="68580" indent="0">
              <a:buNone/>
            </a:pPr>
            <a:r>
              <a:rPr lang="zh-CN" altLang="en-US" dirty="0" smtClean="0"/>
              <a:t>将一个方法声明为</a:t>
            </a:r>
            <a:r>
              <a:rPr lang="en-US" altLang="zh-CN" dirty="0" smtClean="0"/>
              <a:t>static</a:t>
            </a:r>
            <a:r>
              <a:rPr lang="zh-CN" altLang="en-US" dirty="0" smtClean="0"/>
              <a:t>的含义：</a:t>
            </a:r>
            <a:endParaRPr lang="en-US" altLang="zh-CN" dirty="0" smtClean="0"/>
          </a:p>
          <a:p>
            <a:pPr>
              <a:buFont typeface="Arial" panose="020B0604020202020204" pitchFamily="34" charset="0"/>
              <a:buChar char="•"/>
            </a:pPr>
            <a:r>
              <a:rPr lang="zh-CN" altLang="en-US" dirty="0" smtClean="0"/>
              <a:t>由于</a:t>
            </a:r>
            <a:r>
              <a:rPr lang="en-US" altLang="zh-CN" dirty="0" smtClean="0"/>
              <a:t>static</a:t>
            </a:r>
            <a:r>
              <a:rPr lang="zh-CN" altLang="en-US" dirty="0" smtClean="0"/>
              <a:t>方法是属于整个类的，所以它不能操纵和处理属于某个对象的成员，而只能处理属于整个类的成员，即</a:t>
            </a:r>
            <a:r>
              <a:rPr lang="en-US" altLang="zh-CN" dirty="0" smtClean="0"/>
              <a:t>static</a:t>
            </a:r>
            <a:r>
              <a:rPr lang="zh-CN" altLang="en-US" dirty="0" smtClean="0"/>
              <a:t>方法只能访问</a:t>
            </a:r>
            <a:r>
              <a:rPr lang="en-US" altLang="zh-CN" dirty="0" smtClean="0"/>
              <a:t>static</a:t>
            </a:r>
            <a:r>
              <a:rPr lang="zh-CN" altLang="en-US" dirty="0" smtClean="0"/>
              <a:t>成员变量或调用</a:t>
            </a:r>
            <a:r>
              <a:rPr lang="en-US" altLang="zh-CN" dirty="0" smtClean="0"/>
              <a:t>static</a:t>
            </a:r>
            <a:r>
              <a:rPr lang="zh-CN" altLang="en-US" dirty="0" smtClean="0"/>
              <a:t>成员方法。或说在静态方法中不能访问实例变量和实例方法。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2288933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en-US" dirty="0"/>
              <a:t>权限修饰符</a:t>
            </a:r>
          </a:p>
        </p:txBody>
      </p:sp>
      <p:sp>
        <p:nvSpPr>
          <p:cNvPr id="3" name="内容占位符 2"/>
          <p:cNvSpPr>
            <a:spLocks noGrp="1"/>
          </p:cNvSpPr>
          <p:nvPr>
            <p:ph idx="1"/>
          </p:nvPr>
        </p:nvSpPr>
        <p:spPr>
          <a:xfrm>
            <a:off x="1043492" y="2323652"/>
            <a:ext cx="6777317" cy="4534348"/>
          </a:xfrm>
        </p:spPr>
        <p:txBody>
          <a:bodyPr/>
          <a:lstStyle/>
          <a:p>
            <a:pPr marL="68580" indent="0">
              <a:buNone/>
            </a:pPr>
            <a:r>
              <a:rPr lang="en-US" altLang="zh-CN" dirty="0"/>
              <a:t>6.</a:t>
            </a:r>
            <a:r>
              <a:rPr lang="zh-CN" altLang="en-US" dirty="0"/>
              <a:t>静态成员（静态变量和静态方法）</a:t>
            </a:r>
          </a:p>
          <a:p>
            <a:pPr marL="68580" indent="0">
              <a:buNone/>
            </a:pPr>
            <a:r>
              <a:rPr lang="zh-CN" altLang="en-US" dirty="0"/>
              <a:t>（</a:t>
            </a:r>
            <a:r>
              <a:rPr lang="en-US" altLang="zh-CN" dirty="0"/>
              <a:t>3</a:t>
            </a:r>
            <a:r>
              <a:rPr lang="zh-CN" altLang="en-US" dirty="0"/>
              <a:t>）静态方法</a:t>
            </a:r>
          </a:p>
          <a:p>
            <a:pPr marL="68580" indent="0">
              <a:buNone/>
            </a:pPr>
            <a:r>
              <a:rPr lang="zh-CN" altLang="en-US" dirty="0" smtClean="0"/>
              <a:t>将一个方法声明为</a:t>
            </a:r>
            <a:r>
              <a:rPr lang="en-US" altLang="zh-CN" dirty="0" smtClean="0"/>
              <a:t>static</a:t>
            </a:r>
            <a:r>
              <a:rPr lang="zh-CN" altLang="en-US" dirty="0" smtClean="0"/>
              <a:t>的含义：</a:t>
            </a:r>
            <a:endParaRPr lang="en-US" altLang="zh-CN" dirty="0" smtClean="0"/>
          </a:p>
          <a:p>
            <a:pPr>
              <a:buFont typeface="Arial" panose="020B0604020202020204" pitchFamily="34" charset="0"/>
              <a:buChar char="•"/>
            </a:pPr>
            <a:r>
              <a:rPr lang="zh-CN" altLang="en-US" dirty="0" smtClean="0"/>
              <a:t>在静态方法中不能使用</a:t>
            </a:r>
            <a:r>
              <a:rPr lang="en-US" altLang="zh-CN" dirty="0" smtClean="0"/>
              <a:t>this</a:t>
            </a:r>
            <a:r>
              <a:rPr lang="zh-CN" altLang="en-US" dirty="0" smtClean="0"/>
              <a:t>或</a:t>
            </a:r>
            <a:r>
              <a:rPr lang="en-US" altLang="zh-CN" dirty="0" smtClean="0"/>
              <a:t>super</a:t>
            </a:r>
            <a:r>
              <a:rPr lang="zh-CN" altLang="en-US" dirty="0" smtClean="0"/>
              <a:t>。因为</a:t>
            </a:r>
            <a:r>
              <a:rPr lang="en-US" altLang="zh-CN" dirty="0" smtClean="0"/>
              <a:t>this</a:t>
            </a:r>
            <a:r>
              <a:rPr lang="zh-CN" altLang="en-US" dirty="0" smtClean="0"/>
              <a:t>是代表调用该方法的对象，但现在“静态方法”既然不需要对象来调用，</a:t>
            </a:r>
            <a:r>
              <a:rPr lang="en-US" altLang="zh-CN" dirty="0" smtClean="0"/>
              <a:t>this</a:t>
            </a:r>
            <a:r>
              <a:rPr lang="zh-CN" altLang="en-US" dirty="0" smtClean="0"/>
              <a:t>也自然不应存在于“静态方法”内部。</a:t>
            </a:r>
            <a:endParaRPr lang="en-US" altLang="zh-CN" dirty="0" smtClean="0"/>
          </a:p>
          <a:p>
            <a:pPr>
              <a:buFont typeface="Arial" panose="020B0604020202020204" pitchFamily="34" charset="0"/>
              <a:buChar char="•"/>
            </a:pPr>
            <a:r>
              <a:rPr lang="zh-CN" altLang="en-US" dirty="0" smtClean="0"/>
              <a:t>调用静态方法时，可以使用类名直接调用，也可以用某一个具体的对象名来调用。</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474978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6.1.2 </a:t>
            </a:r>
            <a:r>
              <a:rPr lang="zh-CN" altLang="en-US" smtClean="0"/>
              <a:t>权限修饰符</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6.</a:t>
            </a:r>
            <a:r>
              <a:rPr lang="zh-CN" altLang="en-US" dirty="0" smtClean="0"/>
              <a:t>静态成员（静态变量和静态方法）</a:t>
            </a:r>
          </a:p>
          <a:p>
            <a:pPr marL="68580" indent="0">
              <a:buNone/>
            </a:pPr>
            <a:r>
              <a:rPr lang="zh-CN" altLang="en-US" dirty="0" smtClean="0"/>
              <a:t>（</a:t>
            </a:r>
            <a:r>
              <a:rPr lang="en-US" altLang="zh-CN" dirty="0" smtClean="0"/>
              <a:t>3</a:t>
            </a:r>
            <a:r>
              <a:rPr lang="zh-CN" altLang="en-US" dirty="0" smtClean="0"/>
              <a:t>）静态方法</a:t>
            </a:r>
            <a:endParaRPr lang="en-US" altLang="zh-CN" dirty="0" smtClean="0"/>
          </a:p>
          <a:p>
            <a:pPr marL="68580" indent="0">
              <a:buNone/>
            </a:pPr>
            <a:r>
              <a:rPr lang="zh-CN" altLang="en-US" dirty="0" smtClean="0"/>
              <a:t>调用静态方法的格式：</a:t>
            </a:r>
            <a:endParaRPr lang="en-US" altLang="zh-CN" dirty="0" smtClean="0"/>
          </a:p>
          <a:p>
            <a:pPr marL="68580" indent="0">
              <a:buNone/>
            </a:pPr>
            <a:r>
              <a:rPr lang="zh-CN" altLang="en-US" dirty="0"/>
              <a:t>类</a:t>
            </a:r>
            <a:r>
              <a:rPr lang="zh-CN" altLang="en-US" dirty="0" smtClean="0"/>
              <a:t>名</a:t>
            </a:r>
            <a:r>
              <a:rPr lang="en-US" altLang="zh-CN" dirty="0" smtClean="0"/>
              <a:t>.</a:t>
            </a:r>
            <a:r>
              <a:rPr lang="zh-CN" altLang="en-US" dirty="0" smtClean="0"/>
              <a:t>静态方法名</a:t>
            </a:r>
            <a:r>
              <a:rPr lang="en-US" altLang="zh-CN" dirty="0" smtClean="0"/>
              <a:t>();</a:t>
            </a:r>
          </a:p>
          <a:p>
            <a:pPr marL="68580" indent="0">
              <a:buNone/>
            </a:pPr>
            <a:r>
              <a:rPr lang="zh-CN" altLang="en-US" dirty="0"/>
              <a:t>对象</a:t>
            </a:r>
            <a:r>
              <a:rPr lang="zh-CN" altLang="en-US" dirty="0" smtClean="0"/>
              <a:t>名</a:t>
            </a:r>
            <a:r>
              <a:rPr lang="en-US" altLang="zh-CN" dirty="0" smtClean="0"/>
              <a:t>.</a:t>
            </a:r>
            <a:r>
              <a:rPr lang="zh-CN" altLang="en-US" dirty="0" smtClean="0"/>
              <a:t>静态方法名</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26936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5184576" cy="432048"/>
          </a:xfrm>
        </p:spPr>
        <p:txBody>
          <a:bodyPr>
            <a:noAutofit/>
          </a:bodyPr>
          <a:lstStyle/>
          <a:p>
            <a:r>
              <a:rPr lang="zh-CN" altLang="en-US" sz="2400" dirty="0" smtClean="0"/>
              <a:t>静态方法</a:t>
            </a:r>
            <a:endParaRPr lang="zh-CN" altLang="en-US" sz="2400" dirty="0"/>
          </a:p>
        </p:txBody>
      </p:sp>
      <p:sp>
        <p:nvSpPr>
          <p:cNvPr id="3" name="内容占位符 2"/>
          <p:cNvSpPr>
            <a:spLocks noGrp="1"/>
          </p:cNvSpPr>
          <p:nvPr>
            <p:ph idx="1"/>
          </p:nvPr>
        </p:nvSpPr>
        <p:spPr>
          <a:xfrm>
            <a:off x="467544" y="908720"/>
            <a:ext cx="7992888" cy="5832648"/>
          </a:xfrm>
        </p:spPr>
        <p:txBody>
          <a:bodyPr>
            <a:noAutofit/>
          </a:bodyPr>
          <a:lstStyle/>
          <a:p>
            <a:pPr marL="68580" indent="0">
              <a:buNone/>
            </a:pPr>
            <a:r>
              <a:rPr lang="zh-CN" altLang="en-US" sz="1700" dirty="0" smtClean="0"/>
              <a:t>例</a:t>
            </a:r>
            <a:r>
              <a:rPr lang="en-US" altLang="zh-CN" sz="1700" dirty="0" smtClean="0"/>
              <a:t>6.4</a:t>
            </a:r>
            <a:r>
              <a:rPr lang="zh-CN" altLang="en-US" sz="1700" dirty="0"/>
              <a:t>在项目中创建</a:t>
            </a:r>
            <a:r>
              <a:rPr lang="en-US" altLang="zh-CN" sz="1700" dirty="0"/>
              <a:t>People</a:t>
            </a:r>
            <a:r>
              <a:rPr lang="zh-CN" altLang="en-US" sz="1700" dirty="0"/>
              <a:t>类，使用</a:t>
            </a:r>
            <a:r>
              <a:rPr lang="zh-CN" altLang="en-US" sz="1700" dirty="0" smtClean="0"/>
              <a:t>静态方法。</a:t>
            </a:r>
            <a:endParaRPr lang="en-US" altLang="zh-CN" sz="1700" dirty="0" smtClean="0"/>
          </a:p>
          <a:p>
            <a:pPr marL="68580" indent="0">
              <a:buNone/>
            </a:pPr>
            <a:r>
              <a:rPr lang="en-US" altLang="zh-CN" sz="1700" dirty="0" smtClean="0"/>
              <a:t>class </a:t>
            </a:r>
            <a:r>
              <a:rPr lang="en-US" altLang="zh-CN" sz="1700" dirty="0"/>
              <a:t>People {</a:t>
            </a:r>
          </a:p>
          <a:p>
            <a:pPr marL="68580" indent="0">
              <a:buNone/>
            </a:pPr>
            <a:r>
              <a:rPr lang="en-US" altLang="zh-CN" sz="1700" dirty="0" smtClean="0"/>
              <a:t>   String </a:t>
            </a:r>
            <a:r>
              <a:rPr lang="en-US" altLang="zh-CN" sz="1700" dirty="0"/>
              <a:t>name;</a:t>
            </a:r>
          </a:p>
          <a:p>
            <a:pPr marL="68580" indent="0">
              <a:buNone/>
            </a:pPr>
            <a:r>
              <a:rPr lang="en-US" altLang="zh-CN" sz="1700" dirty="0" smtClean="0"/>
              <a:t>   String </a:t>
            </a:r>
            <a:r>
              <a:rPr lang="en-US" altLang="zh-CN" sz="1700" dirty="0"/>
              <a:t>sex="</a:t>
            </a:r>
            <a:r>
              <a:rPr lang="zh-CN" altLang="en-US" sz="1700" dirty="0"/>
              <a:t>男</a:t>
            </a:r>
            <a:r>
              <a:rPr lang="en-US" altLang="zh-CN" sz="1700" dirty="0"/>
              <a:t>";</a:t>
            </a:r>
          </a:p>
          <a:p>
            <a:pPr marL="68580" indent="0">
              <a:buNone/>
            </a:pPr>
            <a:r>
              <a:rPr lang="en-US" altLang="zh-CN" sz="1700" dirty="0" smtClean="0"/>
              <a:t>   </a:t>
            </a:r>
            <a:r>
              <a:rPr lang="en-US" altLang="zh-CN" sz="1700" dirty="0" err="1" smtClean="0"/>
              <a:t>int</a:t>
            </a:r>
            <a:r>
              <a:rPr lang="en-US" altLang="zh-CN" sz="1700" dirty="0" smtClean="0"/>
              <a:t> </a:t>
            </a:r>
            <a:r>
              <a:rPr lang="en-US" altLang="zh-CN" sz="1700" dirty="0"/>
              <a:t>age=0;</a:t>
            </a:r>
          </a:p>
          <a:p>
            <a:pPr marL="68580" indent="0">
              <a:buNone/>
            </a:pPr>
            <a:r>
              <a:rPr lang="en-US" altLang="zh-CN" sz="1700" dirty="0" smtClean="0"/>
              <a:t>    static </a:t>
            </a:r>
            <a:r>
              <a:rPr lang="en-US" altLang="zh-CN" sz="1700" dirty="0"/>
              <a:t>String classify="</a:t>
            </a:r>
            <a:r>
              <a:rPr lang="zh-CN" altLang="en-US" sz="1700" dirty="0"/>
              <a:t>哺乳动物</a:t>
            </a:r>
            <a:r>
              <a:rPr lang="en-US" altLang="zh-CN" sz="1700" dirty="0"/>
              <a:t>";</a:t>
            </a:r>
          </a:p>
          <a:p>
            <a:pPr marL="68580" indent="0">
              <a:buNone/>
            </a:pPr>
            <a:r>
              <a:rPr lang="en-US" altLang="zh-CN" sz="1700" dirty="0" smtClean="0"/>
              <a:t>       public </a:t>
            </a:r>
            <a:r>
              <a:rPr lang="en-US" altLang="zh-CN" sz="1700" dirty="0"/>
              <a:t>void show()</a:t>
            </a:r>
          </a:p>
          <a:p>
            <a:pPr marL="68580" indent="0">
              <a:buNone/>
            </a:pPr>
            <a:r>
              <a:rPr lang="en-US" altLang="zh-CN" sz="1700" dirty="0"/>
              <a:t>	{</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a:t>
            </a:r>
            <a:r>
              <a:rPr lang="zh-CN" altLang="en-US" sz="1700" dirty="0"/>
              <a:t>类数据如下</a:t>
            </a:r>
            <a:r>
              <a:rPr lang="en-US" altLang="zh-CN" sz="1700" dirty="0"/>
              <a:t>");</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("sex="+sex);</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("age="+age);</a:t>
            </a:r>
          </a:p>
          <a:p>
            <a:pPr marL="68580" indent="0">
              <a:buNone/>
            </a:pPr>
            <a:r>
              <a:rPr lang="en-US" altLang="zh-CN" sz="1700" dirty="0"/>
              <a:t>	}</a:t>
            </a:r>
          </a:p>
          <a:p>
            <a:pPr marL="68580" indent="0">
              <a:buNone/>
            </a:pPr>
            <a:r>
              <a:rPr lang="en-US" altLang="zh-CN" sz="1700" dirty="0"/>
              <a:t>	static public void </a:t>
            </a:r>
            <a:r>
              <a:rPr lang="en-US" altLang="zh-CN" sz="1700" dirty="0" err="1"/>
              <a:t>showClassify</a:t>
            </a:r>
            <a:r>
              <a:rPr lang="en-US" altLang="zh-CN" sz="1700" dirty="0"/>
              <a:t>()</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a:t>
            </a:r>
            <a:r>
              <a:rPr lang="zh-CN" altLang="en-US" sz="1700" dirty="0"/>
              <a:t>类别：</a:t>
            </a:r>
            <a:r>
              <a:rPr lang="en-US" altLang="zh-CN" sz="1700" dirty="0"/>
              <a:t>"+classify</a:t>
            </a:r>
            <a:r>
              <a:rPr lang="en-US" altLang="zh-CN" sz="1700" dirty="0" smtClean="0"/>
              <a:t>);     }</a:t>
            </a:r>
            <a:endParaRPr lang="en-US" altLang="zh-CN" sz="1700" dirty="0"/>
          </a:p>
          <a:p>
            <a:pPr marL="68580" indent="0">
              <a:buNone/>
            </a:pPr>
            <a:r>
              <a:rPr lang="en-US" altLang="zh-CN" sz="1700" dirty="0" smtClean="0"/>
              <a:t>}</a:t>
            </a:r>
          </a:p>
          <a:p>
            <a:pPr marL="68580" indent="0">
              <a:buNone/>
            </a:pPr>
            <a:r>
              <a:rPr lang="en-US" altLang="zh-CN" sz="1700" dirty="0"/>
              <a:t>public class Test {</a:t>
            </a:r>
          </a:p>
          <a:p>
            <a:pPr marL="68580" indent="0">
              <a:buNone/>
            </a:pPr>
            <a:r>
              <a:rPr lang="en-US" altLang="zh-CN" sz="1700" dirty="0"/>
              <a:t>public static void main(String[] </a:t>
            </a:r>
            <a:r>
              <a:rPr lang="en-US" altLang="zh-CN" sz="1700" dirty="0" err="1"/>
              <a:t>args</a:t>
            </a:r>
            <a:r>
              <a:rPr lang="en-US" altLang="zh-CN" sz="1700" dirty="0"/>
              <a:t>) {</a:t>
            </a:r>
          </a:p>
          <a:p>
            <a:pPr marL="68580" indent="0">
              <a:buNone/>
            </a:pPr>
            <a:r>
              <a:rPr lang="en-US" altLang="zh-CN" sz="1700" dirty="0"/>
              <a:t>	</a:t>
            </a:r>
            <a:r>
              <a:rPr lang="en-US" altLang="zh-CN" sz="1700" dirty="0" err="1"/>
              <a:t>People.showClassify</a:t>
            </a:r>
            <a:r>
              <a:rPr lang="en-US" altLang="zh-CN" sz="1700" dirty="0" smtClean="0"/>
              <a:t>();     }</a:t>
            </a:r>
            <a:endParaRPr lang="en-US" altLang="zh-CN" sz="1700" dirty="0"/>
          </a:p>
          <a:p>
            <a:pPr marL="68580" indent="0">
              <a:buNone/>
            </a:pPr>
            <a:r>
              <a:rPr lang="en-US" altLang="zh-CN" sz="1700" dirty="0"/>
              <a:t>}</a:t>
            </a:r>
          </a:p>
          <a:p>
            <a:pPr marL="68580" indent="0">
              <a:buNone/>
            </a:pPr>
            <a:endParaRPr lang="en-US" altLang="zh-CN" sz="17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5085184"/>
            <a:ext cx="1728192" cy="130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20031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5184576" cy="432048"/>
          </a:xfrm>
        </p:spPr>
        <p:txBody>
          <a:bodyPr>
            <a:noAutofit/>
          </a:bodyPr>
          <a:lstStyle/>
          <a:p>
            <a:r>
              <a:rPr lang="zh-CN" altLang="en-US" sz="2400" dirty="0" smtClean="0"/>
              <a:t>静态方法</a:t>
            </a:r>
            <a:endParaRPr lang="zh-CN" altLang="en-US" sz="2400" dirty="0"/>
          </a:p>
        </p:txBody>
      </p:sp>
      <p:sp>
        <p:nvSpPr>
          <p:cNvPr id="3" name="内容占位符 2"/>
          <p:cNvSpPr>
            <a:spLocks noGrp="1"/>
          </p:cNvSpPr>
          <p:nvPr>
            <p:ph idx="1"/>
          </p:nvPr>
        </p:nvSpPr>
        <p:spPr>
          <a:xfrm>
            <a:off x="467544" y="764704"/>
            <a:ext cx="8280920" cy="5832648"/>
          </a:xfrm>
          <a:solidFill>
            <a:schemeClr val="bg2">
              <a:lumMod val="40000"/>
              <a:lumOff val="60000"/>
            </a:schemeClr>
          </a:solidFill>
        </p:spPr>
        <p:txBody>
          <a:bodyPr>
            <a:noAutofit/>
          </a:bodyPr>
          <a:lstStyle/>
          <a:p>
            <a:pPr marL="68580" indent="0">
              <a:buNone/>
            </a:pPr>
            <a:r>
              <a:rPr lang="zh-CN" altLang="en-US" sz="1700" dirty="0" smtClean="0"/>
              <a:t>例</a:t>
            </a:r>
            <a:r>
              <a:rPr lang="en-US" altLang="zh-CN" sz="1700" dirty="0" smtClean="0"/>
              <a:t>6.4</a:t>
            </a:r>
            <a:r>
              <a:rPr lang="zh-CN" altLang="en-US" sz="1700" dirty="0"/>
              <a:t>在项目中创建</a:t>
            </a:r>
            <a:r>
              <a:rPr lang="en-US" altLang="zh-CN" sz="1700" dirty="0"/>
              <a:t>People</a:t>
            </a:r>
            <a:r>
              <a:rPr lang="zh-CN" altLang="en-US" sz="1700" dirty="0"/>
              <a:t>类，使用</a:t>
            </a:r>
            <a:r>
              <a:rPr lang="zh-CN" altLang="en-US" sz="1700" dirty="0" smtClean="0"/>
              <a:t>静态方法。</a:t>
            </a:r>
            <a:endParaRPr lang="en-US" altLang="zh-CN" sz="1700" dirty="0" smtClean="0"/>
          </a:p>
          <a:p>
            <a:pPr marL="68580" indent="0">
              <a:buNone/>
            </a:pPr>
            <a:r>
              <a:rPr lang="en-US" altLang="zh-CN" sz="1700" dirty="0" smtClean="0"/>
              <a:t>class </a:t>
            </a:r>
            <a:r>
              <a:rPr lang="en-US" altLang="zh-CN" sz="1700" dirty="0"/>
              <a:t>People {</a:t>
            </a:r>
          </a:p>
          <a:p>
            <a:pPr marL="68580" indent="0">
              <a:buNone/>
            </a:pPr>
            <a:r>
              <a:rPr lang="en-US" altLang="zh-CN" sz="1700" dirty="0" smtClean="0"/>
              <a:t>   String </a:t>
            </a:r>
            <a:r>
              <a:rPr lang="en-US" altLang="zh-CN" sz="1700" dirty="0"/>
              <a:t>name;</a:t>
            </a:r>
          </a:p>
          <a:p>
            <a:pPr marL="68580" indent="0">
              <a:buNone/>
            </a:pPr>
            <a:r>
              <a:rPr lang="en-US" altLang="zh-CN" sz="1700" dirty="0" smtClean="0"/>
              <a:t>   String </a:t>
            </a:r>
            <a:r>
              <a:rPr lang="en-US" altLang="zh-CN" sz="1700" dirty="0"/>
              <a:t>sex="</a:t>
            </a:r>
            <a:r>
              <a:rPr lang="zh-CN" altLang="en-US" sz="1700" dirty="0"/>
              <a:t>男</a:t>
            </a:r>
            <a:r>
              <a:rPr lang="en-US" altLang="zh-CN" sz="1700" dirty="0"/>
              <a:t>";</a:t>
            </a:r>
          </a:p>
          <a:p>
            <a:pPr marL="68580" indent="0">
              <a:buNone/>
            </a:pPr>
            <a:r>
              <a:rPr lang="en-US" altLang="zh-CN" sz="1700" dirty="0" smtClean="0"/>
              <a:t>   </a:t>
            </a:r>
            <a:r>
              <a:rPr lang="en-US" altLang="zh-CN" sz="1700" dirty="0" err="1" smtClean="0"/>
              <a:t>int</a:t>
            </a:r>
            <a:r>
              <a:rPr lang="en-US" altLang="zh-CN" sz="1700" dirty="0" smtClean="0"/>
              <a:t> </a:t>
            </a:r>
            <a:r>
              <a:rPr lang="en-US" altLang="zh-CN" sz="1700" dirty="0"/>
              <a:t>age=0;</a:t>
            </a:r>
          </a:p>
          <a:p>
            <a:pPr marL="68580" indent="0">
              <a:buNone/>
            </a:pPr>
            <a:r>
              <a:rPr lang="en-US" altLang="zh-CN" sz="1700" dirty="0" smtClean="0"/>
              <a:t>    static </a:t>
            </a:r>
            <a:r>
              <a:rPr lang="en-US" altLang="zh-CN" sz="1700" dirty="0"/>
              <a:t>String classify="</a:t>
            </a:r>
            <a:r>
              <a:rPr lang="zh-CN" altLang="en-US" sz="1700" dirty="0"/>
              <a:t>哺乳动物</a:t>
            </a:r>
            <a:r>
              <a:rPr lang="en-US" altLang="zh-CN" sz="1700" dirty="0"/>
              <a:t>";</a:t>
            </a:r>
          </a:p>
          <a:p>
            <a:pPr marL="68580" indent="0">
              <a:buNone/>
            </a:pPr>
            <a:r>
              <a:rPr lang="en-US" altLang="zh-CN" sz="1700" dirty="0" smtClean="0"/>
              <a:t>       public </a:t>
            </a:r>
            <a:r>
              <a:rPr lang="en-US" altLang="zh-CN" sz="1700" dirty="0"/>
              <a:t>void show()</a:t>
            </a:r>
          </a:p>
          <a:p>
            <a:pPr marL="68580" indent="0">
              <a:buNone/>
            </a:pPr>
            <a:r>
              <a:rPr lang="en-US" altLang="zh-CN" sz="1700" dirty="0"/>
              <a:t>	{</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a:t>
            </a:r>
            <a:r>
              <a:rPr lang="zh-CN" altLang="en-US" sz="1700" dirty="0"/>
              <a:t>类数据如下</a:t>
            </a:r>
            <a:r>
              <a:rPr lang="en-US" altLang="zh-CN" sz="1700" dirty="0"/>
              <a:t>");</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("sex="+sex);</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("age="+age);</a:t>
            </a:r>
          </a:p>
          <a:p>
            <a:pPr marL="68580" indent="0">
              <a:buNone/>
            </a:pPr>
            <a:r>
              <a:rPr lang="en-US" altLang="zh-CN" sz="1700" dirty="0"/>
              <a:t>	}</a:t>
            </a:r>
          </a:p>
          <a:p>
            <a:pPr marL="68580" indent="0">
              <a:buNone/>
            </a:pPr>
            <a:r>
              <a:rPr lang="en-US" altLang="zh-CN" sz="1700" dirty="0"/>
              <a:t>	static public void </a:t>
            </a:r>
            <a:r>
              <a:rPr lang="en-US" altLang="zh-CN" sz="1700" dirty="0" err="1"/>
              <a:t>showClassify</a:t>
            </a:r>
            <a:r>
              <a:rPr lang="en-US" altLang="zh-CN" sz="1700" dirty="0"/>
              <a:t>()</a:t>
            </a:r>
          </a:p>
          <a:p>
            <a:pPr marL="68580" indent="0">
              <a:buNone/>
            </a:pPr>
            <a:r>
              <a:rPr lang="en-US" altLang="zh-CN" sz="1700" dirty="0"/>
              <a:t>	</a:t>
            </a:r>
            <a:r>
              <a:rPr lang="en-US" altLang="zh-CN" sz="1700" dirty="0" smtClean="0"/>
              <a:t>{   </a:t>
            </a:r>
            <a:r>
              <a:rPr lang="en-US" altLang="zh-CN" sz="1700" dirty="0" err="1" smtClean="0"/>
              <a:t>System.out.println</a:t>
            </a:r>
            <a:r>
              <a:rPr lang="en-US" altLang="zh-CN" sz="1700" dirty="0"/>
              <a:t>("</a:t>
            </a:r>
            <a:r>
              <a:rPr lang="zh-CN" altLang="en-US" sz="1700" dirty="0"/>
              <a:t>类别：</a:t>
            </a:r>
            <a:r>
              <a:rPr lang="en-US" altLang="zh-CN" sz="1700" dirty="0"/>
              <a:t>"+classify</a:t>
            </a:r>
            <a:r>
              <a:rPr lang="en-US" altLang="zh-CN" sz="1700" dirty="0" smtClean="0"/>
              <a:t>);     }</a:t>
            </a:r>
            <a:endParaRPr lang="en-US" altLang="zh-CN" sz="1700" dirty="0"/>
          </a:p>
          <a:p>
            <a:pPr marL="68580" indent="0">
              <a:buNone/>
            </a:pPr>
            <a:r>
              <a:rPr lang="en-US" altLang="zh-CN" sz="1700" dirty="0" smtClean="0"/>
              <a:t>}</a:t>
            </a:r>
          </a:p>
          <a:p>
            <a:pPr marL="68580" indent="0">
              <a:buNone/>
            </a:pPr>
            <a:r>
              <a:rPr lang="en-US" altLang="zh-CN" sz="1700" dirty="0"/>
              <a:t>public class Test {</a:t>
            </a:r>
          </a:p>
          <a:p>
            <a:pPr marL="68580" indent="0">
              <a:buNone/>
            </a:pPr>
            <a:r>
              <a:rPr lang="en-US" altLang="zh-CN" sz="1700" dirty="0"/>
              <a:t>public static void main(String[] </a:t>
            </a:r>
            <a:r>
              <a:rPr lang="en-US" altLang="zh-CN" sz="1700" dirty="0" err="1"/>
              <a:t>args</a:t>
            </a:r>
            <a:r>
              <a:rPr lang="en-US" altLang="zh-CN" sz="1700" dirty="0"/>
              <a:t>) {</a:t>
            </a:r>
          </a:p>
          <a:p>
            <a:pPr marL="68580" indent="0">
              <a:buNone/>
            </a:pPr>
            <a:r>
              <a:rPr lang="en-US" altLang="zh-CN" sz="1700" dirty="0"/>
              <a:t>	People p=new People();</a:t>
            </a:r>
          </a:p>
          <a:p>
            <a:pPr marL="68580" indent="0">
              <a:buNone/>
            </a:pPr>
            <a:r>
              <a:rPr lang="en-US" altLang="zh-CN" sz="1700" dirty="0"/>
              <a:t>		</a:t>
            </a:r>
            <a:r>
              <a:rPr lang="en-US" altLang="zh-CN" sz="1700" dirty="0" err="1"/>
              <a:t>p.showClassify</a:t>
            </a:r>
            <a:r>
              <a:rPr lang="en-US" altLang="zh-CN" sz="1700" dirty="0" smtClean="0"/>
              <a:t>();   }    }</a:t>
            </a:r>
          </a:p>
          <a:p>
            <a:pPr marL="68580" indent="0">
              <a:buNone/>
            </a:pPr>
            <a:endParaRPr lang="en-US" altLang="zh-CN" sz="17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5085184"/>
            <a:ext cx="1728192" cy="130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20072" y="1688545"/>
            <a:ext cx="3647152" cy="1200329"/>
          </a:xfrm>
          <a:prstGeom prst="rect">
            <a:avLst/>
          </a:prstGeom>
          <a:solidFill>
            <a:schemeClr val="bg1"/>
          </a:solidFill>
        </p:spPr>
        <p:txBody>
          <a:bodyPr wrap="none" rtlCol="0">
            <a:spAutoFit/>
          </a:bodyPr>
          <a:lstStyle/>
          <a:p>
            <a:r>
              <a:rPr lang="zh-CN" altLang="en-US" dirty="0" smtClean="0"/>
              <a:t>若通过对象名来调用静态方法，则</a:t>
            </a:r>
            <a:endParaRPr lang="en-US" altLang="zh-CN" dirty="0" smtClean="0"/>
          </a:p>
          <a:p>
            <a:r>
              <a:rPr lang="zh-CN" altLang="en-US" dirty="0" smtClean="0"/>
              <a:t>必须先创建对象，然后才能进行调</a:t>
            </a:r>
            <a:endParaRPr lang="en-US" altLang="zh-CN" dirty="0" smtClean="0"/>
          </a:p>
          <a:p>
            <a:r>
              <a:rPr lang="zh-CN" altLang="en-US" dirty="0" smtClean="0"/>
              <a:t>用。静态方法可以在不产生对象的</a:t>
            </a:r>
            <a:endParaRPr lang="en-US" altLang="zh-CN" dirty="0" smtClean="0"/>
          </a:p>
          <a:p>
            <a:r>
              <a:rPr lang="zh-CN" altLang="en-US" dirty="0" smtClean="0"/>
              <a:t>情况下直接以类名来调用</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80452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cBhvr additive="base">
                                        <p:cTn id="13" dur="500" fill="hold"/>
                                        <p:tgtEl>
                                          <p:spTgt spid="10242"/>
                                        </p:tgtEl>
                                        <p:attrNameLst>
                                          <p:attrName>ppt_x</p:attrName>
                                        </p:attrNameLst>
                                      </p:cBhvr>
                                      <p:tavLst>
                                        <p:tav tm="0">
                                          <p:val>
                                            <p:strVal val="#ppt_x"/>
                                          </p:val>
                                        </p:tav>
                                        <p:tav tm="100000">
                                          <p:val>
                                            <p:strVal val="#ppt_x"/>
                                          </p:val>
                                        </p:tav>
                                      </p:tavLst>
                                    </p:anim>
                                    <p:anim calcmode="lin" valueType="num">
                                      <p:cBhvr additive="base">
                                        <p:cTn id="14"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局部变量</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由类和方法的定义可知，在类和方法中均可定义属于自己的变量。</a:t>
            </a:r>
            <a:endParaRPr lang="en-US" altLang="zh-CN" dirty="0" smtClean="0"/>
          </a:p>
          <a:p>
            <a:pPr marL="68580" indent="0">
              <a:buNone/>
            </a:pPr>
            <a:r>
              <a:rPr lang="zh-CN" altLang="en-US" dirty="0" smtClean="0"/>
              <a:t>类中定义的变量是成员变量（不在方法体内），而在方法中定义的变量是局部变量。</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8781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6.1.3 </a:t>
            </a:r>
            <a:r>
              <a:rPr lang="zh-CN" altLang="en-US" dirty="0"/>
              <a:t>局部变量</a:t>
            </a:r>
          </a:p>
        </p:txBody>
      </p:sp>
      <p:sp>
        <p:nvSpPr>
          <p:cNvPr id="3" name="内容占位符 2"/>
          <p:cNvSpPr>
            <a:spLocks noGrp="1"/>
          </p:cNvSpPr>
          <p:nvPr>
            <p:ph idx="1"/>
          </p:nvPr>
        </p:nvSpPr>
        <p:spPr>
          <a:xfrm>
            <a:off x="1043492" y="2323652"/>
            <a:ext cx="6777317" cy="3985668"/>
          </a:xfrm>
        </p:spPr>
        <p:txBody>
          <a:bodyPr>
            <a:normAutofit/>
          </a:bodyPr>
          <a:lstStyle/>
          <a:p>
            <a:pPr marL="68580" indent="0">
              <a:buNone/>
            </a:pPr>
            <a:r>
              <a:rPr lang="zh-CN" altLang="en-US" dirty="0" smtClean="0"/>
              <a:t>成员变量与局部变量的区别：</a:t>
            </a:r>
            <a:endParaRPr lang="en-US" altLang="zh-CN" dirty="0" smtClean="0"/>
          </a:p>
          <a:p>
            <a:pPr marL="68580" indent="0">
              <a:buNone/>
            </a:pPr>
            <a:r>
              <a:rPr lang="zh-CN" altLang="en-US" dirty="0" smtClean="0"/>
              <a:t>（</a:t>
            </a:r>
            <a:r>
              <a:rPr lang="en-US" altLang="zh-CN" dirty="0" smtClean="0"/>
              <a:t>1</a:t>
            </a:r>
            <a:r>
              <a:rPr lang="zh-CN" altLang="en-US" dirty="0" smtClean="0"/>
              <a:t>）从语法形式上看，成员变量是属于类的，而局部变量是在方法中定义的变量或是方法的参数；成员变量可以被</a:t>
            </a:r>
            <a:r>
              <a:rPr lang="en-US" altLang="zh-CN" dirty="0" smtClean="0"/>
              <a:t>public</a:t>
            </a:r>
            <a:r>
              <a:rPr lang="zh-CN" altLang="en-US" dirty="0" smtClean="0"/>
              <a:t>、</a:t>
            </a:r>
            <a:r>
              <a:rPr lang="en-US" altLang="zh-CN" dirty="0" smtClean="0"/>
              <a:t>private</a:t>
            </a:r>
            <a:r>
              <a:rPr lang="zh-CN" altLang="en-US" dirty="0" smtClean="0"/>
              <a:t>、</a:t>
            </a:r>
            <a:r>
              <a:rPr lang="en-US" altLang="zh-CN" dirty="0" smtClean="0"/>
              <a:t>static</a:t>
            </a:r>
            <a:r>
              <a:rPr lang="zh-CN" altLang="en-US" dirty="0" smtClean="0"/>
              <a:t>等修饰符所修饰，而局部变量则不能被访问控制修饰符及</a:t>
            </a:r>
            <a:r>
              <a:rPr lang="en-US" altLang="zh-CN" dirty="0" smtClean="0"/>
              <a:t>static</a:t>
            </a:r>
            <a:r>
              <a:rPr lang="zh-CN" altLang="en-US" dirty="0" smtClean="0"/>
              <a:t>所修饰；成员变量和局部变量都可以被</a:t>
            </a:r>
            <a:r>
              <a:rPr lang="en-US" altLang="zh-CN" dirty="0" smtClean="0"/>
              <a:t>final</a:t>
            </a:r>
            <a:r>
              <a:rPr lang="zh-CN" altLang="en-US" dirty="0" smtClean="0"/>
              <a:t>所修饰。</a:t>
            </a:r>
            <a:endParaRPr lang="en-US" altLang="zh-CN" dirty="0" smtClean="0"/>
          </a:p>
          <a:p>
            <a:pPr marL="68580" indent="0">
              <a:buNone/>
            </a:pPr>
            <a:r>
              <a:rPr lang="zh-CN" altLang="en-US" dirty="0" smtClean="0"/>
              <a:t>（</a:t>
            </a:r>
            <a:r>
              <a:rPr lang="en-US" altLang="zh-CN" dirty="0" smtClean="0"/>
              <a:t>2</a:t>
            </a:r>
            <a:r>
              <a:rPr lang="zh-CN" altLang="en-US" dirty="0" smtClean="0"/>
              <a:t>）从变量在内存中的存储方式上看，成员变量是对象的一部分，而对象是存在于堆内存的，而局部变量是存在于栈内存的。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9053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6.1.3 </a:t>
            </a:r>
            <a:r>
              <a:rPr lang="zh-CN" altLang="en-US" dirty="0"/>
              <a:t>局部变量</a:t>
            </a:r>
          </a:p>
        </p:txBody>
      </p:sp>
      <p:sp>
        <p:nvSpPr>
          <p:cNvPr id="3" name="内容占位符 2"/>
          <p:cNvSpPr>
            <a:spLocks noGrp="1"/>
          </p:cNvSpPr>
          <p:nvPr>
            <p:ph idx="1"/>
          </p:nvPr>
        </p:nvSpPr>
        <p:spPr>
          <a:xfrm>
            <a:off x="1043492" y="2323652"/>
            <a:ext cx="6777317" cy="4129684"/>
          </a:xfrm>
        </p:spPr>
        <p:txBody>
          <a:bodyPr>
            <a:normAutofit/>
          </a:bodyPr>
          <a:lstStyle/>
          <a:p>
            <a:pPr marL="68580" indent="0">
              <a:buNone/>
            </a:pPr>
            <a:r>
              <a:rPr lang="zh-CN" altLang="en-US" dirty="0"/>
              <a:t>成员变量与局部变量的区别：</a:t>
            </a:r>
            <a:endParaRPr lang="en-US" altLang="zh-CN" dirty="0"/>
          </a:p>
          <a:p>
            <a:pPr marL="68580" indent="0">
              <a:buNone/>
            </a:pPr>
            <a:r>
              <a:rPr lang="zh-CN" altLang="en-US" dirty="0" smtClean="0"/>
              <a:t>（</a:t>
            </a:r>
            <a:r>
              <a:rPr lang="en-US" altLang="zh-CN" dirty="0" smtClean="0"/>
              <a:t>3</a:t>
            </a:r>
            <a:r>
              <a:rPr lang="zh-CN" altLang="en-US" dirty="0" smtClean="0"/>
              <a:t>）从变量在内存中的生存时间上看，成员变量是对象的一部分，它随着对象的创建而存在，而局部变量随着方法的调用而产生，随着方法调用的结束而自动消失。</a:t>
            </a:r>
            <a:endParaRPr lang="en-US" altLang="zh-CN" dirty="0" smtClean="0"/>
          </a:p>
          <a:p>
            <a:pPr marL="68580" indent="0">
              <a:buNone/>
            </a:pPr>
            <a:r>
              <a:rPr lang="zh-CN" altLang="en-US" dirty="0" smtClean="0"/>
              <a:t>（</a:t>
            </a:r>
            <a:r>
              <a:rPr lang="en-US" altLang="zh-CN" dirty="0" smtClean="0"/>
              <a:t>4</a:t>
            </a:r>
            <a:r>
              <a:rPr lang="zh-CN" altLang="en-US" dirty="0" smtClean="0"/>
              <a:t>）成员变量如果没有被赋初值，则会自动以类型的默认值赋值（有一种情况例外，被</a:t>
            </a:r>
            <a:r>
              <a:rPr lang="en-US" altLang="zh-CN" dirty="0" smtClean="0"/>
              <a:t>final</a:t>
            </a:r>
            <a:r>
              <a:rPr lang="zh-CN" altLang="en-US" dirty="0" smtClean="0"/>
              <a:t>修饰但没有被</a:t>
            </a:r>
            <a:r>
              <a:rPr lang="en-US" altLang="zh-CN" dirty="0" smtClean="0"/>
              <a:t>static</a:t>
            </a:r>
            <a:r>
              <a:rPr lang="zh-CN" altLang="en-US" dirty="0" smtClean="0"/>
              <a:t>修饰的成员变量必须显式地赋值）；而局部变量则不会自动赋值，必须显式地赋值后才能使用。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295673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544616" cy="504056"/>
          </a:xfrm>
        </p:spPr>
        <p:txBody>
          <a:bodyPr>
            <a:noAutofit/>
          </a:bodyPr>
          <a:lstStyle/>
          <a:p>
            <a:r>
              <a:rPr lang="en-US" altLang="zh-CN" sz="2800" dirty="0"/>
              <a:t>6.1.3 </a:t>
            </a:r>
            <a:r>
              <a:rPr lang="zh-CN" altLang="en-US" sz="2800" dirty="0"/>
              <a:t>局部变量</a:t>
            </a:r>
          </a:p>
        </p:txBody>
      </p:sp>
      <p:sp>
        <p:nvSpPr>
          <p:cNvPr id="3" name="内容占位符 2"/>
          <p:cNvSpPr>
            <a:spLocks noGrp="1"/>
          </p:cNvSpPr>
          <p:nvPr>
            <p:ph idx="1"/>
          </p:nvPr>
        </p:nvSpPr>
        <p:spPr>
          <a:xfrm>
            <a:off x="467544" y="908720"/>
            <a:ext cx="7560840" cy="5760640"/>
          </a:xfrm>
        </p:spPr>
        <p:txBody>
          <a:bodyPr>
            <a:noAutofit/>
          </a:bodyPr>
          <a:lstStyle/>
          <a:p>
            <a:pPr marL="68580" indent="0">
              <a:buNone/>
            </a:pPr>
            <a:r>
              <a:rPr lang="zh-CN" altLang="en-US" sz="1800" dirty="0" smtClean="0"/>
              <a:t>例</a:t>
            </a:r>
            <a:r>
              <a:rPr lang="en-US" altLang="zh-CN" sz="1800" dirty="0" smtClean="0"/>
              <a:t>6.5 </a:t>
            </a:r>
            <a:r>
              <a:rPr lang="zh-CN" altLang="en-US" sz="1800" dirty="0" smtClean="0"/>
              <a:t>局部变量和成员变量</a:t>
            </a:r>
            <a:endParaRPr lang="en-US" altLang="zh-CN" sz="1800" dirty="0" smtClean="0"/>
          </a:p>
          <a:p>
            <a:pPr marL="68580" indent="0">
              <a:buNone/>
            </a:pPr>
            <a:r>
              <a:rPr lang="en-US" altLang="zh-CN" sz="1800" dirty="0" smtClean="0"/>
              <a:t>package </a:t>
            </a:r>
            <a:r>
              <a:rPr lang="en-US" altLang="zh-CN" sz="1800" dirty="0"/>
              <a:t>test;</a:t>
            </a:r>
          </a:p>
          <a:p>
            <a:pPr marL="68580" indent="0">
              <a:buNone/>
            </a:pPr>
            <a:r>
              <a:rPr lang="en-US" altLang="zh-CN" sz="1800" dirty="0"/>
              <a:t>class People {</a:t>
            </a:r>
          </a:p>
          <a:p>
            <a:pPr marL="68580" indent="0">
              <a:buNone/>
            </a:pPr>
            <a:r>
              <a:rPr lang="en-US" altLang="zh-CN" sz="1800" dirty="0" smtClean="0"/>
              <a:t>   String </a:t>
            </a:r>
            <a:r>
              <a:rPr lang="en-US" altLang="zh-CN" sz="1800" dirty="0"/>
              <a:t>name;</a:t>
            </a:r>
          </a:p>
          <a:p>
            <a:pPr marL="68580" indent="0">
              <a:buNone/>
            </a:pPr>
            <a:r>
              <a:rPr lang="en-US" altLang="zh-CN" sz="1800" dirty="0" smtClean="0"/>
              <a:t>  String </a:t>
            </a:r>
            <a:r>
              <a:rPr lang="en-US" altLang="zh-CN" sz="1800" dirty="0"/>
              <a:t>sex="</a:t>
            </a:r>
            <a:r>
              <a:rPr lang="zh-CN" altLang="en-US" sz="1800" dirty="0"/>
              <a:t>男</a:t>
            </a:r>
            <a:r>
              <a:rPr lang="en-US" altLang="zh-CN" sz="1800" dirty="0"/>
              <a:t>";</a:t>
            </a:r>
          </a:p>
          <a:p>
            <a:pPr marL="68580" indent="0">
              <a:buNone/>
            </a:pPr>
            <a:r>
              <a:rPr lang="en-US" altLang="zh-CN" sz="1800" dirty="0" smtClean="0"/>
              <a:t>  </a:t>
            </a:r>
            <a:r>
              <a:rPr lang="en-US" altLang="zh-CN" sz="1800" dirty="0" err="1" smtClean="0"/>
              <a:t>int</a:t>
            </a:r>
            <a:r>
              <a:rPr lang="en-US" altLang="zh-CN" sz="1800" dirty="0" smtClean="0"/>
              <a:t> </a:t>
            </a:r>
            <a:r>
              <a:rPr lang="en-US" altLang="zh-CN" sz="1800" dirty="0"/>
              <a:t>age=0;</a:t>
            </a:r>
          </a:p>
          <a:p>
            <a:pPr marL="68580" indent="0">
              <a:buNone/>
            </a:pPr>
            <a:r>
              <a:rPr lang="en-US" altLang="zh-CN" sz="1800" dirty="0" smtClean="0"/>
              <a:t>  static </a:t>
            </a:r>
            <a:r>
              <a:rPr lang="en-US" altLang="zh-CN" sz="1800" dirty="0"/>
              <a:t>String classify="</a:t>
            </a:r>
            <a:r>
              <a:rPr lang="zh-CN" altLang="en-US" sz="1800" dirty="0"/>
              <a:t>哺乳动物</a:t>
            </a:r>
            <a:r>
              <a:rPr lang="en-US" altLang="zh-CN" sz="1800" dirty="0"/>
              <a:t>";</a:t>
            </a:r>
          </a:p>
          <a:p>
            <a:pPr marL="68580" indent="0">
              <a:buNone/>
            </a:pPr>
            <a:r>
              <a:rPr lang="en-US" altLang="zh-CN" sz="1800" dirty="0" smtClean="0"/>
              <a:t>       public </a:t>
            </a:r>
            <a:r>
              <a:rPr lang="en-US" altLang="zh-CN" sz="1800" dirty="0"/>
              <a:t>void show</a:t>
            </a:r>
            <a:r>
              <a:rPr lang="en-US" altLang="zh-CN" sz="1800" dirty="0" smtClean="0"/>
              <a:t>()  {</a:t>
            </a:r>
            <a:endParaRPr lang="en-US" altLang="zh-CN" sz="1800" dirty="0"/>
          </a:p>
          <a:p>
            <a:pPr marL="68580" indent="0">
              <a:buNone/>
            </a:pPr>
            <a:r>
              <a:rPr lang="en-US" altLang="zh-CN" sz="1800" dirty="0"/>
              <a:t>	</a:t>
            </a:r>
            <a:r>
              <a:rPr lang="en-US" altLang="zh-CN" sz="1800" dirty="0" err="1"/>
              <a:t>int</a:t>
            </a:r>
            <a:r>
              <a:rPr lang="en-US" altLang="zh-CN" sz="1800" dirty="0"/>
              <a:t> age=20</a:t>
            </a:r>
            <a:r>
              <a:rPr lang="en-US" altLang="zh-CN" sz="1800" dirty="0" smtClean="0"/>
              <a:t>;</a:t>
            </a:r>
          </a:p>
          <a:p>
            <a:pPr marL="68580" indent="0">
              <a:buNone/>
            </a:pPr>
            <a:r>
              <a:rPr lang="en-US" altLang="zh-CN" sz="1800" dirty="0"/>
              <a:t>	</a:t>
            </a:r>
            <a:r>
              <a:rPr lang="en-US" altLang="zh-CN" sz="1800" dirty="0" err="1" smtClean="0"/>
              <a:t>System.out.println</a:t>
            </a:r>
            <a:r>
              <a:rPr lang="en-US" altLang="zh-CN" sz="1800" dirty="0"/>
              <a:t>("</a:t>
            </a:r>
            <a:r>
              <a:rPr lang="zh-CN" altLang="en-US" sz="1800" dirty="0"/>
              <a:t>类数据如下</a:t>
            </a:r>
            <a:r>
              <a:rPr lang="en-US" altLang="zh-CN" sz="1800" dirty="0"/>
              <a:t>");</a:t>
            </a:r>
          </a:p>
          <a:p>
            <a:pPr marL="68580" indent="0">
              <a:buNone/>
            </a:pPr>
            <a:r>
              <a:rPr lang="en-US" altLang="zh-CN" sz="1800" dirty="0"/>
              <a:t>	</a:t>
            </a:r>
            <a:r>
              <a:rPr lang="en-US" altLang="zh-CN" sz="1800" dirty="0" err="1" smtClean="0"/>
              <a:t>System.out.println</a:t>
            </a:r>
            <a:r>
              <a:rPr lang="en-US" altLang="zh-CN" sz="1800" dirty="0"/>
              <a:t>("sex="+sex);</a:t>
            </a:r>
          </a:p>
          <a:p>
            <a:pPr marL="68580" indent="0">
              <a:buNone/>
            </a:pPr>
            <a:r>
              <a:rPr lang="en-US" altLang="zh-CN" sz="1800" dirty="0"/>
              <a:t>	</a:t>
            </a:r>
            <a:r>
              <a:rPr lang="en-US" altLang="zh-CN" sz="1800" dirty="0" err="1" smtClean="0"/>
              <a:t>System.out.println</a:t>
            </a:r>
            <a:r>
              <a:rPr lang="en-US" altLang="zh-CN" sz="1800" dirty="0"/>
              <a:t>("age="+age</a:t>
            </a:r>
            <a:r>
              <a:rPr lang="en-US" altLang="zh-CN" sz="1800" dirty="0" smtClean="0"/>
              <a:t>);      }</a:t>
            </a:r>
            <a:endParaRPr lang="en-US" altLang="zh-CN" sz="1800" dirty="0"/>
          </a:p>
          <a:p>
            <a:pPr marL="68580" indent="0">
              <a:buNone/>
            </a:pPr>
            <a:r>
              <a:rPr lang="en-US" altLang="zh-CN" sz="1800" dirty="0"/>
              <a:t>}</a:t>
            </a:r>
          </a:p>
          <a:p>
            <a:pPr marL="68580" indent="0">
              <a:buNone/>
            </a:pPr>
            <a:r>
              <a:rPr lang="en-US" altLang="zh-CN" sz="1800" dirty="0"/>
              <a:t>public class Test {</a:t>
            </a:r>
          </a:p>
          <a:p>
            <a:pPr marL="68580" indent="0">
              <a:buNone/>
            </a:pPr>
            <a:r>
              <a:rPr lang="en-US" altLang="zh-CN" sz="1800" dirty="0" smtClean="0"/>
              <a:t>     public </a:t>
            </a:r>
            <a:r>
              <a:rPr lang="en-US" altLang="zh-CN" sz="1800" dirty="0"/>
              <a:t>static void main(String[] </a:t>
            </a:r>
            <a:r>
              <a:rPr lang="en-US" altLang="zh-CN" sz="1800" dirty="0" err="1"/>
              <a:t>args</a:t>
            </a:r>
            <a:r>
              <a:rPr lang="en-US" altLang="zh-CN" sz="1800" dirty="0"/>
              <a:t>) {</a:t>
            </a:r>
          </a:p>
          <a:p>
            <a:pPr marL="68580" indent="0">
              <a:buNone/>
            </a:pPr>
            <a:r>
              <a:rPr lang="en-US" altLang="zh-CN" sz="1800" dirty="0"/>
              <a:t>	</a:t>
            </a:r>
            <a:r>
              <a:rPr lang="en-US" altLang="zh-CN" sz="1800" dirty="0" smtClean="0"/>
              <a:t>People </a:t>
            </a:r>
            <a:r>
              <a:rPr lang="en-US" altLang="zh-CN" sz="1800" dirty="0"/>
              <a:t>p=new People();</a:t>
            </a:r>
          </a:p>
          <a:p>
            <a:pPr marL="68580" indent="0">
              <a:buNone/>
            </a:pPr>
            <a:r>
              <a:rPr lang="en-US" altLang="zh-CN" sz="1800" dirty="0"/>
              <a:t>	</a:t>
            </a:r>
            <a:r>
              <a:rPr lang="en-US" altLang="zh-CN" sz="1800" dirty="0" err="1" smtClean="0"/>
              <a:t>p.show</a:t>
            </a:r>
            <a:r>
              <a:rPr lang="en-US" altLang="zh-CN" sz="1800" dirty="0" smtClean="0"/>
              <a:t>();      }</a:t>
            </a:r>
            <a:endParaRPr lang="en-US" altLang="zh-CN" sz="1800" dirty="0"/>
          </a:p>
          <a:p>
            <a:pPr marL="68580" indent="0">
              <a:buNone/>
            </a:pPr>
            <a:r>
              <a:rPr lang="en-US" altLang="zh-CN" sz="1800" b="1" dirty="0"/>
              <a:t>}</a:t>
            </a:r>
            <a:endParaRPr lang="zh-CN" altLang="en-US" sz="18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05222"/>
            <a:ext cx="58388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标注 4"/>
          <p:cNvSpPr/>
          <p:nvPr/>
        </p:nvSpPr>
        <p:spPr>
          <a:xfrm>
            <a:off x="6084168" y="3032956"/>
            <a:ext cx="2409180" cy="1368152"/>
          </a:xfrm>
          <a:prstGeom prst="wedgeRectCallout">
            <a:avLst>
              <a:gd name="adj1" fmla="val -91846"/>
              <a:gd name="adj2" fmla="val 6034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局部变量和成员变量重名怎么办？如果要输出局部变量或成员变量应该怎么做？</a:t>
            </a:r>
          </a:p>
        </p:txBody>
      </p:sp>
      <p:cxnSp>
        <p:nvCxnSpPr>
          <p:cNvPr id="7" name="直接连接符 6"/>
          <p:cNvCxnSpPr/>
          <p:nvPr/>
        </p:nvCxnSpPr>
        <p:spPr>
          <a:xfrm>
            <a:off x="1331640" y="4581128"/>
            <a:ext cx="0" cy="36004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直接连接符 8"/>
          <p:cNvCxnSpPr/>
          <p:nvPr/>
        </p:nvCxnSpPr>
        <p:spPr>
          <a:xfrm>
            <a:off x="1331640" y="4581128"/>
            <a:ext cx="374441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p:cNvCxnSpPr/>
          <p:nvPr/>
        </p:nvCxnSpPr>
        <p:spPr>
          <a:xfrm>
            <a:off x="5076056" y="4581128"/>
            <a:ext cx="0" cy="36004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直接连接符 13"/>
          <p:cNvCxnSpPr/>
          <p:nvPr/>
        </p:nvCxnSpPr>
        <p:spPr>
          <a:xfrm>
            <a:off x="1331640" y="4941168"/>
            <a:ext cx="3744416"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6339284" y="4581128"/>
            <a:ext cx="1694695"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t>使用</a:t>
            </a:r>
            <a:r>
              <a:rPr lang="en-US" altLang="zh-CN" dirty="0" smtClean="0"/>
              <a:t>this</a:t>
            </a:r>
            <a:r>
              <a:rPr lang="zh-CN" altLang="en-US" dirty="0" smtClean="0"/>
              <a:t>关键字</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9205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par>
                                <p:cTn id="23" presetID="6" presetClass="entr" presetSubtype="16"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ircle(in)">
                                      <p:cBhvr>
                                        <p:cTn id="3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面向对象编程思想</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可以拿生活中的实例来理解面向过程与面向对象，例如五子棋</a:t>
            </a:r>
            <a:endParaRPr lang="en-US" altLang="zh-CN" dirty="0" smtClean="0"/>
          </a:p>
          <a:p>
            <a:pPr marL="68580" indent="0">
              <a:buNone/>
            </a:pPr>
            <a:r>
              <a:rPr lang="zh-CN" altLang="en-US" dirty="0" smtClean="0">
                <a:solidFill>
                  <a:srgbClr val="FF0000"/>
                </a:solidFill>
              </a:rPr>
              <a:t>面向过程</a:t>
            </a:r>
            <a:r>
              <a:rPr lang="zh-CN" altLang="en-US" dirty="0" smtClean="0"/>
              <a:t>的设计思路就是首先分析问题的步骤：</a:t>
            </a:r>
            <a:r>
              <a:rPr lang="en-US" altLang="zh-CN" dirty="0" smtClean="0"/>
              <a:t>1</a:t>
            </a:r>
            <a:r>
              <a:rPr lang="zh-CN" altLang="en-US" dirty="0" smtClean="0"/>
              <a:t>、开始游戏，</a:t>
            </a:r>
            <a:r>
              <a:rPr lang="en-US" altLang="zh-CN" dirty="0" smtClean="0"/>
              <a:t>2</a:t>
            </a:r>
            <a:r>
              <a:rPr lang="zh-CN" altLang="en-US" dirty="0" smtClean="0"/>
              <a:t>、黑子先走，</a:t>
            </a:r>
            <a:r>
              <a:rPr lang="en-US" altLang="zh-CN" dirty="0" smtClean="0"/>
              <a:t>3</a:t>
            </a:r>
            <a:r>
              <a:rPr lang="zh-CN" altLang="en-US" dirty="0" smtClean="0"/>
              <a:t>、绘制画面，</a:t>
            </a:r>
            <a:r>
              <a:rPr lang="en-US" altLang="zh-CN" dirty="0" smtClean="0"/>
              <a:t>4</a:t>
            </a:r>
            <a:r>
              <a:rPr lang="zh-CN" altLang="en-US" dirty="0" smtClean="0"/>
              <a:t>、判断输赢，</a:t>
            </a:r>
            <a:r>
              <a:rPr lang="en-US" altLang="zh-CN" dirty="0" smtClean="0"/>
              <a:t>5</a:t>
            </a:r>
            <a:r>
              <a:rPr lang="zh-CN" altLang="en-US" dirty="0" smtClean="0"/>
              <a:t>、轮到白子，</a:t>
            </a:r>
            <a:r>
              <a:rPr lang="en-US" altLang="zh-CN" dirty="0" smtClean="0"/>
              <a:t>6</a:t>
            </a:r>
            <a:r>
              <a:rPr lang="zh-CN" altLang="en-US" dirty="0" smtClean="0"/>
              <a:t>、绘制画面，</a:t>
            </a:r>
            <a:r>
              <a:rPr lang="en-US" altLang="zh-CN" dirty="0" smtClean="0"/>
              <a:t>7</a:t>
            </a:r>
            <a:r>
              <a:rPr lang="zh-CN" altLang="en-US" dirty="0" smtClean="0"/>
              <a:t>、判断输赢，</a:t>
            </a:r>
            <a:r>
              <a:rPr lang="en-US" altLang="zh-CN" dirty="0" smtClean="0"/>
              <a:t>8</a:t>
            </a:r>
            <a:r>
              <a:rPr lang="zh-CN" altLang="en-US" dirty="0" smtClean="0"/>
              <a:t>、返回步骤</a:t>
            </a:r>
            <a:r>
              <a:rPr lang="en-US" altLang="zh-CN" dirty="0" smtClean="0"/>
              <a:t>2</a:t>
            </a:r>
            <a:r>
              <a:rPr lang="zh-CN" altLang="en-US" dirty="0" smtClean="0"/>
              <a:t>，</a:t>
            </a:r>
            <a:r>
              <a:rPr lang="en-US" altLang="zh-CN" dirty="0" smtClean="0"/>
              <a:t>9</a:t>
            </a:r>
            <a:r>
              <a:rPr lang="zh-CN" altLang="en-US" dirty="0" smtClean="0"/>
              <a:t>、输出最后结果。</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174177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6.1.4 this</a:t>
            </a:r>
            <a:r>
              <a:rPr lang="zh-CN" altLang="en-US" dirty="0" smtClean="0"/>
              <a:t>关键字</a:t>
            </a:r>
            <a:endParaRPr lang="zh-CN" altLang="en-US" dirty="0"/>
          </a:p>
        </p:txBody>
      </p:sp>
      <p:sp>
        <p:nvSpPr>
          <p:cNvPr id="3" name="内容占位符 2"/>
          <p:cNvSpPr>
            <a:spLocks noGrp="1"/>
          </p:cNvSpPr>
          <p:nvPr>
            <p:ph idx="1"/>
          </p:nvPr>
        </p:nvSpPr>
        <p:spPr/>
        <p:txBody>
          <a:bodyPr/>
          <a:lstStyle/>
          <a:p>
            <a:pPr marL="68580" indent="0">
              <a:buNone/>
            </a:pPr>
            <a:r>
              <a:rPr lang="en-US" altLang="zh-CN" dirty="0"/>
              <a:t>this</a:t>
            </a:r>
            <a:r>
              <a:rPr lang="zh-CN" altLang="en-US" dirty="0"/>
              <a:t>关键字可以调用成员变量和成员方法，</a:t>
            </a:r>
            <a:r>
              <a:rPr lang="en-US" altLang="zh-CN" dirty="0"/>
              <a:t>this</a:t>
            </a:r>
            <a:r>
              <a:rPr lang="zh-CN" altLang="en-US" dirty="0"/>
              <a:t>引用的是本类的一个对象。</a:t>
            </a:r>
            <a:endParaRPr lang="en-US" altLang="zh-CN" dirty="0"/>
          </a:p>
          <a:p>
            <a:pPr marL="68580" indent="0">
              <a:buNone/>
            </a:pPr>
            <a:r>
              <a:rPr lang="zh-CN" altLang="en-US" dirty="0"/>
              <a:t>在局部变量或方法参数覆盖了成员变量时，就要添加</a:t>
            </a:r>
            <a:r>
              <a:rPr lang="en-US" altLang="zh-CN" dirty="0"/>
              <a:t>this</a:t>
            </a:r>
            <a:r>
              <a:rPr lang="zh-CN" altLang="en-US" dirty="0"/>
              <a:t>关键字明确引用的是类成员还是局部变量或方法参数。</a:t>
            </a:r>
            <a:endParaRPr lang="en-US" altLang="zh-CN" dirty="0"/>
          </a:p>
          <a:p>
            <a:pPr marL="68580" indent="0">
              <a:buNone/>
            </a:pPr>
            <a:r>
              <a:rPr lang="en-US" altLang="zh-CN" dirty="0"/>
              <a:t>this</a:t>
            </a:r>
            <a:r>
              <a:rPr lang="zh-CN" altLang="en-US" dirty="0"/>
              <a:t>除了可以调用成员变量或成员方法之外，还可以作为方法的返回值。</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136966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6.1.4 this</a:t>
            </a:r>
            <a:r>
              <a:rPr lang="zh-CN" altLang="en-US" dirty="0"/>
              <a:t>关键字</a:t>
            </a:r>
          </a:p>
        </p:txBody>
      </p:sp>
      <p:sp>
        <p:nvSpPr>
          <p:cNvPr id="3" name="内容占位符 2"/>
          <p:cNvSpPr>
            <a:spLocks noGrp="1"/>
          </p:cNvSpPr>
          <p:nvPr>
            <p:ph idx="1"/>
          </p:nvPr>
        </p:nvSpPr>
        <p:spPr>
          <a:xfrm>
            <a:off x="755576" y="2323652"/>
            <a:ext cx="7200916" cy="4345708"/>
          </a:xfrm>
        </p:spPr>
        <p:txBody>
          <a:bodyPr>
            <a:normAutofit/>
          </a:bodyPr>
          <a:lstStyle/>
          <a:p>
            <a:pPr marL="68580" indent="0">
              <a:buNone/>
            </a:pPr>
            <a:r>
              <a:rPr lang="zh-CN" altLang="en-US" dirty="0" smtClean="0"/>
              <a:t>（</a:t>
            </a:r>
            <a:r>
              <a:rPr lang="en-US" altLang="zh-CN" dirty="0" smtClean="0"/>
              <a:t>1</a:t>
            </a:r>
            <a:r>
              <a:rPr lang="zh-CN" altLang="en-US" dirty="0" smtClean="0"/>
              <a:t>）普通方法中，</a:t>
            </a:r>
            <a:r>
              <a:rPr lang="en-US" altLang="zh-CN" dirty="0" smtClean="0"/>
              <a:t>this</a:t>
            </a:r>
            <a:r>
              <a:rPr lang="zh-CN" altLang="en-US" dirty="0" smtClean="0"/>
              <a:t>总是指向调用该方法的对象。</a:t>
            </a:r>
            <a:endParaRPr lang="en-US" altLang="zh-CN" dirty="0" smtClean="0"/>
          </a:p>
          <a:p>
            <a:pPr marL="68580" indent="0">
              <a:buNone/>
            </a:pPr>
            <a:r>
              <a:rPr lang="zh-CN" altLang="en-US" dirty="0" smtClean="0"/>
              <a:t>（</a:t>
            </a:r>
            <a:r>
              <a:rPr lang="en-US" altLang="zh-CN" dirty="0" smtClean="0"/>
              <a:t>2</a:t>
            </a:r>
            <a:r>
              <a:rPr lang="zh-CN" altLang="en-US" dirty="0" smtClean="0"/>
              <a:t>）构造方法中，</a:t>
            </a:r>
            <a:r>
              <a:rPr lang="en-US" altLang="zh-CN" dirty="0" smtClean="0"/>
              <a:t>this</a:t>
            </a:r>
            <a:r>
              <a:rPr lang="zh-CN" altLang="en-US" dirty="0" smtClean="0"/>
              <a:t>总是指向正要初始化的对象。</a:t>
            </a:r>
            <a:endParaRPr lang="en-US" altLang="zh-CN" dirty="0" smtClean="0"/>
          </a:p>
          <a:p>
            <a:pPr marL="68580" indent="0">
              <a:buNone/>
            </a:pPr>
            <a:endParaRPr lang="en-US" altLang="zh-CN" dirty="0" smtClean="0"/>
          </a:p>
          <a:p>
            <a:pPr marL="68580" indent="0">
              <a:buNone/>
            </a:pPr>
            <a:r>
              <a:rPr lang="en-US" altLang="zh-CN" dirty="0" smtClean="0"/>
              <a:t>this</a:t>
            </a:r>
            <a:r>
              <a:rPr lang="zh-CN" altLang="en-US" dirty="0" smtClean="0"/>
              <a:t>最常见的用法：</a:t>
            </a:r>
            <a:endParaRPr lang="en-US" altLang="zh-CN" dirty="0" smtClean="0"/>
          </a:p>
          <a:p>
            <a:pPr marL="68580" indent="0">
              <a:buNone/>
            </a:pPr>
            <a:r>
              <a:rPr lang="zh-CN" altLang="en-US" dirty="0" smtClean="0"/>
              <a:t>（</a:t>
            </a:r>
            <a:r>
              <a:rPr lang="en-US" altLang="zh-CN" dirty="0" smtClean="0"/>
              <a:t>1</a:t>
            </a:r>
            <a:r>
              <a:rPr lang="zh-CN" altLang="en-US" dirty="0" smtClean="0"/>
              <a:t>）让类中的一个方法，访问该类的另一个方法或属性。</a:t>
            </a:r>
            <a:endParaRPr lang="en-US" altLang="zh-CN" dirty="0" smtClean="0"/>
          </a:p>
          <a:p>
            <a:pPr marL="68580" indent="0">
              <a:buNone/>
            </a:pPr>
            <a:r>
              <a:rPr lang="zh-CN" altLang="en-US" dirty="0" smtClean="0"/>
              <a:t>（</a:t>
            </a:r>
            <a:r>
              <a:rPr lang="en-US" altLang="zh-CN" dirty="0" smtClean="0"/>
              <a:t>2</a:t>
            </a:r>
            <a:r>
              <a:rPr lang="zh-CN" altLang="en-US" dirty="0" smtClean="0"/>
              <a:t>）使用</a:t>
            </a:r>
            <a:r>
              <a:rPr lang="en-US" altLang="zh-CN" dirty="0" smtClean="0"/>
              <a:t>this</a:t>
            </a:r>
            <a:r>
              <a:rPr lang="zh-CN" altLang="en-US" dirty="0" smtClean="0"/>
              <a:t>关键字调用重载构造方法。避免相同的初始化代码，只能在构造方法中使用，并且必须位于构造方法的第一句。</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141284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6192806" cy="432048"/>
          </a:xfrm>
        </p:spPr>
        <p:txBody>
          <a:bodyPr>
            <a:noAutofit/>
          </a:bodyPr>
          <a:lstStyle/>
          <a:p>
            <a:r>
              <a:rPr lang="en-US" altLang="zh-CN" sz="2400" dirty="0"/>
              <a:t>6.1.4 this</a:t>
            </a:r>
            <a:r>
              <a:rPr lang="zh-CN" altLang="en-US" sz="2400" dirty="0"/>
              <a:t>关键字</a:t>
            </a:r>
          </a:p>
        </p:txBody>
      </p:sp>
      <p:sp>
        <p:nvSpPr>
          <p:cNvPr id="3" name="内容占位符 2"/>
          <p:cNvSpPr>
            <a:spLocks noGrp="1"/>
          </p:cNvSpPr>
          <p:nvPr>
            <p:ph idx="1"/>
          </p:nvPr>
        </p:nvSpPr>
        <p:spPr>
          <a:xfrm>
            <a:off x="683568" y="908720"/>
            <a:ext cx="7560840" cy="5688632"/>
          </a:xfrm>
        </p:spPr>
        <p:txBody>
          <a:bodyPr>
            <a:noAutofit/>
          </a:bodyPr>
          <a:lstStyle/>
          <a:p>
            <a:pPr marL="68580" indent="0">
              <a:buNone/>
            </a:pPr>
            <a:r>
              <a:rPr lang="zh-CN" altLang="en-US" sz="1700" dirty="0" smtClean="0"/>
              <a:t>例</a:t>
            </a:r>
            <a:r>
              <a:rPr lang="en-US" altLang="zh-CN" sz="1700" dirty="0" smtClean="0"/>
              <a:t>6.6 this</a:t>
            </a:r>
            <a:r>
              <a:rPr lang="zh-CN" altLang="en-US" sz="1700" dirty="0" smtClean="0"/>
              <a:t>关键字的使用</a:t>
            </a:r>
            <a:endParaRPr lang="en-US" altLang="zh-CN" sz="1700" dirty="0" smtClean="0"/>
          </a:p>
          <a:p>
            <a:pPr marL="68580" indent="0">
              <a:buNone/>
            </a:pPr>
            <a:r>
              <a:rPr lang="en-US" altLang="zh-CN" sz="1700" dirty="0"/>
              <a:t>class People {</a:t>
            </a:r>
          </a:p>
          <a:p>
            <a:pPr marL="68580" indent="0">
              <a:buNone/>
            </a:pPr>
            <a:r>
              <a:rPr lang="en-US" altLang="zh-CN" sz="1700" dirty="0"/>
              <a:t>	String name;</a:t>
            </a:r>
          </a:p>
          <a:p>
            <a:pPr marL="68580" indent="0">
              <a:buNone/>
            </a:pPr>
            <a:r>
              <a:rPr lang="en-US" altLang="zh-CN" sz="1700" dirty="0"/>
              <a:t>	String sex="</a:t>
            </a:r>
            <a:r>
              <a:rPr lang="zh-CN" altLang="en-US" sz="1700" dirty="0"/>
              <a:t>男</a:t>
            </a:r>
            <a:r>
              <a:rPr lang="en-US" altLang="zh-CN" sz="1700" dirty="0"/>
              <a:t>";</a:t>
            </a:r>
          </a:p>
          <a:p>
            <a:pPr marL="68580" indent="0">
              <a:buNone/>
            </a:pPr>
            <a:r>
              <a:rPr lang="en-US" altLang="zh-CN" sz="1700" dirty="0"/>
              <a:t>	</a:t>
            </a:r>
            <a:r>
              <a:rPr lang="en-US" altLang="zh-CN" sz="1700" dirty="0" err="1"/>
              <a:t>int</a:t>
            </a:r>
            <a:r>
              <a:rPr lang="en-US" altLang="zh-CN" sz="1700" dirty="0"/>
              <a:t> age=0;</a:t>
            </a:r>
          </a:p>
          <a:p>
            <a:pPr marL="68580" indent="0">
              <a:buNone/>
            </a:pPr>
            <a:r>
              <a:rPr lang="en-US" altLang="zh-CN" sz="1700" dirty="0"/>
              <a:t>	static String classify="</a:t>
            </a:r>
            <a:r>
              <a:rPr lang="zh-CN" altLang="en-US" sz="1700" dirty="0"/>
              <a:t>哺乳动物</a:t>
            </a:r>
            <a:r>
              <a:rPr lang="en-US" altLang="zh-CN" sz="1700" dirty="0"/>
              <a:t>";</a:t>
            </a:r>
          </a:p>
          <a:p>
            <a:pPr marL="68580" indent="0">
              <a:buNone/>
            </a:pPr>
            <a:r>
              <a:rPr lang="en-US" altLang="zh-CN" sz="1700" dirty="0"/>
              <a:t>	public void show</a:t>
            </a:r>
            <a:r>
              <a:rPr lang="en-US" altLang="zh-CN" sz="1700" dirty="0" smtClean="0"/>
              <a:t>()    {</a:t>
            </a:r>
            <a:endParaRPr lang="en-US" altLang="zh-CN" sz="1700" dirty="0"/>
          </a:p>
          <a:p>
            <a:pPr marL="68580" indent="0">
              <a:buNone/>
            </a:pPr>
            <a:r>
              <a:rPr lang="en-US" altLang="zh-CN" sz="1700" dirty="0"/>
              <a:t>		</a:t>
            </a:r>
            <a:r>
              <a:rPr lang="en-US" altLang="zh-CN" sz="1700" dirty="0" err="1"/>
              <a:t>int</a:t>
            </a:r>
            <a:r>
              <a:rPr lang="en-US" altLang="zh-CN" sz="1700" dirty="0"/>
              <a:t> age=20;</a:t>
            </a:r>
          </a:p>
          <a:p>
            <a:pPr marL="68580" indent="0">
              <a:buNone/>
            </a:pPr>
            <a:r>
              <a:rPr lang="en-US" altLang="zh-CN" sz="1700" dirty="0"/>
              <a:t>		</a:t>
            </a:r>
            <a:r>
              <a:rPr lang="en-US" altLang="zh-CN" sz="1700" dirty="0" err="1"/>
              <a:t>System.out.println</a:t>
            </a:r>
            <a:r>
              <a:rPr lang="en-US" altLang="zh-CN" sz="1700" dirty="0"/>
              <a:t>("</a:t>
            </a:r>
            <a:r>
              <a:rPr lang="zh-CN" altLang="en-US" sz="1700" dirty="0"/>
              <a:t>类数据如下</a:t>
            </a:r>
            <a:r>
              <a:rPr lang="en-US" altLang="zh-CN" sz="1700" dirty="0"/>
              <a:t>");</a:t>
            </a:r>
          </a:p>
          <a:p>
            <a:pPr marL="68580" indent="0">
              <a:buNone/>
            </a:pPr>
            <a:r>
              <a:rPr lang="en-US" altLang="zh-CN" sz="1700" dirty="0"/>
              <a:t>		</a:t>
            </a:r>
            <a:r>
              <a:rPr lang="en-US" altLang="zh-CN" sz="1700" dirty="0" err="1"/>
              <a:t>System.out.println</a:t>
            </a:r>
            <a:r>
              <a:rPr lang="en-US" altLang="zh-CN" sz="1700" dirty="0"/>
              <a:t>("sex="+sex);</a:t>
            </a:r>
          </a:p>
          <a:p>
            <a:pPr marL="68580" indent="0">
              <a:buNone/>
            </a:pPr>
            <a:r>
              <a:rPr lang="en-US" altLang="zh-CN" sz="1700" dirty="0"/>
              <a:t>		</a:t>
            </a:r>
            <a:r>
              <a:rPr lang="en-US" altLang="zh-CN" sz="1700" dirty="0" err="1"/>
              <a:t>System.out.println</a:t>
            </a:r>
            <a:r>
              <a:rPr lang="en-US" altLang="zh-CN" sz="1700" dirty="0"/>
              <a:t>("age="+</a:t>
            </a:r>
            <a:r>
              <a:rPr lang="en-US" altLang="zh-CN" sz="1700" dirty="0" err="1"/>
              <a:t>this.age</a:t>
            </a:r>
            <a:r>
              <a:rPr lang="en-US" altLang="zh-CN" sz="1700" dirty="0"/>
              <a:t>);</a:t>
            </a:r>
          </a:p>
          <a:p>
            <a:pPr marL="68580" indent="0">
              <a:buNone/>
            </a:pPr>
            <a:r>
              <a:rPr lang="en-US" altLang="zh-CN" sz="1700" dirty="0"/>
              <a:t>		</a:t>
            </a:r>
            <a:r>
              <a:rPr lang="en-US" altLang="zh-CN" sz="1700" dirty="0" err="1"/>
              <a:t>System.out.println</a:t>
            </a:r>
            <a:r>
              <a:rPr lang="en-US" altLang="zh-CN" sz="1700" dirty="0"/>
              <a:t>("age="+age</a:t>
            </a:r>
            <a:r>
              <a:rPr lang="en-US" altLang="zh-CN" sz="1700" dirty="0" smtClean="0"/>
              <a:t>);     }</a:t>
            </a:r>
            <a:endParaRPr lang="en-US" altLang="zh-CN" sz="1700" dirty="0"/>
          </a:p>
          <a:p>
            <a:pPr marL="68580" indent="0">
              <a:buNone/>
            </a:pPr>
            <a:r>
              <a:rPr lang="en-US" altLang="zh-CN" sz="1700" dirty="0"/>
              <a:t>}</a:t>
            </a:r>
          </a:p>
          <a:p>
            <a:pPr marL="68580" indent="0">
              <a:buNone/>
            </a:pPr>
            <a:r>
              <a:rPr lang="en-US" altLang="zh-CN" sz="1700" dirty="0"/>
              <a:t>public class Test {</a:t>
            </a:r>
          </a:p>
          <a:p>
            <a:pPr marL="68580" indent="0">
              <a:buNone/>
            </a:pPr>
            <a:r>
              <a:rPr lang="en-US" altLang="zh-CN" sz="1700" dirty="0"/>
              <a:t>	public static void main(String[] </a:t>
            </a:r>
            <a:r>
              <a:rPr lang="en-US" altLang="zh-CN" sz="1700" dirty="0" err="1"/>
              <a:t>args</a:t>
            </a:r>
            <a:r>
              <a:rPr lang="en-US" altLang="zh-CN" sz="1700" dirty="0"/>
              <a:t>) {</a:t>
            </a:r>
          </a:p>
          <a:p>
            <a:pPr marL="68580" indent="0">
              <a:buNone/>
            </a:pPr>
            <a:r>
              <a:rPr lang="en-US" altLang="zh-CN" sz="1700" dirty="0"/>
              <a:t>		People p=new People();</a:t>
            </a:r>
          </a:p>
          <a:p>
            <a:pPr marL="68580" indent="0">
              <a:buNone/>
            </a:pPr>
            <a:r>
              <a:rPr lang="en-US" altLang="zh-CN" sz="1700" dirty="0"/>
              <a:t>		</a:t>
            </a:r>
            <a:r>
              <a:rPr lang="en-US" altLang="zh-CN" sz="1700" dirty="0" err="1"/>
              <a:t>p.show</a:t>
            </a:r>
            <a:r>
              <a:rPr lang="en-US" altLang="zh-CN" sz="1700" dirty="0"/>
              <a:t>();</a:t>
            </a:r>
          </a:p>
          <a:p>
            <a:pPr marL="68580" indent="0">
              <a:buNone/>
            </a:pPr>
            <a:r>
              <a:rPr lang="en-US" altLang="zh-CN" sz="1700" dirty="0"/>
              <a:t>	}</a:t>
            </a:r>
          </a:p>
          <a:p>
            <a:pPr marL="68580" indent="0">
              <a:buNone/>
            </a:pPr>
            <a:r>
              <a:rPr lang="en-US" altLang="zh-CN" sz="1700" dirty="0"/>
              <a:t>}</a:t>
            </a:r>
            <a:endParaRPr lang="zh-CN" altLang="en-US" sz="17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211922"/>
            <a:ext cx="1412354" cy="1906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199936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696744" cy="504056"/>
          </a:xfrm>
        </p:spPr>
        <p:txBody>
          <a:bodyPr>
            <a:noAutofit/>
          </a:bodyPr>
          <a:lstStyle/>
          <a:p>
            <a:r>
              <a:rPr lang="en-US" altLang="zh-CN" sz="2400" dirty="0"/>
              <a:t>6</a:t>
            </a:r>
            <a:r>
              <a:rPr lang="en-US" altLang="zh-CN" sz="2400" dirty="0" smtClean="0"/>
              <a:t>.2 </a:t>
            </a:r>
            <a:r>
              <a:rPr lang="zh-CN" altLang="en-US" sz="2400" dirty="0" smtClean="0"/>
              <a:t>类的构造方法</a:t>
            </a:r>
            <a:endParaRPr lang="zh-CN" altLang="en-US" sz="2400" dirty="0"/>
          </a:p>
        </p:txBody>
      </p:sp>
      <p:sp>
        <p:nvSpPr>
          <p:cNvPr id="3" name="内容占位符 2"/>
          <p:cNvSpPr>
            <a:spLocks noGrp="1"/>
          </p:cNvSpPr>
          <p:nvPr>
            <p:ph idx="1"/>
          </p:nvPr>
        </p:nvSpPr>
        <p:spPr>
          <a:xfrm>
            <a:off x="683568" y="836712"/>
            <a:ext cx="7560956" cy="5472608"/>
          </a:xfrm>
        </p:spPr>
        <p:txBody>
          <a:bodyPr>
            <a:noAutofit/>
          </a:bodyPr>
          <a:lstStyle/>
          <a:p>
            <a:pPr marL="68580" indent="0">
              <a:buNone/>
            </a:pPr>
            <a:r>
              <a:rPr lang="zh-CN" altLang="en-US" sz="1700" dirty="0" smtClean="0"/>
              <a:t>例</a:t>
            </a:r>
            <a:r>
              <a:rPr lang="en-US" altLang="zh-CN" sz="1700" dirty="0" smtClean="0"/>
              <a:t>6.7 </a:t>
            </a:r>
            <a:r>
              <a:rPr lang="zh-CN" altLang="en-US" sz="1700" dirty="0" smtClean="0"/>
              <a:t>在类</a:t>
            </a:r>
            <a:r>
              <a:rPr lang="en-US" altLang="zh-CN" sz="1700" dirty="0" smtClean="0"/>
              <a:t>People</a:t>
            </a:r>
            <a:r>
              <a:rPr lang="zh-CN" altLang="en-US" sz="1700" dirty="0" smtClean="0"/>
              <a:t>中创建</a:t>
            </a:r>
            <a:r>
              <a:rPr lang="en-US" altLang="zh-CN" sz="1700" dirty="0" smtClean="0"/>
              <a:t>set</a:t>
            </a:r>
            <a:r>
              <a:rPr lang="zh-CN" altLang="en-US" sz="1700" dirty="0" smtClean="0"/>
              <a:t>方法来设置成员变量的值。</a:t>
            </a:r>
            <a:endParaRPr lang="en-US" altLang="zh-CN" sz="1700" dirty="0" smtClean="0"/>
          </a:p>
          <a:p>
            <a:pPr marL="68580" indent="0">
              <a:buNone/>
            </a:pPr>
            <a:r>
              <a:rPr lang="en-US" altLang="zh-CN" sz="1700" dirty="0" smtClean="0"/>
              <a:t>class </a:t>
            </a:r>
            <a:r>
              <a:rPr lang="en-US" altLang="zh-CN" sz="1700" dirty="0"/>
              <a:t>People {</a:t>
            </a:r>
          </a:p>
          <a:p>
            <a:pPr marL="68580" indent="0">
              <a:buNone/>
            </a:pPr>
            <a:r>
              <a:rPr lang="en-US" altLang="zh-CN" sz="1700" dirty="0" smtClean="0"/>
              <a:t>String </a:t>
            </a:r>
            <a:r>
              <a:rPr lang="en-US" altLang="zh-CN" sz="1700" dirty="0"/>
              <a:t>name;</a:t>
            </a:r>
          </a:p>
          <a:p>
            <a:pPr marL="68580" indent="0">
              <a:buNone/>
            </a:pPr>
            <a:r>
              <a:rPr lang="en-US" altLang="zh-CN" sz="1700" dirty="0" smtClean="0"/>
              <a:t>String </a:t>
            </a:r>
            <a:r>
              <a:rPr lang="en-US" altLang="zh-CN" sz="1700" dirty="0"/>
              <a:t>sex="</a:t>
            </a:r>
            <a:r>
              <a:rPr lang="zh-CN" altLang="en-US" sz="1700" dirty="0"/>
              <a:t>男</a:t>
            </a:r>
            <a:r>
              <a:rPr lang="en-US" altLang="zh-CN" sz="1700" dirty="0"/>
              <a:t>";</a:t>
            </a:r>
          </a:p>
          <a:p>
            <a:pPr marL="68580" indent="0">
              <a:buNone/>
            </a:pPr>
            <a:r>
              <a:rPr lang="en-US" altLang="zh-CN" sz="1700" dirty="0" err="1" smtClean="0"/>
              <a:t>int</a:t>
            </a:r>
            <a:r>
              <a:rPr lang="en-US" altLang="zh-CN" sz="1700" dirty="0" smtClean="0"/>
              <a:t> </a:t>
            </a:r>
            <a:r>
              <a:rPr lang="en-US" altLang="zh-CN" sz="1700" dirty="0"/>
              <a:t>age=0;</a:t>
            </a:r>
          </a:p>
          <a:p>
            <a:pPr marL="68580" indent="0">
              <a:buNone/>
            </a:pPr>
            <a:r>
              <a:rPr lang="en-US" altLang="zh-CN" sz="1700" dirty="0" smtClean="0"/>
              <a:t>static </a:t>
            </a:r>
            <a:r>
              <a:rPr lang="en-US" altLang="zh-CN" sz="1700" dirty="0"/>
              <a:t>String classify="</a:t>
            </a:r>
            <a:r>
              <a:rPr lang="zh-CN" altLang="en-US" sz="1700" dirty="0"/>
              <a:t>哺乳动物</a:t>
            </a:r>
            <a:r>
              <a:rPr lang="en-US" altLang="zh-CN" sz="1700" dirty="0"/>
              <a:t>";</a:t>
            </a:r>
          </a:p>
          <a:p>
            <a:pPr marL="68580" indent="0">
              <a:buNone/>
            </a:pPr>
            <a:r>
              <a:rPr lang="en-US" altLang="zh-CN" sz="1700" dirty="0"/>
              <a:t>public void set</a:t>
            </a:r>
            <a:r>
              <a:rPr lang="en-US" altLang="zh-CN" sz="1700" dirty="0" smtClean="0"/>
              <a:t>()   {</a:t>
            </a:r>
            <a:endParaRPr lang="en-US" altLang="zh-CN" sz="1700" dirty="0"/>
          </a:p>
          <a:p>
            <a:pPr marL="68580" indent="0">
              <a:buNone/>
            </a:pPr>
            <a:r>
              <a:rPr lang="en-US" altLang="zh-CN" sz="1700" dirty="0"/>
              <a:t>		name="</a:t>
            </a:r>
            <a:r>
              <a:rPr lang="zh-CN" altLang="en-US" sz="1700" dirty="0"/>
              <a:t>张三</a:t>
            </a:r>
            <a:r>
              <a:rPr lang="en-US" altLang="zh-CN" sz="1700" dirty="0"/>
              <a:t>";</a:t>
            </a:r>
          </a:p>
          <a:p>
            <a:pPr marL="68580" indent="0">
              <a:buNone/>
            </a:pPr>
            <a:r>
              <a:rPr lang="en-US" altLang="zh-CN" sz="1700" dirty="0"/>
              <a:t>		sex="</a:t>
            </a:r>
            <a:r>
              <a:rPr lang="zh-CN" altLang="en-US" sz="1700" dirty="0"/>
              <a:t>女</a:t>
            </a:r>
            <a:r>
              <a:rPr lang="en-US" altLang="zh-CN" sz="1700" dirty="0"/>
              <a:t>";</a:t>
            </a:r>
          </a:p>
          <a:p>
            <a:pPr marL="68580" indent="0">
              <a:buNone/>
            </a:pPr>
            <a:r>
              <a:rPr lang="en-US" altLang="zh-CN" sz="1700" dirty="0"/>
              <a:t>		age=15</a:t>
            </a:r>
            <a:r>
              <a:rPr lang="en-US" altLang="zh-CN" sz="1700" dirty="0" smtClean="0"/>
              <a:t>;   }     </a:t>
            </a:r>
          </a:p>
          <a:p>
            <a:pPr marL="68580" indent="0">
              <a:buNone/>
            </a:pPr>
            <a:r>
              <a:rPr lang="en-US" altLang="zh-CN" sz="1700" dirty="0" smtClean="0"/>
              <a:t>      public </a:t>
            </a:r>
            <a:r>
              <a:rPr lang="en-US" altLang="zh-CN" sz="1700" dirty="0"/>
              <a:t>void show</a:t>
            </a:r>
            <a:r>
              <a:rPr lang="en-US" altLang="zh-CN" sz="1700" dirty="0" smtClean="0"/>
              <a:t>()    {</a:t>
            </a:r>
            <a:endParaRPr lang="en-US" altLang="zh-CN" sz="1700" dirty="0"/>
          </a:p>
          <a:p>
            <a:pPr marL="68580" indent="0">
              <a:buNone/>
            </a:pPr>
            <a:r>
              <a:rPr lang="en-US" altLang="zh-CN" sz="1700" dirty="0"/>
              <a:t>	</a:t>
            </a:r>
            <a:r>
              <a:rPr lang="en-US" altLang="zh-CN" sz="1700" dirty="0" err="1" smtClean="0"/>
              <a:t>int</a:t>
            </a:r>
            <a:r>
              <a:rPr lang="en-US" altLang="zh-CN" sz="1700" dirty="0" smtClean="0"/>
              <a:t> </a:t>
            </a:r>
            <a:r>
              <a:rPr lang="en-US" altLang="zh-CN" sz="1700" dirty="0"/>
              <a:t>age=20;</a:t>
            </a:r>
          </a:p>
          <a:p>
            <a:pPr marL="68580" indent="0">
              <a:buNone/>
            </a:pPr>
            <a:r>
              <a:rPr lang="en-US" altLang="zh-CN" sz="1700" dirty="0"/>
              <a:t>	</a:t>
            </a:r>
            <a:r>
              <a:rPr lang="en-US" altLang="zh-CN" sz="1700" dirty="0" err="1" smtClean="0"/>
              <a:t>System.out.println</a:t>
            </a:r>
            <a:r>
              <a:rPr lang="en-US" altLang="zh-CN" sz="1700" dirty="0"/>
              <a:t>("</a:t>
            </a:r>
            <a:r>
              <a:rPr lang="zh-CN" altLang="en-US" sz="1700" dirty="0"/>
              <a:t>类数据如下</a:t>
            </a:r>
            <a:r>
              <a:rPr lang="en-US" altLang="zh-CN" sz="1700" dirty="0"/>
              <a:t>");</a:t>
            </a:r>
          </a:p>
          <a:p>
            <a:pPr marL="68580" indent="0">
              <a:buNone/>
            </a:pPr>
            <a:r>
              <a:rPr lang="en-US" altLang="zh-CN" sz="1700" dirty="0"/>
              <a:t>	</a:t>
            </a:r>
            <a:r>
              <a:rPr lang="en-US" altLang="zh-CN" sz="1700" dirty="0" err="1" smtClean="0"/>
              <a:t>System.out.println</a:t>
            </a:r>
            <a:r>
              <a:rPr lang="en-US" altLang="zh-CN" sz="1700" dirty="0"/>
              <a:t>("sex="+sex);</a:t>
            </a:r>
          </a:p>
          <a:p>
            <a:pPr marL="68580" indent="0">
              <a:buNone/>
            </a:pPr>
            <a:r>
              <a:rPr lang="en-US" altLang="zh-CN" sz="1700" dirty="0"/>
              <a:t>	</a:t>
            </a:r>
            <a:r>
              <a:rPr lang="en-US" altLang="zh-CN" sz="1700" dirty="0" err="1" smtClean="0"/>
              <a:t>System.out.println</a:t>
            </a:r>
            <a:r>
              <a:rPr lang="en-US" altLang="zh-CN" sz="1700" dirty="0"/>
              <a:t>("age="+</a:t>
            </a:r>
            <a:r>
              <a:rPr lang="en-US" altLang="zh-CN" sz="1700" dirty="0" err="1"/>
              <a:t>this.age</a:t>
            </a:r>
            <a:r>
              <a:rPr lang="en-US" altLang="zh-CN" sz="1700" dirty="0"/>
              <a:t>);</a:t>
            </a:r>
          </a:p>
          <a:p>
            <a:pPr marL="68580" indent="0">
              <a:buNone/>
            </a:pPr>
            <a:r>
              <a:rPr lang="en-US" altLang="zh-CN" sz="1700" dirty="0"/>
              <a:t>	</a:t>
            </a:r>
            <a:r>
              <a:rPr lang="en-US" altLang="zh-CN" sz="1700" dirty="0" err="1" smtClean="0"/>
              <a:t>System.out.println</a:t>
            </a:r>
            <a:r>
              <a:rPr lang="en-US" altLang="zh-CN" sz="1700" dirty="0"/>
              <a:t>("age="+age</a:t>
            </a:r>
            <a:r>
              <a:rPr lang="en-US" altLang="zh-CN" sz="1700" dirty="0" smtClean="0"/>
              <a:t>);        }</a:t>
            </a:r>
            <a:endParaRPr lang="en-US" altLang="zh-CN" sz="1700" dirty="0"/>
          </a:p>
          <a:p>
            <a:pPr marL="68580" indent="0">
              <a:buNone/>
            </a:pPr>
            <a:r>
              <a:rPr lang="en-US" altLang="zh-CN" sz="1700" dirty="0"/>
              <a:t>}</a:t>
            </a:r>
          </a:p>
          <a:p>
            <a:pPr marL="68580" indent="0">
              <a:buNone/>
            </a:pPr>
            <a:r>
              <a:rPr lang="en-US" altLang="zh-CN" sz="1700" dirty="0"/>
              <a:t>	}</a:t>
            </a:r>
          </a:p>
          <a:p>
            <a:pPr marL="68580" indent="0">
              <a:buNone/>
            </a:pPr>
            <a:r>
              <a:rPr lang="en-US" altLang="zh-CN" sz="1700" dirty="0"/>
              <a:t>}</a:t>
            </a:r>
            <a:endParaRPr lang="zh-CN" altLang="en-US" sz="1700" dirty="0"/>
          </a:p>
        </p:txBody>
      </p:sp>
      <p:sp>
        <p:nvSpPr>
          <p:cNvPr id="4" name="矩形 3"/>
          <p:cNvSpPr/>
          <p:nvPr/>
        </p:nvSpPr>
        <p:spPr>
          <a:xfrm>
            <a:off x="5051286" y="1268760"/>
            <a:ext cx="4716016" cy="1815882"/>
          </a:xfrm>
          <a:prstGeom prst="rect">
            <a:avLst/>
          </a:prstGeom>
          <a:solidFill>
            <a:schemeClr val="accent6">
              <a:lumMod val="20000"/>
              <a:lumOff val="80000"/>
            </a:schemeClr>
          </a:solidFill>
        </p:spPr>
        <p:txBody>
          <a:bodyPr wrap="square">
            <a:spAutoFit/>
          </a:bodyPr>
          <a:lstStyle/>
          <a:p>
            <a:r>
              <a:rPr lang="en-US" altLang="zh-CN" sz="1600" dirty="0"/>
              <a:t>public class Test {</a:t>
            </a:r>
          </a:p>
          <a:p>
            <a:r>
              <a:rPr lang="en-US" altLang="zh-CN" sz="1600" dirty="0"/>
              <a:t>public static void main(String[] </a:t>
            </a:r>
            <a:r>
              <a:rPr lang="en-US" altLang="zh-CN" sz="1600" dirty="0" err="1"/>
              <a:t>args</a:t>
            </a:r>
            <a:r>
              <a:rPr lang="en-US" altLang="zh-CN" sz="1600" dirty="0"/>
              <a:t>) {</a:t>
            </a:r>
          </a:p>
          <a:p>
            <a:r>
              <a:rPr lang="en-US" altLang="zh-CN" sz="1600" dirty="0" smtClean="0"/>
              <a:t>People p=new </a:t>
            </a:r>
            <a:r>
              <a:rPr lang="en-US" altLang="zh-CN" sz="1600" dirty="0"/>
              <a:t>People();</a:t>
            </a:r>
          </a:p>
          <a:p>
            <a:r>
              <a:rPr lang="en-US" altLang="zh-CN" sz="1600" dirty="0" err="1" smtClean="0"/>
              <a:t>p.show</a:t>
            </a:r>
            <a:r>
              <a:rPr lang="en-US" altLang="zh-CN" sz="1600" dirty="0"/>
              <a:t>();</a:t>
            </a:r>
          </a:p>
          <a:p>
            <a:r>
              <a:rPr lang="en-US" altLang="zh-CN" sz="1600" dirty="0" err="1" smtClean="0"/>
              <a:t>p.set</a:t>
            </a:r>
            <a:r>
              <a:rPr lang="en-US" altLang="zh-CN" sz="1600" dirty="0"/>
              <a:t>();</a:t>
            </a:r>
          </a:p>
          <a:p>
            <a:r>
              <a:rPr lang="en-US" altLang="zh-CN" sz="1600" spc="-100" dirty="0" err="1" smtClean="0"/>
              <a:t>System.out.println</a:t>
            </a:r>
            <a:r>
              <a:rPr lang="en-US" altLang="zh-CN" sz="1600" spc="-100" dirty="0"/>
              <a:t>("</a:t>
            </a:r>
            <a:r>
              <a:rPr lang="zh-CN" altLang="en-US" sz="1600" spc="-100" dirty="0"/>
              <a:t>调用</a:t>
            </a:r>
            <a:r>
              <a:rPr lang="en-US" altLang="zh-CN" sz="1600" spc="-100" dirty="0"/>
              <a:t>set</a:t>
            </a:r>
            <a:r>
              <a:rPr lang="zh-CN" altLang="en-US" sz="1600" spc="-100" dirty="0"/>
              <a:t>（）函数重置数据</a:t>
            </a:r>
            <a:r>
              <a:rPr lang="en-US" altLang="zh-CN" sz="1600" spc="-100" dirty="0"/>
              <a:t>");</a:t>
            </a:r>
          </a:p>
          <a:p>
            <a:r>
              <a:rPr lang="en-US" altLang="zh-CN" sz="1600" dirty="0" err="1" smtClean="0"/>
              <a:t>p.show</a:t>
            </a:r>
            <a:r>
              <a:rPr lang="en-US" altLang="zh-CN" sz="1600" dirty="0"/>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691" y="3429000"/>
            <a:ext cx="2088232" cy="298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20136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.2 </a:t>
            </a:r>
            <a:r>
              <a:rPr lang="zh-CN" altLang="en-US" dirty="0"/>
              <a:t>类的构造方法</a:t>
            </a:r>
          </a:p>
        </p:txBody>
      </p:sp>
      <p:sp>
        <p:nvSpPr>
          <p:cNvPr id="3" name="内容占位符 2"/>
          <p:cNvSpPr>
            <a:spLocks noGrp="1"/>
          </p:cNvSpPr>
          <p:nvPr>
            <p:ph idx="1"/>
          </p:nvPr>
        </p:nvSpPr>
        <p:spPr/>
        <p:txBody>
          <a:bodyPr/>
          <a:lstStyle/>
          <a:p>
            <a:pPr marL="68580" indent="0">
              <a:buNone/>
            </a:pPr>
            <a:r>
              <a:rPr lang="zh-CN" altLang="en-US" dirty="0" smtClean="0"/>
              <a:t>如</a:t>
            </a:r>
            <a:r>
              <a:rPr lang="en-US" altLang="zh-CN" dirty="0" smtClean="0"/>
              <a:t>People</a:t>
            </a:r>
            <a:r>
              <a:rPr lang="zh-CN" altLang="en-US" dirty="0" smtClean="0"/>
              <a:t>类所创建的对象，其成员变量都是在对象创建后，再由相应的方法来赋值。</a:t>
            </a:r>
            <a:endParaRPr lang="en-US" altLang="zh-CN" dirty="0" smtClean="0"/>
          </a:p>
          <a:p>
            <a:pPr marL="68580" indent="0">
              <a:buNone/>
            </a:pPr>
            <a:r>
              <a:rPr lang="zh-CN" altLang="en-US" dirty="0" smtClean="0"/>
              <a:t>如果一个对象在被创建时就完成了所有的初始化工作，将会很简洁，因此</a:t>
            </a:r>
            <a:r>
              <a:rPr lang="en-US" altLang="zh-CN" dirty="0" smtClean="0"/>
              <a:t>Java</a:t>
            </a:r>
            <a:r>
              <a:rPr lang="zh-CN" altLang="en-US" dirty="0" smtClean="0"/>
              <a:t>语言在类中提供了一种特殊的方法</a:t>
            </a:r>
            <a:r>
              <a:rPr lang="en-US" altLang="zh-CN" dirty="0" smtClean="0"/>
              <a:t>——</a:t>
            </a:r>
            <a:r>
              <a:rPr lang="zh-CN" altLang="en-US" dirty="0" smtClean="0"/>
              <a:t>构造方法。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340767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.2.1 </a:t>
            </a:r>
            <a:r>
              <a:rPr lang="zh-CN" altLang="en-US" dirty="0" smtClean="0"/>
              <a:t>构造方法的作用与定义</a:t>
            </a:r>
            <a:endParaRPr lang="zh-CN" altLang="en-US" dirty="0"/>
          </a:p>
        </p:txBody>
      </p:sp>
      <p:sp>
        <p:nvSpPr>
          <p:cNvPr id="3" name="内容占位符 2"/>
          <p:cNvSpPr>
            <a:spLocks noGrp="1"/>
          </p:cNvSpPr>
          <p:nvPr>
            <p:ph idx="1"/>
          </p:nvPr>
        </p:nvSpPr>
        <p:spPr>
          <a:xfrm>
            <a:off x="1043492" y="2323652"/>
            <a:ext cx="6777317" cy="4273700"/>
          </a:xfrm>
        </p:spPr>
        <p:txBody>
          <a:bodyPr>
            <a:normAutofit/>
          </a:bodyPr>
          <a:lstStyle/>
          <a:p>
            <a:pPr marL="68580" indent="0">
              <a:buNone/>
            </a:pPr>
            <a:r>
              <a:rPr lang="zh-CN" altLang="en-US" dirty="0" smtClean="0"/>
              <a:t>构造方法是一种特殊的方法，它是在对象被创建时初始化对象的成员的方法。</a:t>
            </a:r>
            <a:endParaRPr lang="en-US" altLang="zh-CN" dirty="0" smtClean="0"/>
          </a:p>
          <a:p>
            <a:pPr marL="68580" indent="0">
              <a:buNone/>
            </a:pPr>
            <a:r>
              <a:rPr lang="zh-CN" altLang="en-US" dirty="0" smtClean="0"/>
              <a:t>构造方法的名称必须与它所在的类名完全相同。</a:t>
            </a:r>
            <a:endParaRPr lang="en-US" altLang="zh-CN" dirty="0" smtClean="0"/>
          </a:p>
          <a:p>
            <a:pPr marL="68580" indent="0">
              <a:buNone/>
            </a:pPr>
            <a:r>
              <a:rPr lang="zh-CN" altLang="en-US" dirty="0" smtClean="0"/>
              <a:t>构造方法没有返回值，但在定义构造方法时，构造方法名前不能用修饰符</a:t>
            </a:r>
            <a:r>
              <a:rPr lang="en-US" altLang="zh-CN" dirty="0" smtClean="0"/>
              <a:t>void</a:t>
            </a:r>
            <a:r>
              <a:rPr lang="zh-CN" altLang="en-US" dirty="0" smtClean="0"/>
              <a:t>来修饰，这是因为一个类的构造方法的返回值类型就是类本身。</a:t>
            </a:r>
            <a:endParaRPr lang="en-US" altLang="zh-CN" dirty="0" smtClean="0"/>
          </a:p>
          <a:p>
            <a:pPr marL="68580" indent="0">
              <a:buNone/>
            </a:pPr>
            <a:r>
              <a:rPr lang="zh-CN" altLang="en-US" dirty="0" smtClean="0"/>
              <a:t>构造方法定义后，创建对象时就会自动调用它，因此构造方法不需要在程序中直接调用，而是在对象产生时自动执行。</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99930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.2.1 </a:t>
            </a:r>
            <a:r>
              <a:rPr lang="zh-CN" altLang="en-US" dirty="0"/>
              <a:t>构造方法的作用与定义</a:t>
            </a:r>
          </a:p>
        </p:txBody>
      </p:sp>
      <p:sp>
        <p:nvSpPr>
          <p:cNvPr id="3" name="内容占位符 2"/>
          <p:cNvSpPr>
            <a:spLocks noGrp="1"/>
          </p:cNvSpPr>
          <p:nvPr>
            <p:ph idx="1"/>
          </p:nvPr>
        </p:nvSpPr>
        <p:spPr/>
        <p:txBody>
          <a:bodyPr/>
          <a:lstStyle/>
          <a:p>
            <a:pPr marL="68580" indent="0">
              <a:buNone/>
            </a:pPr>
            <a:r>
              <a:rPr lang="zh-CN" altLang="en-US" dirty="0" smtClean="0"/>
              <a:t>构造方法语法：</a:t>
            </a:r>
            <a:endParaRPr lang="en-US" altLang="zh-CN" dirty="0" smtClean="0"/>
          </a:p>
          <a:p>
            <a:pPr marL="68580" indent="0">
              <a:buNone/>
            </a:pPr>
            <a:r>
              <a:rPr lang="en-US" altLang="zh-CN" dirty="0" smtClean="0"/>
              <a:t>[</a:t>
            </a:r>
            <a:r>
              <a:rPr lang="zh-CN" altLang="en-US" dirty="0" smtClean="0"/>
              <a:t>修饰符</a:t>
            </a:r>
            <a:r>
              <a:rPr lang="en-US" altLang="zh-CN" dirty="0" smtClean="0"/>
              <a:t>]  </a:t>
            </a:r>
            <a:r>
              <a:rPr lang="zh-CN" altLang="en-US" dirty="0" smtClean="0"/>
              <a:t>类名</a:t>
            </a:r>
            <a:r>
              <a:rPr lang="en-US" altLang="zh-CN" dirty="0" smtClean="0"/>
              <a:t>([</a:t>
            </a:r>
            <a:r>
              <a:rPr lang="zh-CN" altLang="en-US" dirty="0" smtClean="0"/>
              <a:t>参数</a:t>
            </a:r>
            <a:r>
              <a:rPr lang="en-US" altLang="zh-CN" dirty="0" smtClean="0"/>
              <a:t>1,…</a:t>
            </a:r>
            <a:r>
              <a:rPr lang="zh-CN" altLang="en-US" dirty="0" smtClean="0"/>
              <a:t>参数</a:t>
            </a:r>
            <a:r>
              <a:rPr lang="en-US" altLang="zh-CN" dirty="0" smtClean="0"/>
              <a:t>n])</a:t>
            </a:r>
          </a:p>
          <a:p>
            <a:pPr marL="68580" indent="0">
              <a:buNone/>
            </a:pPr>
            <a:r>
              <a:rPr lang="en-US" altLang="zh-CN" dirty="0" smtClean="0"/>
              <a:t>{</a:t>
            </a:r>
          </a:p>
          <a:p>
            <a:pPr marL="68580" indent="0">
              <a:buNone/>
            </a:pPr>
            <a:r>
              <a:rPr lang="en-US" altLang="zh-CN" dirty="0" smtClean="0"/>
              <a:t>}</a:t>
            </a:r>
          </a:p>
          <a:p>
            <a:pPr marL="68580" indent="0">
              <a:buNone/>
            </a:pPr>
            <a:endParaRPr lang="en-US" altLang="zh-CN"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24220257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6048672" cy="648072"/>
          </a:xfrm>
        </p:spPr>
        <p:txBody>
          <a:bodyPr>
            <a:normAutofit/>
          </a:bodyPr>
          <a:lstStyle/>
          <a:p>
            <a:r>
              <a:rPr lang="en-US" altLang="zh-CN" sz="2400" dirty="0"/>
              <a:t>6</a:t>
            </a:r>
            <a:r>
              <a:rPr lang="en-US" altLang="zh-CN" sz="2400" dirty="0" smtClean="0"/>
              <a:t>.2.1 </a:t>
            </a:r>
            <a:r>
              <a:rPr lang="zh-CN" altLang="en-US" sz="2400" dirty="0"/>
              <a:t>构造方法的作用与定义</a:t>
            </a:r>
          </a:p>
        </p:txBody>
      </p:sp>
      <p:sp>
        <p:nvSpPr>
          <p:cNvPr id="3" name="内容占位符 2"/>
          <p:cNvSpPr>
            <a:spLocks noGrp="1"/>
          </p:cNvSpPr>
          <p:nvPr>
            <p:ph idx="1"/>
          </p:nvPr>
        </p:nvSpPr>
        <p:spPr>
          <a:xfrm>
            <a:off x="611560" y="908720"/>
            <a:ext cx="7920880" cy="5760640"/>
          </a:xfrm>
        </p:spPr>
        <p:txBody>
          <a:bodyPr>
            <a:noAutofit/>
          </a:bodyPr>
          <a:lstStyle/>
          <a:p>
            <a:pPr marL="68580" indent="0">
              <a:buNone/>
            </a:pPr>
            <a:r>
              <a:rPr lang="zh-CN" altLang="en-US" sz="1600" dirty="0" smtClean="0"/>
              <a:t>例</a:t>
            </a:r>
            <a:r>
              <a:rPr lang="en-US" altLang="zh-CN" sz="1600" dirty="0" smtClean="0"/>
              <a:t>6.8 </a:t>
            </a:r>
            <a:r>
              <a:rPr lang="zh-CN" altLang="en-US" sz="1600" dirty="0" smtClean="0"/>
              <a:t>构造方法</a:t>
            </a:r>
            <a:endParaRPr lang="en-US" altLang="zh-CN" sz="1600" dirty="0" smtClean="0"/>
          </a:p>
          <a:p>
            <a:pPr marL="68580" indent="0">
              <a:buNone/>
            </a:pPr>
            <a:r>
              <a:rPr lang="en-US" altLang="zh-CN" sz="1600" dirty="0" smtClean="0"/>
              <a:t>class </a:t>
            </a:r>
            <a:r>
              <a:rPr lang="en-US" altLang="zh-CN" sz="1600" dirty="0"/>
              <a:t>People {</a:t>
            </a:r>
          </a:p>
          <a:p>
            <a:pPr marL="68580" indent="0">
              <a:buNone/>
            </a:pPr>
            <a:r>
              <a:rPr lang="en-US" altLang="zh-CN" sz="1600" dirty="0" smtClean="0"/>
              <a:t>String </a:t>
            </a:r>
            <a:r>
              <a:rPr lang="en-US" altLang="zh-CN" sz="1600" dirty="0"/>
              <a:t>name;</a:t>
            </a:r>
          </a:p>
          <a:p>
            <a:pPr marL="68580" indent="0">
              <a:buNone/>
            </a:pPr>
            <a:r>
              <a:rPr lang="en-US" altLang="zh-CN" sz="1600" dirty="0" smtClean="0"/>
              <a:t>String </a:t>
            </a:r>
            <a:r>
              <a:rPr lang="en-US" altLang="zh-CN" sz="1600" dirty="0"/>
              <a:t>sex;</a:t>
            </a:r>
          </a:p>
          <a:p>
            <a:pPr marL="68580" indent="0">
              <a:buNone/>
            </a:pPr>
            <a:r>
              <a:rPr lang="en-US" altLang="zh-CN" sz="1600" dirty="0" err="1" smtClean="0"/>
              <a:t>int</a:t>
            </a:r>
            <a:r>
              <a:rPr lang="en-US" altLang="zh-CN" sz="1600" dirty="0" smtClean="0"/>
              <a:t> </a:t>
            </a:r>
            <a:r>
              <a:rPr lang="en-US" altLang="zh-CN" sz="1600" dirty="0"/>
              <a:t>age;</a:t>
            </a:r>
          </a:p>
          <a:p>
            <a:pPr marL="68580" indent="0">
              <a:buNone/>
            </a:pPr>
            <a:r>
              <a:rPr lang="en-US" altLang="zh-CN" sz="1600" dirty="0" smtClean="0"/>
              <a:t>public </a:t>
            </a:r>
            <a:r>
              <a:rPr lang="en-US" altLang="zh-CN" sz="1600" dirty="0"/>
              <a:t>People</a:t>
            </a:r>
            <a:r>
              <a:rPr lang="en-US" altLang="zh-CN" sz="1600" dirty="0" smtClean="0"/>
              <a:t>()     {</a:t>
            </a:r>
            <a:endParaRPr lang="en-US" altLang="zh-CN" sz="1600" dirty="0"/>
          </a:p>
          <a:p>
            <a:pPr marL="68580" indent="0">
              <a:buNone/>
            </a:pPr>
            <a:r>
              <a:rPr lang="en-US" altLang="zh-CN" sz="1600" dirty="0"/>
              <a:t>	</a:t>
            </a:r>
            <a:r>
              <a:rPr lang="en-US" altLang="zh-CN" sz="1600" dirty="0" smtClean="0"/>
              <a:t>name</a:t>
            </a:r>
            <a:r>
              <a:rPr lang="en-US" altLang="zh-CN" sz="1600" dirty="0"/>
              <a:t>="</a:t>
            </a:r>
            <a:r>
              <a:rPr lang="zh-CN" altLang="en-US" sz="1600" dirty="0"/>
              <a:t>张三</a:t>
            </a:r>
            <a:r>
              <a:rPr lang="en-US" altLang="zh-CN" sz="1600" dirty="0"/>
              <a:t>";</a:t>
            </a:r>
          </a:p>
          <a:p>
            <a:pPr marL="68580" indent="0">
              <a:buNone/>
            </a:pPr>
            <a:r>
              <a:rPr lang="en-US" altLang="zh-CN" sz="1600" dirty="0"/>
              <a:t>	</a:t>
            </a:r>
            <a:r>
              <a:rPr lang="en-US" altLang="zh-CN" sz="1600" dirty="0" smtClean="0"/>
              <a:t>sex</a:t>
            </a:r>
            <a:r>
              <a:rPr lang="en-US" altLang="zh-CN" sz="1600" dirty="0"/>
              <a:t>="</a:t>
            </a:r>
            <a:r>
              <a:rPr lang="zh-CN" altLang="en-US" sz="1600" dirty="0"/>
              <a:t>男</a:t>
            </a:r>
            <a:r>
              <a:rPr lang="en-US" altLang="zh-CN" sz="1600" dirty="0"/>
              <a:t>";</a:t>
            </a:r>
          </a:p>
          <a:p>
            <a:pPr marL="68580" indent="0">
              <a:buNone/>
            </a:pPr>
            <a:r>
              <a:rPr lang="en-US" altLang="zh-CN" sz="1600" dirty="0"/>
              <a:t>	</a:t>
            </a:r>
            <a:r>
              <a:rPr lang="en-US" altLang="zh-CN" sz="1600" dirty="0" smtClean="0"/>
              <a:t>age=20;     }</a:t>
            </a:r>
            <a:endParaRPr lang="en-US" altLang="zh-CN" sz="1600" dirty="0"/>
          </a:p>
          <a:p>
            <a:pPr marL="68580" indent="0">
              <a:buNone/>
            </a:pPr>
            <a:r>
              <a:rPr lang="en-US" altLang="zh-CN" sz="1600" dirty="0" smtClean="0"/>
              <a:t>public </a:t>
            </a:r>
            <a:r>
              <a:rPr lang="en-US" altLang="zh-CN" sz="1600" dirty="0"/>
              <a:t>People(String </a:t>
            </a:r>
            <a:r>
              <a:rPr lang="en-US" altLang="zh-CN" sz="1600" dirty="0" err="1"/>
              <a:t>n,String</a:t>
            </a:r>
            <a:r>
              <a:rPr lang="en-US" altLang="zh-CN" sz="1600" dirty="0"/>
              <a:t> </a:t>
            </a:r>
            <a:r>
              <a:rPr lang="en-US" altLang="zh-CN" sz="1600" dirty="0" err="1"/>
              <a:t>s,int</a:t>
            </a:r>
            <a:r>
              <a:rPr lang="en-US" altLang="zh-CN" sz="1600" dirty="0"/>
              <a:t> a</a:t>
            </a:r>
            <a:r>
              <a:rPr lang="en-US" altLang="zh-CN" sz="1600" dirty="0" smtClean="0"/>
              <a:t>)    {</a:t>
            </a:r>
            <a:endParaRPr lang="en-US" altLang="zh-CN" sz="1600" dirty="0"/>
          </a:p>
          <a:p>
            <a:pPr marL="68580" indent="0">
              <a:buNone/>
            </a:pPr>
            <a:r>
              <a:rPr lang="en-US" altLang="zh-CN" sz="1600" dirty="0"/>
              <a:t>	</a:t>
            </a:r>
            <a:r>
              <a:rPr lang="en-US" altLang="zh-CN" sz="1600" dirty="0" smtClean="0"/>
              <a:t>name=n</a:t>
            </a:r>
            <a:r>
              <a:rPr lang="en-US" altLang="zh-CN" sz="1600" dirty="0"/>
              <a:t>;</a:t>
            </a:r>
          </a:p>
          <a:p>
            <a:pPr marL="68580" indent="0">
              <a:buNone/>
            </a:pPr>
            <a:r>
              <a:rPr lang="en-US" altLang="zh-CN" sz="1600" dirty="0"/>
              <a:t>	</a:t>
            </a:r>
            <a:r>
              <a:rPr lang="en-US" altLang="zh-CN" sz="1600" dirty="0" smtClean="0"/>
              <a:t>sex=s</a:t>
            </a:r>
            <a:r>
              <a:rPr lang="en-US" altLang="zh-CN" sz="1600" dirty="0"/>
              <a:t>;</a:t>
            </a:r>
          </a:p>
          <a:p>
            <a:pPr marL="68580" indent="0">
              <a:buNone/>
            </a:pPr>
            <a:r>
              <a:rPr lang="en-US" altLang="zh-CN" sz="1600" dirty="0"/>
              <a:t>	</a:t>
            </a:r>
            <a:r>
              <a:rPr lang="en-US" altLang="zh-CN" sz="1600" dirty="0" smtClean="0"/>
              <a:t>age=a;      }</a:t>
            </a:r>
            <a:endParaRPr lang="en-US" altLang="zh-CN" sz="1600" dirty="0"/>
          </a:p>
          <a:p>
            <a:pPr marL="68580" indent="0">
              <a:buNone/>
            </a:pPr>
            <a:r>
              <a:rPr lang="en-US" altLang="zh-CN" sz="1600" dirty="0" smtClean="0"/>
              <a:t>public </a:t>
            </a:r>
            <a:r>
              <a:rPr lang="en-US" altLang="zh-CN" sz="1600" dirty="0"/>
              <a:t>void show</a:t>
            </a:r>
            <a:r>
              <a:rPr lang="en-US" altLang="zh-CN" sz="1600" dirty="0" smtClean="0"/>
              <a:t>()     {</a:t>
            </a:r>
            <a:endParaRPr lang="en-US" altLang="zh-CN" sz="1600" dirty="0"/>
          </a:p>
          <a:p>
            <a:pPr marL="68580" indent="0">
              <a:buNone/>
            </a:pPr>
            <a:r>
              <a:rPr lang="en-US" altLang="zh-CN" sz="1600" dirty="0"/>
              <a:t>	</a:t>
            </a:r>
            <a:r>
              <a:rPr lang="en-US" altLang="zh-CN" sz="1600" dirty="0" err="1" smtClean="0"/>
              <a:t>System.out.println</a:t>
            </a:r>
            <a:r>
              <a:rPr lang="en-US" altLang="zh-CN" sz="1600" dirty="0"/>
              <a:t>("</a:t>
            </a:r>
            <a:r>
              <a:rPr lang="zh-CN" altLang="en-US" sz="1600" dirty="0"/>
              <a:t>类数据如下</a:t>
            </a:r>
            <a:r>
              <a:rPr lang="en-US" altLang="zh-CN" sz="1600" dirty="0"/>
              <a:t>");</a:t>
            </a:r>
          </a:p>
          <a:p>
            <a:pPr marL="68580" indent="0">
              <a:buNone/>
            </a:pPr>
            <a:r>
              <a:rPr lang="en-US" altLang="zh-CN" sz="1600" dirty="0"/>
              <a:t>	</a:t>
            </a:r>
            <a:r>
              <a:rPr lang="en-US" altLang="zh-CN" sz="1600" dirty="0" err="1" smtClean="0"/>
              <a:t>System.out.println</a:t>
            </a:r>
            <a:r>
              <a:rPr lang="en-US" altLang="zh-CN" sz="1600" dirty="0"/>
              <a:t>("name="+name);</a:t>
            </a:r>
          </a:p>
          <a:p>
            <a:pPr marL="68580" indent="0">
              <a:buNone/>
            </a:pPr>
            <a:r>
              <a:rPr lang="en-US" altLang="zh-CN" sz="1600" dirty="0"/>
              <a:t>	</a:t>
            </a:r>
            <a:r>
              <a:rPr lang="en-US" altLang="zh-CN" sz="1600" dirty="0" err="1" smtClean="0"/>
              <a:t>System.out.println</a:t>
            </a:r>
            <a:r>
              <a:rPr lang="en-US" altLang="zh-CN" sz="1600" dirty="0"/>
              <a:t>("sex="+sex);</a:t>
            </a:r>
          </a:p>
          <a:p>
            <a:pPr marL="68580" indent="0">
              <a:buNone/>
            </a:pPr>
            <a:r>
              <a:rPr lang="en-US" altLang="zh-CN" sz="1600" dirty="0"/>
              <a:t>	</a:t>
            </a:r>
            <a:r>
              <a:rPr lang="en-US" altLang="zh-CN" sz="1600" dirty="0" err="1" smtClean="0"/>
              <a:t>System.out.println</a:t>
            </a:r>
            <a:r>
              <a:rPr lang="en-US" altLang="zh-CN" sz="1600" dirty="0"/>
              <a:t>("age="+age</a:t>
            </a:r>
            <a:r>
              <a:rPr lang="en-US" altLang="zh-CN" sz="1600" dirty="0" smtClean="0"/>
              <a:t>);      }</a:t>
            </a:r>
            <a:endParaRPr lang="en-US" altLang="zh-CN" sz="1600" dirty="0"/>
          </a:p>
          <a:p>
            <a:pPr marL="68580" indent="0">
              <a:buNone/>
            </a:pPr>
            <a:r>
              <a:rPr lang="en-US" altLang="zh-CN" sz="1600" dirty="0" smtClean="0"/>
              <a:t>}</a:t>
            </a:r>
            <a:endParaRPr lang="en-US" altLang="zh-CN" sz="1600" dirty="0"/>
          </a:p>
        </p:txBody>
      </p:sp>
      <p:sp>
        <p:nvSpPr>
          <p:cNvPr id="4" name="矩形 3"/>
          <p:cNvSpPr/>
          <p:nvPr/>
        </p:nvSpPr>
        <p:spPr>
          <a:xfrm>
            <a:off x="4716016" y="980728"/>
            <a:ext cx="4032448" cy="2308324"/>
          </a:xfrm>
          <a:prstGeom prst="rect">
            <a:avLst/>
          </a:prstGeom>
          <a:solidFill>
            <a:schemeClr val="accent6">
              <a:lumMod val="20000"/>
              <a:lumOff val="80000"/>
            </a:schemeClr>
          </a:solidFill>
        </p:spPr>
        <p:txBody>
          <a:bodyPr wrap="square">
            <a:spAutoFit/>
          </a:bodyPr>
          <a:lstStyle/>
          <a:p>
            <a:r>
              <a:rPr lang="en-US" altLang="zh-CN" sz="1600" dirty="0"/>
              <a:t>public class Test {</a:t>
            </a:r>
          </a:p>
          <a:p>
            <a:r>
              <a:rPr lang="en-US" altLang="zh-CN" sz="1600" dirty="0" smtClean="0"/>
              <a:t>public </a:t>
            </a:r>
            <a:r>
              <a:rPr lang="en-US" altLang="zh-CN" sz="1600" dirty="0"/>
              <a:t>static void main(String[] </a:t>
            </a:r>
            <a:r>
              <a:rPr lang="en-US" altLang="zh-CN" sz="1600" dirty="0" err="1"/>
              <a:t>args</a:t>
            </a:r>
            <a:r>
              <a:rPr lang="en-US" altLang="zh-CN" sz="1600" dirty="0"/>
              <a:t>) {</a:t>
            </a:r>
          </a:p>
          <a:p>
            <a:r>
              <a:rPr lang="en-US" altLang="zh-CN" sz="1600" dirty="0" smtClean="0"/>
              <a:t>   People </a:t>
            </a:r>
            <a:r>
              <a:rPr lang="en-US" altLang="zh-CN" sz="1600" dirty="0"/>
              <a:t>p=new People();</a:t>
            </a:r>
          </a:p>
          <a:p>
            <a:r>
              <a:rPr lang="en-US" altLang="zh-CN" sz="1600" dirty="0" smtClean="0"/>
              <a:t>   </a:t>
            </a:r>
            <a:r>
              <a:rPr lang="en-US" altLang="zh-CN" sz="1600" dirty="0" err="1" smtClean="0"/>
              <a:t>p.show</a:t>
            </a:r>
            <a:r>
              <a:rPr lang="en-US" altLang="zh-CN" sz="1600" dirty="0"/>
              <a:t>();</a:t>
            </a:r>
          </a:p>
          <a:p>
            <a:r>
              <a:rPr lang="en-US" altLang="zh-CN" sz="1600" dirty="0" smtClean="0"/>
              <a:t>   People </a:t>
            </a:r>
            <a:r>
              <a:rPr lang="en-US" altLang="zh-CN" sz="1600" dirty="0"/>
              <a:t>p1=new People("</a:t>
            </a:r>
            <a:r>
              <a:rPr lang="zh-CN" altLang="en-US" sz="1600" dirty="0"/>
              <a:t>刘晓</a:t>
            </a:r>
            <a:r>
              <a:rPr lang="en-US" altLang="zh-CN" sz="1600" dirty="0"/>
              <a:t>","</a:t>
            </a:r>
            <a:r>
              <a:rPr lang="zh-CN" altLang="en-US" sz="1600" dirty="0"/>
              <a:t>女</a:t>
            </a:r>
            <a:r>
              <a:rPr lang="en-US" altLang="zh-CN" sz="1600" dirty="0"/>
              <a:t>",18);</a:t>
            </a:r>
          </a:p>
          <a:p>
            <a:r>
              <a:rPr lang="en-US" altLang="zh-CN" sz="1600" dirty="0" smtClean="0"/>
              <a:t>   p1.show();</a:t>
            </a:r>
          </a:p>
          <a:p>
            <a:r>
              <a:rPr lang="en-US" altLang="zh-CN" sz="1600" dirty="0" smtClean="0"/>
              <a:t>  People </a:t>
            </a:r>
            <a:r>
              <a:rPr lang="en-US" altLang="zh-CN" sz="1600" dirty="0"/>
              <a:t>p2=new People("</a:t>
            </a:r>
            <a:r>
              <a:rPr lang="zh-CN" altLang="en-US" sz="1600" dirty="0"/>
              <a:t>吴雄</a:t>
            </a:r>
            <a:r>
              <a:rPr lang="en-US" altLang="zh-CN" sz="1600" dirty="0"/>
              <a:t>","</a:t>
            </a:r>
            <a:r>
              <a:rPr lang="zh-CN" altLang="en-US" sz="1600" dirty="0"/>
              <a:t>男</a:t>
            </a:r>
            <a:r>
              <a:rPr lang="en-US" altLang="zh-CN" sz="1600" dirty="0"/>
              <a:t>",60);</a:t>
            </a:r>
          </a:p>
          <a:p>
            <a:r>
              <a:rPr lang="en-US" altLang="zh-CN" sz="1600" dirty="0" smtClean="0"/>
              <a:t>  p2.show</a:t>
            </a:r>
            <a:r>
              <a:rPr lang="en-US" altLang="zh-CN" sz="1600" dirty="0"/>
              <a:t>();	}</a:t>
            </a:r>
          </a:p>
          <a:p>
            <a:r>
              <a:rPr lang="en-US" altLang="zh-CN" sz="1600" dirty="0"/>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289052"/>
            <a:ext cx="1152457" cy="323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9628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048672" cy="576064"/>
          </a:xfrm>
        </p:spPr>
        <p:txBody>
          <a:bodyPr>
            <a:noAutofit/>
          </a:bodyPr>
          <a:lstStyle/>
          <a:p>
            <a:r>
              <a:rPr lang="en-US" altLang="zh-CN" sz="2800" dirty="0"/>
              <a:t>6</a:t>
            </a:r>
            <a:r>
              <a:rPr lang="en-US" altLang="zh-CN" sz="2800" dirty="0" smtClean="0"/>
              <a:t>.2.2 </a:t>
            </a:r>
            <a:r>
              <a:rPr lang="zh-CN" altLang="en-US" sz="2800" dirty="0" smtClean="0"/>
              <a:t>默认的构造方法</a:t>
            </a:r>
            <a:endParaRPr lang="zh-CN" altLang="en-US" sz="2800" dirty="0"/>
          </a:p>
        </p:txBody>
      </p:sp>
      <p:sp>
        <p:nvSpPr>
          <p:cNvPr id="3" name="内容占位符 2"/>
          <p:cNvSpPr>
            <a:spLocks noGrp="1"/>
          </p:cNvSpPr>
          <p:nvPr>
            <p:ph idx="1"/>
          </p:nvPr>
        </p:nvSpPr>
        <p:spPr>
          <a:xfrm>
            <a:off x="611560" y="908720"/>
            <a:ext cx="6777317" cy="5400600"/>
          </a:xfrm>
        </p:spPr>
        <p:txBody>
          <a:bodyPr>
            <a:noAutofit/>
          </a:bodyPr>
          <a:lstStyle/>
          <a:p>
            <a:pPr marL="68580" indent="0">
              <a:buNone/>
            </a:pPr>
            <a:r>
              <a:rPr lang="zh-CN" altLang="en-US" sz="1600" dirty="0" smtClean="0"/>
              <a:t>例</a:t>
            </a:r>
            <a:r>
              <a:rPr lang="en-US" altLang="zh-CN" sz="1600" dirty="0" smtClean="0"/>
              <a:t>6.9 </a:t>
            </a:r>
            <a:r>
              <a:rPr lang="zh-CN" altLang="en-US" sz="1600" dirty="0" smtClean="0"/>
              <a:t>默认的构造方法</a:t>
            </a:r>
            <a:endParaRPr lang="en-US" altLang="zh-CN" sz="1600" dirty="0" smtClean="0"/>
          </a:p>
          <a:p>
            <a:pPr marL="68580" indent="0">
              <a:buNone/>
            </a:pPr>
            <a:r>
              <a:rPr lang="en-US" altLang="zh-CN" sz="1600" dirty="0" smtClean="0"/>
              <a:t>class </a:t>
            </a:r>
            <a:r>
              <a:rPr lang="en-US" altLang="zh-CN" sz="1600" dirty="0"/>
              <a:t>People {</a:t>
            </a:r>
          </a:p>
          <a:p>
            <a:pPr marL="68580" indent="0">
              <a:buNone/>
            </a:pPr>
            <a:r>
              <a:rPr lang="en-US" altLang="zh-CN" sz="1600" dirty="0"/>
              <a:t>	String name;</a:t>
            </a:r>
          </a:p>
          <a:p>
            <a:pPr marL="68580" indent="0">
              <a:buNone/>
            </a:pPr>
            <a:r>
              <a:rPr lang="en-US" altLang="zh-CN" sz="1600" dirty="0"/>
              <a:t>	String sex;</a:t>
            </a:r>
          </a:p>
          <a:p>
            <a:pPr marL="68580" indent="0">
              <a:buNone/>
            </a:pPr>
            <a:r>
              <a:rPr lang="en-US" altLang="zh-CN" sz="1600" dirty="0"/>
              <a:t>	</a:t>
            </a:r>
            <a:r>
              <a:rPr lang="en-US" altLang="zh-CN" sz="1600" dirty="0" err="1"/>
              <a:t>int</a:t>
            </a:r>
            <a:r>
              <a:rPr lang="en-US" altLang="zh-CN" sz="1600" dirty="0"/>
              <a:t> age;</a:t>
            </a:r>
          </a:p>
          <a:p>
            <a:pPr marL="68580" indent="0">
              <a:buNone/>
            </a:pPr>
            <a:r>
              <a:rPr lang="en-US" altLang="zh-CN" sz="1600" dirty="0"/>
              <a:t>	public void show()</a:t>
            </a:r>
          </a:p>
          <a:p>
            <a:pPr marL="68580" indent="0">
              <a:buNone/>
            </a:pPr>
            <a:r>
              <a:rPr lang="en-US" altLang="zh-CN" sz="1600" dirty="0"/>
              <a:t>	{</a:t>
            </a:r>
          </a:p>
          <a:p>
            <a:pPr marL="68580" indent="0">
              <a:buNone/>
            </a:pPr>
            <a:r>
              <a:rPr lang="en-US" altLang="zh-CN" sz="1600" dirty="0"/>
              <a:t>		</a:t>
            </a:r>
            <a:r>
              <a:rPr lang="en-US" altLang="zh-CN" sz="1600" dirty="0" err="1"/>
              <a:t>System.out.println</a:t>
            </a:r>
            <a:r>
              <a:rPr lang="en-US" altLang="zh-CN" sz="1600" dirty="0"/>
              <a:t>("</a:t>
            </a:r>
            <a:r>
              <a:rPr lang="zh-CN" altLang="en-US" sz="1600" dirty="0"/>
              <a:t>类数据如下</a:t>
            </a:r>
            <a:r>
              <a:rPr lang="en-US" altLang="zh-CN" sz="1600" dirty="0"/>
              <a:t>");</a:t>
            </a:r>
          </a:p>
          <a:p>
            <a:pPr marL="68580" indent="0">
              <a:buNone/>
            </a:pPr>
            <a:r>
              <a:rPr lang="en-US" altLang="zh-CN" sz="1600" dirty="0"/>
              <a:t>		</a:t>
            </a:r>
            <a:r>
              <a:rPr lang="en-US" altLang="zh-CN" sz="1600" dirty="0" err="1"/>
              <a:t>System.out.println</a:t>
            </a:r>
            <a:r>
              <a:rPr lang="en-US" altLang="zh-CN" sz="1600" dirty="0"/>
              <a:t>("name="+name);</a:t>
            </a:r>
          </a:p>
          <a:p>
            <a:pPr marL="68580" indent="0">
              <a:buNone/>
            </a:pPr>
            <a:r>
              <a:rPr lang="en-US" altLang="zh-CN" sz="1600" dirty="0"/>
              <a:t>		</a:t>
            </a:r>
            <a:r>
              <a:rPr lang="en-US" altLang="zh-CN" sz="1600" dirty="0" err="1"/>
              <a:t>System.out.println</a:t>
            </a:r>
            <a:r>
              <a:rPr lang="en-US" altLang="zh-CN" sz="1600" dirty="0"/>
              <a:t>("sex="+sex);</a:t>
            </a:r>
          </a:p>
          <a:p>
            <a:pPr marL="68580" indent="0">
              <a:buNone/>
            </a:pPr>
            <a:r>
              <a:rPr lang="en-US" altLang="zh-CN" sz="1600" dirty="0"/>
              <a:t>		</a:t>
            </a:r>
            <a:r>
              <a:rPr lang="en-US" altLang="zh-CN" sz="1600" dirty="0" err="1"/>
              <a:t>System.out.println</a:t>
            </a:r>
            <a:r>
              <a:rPr lang="en-US" altLang="zh-CN" sz="1600" dirty="0"/>
              <a:t>("age="+age);</a:t>
            </a:r>
          </a:p>
          <a:p>
            <a:pPr marL="68580" indent="0">
              <a:buNone/>
            </a:pPr>
            <a:r>
              <a:rPr lang="en-US" altLang="zh-CN" sz="1600" dirty="0"/>
              <a:t>	}</a:t>
            </a:r>
          </a:p>
          <a:p>
            <a:pPr marL="68580" indent="0">
              <a:buNone/>
            </a:pPr>
            <a:r>
              <a:rPr lang="en-US" altLang="zh-CN" sz="1600" dirty="0"/>
              <a:t>}</a:t>
            </a:r>
          </a:p>
          <a:p>
            <a:pPr marL="68580" indent="0">
              <a:buNone/>
            </a:pPr>
            <a:r>
              <a:rPr lang="en-US" altLang="zh-CN" sz="1600" dirty="0"/>
              <a:t>public class Test {</a:t>
            </a:r>
          </a:p>
          <a:p>
            <a:pPr marL="68580" indent="0">
              <a:buNone/>
            </a:pPr>
            <a:r>
              <a:rPr lang="en-US" altLang="zh-CN" sz="1600" dirty="0"/>
              <a:t>	public static void main(String[] </a:t>
            </a:r>
            <a:r>
              <a:rPr lang="en-US" altLang="zh-CN" sz="1600" dirty="0" err="1"/>
              <a:t>args</a:t>
            </a:r>
            <a:r>
              <a:rPr lang="en-US" altLang="zh-CN" sz="1600" dirty="0"/>
              <a:t>) {</a:t>
            </a:r>
          </a:p>
          <a:p>
            <a:pPr marL="68580" indent="0">
              <a:buNone/>
            </a:pPr>
            <a:r>
              <a:rPr lang="en-US" altLang="zh-CN" sz="1600" dirty="0"/>
              <a:t>		People p=new People();</a:t>
            </a:r>
          </a:p>
          <a:p>
            <a:pPr marL="68580" indent="0">
              <a:buNone/>
            </a:pPr>
            <a:r>
              <a:rPr lang="en-US" altLang="zh-CN" sz="1600" dirty="0"/>
              <a:t>		</a:t>
            </a:r>
            <a:r>
              <a:rPr lang="en-US" altLang="zh-CN" sz="1600" dirty="0" err="1"/>
              <a:t>p.show</a:t>
            </a:r>
            <a:r>
              <a:rPr lang="en-US" altLang="zh-CN" sz="1600" dirty="0"/>
              <a:t>();	</a:t>
            </a:r>
          </a:p>
          <a:p>
            <a:pPr marL="68580" indent="0">
              <a:buNone/>
            </a:pPr>
            <a:r>
              <a:rPr lang="en-US" altLang="zh-CN" sz="1600" dirty="0"/>
              <a:t>	}</a:t>
            </a:r>
          </a:p>
          <a:p>
            <a:pPr marL="68580" indent="0">
              <a:buNone/>
            </a:pPr>
            <a:r>
              <a:rPr lang="en-US" altLang="zh-CN" sz="1600" dirty="0"/>
              <a:t>}</a:t>
            </a:r>
            <a:endParaRPr lang="zh-CN" altLang="en-US" sz="16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4590454"/>
            <a:ext cx="1440160" cy="1714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18066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 calcmode="lin" valueType="num">
                                      <p:cBhvr additive="base">
                                        <p:cTn id="8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8" end="18"/>
                                            </p:txEl>
                                          </p:spTgt>
                                        </p:tgtEl>
                                        <p:attrNameLst>
                                          <p:attrName>style.visibility</p:attrName>
                                        </p:attrNameLst>
                                      </p:cBhvr>
                                      <p:to>
                                        <p:strVal val="visible"/>
                                      </p:to>
                                    </p:set>
                                    <p:anim calcmode="lin" valueType="num">
                                      <p:cBhvr additive="base">
                                        <p:cTn id="8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5362"/>
                                        </p:tgtEl>
                                        <p:attrNameLst>
                                          <p:attrName>style.visibility</p:attrName>
                                        </p:attrNameLst>
                                      </p:cBhvr>
                                      <p:to>
                                        <p:strVal val="visible"/>
                                      </p:to>
                                    </p:set>
                                    <p:anim calcmode="lin" valueType="num">
                                      <p:cBhvr additive="base">
                                        <p:cTn id="91" dur="500" fill="hold"/>
                                        <p:tgtEl>
                                          <p:spTgt spid="15362"/>
                                        </p:tgtEl>
                                        <p:attrNameLst>
                                          <p:attrName>ppt_x</p:attrName>
                                        </p:attrNameLst>
                                      </p:cBhvr>
                                      <p:tavLst>
                                        <p:tav tm="0">
                                          <p:val>
                                            <p:strVal val="#ppt_x"/>
                                          </p:val>
                                        </p:tav>
                                        <p:tav tm="100000">
                                          <p:val>
                                            <p:strVal val="#ppt_x"/>
                                          </p:val>
                                        </p:tav>
                                      </p:tavLst>
                                    </p:anim>
                                    <p:anim calcmode="lin" valueType="num">
                                      <p:cBhvr additive="base">
                                        <p:cTn id="92"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.2.2 </a:t>
            </a:r>
            <a:r>
              <a:rPr lang="zh-CN" altLang="en-US" dirty="0"/>
              <a:t>默认的构造方法</a:t>
            </a:r>
          </a:p>
        </p:txBody>
      </p:sp>
      <p:sp>
        <p:nvSpPr>
          <p:cNvPr id="3" name="内容占位符 2"/>
          <p:cNvSpPr>
            <a:spLocks noGrp="1"/>
          </p:cNvSpPr>
          <p:nvPr>
            <p:ph idx="1"/>
          </p:nvPr>
        </p:nvSpPr>
        <p:spPr>
          <a:xfrm>
            <a:off x="1043492" y="2323652"/>
            <a:ext cx="6777317" cy="4129684"/>
          </a:xfrm>
        </p:spPr>
        <p:txBody>
          <a:bodyPr>
            <a:normAutofit lnSpcReduction="10000"/>
          </a:bodyPr>
          <a:lstStyle/>
          <a:p>
            <a:pPr marL="68580" indent="0">
              <a:buNone/>
            </a:pPr>
            <a:r>
              <a:rPr lang="zh-CN" altLang="en-US" dirty="0" smtClean="0"/>
              <a:t>像</a:t>
            </a:r>
            <a:r>
              <a:rPr lang="en-US" altLang="zh-CN" dirty="0" smtClean="0">
                <a:hlinkClick r:id="rId2" action="ppaction://hlinksldjump"/>
              </a:rPr>
              <a:t>6.9</a:t>
            </a:r>
            <a:r>
              <a:rPr lang="zh-CN" altLang="en-US" dirty="0" smtClean="0">
                <a:hlinkClick r:id="rId2" action="ppaction://hlinksldjump"/>
              </a:rPr>
              <a:t>例子</a:t>
            </a:r>
            <a:r>
              <a:rPr lang="zh-CN" altLang="en-US" dirty="0" smtClean="0"/>
              <a:t>中，没有定义构造方法，依然可以创建新的对象，并能正确的执行程序，这是因为如果省略构造方法，</a:t>
            </a:r>
            <a:r>
              <a:rPr lang="en-US" altLang="zh-CN" dirty="0" smtClean="0"/>
              <a:t>Java</a:t>
            </a:r>
            <a:r>
              <a:rPr lang="zh-CN" altLang="en-US" dirty="0" smtClean="0"/>
              <a:t>编译器会自动为该类生成一个默认的构造方法，在其方法体重也没有任何代码，即什么都不做。</a:t>
            </a:r>
            <a:endParaRPr lang="en-US" altLang="zh-CN" dirty="0" smtClean="0"/>
          </a:p>
          <a:p>
            <a:pPr marL="68580" indent="0">
              <a:buNone/>
            </a:pPr>
            <a:r>
              <a:rPr lang="zh-CN" altLang="en-US" dirty="0" smtClean="0"/>
              <a:t>则编译系统会自动为其生成默认的构造函数如下：</a:t>
            </a:r>
            <a:endParaRPr lang="en-US" altLang="zh-CN" dirty="0" smtClean="0"/>
          </a:p>
          <a:p>
            <a:pPr marL="68580" indent="0">
              <a:buNone/>
            </a:pPr>
            <a:r>
              <a:rPr lang="en-US" altLang="zh-CN" dirty="0" smtClean="0"/>
              <a:t>People() </a:t>
            </a:r>
          </a:p>
          <a:p>
            <a:pPr marL="68580" indent="0">
              <a:buNone/>
            </a:pPr>
            <a:r>
              <a:rPr lang="en-US" altLang="zh-CN" dirty="0" smtClean="0"/>
              <a:t>{</a:t>
            </a:r>
          </a:p>
          <a:p>
            <a:pPr marL="68580" indent="0">
              <a:buNone/>
            </a:pPr>
            <a:r>
              <a:rPr lang="en-US" altLang="zh-CN" dirty="0" smtClean="0"/>
              <a:t>}</a:t>
            </a:r>
          </a:p>
          <a:p>
            <a:pPr marL="68580" indent="0">
              <a:buNone/>
            </a:pPr>
            <a:r>
              <a:rPr lang="zh-CN" altLang="en-US" dirty="0" smtClean="0"/>
              <a:t>如果</a:t>
            </a:r>
            <a:r>
              <a:rPr lang="en-US" altLang="zh-CN" dirty="0" smtClean="0"/>
              <a:t>class</a:t>
            </a:r>
            <a:r>
              <a:rPr lang="zh-CN" altLang="en-US" dirty="0" smtClean="0"/>
              <a:t>前面有</a:t>
            </a:r>
            <a:r>
              <a:rPr lang="en-US" altLang="zh-CN" dirty="0" smtClean="0"/>
              <a:t>public</a:t>
            </a:r>
            <a:r>
              <a:rPr lang="zh-CN" altLang="en-US" dirty="0" smtClean="0"/>
              <a:t>修饰符，则默认的构造方法前面也会是</a:t>
            </a:r>
            <a:r>
              <a:rPr lang="en-US" altLang="zh-CN" dirty="0" smtClean="0"/>
              <a:t>public</a:t>
            </a:r>
            <a:r>
              <a:rPr lang="zh-CN" altLang="en-US" dirty="0" smtClean="0"/>
              <a:t>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3230342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面向对象编程思想</a:t>
            </a:r>
          </a:p>
        </p:txBody>
      </p:sp>
      <p:sp>
        <p:nvSpPr>
          <p:cNvPr id="3" name="内容占位符 2"/>
          <p:cNvSpPr>
            <a:spLocks noGrp="1"/>
          </p:cNvSpPr>
          <p:nvPr>
            <p:ph idx="1"/>
          </p:nvPr>
        </p:nvSpPr>
        <p:spPr>
          <a:xfrm>
            <a:off x="1043492" y="2323652"/>
            <a:ext cx="6777317" cy="4345708"/>
          </a:xfrm>
        </p:spPr>
        <p:txBody>
          <a:bodyPr>
            <a:normAutofit/>
          </a:bodyPr>
          <a:lstStyle/>
          <a:p>
            <a:pPr marL="68580" indent="0">
              <a:buNone/>
            </a:pPr>
            <a:r>
              <a:rPr lang="zh-CN" altLang="en-US" dirty="0">
                <a:solidFill>
                  <a:srgbClr val="FF0000"/>
                </a:solidFill>
              </a:rPr>
              <a:t>面向对象</a:t>
            </a:r>
            <a:r>
              <a:rPr lang="zh-CN" altLang="en-US" dirty="0"/>
              <a:t>的设计则是从另外的思路来解决问题</a:t>
            </a:r>
            <a:r>
              <a:rPr lang="zh-CN" altLang="en-US" dirty="0" smtClean="0"/>
              <a:t>。</a:t>
            </a:r>
            <a:endParaRPr lang="en-US" altLang="zh-CN" dirty="0" smtClean="0"/>
          </a:p>
          <a:p>
            <a:pPr marL="68580" indent="0">
              <a:buNone/>
            </a:pPr>
            <a:r>
              <a:rPr lang="zh-CN" altLang="en-US" dirty="0" smtClean="0"/>
              <a:t>整个</a:t>
            </a:r>
            <a:r>
              <a:rPr lang="zh-CN" altLang="en-US" dirty="0"/>
              <a:t>五子棋可以分为</a:t>
            </a:r>
            <a:r>
              <a:rPr lang="en-US" altLang="zh-CN" dirty="0"/>
              <a:t>1</a:t>
            </a:r>
            <a:r>
              <a:rPr lang="zh-CN" altLang="en-US" dirty="0"/>
              <a:t>、黑白双方，这两方的行为是一模一样的，</a:t>
            </a:r>
            <a:r>
              <a:rPr lang="en-US" altLang="zh-CN" dirty="0"/>
              <a:t>2</a:t>
            </a:r>
            <a:r>
              <a:rPr lang="zh-CN" altLang="en-US" dirty="0"/>
              <a:t>、棋盘系统，负责绘制画面，</a:t>
            </a:r>
            <a:r>
              <a:rPr lang="en-US" altLang="zh-CN" dirty="0"/>
              <a:t>3</a:t>
            </a:r>
            <a:r>
              <a:rPr lang="zh-CN" altLang="en-US" dirty="0"/>
              <a:t>、规则系统，负责判定诸如犯规、输赢等。第一类对象（玩家对象）负责接受用户输入，并告知第二类对象（棋盘对象）棋子布局的变化，棋盘对象接收到了棋子的变化就要负责在屏幕上面显示出这种变化，同时利用第三类对象（规则系统）来对棋局进行判定。可以明显地看出，面向对象是以功能来划分问题，而不是步骤</a:t>
            </a:r>
            <a:r>
              <a:rPr lang="zh-CN" altLang="en-US" dirty="0" smtClean="0"/>
              <a:t>。</a:t>
            </a:r>
            <a:r>
              <a:rPr lang="en-US" altLang="zh-CN" dirty="0" smtClean="0"/>
              <a:t>Java</a:t>
            </a:r>
            <a:r>
              <a:rPr lang="zh-CN" altLang="en-US" dirty="0"/>
              <a:t>语言使用的是面向对象的编程思想</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782565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.2.2 </a:t>
            </a:r>
            <a:r>
              <a:rPr lang="zh-CN" altLang="en-US" dirty="0"/>
              <a:t>默认的构造方法</a:t>
            </a:r>
          </a:p>
        </p:txBody>
      </p:sp>
      <p:sp>
        <p:nvSpPr>
          <p:cNvPr id="3" name="内容占位符 2"/>
          <p:cNvSpPr>
            <a:spLocks noGrp="1"/>
          </p:cNvSpPr>
          <p:nvPr>
            <p:ph idx="1"/>
          </p:nvPr>
        </p:nvSpPr>
        <p:spPr/>
        <p:txBody>
          <a:bodyPr/>
          <a:lstStyle/>
          <a:p>
            <a:pPr marL="68580" indent="0">
              <a:buNone/>
            </a:pPr>
            <a:r>
              <a:rPr lang="zh-CN" altLang="en-US" dirty="0" smtClean="0"/>
              <a:t>由于系统提供的默认构造方法往往不能满足需求，所以用户可以自己定义类的构造方法来满足需求，一旦用户为该类定义了构造方法，系统就不再提供默认的构造方法，这是</a:t>
            </a:r>
            <a:r>
              <a:rPr lang="en-US" altLang="zh-CN" dirty="0" smtClean="0"/>
              <a:t>Java</a:t>
            </a:r>
            <a:r>
              <a:rPr lang="zh-CN" altLang="en-US" dirty="0" smtClean="0"/>
              <a:t>的覆盖所致。如</a:t>
            </a:r>
            <a:r>
              <a:rPr lang="zh-CN" altLang="en-US" dirty="0" smtClean="0">
                <a:hlinkClick r:id="rId2" action="ppaction://hlinksldjump"/>
              </a:rPr>
              <a:t>例</a:t>
            </a:r>
            <a:r>
              <a:rPr lang="en-US" altLang="zh-CN" dirty="0" smtClean="0">
                <a:hlinkClick r:id="rId2" action="ppaction://hlinksldjump"/>
              </a:rPr>
              <a:t>6.8</a:t>
            </a:r>
            <a:r>
              <a:rPr lang="en-US" altLang="zh-CN" dirty="0" smtClean="0"/>
              <a:t>.</a:t>
            </a:r>
          </a:p>
          <a:p>
            <a:pPr marL="68580" indent="0">
              <a:buNone/>
            </a:pPr>
            <a:r>
              <a:rPr lang="zh-CN" altLang="en-US" dirty="0" smtClean="0"/>
              <a:t>若在一个类中只定义有参数的构造方法，但却调用无参数的构造方法创建对象，则编译不能通过。</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17879699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5616624" cy="648072"/>
          </a:xfrm>
        </p:spPr>
        <p:txBody>
          <a:bodyPr>
            <a:normAutofit/>
          </a:bodyPr>
          <a:lstStyle/>
          <a:p>
            <a:r>
              <a:rPr lang="en-US" altLang="zh-CN" sz="2400" dirty="0"/>
              <a:t>6</a:t>
            </a:r>
            <a:r>
              <a:rPr lang="en-US" altLang="zh-CN" sz="2400" dirty="0" smtClean="0"/>
              <a:t>.2.2 </a:t>
            </a:r>
            <a:r>
              <a:rPr lang="zh-CN" altLang="en-US" sz="2400" dirty="0"/>
              <a:t>默认的构造方法</a:t>
            </a:r>
          </a:p>
        </p:txBody>
      </p:sp>
      <p:sp>
        <p:nvSpPr>
          <p:cNvPr id="3" name="内容占位符 2"/>
          <p:cNvSpPr>
            <a:spLocks noGrp="1"/>
          </p:cNvSpPr>
          <p:nvPr>
            <p:ph idx="1"/>
          </p:nvPr>
        </p:nvSpPr>
        <p:spPr>
          <a:xfrm>
            <a:off x="683568" y="764704"/>
            <a:ext cx="7776864" cy="3508977"/>
          </a:xfrm>
        </p:spPr>
        <p:txBody>
          <a:bodyPr>
            <a:normAutofit/>
          </a:bodyPr>
          <a:lstStyle/>
          <a:p>
            <a:pPr marL="68580" indent="0">
              <a:buNone/>
            </a:pPr>
            <a:r>
              <a:rPr lang="zh-CN" altLang="en-US" sz="2000" dirty="0" smtClean="0"/>
              <a:t>例</a:t>
            </a:r>
            <a:r>
              <a:rPr lang="en-US" altLang="zh-CN" sz="2000" dirty="0" smtClean="0"/>
              <a:t>6.10 </a:t>
            </a:r>
            <a:r>
              <a:rPr lang="zh-CN" altLang="en-US" sz="2000" dirty="0" smtClean="0"/>
              <a:t>类中只有有参数的构造方法，但主方法却调用了无参数的构造方法来创建对象。</a:t>
            </a:r>
            <a:endParaRPr lang="zh-CN" altLang="en-US" sz="2000" dirty="0"/>
          </a:p>
        </p:txBody>
      </p:sp>
      <p:sp>
        <p:nvSpPr>
          <p:cNvPr id="5" name="矩形 4"/>
          <p:cNvSpPr/>
          <p:nvPr/>
        </p:nvSpPr>
        <p:spPr>
          <a:xfrm>
            <a:off x="773832" y="1412776"/>
            <a:ext cx="7542584" cy="5632311"/>
          </a:xfrm>
          <a:prstGeom prst="rect">
            <a:avLst/>
          </a:prstGeom>
        </p:spPr>
        <p:txBody>
          <a:bodyPr wrap="square">
            <a:spAutoFit/>
          </a:bodyPr>
          <a:lstStyle/>
          <a:p>
            <a:r>
              <a:rPr lang="en-US" altLang="zh-CN" dirty="0" smtClean="0"/>
              <a:t>class </a:t>
            </a:r>
            <a:r>
              <a:rPr lang="en-US" altLang="zh-CN" dirty="0"/>
              <a:t>People {</a:t>
            </a:r>
          </a:p>
          <a:p>
            <a:r>
              <a:rPr lang="en-US" altLang="zh-CN" dirty="0" smtClean="0"/>
              <a:t>String </a:t>
            </a:r>
            <a:r>
              <a:rPr lang="en-US" altLang="zh-CN" dirty="0"/>
              <a:t>name;</a:t>
            </a:r>
          </a:p>
          <a:p>
            <a:r>
              <a:rPr lang="en-US" altLang="zh-CN" dirty="0" smtClean="0"/>
              <a:t>String </a:t>
            </a:r>
            <a:r>
              <a:rPr lang="en-US" altLang="zh-CN" dirty="0"/>
              <a:t>sex;</a:t>
            </a:r>
          </a:p>
          <a:p>
            <a:r>
              <a:rPr lang="en-US" altLang="zh-CN" dirty="0" err="1" smtClean="0"/>
              <a:t>int</a:t>
            </a:r>
            <a:r>
              <a:rPr lang="en-US" altLang="zh-CN" dirty="0" smtClean="0"/>
              <a:t> </a:t>
            </a:r>
            <a:r>
              <a:rPr lang="en-US" altLang="zh-CN" dirty="0"/>
              <a:t>age;</a:t>
            </a:r>
          </a:p>
          <a:p>
            <a:r>
              <a:rPr lang="en-US" altLang="zh-CN" dirty="0" smtClean="0"/>
              <a:t>public People(String </a:t>
            </a:r>
            <a:r>
              <a:rPr lang="en-US" altLang="zh-CN" dirty="0" err="1"/>
              <a:t>n,String</a:t>
            </a:r>
            <a:r>
              <a:rPr lang="en-US" altLang="zh-CN" dirty="0"/>
              <a:t> </a:t>
            </a:r>
            <a:r>
              <a:rPr lang="en-US" altLang="zh-CN" dirty="0" err="1"/>
              <a:t>s,int</a:t>
            </a:r>
            <a:r>
              <a:rPr lang="en-US" altLang="zh-CN" dirty="0"/>
              <a:t> a)    </a:t>
            </a:r>
            <a:r>
              <a:rPr lang="en-US" altLang="zh-CN" dirty="0" smtClean="0"/>
              <a:t>{</a:t>
            </a:r>
            <a:endParaRPr lang="en-US" altLang="zh-CN" dirty="0"/>
          </a:p>
          <a:p>
            <a:r>
              <a:rPr lang="en-US" altLang="zh-CN" dirty="0"/>
              <a:t>	</a:t>
            </a:r>
            <a:r>
              <a:rPr lang="en-US" altLang="zh-CN" dirty="0" smtClean="0"/>
              <a:t>name=n</a:t>
            </a:r>
            <a:r>
              <a:rPr lang="en-US" altLang="zh-CN" dirty="0"/>
              <a:t>;</a:t>
            </a:r>
          </a:p>
          <a:p>
            <a:r>
              <a:rPr lang="en-US" altLang="zh-CN" dirty="0"/>
              <a:t>	</a:t>
            </a:r>
            <a:r>
              <a:rPr lang="en-US" altLang="zh-CN" dirty="0" smtClean="0"/>
              <a:t>sex=s</a:t>
            </a:r>
            <a:r>
              <a:rPr lang="en-US" altLang="zh-CN" dirty="0"/>
              <a:t>;</a:t>
            </a:r>
          </a:p>
          <a:p>
            <a:r>
              <a:rPr lang="en-US" altLang="zh-CN" dirty="0"/>
              <a:t>	</a:t>
            </a:r>
            <a:r>
              <a:rPr lang="en-US" altLang="zh-CN" dirty="0" smtClean="0"/>
              <a:t>age=a</a:t>
            </a:r>
            <a:r>
              <a:rPr lang="en-US" altLang="zh-CN" dirty="0"/>
              <a:t>;      </a:t>
            </a:r>
            <a:r>
              <a:rPr lang="en-US" altLang="zh-CN" dirty="0" smtClean="0"/>
              <a:t>}</a:t>
            </a:r>
            <a:endParaRPr lang="en-US" altLang="zh-CN" dirty="0"/>
          </a:p>
          <a:p>
            <a:r>
              <a:rPr lang="en-US" altLang="zh-CN" dirty="0" smtClean="0"/>
              <a:t>public </a:t>
            </a:r>
            <a:r>
              <a:rPr lang="en-US" altLang="zh-CN" dirty="0"/>
              <a:t>void show</a:t>
            </a:r>
            <a:r>
              <a:rPr lang="en-US" altLang="zh-CN" dirty="0" smtClean="0"/>
              <a:t>()    {</a:t>
            </a:r>
            <a:endParaRPr lang="en-US" altLang="zh-CN" dirty="0"/>
          </a:p>
          <a:p>
            <a:r>
              <a:rPr lang="en-US" altLang="zh-CN" dirty="0" smtClean="0"/>
              <a:t>      </a:t>
            </a:r>
            <a:r>
              <a:rPr lang="en-US" altLang="zh-CN" dirty="0" err="1" smtClean="0"/>
              <a:t>System.out.println</a:t>
            </a:r>
            <a:r>
              <a:rPr lang="en-US" altLang="zh-CN" dirty="0"/>
              <a:t>("</a:t>
            </a:r>
            <a:r>
              <a:rPr lang="zh-CN" altLang="en-US" dirty="0"/>
              <a:t>类数据如下</a:t>
            </a:r>
            <a:r>
              <a:rPr lang="en-US" altLang="zh-CN" dirty="0"/>
              <a:t>");</a:t>
            </a:r>
          </a:p>
          <a:p>
            <a:r>
              <a:rPr lang="en-US" altLang="zh-CN" dirty="0" smtClean="0"/>
              <a:t>      </a:t>
            </a:r>
            <a:r>
              <a:rPr lang="en-US" altLang="zh-CN" dirty="0" err="1" smtClean="0"/>
              <a:t>System.out.println</a:t>
            </a:r>
            <a:r>
              <a:rPr lang="en-US" altLang="zh-CN" dirty="0"/>
              <a:t>("name="+name);</a:t>
            </a:r>
          </a:p>
          <a:p>
            <a:r>
              <a:rPr lang="en-US" altLang="zh-CN" dirty="0" smtClean="0"/>
              <a:t>      </a:t>
            </a:r>
            <a:r>
              <a:rPr lang="en-US" altLang="zh-CN" dirty="0" err="1" smtClean="0"/>
              <a:t>System.out.println</a:t>
            </a:r>
            <a:r>
              <a:rPr lang="en-US" altLang="zh-CN" dirty="0"/>
              <a:t>("sex="+sex);</a:t>
            </a:r>
          </a:p>
          <a:p>
            <a:r>
              <a:rPr lang="en-US" altLang="zh-CN" dirty="0" smtClean="0"/>
              <a:t>      </a:t>
            </a:r>
            <a:r>
              <a:rPr lang="en-US" altLang="zh-CN" dirty="0" err="1" smtClean="0"/>
              <a:t>System.out.println</a:t>
            </a:r>
            <a:r>
              <a:rPr lang="en-US" altLang="zh-CN" dirty="0"/>
              <a:t>("age="+age</a:t>
            </a:r>
            <a:r>
              <a:rPr lang="en-US" altLang="zh-CN" dirty="0" smtClean="0"/>
              <a:t>);    }</a:t>
            </a:r>
            <a:endParaRPr lang="en-US" altLang="zh-CN" dirty="0"/>
          </a:p>
          <a:p>
            <a:r>
              <a:rPr lang="en-US" altLang="zh-CN" dirty="0"/>
              <a:t>}</a:t>
            </a:r>
          </a:p>
          <a:p>
            <a:r>
              <a:rPr lang="en-US" altLang="zh-CN" dirty="0"/>
              <a:t>public class Test {</a:t>
            </a:r>
          </a:p>
          <a:p>
            <a:r>
              <a:rPr lang="en-US" altLang="zh-CN" dirty="0"/>
              <a:t>	public static void main(String[] </a:t>
            </a:r>
            <a:r>
              <a:rPr lang="en-US" altLang="zh-CN" dirty="0" err="1"/>
              <a:t>args</a:t>
            </a:r>
            <a:r>
              <a:rPr lang="en-US" altLang="zh-CN" dirty="0"/>
              <a:t>) {</a:t>
            </a:r>
          </a:p>
          <a:p>
            <a:r>
              <a:rPr lang="en-US" altLang="zh-CN" dirty="0"/>
              <a:t>		People p=new People();</a:t>
            </a:r>
          </a:p>
          <a:p>
            <a:r>
              <a:rPr lang="en-US" altLang="zh-CN" dirty="0"/>
              <a:t>		</a:t>
            </a:r>
            <a:r>
              <a:rPr lang="en-US" altLang="zh-CN" dirty="0" err="1"/>
              <a:t>p.show</a:t>
            </a:r>
            <a:r>
              <a:rPr lang="en-US" altLang="zh-CN" dirty="0"/>
              <a:t>();	</a:t>
            </a:r>
          </a:p>
          <a:p>
            <a:r>
              <a:rPr lang="en-US" altLang="zh-CN" dirty="0"/>
              <a:t>	}</a:t>
            </a:r>
          </a:p>
          <a:p>
            <a:r>
              <a:rPr lang="en-US" altLang="zh-CN"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0"/>
            <a:ext cx="7551737"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50450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.2.3 </a:t>
            </a:r>
            <a:r>
              <a:rPr lang="zh-CN" altLang="en-US" dirty="0" smtClean="0"/>
              <a:t>构造方法的重载</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一般情况下，类都有一个或多个构造方法。但由于构造方法与类同名，所以当一个类有多个构造方法时，则这多个构造方法可以重载。</a:t>
            </a:r>
            <a:endParaRPr lang="en-US" altLang="zh-CN" dirty="0" smtClean="0"/>
          </a:p>
          <a:p>
            <a:pPr marL="68580" indent="0">
              <a:buNone/>
            </a:pPr>
            <a:r>
              <a:rPr lang="zh-CN" altLang="en-US" dirty="0" smtClean="0"/>
              <a:t>只要方法与方法之间的参数个数不同，或是参数的类型不同，便可定义多个名称相同的方法，这就是方法的重载。</a:t>
            </a:r>
            <a:endParaRPr lang="en-US" altLang="zh-CN" dirty="0" smtClean="0"/>
          </a:p>
          <a:p>
            <a:pPr marL="68580" indent="0">
              <a:buNone/>
            </a:pPr>
            <a:r>
              <a:rPr lang="zh-CN" altLang="en-US" dirty="0" smtClean="0"/>
              <a:t>构造方法的重载，可以让用户用不同的参数来创建对象。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15161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4896544" cy="504056"/>
          </a:xfrm>
        </p:spPr>
        <p:txBody>
          <a:bodyPr>
            <a:normAutofit/>
          </a:bodyPr>
          <a:lstStyle/>
          <a:p>
            <a:r>
              <a:rPr lang="en-US" altLang="zh-CN" sz="2400" dirty="0"/>
              <a:t>6.2.3 </a:t>
            </a:r>
            <a:r>
              <a:rPr lang="zh-CN" altLang="en-US" sz="2400" dirty="0"/>
              <a:t>构造方法的重载</a:t>
            </a:r>
          </a:p>
        </p:txBody>
      </p:sp>
      <p:sp>
        <p:nvSpPr>
          <p:cNvPr id="3" name="内容占位符 2"/>
          <p:cNvSpPr>
            <a:spLocks noGrp="1"/>
          </p:cNvSpPr>
          <p:nvPr>
            <p:ph idx="1"/>
          </p:nvPr>
        </p:nvSpPr>
        <p:spPr>
          <a:xfrm>
            <a:off x="611560" y="908720"/>
            <a:ext cx="7920880" cy="5328592"/>
          </a:xfrm>
        </p:spPr>
        <p:txBody>
          <a:bodyPr>
            <a:normAutofit/>
          </a:bodyPr>
          <a:lstStyle/>
          <a:p>
            <a:pPr marL="68580" indent="0">
              <a:buNone/>
            </a:pPr>
            <a:r>
              <a:rPr lang="zh-CN" altLang="en-US" sz="2000" dirty="0" smtClean="0"/>
              <a:t>例</a:t>
            </a:r>
            <a:r>
              <a:rPr lang="en-US" altLang="zh-CN" sz="2000" dirty="0" smtClean="0"/>
              <a:t>6.11  </a:t>
            </a:r>
            <a:r>
              <a:rPr lang="zh-CN" altLang="en-US" sz="2000" dirty="0" smtClean="0"/>
              <a:t>构造方法重载</a:t>
            </a:r>
            <a:endParaRPr lang="zh-CN" altLang="en-US" sz="2000" dirty="0"/>
          </a:p>
        </p:txBody>
      </p:sp>
      <p:sp>
        <p:nvSpPr>
          <p:cNvPr id="4" name="TextBox 3"/>
          <p:cNvSpPr txBox="1"/>
          <p:nvPr/>
        </p:nvSpPr>
        <p:spPr>
          <a:xfrm>
            <a:off x="683568" y="1268760"/>
            <a:ext cx="5006499" cy="5062924"/>
          </a:xfrm>
          <a:prstGeom prst="rect">
            <a:avLst/>
          </a:prstGeom>
          <a:noFill/>
        </p:spPr>
        <p:txBody>
          <a:bodyPr wrap="none" rtlCol="0">
            <a:spAutoFit/>
          </a:bodyPr>
          <a:lstStyle/>
          <a:p>
            <a:r>
              <a:rPr lang="en-US" altLang="zh-CN" sz="1700" dirty="0"/>
              <a:t>class People {</a:t>
            </a:r>
          </a:p>
          <a:p>
            <a:r>
              <a:rPr lang="en-US" altLang="zh-CN" sz="1700" dirty="0" smtClean="0"/>
              <a:t>String </a:t>
            </a:r>
            <a:r>
              <a:rPr lang="en-US" altLang="zh-CN" sz="1700" dirty="0"/>
              <a:t>name;</a:t>
            </a:r>
          </a:p>
          <a:p>
            <a:r>
              <a:rPr lang="en-US" altLang="zh-CN" sz="1700" dirty="0" smtClean="0"/>
              <a:t>String </a:t>
            </a:r>
            <a:r>
              <a:rPr lang="en-US" altLang="zh-CN" sz="1700" dirty="0"/>
              <a:t>sex;</a:t>
            </a:r>
          </a:p>
          <a:p>
            <a:r>
              <a:rPr lang="en-US" altLang="zh-CN" sz="1700" dirty="0" err="1" smtClean="0"/>
              <a:t>int</a:t>
            </a:r>
            <a:r>
              <a:rPr lang="en-US" altLang="zh-CN" sz="1700" dirty="0" smtClean="0"/>
              <a:t> </a:t>
            </a:r>
            <a:r>
              <a:rPr lang="en-US" altLang="zh-CN" sz="1700" dirty="0"/>
              <a:t>age;</a:t>
            </a:r>
          </a:p>
          <a:p>
            <a:r>
              <a:rPr lang="en-US" altLang="zh-CN" sz="1700" dirty="0" smtClean="0"/>
              <a:t>public </a:t>
            </a:r>
            <a:r>
              <a:rPr lang="en-US" altLang="zh-CN" sz="1700" dirty="0"/>
              <a:t>People</a:t>
            </a:r>
            <a:r>
              <a:rPr lang="en-US" altLang="zh-CN" sz="1700" dirty="0" smtClean="0"/>
              <a:t>()  {</a:t>
            </a:r>
            <a:endParaRPr lang="en-US" altLang="zh-CN" sz="1700" dirty="0"/>
          </a:p>
          <a:p>
            <a:r>
              <a:rPr lang="en-US" altLang="zh-CN" sz="1700" dirty="0" smtClean="0"/>
              <a:t>   sex</a:t>
            </a:r>
            <a:r>
              <a:rPr lang="en-US" altLang="zh-CN" sz="1700" dirty="0"/>
              <a:t>="</a:t>
            </a:r>
            <a:r>
              <a:rPr lang="zh-CN" altLang="en-US" sz="1700" dirty="0"/>
              <a:t>男</a:t>
            </a:r>
            <a:r>
              <a:rPr lang="en-US" altLang="zh-CN" sz="1700" dirty="0"/>
              <a:t>";</a:t>
            </a:r>
          </a:p>
          <a:p>
            <a:r>
              <a:rPr lang="en-US" altLang="zh-CN" sz="1700" dirty="0" smtClean="0"/>
              <a:t>   </a:t>
            </a:r>
            <a:r>
              <a:rPr lang="en-US" altLang="zh-CN" sz="1700" dirty="0" err="1" smtClean="0"/>
              <a:t>System.out.println</a:t>
            </a:r>
            <a:r>
              <a:rPr lang="en-US" altLang="zh-CN" sz="1700" dirty="0"/>
              <a:t>("</a:t>
            </a:r>
            <a:r>
              <a:rPr lang="zh-CN" altLang="en-US" sz="1700" dirty="0"/>
              <a:t>调用了无参的构造方法</a:t>
            </a:r>
            <a:r>
              <a:rPr lang="en-US" altLang="zh-CN" sz="1700" dirty="0" smtClean="0"/>
              <a:t>");   }</a:t>
            </a:r>
            <a:endParaRPr lang="en-US" altLang="zh-CN" sz="1700" dirty="0"/>
          </a:p>
          <a:p>
            <a:r>
              <a:rPr lang="en-US" altLang="zh-CN" sz="1700" dirty="0" smtClean="0"/>
              <a:t>public </a:t>
            </a:r>
            <a:r>
              <a:rPr lang="en-US" altLang="zh-CN" sz="1700" dirty="0"/>
              <a:t>People(String </a:t>
            </a:r>
            <a:r>
              <a:rPr lang="en-US" altLang="zh-CN" sz="1700" dirty="0" err="1"/>
              <a:t>n,String</a:t>
            </a:r>
            <a:r>
              <a:rPr lang="en-US" altLang="zh-CN" sz="1700" dirty="0"/>
              <a:t> </a:t>
            </a:r>
            <a:r>
              <a:rPr lang="en-US" altLang="zh-CN" sz="1700" dirty="0" err="1"/>
              <a:t>s,int</a:t>
            </a:r>
            <a:r>
              <a:rPr lang="en-US" altLang="zh-CN" sz="1700" dirty="0"/>
              <a:t> a)    </a:t>
            </a:r>
            <a:r>
              <a:rPr lang="en-US" altLang="zh-CN" sz="1700" dirty="0" smtClean="0"/>
              <a:t> {</a:t>
            </a:r>
            <a:endParaRPr lang="en-US" altLang="zh-CN" sz="1700" dirty="0"/>
          </a:p>
          <a:p>
            <a:r>
              <a:rPr lang="en-US" altLang="zh-CN" sz="1700" dirty="0" smtClean="0"/>
              <a:t>   name=n</a:t>
            </a:r>
            <a:r>
              <a:rPr lang="en-US" altLang="zh-CN" sz="1700" dirty="0"/>
              <a:t>;</a:t>
            </a:r>
          </a:p>
          <a:p>
            <a:r>
              <a:rPr lang="en-US" altLang="zh-CN" sz="1700" dirty="0" smtClean="0"/>
              <a:t>   sex=s</a:t>
            </a:r>
            <a:r>
              <a:rPr lang="en-US" altLang="zh-CN" sz="1700" dirty="0"/>
              <a:t>;</a:t>
            </a:r>
          </a:p>
          <a:p>
            <a:r>
              <a:rPr lang="en-US" altLang="zh-CN" sz="1700" dirty="0" smtClean="0"/>
              <a:t>   age=a</a:t>
            </a:r>
            <a:r>
              <a:rPr lang="en-US" altLang="zh-CN" sz="1700" dirty="0"/>
              <a:t>; </a:t>
            </a:r>
          </a:p>
          <a:p>
            <a:r>
              <a:rPr lang="en-US" altLang="zh-CN" sz="1700" dirty="0" smtClean="0"/>
              <a:t>   </a:t>
            </a:r>
            <a:r>
              <a:rPr lang="en-US" altLang="zh-CN" sz="1700" dirty="0" err="1" smtClean="0"/>
              <a:t>System.out.println</a:t>
            </a:r>
            <a:r>
              <a:rPr lang="en-US" altLang="zh-CN" sz="1700" dirty="0"/>
              <a:t>("</a:t>
            </a:r>
            <a:r>
              <a:rPr lang="zh-CN" altLang="en-US" sz="1700" dirty="0"/>
              <a:t>调用了有参的构造方法</a:t>
            </a:r>
            <a:r>
              <a:rPr lang="en-US" altLang="zh-CN" sz="1700" dirty="0" smtClean="0"/>
              <a:t>");   }</a:t>
            </a:r>
            <a:endParaRPr lang="en-US" altLang="zh-CN" sz="1700" dirty="0"/>
          </a:p>
          <a:p>
            <a:endParaRPr lang="en-US" altLang="zh-CN" sz="1700" dirty="0"/>
          </a:p>
          <a:p>
            <a:r>
              <a:rPr lang="en-US" altLang="zh-CN" sz="1700" dirty="0" smtClean="0"/>
              <a:t>public </a:t>
            </a:r>
            <a:r>
              <a:rPr lang="en-US" altLang="zh-CN" sz="1700" dirty="0"/>
              <a:t>void show</a:t>
            </a:r>
            <a:r>
              <a:rPr lang="en-US" altLang="zh-CN" sz="1700" dirty="0" smtClean="0"/>
              <a:t>()  {</a:t>
            </a:r>
            <a:endParaRPr lang="en-US" altLang="zh-CN" sz="1700" dirty="0"/>
          </a:p>
          <a:p>
            <a:r>
              <a:rPr lang="en-US" altLang="zh-CN" sz="1700" dirty="0" smtClean="0"/>
              <a:t>   </a:t>
            </a:r>
            <a:r>
              <a:rPr lang="en-US" altLang="zh-CN" sz="1700" dirty="0" err="1" smtClean="0"/>
              <a:t>System.out.println</a:t>
            </a:r>
            <a:r>
              <a:rPr lang="en-US" altLang="zh-CN" sz="1700" dirty="0"/>
              <a:t>("</a:t>
            </a:r>
            <a:r>
              <a:rPr lang="zh-CN" altLang="en-US" sz="1700" dirty="0"/>
              <a:t>类数据如下</a:t>
            </a:r>
            <a:r>
              <a:rPr lang="en-US" altLang="zh-CN" sz="1700" dirty="0"/>
              <a:t>");</a:t>
            </a:r>
          </a:p>
          <a:p>
            <a:r>
              <a:rPr lang="en-US" altLang="zh-CN" sz="1700" dirty="0" smtClean="0"/>
              <a:t>   </a:t>
            </a:r>
            <a:r>
              <a:rPr lang="en-US" altLang="zh-CN" sz="1700" dirty="0" err="1" smtClean="0"/>
              <a:t>System.out.println</a:t>
            </a:r>
            <a:r>
              <a:rPr lang="en-US" altLang="zh-CN" sz="1700" dirty="0"/>
              <a:t>("name="+name);</a:t>
            </a:r>
          </a:p>
          <a:p>
            <a:r>
              <a:rPr lang="en-US" altLang="zh-CN" sz="1700" dirty="0" smtClean="0"/>
              <a:t>   </a:t>
            </a:r>
            <a:r>
              <a:rPr lang="en-US" altLang="zh-CN" sz="1700" dirty="0" err="1" smtClean="0"/>
              <a:t>System.out.println</a:t>
            </a:r>
            <a:r>
              <a:rPr lang="en-US" altLang="zh-CN" sz="1700" dirty="0"/>
              <a:t>("sex="+sex);</a:t>
            </a:r>
          </a:p>
          <a:p>
            <a:r>
              <a:rPr lang="en-US" altLang="zh-CN" sz="1700" dirty="0" smtClean="0"/>
              <a:t>   </a:t>
            </a:r>
            <a:r>
              <a:rPr lang="en-US" altLang="zh-CN" sz="1700" dirty="0" err="1" smtClean="0"/>
              <a:t>System.out.println</a:t>
            </a:r>
            <a:r>
              <a:rPr lang="en-US" altLang="zh-CN" sz="1700" dirty="0"/>
              <a:t>("age="+age</a:t>
            </a:r>
            <a:r>
              <a:rPr lang="en-US" altLang="zh-CN" sz="1700" dirty="0" smtClean="0"/>
              <a:t>);    }</a:t>
            </a:r>
            <a:endParaRPr lang="en-US" altLang="zh-CN" sz="1700" dirty="0"/>
          </a:p>
          <a:p>
            <a:r>
              <a:rPr lang="en-US" altLang="zh-CN" sz="1700" dirty="0" smtClean="0"/>
              <a:t>}</a:t>
            </a:r>
            <a:endParaRPr lang="en-US" altLang="zh-CN" sz="1700" dirty="0"/>
          </a:p>
        </p:txBody>
      </p:sp>
      <p:sp>
        <p:nvSpPr>
          <p:cNvPr id="5" name="矩形 4"/>
          <p:cNvSpPr/>
          <p:nvPr/>
        </p:nvSpPr>
        <p:spPr>
          <a:xfrm>
            <a:off x="4536504" y="225802"/>
            <a:ext cx="4572000" cy="2185214"/>
          </a:xfrm>
          <a:prstGeom prst="rect">
            <a:avLst/>
          </a:prstGeom>
          <a:solidFill>
            <a:schemeClr val="accent6">
              <a:lumMod val="20000"/>
              <a:lumOff val="80000"/>
            </a:schemeClr>
          </a:solidFill>
        </p:spPr>
        <p:txBody>
          <a:bodyPr>
            <a:spAutoFit/>
          </a:bodyPr>
          <a:lstStyle/>
          <a:p>
            <a:r>
              <a:rPr lang="en-US" altLang="zh-CN" sz="1700" dirty="0"/>
              <a:t>public class Test {</a:t>
            </a:r>
          </a:p>
          <a:p>
            <a:r>
              <a:rPr lang="en-US" altLang="zh-CN" sz="1700" dirty="0"/>
              <a:t>  public static void main(String[] </a:t>
            </a:r>
            <a:r>
              <a:rPr lang="en-US" altLang="zh-CN" sz="1700" dirty="0" err="1"/>
              <a:t>args</a:t>
            </a:r>
            <a:r>
              <a:rPr lang="en-US" altLang="zh-CN" sz="1700" dirty="0"/>
              <a:t>) {</a:t>
            </a:r>
          </a:p>
          <a:p>
            <a:r>
              <a:rPr lang="en-US" altLang="zh-CN" sz="1700" dirty="0"/>
              <a:t>     People p=new People();</a:t>
            </a:r>
          </a:p>
          <a:p>
            <a:r>
              <a:rPr lang="en-US" altLang="zh-CN" sz="1700" dirty="0" smtClean="0"/>
              <a:t>     </a:t>
            </a:r>
            <a:r>
              <a:rPr lang="en-US" altLang="zh-CN" sz="1700" dirty="0" err="1" smtClean="0"/>
              <a:t>p.show</a:t>
            </a:r>
            <a:r>
              <a:rPr lang="en-US" altLang="zh-CN" sz="1700" dirty="0"/>
              <a:t>();</a:t>
            </a:r>
          </a:p>
          <a:p>
            <a:r>
              <a:rPr lang="en-US" altLang="zh-CN" sz="1700" dirty="0" smtClean="0"/>
              <a:t>     People </a:t>
            </a:r>
            <a:r>
              <a:rPr lang="en-US" altLang="zh-CN" sz="1700" dirty="0"/>
              <a:t>p1=new People("</a:t>
            </a:r>
            <a:r>
              <a:rPr lang="zh-CN" altLang="en-US" sz="1700" dirty="0"/>
              <a:t>张三</a:t>
            </a:r>
            <a:r>
              <a:rPr lang="en-US" altLang="zh-CN" sz="1700" dirty="0"/>
              <a:t>","</a:t>
            </a:r>
            <a:r>
              <a:rPr lang="zh-CN" altLang="en-US" sz="1700" dirty="0"/>
              <a:t>男</a:t>
            </a:r>
            <a:r>
              <a:rPr lang="en-US" altLang="zh-CN" sz="1700" dirty="0"/>
              <a:t>",20);</a:t>
            </a:r>
          </a:p>
          <a:p>
            <a:r>
              <a:rPr lang="en-US" altLang="zh-CN" sz="1700" dirty="0" smtClean="0"/>
              <a:t>     p1.show</a:t>
            </a:r>
            <a:r>
              <a:rPr lang="en-US" altLang="zh-CN" sz="1700" dirty="0"/>
              <a:t>();</a:t>
            </a:r>
          </a:p>
          <a:p>
            <a:r>
              <a:rPr lang="en-US" altLang="zh-CN" sz="1700" dirty="0"/>
              <a:t>   }</a:t>
            </a:r>
          </a:p>
          <a:p>
            <a:r>
              <a:rPr lang="en-US" altLang="zh-CN" sz="17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976" y="3140968"/>
            <a:ext cx="1728192" cy="2924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59728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6.2.4 </a:t>
            </a:r>
            <a:r>
              <a:rPr lang="zh-CN" altLang="en-US" sz="2800" dirty="0" smtClean="0"/>
              <a:t>从一个构造方法调用另一个构造方法</a:t>
            </a:r>
            <a:endParaRPr lang="zh-CN" altLang="en-US" sz="2800" dirty="0"/>
          </a:p>
        </p:txBody>
      </p:sp>
      <p:sp>
        <p:nvSpPr>
          <p:cNvPr id="3" name="内容占位符 2"/>
          <p:cNvSpPr>
            <a:spLocks noGrp="1"/>
          </p:cNvSpPr>
          <p:nvPr>
            <p:ph idx="1"/>
          </p:nvPr>
        </p:nvSpPr>
        <p:spPr/>
        <p:txBody>
          <a:bodyPr/>
          <a:lstStyle/>
          <a:p>
            <a:pPr marL="68580" indent="0">
              <a:buNone/>
            </a:pPr>
            <a:r>
              <a:rPr lang="zh-CN" altLang="en-US" dirty="0" smtClean="0"/>
              <a:t>为了某些特定的运算，</a:t>
            </a:r>
            <a:r>
              <a:rPr lang="en-US" altLang="zh-CN" dirty="0" smtClean="0"/>
              <a:t>Java</a:t>
            </a:r>
            <a:r>
              <a:rPr lang="zh-CN" altLang="en-US" dirty="0" smtClean="0"/>
              <a:t>语言允许在类内从某一构造方法内调用另一个构造方法。利用这个方法，可缩短程序代码，减少开发程序时间。从某一构造方法内调用另一构造方法，是通过使用</a:t>
            </a:r>
            <a:r>
              <a:rPr lang="en-US" altLang="zh-CN" dirty="0" smtClean="0"/>
              <a:t>this()</a:t>
            </a:r>
            <a:r>
              <a:rPr lang="zh-CN" altLang="en-US" dirty="0" smtClean="0"/>
              <a:t>语句来调用的。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277222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5544616" cy="432048"/>
          </a:xfrm>
        </p:spPr>
        <p:txBody>
          <a:bodyPr>
            <a:noAutofit/>
          </a:bodyPr>
          <a:lstStyle/>
          <a:p>
            <a:r>
              <a:rPr lang="en-US" altLang="zh-CN" sz="2000" dirty="0"/>
              <a:t>6.2.4 </a:t>
            </a:r>
            <a:r>
              <a:rPr lang="zh-CN" altLang="en-US" sz="2000" dirty="0"/>
              <a:t>从一个构造方法</a:t>
            </a:r>
            <a:r>
              <a:rPr lang="zh-CN" altLang="en-US" sz="2000" dirty="0" smtClean="0"/>
              <a:t>调用另</a:t>
            </a:r>
            <a:r>
              <a:rPr lang="zh-CN" altLang="en-US" sz="2000" dirty="0"/>
              <a:t>一</a:t>
            </a:r>
            <a:r>
              <a:rPr lang="zh-CN" altLang="en-US" sz="2000" dirty="0" smtClean="0"/>
              <a:t>个</a:t>
            </a:r>
            <a:r>
              <a:rPr lang="en-US" altLang="zh-CN" sz="2000" dirty="0" smtClean="0"/>
              <a:t/>
            </a:r>
            <a:br>
              <a:rPr lang="en-US" altLang="zh-CN" sz="2000" dirty="0" smtClean="0"/>
            </a:br>
            <a:r>
              <a:rPr lang="zh-CN" altLang="en-US" sz="2000" dirty="0" smtClean="0"/>
              <a:t>构造</a:t>
            </a:r>
            <a:r>
              <a:rPr lang="zh-CN" altLang="en-US" sz="2000" dirty="0"/>
              <a:t>方法</a:t>
            </a:r>
          </a:p>
        </p:txBody>
      </p:sp>
      <p:sp>
        <p:nvSpPr>
          <p:cNvPr id="3" name="内容占位符 2"/>
          <p:cNvSpPr>
            <a:spLocks noGrp="1"/>
          </p:cNvSpPr>
          <p:nvPr>
            <p:ph idx="1"/>
          </p:nvPr>
        </p:nvSpPr>
        <p:spPr>
          <a:xfrm>
            <a:off x="467544" y="928135"/>
            <a:ext cx="8208912" cy="5525201"/>
          </a:xfrm>
        </p:spPr>
        <p:txBody>
          <a:bodyPr>
            <a:normAutofit/>
          </a:bodyPr>
          <a:lstStyle/>
          <a:p>
            <a:pPr marL="68580" indent="0">
              <a:buNone/>
            </a:pPr>
            <a:r>
              <a:rPr lang="zh-CN" altLang="en-US" sz="2000" dirty="0" smtClean="0"/>
              <a:t>例</a:t>
            </a:r>
            <a:r>
              <a:rPr lang="en-US" altLang="zh-CN" sz="2000" dirty="0" smtClean="0"/>
              <a:t>6.12 </a:t>
            </a:r>
            <a:r>
              <a:rPr lang="zh-CN" altLang="en-US" sz="2000" dirty="0" smtClean="0"/>
              <a:t>从</a:t>
            </a:r>
            <a:r>
              <a:rPr lang="zh-CN" altLang="en-US" sz="2000" dirty="0"/>
              <a:t>一个构造方法调用另一</a:t>
            </a:r>
            <a:r>
              <a:rPr lang="zh-CN" altLang="en-US" sz="2000" dirty="0" smtClean="0"/>
              <a:t>个</a:t>
            </a:r>
            <a:endParaRPr lang="en-US" altLang="zh-CN" sz="2000" dirty="0" smtClean="0"/>
          </a:p>
          <a:p>
            <a:pPr marL="68580" indent="0">
              <a:buNone/>
            </a:pPr>
            <a:r>
              <a:rPr lang="zh-CN" altLang="en-US" sz="2000" dirty="0" smtClean="0"/>
              <a:t>构造</a:t>
            </a:r>
            <a:r>
              <a:rPr lang="zh-CN" altLang="en-US" sz="2000" dirty="0"/>
              <a:t>方法</a:t>
            </a:r>
          </a:p>
        </p:txBody>
      </p:sp>
      <p:sp>
        <p:nvSpPr>
          <p:cNvPr id="4" name="TextBox 3"/>
          <p:cNvSpPr txBox="1"/>
          <p:nvPr/>
        </p:nvSpPr>
        <p:spPr>
          <a:xfrm>
            <a:off x="539552" y="1606436"/>
            <a:ext cx="7632848" cy="5062924"/>
          </a:xfrm>
          <a:prstGeom prst="rect">
            <a:avLst/>
          </a:prstGeom>
          <a:noFill/>
        </p:spPr>
        <p:txBody>
          <a:bodyPr wrap="square" rtlCol="0">
            <a:spAutoFit/>
          </a:bodyPr>
          <a:lstStyle/>
          <a:p>
            <a:r>
              <a:rPr lang="en-US" altLang="zh-CN" sz="1700" dirty="0"/>
              <a:t>class People {</a:t>
            </a:r>
          </a:p>
          <a:p>
            <a:r>
              <a:rPr lang="en-US" altLang="zh-CN" sz="1700" dirty="0" smtClean="0"/>
              <a:t>String </a:t>
            </a:r>
            <a:r>
              <a:rPr lang="en-US" altLang="zh-CN" sz="1700" dirty="0"/>
              <a:t>name;</a:t>
            </a:r>
          </a:p>
          <a:p>
            <a:r>
              <a:rPr lang="en-US" altLang="zh-CN" sz="1700" dirty="0" smtClean="0"/>
              <a:t>String </a:t>
            </a:r>
            <a:r>
              <a:rPr lang="en-US" altLang="zh-CN" sz="1700" dirty="0"/>
              <a:t>sex;</a:t>
            </a:r>
          </a:p>
          <a:p>
            <a:r>
              <a:rPr lang="en-US" altLang="zh-CN" sz="1700" dirty="0" err="1" smtClean="0"/>
              <a:t>int</a:t>
            </a:r>
            <a:r>
              <a:rPr lang="en-US" altLang="zh-CN" sz="1700" dirty="0" smtClean="0"/>
              <a:t> </a:t>
            </a:r>
            <a:r>
              <a:rPr lang="en-US" altLang="zh-CN" sz="1700" dirty="0"/>
              <a:t>age;</a:t>
            </a:r>
          </a:p>
          <a:p>
            <a:r>
              <a:rPr lang="en-US" altLang="zh-CN" sz="1700" dirty="0" smtClean="0"/>
              <a:t>public </a:t>
            </a:r>
            <a:r>
              <a:rPr lang="en-US" altLang="zh-CN" sz="1700" dirty="0"/>
              <a:t>People</a:t>
            </a:r>
            <a:r>
              <a:rPr lang="en-US" altLang="zh-CN" sz="1700" dirty="0" smtClean="0"/>
              <a:t>() {</a:t>
            </a:r>
            <a:endParaRPr lang="en-US" altLang="zh-CN" sz="1700" dirty="0"/>
          </a:p>
          <a:p>
            <a:r>
              <a:rPr lang="en-US" altLang="zh-CN" sz="1700" dirty="0" smtClean="0"/>
              <a:t>  this</a:t>
            </a:r>
            <a:r>
              <a:rPr lang="en-US" altLang="zh-CN" sz="1700" dirty="0"/>
              <a:t>("","</a:t>
            </a:r>
            <a:r>
              <a:rPr lang="zh-CN" altLang="en-US" sz="1700" dirty="0"/>
              <a:t>男</a:t>
            </a:r>
            <a:r>
              <a:rPr lang="en-US" altLang="zh-CN" sz="1700" dirty="0"/>
              <a:t>",0);</a:t>
            </a:r>
          </a:p>
          <a:p>
            <a:r>
              <a:rPr lang="en-US" altLang="zh-CN" sz="1700" dirty="0" smtClean="0"/>
              <a:t>  </a:t>
            </a:r>
            <a:r>
              <a:rPr lang="en-US" altLang="zh-CN" sz="1700" dirty="0" err="1" smtClean="0"/>
              <a:t>System.out.println</a:t>
            </a:r>
            <a:r>
              <a:rPr lang="en-US" altLang="zh-CN" sz="1700" dirty="0"/>
              <a:t>("</a:t>
            </a:r>
            <a:r>
              <a:rPr lang="zh-CN" altLang="en-US" sz="1700" dirty="0"/>
              <a:t>调用了无参的构造方法</a:t>
            </a:r>
            <a:r>
              <a:rPr lang="en-US" altLang="zh-CN" sz="1700" dirty="0" smtClean="0"/>
              <a:t>");    }</a:t>
            </a:r>
            <a:endParaRPr lang="en-US" altLang="zh-CN" sz="1700" dirty="0"/>
          </a:p>
          <a:p>
            <a:r>
              <a:rPr lang="en-US" altLang="zh-CN" sz="1700" dirty="0" smtClean="0"/>
              <a:t>public </a:t>
            </a:r>
            <a:r>
              <a:rPr lang="en-US" altLang="zh-CN" sz="1700" dirty="0"/>
              <a:t>People(String </a:t>
            </a:r>
            <a:r>
              <a:rPr lang="en-US" altLang="zh-CN" sz="1700" dirty="0" err="1"/>
              <a:t>n,String</a:t>
            </a:r>
            <a:r>
              <a:rPr lang="en-US" altLang="zh-CN" sz="1700" dirty="0"/>
              <a:t> </a:t>
            </a:r>
            <a:r>
              <a:rPr lang="en-US" altLang="zh-CN" sz="1700" dirty="0" err="1"/>
              <a:t>s,int</a:t>
            </a:r>
            <a:r>
              <a:rPr lang="en-US" altLang="zh-CN" sz="1700" dirty="0"/>
              <a:t> a)    </a:t>
            </a:r>
            <a:r>
              <a:rPr lang="en-US" altLang="zh-CN" sz="1700" dirty="0" smtClean="0"/>
              <a:t>{</a:t>
            </a:r>
            <a:endParaRPr lang="en-US" altLang="zh-CN" sz="1700" dirty="0"/>
          </a:p>
          <a:p>
            <a:r>
              <a:rPr lang="en-US" altLang="zh-CN" sz="1700" dirty="0" smtClean="0"/>
              <a:t>   name=n</a:t>
            </a:r>
            <a:r>
              <a:rPr lang="en-US" altLang="zh-CN" sz="1700" dirty="0"/>
              <a:t>;</a:t>
            </a:r>
          </a:p>
          <a:p>
            <a:r>
              <a:rPr lang="en-US" altLang="zh-CN" sz="1700" dirty="0" smtClean="0"/>
              <a:t>   sex=s</a:t>
            </a:r>
            <a:r>
              <a:rPr lang="en-US" altLang="zh-CN" sz="1700" dirty="0"/>
              <a:t>;</a:t>
            </a:r>
          </a:p>
          <a:p>
            <a:r>
              <a:rPr lang="en-US" altLang="zh-CN" sz="1700" dirty="0" smtClean="0"/>
              <a:t>   age=a</a:t>
            </a:r>
            <a:r>
              <a:rPr lang="en-US" altLang="zh-CN" sz="1700" dirty="0"/>
              <a:t>; </a:t>
            </a:r>
          </a:p>
          <a:p>
            <a:r>
              <a:rPr lang="en-US" altLang="zh-CN" sz="1700" dirty="0" smtClean="0"/>
              <a:t>   </a:t>
            </a:r>
            <a:r>
              <a:rPr lang="en-US" altLang="zh-CN" sz="1700" dirty="0" err="1" smtClean="0"/>
              <a:t>System.out.println</a:t>
            </a:r>
            <a:r>
              <a:rPr lang="en-US" altLang="zh-CN" sz="1700" dirty="0"/>
              <a:t>("</a:t>
            </a:r>
            <a:r>
              <a:rPr lang="zh-CN" altLang="en-US" sz="1700" dirty="0"/>
              <a:t>调用了有参的构造方法</a:t>
            </a:r>
            <a:r>
              <a:rPr lang="en-US" altLang="zh-CN" sz="1700" dirty="0" smtClean="0"/>
              <a:t>");   }</a:t>
            </a:r>
            <a:endParaRPr lang="en-US" altLang="zh-CN" sz="1700" dirty="0"/>
          </a:p>
          <a:p>
            <a:r>
              <a:rPr lang="en-US" altLang="zh-CN" sz="1700" dirty="0" smtClean="0"/>
              <a:t> public </a:t>
            </a:r>
            <a:r>
              <a:rPr lang="en-US" altLang="zh-CN" sz="1700" dirty="0"/>
              <a:t>void show</a:t>
            </a:r>
            <a:r>
              <a:rPr lang="en-US" altLang="zh-CN" sz="1700" dirty="0" smtClean="0"/>
              <a:t>()   {</a:t>
            </a:r>
            <a:endParaRPr lang="en-US" altLang="zh-CN" sz="1700" dirty="0"/>
          </a:p>
          <a:p>
            <a:r>
              <a:rPr lang="en-US" altLang="zh-CN" sz="1700" dirty="0" smtClean="0"/>
              <a:t>   </a:t>
            </a:r>
            <a:r>
              <a:rPr lang="en-US" altLang="zh-CN" sz="1700" dirty="0" err="1" smtClean="0"/>
              <a:t>System.out.println</a:t>
            </a:r>
            <a:r>
              <a:rPr lang="en-US" altLang="zh-CN" sz="1700" dirty="0"/>
              <a:t>("</a:t>
            </a:r>
            <a:r>
              <a:rPr lang="zh-CN" altLang="en-US" sz="1700" dirty="0"/>
              <a:t>类数据如下</a:t>
            </a:r>
            <a:r>
              <a:rPr lang="en-US" altLang="zh-CN" sz="1700" dirty="0"/>
              <a:t>");</a:t>
            </a:r>
          </a:p>
          <a:p>
            <a:r>
              <a:rPr lang="en-US" altLang="zh-CN" sz="1700" dirty="0" smtClean="0"/>
              <a:t>   </a:t>
            </a:r>
            <a:r>
              <a:rPr lang="en-US" altLang="zh-CN" sz="1700" dirty="0" err="1" smtClean="0"/>
              <a:t>System.out.println</a:t>
            </a:r>
            <a:r>
              <a:rPr lang="en-US" altLang="zh-CN" sz="1700" dirty="0"/>
              <a:t>("name="+name);</a:t>
            </a:r>
          </a:p>
          <a:p>
            <a:r>
              <a:rPr lang="en-US" altLang="zh-CN" sz="1700" dirty="0" smtClean="0"/>
              <a:t>   </a:t>
            </a:r>
            <a:r>
              <a:rPr lang="en-US" altLang="zh-CN" sz="1700" dirty="0" err="1" smtClean="0"/>
              <a:t>System.out.println</a:t>
            </a:r>
            <a:r>
              <a:rPr lang="en-US" altLang="zh-CN" sz="1700" dirty="0"/>
              <a:t>("sex="+sex);</a:t>
            </a:r>
          </a:p>
          <a:p>
            <a:r>
              <a:rPr lang="en-US" altLang="zh-CN" sz="1700" dirty="0" smtClean="0"/>
              <a:t>   </a:t>
            </a:r>
            <a:r>
              <a:rPr lang="en-US" altLang="zh-CN" sz="1700" dirty="0" err="1" smtClean="0"/>
              <a:t>System.out.println</a:t>
            </a:r>
            <a:r>
              <a:rPr lang="en-US" altLang="zh-CN" sz="1700" dirty="0"/>
              <a:t>("age="+age);</a:t>
            </a:r>
          </a:p>
          <a:p>
            <a:r>
              <a:rPr lang="en-US" altLang="zh-CN" sz="1700" dirty="0"/>
              <a:t>	}</a:t>
            </a:r>
          </a:p>
          <a:p>
            <a:r>
              <a:rPr lang="en-US" altLang="zh-CN" sz="1700" dirty="0" smtClean="0"/>
              <a:t>}</a:t>
            </a:r>
            <a:endParaRPr lang="en-US" altLang="zh-CN" sz="1700" dirty="0"/>
          </a:p>
        </p:txBody>
      </p:sp>
      <p:sp>
        <p:nvSpPr>
          <p:cNvPr id="5" name="矩形 4"/>
          <p:cNvSpPr/>
          <p:nvPr/>
        </p:nvSpPr>
        <p:spPr>
          <a:xfrm>
            <a:off x="4805214" y="764704"/>
            <a:ext cx="4338786" cy="2185214"/>
          </a:xfrm>
          <a:prstGeom prst="rect">
            <a:avLst/>
          </a:prstGeom>
          <a:solidFill>
            <a:schemeClr val="accent6">
              <a:lumMod val="20000"/>
              <a:lumOff val="80000"/>
            </a:schemeClr>
          </a:solidFill>
        </p:spPr>
        <p:txBody>
          <a:bodyPr wrap="square">
            <a:spAutoFit/>
          </a:bodyPr>
          <a:lstStyle/>
          <a:p>
            <a:r>
              <a:rPr lang="en-US" altLang="zh-CN" sz="1700" dirty="0"/>
              <a:t>public class Test {</a:t>
            </a:r>
          </a:p>
          <a:p>
            <a:r>
              <a:rPr lang="en-US" altLang="zh-CN" sz="1700" dirty="0" smtClean="0"/>
              <a:t>  public </a:t>
            </a:r>
            <a:r>
              <a:rPr lang="en-US" altLang="zh-CN" sz="1700" dirty="0"/>
              <a:t>static void main(String[] </a:t>
            </a:r>
            <a:r>
              <a:rPr lang="en-US" altLang="zh-CN" sz="1700" dirty="0" err="1"/>
              <a:t>args</a:t>
            </a:r>
            <a:r>
              <a:rPr lang="en-US" altLang="zh-CN" sz="1700" dirty="0"/>
              <a:t>) {</a:t>
            </a:r>
          </a:p>
          <a:p>
            <a:r>
              <a:rPr lang="en-US" altLang="zh-CN" sz="1700" dirty="0" smtClean="0"/>
              <a:t>   People </a:t>
            </a:r>
            <a:r>
              <a:rPr lang="en-US" altLang="zh-CN" sz="1700" dirty="0"/>
              <a:t>p=new People();</a:t>
            </a:r>
          </a:p>
          <a:p>
            <a:r>
              <a:rPr lang="en-US" altLang="zh-CN" sz="1700" dirty="0" smtClean="0"/>
              <a:t>   </a:t>
            </a:r>
            <a:r>
              <a:rPr lang="en-US" altLang="zh-CN" sz="1700" dirty="0" err="1" smtClean="0"/>
              <a:t>p.show</a:t>
            </a:r>
            <a:r>
              <a:rPr lang="en-US" altLang="zh-CN" sz="1700" dirty="0"/>
              <a:t>();</a:t>
            </a:r>
          </a:p>
          <a:p>
            <a:r>
              <a:rPr lang="en-US" altLang="zh-CN" sz="1700" dirty="0" smtClean="0"/>
              <a:t>   People </a:t>
            </a:r>
            <a:r>
              <a:rPr lang="en-US" altLang="zh-CN" sz="1700" dirty="0"/>
              <a:t>p1=new People("</a:t>
            </a:r>
            <a:r>
              <a:rPr lang="zh-CN" altLang="en-US" sz="1700" dirty="0"/>
              <a:t>张三</a:t>
            </a:r>
            <a:r>
              <a:rPr lang="en-US" altLang="zh-CN" sz="1700" dirty="0"/>
              <a:t>","</a:t>
            </a:r>
            <a:r>
              <a:rPr lang="zh-CN" altLang="en-US" sz="1700" dirty="0"/>
              <a:t>男</a:t>
            </a:r>
            <a:r>
              <a:rPr lang="en-US" altLang="zh-CN" sz="1700" dirty="0"/>
              <a:t>",20);</a:t>
            </a:r>
          </a:p>
          <a:p>
            <a:r>
              <a:rPr lang="en-US" altLang="zh-CN" sz="1700" dirty="0" smtClean="0"/>
              <a:t>   p1.show</a:t>
            </a:r>
            <a:r>
              <a:rPr lang="en-US" altLang="zh-CN" sz="1700" dirty="0"/>
              <a:t>();</a:t>
            </a:r>
          </a:p>
          <a:p>
            <a:r>
              <a:rPr lang="en-US" altLang="zh-CN" sz="1700" dirty="0"/>
              <a:t>	}</a:t>
            </a:r>
          </a:p>
          <a:p>
            <a:r>
              <a:rPr lang="en-US" altLang="zh-CN" sz="17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3128967"/>
            <a:ext cx="1728192" cy="3252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415949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6.2.5 </a:t>
            </a:r>
            <a:r>
              <a:rPr lang="zh-CN" altLang="en-US" sz="3200" dirty="0" smtClean="0"/>
              <a:t>公共构造方法与私有构造方法</a:t>
            </a:r>
            <a:endParaRPr lang="zh-CN" altLang="en-US" sz="3200" dirty="0"/>
          </a:p>
        </p:txBody>
      </p:sp>
      <p:sp>
        <p:nvSpPr>
          <p:cNvPr id="3" name="内容占位符 2"/>
          <p:cNvSpPr>
            <a:spLocks noGrp="1"/>
          </p:cNvSpPr>
          <p:nvPr>
            <p:ph idx="1"/>
          </p:nvPr>
        </p:nvSpPr>
        <p:spPr/>
        <p:txBody>
          <a:bodyPr/>
          <a:lstStyle/>
          <a:p>
            <a:pPr marL="68580" indent="0">
              <a:buNone/>
            </a:pPr>
            <a:r>
              <a:rPr lang="zh-CN" altLang="en-US" dirty="0" smtClean="0"/>
              <a:t>构造方法一般都是公共的，这是因为它们在创建对象时，是在类的外部被系统自动调用的。如果构造方法被声明</a:t>
            </a:r>
            <a:r>
              <a:rPr lang="en-US" altLang="zh-CN" dirty="0" smtClean="0"/>
              <a:t>private</a:t>
            </a:r>
            <a:r>
              <a:rPr lang="zh-CN" altLang="en-US" dirty="0" smtClean="0"/>
              <a:t>，则无法在该构造方法所在的类以外的地方被调用，但在该类的内部还是可以被调用的。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274771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6624736" cy="576064"/>
          </a:xfrm>
        </p:spPr>
        <p:txBody>
          <a:bodyPr>
            <a:normAutofit fontScale="90000"/>
          </a:bodyPr>
          <a:lstStyle/>
          <a:p>
            <a:r>
              <a:rPr lang="en-US" altLang="zh-CN" sz="2400" dirty="0"/>
              <a:t>6.2.5 </a:t>
            </a:r>
            <a:r>
              <a:rPr lang="zh-CN" altLang="en-US" sz="2400" dirty="0"/>
              <a:t>公共构造方法与私有</a:t>
            </a:r>
            <a:r>
              <a:rPr lang="zh-CN" altLang="en-US" sz="2400" dirty="0" smtClean="0"/>
              <a:t>构</a:t>
            </a:r>
            <a:r>
              <a:rPr lang="en-US" altLang="zh-CN" sz="2400" dirty="0" smtClean="0"/>
              <a:t/>
            </a:r>
            <a:br>
              <a:rPr lang="en-US" altLang="zh-CN" sz="2400" dirty="0" smtClean="0"/>
            </a:br>
            <a:r>
              <a:rPr lang="zh-CN" altLang="en-US" sz="2400" dirty="0" smtClean="0"/>
              <a:t>造</a:t>
            </a:r>
            <a:r>
              <a:rPr lang="zh-CN" altLang="en-US" sz="2400" dirty="0"/>
              <a:t>方法</a:t>
            </a:r>
          </a:p>
        </p:txBody>
      </p:sp>
      <p:sp>
        <p:nvSpPr>
          <p:cNvPr id="3" name="内容占位符 2"/>
          <p:cNvSpPr>
            <a:spLocks noGrp="1"/>
          </p:cNvSpPr>
          <p:nvPr>
            <p:ph idx="1"/>
          </p:nvPr>
        </p:nvSpPr>
        <p:spPr>
          <a:xfrm>
            <a:off x="634497" y="1124744"/>
            <a:ext cx="6777317" cy="3508977"/>
          </a:xfrm>
        </p:spPr>
        <p:txBody>
          <a:bodyPr>
            <a:normAutofit/>
          </a:bodyPr>
          <a:lstStyle/>
          <a:p>
            <a:pPr marL="68580" indent="0">
              <a:buNone/>
            </a:pPr>
            <a:r>
              <a:rPr lang="zh-CN" altLang="en-US" sz="2000" dirty="0" smtClean="0"/>
              <a:t>例</a:t>
            </a:r>
            <a:r>
              <a:rPr lang="en-US" altLang="zh-CN" sz="2000" dirty="0" smtClean="0"/>
              <a:t>6.13 </a:t>
            </a:r>
            <a:r>
              <a:rPr lang="zh-CN" altLang="en-US" sz="2000" dirty="0" smtClean="0"/>
              <a:t>私有构造方法</a:t>
            </a:r>
            <a:endParaRPr lang="zh-CN" altLang="en-US" sz="2000" dirty="0"/>
          </a:p>
        </p:txBody>
      </p:sp>
      <p:sp>
        <p:nvSpPr>
          <p:cNvPr id="4" name="矩形 3"/>
          <p:cNvSpPr/>
          <p:nvPr/>
        </p:nvSpPr>
        <p:spPr>
          <a:xfrm>
            <a:off x="683568" y="1556792"/>
            <a:ext cx="5184576" cy="5078313"/>
          </a:xfrm>
          <a:prstGeom prst="rect">
            <a:avLst/>
          </a:prstGeom>
        </p:spPr>
        <p:txBody>
          <a:bodyPr wrap="square">
            <a:spAutoFit/>
          </a:bodyPr>
          <a:lstStyle/>
          <a:p>
            <a:r>
              <a:rPr lang="en-US" altLang="zh-CN" dirty="0"/>
              <a:t>class People {</a:t>
            </a:r>
          </a:p>
          <a:p>
            <a:r>
              <a:rPr lang="en-US" altLang="zh-CN" dirty="0" smtClean="0"/>
              <a:t>String </a:t>
            </a:r>
            <a:r>
              <a:rPr lang="en-US" altLang="zh-CN" dirty="0"/>
              <a:t>name;</a:t>
            </a:r>
          </a:p>
          <a:p>
            <a:r>
              <a:rPr lang="en-US" altLang="zh-CN" dirty="0" smtClean="0"/>
              <a:t>String </a:t>
            </a:r>
            <a:r>
              <a:rPr lang="en-US" altLang="zh-CN" dirty="0"/>
              <a:t>sex;</a:t>
            </a:r>
          </a:p>
          <a:p>
            <a:r>
              <a:rPr lang="en-US" altLang="zh-CN" dirty="0" err="1" smtClean="0"/>
              <a:t>int</a:t>
            </a:r>
            <a:r>
              <a:rPr lang="en-US" altLang="zh-CN" dirty="0" smtClean="0"/>
              <a:t> </a:t>
            </a:r>
            <a:r>
              <a:rPr lang="en-US" altLang="zh-CN" dirty="0"/>
              <a:t>age;</a:t>
            </a:r>
          </a:p>
          <a:p>
            <a:r>
              <a:rPr lang="en-US" altLang="zh-CN" dirty="0" smtClean="0"/>
              <a:t>private </a:t>
            </a:r>
            <a:r>
              <a:rPr lang="en-US" altLang="zh-CN" dirty="0"/>
              <a:t>People</a:t>
            </a:r>
            <a:r>
              <a:rPr lang="en-US" altLang="zh-CN" dirty="0" smtClean="0"/>
              <a:t>() {</a:t>
            </a:r>
            <a:endParaRPr lang="en-US" altLang="zh-CN" dirty="0"/>
          </a:p>
          <a:p>
            <a:r>
              <a:rPr lang="en-US" altLang="zh-CN" dirty="0" err="1" smtClean="0"/>
              <a:t>System.out.println</a:t>
            </a:r>
            <a:r>
              <a:rPr lang="en-US" altLang="zh-CN" dirty="0"/>
              <a:t>("</a:t>
            </a:r>
            <a:r>
              <a:rPr lang="zh-CN" altLang="en-US" dirty="0"/>
              <a:t>调用了无参的构造方法</a:t>
            </a:r>
            <a:r>
              <a:rPr lang="en-US" altLang="zh-CN" dirty="0" smtClean="0"/>
              <a:t>");   }</a:t>
            </a:r>
            <a:endParaRPr lang="en-US" altLang="zh-CN" dirty="0"/>
          </a:p>
          <a:p>
            <a:r>
              <a:rPr lang="en-US" altLang="zh-CN" dirty="0" smtClean="0"/>
              <a:t>public </a:t>
            </a:r>
            <a:r>
              <a:rPr lang="en-US" altLang="zh-CN" dirty="0"/>
              <a:t>People(String </a:t>
            </a:r>
            <a:r>
              <a:rPr lang="en-US" altLang="zh-CN" dirty="0" err="1"/>
              <a:t>n,String</a:t>
            </a:r>
            <a:r>
              <a:rPr lang="en-US" altLang="zh-CN" dirty="0"/>
              <a:t> </a:t>
            </a:r>
            <a:r>
              <a:rPr lang="en-US" altLang="zh-CN" dirty="0" err="1"/>
              <a:t>s,int</a:t>
            </a:r>
            <a:r>
              <a:rPr lang="en-US" altLang="zh-CN" dirty="0"/>
              <a:t> a)    </a:t>
            </a:r>
            <a:r>
              <a:rPr lang="en-US" altLang="zh-CN" dirty="0" smtClean="0"/>
              <a:t>{</a:t>
            </a:r>
            <a:endParaRPr lang="en-US" altLang="zh-CN" dirty="0"/>
          </a:p>
          <a:p>
            <a:r>
              <a:rPr lang="en-US" altLang="zh-CN" dirty="0" smtClean="0"/>
              <a:t>  this();</a:t>
            </a:r>
          </a:p>
          <a:p>
            <a:r>
              <a:rPr lang="en-US" altLang="zh-CN" dirty="0" smtClean="0"/>
              <a:t>  name=n;</a:t>
            </a:r>
          </a:p>
          <a:p>
            <a:r>
              <a:rPr lang="en-US" altLang="zh-CN" dirty="0" smtClean="0"/>
              <a:t>  sex=s</a:t>
            </a:r>
            <a:r>
              <a:rPr lang="en-US" altLang="zh-CN" dirty="0"/>
              <a:t>;</a:t>
            </a:r>
          </a:p>
          <a:p>
            <a:r>
              <a:rPr lang="en-US" altLang="zh-CN" dirty="0" smtClean="0"/>
              <a:t>  age=a</a:t>
            </a:r>
            <a:r>
              <a:rPr lang="en-US" altLang="zh-CN" dirty="0"/>
              <a:t>; </a:t>
            </a:r>
          </a:p>
          <a:p>
            <a:r>
              <a:rPr lang="en-US" altLang="zh-CN" dirty="0" smtClean="0"/>
              <a:t>  </a:t>
            </a:r>
            <a:r>
              <a:rPr lang="en-US" altLang="zh-CN" dirty="0" err="1" smtClean="0"/>
              <a:t>System.out.println</a:t>
            </a:r>
            <a:r>
              <a:rPr lang="en-US" altLang="zh-CN" dirty="0"/>
              <a:t>("</a:t>
            </a:r>
            <a:r>
              <a:rPr lang="zh-CN" altLang="en-US" dirty="0"/>
              <a:t>调用了有参的构造方法</a:t>
            </a:r>
            <a:r>
              <a:rPr lang="en-US" altLang="zh-CN" dirty="0" smtClean="0"/>
              <a:t>");  }</a:t>
            </a:r>
            <a:endParaRPr lang="en-US" altLang="zh-CN" dirty="0"/>
          </a:p>
          <a:p>
            <a:r>
              <a:rPr lang="en-US" altLang="zh-CN" dirty="0" smtClean="0"/>
              <a:t>  public </a:t>
            </a:r>
            <a:r>
              <a:rPr lang="en-US" altLang="zh-CN" dirty="0"/>
              <a:t>void show</a:t>
            </a:r>
            <a:r>
              <a:rPr lang="en-US" altLang="zh-CN" dirty="0" smtClean="0"/>
              <a:t>()  {</a:t>
            </a:r>
            <a:endParaRPr lang="en-US" altLang="zh-CN" dirty="0"/>
          </a:p>
          <a:p>
            <a:r>
              <a:rPr lang="en-US" altLang="zh-CN" dirty="0" smtClean="0"/>
              <a:t>    </a:t>
            </a:r>
            <a:r>
              <a:rPr lang="en-US" altLang="zh-CN" dirty="0" err="1" smtClean="0"/>
              <a:t>System.out.println</a:t>
            </a:r>
            <a:r>
              <a:rPr lang="en-US" altLang="zh-CN" dirty="0"/>
              <a:t>("</a:t>
            </a:r>
            <a:r>
              <a:rPr lang="zh-CN" altLang="en-US" dirty="0"/>
              <a:t>类数据如下</a:t>
            </a:r>
            <a:r>
              <a:rPr lang="en-US" altLang="zh-CN" dirty="0"/>
              <a:t>");</a:t>
            </a:r>
          </a:p>
          <a:p>
            <a:r>
              <a:rPr lang="en-US" altLang="zh-CN" dirty="0" smtClean="0"/>
              <a:t>    </a:t>
            </a:r>
            <a:r>
              <a:rPr lang="en-US" altLang="zh-CN" dirty="0" err="1" smtClean="0"/>
              <a:t>System.out.println</a:t>
            </a:r>
            <a:r>
              <a:rPr lang="en-US" altLang="zh-CN" dirty="0"/>
              <a:t>("name="+name</a:t>
            </a:r>
            <a:r>
              <a:rPr lang="en-US" altLang="zh-CN" dirty="0" smtClean="0"/>
              <a:t>);</a:t>
            </a:r>
          </a:p>
          <a:p>
            <a:r>
              <a:rPr lang="en-US" altLang="zh-CN" dirty="0"/>
              <a:t> </a:t>
            </a:r>
            <a:r>
              <a:rPr lang="en-US" altLang="zh-CN" dirty="0" smtClean="0"/>
              <a:t>   </a:t>
            </a:r>
            <a:r>
              <a:rPr lang="en-US" altLang="zh-CN" dirty="0" err="1" smtClean="0"/>
              <a:t>System.out.println</a:t>
            </a:r>
            <a:r>
              <a:rPr lang="en-US" altLang="zh-CN" dirty="0"/>
              <a:t>("sex="+sex);</a:t>
            </a:r>
          </a:p>
          <a:p>
            <a:r>
              <a:rPr lang="en-US" altLang="zh-CN" dirty="0" smtClean="0"/>
              <a:t>   </a:t>
            </a:r>
            <a:r>
              <a:rPr lang="en-US" altLang="zh-CN" dirty="0" err="1" smtClean="0"/>
              <a:t>System.out.println</a:t>
            </a:r>
            <a:r>
              <a:rPr lang="en-US" altLang="zh-CN" dirty="0"/>
              <a:t>("age="+age</a:t>
            </a:r>
            <a:r>
              <a:rPr lang="en-US" altLang="zh-CN" dirty="0" smtClean="0"/>
              <a:t>);    }</a:t>
            </a:r>
            <a:endParaRPr lang="en-US" altLang="zh-CN" dirty="0"/>
          </a:p>
          <a:p>
            <a:r>
              <a:rPr lang="en-US" altLang="zh-CN" dirty="0" smtClean="0"/>
              <a:t>}</a:t>
            </a:r>
            <a:endParaRPr lang="en-US" altLang="zh-CN" dirty="0"/>
          </a:p>
        </p:txBody>
      </p:sp>
      <p:sp>
        <p:nvSpPr>
          <p:cNvPr id="5" name="矩形 4"/>
          <p:cNvSpPr/>
          <p:nvPr/>
        </p:nvSpPr>
        <p:spPr>
          <a:xfrm>
            <a:off x="4788024" y="620688"/>
            <a:ext cx="4572000" cy="2185214"/>
          </a:xfrm>
          <a:prstGeom prst="rect">
            <a:avLst/>
          </a:prstGeom>
          <a:solidFill>
            <a:schemeClr val="accent6">
              <a:lumMod val="20000"/>
              <a:lumOff val="80000"/>
            </a:schemeClr>
          </a:solidFill>
        </p:spPr>
        <p:txBody>
          <a:bodyPr>
            <a:spAutoFit/>
          </a:bodyPr>
          <a:lstStyle/>
          <a:p>
            <a:r>
              <a:rPr lang="en-US" altLang="zh-CN" sz="1700" dirty="0"/>
              <a:t>public class Test {</a:t>
            </a:r>
          </a:p>
          <a:p>
            <a:r>
              <a:rPr lang="en-US" altLang="zh-CN" sz="1700" dirty="0" smtClean="0"/>
              <a:t>  public </a:t>
            </a:r>
            <a:r>
              <a:rPr lang="en-US" altLang="zh-CN" sz="1700" dirty="0"/>
              <a:t>static void main(String[] </a:t>
            </a:r>
            <a:r>
              <a:rPr lang="en-US" altLang="zh-CN" sz="1700" dirty="0" err="1"/>
              <a:t>args</a:t>
            </a:r>
            <a:r>
              <a:rPr lang="en-US" altLang="zh-CN" sz="1700" dirty="0"/>
              <a:t>) {</a:t>
            </a:r>
          </a:p>
          <a:p>
            <a:r>
              <a:rPr lang="en-US" altLang="zh-CN" sz="1700" dirty="0" smtClean="0"/>
              <a:t>    People </a:t>
            </a:r>
            <a:r>
              <a:rPr lang="en-US" altLang="zh-CN" sz="1700" dirty="0"/>
              <a:t>p=new People();</a:t>
            </a:r>
          </a:p>
          <a:p>
            <a:r>
              <a:rPr lang="en-US" altLang="zh-CN" sz="1700" dirty="0" smtClean="0"/>
              <a:t>    </a:t>
            </a:r>
            <a:r>
              <a:rPr lang="en-US" altLang="zh-CN" sz="1700" dirty="0" err="1" smtClean="0"/>
              <a:t>p.show</a:t>
            </a:r>
            <a:r>
              <a:rPr lang="en-US" altLang="zh-CN" sz="1700" dirty="0"/>
              <a:t>();</a:t>
            </a:r>
          </a:p>
          <a:p>
            <a:r>
              <a:rPr lang="en-US" altLang="zh-CN" sz="1700" dirty="0" smtClean="0"/>
              <a:t>    People </a:t>
            </a:r>
            <a:r>
              <a:rPr lang="en-US" altLang="zh-CN" sz="1700" dirty="0"/>
              <a:t>p1=new People("</a:t>
            </a:r>
            <a:r>
              <a:rPr lang="zh-CN" altLang="en-US" sz="1700" dirty="0"/>
              <a:t>张三</a:t>
            </a:r>
            <a:r>
              <a:rPr lang="en-US" altLang="zh-CN" sz="1700" dirty="0"/>
              <a:t>","</a:t>
            </a:r>
            <a:r>
              <a:rPr lang="zh-CN" altLang="en-US" sz="1700" dirty="0"/>
              <a:t>男</a:t>
            </a:r>
            <a:r>
              <a:rPr lang="en-US" altLang="zh-CN" sz="1700" dirty="0"/>
              <a:t>",20);</a:t>
            </a:r>
          </a:p>
          <a:p>
            <a:r>
              <a:rPr lang="en-US" altLang="zh-CN" sz="1700" dirty="0" smtClean="0"/>
              <a:t>    p1.show</a:t>
            </a:r>
            <a:r>
              <a:rPr lang="en-US" altLang="zh-CN" sz="1700" dirty="0"/>
              <a:t>();</a:t>
            </a:r>
          </a:p>
          <a:p>
            <a:r>
              <a:rPr lang="en-US" altLang="zh-CN" sz="1700" dirty="0" smtClean="0"/>
              <a:t>   }</a:t>
            </a:r>
            <a:endParaRPr lang="en-US" altLang="zh-CN" sz="1700" dirty="0"/>
          </a:p>
          <a:p>
            <a:r>
              <a:rPr lang="en-US" altLang="zh-CN" sz="1700" dirty="0"/>
              <a:t>}</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67</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542903"/>
            <a:ext cx="58578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671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6624736" cy="576064"/>
          </a:xfrm>
        </p:spPr>
        <p:txBody>
          <a:bodyPr>
            <a:normAutofit fontScale="90000"/>
          </a:bodyPr>
          <a:lstStyle/>
          <a:p>
            <a:r>
              <a:rPr lang="en-US" altLang="zh-CN" sz="2400" dirty="0"/>
              <a:t>6.2.5 </a:t>
            </a:r>
            <a:r>
              <a:rPr lang="zh-CN" altLang="en-US" sz="2400" dirty="0"/>
              <a:t>公共构造方法与私有</a:t>
            </a:r>
            <a:r>
              <a:rPr lang="zh-CN" altLang="en-US" sz="2400" dirty="0" smtClean="0"/>
              <a:t>构</a:t>
            </a:r>
            <a:r>
              <a:rPr lang="en-US" altLang="zh-CN" sz="2400" dirty="0" smtClean="0"/>
              <a:t/>
            </a:r>
            <a:br>
              <a:rPr lang="en-US" altLang="zh-CN" sz="2400" dirty="0" smtClean="0"/>
            </a:br>
            <a:r>
              <a:rPr lang="zh-CN" altLang="en-US" sz="2400" dirty="0" smtClean="0"/>
              <a:t>造</a:t>
            </a:r>
            <a:r>
              <a:rPr lang="zh-CN" altLang="en-US" sz="2400" dirty="0"/>
              <a:t>方法</a:t>
            </a:r>
          </a:p>
        </p:txBody>
      </p:sp>
      <p:sp>
        <p:nvSpPr>
          <p:cNvPr id="3" name="内容占位符 2"/>
          <p:cNvSpPr>
            <a:spLocks noGrp="1"/>
          </p:cNvSpPr>
          <p:nvPr>
            <p:ph idx="1"/>
          </p:nvPr>
        </p:nvSpPr>
        <p:spPr>
          <a:xfrm>
            <a:off x="634497" y="1124744"/>
            <a:ext cx="6777317" cy="3508977"/>
          </a:xfrm>
        </p:spPr>
        <p:txBody>
          <a:bodyPr>
            <a:normAutofit/>
          </a:bodyPr>
          <a:lstStyle/>
          <a:p>
            <a:pPr marL="68580" indent="0">
              <a:buNone/>
            </a:pPr>
            <a:r>
              <a:rPr lang="zh-CN" altLang="en-US" sz="2000" dirty="0" smtClean="0"/>
              <a:t>例</a:t>
            </a:r>
            <a:r>
              <a:rPr lang="en-US" altLang="zh-CN" sz="2000" dirty="0" smtClean="0"/>
              <a:t>6.13 </a:t>
            </a:r>
            <a:r>
              <a:rPr lang="zh-CN" altLang="en-US" sz="2000" dirty="0" smtClean="0"/>
              <a:t>私有构造方法</a:t>
            </a:r>
            <a:endParaRPr lang="zh-CN" altLang="en-US" sz="2000" dirty="0"/>
          </a:p>
        </p:txBody>
      </p:sp>
      <p:sp>
        <p:nvSpPr>
          <p:cNvPr id="4" name="矩形 3"/>
          <p:cNvSpPr/>
          <p:nvPr/>
        </p:nvSpPr>
        <p:spPr>
          <a:xfrm>
            <a:off x="683568" y="1556792"/>
            <a:ext cx="5184576" cy="5078313"/>
          </a:xfrm>
          <a:prstGeom prst="rect">
            <a:avLst/>
          </a:prstGeom>
        </p:spPr>
        <p:txBody>
          <a:bodyPr wrap="square">
            <a:spAutoFit/>
          </a:bodyPr>
          <a:lstStyle/>
          <a:p>
            <a:r>
              <a:rPr lang="en-US" altLang="zh-CN" dirty="0"/>
              <a:t>class People {</a:t>
            </a:r>
          </a:p>
          <a:p>
            <a:r>
              <a:rPr lang="en-US" altLang="zh-CN" dirty="0" smtClean="0"/>
              <a:t>String </a:t>
            </a:r>
            <a:r>
              <a:rPr lang="en-US" altLang="zh-CN" dirty="0"/>
              <a:t>name;</a:t>
            </a:r>
          </a:p>
          <a:p>
            <a:r>
              <a:rPr lang="en-US" altLang="zh-CN" dirty="0" smtClean="0"/>
              <a:t>String </a:t>
            </a:r>
            <a:r>
              <a:rPr lang="en-US" altLang="zh-CN" dirty="0"/>
              <a:t>sex;</a:t>
            </a:r>
          </a:p>
          <a:p>
            <a:r>
              <a:rPr lang="en-US" altLang="zh-CN" dirty="0" err="1" smtClean="0"/>
              <a:t>int</a:t>
            </a:r>
            <a:r>
              <a:rPr lang="en-US" altLang="zh-CN" dirty="0" smtClean="0"/>
              <a:t> </a:t>
            </a:r>
            <a:r>
              <a:rPr lang="en-US" altLang="zh-CN" dirty="0"/>
              <a:t>age;</a:t>
            </a:r>
          </a:p>
          <a:p>
            <a:r>
              <a:rPr lang="en-US" altLang="zh-CN" dirty="0" smtClean="0"/>
              <a:t>private </a:t>
            </a:r>
            <a:r>
              <a:rPr lang="en-US" altLang="zh-CN" dirty="0"/>
              <a:t>People</a:t>
            </a:r>
            <a:r>
              <a:rPr lang="en-US" altLang="zh-CN" dirty="0" smtClean="0"/>
              <a:t>() {</a:t>
            </a:r>
            <a:endParaRPr lang="en-US" altLang="zh-CN" dirty="0"/>
          </a:p>
          <a:p>
            <a:r>
              <a:rPr lang="en-US" altLang="zh-CN" dirty="0" err="1" smtClean="0"/>
              <a:t>System.out.println</a:t>
            </a:r>
            <a:r>
              <a:rPr lang="en-US" altLang="zh-CN" dirty="0"/>
              <a:t>("</a:t>
            </a:r>
            <a:r>
              <a:rPr lang="zh-CN" altLang="en-US" dirty="0"/>
              <a:t>调用了无参的构造方法</a:t>
            </a:r>
            <a:r>
              <a:rPr lang="en-US" altLang="zh-CN" dirty="0" smtClean="0"/>
              <a:t>");   }</a:t>
            </a:r>
            <a:endParaRPr lang="en-US" altLang="zh-CN" dirty="0"/>
          </a:p>
          <a:p>
            <a:r>
              <a:rPr lang="en-US" altLang="zh-CN" dirty="0" smtClean="0"/>
              <a:t>public </a:t>
            </a:r>
            <a:r>
              <a:rPr lang="en-US" altLang="zh-CN" dirty="0"/>
              <a:t>People(String </a:t>
            </a:r>
            <a:r>
              <a:rPr lang="en-US" altLang="zh-CN" dirty="0" err="1"/>
              <a:t>n,String</a:t>
            </a:r>
            <a:r>
              <a:rPr lang="en-US" altLang="zh-CN" dirty="0"/>
              <a:t> </a:t>
            </a:r>
            <a:r>
              <a:rPr lang="en-US" altLang="zh-CN" dirty="0" err="1"/>
              <a:t>s,int</a:t>
            </a:r>
            <a:r>
              <a:rPr lang="en-US" altLang="zh-CN" dirty="0"/>
              <a:t> a)    </a:t>
            </a:r>
            <a:r>
              <a:rPr lang="en-US" altLang="zh-CN" dirty="0" smtClean="0"/>
              <a:t>{</a:t>
            </a:r>
            <a:endParaRPr lang="en-US" altLang="zh-CN" dirty="0"/>
          </a:p>
          <a:p>
            <a:r>
              <a:rPr lang="en-US" altLang="zh-CN" dirty="0" smtClean="0"/>
              <a:t>  this();</a:t>
            </a:r>
          </a:p>
          <a:p>
            <a:r>
              <a:rPr lang="en-US" altLang="zh-CN" dirty="0" smtClean="0"/>
              <a:t>  name=n;</a:t>
            </a:r>
          </a:p>
          <a:p>
            <a:r>
              <a:rPr lang="en-US" altLang="zh-CN" dirty="0" smtClean="0"/>
              <a:t>  sex=s</a:t>
            </a:r>
            <a:r>
              <a:rPr lang="en-US" altLang="zh-CN" dirty="0"/>
              <a:t>;</a:t>
            </a:r>
          </a:p>
          <a:p>
            <a:r>
              <a:rPr lang="en-US" altLang="zh-CN" dirty="0" smtClean="0"/>
              <a:t>  age=a</a:t>
            </a:r>
            <a:r>
              <a:rPr lang="en-US" altLang="zh-CN" dirty="0"/>
              <a:t>; </a:t>
            </a:r>
          </a:p>
          <a:p>
            <a:r>
              <a:rPr lang="en-US" altLang="zh-CN" dirty="0" smtClean="0"/>
              <a:t>  </a:t>
            </a:r>
            <a:r>
              <a:rPr lang="en-US" altLang="zh-CN" dirty="0" err="1" smtClean="0"/>
              <a:t>System.out.println</a:t>
            </a:r>
            <a:r>
              <a:rPr lang="en-US" altLang="zh-CN" dirty="0"/>
              <a:t>("</a:t>
            </a:r>
            <a:r>
              <a:rPr lang="zh-CN" altLang="en-US" dirty="0"/>
              <a:t>调用了有参的构造方法</a:t>
            </a:r>
            <a:r>
              <a:rPr lang="en-US" altLang="zh-CN" dirty="0" smtClean="0"/>
              <a:t>");  }</a:t>
            </a:r>
            <a:endParaRPr lang="en-US" altLang="zh-CN" dirty="0"/>
          </a:p>
          <a:p>
            <a:r>
              <a:rPr lang="en-US" altLang="zh-CN" dirty="0" smtClean="0"/>
              <a:t>  public </a:t>
            </a:r>
            <a:r>
              <a:rPr lang="en-US" altLang="zh-CN" dirty="0"/>
              <a:t>void show</a:t>
            </a:r>
            <a:r>
              <a:rPr lang="en-US" altLang="zh-CN" dirty="0" smtClean="0"/>
              <a:t>()  {</a:t>
            </a:r>
            <a:endParaRPr lang="en-US" altLang="zh-CN" dirty="0"/>
          </a:p>
          <a:p>
            <a:r>
              <a:rPr lang="en-US" altLang="zh-CN" dirty="0" smtClean="0"/>
              <a:t>    </a:t>
            </a:r>
            <a:r>
              <a:rPr lang="en-US" altLang="zh-CN" dirty="0" err="1" smtClean="0"/>
              <a:t>System.out.println</a:t>
            </a:r>
            <a:r>
              <a:rPr lang="en-US" altLang="zh-CN" dirty="0"/>
              <a:t>("</a:t>
            </a:r>
            <a:r>
              <a:rPr lang="zh-CN" altLang="en-US" dirty="0"/>
              <a:t>类数据如下</a:t>
            </a:r>
            <a:r>
              <a:rPr lang="en-US" altLang="zh-CN" dirty="0"/>
              <a:t>");</a:t>
            </a:r>
          </a:p>
          <a:p>
            <a:r>
              <a:rPr lang="en-US" altLang="zh-CN" dirty="0" smtClean="0"/>
              <a:t>    </a:t>
            </a:r>
            <a:r>
              <a:rPr lang="en-US" altLang="zh-CN" dirty="0" err="1" smtClean="0"/>
              <a:t>System.out.println</a:t>
            </a:r>
            <a:r>
              <a:rPr lang="en-US" altLang="zh-CN" dirty="0"/>
              <a:t>("name="+name</a:t>
            </a:r>
            <a:r>
              <a:rPr lang="en-US" altLang="zh-CN" dirty="0" smtClean="0"/>
              <a:t>);</a:t>
            </a:r>
          </a:p>
          <a:p>
            <a:r>
              <a:rPr lang="en-US" altLang="zh-CN" dirty="0"/>
              <a:t> </a:t>
            </a:r>
            <a:r>
              <a:rPr lang="en-US" altLang="zh-CN" dirty="0" smtClean="0"/>
              <a:t>   </a:t>
            </a:r>
            <a:r>
              <a:rPr lang="en-US" altLang="zh-CN" dirty="0" err="1" smtClean="0"/>
              <a:t>System.out.println</a:t>
            </a:r>
            <a:r>
              <a:rPr lang="en-US" altLang="zh-CN" dirty="0"/>
              <a:t>("sex="+sex);</a:t>
            </a:r>
          </a:p>
          <a:p>
            <a:r>
              <a:rPr lang="en-US" altLang="zh-CN" dirty="0" smtClean="0"/>
              <a:t>   </a:t>
            </a:r>
            <a:r>
              <a:rPr lang="en-US" altLang="zh-CN" dirty="0" err="1" smtClean="0"/>
              <a:t>System.out.println</a:t>
            </a:r>
            <a:r>
              <a:rPr lang="en-US" altLang="zh-CN" dirty="0"/>
              <a:t>("age="+age</a:t>
            </a:r>
            <a:r>
              <a:rPr lang="en-US" altLang="zh-CN" dirty="0" smtClean="0"/>
              <a:t>);    }</a:t>
            </a:r>
            <a:endParaRPr lang="en-US" altLang="zh-CN" dirty="0"/>
          </a:p>
          <a:p>
            <a:r>
              <a:rPr lang="en-US" altLang="zh-CN" dirty="0" smtClean="0"/>
              <a:t>}</a:t>
            </a:r>
            <a:endParaRPr lang="en-US" altLang="zh-CN" dirty="0"/>
          </a:p>
        </p:txBody>
      </p:sp>
      <p:sp>
        <p:nvSpPr>
          <p:cNvPr id="5" name="矩形 4"/>
          <p:cNvSpPr/>
          <p:nvPr/>
        </p:nvSpPr>
        <p:spPr>
          <a:xfrm>
            <a:off x="4788024" y="620688"/>
            <a:ext cx="4572000" cy="1661993"/>
          </a:xfrm>
          <a:prstGeom prst="rect">
            <a:avLst/>
          </a:prstGeom>
          <a:solidFill>
            <a:schemeClr val="accent6">
              <a:lumMod val="20000"/>
              <a:lumOff val="80000"/>
            </a:schemeClr>
          </a:solidFill>
        </p:spPr>
        <p:txBody>
          <a:bodyPr>
            <a:spAutoFit/>
          </a:bodyPr>
          <a:lstStyle/>
          <a:p>
            <a:r>
              <a:rPr lang="en-US" altLang="zh-CN" sz="1700" dirty="0"/>
              <a:t>public class Test {</a:t>
            </a:r>
          </a:p>
          <a:p>
            <a:r>
              <a:rPr lang="en-US" altLang="zh-CN" sz="1700" dirty="0" smtClean="0"/>
              <a:t>  public </a:t>
            </a:r>
            <a:r>
              <a:rPr lang="en-US" altLang="zh-CN" sz="1700" dirty="0"/>
              <a:t>static void main(String[] </a:t>
            </a:r>
            <a:r>
              <a:rPr lang="en-US" altLang="zh-CN" sz="1700" dirty="0" err="1"/>
              <a:t>args</a:t>
            </a:r>
            <a:r>
              <a:rPr lang="en-US" altLang="zh-CN" sz="1700" dirty="0"/>
              <a:t>) {</a:t>
            </a:r>
          </a:p>
          <a:p>
            <a:r>
              <a:rPr lang="en-US" altLang="zh-CN" sz="1700" dirty="0" smtClean="0"/>
              <a:t>People </a:t>
            </a:r>
            <a:r>
              <a:rPr lang="en-US" altLang="zh-CN" sz="1700" dirty="0"/>
              <a:t>p1=new People("</a:t>
            </a:r>
            <a:r>
              <a:rPr lang="zh-CN" altLang="en-US" sz="1700" dirty="0"/>
              <a:t>张三</a:t>
            </a:r>
            <a:r>
              <a:rPr lang="en-US" altLang="zh-CN" sz="1700" dirty="0"/>
              <a:t>","</a:t>
            </a:r>
            <a:r>
              <a:rPr lang="zh-CN" altLang="en-US" sz="1700" dirty="0"/>
              <a:t>男</a:t>
            </a:r>
            <a:r>
              <a:rPr lang="en-US" altLang="zh-CN" sz="1700" dirty="0"/>
              <a:t>",20);</a:t>
            </a:r>
          </a:p>
          <a:p>
            <a:r>
              <a:rPr lang="en-US" altLang="zh-CN" sz="1700" dirty="0" smtClean="0"/>
              <a:t>    p1.show</a:t>
            </a:r>
            <a:r>
              <a:rPr lang="en-US" altLang="zh-CN" sz="1700" dirty="0"/>
              <a:t>();</a:t>
            </a:r>
          </a:p>
          <a:p>
            <a:r>
              <a:rPr lang="en-US" altLang="zh-CN" sz="1700" dirty="0" smtClean="0"/>
              <a:t>   }</a:t>
            </a:r>
            <a:endParaRPr lang="en-US" altLang="zh-CN" sz="1700" dirty="0"/>
          </a:p>
          <a:p>
            <a:r>
              <a:rPr lang="en-US" altLang="zh-CN" sz="1700" dirty="0"/>
              <a:t>}</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68</a:t>
            </a:fld>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098931"/>
            <a:ext cx="1804590" cy="2384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242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a:t>
            </a:r>
            <a:r>
              <a:rPr lang="zh-CN" altLang="en-US" dirty="0" smtClean="0"/>
              <a:t>静态变量、常量和方法</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有时，在处理问题时会需要两个类在同一个内存区域共享一个数据。</a:t>
            </a:r>
            <a:endParaRPr lang="en-US" altLang="zh-CN" dirty="0" smtClean="0"/>
          </a:p>
          <a:p>
            <a:pPr marL="68580" indent="0">
              <a:buNone/>
            </a:pPr>
            <a:r>
              <a:rPr lang="zh-CN" altLang="en-US" dirty="0" smtClean="0"/>
              <a:t>例如，在圆柱体类中使用</a:t>
            </a:r>
            <a:r>
              <a:rPr lang="en-US" altLang="zh-CN" dirty="0" smtClean="0"/>
              <a:t>pi</a:t>
            </a:r>
            <a:r>
              <a:rPr lang="zh-CN" altLang="en-US" dirty="0" smtClean="0"/>
              <a:t>这个</a:t>
            </a:r>
            <a:r>
              <a:rPr lang="zh-CN" altLang="en-US" dirty="0"/>
              <a:t>常</a:t>
            </a:r>
            <a:r>
              <a:rPr lang="zh-CN" altLang="en-US" dirty="0" smtClean="0"/>
              <a:t>量，可能除了本类需要这个常量外，在另一个圆柱体类中也需要使用这个常量。这时没有必要在两个类中同时创建</a:t>
            </a:r>
            <a:r>
              <a:rPr lang="en-US" altLang="zh-CN" dirty="0" smtClean="0"/>
              <a:t>pi</a:t>
            </a:r>
            <a:r>
              <a:rPr lang="zh-CN" altLang="en-US" dirty="0" smtClean="0"/>
              <a:t>常量，因为这样系统会将这两个不在同一个类中定义的常量分配到不同的内存空间中。为了解决这个问题，可以将这个常量设置为静态的。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123886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8031" y="1178135"/>
            <a:ext cx="7024744" cy="1143000"/>
          </a:xfrm>
        </p:spPr>
        <p:txBody>
          <a:bodyPr>
            <a:normAutofit/>
          </a:bodyPr>
          <a:lstStyle/>
          <a:p>
            <a:r>
              <a:rPr lang="zh-CN" altLang="en-US" sz="3200" dirty="0" smtClean="0"/>
              <a:t>面向对象的基本概念</a:t>
            </a:r>
            <a:endParaRPr lang="zh-CN" altLang="en-US" sz="3200" dirty="0"/>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类</a:t>
            </a:r>
            <a:endParaRPr lang="en-US" altLang="zh-CN" dirty="0" smtClean="0"/>
          </a:p>
          <a:p>
            <a:pPr marL="68580" indent="0">
              <a:buNone/>
            </a:pPr>
            <a:r>
              <a:rPr lang="zh-CN" altLang="en-US" dirty="0" smtClean="0"/>
              <a:t>类是对某一类事物的描述，是抽象的、概念上的定义。</a:t>
            </a:r>
            <a:endParaRPr lang="en-US" altLang="zh-CN" dirty="0" smtClean="0"/>
          </a:p>
          <a:p>
            <a:pPr marL="68580" indent="0">
              <a:buNone/>
            </a:pPr>
            <a:r>
              <a:rPr lang="en-US" altLang="zh-CN" dirty="0" smtClean="0"/>
              <a:t>2.</a:t>
            </a:r>
            <a:r>
              <a:rPr lang="zh-CN" altLang="en-US" dirty="0" smtClean="0"/>
              <a:t>对象</a:t>
            </a:r>
            <a:endParaRPr lang="en-US" altLang="zh-CN" dirty="0" smtClean="0"/>
          </a:p>
          <a:p>
            <a:pPr marL="68580" indent="0">
              <a:buNone/>
            </a:pPr>
            <a:r>
              <a:rPr lang="zh-CN" altLang="en-US" dirty="0" smtClean="0"/>
              <a:t>对象则是实际存在的属于该类事物的具体的个体，因而也称为实例。</a:t>
            </a:r>
            <a:endParaRPr lang="zh-CN" altLang="en-US" dirty="0"/>
          </a:p>
        </p:txBody>
      </p:sp>
      <p:sp>
        <p:nvSpPr>
          <p:cNvPr id="4" name="TextBox 3"/>
          <p:cNvSpPr txBox="1"/>
          <p:nvPr/>
        </p:nvSpPr>
        <p:spPr>
          <a:xfrm>
            <a:off x="611559" y="404664"/>
            <a:ext cx="8032968" cy="1477328"/>
          </a:xfrm>
          <a:prstGeom prst="rect">
            <a:avLst/>
          </a:prstGeom>
          <a:noFill/>
        </p:spPr>
        <p:txBody>
          <a:bodyPr wrap="none" rtlCol="0">
            <a:spAutoFit/>
          </a:bodyPr>
          <a:lstStyle/>
          <a:p>
            <a:r>
              <a:rPr lang="zh-CN" altLang="en-US" dirty="0" smtClean="0">
                <a:solidFill>
                  <a:schemeClr val="bg1">
                    <a:lumMod val="50000"/>
                  </a:schemeClr>
                </a:solidFill>
              </a:rPr>
              <a:t>例如</a:t>
            </a:r>
            <a:r>
              <a:rPr lang="zh-CN" altLang="en-US" dirty="0">
                <a:solidFill>
                  <a:schemeClr val="bg1">
                    <a:lumMod val="50000"/>
                  </a:schemeClr>
                </a:solidFill>
              </a:rPr>
              <a:t>：</a:t>
            </a:r>
            <a:r>
              <a:rPr lang="zh-CN" altLang="en-US" dirty="0" smtClean="0">
                <a:solidFill>
                  <a:schemeClr val="bg1">
                    <a:lumMod val="50000"/>
                  </a:schemeClr>
                </a:solidFill>
              </a:rPr>
              <a:t>圆柱体</a:t>
            </a:r>
            <a:endParaRPr lang="en-US" altLang="zh-CN" dirty="0" smtClean="0">
              <a:solidFill>
                <a:schemeClr val="bg1">
                  <a:lumMod val="50000"/>
                </a:schemeClr>
              </a:solidFill>
            </a:endParaRPr>
          </a:p>
          <a:p>
            <a:r>
              <a:rPr lang="zh-CN" altLang="en-US" dirty="0" smtClean="0">
                <a:solidFill>
                  <a:schemeClr val="bg1">
                    <a:lumMod val="50000"/>
                  </a:schemeClr>
                </a:solidFill>
              </a:rPr>
              <a:t>在</a:t>
            </a:r>
            <a:r>
              <a:rPr lang="zh-CN" altLang="en-US" dirty="0">
                <a:solidFill>
                  <a:schemeClr val="bg1">
                    <a:lumMod val="50000"/>
                  </a:schemeClr>
                </a:solidFill>
              </a:rPr>
              <a:t>同一个平面内有一条定直线和一条动线，当这个平面绕着这</a:t>
            </a:r>
            <a:r>
              <a:rPr lang="zh-CN" altLang="en-US" dirty="0" smtClean="0">
                <a:solidFill>
                  <a:schemeClr val="bg1">
                    <a:lumMod val="50000"/>
                  </a:schemeClr>
                </a:solidFill>
              </a:rPr>
              <a:t>条定</a:t>
            </a:r>
            <a:r>
              <a:rPr lang="zh-CN" altLang="en-US" dirty="0">
                <a:solidFill>
                  <a:schemeClr val="bg1">
                    <a:lumMod val="50000"/>
                  </a:schemeClr>
                </a:solidFill>
              </a:rPr>
              <a:t>直线旋转</a:t>
            </a:r>
            <a:r>
              <a:rPr lang="zh-CN" altLang="en-US" dirty="0" smtClean="0">
                <a:solidFill>
                  <a:schemeClr val="bg1">
                    <a:lumMod val="50000"/>
                  </a:schemeClr>
                </a:solidFill>
              </a:rPr>
              <a:t>一</a:t>
            </a:r>
            <a:endParaRPr lang="en-US" altLang="zh-CN" dirty="0" smtClean="0">
              <a:solidFill>
                <a:schemeClr val="bg1">
                  <a:lumMod val="50000"/>
                </a:schemeClr>
              </a:solidFill>
            </a:endParaRPr>
          </a:p>
          <a:p>
            <a:r>
              <a:rPr lang="zh-CN" altLang="en-US" dirty="0" smtClean="0">
                <a:solidFill>
                  <a:schemeClr val="bg1">
                    <a:lumMod val="50000"/>
                  </a:schemeClr>
                </a:solidFill>
              </a:rPr>
              <a:t>周</a:t>
            </a:r>
            <a:r>
              <a:rPr lang="zh-CN" altLang="en-US" dirty="0">
                <a:solidFill>
                  <a:schemeClr val="bg1">
                    <a:lumMod val="50000"/>
                  </a:schemeClr>
                </a:solidFill>
              </a:rPr>
              <a:t>时，这条动线所成的面叫做旋转面，这条定直线叫做旋转</a:t>
            </a:r>
            <a:r>
              <a:rPr lang="zh-CN" altLang="en-US" dirty="0" smtClean="0">
                <a:solidFill>
                  <a:schemeClr val="bg1">
                    <a:lumMod val="50000"/>
                  </a:schemeClr>
                </a:solidFill>
              </a:rPr>
              <a:t>面的轴</a:t>
            </a:r>
            <a:r>
              <a:rPr lang="zh-CN" altLang="en-US" dirty="0">
                <a:solidFill>
                  <a:schemeClr val="bg1">
                    <a:lumMod val="50000"/>
                  </a:schemeClr>
                </a:solidFill>
              </a:rPr>
              <a:t>，这条动</a:t>
            </a:r>
            <a:r>
              <a:rPr lang="zh-CN" altLang="en-US" dirty="0" smtClean="0">
                <a:solidFill>
                  <a:schemeClr val="bg1">
                    <a:lumMod val="50000"/>
                  </a:schemeClr>
                </a:solidFill>
              </a:rPr>
              <a:t>线</a:t>
            </a:r>
            <a:endParaRPr lang="en-US" altLang="zh-CN" dirty="0" smtClean="0">
              <a:solidFill>
                <a:schemeClr val="bg1">
                  <a:lumMod val="50000"/>
                </a:schemeClr>
              </a:solidFill>
            </a:endParaRPr>
          </a:p>
          <a:p>
            <a:r>
              <a:rPr lang="zh-CN" altLang="en-US" dirty="0" smtClean="0">
                <a:solidFill>
                  <a:schemeClr val="bg1">
                    <a:lumMod val="50000"/>
                  </a:schemeClr>
                </a:solidFill>
              </a:rPr>
              <a:t>叫做</a:t>
            </a:r>
            <a:r>
              <a:rPr lang="zh-CN" altLang="en-US" dirty="0">
                <a:solidFill>
                  <a:schemeClr val="bg1">
                    <a:lumMod val="50000"/>
                  </a:schemeClr>
                </a:solidFill>
              </a:rPr>
              <a:t>旋转面的母线。如果用垂直于轴的两个平面去截圆柱面，</a:t>
            </a:r>
            <a:r>
              <a:rPr lang="zh-CN" altLang="en-US" dirty="0" smtClean="0">
                <a:solidFill>
                  <a:schemeClr val="bg1">
                    <a:lumMod val="50000"/>
                  </a:schemeClr>
                </a:solidFill>
              </a:rPr>
              <a:t>那么</a:t>
            </a:r>
            <a:r>
              <a:rPr lang="zh-CN" altLang="en-US" dirty="0">
                <a:solidFill>
                  <a:schemeClr val="bg1">
                    <a:lumMod val="50000"/>
                  </a:schemeClr>
                </a:solidFill>
              </a:rPr>
              <a:t>两个截面</a:t>
            </a:r>
            <a:r>
              <a:rPr lang="zh-CN" altLang="en-US" dirty="0" smtClean="0">
                <a:solidFill>
                  <a:schemeClr val="bg1">
                    <a:lumMod val="50000"/>
                  </a:schemeClr>
                </a:solidFill>
              </a:rPr>
              <a:t>和</a:t>
            </a:r>
            <a:endParaRPr lang="en-US" altLang="zh-CN" dirty="0" smtClean="0">
              <a:solidFill>
                <a:schemeClr val="bg1">
                  <a:lumMod val="50000"/>
                </a:schemeClr>
              </a:solidFill>
            </a:endParaRPr>
          </a:p>
          <a:p>
            <a:r>
              <a:rPr lang="zh-CN" altLang="en-US" dirty="0" smtClean="0">
                <a:solidFill>
                  <a:schemeClr val="bg1">
                    <a:lumMod val="50000"/>
                  </a:schemeClr>
                </a:solidFill>
              </a:rPr>
              <a:t>圆柱面</a:t>
            </a:r>
            <a:r>
              <a:rPr lang="zh-CN" altLang="en-US" dirty="0">
                <a:solidFill>
                  <a:schemeClr val="bg1">
                    <a:lumMod val="50000"/>
                  </a:schemeClr>
                </a:solidFill>
              </a:rPr>
              <a:t>所围成的几何体叫做直圆柱，简称圆柱体。</a:t>
            </a:r>
          </a:p>
        </p:txBody>
      </p:sp>
      <p:sp>
        <p:nvSpPr>
          <p:cNvPr id="5" name="流程图: 磁盘 4"/>
          <p:cNvSpPr/>
          <p:nvPr/>
        </p:nvSpPr>
        <p:spPr>
          <a:xfrm>
            <a:off x="4879731" y="5727010"/>
            <a:ext cx="504056" cy="7200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磁盘 5"/>
          <p:cNvSpPr/>
          <p:nvPr/>
        </p:nvSpPr>
        <p:spPr>
          <a:xfrm>
            <a:off x="6304522" y="5819343"/>
            <a:ext cx="1080120" cy="53541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标注 6"/>
          <p:cNvSpPr/>
          <p:nvPr/>
        </p:nvSpPr>
        <p:spPr>
          <a:xfrm>
            <a:off x="4879731" y="4896744"/>
            <a:ext cx="1584176" cy="535414"/>
          </a:xfrm>
          <a:prstGeom prst="wedgeRectCallout">
            <a:avLst>
              <a:gd name="adj1" fmla="val -23981"/>
              <a:gd name="adj2" fmla="val 109077"/>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半径：</a:t>
            </a:r>
            <a:r>
              <a:rPr lang="en-US" altLang="zh-CN" dirty="0" smtClean="0"/>
              <a:t>1.5cm</a:t>
            </a:r>
          </a:p>
          <a:p>
            <a:pPr algn="ctr"/>
            <a:r>
              <a:rPr lang="zh-CN" altLang="en-US" dirty="0" smtClean="0"/>
              <a:t>高：</a:t>
            </a:r>
            <a:r>
              <a:rPr lang="en-US" altLang="zh-CN" dirty="0" smtClean="0"/>
              <a:t>4cm</a:t>
            </a:r>
          </a:p>
        </p:txBody>
      </p:sp>
      <p:sp>
        <p:nvSpPr>
          <p:cNvPr id="8" name="矩形标注 7"/>
          <p:cNvSpPr/>
          <p:nvPr/>
        </p:nvSpPr>
        <p:spPr>
          <a:xfrm>
            <a:off x="6844582" y="4941168"/>
            <a:ext cx="1471834" cy="612648"/>
          </a:xfrm>
          <a:prstGeom prst="wedgeRectCallout">
            <a:avLst>
              <a:gd name="adj1" fmla="val -30999"/>
              <a:gd name="adj2" fmla="val 92350"/>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半径：</a:t>
            </a:r>
            <a:r>
              <a:rPr lang="en-US" altLang="zh-CN" dirty="0" smtClean="0"/>
              <a:t>2cm</a:t>
            </a:r>
          </a:p>
          <a:p>
            <a:pPr algn="ctr"/>
            <a:r>
              <a:rPr lang="zh-CN" altLang="en-US" dirty="0" smtClean="0"/>
              <a:t>高：</a:t>
            </a:r>
            <a:r>
              <a:rPr lang="en-US" altLang="zh-CN" dirty="0" smtClean="0"/>
              <a:t>3cm</a:t>
            </a:r>
            <a:endParaRPr lang="zh-CN" altLang="en-US" dirty="0"/>
          </a:p>
        </p:txBody>
      </p:sp>
      <p:sp>
        <p:nvSpPr>
          <p:cNvPr id="9" name="TextBox 8"/>
          <p:cNvSpPr txBox="1"/>
          <p:nvPr/>
        </p:nvSpPr>
        <p:spPr>
          <a:xfrm>
            <a:off x="827584" y="5517232"/>
            <a:ext cx="3877985" cy="646331"/>
          </a:xfrm>
          <a:prstGeom prst="rect">
            <a:avLst/>
          </a:prstGeom>
          <a:noFill/>
        </p:spPr>
        <p:txBody>
          <a:bodyPr wrap="none" rtlCol="0">
            <a:spAutoFit/>
          </a:bodyPr>
          <a:lstStyle/>
          <a:p>
            <a:r>
              <a:rPr lang="zh-CN" altLang="en-US" dirty="0">
                <a:solidFill>
                  <a:srgbClr val="FF0000"/>
                </a:solidFill>
              </a:rPr>
              <a:t>可</a:t>
            </a:r>
            <a:r>
              <a:rPr lang="zh-CN" altLang="en-US" dirty="0" smtClean="0">
                <a:solidFill>
                  <a:srgbClr val="FF0000"/>
                </a:solidFill>
              </a:rPr>
              <a:t>由半径和高通过相应的公式可计算</a:t>
            </a:r>
            <a:endParaRPr lang="en-US" altLang="zh-CN" dirty="0" smtClean="0">
              <a:solidFill>
                <a:srgbClr val="FF0000"/>
              </a:solidFill>
            </a:endParaRPr>
          </a:p>
          <a:p>
            <a:r>
              <a:rPr lang="zh-CN" altLang="en-US" dirty="0" smtClean="0">
                <a:solidFill>
                  <a:srgbClr val="FF0000"/>
                </a:solidFill>
              </a:rPr>
              <a:t>出圆柱体的底面积、表面积，体积</a:t>
            </a:r>
            <a:endParaRPr lang="zh-CN" altLang="en-US" dirty="0">
              <a:solidFill>
                <a:srgbClr val="FF0000"/>
              </a:solidFill>
            </a:endParaRPr>
          </a:p>
        </p:txBody>
      </p:sp>
      <p:sp>
        <p:nvSpPr>
          <p:cNvPr id="10" name="TextBox 9"/>
          <p:cNvSpPr txBox="1"/>
          <p:nvPr/>
        </p:nvSpPr>
        <p:spPr>
          <a:xfrm>
            <a:off x="590497" y="5062826"/>
            <a:ext cx="4108817" cy="369332"/>
          </a:xfrm>
          <a:prstGeom prst="rect">
            <a:avLst/>
          </a:prstGeom>
          <a:noFill/>
        </p:spPr>
        <p:txBody>
          <a:bodyPr wrap="none" rtlCol="0">
            <a:spAutoFit/>
          </a:bodyPr>
          <a:lstStyle/>
          <a:p>
            <a:r>
              <a:rPr lang="zh-CN" altLang="en-US" dirty="0" smtClean="0">
                <a:solidFill>
                  <a:srgbClr val="FF0000"/>
                </a:solidFill>
              </a:rPr>
              <a:t>圆柱体：半径、底面积、表面积、体积</a:t>
            </a:r>
            <a:endParaRPr lang="zh-CN" altLang="en-US" dirty="0">
              <a:solidFill>
                <a:srgbClr val="FF0000"/>
              </a:solidFill>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429198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静态变量、常量和方法</a:t>
            </a:r>
          </a:p>
        </p:txBody>
      </p:sp>
      <p:sp>
        <p:nvSpPr>
          <p:cNvPr id="3" name="内容占位符 2"/>
          <p:cNvSpPr>
            <a:spLocks noGrp="1"/>
          </p:cNvSpPr>
          <p:nvPr>
            <p:ph idx="1"/>
          </p:nvPr>
        </p:nvSpPr>
        <p:spPr/>
        <p:txBody>
          <a:bodyPr/>
          <a:lstStyle/>
          <a:p>
            <a:pPr marL="68580" indent="0">
              <a:buNone/>
            </a:pPr>
            <a:r>
              <a:rPr lang="zh-CN" altLang="en-US" dirty="0" smtClean="0"/>
              <a:t>被声明为</a:t>
            </a:r>
            <a:r>
              <a:rPr lang="en-US" altLang="zh-CN" dirty="0" smtClean="0"/>
              <a:t>static</a:t>
            </a:r>
            <a:r>
              <a:rPr lang="zh-CN" altLang="en-US" dirty="0" smtClean="0"/>
              <a:t>的变量、常量和方法被称为静态成员。</a:t>
            </a:r>
            <a:endParaRPr lang="en-US" altLang="zh-CN" dirty="0" smtClean="0"/>
          </a:p>
          <a:p>
            <a:pPr marL="68580" indent="0">
              <a:buNone/>
            </a:pPr>
            <a:r>
              <a:rPr lang="zh-CN" altLang="en-US" dirty="0" smtClean="0"/>
              <a:t>静态成员属于类所有，区别于个别对象，可以在本类或其他类使用类名和“</a:t>
            </a:r>
            <a:r>
              <a:rPr lang="en-US" altLang="zh-CN" dirty="0" smtClean="0"/>
              <a:t>.</a:t>
            </a:r>
            <a:r>
              <a:rPr lang="zh-CN" altLang="en-US" dirty="0" smtClean="0"/>
              <a:t>”运算符调用静态成员。</a:t>
            </a:r>
            <a:endParaRPr lang="en-US" altLang="zh-CN" dirty="0" smtClean="0"/>
          </a:p>
          <a:p>
            <a:pPr marL="68580" indent="0">
              <a:buNone/>
            </a:pPr>
            <a:r>
              <a:rPr lang="zh-CN" altLang="en-US" dirty="0" smtClean="0"/>
              <a:t>语法如下：</a:t>
            </a:r>
            <a:endParaRPr lang="en-US" altLang="zh-CN" dirty="0" smtClean="0"/>
          </a:p>
          <a:p>
            <a:pPr marL="68580" indent="0">
              <a:buNone/>
            </a:pPr>
            <a:r>
              <a:rPr lang="zh-CN" altLang="en-US" dirty="0"/>
              <a:t>类</a:t>
            </a:r>
            <a:r>
              <a:rPr lang="zh-CN" altLang="en-US" dirty="0" smtClean="0"/>
              <a:t>名</a:t>
            </a:r>
            <a:r>
              <a:rPr lang="en-US" altLang="zh-CN" dirty="0" smtClean="0"/>
              <a:t>.</a:t>
            </a:r>
            <a:r>
              <a:rPr lang="zh-CN" altLang="en-US" dirty="0" smtClean="0"/>
              <a:t>静态成员</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spTree>
    <p:extLst>
      <p:ext uri="{BB962C8B-B14F-4D97-AF65-F5344CB8AC3E}">
        <p14:creationId xmlns:p14="http://schemas.microsoft.com/office/powerpoint/2010/main" val="3043162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434" y="188640"/>
            <a:ext cx="4752646" cy="601136"/>
          </a:xfrm>
        </p:spPr>
        <p:txBody>
          <a:bodyPr>
            <a:noAutofit/>
          </a:bodyPr>
          <a:lstStyle/>
          <a:p>
            <a:r>
              <a:rPr lang="en-US" altLang="zh-CN" sz="2400" dirty="0"/>
              <a:t>6.3 </a:t>
            </a:r>
            <a:r>
              <a:rPr lang="zh-CN" altLang="en-US" sz="2400" dirty="0"/>
              <a:t>静态变量、常量和方法</a:t>
            </a:r>
          </a:p>
        </p:txBody>
      </p:sp>
      <p:sp>
        <p:nvSpPr>
          <p:cNvPr id="3" name="内容占位符 2"/>
          <p:cNvSpPr>
            <a:spLocks noGrp="1"/>
          </p:cNvSpPr>
          <p:nvPr>
            <p:ph idx="1"/>
          </p:nvPr>
        </p:nvSpPr>
        <p:spPr>
          <a:xfrm>
            <a:off x="611560" y="764704"/>
            <a:ext cx="8064896" cy="5616624"/>
          </a:xfrm>
        </p:spPr>
        <p:txBody>
          <a:bodyPr>
            <a:normAutofit/>
          </a:bodyPr>
          <a:lstStyle/>
          <a:p>
            <a:pPr marL="68580" indent="0">
              <a:buNone/>
            </a:pPr>
            <a:r>
              <a:rPr lang="zh-CN" altLang="en-US" sz="2000" dirty="0" smtClean="0"/>
              <a:t>例</a:t>
            </a:r>
            <a:r>
              <a:rPr lang="en-US" altLang="zh-CN" sz="2000" dirty="0" smtClean="0"/>
              <a:t>6.14 </a:t>
            </a:r>
            <a:r>
              <a:rPr lang="zh-CN" altLang="en-US" sz="2000" dirty="0" smtClean="0"/>
              <a:t>静态成员</a:t>
            </a:r>
            <a:endParaRPr lang="en-US" altLang="zh-CN" sz="2000" dirty="0" smtClean="0"/>
          </a:p>
          <a:p>
            <a:pPr marL="68580" indent="0">
              <a:buNone/>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
        <p:nvSpPr>
          <p:cNvPr id="5" name="TextBox 4"/>
          <p:cNvSpPr txBox="1"/>
          <p:nvPr/>
        </p:nvSpPr>
        <p:spPr>
          <a:xfrm>
            <a:off x="683568" y="1124744"/>
            <a:ext cx="6688049" cy="5078313"/>
          </a:xfrm>
          <a:prstGeom prst="rect">
            <a:avLst/>
          </a:prstGeom>
          <a:noFill/>
        </p:spPr>
        <p:txBody>
          <a:bodyPr wrap="none" rtlCol="0">
            <a:spAutoFit/>
          </a:bodyPr>
          <a:lstStyle/>
          <a:p>
            <a:r>
              <a:rPr lang="en-US" altLang="zh-CN" dirty="0"/>
              <a:t>class </a:t>
            </a:r>
            <a:r>
              <a:rPr lang="en-US" altLang="zh-CN" dirty="0" err="1"/>
              <a:t>StaticTest</a:t>
            </a:r>
            <a:r>
              <a:rPr lang="en-US" altLang="zh-CN" dirty="0"/>
              <a:t>{</a:t>
            </a:r>
          </a:p>
          <a:p>
            <a:r>
              <a:rPr lang="en-US" altLang="zh-CN" dirty="0"/>
              <a:t>	final static double pi=3.1415;  //</a:t>
            </a:r>
            <a:r>
              <a:rPr lang="zh-CN" altLang="en-US" dirty="0"/>
              <a:t>在勒种定义静态常量</a:t>
            </a:r>
          </a:p>
          <a:p>
            <a:r>
              <a:rPr lang="zh-CN" altLang="en-US" dirty="0"/>
              <a:t>	</a:t>
            </a:r>
            <a:r>
              <a:rPr lang="en-US" altLang="zh-CN" dirty="0"/>
              <a:t>static </a:t>
            </a:r>
            <a:r>
              <a:rPr lang="en-US" altLang="zh-CN" dirty="0" err="1"/>
              <a:t>int</a:t>
            </a:r>
            <a:r>
              <a:rPr lang="en-US" altLang="zh-CN" dirty="0"/>
              <a:t> id;   //</a:t>
            </a:r>
            <a:r>
              <a:rPr lang="zh-CN" altLang="en-US" dirty="0"/>
              <a:t>在类中定义静态变量</a:t>
            </a:r>
          </a:p>
          <a:p>
            <a:r>
              <a:rPr lang="zh-CN" altLang="en-US" dirty="0"/>
              <a:t>	</a:t>
            </a:r>
            <a:r>
              <a:rPr lang="en-US" altLang="zh-CN" dirty="0"/>
              <a:t>public static void method1()</a:t>
            </a:r>
          </a:p>
          <a:p>
            <a:r>
              <a:rPr lang="en-US" altLang="zh-CN" dirty="0"/>
              <a:t>	{}</a:t>
            </a:r>
          </a:p>
          <a:p>
            <a:r>
              <a:rPr lang="en-US" altLang="zh-CN" dirty="0"/>
              <a:t>	public void method2()</a:t>
            </a:r>
          </a:p>
          <a:p>
            <a:r>
              <a:rPr lang="en-US" altLang="zh-CN" dirty="0"/>
              <a:t>	{</a:t>
            </a:r>
          </a:p>
          <a:p>
            <a:r>
              <a:rPr lang="en-US" altLang="zh-CN" dirty="0"/>
              <a:t>		</a:t>
            </a:r>
            <a:r>
              <a:rPr lang="en-US" altLang="zh-CN" dirty="0" err="1"/>
              <a:t>System.out.println</a:t>
            </a:r>
            <a:r>
              <a:rPr lang="en-US" altLang="zh-CN" dirty="0"/>
              <a:t>(pi);</a:t>
            </a:r>
          </a:p>
          <a:p>
            <a:r>
              <a:rPr lang="en-US" altLang="zh-CN" dirty="0"/>
              <a:t>		</a:t>
            </a:r>
            <a:r>
              <a:rPr lang="en-US" altLang="zh-CN" dirty="0" err="1"/>
              <a:t>System.out.println</a:t>
            </a:r>
            <a:r>
              <a:rPr lang="en-US" altLang="zh-CN" dirty="0"/>
              <a:t>(id);</a:t>
            </a:r>
          </a:p>
          <a:p>
            <a:r>
              <a:rPr lang="en-US" altLang="zh-CN" dirty="0"/>
              <a:t>		method1();</a:t>
            </a:r>
          </a:p>
          <a:p>
            <a:r>
              <a:rPr lang="en-US" altLang="zh-CN" dirty="0"/>
              <a:t>	}</a:t>
            </a:r>
          </a:p>
          <a:p>
            <a:r>
              <a:rPr lang="en-US" altLang="zh-CN" dirty="0"/>
              <a:t>}</a:t>
            </a:r>
          </a:p>
          <a:p>
            <a:r>
              <a:rPr lang="en-US" altLang="zh-CN" dirty="0"/>
              <a:t>public class Test {</a:t>
            </a:r>
          </a:p>
          <a:p>
            <a:r>
              <a:rPr lang="en-US" altLang="zh-CN" dirty="0"/>
              <a:t>	public static void main(String[] </a:t>
            </a:r>
            <a:r>
              <a:rPr lang="en-US" altLang="zh-CN" dirty="0" err="1"/>
              <a:t>args</a:t>
            </a:r>
            <a:r>
              <a:rPr lang="en-US" altLang="zh-CN" dirty="0"/>
              <a:t>) {</a:t>
            </a:r>
          </a:p>
          <a:p>
            <a:r>
              <a:rPr lang="en-US" altLang="zh-CN" dirty="0"/>
              <a:t>		</a:t>
            </a:r>
            <a:r>
              <a:rPr lang="en-US" altLang="zh-CN" dirty="0" err="1"/>
              <a:t>StaticTest</a:t>
            </a:r>
            <a:r>
              <a:rPr lang="en-US" altLang="zh-CN" dirty="0"/>
              <a:t> s=new </a:t>
            </a:r>
            <a:r>
              <a:rPr lang="en-US" altLang="zh-CN" dirty="0" err="1"/>
              <a:t>StaticTest</a:t>
            </a:r>
            <a:r>
              <a:rPr lang="en-US" altLang="zh-CN" dirty="0"/>
              <a:t>();</a:t>
            </a:r>
          </a:p>
          <a:p>
            <a:r>
              <a:rPr lang="en-US" altLang="zh-CN" dirty="0"/>
              <a:t>		s.method2();</a:t>
            </a:r>
          </a:p>
          <a:p>
            <a:r>
              <a:rPr lang="en-US" altLang="zh-CN" dirty="0"/>
              <a:t>	}</a:t>
            </a:r>
          </a:p>
          <a:p>
            <a:r>
              <a:rPr lang="en-US" altLang="zh-CN" dirty="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169" y="5227761"/>
            <a:ext cx="1438896" cy="122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09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静态变量、常量和方法</a:t>
            </a:r>
          </a:p>
        </p:txBody>
      </p:sp>
      <p:sp>
        <p:nvSpPr>
          <p:cNvPr id="3" name="内容占位符 2"/>
          <p:cNvSpPr>
            <a:spLocks noGrp="1"/>
          </p:cNvSpPr>
          <p:nvPr>
            <p:ph idx="1"/>
          </p:nvPr>
        </p:nvSpPr>
        <p:spPr>
          <a:xfrm>
            <a:off x="1043492" y="2323652"/>
            <a:ext cx="6777317" cy="4129684"/>
          </a:xfrm>
        </p:spPr>
        <p:txBody>
          <a:bodyPr>
            <a:normAutofit/>
          </a:bodyPr>
          <a:lstStyle/>
          <a:p>
            <a:pPr marL="68580" indent="0">
              <a:buNone/>
            </a:pPr>
            <a:r>
              <a:rPr lang="zh-CN" altLang="en-US" dirty="0" smtClean="0"/>
              <a:t>虽然静态成员也可以使用“对象</a:t>
            </a:r>
            <a:r>
              <a:rPr lang="en-US" altLang="zh-CN" dirty="0" smtClean="0"/>
              <a:t>.</a:t>
            </a:r>
            <a:r>
              <a:rPr lang="zh-CN" altLang="en-US" dirty="0" smtClean="0"/>
              <a:t>静态成员”的形式进行调用，但通常不建议用这样的形式，因为这样容易混淆静态成员和非静态成员。</a:t>
            </a:r>
            <a:endParaRPr lang="en-US" altLang="zh-CN" dirty="0" smtClean="0"/>
          </a:p>
          <a:p>
            <a:pPr marL="68580" indent="0">
              <a:buNone/>
            </a:pPr>
            <a:r>
              <a:rPr lang="zh-CN" altLang="en-US" dirty="0" smtClean="0"/>
              <a:t>静态数据与静态方法的使用通常是为了提供共享数据或方法，如数据计算公式等，以</a:t>
            </a:r>
            <a:r>
              <a:rPr lang="en-US" altLang="zh-CN" dirty="0" smtClean="0"/>
              <a:t>static</a:t>
            </a:r>
            <a:r>
              <a:rPr lang="zh-CN" altLang="en-US" dirty="0" smtClean="0"/>
              <a:t>声明并实现，这样当需要使用时，直接使用类名调用这些静态成员即可。尽管使用这种方式调用静态成员比较方便，但静态成员同样遵循着</a:t>
            </a:r>
            <a:r>
              <a:rPr lang="en-US" altLang="zh-CN" dirty="0" smtClean="0"/>
              <a:t>public</a:t>
            </a:r>
            <a:r>
              <a:rPr lang="zh-CN" altLang="en-US" dirty="0" smtClean="0"/>
              <a:t>、</a:t>
            </a:r>
            <a:r>
              <a:rPr lang="en-US" altLang="zh-CN" dirty="0" smtClean="0"/>
              <a:t>private</a:t>
            </a:r>
            <a:r>
              <a:rPr lang="zh-CN" altLang="en-US" dirty="0" smtClean="0"/>
              <a:t>和</a:t>
            </a:r>
            <a:r>
              <a:rPr lang="en-US" altLang="zh-CN" dirty="0" smtClean="0"/>
              <a:t>protected</a:t>
            </a:r>
            <a:r>
              <a:rPr lang="zh-CN" altLang="en-US" dirty="0" smtClean="0"/>
              <a:t>修饰符的约束。</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419042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静态变量、常量和方法</a:t>
            </a:r>
          </a:p>
        </p:txBody>
      </p:sp>
      <p:sp>
        <p:nvSpPr>
          <p:cNvPr id="3" name="内容占位符 2"/>
          <p:cNvSpPr>
            <a:spLocks noGrp="1"/>
          </p:cNvSpPr>
          <p:nvPr>
            <p:ph idx="1"/>
          </p:nvPr>
        </p:nvSpPr>
        <p:spPr/>
        <p:txBody>
          <a:bodyPr/>
          <a:lstStyle/>
          <a:p>
            <a:pPr marL="68580" indent="0">
              <a:buNone/>
            </a:pPr>
            <a:r>
              <a:rPr lang="zh-CN" altLang="en-US" dirty="0" smtClean="0"/>
              <a:t>在使用</a:t>
            </a:r>
            <a:r>
              <a:rPr lang="en-US" altLang="zh-CN" dirty="0" smtClean="0"/>
              <a:t>static</a:t>
            </a:r>
            <a:r>
              <a:rPr lang="zh-CN" altLang="en-US" dirty="0"/>
              <a:t>修饰符</a:t>
            </a:r>
            <a:r>
              <a:rPr lang="zh-CN" altLang="en-US" dirty="0" smtClean="0"/>
              <a:t>声明的方法时要注意：如果在类中声明了一个</a:t>
            </a:r>
            <a:r>
              <a:rPr lang="en-US" altLang="zh-CN" dirty="0" smtClean="0"/>
              <a:t>static</a:t>
            </a:r>
            <a:r>
              <a:rPr lang="zh-CN" altLang="en-US" dirty="0"/>
              <a:t>修饰符</a:t>
            </a:r>
            <a:r>
              <a:rPr lang="zh-CN" altLang="en-US" dirty="0" smtClean="0"/>
              <a:t>的成员变量，则此成员变量既可以在非</a:t>
            </a:r>
            <a:r>
              <a:rPr lang="en-US" altLang="zh-CN" dirty="0" smtClean="0"/>
              <a:t>static</a:t>
            </a:r>
            <a:r>
              <a:rPr lang="zh-CN" altLang="en-US" dirty="0" smtClean="0"/>
              <a:t>的方法中使用，也可以在</a:t>
            </a:r>
            <a:r>
              <a:rPr lang="en-US" altLang="zh-CN" dirty="0" smtClean="0"/>
              <a:t>static</a:t>
            </a:r>
            <a:r>
              <a:rPr lang="zh-CN" altLang="en-US" dirty="0" smtClean="0"/>
              <a:t>方法中使用。但若要用</a:t>
            </a:r>
            <a:r>
              <a:rPr lang="en-US" altLang="zh-CN" dirty="0" smtClean="0"/>
              <a:t>static</a:t>
            </a:r>
            <a:r>
              <a:rPr lang="zh-CN" altLang="en-US" dirty="0" smtClean="0"/>
              <a:t>方法调用非</a:t>
            </a:r>
            <a:r>
              <a:rPr lang="en-US" altLang="zh-CN" dirty="0" smtClean="0"/>
              <a:t>static</a:t>
            </a:r>
            <a:r>
              <a:rPr lang="zh-CN" altLang="en-US" dirty="0" smtClean="0"/>
              <a:t>修饰的成员变量时，就会出错。</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6828759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5544616" cy="360040"/>
          </a:xfrm>
        </p:spPr>
        <p:txBody>
          <a:bodyPr>
            <a:normAutofit fontScale="90000"/>
          </a:bodyPr>
          <a:lstStyle/>
          <a:p>
            <a:r>
              <a:rPr lang="en-US" altLang="zh-CN" sz="2800" dirty="0"/>
              <a:t>6.3 </a:t>
            </a:r>
            <a:r>
              <a:rPr lang="zh-CN" altLang="en-US" sz="2800" dirty="0"/>
              <a:t>静态变量、常量和方法</a:t>
            </a:r>
          </a:p>
        </p:txBody>
      </p:sp>
      <p:sp>
        <p:nvSpPr>
          <p:cNvPr id="3" name="内容占位符 2"/>
          <p:cNvSpPr>
            <a:spLocks noGrp="1"/>
          </p:cNvSpPr>
          <p:nvPr>
            <p:ph idx="1"/>
          </p:nvPr>
        </p:nvSpPr>
        <p:spPr>
          <a:xfrm>
            <a:off x="251520" y="938049"/>
            <a:ext cx="7920880" cy="5616624"/>
          </a:xfrm>
        </p:spPr>
        <p:txBody>
          <a:bodyPr>
            <a:normAutofit/>
          </a:bodyPr>
          <a:lstStyle/>
          <a:p>
            <a:pPr marL="68580" indent="0">
              <a:buNone/>
            </a:pPr>
            <a:r>
              <a:rPr lang="zh-CN" altLang="en-US" sz="2000" dirty="0" smtClean="0"/>
              <a:t>例</a:t>
            </a:r>
            <a:r>
              <a:rPr lang="en-US" altLang="zh-CN" sz="2000" dirty="0" smtClean="0"/>
              <a:t>6.15 </a:t>
            </a:r>
            <a:r>
              <a:rPr lang="zh-CN" altLang="en-US" sz="2000" dirty="0" smtClean="0"/>
              <a:t>静态</a:t>
            </a:r>
            <a:r>
              <a:rPr lang="zh-CN" altLang="en-US" sz="2000" dirty="0"/>
              <a:t>变量、常量和方法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74</a:t>
            </a:fld>
            <a:endParaRPr lang="zh-CN" altLang="en-US"/>
          </a:p>
        </p:txBody>
      </p:sp>
      <p:sp>
        <p:nvSpPr>
          <p:cNvPr id="5" name="矩形 4"/>
          <p:cNvSpPr/>
          <p:nvPr/>
        </p:nvSpPr>
        <p:spPr>
          <a:xfrm>
            <a:off x="179512" y="1268278"/>
            <a:ext cx="6678488" cy="4955203"/>
          </a:xfrm>
          <a:prstGeom prst="rect">
            <a:avLst/>
          </a:prstGeom>
          <a:solidFill>
            <a:schemeClr val="accent5">
              <a:lumMod val="20000"/>
              <a:lumOff val="80000"/>
            </a:schemeClr>
          </a:solidFill>
        </p:spPr>
        <p:txBody>
          <a:bodyPr wrap="square">
            <a:spAutoFit/>
          </a:bodyPr>
          <a:lstStyle/>
          <a:p>
            <a:r>
              <a:rPr lang="en-US" altLang="zh-CN" sz="1600" dirty="0"/>
              <a:t>class </a:t>
            </a:r>
            <a:r>
              <a:rPr lang="en-US" altLang="zh-CN" sz="1600" dirty="0" err="1"/>
              <a:t>StaticTest</a:t>
            </a:r>
            <a:r>
              <a:rPr lang="en-US" altLang="zh-CN" sz="1600" dirty="0"/>
              <a:t>{</a:t>
            </a:r>
          </a:p>
          <a:p>
            <a:r>
              <a:rPr lang="en-US" altLang="zh-CN" sz="1600" dirty="0"/>
              <a:t>final static double pi=3.1415;  //</a:t>
            </a:r>
            <a:r>
              <a:rPr lang="zh-CN" altLang="en-US" sz="1600" dirty="0"/>
              <a:t>在勒种定义静态常量</a:t>
            </a:r>
          </a:p>
          <a:p>
            <a:r>
              <a:rPr lang="en-US" altLang="zh-CN" sz="1600" dirty="0"/>
              <a:t>static </a:t>
            </a:r>
            <a:r>
              <a:rPr lang="en-US" altLang="zh-CN" sz="1600" dirty="0" err="1"/>
              <a:t>int</a:t>
            </a:r>
            <a:r>
              <a:rPr lang="en-US" altLang="zh-CN" sz="1600" dirty="0"/>
              <a:t> id;   //</a:t>
            </a:r>
            <a:r>
              <a:rPr lang="zh-CN" altLang="en-US" sz="1600" dirty="0"/>
              <a:t>在类中定义静态变量</a:t>
            </a:r>
          </a:p>
          <a:p>
            <a:r>
              <a:rPr lang="en-US" altLang="zh-CN" sz="1600" dirty="0"/>
              <a:t>public static void method1()</a:t>
            </a:r>
          </a:p>
          <a:p>
            <a:r>
              <a:rPr lang="en-US" altLang="zh-CN" sz="1600" dirty="0"/>
              <a:t>{</a:t>
            </a:r>
          </a:p>
          <a:p>
            <a:r>
              <a:rPr lang="en-US" altLang="zh-CN" sz="1600" dirty="0"/>
              <a:t>   </a:t>
            </a:r>
            <a:r>
              <a:rPr lang="en-US" altLang="zh-CN" sz="1600" dirty="0" err="1"/>
              <a:t>System.out.println</a:t>
            </a:r>
            <a:r>
              <a:rPr lang="en-US" altLang="zh-CN" sz="1600" dirty="0"/>
              <a:t>("</a:t>
            </a:r>
            <a:r>
              <a:rPr lang="zh-CN" altLang="en-US" sz="1600" dirty="0"/>
              <a:t>调用</a:t>
            </a:r>
            <a:r>
              <a:rPr lang="en-US" altLang="zh-CN" sz="1600" dirty="0"/>
              <a:t>method1()</a:t>
            </a:r>
            <a:r>
              <a:rPr lang="zh-CN" altLang="en-US" sz="1600" dirty="0"/>
              <a:t>方法，公共、静态方法</a:t>
            </a:r>
            <a:r>
              <a:rPr lang="en-US" altLang="zh-CN" sz="1600" dirty="0"/>
              <a:t>");</a:t>
            </a:r>
          </a:p>
          <a:p>
            <a:r>
              <a:rPr lang="en-US" altLang="zh-CN" sz="1600" dirty="0"/>
              <a:t>  }</a:t>
            </a:r>
          </a:p>
          <a:p>
            <a:r>
              <a:rPr lang="en-US" altLang="zh-CN" sz="1600" dirty="0"/>
              <a:t>public void method2()</a:t>
            </a:r>
          </a:p>
          <a:p>
            <a:r>
              <a:rPr lang="en-US" altLang="zh-CN" sz="1600" dirty="0"/>
              <a:t>  {</a:t>
            </a:r>
          </a:p>
          <a:p>
            <a:r>
              <a:rPr lang="en-US" altLang="zh-CN" sz="1600" dirty="0"/>
              <a:t>   </a:t>
            </a:r>
            <a:r>
              <a:rPr lang="en-US" altLang="zh-CN" sz="1600" dirty="0" err="1"/>
              <a:t>System.out.println</a:t>
            </a:r>
            <a:r>
              <a:rPr lang="en-US" altLang="zh-CN" sz="1600" dirty="0"/>
              <a:t>(pi);</a:t>
            </a:r>
          </a:p>
          <a:p>
            <a:r>
              <a:rPr lang="en-US" altLang="zh-CN" sz="1600" dirty="0"/>
              <a:t>   </a:t>
            </a:r>
            <a:r>
              <a:rPr lang="en-US" altLang="zh-CN" sz="1600" dirty="0" err="1"/>
              <a:t>System.out.println</a:t>
            </a:r>
            <a:r>
              <a:rPr lang="en-US" altLang="zh-CN" sz="1600" dirty="0"/>
              <a:t>(id);</a:t>
            </a:r>
          </a:p>
          <a:p>
            <a:r>
              <a:rPr lang="en-US" altLang="zh-CN" sz="1600" dirty="0"/>
              <a:t>   method1();</a:t>
            </a:r>
          </a:p>
          <a:p>
            <a:r>
              <a:rPr lang="en-US" altLang="zh-CN" sz="1600" dirty="0"/>
              <a:t>   </a:t>
            </a:r>
            <a:r>
              <a:rPr lang="en-US" altLang="zh-CN" sz="1600" dirty="0" err="1"/>
              <a:t>System.out.println</a:t>
            </a:r>
            <a:r>
              <a:rPr lang="en-US" altLang="zh-CN" sz="1600" dirty="0"/>
              <a:t>("</a:t>
            </a:r>
            <a:r>
              <a:rPr lang="zh-CN" altLang="en-US" sz="1600" dirty="0"/>
              <a:t>调用</a:t>
            </a:r>
            <a:r>
              <a:rPr lang="en-US" altLang="zh-CN" sz="1600" dirty="0"/>
              <a:t>method2()</a:t>
            </a:r>
            <a:r>
              <a:rPr lang="zh-CN" altLang="en-US" sz="1600" dirty="0"/>
              <a:t>方法，公共无返回值方法</a:t>
            </a:r>
            <a:r>
              <a:rPr lang="en-US" altLang="zh-CN" sz="1600" dirty="0"/>
              <a:t>");</a:t>
            </a:r>
          </a:p>
          <a:p>
            <a:r>
              <a:rPr lang="en-US" altLang="zh-CN" sz="1600" dirty="0"/>
              <a:t>   }</a:t>
            </a:r>
          </a:p>
          <a:p>
            <a:r>
              <a:rPr lang="en-US" altLang="zh-CN" sz="1600" dirty="0"/>
              <a:t> protected static void method3()</a:t>
            </a:r>
          </a:p>
          <a:p>
            <a:r>
              <a:rPr lang="en-US" altLang="zh-CN" sz="1600" dirty="0"/>
              <a:t>   {</a:t>
            </a:r>
          </a:p>
          <a:p>
            <a:r>
              <a:rPr lang="en-US" altLang="zh-CN" sz="1600" dirty="0"/>
              <a:t>    </a:t>
            </a:r>
            <a:r>
              <a:rPr lang="en-US" altLang="zh-CN" sz="1600" dirty="0" err="1"/>
              <a:t>System.out.println</a:t>
            </a:r>
            <a:r>
              <a:rPr lang="en-US" altLang="zh-CN" sz="1600" dirty="0"/>
              <a:t>("</a:t>
            </a:r>
            <a:r>
              <a:rPr lang="zh-CN" altLang="en-US" sz="1600" dirty="0"/>
              <a:t>调用</a:t>
            </a:r>
            <a:r>
              <a:rPr lang="en-US" altLang="zh-CN" sz="1600" dirty="0"/>
              <a:t>method3()</a:t>
            </a:r>
            <a:r>
              <a:rPr lang="zh-CN" altLang="en-US" sz="1600" dirty="0"/>
              <a:t>方法，私有、静态方法</a:t>
            </a:r>
            <a:r>
              <a:rPr lang="en-US" altLang="zh-CN" sz="1600" dirty="0"/>
              <a:t>");</a:t>
            </a:r>
          </a:p>
          <a:p>
            <a:r>
              <a:rPr lang="en-US" altLang="zh-CN" sz="1600" dirty="0"/>
              <a:t>    }</a:t>
            </a:r>
          </a:p>
          <a:p>
            <a:r>
              <a:rPr lang="en-US" altLang="zh-CN" sz="1600" dirty="0"/>
              <a:t>}</a:t>
            </a:r>
            <a:endParaRPr lang="en-US" altLang="zh-CN" sz="1600" dirty="0"/>
          </a:p>
        </p:txBody>
      </p:sp>
      <p:sp>
        <p:nvSpPr>
          <p:cNvPr id="6" name="矩形 5"/>
          <p:cNvSpPr/>
          <p:nvPr/>
        </p:nvSpPr>
        <p:spPr>
          <a:xfrm>
            <a:off x="5339847" y="206449"/>
            <a:ext cx="3851920" cy="2123658"/>
          </a:xfrm>
          <a:prstGeom prst="rect">
            <a:avLst/>
          </a:prstGeom>
          <a:solidFill>
            <a:schemeClr val="accent6">
              <a:lumMod val="20000"/>
              <a:lumOff val="80000"/>
            </a:schemeClr>
          </a:solidFill>
        </p:spPr>
        <p:txBody>
          <a:bodyPr wrap="square">
            <a:spAutoFit/>
          </a:bodyPr>
          <a:lstStyle/>
          <a:p>
            <a:r>
              <a:rPr lang="en-US" altLang="zh-CN" sz="1600" dirty="0"/>
              <a:t>public class Test {</a:t>
            </a:r>
          </a:p>
          <a:p>
            <a:r>
              <a:rPr lang="en-US" altLang="zh-CN" sz="1600" dirty="0" smtClean="0"/>
              <a:t>public </a:t>
            </a:r>
            <a:r>
              <a:rPr lang="en-US" altLang="zh-CN" sz="1600" dirty="0"/>
              <a:t>static void main(String[] </a:t>
            </a:r>
            <a:r>
              <a:rPr lang="en-US" altLang="zh-CN" sz="1600" dirty="0" err="1"/>
              <a:t>args</a:t>
            </a:r>
            <a:r>
              <a:rPr lang="en-US" altLang="zh-CN" sz="1600" dirty="0"/>
              <a:t>) {</a:t>
            </a:r>
          </a:p>
          <a:p>
            <a:r>
              <a:rPr lang="en-US" altLang="zh-CN" sz="1600" dirty="0"/>
              <a:t>	</a:t>
            </a:r>
            <a:r>
              <a:rPr lang="en-US" altLang="zh-CN" sz="1600" dirty="0" err="1" smtClean="0"/>
              <a:t>StaticTest</a:t>
            </a:r>
            <a:r>
              <a:rPr lang="en-US" altLang="zh-CN" sz="1600" dirty="0" smtClean="0"/>
              <a:t> </a:t>
            </a:r>
            <a:r>
              <a:rPr lang="en-US" altLang="zh-CN" sz="1600" dirty="0"/>
              <a:t>s=new </a:t>
            </a:r>
            <a:r>
              <a:rPr lang="en-US" altLang="zh-CN" sz="1600" dirty="0" err="1"/>
              <a:t>StaticTest</a:t>
            </a:r>
            <a:r>
              <a:rPr lang="en-US" altLang="zh-CN" sz="1600" dirty="0"/>
              <a:t>();</a:t>
            </a:r>
          </a:p>
          <a:p>
            <a:r>
              <a:rPr lang="en-US" altLang="zh-CN" sz="1600" dirty="0"/>
              <a:t>	</a:t>
            </a:r>
            <a:r>
              <a:rPr lang="en-US" altLang="zh-CN" sz="1600" dirty="0" smtClean="0"/>
              <a:t>StaticTest.method1</a:t>
            </a:r>
            <a:r>
              <a:rPr lang="en-US" altLang="zh-CN" sz="1600" dirty="0"/>
              <a:t>();</a:t>
            </a:r>
          </a:p>
          <a:p>
            <a:r>
              <a:rPr lang="en-US" altLang="zh-CN" sz="1600" dirty="0"/>
              <a:t>	</a:t>
            </a:r>
            <a:r>
              <a:rPr lang="en-US" altLang="zh-CN" sz="1600" dirty="0" smtClean="0"/>
              <a:t>s.method2</a:t>
            </a:r>
            <a:r>
              <a:rPr lang="en-US" altLang="zh-CN" sz="1600" dirty="0"/>
              <a:t>();</a:t>
            </a:r>
          </a:p>
          <a:p>
            <a:r>
              <a:rPr lang="en-US" altLang="zh-CN" sz="1600" dirty="0"/>
              <a:t>	</a:t>
            </a:r>
            <a:r>
              <a:rPr lang="en-US" altLang="zh-CN" sz="1600" dirty="0" smtClean="0"/>
              <a:t>StaticTest.method3</a:t>
            </a:r>
            <a:r>
              <a:rPr lang="en-US" altLang="zh-CN" sz="1600" dirty="0"/>
              <a:t>();</a:t>
            </a:r>
          </a:p>
          <a:p>
            <a:r>
              <a:rPr lang="en-US" altLang="zh-CN" sz="1600" dirty="0" smtClean="0"/>
              <a:t>    }</a:t>
            </a:r>
            <a:endParaRPr lang="en-US" altLang="zh-CN" sz="1600" dirty="0"/>
          </a:p>
          <a:p>
            <a:r>
              <a:rPr lang="en-US" altLang="zh-CN" sz="1600"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208" y="2708920"/>
            <a:ext cx="24479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4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.4 </a:t>
            </a:r>
            <a:r>
              <a:rPr lang="zh-CN" altLang="en-US" dirty="0" smtClean="0"/>
              <a:t>类的主方法</a:t>
            </a:r>
            <a:endParaRPr lang="zh-CN" altLang="en-US" dirty="0"/>
          </a:p>
        </p:txBody>
      </p:sp>
      <p:sp>
        <p:nvSpPr>
          <p:cNvPr id="3" name="内容占位符 2"/>
          <p:cNvSpPr>
            <a:spLocks noGrp="1"/>
          </p:cNvSpPr>
          <p:nvPr>
            <p:ph idx="1"/>
          </p:nvPr>
        </p:nvSpPr>
        <p:spPr/>
        <p:txBody>
          <a:bodyPr/>
          <a:lstStyle/>
          <a:p>
            <a:pPr marL="68580" indent="0">
              <a:buNone/>
            </a:pPr>
            <a:r>
              <a:rPr lang="zh-CN" altLang="en-US" dirty="0"/>
              <a:t>主</a:t>
            </a:r>
            <a:r>
              <a:rPr lang="zh-CN" altLang="en-US" dirty="0" smtClean="0"/>
              <a:t>方法是类的入口点，它定义了程序从何处开始，主方法提供对程序流向的控制，</a:t>
            </a:r>
            <a:r>
              <a:rPr lang="en-US" altLang="zh-CN" dirty="0" smtClean="0"/>
              <a:t>Java</a:t>
            </a:r>
            <a:r>
              <a:rPr lang="zh-CN" altLang="en-US" dirty="0" smtClean="0"/>
              <a:t>编译器通过主方法来执行程序。主方法的语法如下：</a:t>
            </a:r>
            <a:endParaRPr lang="en-US" altLang="zh-CN" dirty="0" smtClean="0"/>
          </a:p>
          <a:p>
            <a:pPr marL="68580" indent="0">
              <a:buNone/>
            </a:pPr>
            <a:r>
              <a:rPr lang="en-US" altLang="zh-CN" dirty="0"/>
              <a:t>p</a:t>
            </a:r>
            <a:r>
              <a:rPr lang="en-US" altLang="zh-CN" dirty="0" smtClean="0"/>
              <a:t>ublic static void main(String[] </a:t>
            </a:r>
            <a:r>
              <a:rPr lang="en-US" altLang="zh-CN" dirty="0" err="1" smtClean="0"/>
              <a:t>args</a:t>
            </a:r>
            <a:r>
              <a:rPr lang="en-US" altLang="zh-CN" dirty="0" smtClean="0"/>
              <a:t>)</a:t>
            </a:r>
          </a:p>
          <a:p>
            <a:pPr marL="68580" indent="0">
              <a:buNone/>
            </a:pPr>
            <a:r>
              <a:rPr lang="en-US" altLang="zh-CN" dirty="0" smtClean="0"/>
              <a:t>{</a:t>
            </a:r>
          </a:p>
          <a:p>
            <a:pPr marL="68580" indent="0">
              <a:buNone/>
            </a:pPr>
            <a:r>
              <a:rPr lang="en-US" altLang="zh-CN" dirty="0" smtClean="0"/>
              <a:t>//</a:t>
            </a:r>
            <a:r>
              <a:rPr lang="zh-CN" altLang="en-US" dirty="0" smtClean="0"/>
              <a:t>方法体</a:t>
            </a:r>
            <a:endParaRPr lang="en-US" altLang="zh-CN" dirty="0" smtClean="0"/>
          </a:p>
          <a:p>
            <a:pPr marL="68580" indent="0">
              <a:buNone/>
            </a:pPr>
            <a:r>
              <a:rPr lang="en-US"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308398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类的主方法</a:t>
            </a:r>
          </a:p>
        </p:txBody>
      </p:sp>
      <p:sp>
        <p:nvSpPr>
          <p:cNvPr id="3" name="内容占位符 2"/>
          <p:cNvSpPr>
            <a:spLocks noGrp="1"/>
          </p:cNvSpPr>
          <p:nvPr>
            <p:ph idx="1"/>
          </p:nvPr>
        </p:nvSpPr>
        <p:spPr/>
        <p:txBody>
          <a:bodyPr/>
          <a:lstStyle/>
          <a:p>
            <a:pPr marL="68580" indent="0">
              <a:buNone/>
            </a:pPr>
            <a:r>
              <a:rPr lang="zh-CN" altLang="en-US" dirty="0" smtClean="0"/>
              <a:t>在主方法的定义中可以看到其具有以下特性：</a:t>
            </a:r>
            <a:endParaRPr lang="en-US" altLang="zh-CN" dirty="0" smtClean="0"/>
          </a:p>
          <a:p>
            <a:pPr marL="68580" indent="0">
              <a:buNone/>
            </a:pPr>
            <a:r>
              <a:rPr lang="zh-CN" altLang="en-US" dirty="0" smtClean="0"/>
              <a:t>（</a:t>
            </a:r>
            <a:r>
              <a:rPr lang="en-US" altLang="zh-CN" dirty="0" smtClean="0"/>
              <a:t>1</a:t>
            </a:r>
            <a:r>
              <a:rPr lang="zh-CN" altLang="en-US" dirty="0" smtClean="0"/>
              <a:t>）主方法是静态的，所以如果要直接在主方法中调用其他方法，则该方法必须也是静态的。</a:t>
            </a:r>
            <a:endParaRPr lang="en-US" altLang="zh-CN" dirty="0" smtClean="0"/>
          </a:p>
          <a:p>
            <a:pPr marL="68580" indent="0">
              <a:buNone/>
            </a:pPr>
            <a:r>
              <a:rPr lang="zh-CN" altLang="en-US" dirty="0" smtClean="0"/>
              <a:t>（</a:t>
            </a:r>
            <a:r>
              <a:rPr lang="en-US" altLang="zh-CN" dirty="0" smtClean="0"/>
              <a:t>2</a:t>
            </a:r>
            <a:r>
              <a:rPr lang="zh-CN" altLang="en-US" dirty="0" smtClean="0"/>
              <a:t>）主方法没有返回值</a:t>
            </a:r>
            <a:endParaRPr lang="en-US" altLang="zh-CN" dirty="0" smtClean="0"/>
          </a:p>
          <a:p>
            <a:pPr marL="68580" indent="0">
              <a:buNone/>
            </a:pPr>
            <a:r>
              <a:rPr lang="zh-CN" altLang="en-US" dirty="0" smtClean="0"/>
              <a:t>（</a:t>
            </a:r>
            <a:r>
              <a:rPr lang="en-US" altLang="zh-CN" dirty="0" smtClean="0"/>
              <a:t>3</a:t>
            </a:r>
            <a:r>
              <a:rPr lang="zh-CN" altLang="en-US" dirty="0" smtClean="0"/>
              <a:t>）主方法的形参为数组。其中</a:t>
            </a:r>
            <a:r>
              <a:rPr lang="en-US" altLang="zh-CN" dirty="0" err="1" smtClean="0"/>
              <a:t>args</a:t>
            </a:r>
            <a:r>
              <a:rPr lang="en-US" altLang="zh-CN" dirty="0" smtClean="0"/>
              <a:t>[0]~</a:t>
            </a:r>
            <a:r>
              <a:rPr lang="en-US" altLang="zh-CN" dirty="0" err="1" smtClean="0"/>
              <a:t>args</a:t>
            </a:r>
            <a:r>
              <a:rPr lang="en-US" altLang="zh-CN" dirty="0" smtClean="0"/>
              <a:t>[n]</a:t>
            </a:r>
            <a:r>
              <a:rPr lang="zh-CN" altLang="en-US" dirty="0" smtClean="0"/>
              <a:t>分别代表程序的第一个参数到第</a:t>
            </a:r>
            <a:r>
              <a:rPr lang="en-US" altLang="zh-CN" dirty="0" smtClean="0"/>
              <a:t>n</a:t>
            </a:r>
            <a:r>
              <a:rPr lang="zh-CN" altLang="en-US" dirty="0" smtClean="0"/>
              <a:t>个参数，可以使用</a:t>
            </a:r>
            <a:r>
              <a:rPr lang="en-US" altLang="zh-CN" dirty="0" err="1" smtClean="0"/>
              <a:t>args.length</a:t>
            </a:r>
            <a:r>
              <a:rPr lang="zh-CN" altLang="en-US" dirty="0" smtClean="0"/>
              <a:t>获取参数的个数。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29490204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5976664" cy="504056"/>
          </a:xfrm>
        </p:spPr>
        <p:txBody>
          <a:bodyPr>
            <a:noAutofit/>
          </a:bodyPr>
          <a:lstStyle/>
          <a:p>
            <a:r>
              <a:rPr lang="en-US" altLang="zh-CN" sz="2800" dirty="0"/>
              <a:t>6.4 </a:t>
            </a:r>
            <a:r>
              <a:rPr lang="zh-CN" altLang="en-US" sz="2800" dirty="0"/>
              <a:t>类的主方法</a:t>
            </a:r>
          </a:p>
        </p:txBody>
      </p:sp>
      <p:sp>
        <p:nvSpPr>
          <p:cNvPr id="3" name="内容占位符 2"/>
          <p:cNvSpPr>
            <a:spLocks noGrp="1"/>
          </p:cNvSpPr>
          <p:nvPr>
            <p:ph idx="1"/>
          </p:nvPr>
        </p:nvSpPr>
        <p:spPr>
          <a:xfrm>
            <a:off x="611560" y="764704"/>
            <a:ext cx="7848872" cy="5544616"/>
          </a:xfrm>
        </p:spPr>
        <p:txBody>
          <a:bodyPr>
            <a:normAutofit/>
          </a:bodyPr>
          <a:lstStyle/>
          <a:p>
            <a:pPr marL="68580" indent="0">
              <a:buNone/>
            </a:pPr>
            <a:r>
              <a:rPr lang="zh-CN" altLang="en-US" sz="1800" dirty="0" smtClean="0"/>
              <a:t>例</a:t>
            </a:r>
            <a:r>
              <a:rPr lang="en-US" altLang="zh-CN" sz="1800" dirty="0" smtClean="0"/>
              <a:t>6.16 </a:t>
            </a:r>
            <a:r>
              <a:rPr lang="zh-CN" altLang="en-US" sz="1800" dirty="0" smtClean="0"/>
              <a:t>在主方法中编写如下代码，并在</a:t>
            </a:r>
            <a:r>
              <a:rPr lang="en-US" altLang="zh-CN" sz="1800" dirty="0" smtClean="0"/>
              <a:t>eclipse</a:t>
            </a:r>
            <a:r>
              <a:rPr lang="zh-CN" altLang="en-US" sz="1800" dirty="0" smtClean="0"/>
              <a:t>中设置程序参数</a:t>
            </a:r>
            <a:endParaRPr lang="en-US" altLang="zh-CN" sz="1800" dirty="0" smtClean="0"/>
          </a:p>
          <a:p>
            <a:pPr marL="68580" indent="0">
              <a:buNone/>
            </a:pPr>
            <a:r>
              <a:rPr lang="en-US" altLang="zh-CN" sz="1800" dirty="0"/>
              <a:t>public class Test {</a:t>
            </a:r>
          </a:p>
          <a:p>
            <a:pPr marL="68580" indent="0">
              <a:buNone/>
            </a:pPr>
            <a:r>
              <a:rPr lang="en-US" altLang="zh-CN" sz="1800" dirty="0" smtClean="0"/>
              <a:t>  public </a:t>
            </a:r>
            <a:r>
              <a:rPr lang="en-US" altLang="zh-CN" sz="1800" dirty="0"/>
              <a:t>static void main(String[] </a:t>
            </a:r>
            <a:r>
              <a:rPr lang="en-US" altLang="zh-CN" sz="1800" dirty="0" err="1"/>
              <a:t>args</a:t>
            </a:r>
            <a:r>
              <a:rPr lang="en-US" altLang="zh-CN" sz="1800" dirty="0"/>
              <a:t>) {</a:t>
            </a:r>
          </a:p>
          <a:p>
            <a:pPr marL="68580" indent="0">
              <a:buNone/>
            </a:pPr>
            <a:r>
              <a:rPr lang="en-US" altLang="zh-CN" sz="1800" dirty="0" smtClean="0"/>
              <a:t>     for(</a:t>
            </a:r>
            <a:r>
              <a:rPr lang="en-US" altLang="zh-CN" sz="1800" dirty="0" err="1" smtClean="0"/>
              <a:t>int</a:t>
            </a:r>
            <a:r>
              <a:rPr lang="en-US" altLang="zh-CN" sz="1800" dirty="0" smtClean="0"/>
              <a:t> </a:t>
            </a:r>
            <a:r>
              <a:rPr lang="en-US" altLang="zh-CN" sz="1800" dirty="0" err="1"/>
              <a:t>i</a:t>
            </a:r>
            <a:r>
              <a:rPr lang="en-US" altLang="zh-CN" sz="1800" dirty="0"/>
              <a:t>=0;i&lt;</a:t>
            </a:r>
            <a:r>
              <a:rPr lang="en-US" altLang="zh-CN" sz="1800" dirty="0" err="1"/>
              <a:t>args.length;i</a:t>
            </a:r>
            <a:r>
              <a:rPr lang="en-US" altLang="zh-CN" sz="1800" dirty="0"/>
              <a:t>++)</a:t>
            </a:r>
          </a:p>
          <a:p>
            <a:pPr marL="68580" indent="0">
              <a:buNone/>
            </a:pPr>
            <a:r>
              <a:rPr lang="en-US" altLang="zh-CN" sz="1800" dirty="0" smtClean="0"/>
              <a:t>        {  </a:t>
            </a:r>
            <a:r>
              <a:rPr lang="en-US" altLang="zh-CN" sz="1800" dirty="0" err="1" smtClean="0"/>
              <a:t>System.out.println</a:t>
            </a:r>
            <a:r>
              <a:rPr lang="en-US" altLang="zh-CN" sz="1800" dirty="0" smtClean="0"/>
              <a:t>(</a:t>
            </a:r>
            <a:r>
              <a:rPr lang="en-US" altLang="zh-CN" sz="1800" dirty="0" err="1" smtClean="0"/>
              <a:t>args</a:t>
            </a:r>
            <a:r>
              <a:rPr lang="en-US" altLang="zh-CN" sz="1800" dirty="0" smtClean="0"/>
              <a:t>[</a:t>
            </a:r>
            <a:r>
              <a:rPr lang="en-US" altLang="zh-CN" sz="1800" dirty="0" err="1" smtClean="0"/>
              <a:t>i</a:t>
            </a:r>
            <a:r>
              <a:rPr lang="en-US" altLang="zh-CN" sz="1800" dirty="0" smtClean="0"/>
              <a:t>]);  }</a:t>
            </a:r>
            <a:endParaRPr lang="en-US" altLang="zh-CN" sz="1800" dirty="0"/>
          </a:p>
          <a:p>
            <a:pPr marL="68580" indent="0">
              <a:buNone/>
            </a:pPr>
            <a:r>
              <a:rPr lang="en-US" altLang="zh-CN" sz="1800" dirty="0" smtClean="0"/>
              <a:t>}</a:t>
            </a:r>
            <a:endParaRPr lang="en-US" altLang="zh-CN" sz="1800" dirty="0"/>
          </a:p>
          <a:p>
            <a:pPr marL="68580" indent="0">
              <a:buNone/>
            </a:pPr>
            <a:r>
              <a:rPr lang="en-US" altLang="zh-CN" sz="1800" dirty="0"/>
              <a:t>}</a:t>
            </a:r>
          </a:p>
          <a:p>
            <a:pPr marL="68580" indent="0">
              <a:buNone/>
            </a:pP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77</a:t>
            </a:fld>
            <a:endParaRPr lang="zh-CN" altLang="en-US"/>
          </a:p>
        </p:txBody>
      </p:sp>
      <p:sp>
        <p:nvSpPr>
          <p:cNvPr id="5" name="TextBox 4"/>
          <p:cNvSpPr txBox="1"/>
          <p:nvPr/>
        </p:nvSpPr>
        <p:spPr>
          <a:xfrm>
            <a:off x="5292080" y="1268760"/>
            <a:ext cx="3672800" cy="2062103"/>
          </a:xfrm>
          <a:prstGeom prst="rect">
            <a:avLst/>
          </a:prstGeom>
          <a:solidFill>
            <a:schemeClr val="accent6">
              <a:lumMod val="20000"/>
              <a:lumOff val="80000"/>
            </a:schemeClr>
          </a:solidFill>
        </p:spPr>
        <p:txBody>
          <a:bodyPr wrap="none" rtlCol="0">
            <a:spAutoFit/>
          </a:bodyPr>
          <a:lstStyle/>
          <a:p>
            <a:r>
              <a:rPr lang="zh-CN" altLang="en-US" sz="1600" dirty="0" smtClean="0"/>
              <a:t>在</a:t>
            </a:r>
            <a:r>
              <a:rPr lang="en-US" altLang="zh-CN" sz="1600" dirty="0" smtClean="0"/>
              <a:t>eclipse</a:t>
            </a:r>
            <a:r>
              <a:rPr lang="zh-CN" altLang="en-US" sz="1600" dirty="0" smtClean="0"/>
              <a:t>中设置程序参数步骤如下：</a:t>
            </a:r>
            <a:endParaRPr lang="en-US" altLang="zh-CN" sz="1600" dirty="0" smtClean="0"/>
          </a:p>
          <a:p>
            <a:r>
              <a:rPr lang="zh-CN" altLang="en-US" sz="1600" dirty="0" smtClean="0"/>
              <a:t>（</a:t>
            </a:r>
            <a:r>
              <a:rPr lang="en-US" altLang="zh-CN" sz="1600" dirty="0" smtClean="0"/>
              <a:t>1</a:t>
            </a:r>
            <a:r>
              <a:rPr lang="zh-CN" altLang="en-US" sz="1600" dirty="0" smtClean="0"/>
              <a:t>）在</a:t>
            </a:r>
            <a:r>
              <a:rPr lang="en-US" altLang="zh-CN" sz="1600" dirty="0" smtClean="0"/>
              <a:t>eclipse</a:t>
            </a:r>
            <a:r>
              <a:rPr lang="zh-CN" altLang="en-US" sz="1600" dirty="0" smtClean="0"/>
              <a:t>中，在包资源管理器</a:t>
            </a:r>
            <a:endParaRPr lang="en-US" altLang="zh-CN" sz="1600" dirty="0" smtClean="0"/>
          </a:p>
          <a:p>
            <a:r>
              <a:rPr lang="zh-CN" altLang="en-US" sz="1600" dirty="0" smtClean="0"/>
              <a:t>的项目名称节点上右击，在弹出的快</a:t>
            </a:r>
            <a:endParaRPr lang="en-US" altLang="zh-CN" sz="1600" dirty="0" smtClean="0"/>
          </a:p>
          <a:p>
            <a:r>
              <a:rPr lang="zh-CN" altLang="en-US" sz="1600" dirty="0" smtClean="0"/>
              <a:t>捷菜单</a:t>
            </a:r>
            <a:r>
              <a:rPr lang="zh-CN" altLang="en-US" sz="1600" dirty="0"/>
              <a:t>中</a:t>
            </a:r>
            <a:r>
              <a:rPr lang="zh-CN" altLang="en-US" sz="1600" dirty="0" smtClean="0"/>
              <a:t>选择“运行方式”→“运行配</a:t>
            </a:r>
            <a:endParaRPr lang="en-US" altLang="zh-CN" sz="1600" dirty="0" smtClean="0"/>
          </a:p>
          <a:p>
            <a:r>
              <a:rPr lang="zh-CN" altLang="en-US" sz="1600" dirty="0" smtClean="0"/>
              <a:t>置”</a:t>
            </a:r>
            <a:endParaRPr lang="en-US" altLang="zh-CN" sz="1600" dirty="0" smtClean="0"/>
          </a:p>
          <a:p>
            <a:r>
              <a:rPr lang="zh-CN" altLang="en-US" sz="1600" dirty="0" smtClean="0"/>
              <a:t>（</a:t>
            </a:r>
            <a:r>
              <a:rPr lang="en-US" altLang="zh-CN" sz="1600" dirty="0" smtClean="0"/>
              <a:t>2</a:t>
            </a:r>
            <a:r>
              <a:rPr lang="zh-CN" altLang="en-US" sz="1600" dirty="0" smtClean="0"/>
              <a:t>）在弹出的运行配置对话框中选择</a:t>
            </a:r>
            <a:endParaRPr lang="en-US" altLang="zh-CN" sz="1600" dirty="0" smtClean="0"/>
          </a:p>
          <a:p>
            <a:r>
              <a:rPr lang="zh-CN" altLang="en-US" sz="1600" dirty="0" smtClean="0"/>
              <a:t>“自变量”选项卡，在程序自变量中输</a:t>
            </a:r>
            <a:endParaRPr lang="en-US" altLang="zh-CN" sz="1600" dirty="0" smtClean="0"/>
          </a:p>
          <a:p>
            <a:r>
              <a:rPr lang="zh-CN" altLang="en-US" sz="1600" dirty="0" smtClean="0"/>
              <a:t>入参数，每个参数间用</a:t>
            </a:r>
            <a:r>
              <a:rPr lang="en-US" altLang="zh-CN" sz="1600" dirty="0" smtClean="0"/>
              <a:t>Enter</a:t>
            </a:r>
            <a:r>
              <a:rPr lang="zh-CN" altLang="en-US" sz="1600" dirty="0" smtClean="0"/>
              <a:t>键隔开。</a:t>
            </a:r>
            <a:endParaRPr lang="en-US" altLang="zh-CN" sz="16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432435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158" y="901207"/>
            <a:ext cx="7618413"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165593"/>
            <a:ext cx="7334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04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ppt_x"/>
                                          </p:val>
                                        </p:tav>
                                        <p:tav tm="100000">
                                          <p:val>
                                            <p:strVal val="#ppt_x"/>
                                          </p:val>
                                        </p:tav>
                                      </p:tavLst>
                                    </p:anim>
                                    <p:anim calcmode="lin" valueType="num">
                                      <p:cBhvr additive="base">
                                        <p:cTn id="2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.5 </a:t>
            </a:r>
            <a:r>
              <a:rPr lang="zh-CN" altLang="en-US" dirty="0" smtClean="0"/>
              <a:t>对象</a:t>
            </a:r>
            <a:endParaRPr lang="zh-CN" altLang="en-US" dirty="0"/>
          </a:p>
        </p:txBody>
      </p:sp>
      <p:sp>
        <p:nvSpPr>
          <p:cNvPr id="3" name="内容占位符 2"/>
          <p:cNvSpPr>
            <a:spLocks noGrp="1"/>
          </p:cNvSpPr>
          <p:nvPr>
            <p:ph idx="1"/>
          </p:nvPr>
        </p:nvSpPr>
        <p:spPr/>
        <p:txBody>
          <a:bodyPr>
            <a:normAutofit fontScale="92500" lnSpcReduction="10000"/>
          </a:bodyPr>
          <a:lstStyle/>
          <a:p>
            <a:pPr marL="68580" indent="0">
              <a:buNone/>
            </a:pPr>
            <a:r>
              <a:rPr lang="zh-CN" altLang="en-US" dirty="0"/>
              <a:t>对象是整个面向对象程序设计的理论基础，由于面向对象程序中使用类来创建对象，所以可以将对象理解为一种新型的变量，它保存着一些比较有用的数据，但可以要求它对自身进行操作。</a:t>
            </a:r>
            <a:endParaRPr lang="en-US" altLang="zh-CN" dirty="0"/>
          </a:p>
          <a:p>
            <a:pPr marL="68580" indent="0">
              <a:buNone/>
            </a:pPr>
            <a:r>
              <a:rPr lang="zh-CN" altLang="en-US" dirty="0"/>
              <a:t>对象之间靠互相传递消息而相互作用。消息传递的结果是启动了方法，完成一些行为或者修改接收消息的对象的属性。</a:t>
            </a:r>
            <a:endParaRPr lang="en-US" altLang="zh-CN" dirty="0"/>
          </a:p>
          <a:p>
            <a:pPr marL="68580" indent="0">
              <a:buNone/>
            </a:pPr>
            <a:r>
              <a:rPr lang="zh-CN" altLang="en-US" dirty="0"/>
              <a:t>对象一旦完成了它的工作，将被销毁，所占用的资源将被系统回收以供其他对象使用。一个对象的声明周期是：创建→使用→销毁。</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spTree>
    <p:extLst>
      <p:ext uri="{BB962C8B-B14F-4D97-AF65-F5344CB8AC3E}">
        <p14:creationId xmlns:p14="http://schemas.microsoft.com/office/powerpoint/2010/main" val="350543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6.5.1</a:t>
            </a:r>
            <a:r>
              <a:rPr lang="zh-CN" altLang="en-US" dirty="0" smtClean="0"/>
              <a:t>对象的创建</a:t>
            </a:r>
            <a:endParaRPr lang="zh-CN" altLang="en-US" dirty="0"/>
          </a:p>
        </p:txBody>
      </p:sp>
      <p:sp>
        <p:nvSpPr>
          <p:cNvPr id="3" name="内容占位符 2"/>
          <p:cNvSpPr>
            <a:spLocks noGrp="1"/>
          </p:cNvSpPr>
          <p:nvPr>
            <p:ph idx="1"/>
          </p:nvPr>
        </p:nvSpPr>
        <p:spPr/>
        <p:txBody>
          <a:bodyPr>
            <a:normAutofit fontScale="92500" lnSpcReduction="20000"/>
          </a:bodyPr>
          <a:lstStyle/>
          <a:p>
            <a:pPr marL="68580" indent="0">
              <a:buNone/>
            </a:pPr>
            <a:r>
              <a:rPr lang="zh-CN" altLang="en-US" dirty="0" smtClean="0"/>
              <a:t>由于对象是类的实例，所以对象属于某个已知的类，因此要创建属于某类的对象，可通过如下的两个步骤来完成：</a:t>
            </a:r>
            <a:endParaRPr lang="en-US" altLang="zh-CN" dirty="0" smtClean="0"/>
          </a:p>
          <a:p>
            <a:pPr marL="68580" indent="0">
              <a:buNone/>
            </a:pPr>
            <a:r>
              <a:rPr lang="zh-CN" altLang="en-US" dirty="0" smtClean="0"/>
              <a:t>（</a:t>
            </a:r>
            <a:r>
              <a:rPr lang="en-US" altLang="zh-CN" dirty="0" smtClean="0"/>
              <a:t>1</a:t>
            </a:r>
            <a:r>
              <a:rPr lang="zh-CN" altLang="en-US" dirty="0" smtClean="0"/>
              <a:t>）声明指向“由类所创建的对象”的变量。</a:t>
            </a:r>
            <a:endParaRPr lang="en-US" altLang="zh-CN" dirty="0" smtClean="0"/>
          </a:p>
          <a:p>
            <a:pPr marL="68580" indent="0">
              <a:buNone/>
            </a:pPr>
            <a:r>
              <a:rPr lang="zh-CN" altLang="en-US" dirty="0" smtClean="0"/>
              <a:t>（</a:t>
            </a:r>
            <a:r>
              <a:rPr lang="en-US" altLang="zh-CN" dirty="0" smtClean="0"/>
              <a:t>2</a:t>
            </a:r>
            <a:r>
              <a:rPr lang="zh-CN" altLang="en-US" dirty="0" smtClean="0"/>
              <a:t>）利用</a:t>
            </a:r>
            <a:r>
              <a:rPr lang="en-US" altLang="zh-CN" dirty="0" smtClean="0"/>
              <a:t>new</a:t>
            </a:r>
            <a:r>
              <a:rPr lang="zh-CN" altLang="en-US" dirty="0" smtClean="0"/>
              <a:t>运算符创建新的对象，并指派给前面所创建的变量。</a:t>
            </a:r>
            <a:endParaRPr lang="en-US" altLang="zh-CN" dirty="0" smtClean="0"/>
          </a:p>
          <a:p>
            <a:pPr marL="68580" indent="0">
              <a:buNone/>
            </a:pPr>
            <a:r>
              <a:rPr lang="zh-CN" altLang="en-US" dirty="0" smtClean="0"/>
              <a:t>语法：</a:t>
            </a:r>
            <a:endParaRPr lang="en-US" altLang="zh-CN" dirty="0" smtClean="0"/>
          </a:p>
          <a:p>
            <a:pPr marL="68580" indent="0">
              <a:buNone/>
            </a:pPr>
            <a:r>
              <a:rPr lang="zh-CN" altLang="en-US" dirty="0"/>
              <a:t>类</a:t>
            </a:r>
            <a:r>
              <a:rPr lang="zh-CN" altLang="en-US" dirty="0" smtClean="0"/>
              <a:t>名 对象名；</a:t>
            </a:r>
            <a:endParaRPr lang="en-US" altLang="zh-CN" dirty="0" smtClean="0"/>
          </a:p>
          <a:p>
            <a:pPr marL="68580" indent="0">
              <a:buNone/>
            </a:pPr>
            <a:r>
              <a:rPr lang="zh-CN" altLang="en-US" dirty="0"/>
              <a:t>对象</a:t>
            </a:r>
            <a:r>
              <a:rPr lang="zh-CN" altLang="en-US" dirty="0" smtClean="0"/>
              <a:t>名</a:t>
            </a:r>
            <a:r>
              <a:rPr lang="en-US" altLang="zh-CN" dirty="0" smtClean="0"/>
              <a:t>=new </a:t>
            </a:r>
            <a:r>
              <a:rPr lang="zh-CN" altLang="en-US" dirty="0" smtClean="0"/>
              <a:t>类名</a:t>
            </a:r>
            <a:r>
              <a:rPr lang="en-US" altLang="zh-CN" dirty="0" smtClean="0"/>
              <a:t>()</a:t>
            </a:r>
            <a:r>
              <a:rPr lang="zh-CN" altLang="en-US" dirty="0" smtClean="0"/>
              <a:t>；</a:t>
            </a:r>
            <a:endParaRPr lang="en-US" altLang="zh-CN" dirty="0" smtClean="0"/>
          </a:p>
          <a:p>
            <a:pPr marL="68580" indent="0">
              <a:buNone/>
            </a:pPr>
            <a:r>
              <a:rPr lang="zh-CN" altLang="en-US" dirty="0"/>
              <a:t>等价于：类名 对象</a:t>
            </a:r>
            <a:r>
              <a:rPr lang="zh-CN" altLang="en-US" dirty="0" smtClean="0"/>
              <a:t>名</a:t>
            </a:r>
            <a:r>
              <a:rPr lang="en-US" altLang="zh-CN" dirty="0"/>
              <a:t>=new </a:t>
            </a:r>
            <a:r>
              <a:rPr lang="zh-CN" altLang="en-US" dirty="0"/>
              <a:t>类名</a:t>
            </a:r>
            <a:r>
              <a:rPr lang="en-US" altLang="zh-CN" dirty="0"/>
              <a:t>() </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1812277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面向对象的基本概念</a:t>
            </a:r>
          </a:p>
        </p:txBody>
      </p:sp>
      <p:sp>
        <p:nvSpPr>
          <p:cNvPr id="3" name="内容占位符 2"/>
          <p:cNvSpPr>
            <a:spLocks noGrp="1"/>
          </p:cNvSpPr>
          <p:nvPr>
            <p:ph idx="1"/>
          </p:nvPr>
        </p:nvSpPr>
        <p:spPr/>
        <p:txBody>
          <a:bodyPr/>
          <a:lstStyle/>
          <a:p>
            <a:pPr marL="68580" indent="0">
              <a:buNone/>
            </a:pPr>
            <a:r>
              <a:rPr lang="zh-CN" altLang="en-US" dirty="0" smtClean="0"/>
              <a:t>类是由数据成员和函数成员封装而成的，其中数据成员表示类的属性，函数成员（即程序代码）表示类的行为，由此可见，类描述了对象的属性和对象的行为。</a:t>
            </a:r>
            <a:endParaRPr lang="en-US" altLang="zh-CN" dirty="0" smtClean="0"/>
          </a:p>
          <a:p>
            <a:pPr marL="68580" indent="0">
              <a:buNone/>
            </a:pPr>
            <a:r>
              <a:rPr lang="zh-CN" altLang="en-US" dirty="0" smtClean="0"/>
              <a:t>在传统</a:t>
            </a:r>
            <a:r>
              <a:rPr lang="zh-CN" altLang="en-US" dirty="0"/>
              <a:t>（面向过程）</a:t>
            </a:r>
            <a:r>
              <a:rPr lang="zh-CN" altLang="en-US" dirty="0" smtClean="0"/>
              <a:t>的程序设计语言中，计算底面积、表面积与体积等相关的功能通常可交由独立的函数来处理，但在面向对象程序设计中，这些函数是封装在类之内的，在</a:t>
            </a:r>
            <a:r>
              <a:rPr lang="en-US" altLang="zh-CN" dirty="0" smtClean="0"/>
              <a:t>Java</a:t>
            </a:r>
            <a:r>
              <a:rPr lang="zh-CN" altLang="en-US" dirty="0" smtClean="0"/>
              <a:t>语言中，将函数称为方法。</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175235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6.5.1</a:t>
            </a:r>
            <a:r>
              <a:rPr lang="zh-CN" altLang="en-US" dirty="0"/>
              <a:t>对象的创建</a:t>
            </a:r>
          </a:p>
        </p:txBody>
      </p:sp>
      <p:sp>
        <p:nvSpPr>
          <p:cNvPr id="3" name="内容占位符 2"/>
          <p:cNvSpPr>
            <a:spLocks noGrp="1"/>
          </p:cNvSpPr>
          <p:nvPr>
            <p:ph idx="1"/>
          </p:nvPr>
        </p:nvSpPr>
        <p:spPr/>
        <p:txBody>
          <a:bodyPr>
            <a:normAutofit/>
          </a:bodyPr>
          <a:lstStyle/>
          <a:p>
            <a:pPr marL="68580" indent="0">
              <a:buNone/>
            </a:pPr>
            <a:r>
              <a:rPr lang="zh-CN" altLang="en-US" sz="2000" dirty="0"/>
              <a:t>类名 对象名；</a:t>
            </a:r>
          </a:p>
          <a:p>
            <a:pPr marL="68580" indent="0">
              <a:buNone/>
            </a:pPr>
            <a:r>
              <a:rPr lang="zh-CN" altLang="en-US" sz="2000" dirty="0"/>
              <a:t>对象名</a:t>
            </a:r>
            <a:r>
              <a:rPr lang="en-US" altLang="zh-CN" sz="2000" dirty="0"/>
              <a:t>=new </a:t>
            </a:r>
            <a:r>
              <a:rPr lang="zh-CN" altLang="en-US" sz="2000" dirty="0"/>
              <a:t>类名</a:t>
            </a:r>
            <a:r>
              <a:rPr lang="en-US" altLang="zh-CN" sz="2000" dirty="0"/>
              <a:t>()</a:t>
            </a:r>
            <a:r>
              <a:rPr lang="zh-CN" altLang="en-US" sz="2000" dirty="0"/>
              <a:t>；</a:t>
            </a:r>
          </a:p>
          <a:p>
            <a:pPr marL="68580" indent="0">
              <a:buNone/>
            </a:pPr>
            <a:r>
              <a:rPr lang="zh-CN" altLang="en-US" sz="2000" dirty="0" smtClean="0"/>
              <a:t>例如：</a:t>
            </a:r>
            <a:r>
              <a:rPr lang="en-US" altLang="zh-CN" sz="2000" dirty="0" smtClean="0"/>
              <a:t>People p</a:t>
            </a:r>
            <a:r>
              <a:rPr lang="zh-CN" altLang="en-US" sz="2000" dirty="0" smtClean="0"/>
              <a:t>；   </a:t>
            </a:r>
            <a:endParaRPr lang="en-US" altLang="zh-CN" sz="2000" dirty="0" smtClean="0"/>
          </a:p>
          <a:p>
            <a:pPr marL="68580" indent="0">
              <a:buNone/>
            </a:pPr>
            <a:r>
              <a:rPr lang="en-US" altLang="zh-CN" sz="2000" dirty="0"/>
              <a:t> </a:t>
            </a:r>
            <a:r>
              <a:rPr lang="en-US" altLang="zh-CN" sz="2000" dirty="0" smtClean="0"/>
              <a:t>          p=new People();</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325025105"/>
              </p:ext>
            </p:extLst>
          </p:nvPr>
        </p:nvGraphicFramePr>
        <p:xfrm>
          <a:off x="1479105" y="4167088"/>
          <a:ext cx="1463824" cy="2225040"/>
        </p:xfrm>
        <a:graphic>
          <a:graphicData uri="http://schemas.openxmlformats.org/drawingml/2006/table">
            <a:tbl>
              <a:tblPr firstRow="1" bandRow="1">
                <a:tableStyleId>{5C22544A-7EE6-4342-B048-85BDC9FD1C3A}</a:tableStyleId>
              </a:tblPr>
              <a:tblGrid>
                <a:gridCol w="1463824"/>
              </a:tblGrid>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null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TextBox 5"/>
          <p:cNvSpPr txBox="1"/>
          <p:nvPr/>
        </p:nvSpPr>
        <p:spPr>
          <a:xfrm>
            <a:off x="2987824" y="5291916"/>
            <a:ext cx="867545" cy="369332"/>
          </a:xfrm>
          <a:prstGeom prst="rect">
            <a:avLst/>
          </a:prstGeom>
          <a:noFill/>
        </p:spPr>
        <p:txBody>
          <a:bodyPr wrap="none" rtlCol="0">
            <a:spAutoFit/>
          </a:bodyPr>
          <a:lstStyle/>
          <a:p>
            <a:r>
              <a:rPr lang="zh-CN" altLang="en-US" dirty="0" smtClean="0"/>
              <a:t>变量 </a:t>
            </a:r>
            <a:r>
              <a:rPr lang="en-US" altLang="zh-CN" dirty="0" smtClean="0"/>
              <a:t>p</a:t>
            </a:r>
            <a:endParaRPr lang="zh-CN" altLang="en-US" dirty="0"/>
          </a:p>
        </p:txBody>
      </p:sp>
      <p:sp>
        <p:nvSpPr>
          <p:cNvPr id="8" name="TextBox 7"/>
          <p:cNvSpPr txBox="1"/>
          <p:nvPr/>
        </p:nvSpPr>
        <p:spPr>
          <a:xfrm>
            <a:off x="539552" y="4625090"/>
            <a:ext cx="646331" cy="1200329"/>
          </a:xfrm>
          <a:prstGeom prst="rect">
            <a:avLst/>
          </a:prstGeom>
          <a:noFill/>
        </p:spPr>
        <p:txBody>
          <a:bodyPr wrap="none" rtlCol="0">
            <a:spAutoFit/>
          </a:bodyPr>
          <a:lstStyle/>
          <a:p>
            <a:r>
              <a:rPr lang="zh-CN" altLang="en-US" dirty="0" smtClean="0"/>
              <a:t>某个</a:t>
            </a:r>
            <a:endParaRPr lang="en-US" altLang="zh-CN" dirty="0" smtClean="0"/>
          </a:p>
          <a:p>
            <a:r>
              <a:rPr lang="zh-CN" altLang="en-US" dirty="0" smtClean="0"/>
              <a:t>方法</a:t>
            </a:r>
            <a:endParaRPr lang="en-US" altLang="zh-CN" dirty="0" smtClean="0"/>
          </a:p>
          <a:p>
            <a:r>
              <a:rPr lang="zh-CN" altLang="en-US" dirty="0" smtClean="0"/>
              <a:t>的栈</a:t>
            </a:r>
            <a:endParaRPr lang="en-US" altLang="zh-CN" dirty="0" smtClean="0"/>
          </a:p>
          <a:p>
            <a:r>
              <a:rPr lang="zh-CN" altLang="en-US" dirty="0" smtClean="0"/>
              <a:t>空间</a:t>
            </a:r>
            <a:endParaRPr lang="zh-CN" altLang="en-US" dirty="0"/>
          </a:p>
        </p:txBody>
      </p:sp>
      <p:sp>
        <p:nvSpPr>
          <p:cNvPr id="9" name="左大括号 8"/>
          <p:cNvSpPr/>
          <p:nvPr/>
        </p:nvSpPr>
        <p:spPr>
          <a:xfrm>
            <a:off x="1185883" y="4509120"/>
            <a:ext cx="217765" cy="151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3182449349"/>
              </p:ext>
            </p:extLst>
          </p:nvPr>
        </p:nvGraphicFramePr>
        <p:xfrm>
          <a:off x="5268416" y="3646512"/>
          <a:ext cx="1535832" cy="2590800"/>
        </p:xfrm>
        <a:graphic>
          <a:graphicData uri="http://schemas.openxmlformats.org/drawingml/2006/table">
            <a:tbl>
              <a:tblPr firstRow="1" bandRow="1">
                <a:tableStyleId>{5C22544A-7EE6-4342-B048-85BDC9FD1C3A}</a:tableStyleId>
              </a:tblPr>
              <a:tblGrid>
                <a:gridCol w="1535832"/>
              </a:tblGrid>
              <a:tr h="139040">
                <a:tc>
                  <a:txBody>
                    <a:bodyPr/>
                    <a:lstStyle/>
                    <a:p>
                      <a:pPr algn="ctr"/>
                      <a:r>
                        <a:rPr lang="en-US" altLang="zh-CN" b="0" dirty="0" smtClean="0">
                          <a:solidFill>
                            <a:schemeClr val="tx1"/>
                          </a:solidFill>
                        </a:rPr>
                        <a:t>null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null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1" name="TextBox 10"/>
          <p:cNvSpPr txBox="1"/>
          <p:nvPr/>
        </p:nvSpPr>
        <p:spPr>
          <a:xfrm>
            <a:off x="6818431" y="3604374"/>
            <a:ext cx="849913" cy="369332"/>
          </a:xfrm>
          <a:prstGeom prst="rect">
            <a:avLst/>
          </a:prstGeom>
          <a:noFill/>
        </p:spPr>
        <p:txBody>
          <a:bodyPr wrap="none" rtlCol="0">
            <a:spAutoFit/>
          </a:bodyPr>
          <a:lstStyle/>
          <a:p>
            <a:r>
              <a:rPr lang="en-US" altLang="zh-CN" dirty="0" smtClean="0"/>
              <a:t>name</a:t>
            </a:r>
            <a:endParaRPr lang="zh-CN" altLang="en-US" dirty="0"/>
          </a:p>
        </p:txBody>
      </p:sp>
      <p:sp>
        <p:nvSpPr>
          <p:cNvPr id="12" name="TextBox 11"/>
          <p:cNvSpPr txBox="1"/>
          <p:nvPr/>
        </p:nvSpPr>
        <p:spPr>
          <a:xfrm>
            <a:off x="6818431" y="3933056"/>
            <a:ext cx="535724" cy="369332"/>
          </a:xfrm>
          <a:prstGeom prst="rect">
            <a:avLst/>
          </a:prstGeom>
          <a:noFill/>
        </p:spPr>
        <p:txBody>
          <a:bodyPr wrap="none" rtlCol="0">
            <a:spAutoFit/>
          </a:bodyPr>
          <a:lstStyle/>
          <a:p>
            <a:r>
              <a:rPr lang="en-US" altLang="zh-CN" dirty="0" smtClean="0"/>
              <a:t>sex</a:t>
            </a:r>
            <a:endParaRPr lang="zh-CN" altLang="en-US" dirty="0"/>
          </a:p>
        </p:txBody>
      </p:sp>
      <p:sp>
        <p:nvSpPr>
          <p:cNvPr id="13" name="TextBox 12"/>
          <p:cNvSpPr txBox="1"/>
          <p:nvPr/>
        </p:nvSpPr>
        <p:spPr>
          <a:xfrm>
            <a:off x="6818431" y="4355812"/>
            <a:ext cx="647934" cy="369332"/>
          </a:xfrm>
          <a:prstGeom prst="rect">
            <a:avLst/>
          </a:prstGeom>
          <a:noFill/>
        </p:spPr>
        <p:txBody>
          <a:bodyPr wrap="none" rtlCol="0">
            <a:spAutoFit/>
          </a:bodyPr>
          <a:lstStyle/>
          <a:p>
            <a:r>
              <a:rPr lang="en-US" altLang="zh-CN" dirty="0" smtClean="0"/>
              <a:t>age</a:t>
            </a:r>
            <a:endParaRPr lang="zh-CN" altLang="en-US" dirty="0"/>
          </a:p>
        </p:txBody>
      </p:sp>
      <p:cxnSp>
        <p:nvCxnSpPr>
          <p:cNvPr id="15" name="直接箭头连接符 14"/>
          <p:cNvCxnSpPr/>
          <p:nvPr/>
        </p:nvCxnSpPr>
        <p:spPr>
          <a:xfrm flipV="1">
            <a:off x="2987824" y="3933056"/>
            <a:ext cx="2232248" cy="13588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5605" y="3635732"/>
            <a:ext cx="936475" cy="1200329"/>
          </a:xfrm>
          <a:prstGeom prst="rect">
            <a:avLst/>
          </a:prstGeom>
          <a:noFill/>
        </p:spPr>
        <p:txBody>
          <a:bodyPr wrap="none" rtlCol="0">
            <a:spAutoFit/>
          </a:bodyPr>
          <a:lstStyle/>
          <a:p>
            <a:r>
              <a:rPr lang="en-US" altLang="zh-CN" dirty="0" smtClean="0"/>
              <a:t>0x7000</a:t>
            </a:r>
          </a:p>
          <a:p>
            <a:r>
              <a:rPr lang="zh-CN" altLang="en-US" dirty="0" smtClean="0"/>
              <a:t>（对象</a:t>
            </a:r>
            <a:endParaRPr lang="en-US" altLang="zh-CN" dirty="0" smtClean="0"/>
          </a:p>
          <a:p>
            <a:r>
              <a:rPr lang="zh-CN" altLang="en-US" dirty="0" smtClean="0"/>
              <a:t>首</a:t>
            </a:r>
            <a:r>
              <a:rPr lang="zh-CN" altLang="en-US" dirty="0"/>
              <a:t>地址</a:t>
            </a:r>
          </a:p>
          <a:p>
            <a:r>
              <a:rPr lang="zh-CN" altLang="en-US" dirty="0" smtClean="0"/>
              <a:t>）</a:t>
            </a:r>
            <a:endParaRPr lang="en-US" altLang="zh-CN" dirty="0" smtClean="0"/>
          </a:p>
        </p:txBody>
      </p:sp>
      <p:sp>
        <p:nvSpPr>
          <p:cNvPr id="19" name="TextBox 18"/>
          <p:cNvSpPr txBox="1"/>
          <p:nvPr/>
        </p:nvSpPr>
        <p:spPr>
          <a:xfrm>
            <a:off x="4823842" y="3037602"/>
            <a:ext cx="2879314" cy="369332"/>
          </a:xfrm>
          <a:prstGeom prst="rect">
            <a:avLst/>
          </a:prstGeom>
          <a:noFill/>
        </p:spPr>
        <p:txBody>
          <a:bodyPr wrap="none" rtlCol="0">
            <a:spAutoFit/>
          </a:bodyPr>
          <a:lstStyle/>
          <a:p>
            <a:r>
              <a:rPr lang="en-US" altLang="zh-CN" dirty="0" smtClean="0"/>
              <a:t>New People()</a:t>
            </a:r>
            <a:r>
              <a:rPr lang="zh-CN" altLang="en-US" dirty="0" smtClean="0"/>
              <a:t>创建的对象</a:t>
            </a:r>
            <a:endParaRPr lang="zh-CN" altLang="en-US" dirty="0"/>
          </a:p>
        </p:txBody>
      </p:sp>
      <p:sp>
        <p:nvSpPr>
          <p:cNvPr id="20" name="TextBox 19"/>
          <p:cNvSpPr txBox="1"/>
          <p:nvPr/>
        </p:nvSpPr>
        <p:spPr>
          <a:xfrm>
            <a:off x="1848277" y="5301208"/>
            <a:ext cx="851515" cy="338554"/>
          </a:xfrm>
          <a:prstGeom prst="rect">
            <a:avLst/>
          </a:prstGeom>
          <a:solidFill>
            <a:schemeClr val="bg2"/>
          </a:solidFill>
        </p:spPr>
        <p:txBody>
          <a:bodyPr wrap="none" rtlCol="0">
            <a:spAutoFit/>
          </a:bodyPr>
          <a:lstStyle/>
          <a:p>
            <a:r>
              <a:rPr lang="en-US" altLang="zh-CN" sz="1600" dirty="0" smtClean="0"/>
              <a:t>0x7000</a:t>
            </a:r>
            <a:endParaRPr lang="zh-CN" altLang="en-US" sz="1600" dirty="0"/>
          </a:p>
        </p:txBody>
      </p:sp>
      <p:sp>
        <p:nvSpPr>
          <p:cNvPr id="21" name="右大括号 20"/>
          <p:cNvSpPr/>
          <p:nvPr/>
        </p:nvSpPr>
        <p:spPr>
          <a:xfrm>
            <a:off x="7632409" y="3635732"/>
            <a:ext cx="323967" cy="10894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8036004" y="3849014"/>
            <a:ext cx="646331" cy="646331"/>
          </a:xfrm>
          <a:prstGeom prst="rect">
            <a:avLst/>
          </a:prstGeom>
          <a:noFill/>
        </p:spPr>
        <p:txBody>
          <a:bodyPr wrap="none" rtlCol="0">
            <a:spAutoFit/>
          </a:bodyPr>
          <a:lstStyle/>
          <a:p>
            <a:r>
              <a:rPr lang="zh-CN" altLang="en-US" dirty="0" smtClean="0"/>
              <a:t>成员</a:t>
            </a:r>
            <a:endParaRPr lang="en-US" altLang="zh-CN" dirty="0" smtClean="0"/>
          </a:p>
          <a:p>
            <a:r>
              <a:rPr lang="zh-CN" altLang="en-US" dirty="0" smtClean="0"/>
              <a:t>变量</a:t>
            </a:r>
            <a:endParaRPr lang="zh-CN" altLang="en-US" dirty="0"/>
          </a:p>
        </p:txBody>
      </p:sp>
      <p:sp>
        <p:nvSpPr>
          <p:cNvPr id="23" name="右大括号 22"/>
          <p:cNvSpPr/>
          <p:nvPr/>
        </p:nvSpPr>
        <p:spPr>
          <a:xfrm>
            <a:off x="6818431" y="4725144"/>
            <a:ext cx="323967" cy="15121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7243387" y="5235486"/>
            <a:ext cx="1107996" cy="369332"/>
          </a:xfrm>
          <a:prstGeom prst="rect">
            <a:avLst/>
          </a:prstGeom>
          <a:noFill/>
        </p:spPr>
        <p:txBody>
          <a:bodyPr wrap="none" rtlCol="0">
            <a:spAutoFit/>
          </a:bodyPr>
          <a:lstStyle/>
          <a:p>
            <a:r>
              <a:rPr lang="zh-CN" altLang="en-US" dirty="0" smtClean="0"/>
              <a:t>成员方法</a:t>
            </a:r>
            <a:endParaRPr lang="zh-CN" altLang="en-US" dirty="0"/>
          </a:p>
        </p:txBody>
      </p:sp>
    </p:spTree>
    <p:extLst>
      <p:ext uri="{BB962C8B-B14F-4D97-AF65-F5344CB8AC3E}">
        <p14:creationId xmlns:p14="http://schemas.microsoft.com/office/powerpoint/2010/main" val="280221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ircle(in)">
                                      <p:cBhvr>
                                        <p:cTn id="22" dur="2000"/>
                                        <p:tgtEl>
                                          <p:spTgt spid="1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ircle(in)">
                                      <p:cBhvr>
                                        <p:cTn id="25" dur="2000"/>
                                        <p:tgtEl>
                                          <p:spTgt spid="2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2000"/>
                                        <p:tgtEl>
                                          <p:spTgt spid="22"/>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circle(in)">
                                      <p:cBhvr>
                                        <p:cTn id="34" dur="20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80">
                                          <p:stCondLst>
                                            <p:cond delay="0"/>
                                          </p:stCondLst>
                                        </p:cTn>
                                        <p:tgtEl>
                                          <p:spTgt spid="20"/>
                                        </p:tgtEl>
                                      </p:cBhvr>
                                    </p:animEffect>
                                    <p:anim calcmode="lin" valueType="num">
                                      <p:cBhvr>
                                        <p:cTn id="4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5" dur="26">
                                          <p:stCondLst>
                                            <p:cond delay="650"/>
                                          </p:stCondLst>
                                        </p:cTn>
                                        <p:tgtEl>
                                          <p:spTgt spid="20"/>
                                        </p:tgtEl>
                                      </p:cBhvr>
                                      <p:to x="100000" y="60000"/>
                                    </p:animScale>
                                    <p:animScale>
                                      <p:cBhvr>
                                        <p:cTn id="46" dur="166" decel="50000">
                                          <p:stCondLst>
                                            <p:cond delay="676"/>
                                          </p:stCondLst>
                                        </p:cTn>
                                        <p:tgtEl>
                                          <p:spTgt spid="20"/>
                                        </p:tgtEl>
                                      </p:cBhvr>
                                      <p:to x="100000" y="100000"/>
                                    </p:animScale>
                                    <p:animScale>
                                      <p:cBhvr>
                                        <p:cTn id="47" dur="26">
                                          <p:stCondLst>
                                            <p:cond delay="1312"/>
                                          </p:stCondLst>
                                        </p:cTn>
                                        <p:tgtEl>
                                          <p:spTgt spid="20"/>
                                        </p:tgtEl>
                                      </p:cBhvr>
                                      <p:to x="100000" y="80000"/>
                                    </p:animScale>
                                    <p:animScale>
                                      <p:cBhvr>
                                        <p:cTn id="48" dur="166" decel="50000">
                                          <p:stCondLst>
                                            <p:cond delay="1338"/>
                                          </p:stCondLst>
                                        </p:cTn>
                                        <p:tgtEl>
                                          <p:spTgt spid="20"/>
                                        </p:tgtEl>
                                      </p:cBhvr>
                                      <p:to x="100000" y="100000"/>
                                    </p:animScale>
                                    <p:animScale>
                                      <p:cBhvr>
                                        <p:cTn id="49" dur="26">
                                          <p:stCondLst>
                                            <p:cond delay="1642"/>
                                          </p:stCondLst>
                                        </p:cTn>
                                        <p:tgtEl>
                                          <p:spTgt spid="20"/>
                                        </p:tgtEl>
                                      </p:cBhvr>
                                      <p:to x="100000" y="90000"/>
                                    </p:animScale>
                                    <p:animScale>
                                      <p:cBhvr>
                                        <p:cTn id="50" dur="166" decel="50000">
                                          <p:stCondLst>
                                            <p:cond delay="1668"/>
                                          </p:stCondLst>
                                        </p:cTn>
                                        <p:tgtEl>
                                          <p:spTgt spid="20"/>
                                        </p:tgtEl>
                                      </p:cBhvr>
                                      <p:to x="100000" y="100000"/>
                                    </p:animScale>
                                    <p:animScale>
                                      <p:cBhvr>
                                        <p:cTn id="51" dur="26">
                                          <p:stCondLst>
                                            <p:cond delay="1808"/>
                                          </p:stCondLst>
                                        </p:cTn>
                                        <p:tgtEl>
                                          <p:spTgt spid="20"/>
                                        </p:tgtEl>
                                      </p:cBhvr>
                                      <p:to x="100000" y="95000"/>
                                    </p:animScale>
                                    <p:animScale>
                                      <p:cBhvr>
                                        <p:cTn id="52" dur="166" decel="50000">
                                          <p:stCondLst>
                                            <p:cond delay="1834"/>
                                          </p:stCondLst>
                                        </p:cTn>
                                        <p:tgtEl>
                                          <p:spTgt spid="20"/>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P spid="19" grpId="0"/>
      <p:bldP spid="20" grpId="0" animBg="1"/>
      <p:bldP spid="21" grpId="0" animBg="1"/>
      <p:bldP spid="22" grpId="0"/>
      <p:bldP spid="23" grpId="0" animBg="1"/>
      <p:bldP spid="2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6.5.1</a:t>
            </a:r>
            <a:r>
              <a:rPr lang="zh-CN" altLang="en-US" dirty="0"/>
              <a:t>对象的创建</a:t>
            </a:r>
          </a:p>
        </p:txBody>
      </p:sp>
      <p:sp>
        <p:nvSpPr>
          <p:cNvPr id="3" name="内容占位符 2"/>
          <p:cNvSpPr>
            <a:spLocks noGrp="1"/>
          </p:cNvSpPr>
          <p:nvPr>
            <p:ph idx="1"/>
          </p:nvPr>
        </p:nvSpPr>
        <p:spPr>
          <a:xfrm>
            <a:off x="1043492" y="2323652"/>
            <a:ext cx="6777317" cy="4201692"/>
          </a:xfrm>
        </p:spPr>
        <p:txBody>
          <a:bodyPr>
            <a:normAutofit/>
          </a:bodyPr>
          <a:lstStyle/>
          <a:p>
            <a:pPr marL="68580" indent="0">
              <a:buNone/>
            </a:pPr>
            <a:r>
              <a:rPr lang="zh-CN" altLang="en-US" dirty="0" smtClean="0"/>
              <a:t>对象被创建出来时，就是一个对象的引用，这个引用在内存中为对象分配了存储空间，可以在构造方法中初始化成员变量，当创建对象时，自动调用构造方法。也就是说，在</a:t>
            </a:r>
            <a:r>
              <a:rPr lang="en-US" altLang="zh-CN" dirty="0" smtClean="0"/>
              <a:t>Java</a:t>
            </a:r>
            <a:r>
              <a:rPr lang="zh-CN" altLang="en-US" dirty="0" smtClean="0"/>
              <a:t>语言中初始化与创建是被捆绑在一起的。</a:t>
            </a:r>
            <a:endParaRPr lang="en-US" altLang="zh-CN" dirty="0" smtClean="0"/>
          </a:p>
          <a:p>
            <a:pPr marL="68580" indent="0">
              <a:buNone/>
            </a:pPr>
            <a:r>
              <a:rPr lang="zh-CN" altLang="en-US" dirty="0" smtClean="0"/>
              <a:t>每个对象都是相互独立的，在内存中占据独立的内存地址，并且每个对象都具有自己的生命周期，当一个对象的生命周期结束时，对象就变成垃圾，有</a:t>
            </a:r>
            <a:r>
              <a:rPr lang="en-US" altLang="zh-CN" dirty="0" smtClean="0"/>
              <a:t>Java</a:t>
            </a:r>
            <a:r>
              <a:rPr lang="zh-CN" altLang="en-US" dirty="0" smtClean="0"/>
              <a:t>虚拟机自带的垃圾回收机制处理，不能再被使用。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268580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6.5.1</a:t>
            </a:r>
            <a:r>
              <a:rPr lang="zh-CN" altLang="en-US" dirty="0"/>
              <a:t>对象的创建</a:t>
            </a:r>
          </a:p>
        </p:txBody>
      </p:sp>
      <p:sp>
        <p:nvSpPr>
          <p:cNvPr id="3" name="内容占位符 2"/>
          <p:cNvSpPr>
            <a:spLocks noGrp="1"/>
          </p:cNvSpPr>
          <p:nvPr>
            <p:ph idx="1"/>
          </p:nvPr>
        </p:nvSpPr>
        <p:spPr/>
        <p:txBody>
          <a:bodyPr/>
          <a:lstStyle/>
          <a:p>
            <a:pPr marL="68580" indent="0">
              <a:buNone/>
            </a:pPr>
            <a:r>
              <a:rPr lang="zh-CN" altLang="en-US" dirty="0" smtClean="0"/>
              <a:t>对象数组</a:t>
            </a:r>
            <a:endParaRPr lang="en-US" altLang="zh-CN" dirty="0" smtClean="0"/>
          </a:p>
          <a:p>
            <a:pPr marL="68580" indent="0">
              <a:buNone/>
            </a:pPr>
            <a:r>
              <a:rPr lang="zh-CN" altLang="en-US" dirty="0" smtClean="0"/>
              <a:t>与基本数据类型一样，可以声明并创建对象数组。</a:t>
            </a:r>
            <a:endParaRPr lang="en-US" altLang="zh-CN" dirty="0" smtClean="0"/>
          </a:p>
          <a:p>
            <a:pPr marL="68580" indent="0">
              <a:buNone/>
            </a:pPr>
            <a:r>
              <a:rPr lang="zh-CN" altLang="en-US" dirty="0" smtClean="0"/>
              <a:t>当创建对象数组时，数组元素的缺省初值为</a:t>
            </a:r>
            <a:r>
              <a:rPr lang="en-US" altLang="zh-CN" dirty="0" smtClean="0"/>
              <a:t>null</a:t>
            </a:r>
            <a:r>
              <a:rPr lang="zh-CN" altLang="en-US" dirty="0" smtClean="0"/>
              <a:t>。</a:t>
            </a:r>
            <a:endParaRPr lang="en-US" altLang="zh-CN" dirty="0"/>
          </a:p>
          <a:p>
            <a:pPr marL="68580" indent="0">
              <a:buNone/>
            </a:pPr>
            <a:r>
              <a:rPr lang="zh-CN" altLang="en-US" dirty="0" smtClean="0"/>
              <a:t>语法：</a:t>
            </a:r>
            <a:endParaRPr lang="en-US" altLang="zh-CN" dirty="0" smtClean="0"/>
          </a:p>
          <a:p>
            <a:pPr marL="68580" indent="0">
              <a:buNone/>
            </a:pPr>
            <a:r>
              <a:rPr lang="zh-CN" altLang="en-US" dirty="0"/>
              <a:t>类</a:t>
            </a:r>
            <a:r>
              <a:rPr lang="zh-CN" altLang="en-US" dirty="0" smtClean="0"/>
              <a:t>名</a:t>
            </a:r>
            <a:r>
              <a:rPr lang="en-US" altLang="zh-CN" dirty="0" smtClean="0"/>
              <a:t>[]  </a:t>
            </a:r>
            <a:r>
              <a:rPr lang="zh-CN" altLang="en-US" dirty="0" smtClean="0"/>
              <a:t>数组名</a:t>
            </a:r>
            <a:r>
              <a:rPr lang="en-US" altLang="zh-CN" dirty="0" smtClean="0"/>
              <a:t>=new </a:t>
            </a:r>
            <a:r>
              <a:rPr lang="zh-CN" altLang="en-US" dirty="0" smtClean="0"/>
              <a:t>类名</a:t>
            </a:r>
            <a:r>
              <a:rPr lang="en-US" altLang="zh-CN" dirty="0" smtClean="0"/>
              <a:t>[</a:t>
            </a:r>
            <a:r>
              <a:rPr lang="zh-CN" altLang="en-US" dirty="0" smtClean="0"/>
              <a:t>元素个数</a:t>
            </a:r>
            <a:r>
              <a:rPr lang="en-US" altLang="zh-CN" dirty="0" smtClean="0"/>
              <a:t>];</a:t>
            </a:r>
          </a:p>
          <a:p>
            <a:pPr marL="68580" indent="0">
              <a:buNone/>
            </a:pPr>
            <a:r>
              <a:rPr lang="zh-CN" altLang="en-US" dirty="0" smtClean="0"/>
              <a:t>例如：</a:t>
            </a:r>
            <a:r>
              <a:rPr lang="en-US" altLang="zh-CN" dirty="0" smtClean="0"/>
              <a:t>People[] p=new People[3];</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82</a:t>
            </a:fld>
            <a:endParaRPr lang="zh-CN" altLang="en-US"/>
          </a:p>
        </p:txBody>
      </p:sp>
      <p:sp>
        <p:nvSpPr>
          <p:cNvPr id="6" name="TextBox 5"/>
          <p:cNvSpPr txBox="1"/>
          <p:nvPr/>
        </p:nvSpPr>
        <p:spPr>
          <a:xfrm>
            <a:off x="2915816" y="5878822"/>
            <a:ext cx="341760" cy="369332"/>
          </a:xfrm>
          <a:prstGeom prst="rect">
            <a:avLst/>
          </a:prstGeom>
          <a:noFill/>
        </p:spPr>
        <p:txBody>
          <a:bodyPr wrap="none" rtlCol="0">
            <a:spAutoFit/>
          </a:bodyPr>
          <a:lstStyle/>
          <a:p>
            <a:r>
              <a:rPr lang="en-US" altLang="zh-CN" dirty="0" smtClean="0"/>
              <a:t>p</a:t>
            </a:r>
            <a:endParaRPr lang="zh-CN" altLang="en-US" dirty="0"/>
          </a:p>
        </p:txBody>
      </p:sp>
      <p:sp>
        <p:nvSpPr>
          <p:cNvPr id="7" name="TextBox 6"/>
          <p:cNvSpPr txBox="1"/>
          <p:nvPr/>
        </p:nvSpPr>
        <p:spPr>
          <a:xfrm>
            <a:off x="556102" y="5843634"/>
            <a:ext cx="415498" cy="369332"/>
          </a:xfrm>
          <a:prstGeom prst="rect">
            <a:avLst/>
          </a:prstGeom>
          <a:noFill/>
        </p:spPr>
        <p:txBody>
          <a:bodyPr wrap="none" rtlCol="0">
            <a:spAutoFit/>
          </a:bodyPr>
          <a:lstStyle/>
          <a:p>
            <a:r>
              <a:rPr lang="zh-CN" altLang="en-US" dirty="0" smtClean="0"/>
              <a:t>栈</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670700620"/>
              </p:ext>
            </p:extLst>
          </p:nvPr>
        </p:nvGraphicFramePr>
        <p:xfrm>
          <a:off x="1403872" y="5517231"/>
          <a:ext cx="1439935" cy="1107440"/>
        </p:xfrm>
        <a:graphic>
          <a:graphicData uri="http://schemas.openxmlformats.org/drawingml/2006/table">
            <a:tbl>
              <a:tblPr firstRow="1" bandRow="1">
                <a:tableStyleId>{5C22544A-7EE6-4342-B048-85BDC9FD1C3A}</a:tableStyleId>
              </a:tblPr>
              <a:tblGrid>
                <a:gridCol w="1439935"/>
              </a:tblGrid>
              <a:tr h="360836">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数组的引用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 name="左大括号 8"/>
          <p:cNvSpPr/>
          <p:nvPr/>
        </p:nvSpPr>
        <p:spPr>
          <a:xfrm>
            <a:off x="971600" y="5571100"/>
            <a:ext cx="371472" cy="10262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3159413108"/>
              </p:ext>
            </p:extLst>
          </p:nvPr>
        </p:nvGraphicFramePr>
        <p:xfrm>
          <a:off x="5796136" y="5136388"/>
          <a:ext cx="1391816" cy="1854200"/>
        </p:xfrm>
        <a:graphic>
          <a:graphicData uri="http://schemas.openxmlformats.org/drawingml/2006/table">
            <a:tbl>
              <a:tblPr firstRow="1" bandRow="1">
                <a:tableStyleId>{5C22544A-7EE6-4342-B048-85BDC9FD1C3A}</a:tableStyleId>
              </a:tblPr>
              <a:tblGrid>
                <a:gridCol w="1391816"/>
              </a:tblGrid>
              <a:tr h="370840">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b="0" dirty="0" smtClean="0">
                          <a:solidFill>
                            <a:schemeClr val="tx1"/>
                          </a:solidFill>
                        </a:rPr>
                        <a:t>null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null</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null</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2" name="TextBox 11"/>
          <p:cNvSpPr txBox="1"/>
          <p:nvPr/>
        </p:nvSpPr>
        <p:spPr>
          <a:xfrm>
            <a:off x="5191350" y="5517232"/>
            <a:ext cx="633507" cy="369332"/>
          </a:xfrm>
          <a:prstGeom prst="rect">
            <a:avLst/>
          </a:prstGeom>
          <a:noFill/>
        </p:spPr>
        <p:txBody>
          <a:bodyPr wrap="none" rtlCol="0">
            <a:spAutoFit/>
          </a:bodyPr>
          <a:lstStyle/>
          <a:p>
            <a:r>
              <a:rPr lang="en-US" altLang="zh-CN" dirty="0" smtClean="0"/>
              <a:t>p[0]</a:t>
            </a:r>
            <a:endParaRPr lang="zh-CN" altLang="en-US" dirty="0"/>
          </a:p>
        </p:txBody>
      </p:sp>
      <p:sp>
        <p:nvSpPr>
          <p:cNvPr id="13" name="TextBox 12"/>
          <p:cNvSpPr txBox="1"/>
          <p:nvPr/>
        </p:nvSpPr>
        <p:spPr>
          <a:xfrm>
            <a:off x="5162629" y="5877272"/>
            <a:ext cx="633507" cy="369332"/>
          </a:xfrm>
          <a:prstGeom prst="rect">
            <a:avLst/>
          </a:prstGeom>
          <a:noFill/>
        </p:spPr>
        <p:txBody>
          <a:bodyPr wrap="none" rtlCol="0">
            <a:spAutoFit/>
          </a:bodyPr>
          <a:lstStyle/>
          <a:p>
            <a:r>
              <a:rPr lang="en-US" altLang="zh-CN" dirty="0" smtClean="0"/>
              <a:t>p[1]</a:t>
            </a:r>
            <a:endParaRPr lang="zh-CN" altLang="en-US" dirty="0"/>
          </a:p>
        </p:txBody>
      </p:sp>
      <p:sp>
        <p:nvSpPr>
          <p:cNvPr id="14" name="TextBox 13"/>
          <p:cNvSpPr txBox="1"/>
          <p:nvPr/>
        </p:nvSpPr>
        <p:spPr>
          <a:xfrm>
            <a:off x="5162629" y="6237312"/>
            <a:ext cx="633507" cy="369332"/>
          </a:xfrm>
          <a:prstGeom prst="rect">
            <a:avLst/>
          </a:prstGeom>
          <a:noFill/>
        </p:spPr>
        <p:txBody>
          <a:bodyPr wrap="none" rtlCol="0">
            <a:spAutoFit/>
          </a:bodyPr>
          <a:lstStyle/>
          <a:p>
            <a:r>
              <a:rPr lang="en-US" altLang="zh-CN" dirty="0" smtClean="0"/>
              <a:t>p[2]</a:t>
            </a:r>
            <a:endParaRPr lang="zh-CN" altLang="en-US" dirty="0"/>
          </a:p>
        </p:txBody>
      </p:sp>
      <p:sp>
        <p:nvSpPr>
          <p:cNvPr id="15" name="右大括号 14"/>
          <p:cNvSpPr/>
          <p:nvPr/>
        </p:nvSpPr>
        <p:spPr>
          <a:xfrm>
            <a:off x="7308304" y="5085184"/>
            <a:ext cx="288032" cy="187220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TextBox 15"/>
          <p:cNvSpPr txBox="1"/>
          <p:nvPr/>
        </p:nvSpPr>
        <p:spPr>
          <a:xfrm>
            <a:off x="7668344" y="5867980"/>
            <a:ext cx="415498" cy="369332"/>
          </a:xfrm>
          <a:prstGeom prst="rect">
            <a:avLst/>
          </a:prstGeom>
          <a:noFill/>
        </p:spPr>
        <p:txBody>
          <a:bodyPr wrap="none" rtlCol="0">
            <a:spAutoFit/>
          </a:bodyPr>
          <a:lstStyle/>
          <a:p>
            <a:r>
              <a:rPr lang="zh-CN" altLang="en-US" dirty="0"/>
              <a:t>堆</a:t>
            </a:r>
          </a:p>
        </p:txBody>
      </p:sp>
      <p:cxnSp>
        <p:nvCxnSpPr>
          <p:cNvPr id="18" name="直接箭头连接符 17"/>
          <p:cNvCxnSpPr>
            <a:stCxn id="8" idx="3"/>
            <a:endCxn id="12" idx="3"/>
          </p:cNvCxnSpPr>
          <p:nvPr/>
        </p:nvCxnSpPr>
        <p:spPr>
          <a:xfrm flipV="1">
            <a:off x="2843807" y="5701898"/>
            <a:ext cx="2981050" cy="3690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2" grpId="0"/>
      <p:bldP spid="13" grpId="0"/>
      <p:bldP spid="14" grpId="0"/>
      <p:bldP spid="15" grpId="0" animBg="1"/>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832648" cy="504056"/>
          </a:xfrm>
        </p:spPr>
        <p:txBody>
          <a:bodyPr>
            <a:noAutofit/>
          </a:bodyPr>
          <a:lstStyle/>
          <a:p>
            <a:r>
              <a:rPr lang="zh-CN" altLang="en-US" sz="2800" dirty="0"/>
              <a:t>对象</a:t>
            </a:r>
            <a:r>
              <a:rPr lang="zh-CN" altLang="en-US" sz="2800" dirty="0" smtClean="0"/>
              <a:t>数组</a:t>
            </a:r>
            <a:endParaRPr lang="zh-CN" altLang="en-US" sz="2800" dirty="0"/>
          </a:p>
        </p:txBody>
      </p:sp>
      <p:sp>
        <p:nvSpPr>
          <p:cNvPr id="3" name="内容占位符 2"/>
          <p:cNvSpPr>
            <a:spLocks noGrp="1"/>
          </p:cNvSpPr>
          <p:nvPr>
            <p:ph idx="1"/>
          </p:nvPr>
        </p:nvSpPr>
        <p:spPr>
          <a:xfrm>
            <a:off x="539552" y="764704"/>
            <a:ext cx="6777317" cy="3508977"/>
          </a:xfrm>
        </p:spPr>
        <p:txBody>
          <a:bodyPr>
            <a:normAutofit/>
          </a:bodyPr>
          <a:lstStyle/>
          <a:p>
            <a:pPr marL="68580" indent="0">
              <a:buNone/>
            </a:pPr>
            <a:r>
              <a:rPr lang="zh-CN" altLang="en-US" sz="2000" dirty="0" smtClean="0"/>
              <a:t>例</a:t>
            </a:r>
            <a:r>
              <a:rPr lang="en-US" altLang="zh-CN" sz="2000" dirty="0" smtClean="0"/>
              <a:t>6.17 </a:t>
            </a:r>
            <a:r>
              <a:rPr lang="zh-CN" altLang="en-US" sz="2000" dirty="0" smtClean="0"/>
              <a:t>对象数组</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83</a:t>
            </a:fld>
            <a:endParaRPr lang="zh-CN" altLang="en-US"/>
          </a:p>
        </p:txBody>
      </p:sp>
      <p:sp>
        <p:nvSpPr>
          <p:cNvPr id="5" name="矩形 4"/>
          <p:cNvSpPr/>
          <p:nvPr/>
        </p:nvSpPr>
        <p:spPr>
          <a:xfrm>
            <a:off x="539552" y="1124744"/>
            <a:ext cx="5184576" cy="5355312"/>
          </a:xfrm>
          <a:prstGeom prst="rect">
            <a:avLst/>
          </a:prstGeom>
        </p:spPr>
        <p:txBody>
          <a:bodyPr wrap="square">
            <a:spAutoFit/>
          </a:bodyPr>
          <a:lstStyle/>
          <a:p>
            <a:r>
              <a:rPr lang="en-US" altLang="zh-CN" dirty="0"/>
              <a:t>class People {</a:t>
            </a:r>
          </a:p>
          <a:p>
            <a:r>
              <a:rPr lang="en-US" altLang="zh-CN" dirty="0" smtClean="0"/>
              <a:t>String </a:t>
            </a:r>
            <a:r>
              <a:rPr lang="en-US" altLang="zh-CN" dirty="0"/>
              <a:t>name;</a:t>
            </a:r>
          </a:p>
          <a:p>
            <a:r>
              <a:rPr lang="en-US" altLang="zh-CN" dirty="0" smtClean="0"/>
              <a:t>String </a:t>
            </a:r>
            <a:r>
              <a:rPr lang="en-US" altLang="zh-CN" dirty="0"/>
              <a:t>sex;</a:t>
            </a:r>
          </a:p>
          <a:p>
            <a:r>
              <a:rPr lang="en-US" altLang="zh-CN" dirty="0" err="1" smtClean="0"/>
              <a:t>int</a:t>
            </a:r>
            <a:r>
              <a:rPr lang="en-US" altLang="zh-CN" dirty="0" smtClean="0"/>
              <a:t> </a:t>
            </a:r>
            <a:r>
              <a:rPr lang="en-US" altLang="zh-CN" dirty="0"/>
              <a:t>age;</a:t>
            </a:r>
          </a:p>
          <a:p>
            <a:r>
              <a:rPr lang="en-US" altLang="zh-CN" dirty="0" smtClean="0"/>
              <a:t>private </a:t>
            </a:r>
            <a:r>
              <a:rPr lang="en-US" altLang="zh-CN" dirty="0"/>
              <a:t>People</a:t>
            </a:r>
            <a:r>
              <a:rPr lang="en-US" altLang="zh-CN" dirty="0" smtClean="0"/>
              <a:t>() {</a:t>
            </a:r>
            <a:endParaRPr lang="en-US" altLang="zh-CN" dirty="0"/>
          </a:p>
          <a:p>
            <a:r>
              <a:rPr lang="en-US" altLang="zh-CN" dirty="0" err="1" smtClean="0"/>
              <a:t>System.out.println</a:t>
            </a:r>
            <a:r>
              <a:rPr lang="en-US" altLang="zh-CN" dirty="0"/>
              <a:t>("</a:t>
            </a:r>
            <a:r>
              <a:rPr lang="zh-CN" altLang="en-US" dirty="0"/>
              <a:t>调用了无参的构造方法</a:t>
            </a:r>
            <a:r>
              <a:rPr lang="en-US" altLang="zh-CN" dirty="0" smtClean="0"/>
              <a:t>");  </a:t>
            </a:r>
            <a:endParaRPr lang="en-US" altLang="zh-CN" dirty="0" smtClean="0"/>
          </a:p>
          <a:p>
            <a:r>
              <a:rPr lang="en-US" altLang="zh-CN" dirty="0" smtClean="0"/>
              <a:t> </a:t>
            </a:r>
            <a:r>
              <a:rPr lang="en-US" altLang="zh-CN" dirty="0" smtClean="0"/>
              <a:t>}</a:t>
            </a:r>
            <a:endParaRPr lang="en-US" altLang="zh-CN" dirty="0"/>
          </a:p>
          <a:p>
            <a:r>
              <a:rPr lang="en-US" altLang="zh-CN" dirty="0" smtClean="0"/>
              <a:t>public </a:t>
            </a:r>
            <a:r>
              <a:rPr lang="en-US" altLang="zh-CN" dirty="0"/>
              <a:t>People(String </a:t>
            </a:r>
            <a:r>
              <a:rPr lang="en-US" altLang="zh-CN" dirty="0" err="1"/>
              <a:t>n,String</a:t>
            </a:r>
            <a:r>
              <a:rPr lang="en-US" altLang="zh-CN" dirty="0"/>
              <a:t> </a:t>
            </a:r>
            <a:r>
              <a:rPr lang="en-US" altLang="zh-CN" dirty="0" err="1"/>
              <a:t>s,int</a:t>
            </a:r>
            <a:r>
              <a:rPr lang="en-US" altLang="zh-CN" dirty="0"/>
              <a:t> a)    </a:t>
            </a:r>
            <a:endParaRPr lang="en-US" altLang="zh-CN" dirty="0" smtClean="0"/>
          </a:p>
          <a:p>
            <a:r>
              <a:rPr lang="en-US" altLang="zh-CN" dirty="0" smtClean="0"/>
              <a:t>{</a:t>
            </a:r>
            <a:endParaRPr lang="en-US" altLang="zh-CN" dirty="0"/>
          </a:p>
          <a:p>
            <a:r>
              <a:rPr lang="en-US" altLang="zh-CN" dirty="0" smtClean="0"/>
              <a:t>name=n</a:t>
            </a:r>
            <a:r>
              <a:rPr lang="en-US" altLang="zh-CN" dirty="0" smtClean="0"/>
              <a:t>;</a:t>
            </a:r>
          </a:p>
          <a:p>
            <a:r>
              <a:rPr lang="en-US" altLang="zh-CN" dirty="0" smtClean="0"/>
              <a:t>  sex=s</a:t>
            </a:r>
            <a:r>
              <a:rPr lang="en-US" altLang="zh-CN" dirty="0"/>
              <a:t>;</a:t>
            </a:r>
          </a:p>
          <a:p>
            <a:r>
              <a:rPr lang="en-US" altLang="zh-CN" dirty="0" smtClean="0"/>
              <a:t>  age=a</a:t>
            </a:r>
            <a:r>
              <a:rPr lang="en-US" altLang="zh-CN" dirty="0"/>
              <a:t>; </a:t>
            </a:r>
          </a:p>
          <a:p>
            <a:r>
              <a:rPr lang="en-US" altLang="zh-CN" dirty="0" smtClean="0"/>
              <a:t>}</a:t>
            </a:r>
            <a:endParaRPr lang="en-US" altLang="zh-CN" dirty="0"/>
          </a:p>
          <a:p>
            <a:r>
              <a:rPr lang="en-US" altLang="zh-CN" dirty="0" smtClean="0"/>
              <a:t>  public </a:t>
            </a:r>
            <a:r>
              <a:rPr lang="en-US" altLang="zh-CN" dirty="0"/>
              <a:t>void show</a:t>
            </a:r>
            <a:r>
              <a:rPr lang="en-US" altLang="zh-CN" dirty="0" smtClean="0"/>
              <a:t>()  {</a:t>
            </a:r>
            <a:endParaRPr lang="en-US" altLang="zh-CN" dirty="0"/>
          </a:p>
          <a:p>
            <a:r>
              <a:rPr lang="en-US" altLang="zh-CN" dirty="0" smtClean="0"/>
              <a:t>    </a:t>
            </a:r>
            <a:r>
              <a:rPr lang="en-US" altLang="zh-CN" dirty="0" err="1" smtClean="0"/>
              <a:t>System.out.println</a:t>
            </a:r>
            <a:r>
              <a:rPr lang="en-US" altLang="zh-CN" dirty="0" smtClean="0"/>
              <a:t>("</a:t>
            </a:r>
            <a:r>
              <a:rPr lang="zh-CN" altLang="en-US" dirty="0" smtClean="0"/>
              <a:t>数据</a:t>
            </a:r>
            <a:r>
              <a:rPr lang="zh-CN" altLang="en-US" dirty="0"/>
              <a:t>如下</a:t>
            </a:r>
            <a:r>
              <a:rPr lang="en-US" altLang="zh-CN" dirty="0"/>
              <a:t>");</a:t>
            </a:r>
          </a:p>
          <a:p>
            <a:r>
              <a:rPr lang="en-US" altLang="zh-CN" dirty="0" smtClean="0"/>
              <a:t>    </a:t>
            </a:r>
            <a:r>
              <a:rPr lang="en-US" altLang="zh-CN" dirty="0" err="1" smtClean="0"/>
              <a:t>System.out.println</a:t>
            </a:r>
            <a:r>
              <a:rPr lang="en-US" altLang="zh-CN" dirty="0"/>
              <a:t>("name="+name</a:t>
            </a:r>
            <a:r>
              <a:rPr lang="en-US" altLang="zh-CN" dirty="0" smtClean="0"/>
              <a:t>);</a:t>
            </a:r>
          </a:p>
          <a:p>
            <a:r>
              <a:rPr lang="en-US" altLang="zh-CN" dirty="0"/>
              <a:t> </a:t>
            </a:r>
            <a:r>
              <a:rPr lang="en-US" altLang="zh-CN" dirty="0" smtClean="0"/>
              <a:t>   </a:t>
            </a:r>
            <a:r>
              <a:rPr lang="en-US" altLang="zh-CN" dirty="0" err="1" smtClean="0"/>
              <a:t>System.out.println</a:t>
            </a:r>
            <a:r>
              <a:rPr lang="en-US" altLang="zh-CN" dirty="0"/>
              <a:t>("sex="+sex);</a:t>
            </a:r>
          </a:p>
          <a:p>
            <a:r>
              <a:rPr lang="en-US" altLang="zh-CN" dirty="0" smtClean="0"/>
              <a:t>   </a:t>
            </a:r>
            <a:r>
              <a:rPr lang="en-US" altLang="zh-CN" dirty="0" err="1" smtClean="0"/>
              <a:t>System.out.println</a:t>
            </a:r>
            <a:r>
              <a:rPr lang="en-US" altLang="zh-CN" dirty="0"/>
              <a:t>("age="+age</a:t>
            </a:r>
            <a:r>
              <a:rPr lang="en-US" altLang="zh-CN" dirty="0" smtClean="0"/>
              <a:t>);    }</a:t>
            </a:r>
            <a:endParaRPr lang="en-US" altLang="zh-CN" dirty="0"/>
          </a:p>
          <a:p>
            <a:r>
              <a:rPr lang="en-US" altLang="zh-CN" dirty="0" smtClean="0"/>
              <a:t>}</a:t>
            </a:r>
            <a:endParaRPr lang="en-US" altLang="zh-CN" dirty="0"/>
          </a:p>
        </p:txBody>
      </p:sp>
      <p:sp>
        <p:nvSpPr>
          <p:cNvPr id="6" name="矩形 5"/>
          <p:cNvSpPr/>
          <p:nvPr/>
        </p:nvSpPr>
        <p:spPr>
          <a:xfrm>
            <a:off x="5364088" y="740891"/>
            <a:ext cx="4572000" cy="2616101"/>
          </a:xfrm>
          <a:prstGeom prst="rect">
            <a:avLst/>
          </a:prstGeom>
          <a:solidFill>
            <a:schemeClr val="accent6">
              <a:lumMod val="20000"/>
              <a:lumOff val="80000"/>
            </a:schemeClr>
          </a:solidFill>
          <a:ln>
            <a:solidFill>
              <a:schemeClr val="accent6">
                <a:lumMod val="20000"/>
                <a:lumOff val="80000"/>
              </a:schemeClr>
            </a:solidFill>
          </a:ln>
        </p:spPr>
        <p:txBody>
          <a:bodyPr>
            <a:spAutoFit/>
          </a:bodyPr>
          <a:lstStyle/>
          <a:p>
            <a:r>
              <a:rPr lang="en-US" altLang="zh-CN" sz="1600" dirty="0"/>
              <a:t>public class Test {</a:t>
            </a:r>
          </a:p>
          <a:p>
            <a:r>
              <a:rPr lang="en-US" altLang="zh-CN" sz="1600" dirty="0" smtClean="0"/>
              <a:t>public </a:t>
            </a:r>
            <a:r>
              <a:rPr lang="en-US" altLang="zh-CN" sz="1600" dirty="0"/>
              <a:t>static void main(String[] </a:t>
            </a:r>
            <a:r>
              <a:rPr lang="en-US" altLang="zh-CN" sz="1600" dirty="0" err="1"/>
              <a:t>args</a:t>
            </a:r>
            <a:r>
              <a:rPr lang="en-US" altLang="zh-CN" sz="1600" dirty="0"/>
              <a:t>) {</a:t>
            </a:r>
          </a:p>
          <a:p>
            <a:r>
              <a:rPr lang="en-US" altLang="zh-CN" sz="1600" dirty="0" err="1" smtClean="0"/>
              <a:t>int</a:t>
            </a:r>
            <a:r>
              <a:rPr lang="en-US" altLang="zh-CN" sz="1600" dirty="0" smtClean="0"/>
              <a:t> </a:t>
            </a:r>
            <a:r>
              <a:rPr lang="en-US" altLang="zh-CN" sz="1600" dirty="0" err="1"/>
              <a:t>num</a:t>
            </a:r>
            <a:r>
              <a:rPr lang="en-US" altLang="zh-CN" sz="1600" dirty="0"/>
              <a:t>=</a:t>
            </a:r>
            <a:r>
              <a:rPr lang="en-US" altLang="zh-CN" sz="1600" dirty="0" err="1"/>
              <a:t>sc.nextInt</a:t>
            </a:r>
            <a:r>
              <a:rPr lang="en-US" altLang="zh-CN" sz="1600" dirty="0"/>
              <a:t>();</a:t>
            </a:r>
          </a:p>
          <a:p>
            <a:r>
              <a:rPr lang="en-US" altLang="zh-CN" sz="1600" dirty="0" smtClean="0"/>
              <a:t>People</a:t>
            </a:r>
            <a:r>
              <a:rPr lang="en-US" altLang="zh-CN" sz="1600" dirty="0"/>
              <a:t>[] p=new </a:t>
            </a:r>
            <a:r>
              <a:rPr lang="en-US" altLang="zh-CN" sz="1600" dirty="0" smtClean="0"/>
              <a:t>People[3];</a:t>
            </a:r>
            <a:endParaRPr lang="en-US" altLang="zh-CN" sz="1600" dirty="0"/>
          </a:p>
          <a:p>
            <a:r>
              <a:rPr lang="en-US" altLang="zh-CN" sz="1600" dirty="0" smtClean="0"/>
              <a:t>   for(</a:t>
            </a:r>
            <a:r>
              <a:rPr lang="en-US" altLang="zh-CN" sz="1600" dirty="0" err="1" smtClean="0"/>
              <a:t>int</a:t>
            </a:r>
            <a:r>
              <a:rPr lang="en-US" altLang="zh-CN" sz="1600" dirty="0" smtClean="0"/>
              <a:t> </a:t>
            </a:r>
            <a:r>
              <a:rPr lang="en-US" altLang="zh-CN" sz="1600" dirty="0" err="1"/>
              <a:t>i</a:t>
            </a:r>
            <a:r>
              <a:rPr lang="en-US" altLang="zh-CN" sz="1600" dirty="0"/>
              <a:t>=0;i&lt;</a:t>
            </a:r>
            <a:r>
              <a:rPr lang="en-US" altLang="zh-CN" sz="1600" dirty="0" err="1"/>
              <a:t>p.length;i</a:t>
            </a:r>
            <a:r>
              <a:rPr lang="en-US" altLang="zh-CN" sz="1600" dirty="0"/>
              <a:t>++)</a:t>
            </a:r>
          </a:p>
          <a:p>
            <a:r>
              <a:rPr lang="en-US" altLang="zh-CN" sz="1600" dirty="0" smtClean="0"/>
              <a:t>     {</a:t>
            </a:r>
            <a:endParaRPr lang="en-US" altLang="zh-CN" sz="1600" dirty="0"/>
          </a:p>
          <a:p>
            <a:r>
              <a:rPr lang="en-US" altLang="zh-CN" sz="1600" dirty="0"/>
              <a:t>	</a:t>
            </a:r>
            <a:r>
              <a:rPr lang="en-US" altLang="zh-CN" sz="1600" dirty="0" smtClean="0"/>
              <a:t>p[</a:t>
            </a:r>
            <a:r>
              <a:rPr lang="en-US" altLang="zh-CN" sz="1600" dirty="0" err="1" smtClean="0"/>
              <a:t>i</a:t>
            </a:r>
            <a:r>
              <a:rPr lang="en-US" altLang="zh-CN" sz="1600" dirty="0"/>
              <a:t>]=new People();</a:t>
            </a:r>
          </a:p>
          <a:p>
            <a:r>
              <a:rPr lang="en-US" altLang="zh-CN" sz="1600" dirty="0"/>
              <a:t>	</a:t>
            </a:r>
            <a:r>
              <a:rPr lang="en-US" altLang="zh-CN" sz="1600" dirty="0" smtClean="0"/>
              <a:t>}</a:t>
            </a:r>
            <a:r>
              <a:rPr lang="en-US" altLang="zh-CN" sz="1600" dirty="0"/>
              <a:t>	</a:t>
            </a:r>
          </a:p>
          <a:p>
            <a:r>
              <a:rPr lang="en-US" altLang="zh-CN" sz="1600" dirty="0" smtClean="0"/>
              <a:t>}</a:t>
            </a:r>
            <a:endParaRPr lang="en-US" altLang="zh-CN" sz="1600" dirty="0"/>
          </a:p>
          <a:p>
            <a:r>
              <a:rPr lang="en-US" altLang="zh-CN" sz="1600" dirty="0"/>
              <a:t>}</a:t>
            </a:r>
            <a:endParaRPr lang="zh-CN" altLang="en-US" sz="1600" dirty="0"/>
          </a:p>
        </p:txBody>
      </p:sp>
      <p:sp>
        <p:nvSpPr>
          <p:cNvPr id="8" name="TextBox 7"/>
          <p:cNvSpPr txBox="1"/>
          <p:nvPr/>
        </p:nvSpPr>
        <p:spPr>
          <a:xfrm>
            <a:off x="4427984" y="3934607"/>
            <a:ext cx="341760" cy="369332"/>
          </a:xfrm>
          <a:prstGeom prst="rect">
            <a:avLst/>
          </a:prstGeom>
          <a:noFill/>
        </p:spPr>
        <p:txBody>
          <a:bodyPr wrap="none" rtlCol="0">
            <a:spAutoFit/>
          </a:bodyPr>
          <a:lstStyle/>
          <a:p>
            <a:r>
              <a:rPr lang="en-US" altLang="zh-CN" dirty="0" smtClean="0"/>
              <a:t>p</a:t>
            </a:r>
            <a:endParaRPr lang="zh-CN" altLang="en-US" dirty="0"/>
          </a:p>
        </p:txBody>
      </p:sp>
      <p:sp>
        <p:nvSpPr>
          <p:cNvPr id="9" name="TextBox 8"/>
          <p:cNvSpPr txBox="1"/>
          <p:nvPr/>
        </p:nvSpPr>
        <p:spPr>
          <a:xfrm>
            <a:off x="2446590" y="3899419"/>
            <a:ext cx="415498" cy="369332"/>
          </a:xfrm>
          <a:prstGeom prst="rect">
            <a:avLst/>
          </a:prstGeom>
          <a:noFill/>
        </p:spPr>
        <p:txBody>
          <a:bodyPr wrap="none" rtlCol="0">
            <a:spAutoFit/>
          </a:bodyPr>
          <a:lstStyle/>
          <a:p>
            <a:r>
              <a:rPr lang="zh-CN" altLang="en-US" dirty="0" smtClean="0"/>
              <a:t>栈</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2904687035"/>
              </p:ext>
            </p:extLst>
          </p:nvPr>
        </p:nvGraphicFramePr>
        <p:xfrm>
          <a:off x="3294361" y="3573016"/>
          <a:ext cx="1133623" cy="1102516"/>
        </p:xfrm>
        <a:graphic>
          <a:graphicData uri="http://schemas.openxmlformats.org/drawingml/2006/table">
            <a:tbl>
              <a:tblPr firstRow="1" bandRow="1">
                <a:tableStyleId>{5C22544A-7EE6-4342-B048-85BDC9FD1C3A}</a:tableStyleId>
              </a:tblPr>
              <a:tblGrid>
                <a:gridCol w="1133623"/>
              </a:tblGrid>
              <a:tr h="360836">
                <a:tc>
                  <a:txBody>
                    <a:bodyPr/>
                    <a:lstStyle/>
                    <a:p>
                      <a:pPr algn="ctr"/>
                      <a:r>
                        <a:rPr lang="en-US" altLang="zh-CN" sz="1400" dirty="0" smtClean="0">
                          <a:solidFill>
                            <a:schemeClr val="tx1"/>
                          </a:solidFill>
                        </a:rPr>
                        <a:t>…</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t>数组的引用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sz="1400" dirty="0" smtClean="0">
                          <a:solidFill>
                            <a:schemeClr val="tx1"/>
                          </a:solidFill>
                        </a:rPr>
                        <a:t>…</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1" name="左大括号 10"/>
          <p:cNvSpPr/>
          <p:nvPr/>
        </p:nvSpPr>
        <p:spPr>
          <a:xfrm>
            <a:off x="2862088" y="3626885"/>
            <a:ext cx="371472" cy="10262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2711551637"/>
              </p:ext>
            </p:extLst>
          </p:nvPr>
        </p:nvGraphicFramePr>
        <p:xfrm>
          <a:off x="5781571" y="3408196"/>
          <a:ext cx="1207586" cy="1854200"/>
        </p:xfrm>
        <a:graphic>
          <a:graphicData uri="http://schemas.openxmlformats.org/drawingml/2006/table">
            <a:tbl>
              <a:tblPr firstRow="1" bandRow="1">
                <a:tableStyleId>{5C22544A-7EE6-4342-B048-85BDC9FD1C3A}</a:tableStyleId>
              </a:tblPr>
              <a:tblGrid>
                <a:gridCol w="1207586"/>
              </a:tblGrid>
              <a:tr h="370840">
                <a:tc>
                  <a:txBody>
                    <a:bodyPr/>
                    <a:lstStyle/>
                    <a:p>
                      <a:pPr algn="ctr"/>
                      <a:r>
                        <a:rPr lang="en-US" altLang="zh-CN" sz="1400" b="0" dirty="0" smtClean="0">
                          <a:solidFill>
                            <a:schemeClr val="tx1"/>
                          </a:solidFill>
                        </a:rPr>
                        <a:t>…</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zh-CN" altLang="en-US" sz="1400" b="0" dirty="0" smtClean="0">
                          <a:solidFill>
                            <a:schemeClr val="tx1"/>
                          </a:solidFill>
                        </a:rPr>
                        <a:t>对象的引用</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rPr>
                        <a:t>对象的引用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chemeClr val="tx1"/>
                          </a:solidFill>
                        </a:rPr>
                        <a:t>对象的引用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pPr algn="ctr"/>
                      <a:r>
                        <a:rPr lang="en-US" altLang="zh-CN" sz="1400" b="0" dirty="0" smtClean="0">
                          <a:solidFill>
                            <a:schemeClr val="tx1"/>
                          </a:solidFill>
                        </a:rPr>
                        <a:t>…</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3" name="TextBox 12"/>
          <p:cNvSpPr txBox="1"/>
          <p:nvPr/>
        </p:nvSpPr>
        <p:spPr>
          <a:xfrm>
            <a:off x="5176785" y="3789040"/>
            <a:ext cx="633507" cy="369332"/>
          </a:xfrm>
          <a:prstGeom prst="rect">
            <a:avLst/>
          </a:prstGeom>
          <a:noFill/>
        </p:spPr>
        <p:txBody>
          <a:bodyPr wrap="none" rtlCol="0">
            <a:spAutoFit/>
          </a:bodyPr>
          <a:lstStyle/>
          <a:p>
            <a:r>
              <a:rPr lang="en-US" altLang="zh-CN" dirty="0" smtClean="0"/>
              <a:t>p[0]</a:t>
            </a:r>
            <a:endParaRPr lang="zh-CN" altLang="en-US" dirty="0"/>
          </a:p>
        </p:txBody>
      </p:sp>
      <p:sp>
        <p:nvSpPr>
          <p:cNvPr id="14" name="TextBox 13"/>
          <p:cNvSpPr txBox="1"/>
          <p:nvPr/>
        </p:nvSpPr>
        <p:spPr>
          <a:xfrm>
            <a:off x="5148064" y="4149080"/>
            <a:ext cx="633507" cy="369332"/>
          </a:xfrm>
          <a:prstGeom prst="rect">
            <a:avLst/>
          </a:prstGeom>
          <a:noFill/>
        </p:spPr>
        <p:txBody>
          <a:bodyPr wrap="none" rtlCol="0">
            <a:spAutoFit/>
          </a:bodyPr>
          <a:lstStyle/>
          <a:p>
            <a:r>
              <a:rPr lang="en-US" altLang="zh-CN" dirty="0" smtClean="0"/>
              <a:t>p[1]</a:t>
            </a:r>
            <a:endParaRPr lang="zh-CN" altLang="en-US" dirty="0"/>
          </a:p>
        </p:txBody>
      </p:sp>
      <p:sp>
        <p:nvSpPr>
          <p:cNvPr id="15" name="TextBox 14"/>
          <p:cNvSpPr txBox="1"/>
          <p:nvPr/>
        </p:nvSpPr>
        <p:spPr>
          <a:xfrm>
            <a:off x="5148064" y="4509120"/>
            <a:ext cx="633507" cy="369332"/>
          </a:xfrm>
          <a:prstGeom prst="rect">
            <a:avLst/>
          </a:prstGeom>
          <a:noFill/>
        </p:spPr>
        <p:txBody>
          <a:bodyPr wrap="none" rtlCol="0">
            <a:spAutoFit/>
          </a:bodyPr>
          <a:lstStyle/>
          <a:p>
            <a:r>
              <a:rPr lang="en-US" altLang="zh-CN" dirty="0" smtClean="0"/>
              <a:t>p[2]</a:t>
            </a:r>
            <a:endParaRPr lang="zh-CN" altLang="en-US" dirty="0"/>
          </a:p>
        </p:txBody>
      </p:sp>
      <p:sp>
        <p:nvSpPr>
          <p:cNvPr id="16" name="右大括号 15"/>
          <p:cNvSpPr/>
          <p:nvPr/>
        </p:nvSpPr>
        <p:spPr>
          <a:xfrm>
            <a:off x="8172400" y="3419708"/>
            <a:ext cx="288032" cy="187220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 name="TextBox 16"/>
          <p:cNvSpPr txBox="1"/>
          <p:nvPr/>
        </p:nvSpPr>
        <p:spPr>
          <a:xfrm>
            <a:off x="8388424" y="4139788"/>
            <a:ext cx="415498" cy="369332"/>
          </a:xfrm>
          <a:prstGeom prst="rect">
            <a:avLst/>
          </a:prstGeom>
          <a:noFill/>
        </p:spPr>
        <p:txBody>
          <a:bodyPr wrap="none" rtlCol="0">
            <a:spAutoFit/>
          </a:bodyPr>
          <a:lstStyle/>
          <a:p>
            <a:r>
              <a:rPr lang="zh-CN" altLang="en-US" dirty="0"/>
              <a:t>堆</a:t>
            </a:r>
          </a:p>
        </p:txBody>
      </p:sp>
      <p:sp>
        <p:nvSpPr>
          <p:cNvPr id="19" name="TextBox 18"/>
          <p:cNvSpPr txBox="1"/>
          <p:nvPr/>
        </p:nvSpPr>
        <p:spPr>
          <a:xfrm>
            <a:off x="6948264" y="3818255"/>
            <a:ext cx="1412566" cy="338554"/>
          </a:xfrm>
          <a:prstGeom prst="rect">
            <a:avLst/>
          </a:prstGeom>
          <a:noFill/>
        </p:spPr>
        <p:txBody>
          <a:bodyPr wrap="none" rtlCol="0">
            <a:spAutoFit/>
          </a:bodyPr>
          <a:lstStyle/>
          <a:p>
            <a:r>
              <a:rPr lang="en-US" altLang="zh-CN" sz="1600" dirty="0" smtClean="0"/>
              <a:t>People</a:t>
            </a:r>
            <a:r>
              <a:rPr lang="zh-CN" altLang="en-US" sz="1600" dirty="0" smtClean="0"/>
              <a:t>对象</a:t>
            </a:r>
            <a:r>
              <a:rPr lang="en-US" altLang="zh-CN" sz="1600" dirty="0"/>
              <a:t>0</a:t>
            </a:r>
            <a:endParaRPr lang="zh-CN" altLang="en-US" sz="1600" dirty="0"/>
          </a:p>
        </p:txBody>
      </p:sp>
      <p:sp>
        <p:nvSpPr>
          <p:cNvPr id="31" name="TextBox 30"/>
          <p:cNvSpPr txBox="1"/>
          <p:nvPr/>
        </p:nvSpPr>
        <p:spPr>
          <a:xfrm>
            <a:off x="6948264" y="4149080"/>
            <a:ext cx="1412566" cy="338554"/>
          </a:xfrm>
          <a:prstGeom prst="rect">
            <a:avLst/>
          </a:prstGeom>
          <a:noFill/>
        </p:spPr>
        <p:txBody>
          <a:bodyPr wrap="none" rtlCol="0">
            <a:spAutoFit/>
          </a:bodyPr>
          <a:lstStyle/>
          <a:p>
            <a:r>
              <a:rPr lang="en-US" altLang="zh-CN" sz="1600" dirty="0" smtClean="0"/>
              <a:t>People</a:t>
            </a:r>
            <a:r>
              <a:rPr lang="zh-CN" altLang="en-US" sz="1600" dirty="0" smtClean="0"/>
              <a:t>对象</a:t>
            </a:r>
            <a:r>
              <a:rPr lang="en-US" altLang="zh-CN" sz="1600" dirty="0" smtClean="0"/>
              <a:t>1</a:t>
            </a:r>
            <a:endParaRPr lang="zh-CN" altLang="en-US" sz="1600" dirty="0"/>
          </a:p>
        </p:txBody>
      </p:sp>
      <p:sp>
        <p:nvSpPr>
          <p:cNvPr id="32" name="TextBox 31"/>
          <p:cNvSpPr txBox="1"/>
          <p:nvPr/>
        </p:nvSpPr>
        <p:spPr>
          <a:xfrm>
            <a:off x="6948264" y="4483860"/>
            <a:ext cx="1412566" cy="338554"/>
          </a:xfrm>
          <a:prstGeom prst="rect">
            <a:avLst/>
          </a:prstGeom>
          <a:noFill/>
        </p:spPr>
        <p:txBody>
          <a:bodyPr wrap="none" rtlCol="0">
            <a:spAutoFit/>
          </a:bodyPr>
          <a:lstStyle/>
          <a:p>
            <a:r>
              <a:rPr lang="en-US" altLang="zh-CN" sz="1600" dirty="0" smtClean="0"/>
              <a:t>People</a:t>
            </a:r>
            <a:r>
              <a:rPr lang="zh-CN" altLang="en-US" sz="1600" dirty="0" smtClean="0"/>
              <a:t>对象</a:t>
            </a:r>
            <a:r>
              <a:rPr lang="en-US" altLang="zh-CN" sz="1600" dirty="0" smtClean="0"/>
              <a:t>2</a:t>
            </a:r>
            <a:endParaRPr lang="zh-CN" altLang="en-US" sz="1600" dirty="0"/>
          </a:p>
        </p:txBody>
      </p:sp>
      <p:cxnSp>
        <p:nvCxnSpPr>
          <p:cNvPr id="34" name="直接箭头连接符 33"/>
          <p:cNvCxnSpPr>
            <a:endCxn id="13" idx="1"/>
          </p:cNvCxnSpPr>
          <p:nvPr/>
        </p:nvCxnSpPr>
        <p:spPr>
          <a:xfrm flipV="1">
            <a:off x="4427984" y="3973706"/>
            <a:ext cx="748801" cy="1103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12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3" grpId="0"/>
      <p:bldP spid="14" grpId="0"/>
      <p:bldP spid="15" grpId="0"/>
      <p:bldP spid="16" grpId="0" animBg="1"/>
      <p:bldP spid="17" grpId="0"/>
      <p:bldP spid="19" grpId="0"/>
      <p:bldP spid="31" grpId="0"/>
      <p:bldP spid="3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832648" cy="504056"/>
          </a:xfrm>
        </p:spPr>
        <p:txBody>
          <a:bodyPr>
            <a:noAutofit/>
          </a:bodyPr>
          <a:lstStyle/>
          <a:p>
            <a:r>
              <a:rPr lang="zh-CN" altLang="en-US" sz="2800" dirty="0"/>
              <a:t>对象</a:t>
            </a:r>
            <a:r>
              <a:rPr lang="zh-CN" altLang="en-US" sz="2800" dirty="0" smtClean="0"/>
              <a:t>数组</a:t>
            </a:r>
            <a:endParaRPr lang="zh-CN" altLang="en-US" sz="2800" dirty="0"/>
          </a:p>
        </p:txBody>
      </p:sp>
      <p:sp>
        <p:nvSpPr>
          <p:cNvPr id="3" name="内容占位符 2"/>
          <p:cNvSpPr>
            <a:spLocks noGrp="1"/>
          </p:cNvSpPr>
          <p:nvPr>
            <p:ph idx="1"/>
          </p:nvPr>
        </p:nvSpPr>
        <p:spPr>
          <a:xfrm>
            <a:off x="539552" y="764704"/>
            <a:ext cx="6777317" cy="3508977"/>
          </a:xfrm>
        </p:spPr>
        <p:txBody>
          <a:bodyPr>
            <a:normAutofit/>
          </a:bodyPr>
          <a:lstStyle/>
          <a:p>
            <a:pPr marL="68580" indent="0">
              <a:buNone/>
            </a:pPr>
            <a:r>
              <a:rPr lang="zh-CN" altLang="en-US" sz="2000" dirty="0" smtClean="0"/>
              <a:t>例</a:t>
            </a:r>
            <a:r>
              <a:rPr lang="en-US" altLang="zh-CN" sz="2000" dirty="0" smtClean="0"/>
              <a:t>6.17 </a:t>
            </a:r>
            <a:r>
              <a:rPr lang="zh-CN" altLang="en-US" sz="2000" dirty="0" smtClean="0"/>
              <a:t>对象数组</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84</a:t>
            </a:fld>
            <a:endParaRPr lang="zh-CN" altLang="en-US"/>
          </a:p>
        </p:txBody>
      </p:sp>
      <p:sp>
        <p:nvSpPr>
          <p:cNvPr id="5" name="矩形 4"/>
          <p:cNvSpPr/>
          <p:nvPr/>
        </p:nvSpPr>
        <p:spPr>
          <a:xfrm>
            <a:off x="107504" y="1240879"/>
            <a:ext cx="5184576" cy="4924425"/>
          </a:xfrm>
          <a:prstGeom prst="rect">
            <a:avLst/>
          </a:prstGeom>
          <a:solidFill>
            <a:schemeClr val="accent5">
              <a:lumMod val="40000"/>
              <a:lumOff val="60000"/>
            </a:schemeClr>
          </a:solidFill>
        </p:spPr>
        <p:txBody>
          <a:bodyPr wrap="square">
            <a:spAutoFit/>
          </a:bodyPr>
          <a:lstStyle/>
          <a:p>
            <a:r>
              <a:rPr lang="en-US" altLang="zh-CN" sz="1600" dirty="0"/>
              <a:t>class People {</a:t>
            </a:r>
          </a:p>
          <a:p>
            <a:r>
              <a:rPr lang="en-US" altLang="zh-CN" sz="1600" dirty="0" smtClean="0"/>
              <a:t>String </a:t>
            </a:r>
            <a:r>
              <a:rPr lang="en-US" altLang="zh-CN" sz="1600" dirty="0"/>
              <a:t>name;</a:t>
            </a:r>
          </a:p>
          <a:p>
            <a:r>
              <a:rPr lang="en-US" altLang="zh-CN" sz="1600" dirty="0" smtClean="0"/>
              <a:t>String </a:t>
            </a:r>
            <a:r>
              <a:rPr lang="en-US" altLang="zh-CN" sz="1600" dirty="0"/>
              <a:t>sex;</a:t>
            </a:r>
          </a:p>
          <a:p>
            <a:r>
              <a:rPr lang="en-US" altLang="zh-CN" sz="1600" dirty="0" err="1" smtClean="0"/>
              <a:t>int</a:t>
            </a:r>
            <a:r>
              <a:rPr lang="en-US" altLang="zh-CN" sz="1600" dirty="0" smtClean="0"/>
              <a:t> </a:t>
            </a:r>
            <a:r>
              <a:rPr lang="en-US" altLang="zh-CN" sz="1600" dirty="0"/>
              <a:t>age;</a:t>
            </a:r>
          </a:p>
          <a:p>
            <a:r>
              <a:rPr lang="en-US" altLang="zh-CN" sz="1600" dirty="0" smtClean="0"/>
              <a:t>private </a:t>
            </a:r>
            <a:r>
              <a:rPr lang="en-US" altLang="zh-CN" sz="1600" dirty="0"/>
              <a:t>People</a:t>
            </a:r>
            <a:r>
              <a:rPr lang="en-US" altLang="zh-CN" sz="1600" dirty="0" smtClean="0"/>
              <a:t>() {</a:t>
            </a:r>
            <a:endParaRPr lang="en-US" altLang="zh-CN" sz="1600" dirty="0"/>
          </a:p>
          <a:p>
            <a:r>
              <a:rPr lang="en-US" altLang="zh-CN" sz="1600" dirty="0" err="1" smtClean="0"/>
              <a:t>System.out.println</a:t>
            </a:r>
            <a:r>
              <a:rPr lang="en-US" altLang="zh-CN" sz="1600" dirty="0"/>
              <a:t>("</a:t>
            </a:r>
            <a:r>
              <a:rPr lang="zh-CN" altLang="en-US" sz="1600" dirty="0"/>
              <a:t>调用了无参的构造方法</a:t>
            </a:r>
            <a:r>
              <a:rPr lang="en-US" altLang="zh-CN" sz="1600" dirty="0" smtClean="0"/>
              <a:t>");  </a:t>
            </a:r>
            <a:endParaRPr lang="en-US" altLang="zh-CN" sz="1600" dirty="0" smtClean="0"/>
          </a:p>
          <a:p>
            <a:r>
              <a:rPr lang="en-US" altLang="zh-CN" sz="1600" dirty="0" smtClean="0"/>
              <a:t> </a:t>
            </a:r>
            <a:r>
              <a:rPr lang="en-US" altLang="zh-CN" sz="1600" dirty="0" smtClean="0"/>
              <a:t>}</a:t>
            </a:r>
            <a:endParaRPr lang="en-US" altLang="zh-CN" sz="1600" dirty="0"/>
          </a:p>
          <a:p>
            <a:r>
              <a:rPr lang="en-US" altLang="zh-CN" sz="1600" dirty="0" smtClean="0"/>
              <a:t>public </a:t>
            </a:r>
            <a:r>
              <a:rPr lang="en-US" altLang="zh-CN" sz="1600" dirty="0"/>
              <a:t>People(String </a:t>
            </a:r>
            <a:r>
              <a:rPr lang="en-US" altLang="zh-CN" sz="1600" dirty="0" err="1"/>
              <a:t>n,String</a:t>
            </a:r>
            <a:r>
              <a:rPr lang="en-US" altLang="zh-CN" sz="1600" dirty="0"/>
              <a:t> </a:t>
            </a:r>
            <a:r>
              <a:rPr lang="en-US" altLang="zh-CN" sz="1600" dirty="0" err="1"/>
              <a:t>s,int</a:t>
            </a:r>
            <a:r>
              <a:rPr lang="en-US" altLang="zh-CN" sz="1600" dirty="0"/>
              <a:t> a)    </a:t>
            </a:r>
            <a:endParaRPr lang="en-US" altLang="zh-CN" sz="1600" dirty="0" smtClean="0"/>
          </a:p>
          <a:p>
            <a:r>
              <a:rPr lang="en-US" altLang="zh-CN" sz="1600" dirty="0" smtClean="0"/>
              <a:t>{</a:t>
            </a:r>
            <a:endParaRPr lang="en-US" altLang="zh-CN" sz="1600" dirty="0"/>
          </a:p>
          <a:p>
            <a:r>
              <a:rPr lang="en-US" altLang="zh-CN" sz="1600" dirty="0" smtClean="0"/>
              <a:t>name=n</a:t>
            </a:r>
            <a:r>
              <a:rPr lang="en-US" altLang="zh-CN" sz="1600" dirty="0" smtClean="0"/>
              <a:t>;</a:t>
            </a:r>
          </a:p>
          <a:p>
            <a:r>
              <a:rPr lang="en-US" altLang="zh-CN" sz="1600" dirty="0" smtClean="0"/>
              <a:t>  sex=s</a:t>
            </a:r>
            <a:r>
              <a:rPr lang="en-US" altLang="zh-CN" sz="1600" dirty="0"/>
              <a:t>;</a:t>
            </a:r>
          </a:p>
          <a:p>
            <a:r>
              <a:rPr lang="en-US" altLang="zh-CN" sz="1600" dirty="0" smtClean="0"/>
              <a:t>  age=a</a:t>
            </a:r>
            <a:r>
              <a:rPr lang="en-US" altLang="zh-CN" sz="1600" dirty="0"/>
              <a:t>; </a:t>
            </a:r>
          </a:p>
          <a:p>
            <a:r>
              <a:rPr lang="en-US" altLang="zh-CN" sz="1600" dirty="0" smtClean="0"/>
              <a:t>}</a:t>
            </a:r>
            <a:endParaRPr lang="en-US" altLang="zh-CN" sz="1600" dirty="0"/>
          </a:p>
          <a:p>
            <a:r>
              <a:rPr lang="en-US" altLang="zh-CN" sz="1600" dirty="0" smtClean="0"/>
              <a:t>  public </a:t>
            </a:r>
            <a:r>
              <a:rPr lang="en-US" altLang="zh-CN" sz="1600" dirty="0"/>
              <a:t>void show</a:t>
            </a:r>
            <a:r>
              <a:rPr lang="en-US" altLang="zh-CN" sz="1600" dirty="0" smtClean="0"/>
              <a:t>()  {</a:t>
            </a:r>
            <a:endParaRPr lang="en-US" altLang="zh-CN" sz="1600" dirty="0"/>
          </a:p>
          <a:p>
            <a:r>
              <a:rPr lang="en-US" altLang="zh-CN" sz="1600" dirty="0" smtClean="0"/>
              <a:t>    </a:t>
            </a:r>
            <a:r>
              <a:rPr lang="en-US" altLang="zh-CN" sz="1600" dirty="0" err="1" smtClean="0"/>
              <a:t>System.out.println</a:t>
            </a:r>
            <a:r>
              <a:rPr lang="en-US" altLang="zh-CN" sz="1600" dirty="0" smtClean="0"/>
              <a:t>("</a:t>
            </a:r>
            <a:r>
              <a:rPr lang="zh-CN" altLang="en-US" sz="1600" dirty="0" smtClean="0"/>
              <a:t>数据</a:t>
            </a:r>
            <a:r>
              <a:rPr lang="zh-CN" altLang="en-US" sz="1600" dirty="0"/>
              <a:t>如下</a:t>
            </a:r>
            <a:r>
              <a:rPr lang="en-US" altLang="zh-CN" sz="1600" dirty="0"/>
              <a:t>");</a:t>
            </a:r>
          </a:p>
          <a:p>
            <a:r>
              <a:rPr lang="en-US" altLang="zh-CN" sz="1600" dirty="0" smtClean="0"/>
              <a:t>    </a:t>
            </a:r>
            <a:r>
              <a:rPr lang="en-US" altLang="zh-CN" sz="1600" dirty="0" err="1" smtClean="0"/>
              <a:t>System.out.println</a:t>
            </a:r>
            <a:r>
              <a:rPr lang="en-US" altLang="zh-CN" sz="1600" dirty="0"/>
              <a:t>("name="+name</a:t>
            </a:r>
            <a:r>
              <a:rPr lang="en-US" altLang="zh-CN" sz="1600" dirty="0" smtClean="0"/>
              <a:t>);</a:t>
            </a:r>
          </a:p>
          <a:p>
            <a:r>
              <a:rPr lang="en-US" altLang="zh-CN" sz="1600" dirty="0"/>
              <a:t> </a:t>
            </a:r>
            <a:r>
              <a:rPr lang="en-US" altLang="zh-CN" sz="1600" dirty="0" smtClean="0"/>
              <a:t>   </a:t>
            </a:r>
            <a:r>
              <a:rPr lang="en-US" altLang="zh-CN" sz="1600" dirty="0" err="1" smtClean="0"/>
              <a:t>System.out.println</a:t>
            </a:r>
            <a:r>
              <a:rPr lang="en-US" altLang="zh-CN" sz="1600" dirty="0"/>
              <a:t>("sex="+sex);</a:t>
            </a:r>
          </a:p>
          <a:p>
            <a:r>
              <a:rPr lang="en-US" altLang="zh-CN" sz="1600" dirty="0" smtClean="0"/>
              <a:t>   </a:t>
            </a:r>
            <a:r>
              <a:rPr lang="en-US" altLang="zh-CN" sz="1600" dirty="0" err="1" smtClean="0"/>
              <a:t>System.out.println</a:t>
            </a:r>
            <a:r>
              <a:rPr lang="en-US" altLang="zh-CN" sz="1600" dirty="0"/>
              <a:t>("age="+age</a:t>
            </a:r>
            <a:r>
              <a:rPr lang="en-US" altLang="zh-CN" sz="1600" dirty="0" smtClean="0"/>
              <a:t>);    }</a:t>
            </a:r>
            <a:endParaRPr lang="en-US" altLang="zh-CN" sz="1600" dirty="0"/>
          </a:p>
          <a:p>
            <a:r>
              <a:rPr lang="en-US" altLang="zh-CN" sz="1600" dirty="0" smtClean="0"/>
              <a:t>}</a:t>
            </a:r>
            <a:endParaRPr lang="en-US" altLang="zh-CN" sz="1600" dirty="0"/>
          </a:p>
        </p:txBody>
      </p:sp>
      <p:sp>
        <p:nvSpPr>
          <p:cNvPr id="7" name="矩形 6"/>
          <p:cNvSpPr/>
          <p:nvPr/>
        </p:nvSpPr>
        <p:spPr>
          <a:xfrm>
            <a:off x="4355976" y="595243"/>
            <a:ext cx="6678488" cy="5940088"/>
          </a:xfrm>
          <a:prstGeom prst="rect">
            <a:avLst/>
          </a:prstGeom>
          <a:solidFill>
            <a:schemeClr val="accent6">
              <a:lumMod val="20000"/>
              <a:lumOff val="80000"/>
            </a:schemeClr>
          </a:solidFill>
        </p:spPr>
        <p:txBody>
          <a:bodyPr wrap="square">
            <a:spAutoFit/>
          </a:bodyPr>
          <a:lstStyle/>
          <a:p>
            <a:r>
              <a:rPr lang="en-US" altLang="zh-CN" sz="1600" dirty="0"/>
              <a:t>public class Test {</a:t>
            </a:r>
          </a:p>
          <a:p>
            <a:r>
              <a:rPr lang="en-US" altLang="zh-CN" sz="1600" dirty="0" smtClean="0"/>
              <a:t>public </a:t>
            </a:r>
            <a:r>
              <a:rPr lang="en-US" altLang="zh-CN" sz="1600" dirty="0"/>
              <a:t>static void main(String[] </a:t>
            </a:r>
            <a:r>
              <a:rPr lang="en-US" altLang="zh-CN" sz="1600" dirty="0" err="1"/>
              <a:t>args</a:t>
            </a:r>
            <a:r>
              <a:rPr lang="en-US" altLang="zh-CN" sz="1600" dirty="0"/>
              <a:t>) {</a:t>
            </a:r>
          </a:p>
          <a:p>
            <a:r>
              <a:rPr lang="en-US" altLang="zh-CN" sz="1600" dirty="0" smtClean="0"/>
              <a:t>Scanner </a:t>
            </a:r>
            <a:r>
              <a:rPr lang="en-US" altLang="zh-CN" sz="1600" dirty="0" err="1"/>
              <a:t>sc</a:t>
            </a:r>
            <a:r>
              <a:rPr lang="en-US" altLang="zh-CN" sz="1600" dirty="0"/>
              <a:t>=new Scanner(System.in);</a:t>
            </a:r>
          </a:p>
          <a:p>
            <a:r>
              <a:rPr lang="en-US" altLang="zh-CN" sz="1600" dirty="0" err="1" smtClean="0"/>
              <a:t>System.out.println</a:t>
            </a:r>
            <a:r>
              <a:rPr lang="en-US" altLang="zh-CN" sz="1600" dirty="0"/>
              <a:t>("</a:t>
            </a:r>
            <a:r>
              <a:rPr lang="zh-CN" altLang="en-US" sz="1600" dirty="0"/>
              <a:t>请问需要输入几个人的数据？</a:t>
            </a:r>
            <a:r>
              <a:rPr lang="en-US" altLang="zh-CN" sz="1600" dirty="0"/>
              <a:t>");</a:t>
            </a:r>
          </a:p>
          <a:p>
            <a:r>
              <a:rPr lang="en-US" altLang="zh-CN" sz="1600" dirty="0" err="1" smtClean="0"/>
              <a:t>int</a:t>
            </a:r>
            <a:r>
              <a:rPr lang="en-US" altLang="zh-CN" sz="1600" dirty="0" smtClean="0"/>
              <a:t> </a:t>
            </a:r>
            <a:r>
              <a:rPr lang="en-US" altLang="zh-CN" sz="1600" dirty="0" err="1"/>
              <a:t>num</a:t>
            </a:r>
            <a:r>
              <a:rPr lang="en-US" altLang="zh-CN" sz="1600" dirty="0"/>
              <a:t>=</a:t>
            </a:r>
            <a:r>
              <a:rPr lang="en-US" altLang="zh-CN" sz="1600" dirty="0" err="1"/>
              <a:t>sc.nextInt</a:t>
            </a:r>
            <a:r>
              <a:rPr lang="en-US" altLang="zh-CN" sz="1600" dirty="0"/>
              <a:t>();</a:t>
            </a:r>
          </a:p>
          <a:p>
            <a:r>
              <a:rPr lang="en-US" altLang="zh-CN" sz="1600" dirty="0" smtClean="0"/>
              <a:t>People</a:t>
            </a:r>
            <a:r>
              <a:rPr lang="en-US" altLang="zh-CN" sz="1600" dirty="0"/>
              <a:t>[] p=new People[</a:t>
            </a:r>
            <a:r>
              <a:rPr lang="en-US" altLang="zh-CN" sz="1600" dirty="0" err="1"/>
              <a:t>num</a:t>
            </a:r>
            <a:r>
              <a:rPr lang="en-US" altLang="zh-CN" sz="1600" dirty="0"/>
              <a:t>];</a:t>
            </a:r>
          </a:p>
          <a:p>
            <a:r>
              <a:rPr lang="en-US" altLang="zh-CN" sz="1600" dirty="0" smtClean="0"/>
              <a:t>for(</a:t>
            </a:r>
            <a:r>
              <a:rPr lang="en-US" altLang="zh-CN" sz="1600" dirty="0" err="1" smtClean="0"/>
              <a:t>int</a:t>
            </a:r>
            <a:r>
              <a:rPr lang="en-US" altLang="zh-CN" sz="1600" dirty="0" smtClean="0"/>
              <a:t> </a:t>
            </a:r>
            <a:r>
              <a:rPr lang="en-US" altLang="zh-CN" sz="1600" dirty="0" err="1"/>
              <a:t>i</a:t>
            </a:r>
            <a:r>
              <a:rPr lang="en-US" altLang="zh-CN" sz="1600" dirty="0"/>
              <a:t>=0;i&lt;</a:t>
            </a:r>
            <a:r>
              <a:rPr lang="en-US" altLang="zh-CN" sz="1600" dirty="0" err="1"/>
              <a:t>p.length;i</a:t>
            </a:r>
            <a:r>
              <a:rPr lang="en-US" altLang="zh-CN" sz="1600" dirty="0"/>
              <a:t>++)</a:t>
            </a:r>
          </a:p>
          <a:p>
            <a:r>
              <a:rPr lang="en-US" altLang="zh-CN" sz="1600" dirty="0" smtClean="0"/>
              <a:t>{</a:t>
            </a:r>
            <a:endParaRPr lang="en-US" altLang="zh-CN" sz="1600" dirty="0"/>
          </a:p>
          <a:p>
            <a:r>
              <a:rPr lang="en-US" altLang="zh-CN" sz="1600" spc="-100" dirty="0" err="1"/>
              <a:t>System.out.println</a:t>
            </a:r>
            <a:r>
              <a:rPr lang="en-US" altLang="zh-CN" sz="1600" spc="-100" dirty="0"/>
              <a:t>("</a:t>
            </a:r>
            <a:r>
              <a:rPr lang="zh-CN" altLang="en-US" sz="1600" spc="-100" dirty="0"/>
              <a:t>请输入第</a:t>
            </a:r>
            <a:r>
              <a:rPr lang="en-US" altLang="zh-CN" sz="1600" spc="-100" dirty="0"/>
              <a:t>"+(i+1)+"</a:t>
            </a:r>
            <a:r>
              <a:rPr lang="zh-CN" altLang="en-US" sz="1600" spc="-100" dirty="0"/>
              <a:t>个人的信息：</a:t>
            </a:r>
            <a:r>
              <a:rPr lang="en-US" altLang="zh-CN" sz="1600" spc="-100" dirty="0" smtClean="0"/>
              <a:t>");</a:t>
            </a:r>
          </a:p>
          <a:p>
            <a:r>
              <a:rPr lang="en-US" altLang="zh-CN" sz="1600" dirty="0" err="1" smtClean="0"/>
              <a:t>System.out.print</a:t>
            </a:r>
            <a:r>
              <a:rPr lang="en-US" altLang="zh-CN" sz="1600" dirty="0" smtClean="0"/>
              <a:t>("</a:t>
            </a:r>
            <a:r>
              <a:rPr lang="zh-CN" altLang="en-US" sz="1600" dirty="0" smtClean="0"/>
              <a:t>请输入姓名：</a:t>
            </a:r>
            <a:r>
              <a:rPr lang="en-US" altLang="zh-CN" sz="1600" dirty="0" smtClean="0"/>
              <a:t>");</a:t>
            </a:r>
          </a:p>
          <a:p>
            <a:r>
              <a:rPr lang="en-US" altLang="zh-CN" sz="1600" dirty="0" smtClean="0"/>
              <a:t>String </a:t>
            </a:r>
            <a:r>
              <a:rPr lang="en-US" altLang="zh-CN" sz="1600" dirty="0"/>
              <a:t>n=</a:t>
            </a:r>
            <a:r>
              <a:rPr lang="en-US" altLang="zh-CN" sz="1600" dirty="0" err="1"/>
              <a:t>sc.next</a:t>
            </a:r>
            <a:r>
              <a:rPr lang="en-US" altLang="zh-CN" sz="1600" dirty="0"/>
              <a:t>();</a:t>
            </a:r>
          </a:p>
          <a:p>
            <a:r>
              <a:rPr lang="en-US" altLang="zh-CN" sz="1600" dirty="0" err="1" smtClean="0"/>
              <a:t>System.out.print</a:t>
            </a:r>
            <a:r>
              <a:rPr lang="en-US" altLang="zh-CN" sz="1600" dirty="0"/>
              <a:t>("</a:t>
            </a:r>
            <a:r>
              <a:rPr lang="zh-CN" altLang="en-US" sz="1600" dirty="0"/>
              <a:t>请输入性别：</a:t>
            </a:r>
            <a:r>
              <a:rPr lang="en-US" altLang="zh-CN" sz="1600" dirty="0"/>
              <a:t>");</a:t>
            </a:r>
          </a:p>
          <a:p>
            <a:r>
              <a:rPr lang="en-US" altLang="zh-CN" sz="1600" dirty="0" smtClean="0"/>
              <a:t>String </a:t>
            </a:r>
            <a:r>
              <a:rPr lang="en-US" altLang="zh-CN" sz="1600" dirty="0"/>
              <a:t>s=</a:t>
            </a:r>
            <a:r>
              <a:rPr lang="en-US" altLang="zh-CN" sz="1600" dirty="0" err="1"/>
              <a:t>sc.next</a:t>
            </a:r>
            <a:r>
              <a:rPr lang="en-US" altLang="zh-CN" sz="1600" dirty="0"/>
              <a:t>();</a:t>
            </a:r>
          </a:p>
          <a:p>
            <a:r>
              <a:rPr lang="en-US" altLang="zh-CN" sz="1600" dirty="0" err="1" smtClean="0"/>
              <a:t>System.out.print</a:t>
            </a:r>
            <a:r>
              <a:rPr lang="en-US" altLang="zh-CN" sz="1600" dirty="0"/>
              <a:t>("</a:t>
            </a:r>
            <a:r>
              <a:rPr lang="zh-CN" altLang="en-US" sz="1600" dirty="0"/>
              <a:t>请输入年龄：</a:t>
            </a:r>
            <a:r>
              <a:rPr lang="en-US" altLang="zh-CN" sz="1600" dirty="0"/>
              <a:t>");</a:t>
            </a:r>
          </a:p>
          <a:p>
            <a:r>
              <a:rPr lang="en-US" altLang="zh-CN" sz="1600" dirty="0" err="1" smtClean="0"/>
              <a:t>int</a:t>
            </a:r>
            <a:r>
              <a:rPr lang="en-US" altLang="zh-CN" sz="1600" dirty="0" smtClean="0"/>
              <a:t> </a:t>
            </a:r>
            <a:r>
              <a:rPr lang="en-US" altLang="zh-CN" sz="1600" dirty="0"/>
              <a:t>a=</a:t>
            </a:r>
            <a:r>
              <a:rPr lang="en-US" altLang="zh-CN" sz="1600" dirty="0" err="1"/>
              <a:t>sc.nextInt</a:t>
            </a:r>
            <a:r>
              <a:rPr lang="en-US" altLang="zh-CN" sz="1600" dirty="0"/>
              <a:t>();</a:t>
            </a:r>
          </a:p>
          <a:p>
            <a:r>
              <a:rPr lang="en-US" altLang="zh-CN" sz="1600" dirty="0" smtClean="0"/>
              <a:t>p[</a:t>
            </a:r>
            <a:r>
              <a:rPr lang="en-US" altLang="zh-CN" sz="1600" dirty="0" err="1" smtClean="0"/>
              <a:t>i</a:t>
            </a:r>
            <a:r>
              <a:rPr lang="en-US" altLang="zh-CN" sz="1600" dirty="0"/>
              <a:t>]=new People(</a:t>
            </a:r>
            <a:r>
              <a:rPr lang="en-US" altLang="zh-CN" sz="1600" dirty="0" err="1"/>
              <a:t>n,s,a</a:t>
            </a:r>
            <a:r>
              <a:rPr lang="en-US" altLang="zh-CN" sz="1600" dirty="0"/>
              <a:t>);</a:t>
            </a:r>
          </a:p>
          <a:p>
            <a:r>
              <a:rPr lang="en-US" altLang="zh-CN" sz="1600" dirty="0" smtClean="0"/>
              <a:t>}</a:t>
            </a:r>
            <a:r>
              <a:rPr lang="en-US" altLang="zh-CN" sz="1600" dirty="0"/>
              <a:t>	</a:t>
            </a:r>
          </a:p>
          <a:p>
            <a:r>
              <a:rPr lang="en-US" altLang="zh-CN" sz="1600" dirty="0" smtClean="0"/>
              <a:t>for(</a:t>
            </a:r>
            <a:r>
              <a:rPr lang="en-US" altLang="zh-CN" sz="1600" dirty="0" err="1" smtClean="0"/>
              <a:t>int</a:t>
            </a:r>
            <a:r>
              <a:rPr lang="en-US" altLang="zh-CN" sz="1600" dirty="0" smtClean="0"/>
              <a:t> </a:t>
            </a:r>
            <a:r>
              <a:rPr lang="en-US" altLang="zh-CN" sz="1600" dirty="0" err="1"/>
              <a:t>i</a:t>
            </a:r>
            <a:r>
              <a:rPr lang="en-US" altLang="zh-CN" sz="1600" dirty="0"/>
              <a:t>=0;i&lt;</a:t>
            </a:r>
            <a:r>
              <a:rPr lang="en-US" altLang="zh-CN" sz="1600" dirty="0" err="1"/>
              <a:t>p.length;i</a:t>
            </a:r>
            <a:r>
              <a:rPr lang="en-US" altLang="zh-CN" sz="1600" dirty="0"/>
              <a:t>++)</a:t>
            </a:r>
          </a:p>
          <a:p>
            <a:r>
              <a:rPr lang="en-US" altLang="zh-CN" sz="1600" dirty="0" smtClean="0"/>
              <a:t>{</a:t>
            </a:r>
            <a:endParaRPr lang="en-US" altLang="zh-CN" sz="1600" dirty="0"/>
          </a:p>
          <a:p>
            <a:r>
              <a:rPr lang="en-US" altLang="zh-CN" sz="1600" dirty="0" smtClean="0"/>
              <a:t>p[</a:t>
            </a:r>
            <a:r>
              <a:rPr lang="en-US" altLang="zh-CN" sz="1600" dirty="0" err="1" smtClean="0"/>
              <a:t>i</a:t>
            </a:r>
            <a:r>
              <a:rPr lang="en-US" altLang="zh-CN" sz="1600" dirty="0"/>
              <a:t>].show();</a:t>
            </a:r>
          </a:p>
          <a:p>
            <a:r>
              <a:rPr lang="en-US" altLang="zh-CN" sz="1600" dirty="0" smtClean="0"/>
              <a:t>}</a:t>
            </a:r>
            <a:r>
              <a:rPr lang="en-US" altLang="zh-CN" sz="1600" dirty="0"/>
              <a:t>	</a:t>
            </a:r>
            <a:endParaRPr lang="en-US" altLang="zh-CN" sz="1600" dirty="0" smtClean="0"/>
          </a:p>
          <a:p>
            <a:r>
              <a:rPr lang="en-US" altLang="zh-CN" sz="1600" dirty="0" smtClean="0"/>
              <a:t>}</a:t>
            </a:r>
            <a:endParaRPr lang="en-US" altLang="zh-CN" sz="1600" dirty="0"/>
          </a:p>
          <a:p>
            <a:r>
              <a:rPr lang="en-US" altLang="zh-CN" sz="1600" dirty="0"/>
              <a:t>}</a:t>
            </a:r>
            <a:endParaRPr lang="zh-CN" alt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3048000"/>
            <a:ext cx="168592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003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6.5.2 </a:t>
            </a:r>
            <a:r>
              <a:rPr lang="zh-CN" altLang="en-US" dirty="0" smtClean="0"/>
              <a:t>访问对象的属性和行为</a:t>
            </a:r>
            <a:endParaRPr lang="zh-CN" altLang="en-US" dirty="0"/>
          </a:p>
        </p:txBody>
      </p:sp>
      <p:sp>
        <p:nvSpPr>
          <p:cNvPr id="7" name="内容占位符 6"/>
          <p:cNvSpPr>
            <a:spLocks noGrp="1"/>
          </p:cNvSpPr>
          <p:nvPr>
            <p:ph idx="1"/>
          </p:nvPr>
        </p:nvSpPr>
        <p:spPr/>
        <p:txBody>
          <a:bodyPr/>
          <a:lstStyle/>
          <a:p>
            <a:pPr marL="68580" indent="0">
              <a:buNone/>
            </a:pPr>
            <a:r>
              <a:rPr lang="zh-CN" altLang="en-US" dirty="0" smtClean="0"/>
              <a:t>用户使用</a:t>
            </a:r>
            <a:r>
              <a:rPr lang="en-US" altLang="zh-CN" dirty="0" smtClean="0"/>
              <a:t>new</a:t>
            </a:r>
            <a:r>
              <a:rPr lang="zh-CN" altLang="en-US" dirty="0" smtClean="0"/>
              <a:t>操作符创建一个对象后，可以使用“对象</a:t>
            </a:r>
            <a:r>
              <a:rPr lang="en-US" altLang="zh-CN" dirty="0" smtClean="0"/>
              <a:t>.</a:t>
            </a:r>
            <a:r>
              <a:rPr lang="zh-CN" altLang="en-US" dirty="0"/>
              <a:t>类</a:t>
            </a:r>
            <a:r>
              <a:rPr lang="zh-CN" altLang="en-US" dirty="0" smtClean="0"/>
              <a:t>成员”来获取对象的属性和行为。</a:t>
            </a:r>
            <a:endParaRPr lang="en-US" altLang="zh-CN" dirty="0" smtClean="0"/>
          </a:p>
          <a:p>
            <a:pPr marL="68580" indent="0">
              <a:buNone/>
            </a:pPr>
            <a:r>
              <a:rPr lang="zh-CN" altLang="en-US" dirty="0" smtClean="0"/>
              <a:t>对象的属性和行为在类中是通过类成员变量和成员方法的形式来表示的，所以当对象获取类成员时，也相应地获取了对象的属性和行为。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85</a:t>
            </a:fld>
            <a:endParaRPr lang="zh-CN" altLang="en-US"/>
          </a:p>
        </p:txBody>
      </p:sp>
    </p:spTree>
    <p:extLst>
      <p:ext uri="{BB962C8B-B14F-4D97-AF65-F5344CB8AC3E}">
        <p14:creationId xmlns:p14="http://schemas.microsoft.com/office/powerpoint/2010/main" val="365738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6777317" cy="3508977"/>
          </a:xfrm>
        </p:spPr>
        <p:txBody>
          <a:bodyPr>
            <a:normAutofit/>
          </a:bodyPr>
          <a:lstStyle/>
          <a:p>
            <a:pPr marL="68580" indent="0">
              <a:buNone/>
            </a:pPr>
            <a:r>
              <a:rPr lang="zh-CN" altLang="en-US" sz="2000" dirty="0" smtClean="0"/>
              <a:t>例</a:t>
            </a:r>
            <a:r>
              <a:rPr lang="en-US" altLang="zh-CN" sz="2000" dirty="0" smtClean="0"/>
              <a:t>6.18 </a:t>
            </a:r>
            <a:r>
              <a:rPr lang="zh-CN" altLang="en-US" sz="2000" dirty="0" smtClean="0"/>
              <a:t>访问</a:t>
            </a:r>
            <a:r>
              <a:rPr lang="zh-CN" altLang="en-US" sz="2000" dirty="0"/>
              <a:t>对象的属性和行为</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86</a:t>
            </a:fld>
            <a:endParaRPr lang="zh-CN" altLang="en-US"/>
          </a:p>
        </p:txBody>
      </p:sp>
      <p:sp>
        <p:nvSpPr>
          <p:cNvPr id="5" name="TextBox 4"/>
          <p:cNvSpPr txBox="1"/>
          <p:nvPr/>
        </p:nvSpPr>
        <p:spPr>
          <a:xfrm>
            <a:off x="683568" y="692696"/>
            <a:ext cx="6760184" cy="6463308"/>
          </a:xfrm>
          <a:prstGeom prst="rect">
            <a:avLst/>
          </a:prstGeom>
          <a:noFill/>
        </p:spPr>
        <p:txBody>
          <a:bodyPr wrap="none" rtlCol="0">
            <a:spAutoFit/>
          </a:bodyPr>
          <a:lstStyle/>
          <a:p>
            <a:r>
              <a:rPr lang="en-US" altLang="zh-CN" dirty="0"/>
              <a:t>package Test</a:t>
            </a:r>
            <a:r>
              <a:rPr lang="en-US" altLang="zh-CN" dirty="0" smtClean="0"/>
              <a:t>;</a:t>
            </a:r>
            <a:endParaRPr lang="en-US" altLang="zh-CN" dirty="0"/>
          </a:p>
          <a:p>
            <a:r>
              <a:rPr lang="en-US" altLang="zh-CN" dirty="0"/>
              <a:t>public class Test </a:t>
            </a:r>
            <a:r>
              <a:rPr lang="en-US" altLang="zh-CN" dirty="0" smtClean="0"/>
              <a:t>{</a:t>
            </a:r>
          </a:p>
          <a:p>
            <a:r>
              <a:rPr lang="en-US" altLang="zh-CN" dirty="0" smtClean="0"/>
              <a:t>static </a:t>
            </a:r>
            <a:r>
              <a:rPr lang="en-US" altLang="zh-CN" dirty="0" err="1" smtClean="0"/>
              <a:t>int</a:t>
            </a:r>
            <a:r>
              <a:rPr lang="en-US" altLang="zh-CN" dirty="0" smtClean="0"/>
              <a:t> i=47;</a:t>
            </a:r>
          </a:p>
          <a:p>
            <a:r>
              <a:rPr lang="en-US" altLang="zh-CN" dirty="0" smtClean="0"/>
              <a:t>public </a:t>
            </a:r>
            <a:r>
              <a:rPr lang="en-US" altLang="zh-CN" dirty="0"/>
              <a:t>void call</a:t>
            </a:r>
            <a:r>
              <a:rPr lang="en-US" altLang="zh-CN" dirty="0" smtClean="0"/>
              <a:t>(){</a:t>
            </a:r>
            <a:endParaRPr lang="en-US" altLang="zh-CN" dirty="0"/>
          </a:p>
          <a:p>
            <a:r>
              <a:rPr lang="en-US" altLang="zh-CN" dirty="0" err="1" smtClean="0"/>
              <a:t>System.out.println</a:t>
            </a:r>
            <a:r>
              <a:rPr lang="en-US" altLang="zh-CN" dirty="0"/>
              <a:t>("</a:t>
            </a:r>
            <a:r>
              <a:rPr lang="zh-CN" altLang="en-US" dirty="0"/>
              <a:t>调用</a:t>
            </a:r>
            <a:r>
              <a:rPr lang="en-US" altLang="zh-CN" dirty="0"/>
              <a:t>call()</a:t>
            </a:r>
            <a:r>
              <a:rPr lang="zh-CN" altLang="en-US" dirty="0"/>
              <a:t>方法</a:t>
            </a:r>
            <a:r>
              <a:rPr lang="en-US" altLang="zh-CN" dirty="0"/>
              <a:t>");</a:t>
            </a:r>
          </a:p>
          <a:p>
            <a:r>
              <a:rPr lang="en-US" altLang="zh-CN" dirty="0" smtClean="0"/>
              <a:t>for(i=0;i&lt;3;i++){</a:t>
            </a:r>
            <a:endParaRPr lang="en-US" altLang="zh-CN" dirty="0"/>
          </a:p>
          <a:p>
            <a:r>
              <a:rPr lang="en-US" altLang="zh-CN" dirty="0" err="1" smtClean="0"/>
              <a:t>System.out.println</a:t>
            </a:r>
            <a:r>
              <a:rPr lang="en-US" altLang="zh-CN" dirty="0" smtClean="0"/>
              <a:t>(i</a:t>
            </a:r>
            <a:r>
              <a:rPr lang="en-US" altLang="zh-CN" dirty="0"/>
              <a:t>+" ");</a:t>
            </a:r>
          </a:p>
          <a:p>
            <a:r>
              <a:rPr lang="en-US" altLang="zh-CN" dirty="0" smtClean="0"/>
              <a:t>if(i</a:t>
            </a:r>
            <a:r>
              <a:rPr lang="en-US" altLang="zh-CN" dirty="0"/>
              <a:t>==2)</a:t>
            </a:r>
          </a:p>
          <a:p>
            <a:r>
              <a:rPr lang="en-US" altLang="zh-CN" dirty="0" err="1" smtClean="0"/>
              <a:t>System.out.println</a:t>
            </a:r>
            <a:r>
              <a:rPr lang="en-US" altLang="zh-CN" dirty="0"/>
              <a:t>("\n");</a:t>
            </a:r>
          </a:p>
          <a:p>
            <a:r>
              <a:rPr lang="en-US" altLang="zh-CN" dirty="0" smtClean="0"/>
              <a:t>}</a:t>
            </a:r>
          </a:p>
          <a:p>
            <a:r>
              <a:rPr lang="en-US" altLang="zh-CN" dirty="0" smtClean="0"/>
              <a:t>}</a:t>
            </a:r>
            <a:endParaRPr lang="en-US" altLang="zh-CN" dirty="0"/>
          </a:p>
          <a:p>
            <a:r>
              <a:rPr lang="en-US" altLang="zh-CN" dirty="0" smtClean="0"/>
              <a:t>public </a:t>
            </a:r>
            <a:r>
              <a:rPr lang="en-US" altLang="zh-CN" dirty="0"/>
              <a:t>Test</a:t>
            </a:r>
            <a:r>
              <a:rPr lang="en-US" altLang="zh-CN" dirty="0" smtClean="0"/>
              <a:t>()  { }</a:t>
            </a:r>
            <a:endParaRPr lang="en-US" altLang="zh-CN" dirty="0"/>
          </a:p>
          <a:p>
            <a:r>
              <a:rPr lang="en-US" altLang="zh-CN" dirty="0" smtClean="0"/>
              <a:t>public </a:t>
            </a:r>
            <a:r>
              <a:rPr lang="en-US" altLang="zh-CN" dirty="0"/>
              <a:t>static void main(String[] </a:t>
            </a:r>
            <a:r>
              <a:rPr lang="en-US" altLang="zh-CN" dirty="0" err="1"/>
              <a:t>args</a:t>
            </a:r>
            <a:r>
              <a:rPr lang="en-US" altLang="zh-CN" dirty="0"/>
              <a:t>) {</a:t>
            </a:r>
          </a:p>
          <a:p>
            <a:r>
              <a:rPr lang="en-US" altLang="zh-CN" dirty="0" smtClean="0"/>
              <a:t>Test </a:t>
            </a:r>
            <a:r>
              <a:rPr lang="en-US" altLang="zh-CN" dirty="0"/>
              <a:t>t1=new Test();</a:t>
            </a:r>
          </a:p>
          <a:p>
            <a:r>
              <a:rPr lang="en-US" altLang="zh-CN" dirty="0" smtClean="0"/>
              <a:t>Test </a:t>
            </a:r>
            <a:r>
              <a:rPr lang="en-US" altLang="zh-CN" dirty="0"/>
              <a:t>t2=new Test();</a:t>
            </a:r>
          </a:p>
          <a:p>
            <a:r>
              <a:rPr lang="en-US" altLang="zh-CN" dirty="0" smtClean="0"/>
              <a:t>t1.i=60</a:t>
            </a:r>
            <a:r>
              <a:rPr lang="en-US" altLang="zh-CN" dirty="0"/>
              <a:t>;</a:t>
            </a:r>
          </a:p>
          <a:p>
            <a:r>
              <a:rPr lang="en-US" altLang="zh-CN" dirty="0" err="1" smtClean="0"/>
              <a:t>System.out.println</a:t>
            </a:r>
            <a:r>
              <a:rPr lang="en-US" altLang="zh-CN" dirty="0"/>
              <a:t>("</a:t>
            </a:r>
            <a:r>
              <a:rPr lang="zh-CN" altLang="en-US" dirty="0"/>
              <a:t>第一个实例对象调用变量</a:t>
            </a:r>
            <a:r>
              <a:rPr lang="en-US" altLang="zh-CN" dirty="0"/>
              <a:t>i</a:t>
            </a:r>
            <a:r>
              <a:rPr lang="zh-CN" altLang="en-US" dirty="0"/>
              <a:t>的结果：</a:t>
            </a:r>
            <a:r>
              <a:rPr lang="en-US" altLang="zh-CN" dirty="0"/>
              <a:t>"+t1.i++);</a:t>
            </a:r>
          </a:p>
          <a:p>
            <a:r>
              <a:rPr lang="en-US" altLang="zh-CN" dirty="0" smtClean="0"/>
              <a:t>t1.call</a:t>
            </a:r>
            <a:r>
              <a:rPr lang="en-US" altLang="zh-CN" dirty="0"/>
              <a:t>();</a:t>
            </a:r>
          </a:p>
          <a:p>
            <a:r>
              <a:rPr lang="en-US" altLang="zh-CN" dirty="0" err="1" smtClean="0"/>
              <a:t>System.out.println</a:t>
            </a:r>
            <a:r>
              <a:rPr lang="en-US" altLang="zh-CN" dirty="0"/>
              <a:t>("</a:t>
            </a:r>
            <a:r>
              <a:rPr lang="zh-CN" altLang="en-US" dirty="0"/>
              <a:t>第二个实例对象调用变量</a:t>
            </a:r>
            <a:r>
              <a:rPr lang="en-US" altLang="zh-CN" dirty="0"/>
              <a:t>i</a:t>
            </a:r>
            <a:r>
              <a:rPr lang="zh-CN" altLang="en-US" dirty="0"/>
              <a:t>的结果：</a:t>
            </a:r>
            <a:r>
              <a:rPr lang="en-US" altLang="zh-CN" dirty="0"/>
              <a:t>"+t2.i);</a:t>
            </a:r>
          </a:p>
          <a:p>
            <a:r>
              <a:rPr lang="en-US" altLang="zh-CN" dirty="0" smtClean="0"/>
              <a:t>t2.call</a:t>
            </a:r>
            <a:r>
              <a:rPr lang="en-US" altLang="zh-CN" dirty="0"/>
              <a:t>();</a:t>
            </a:r>
          </a:p>
          <a:p>
            <a:r>
              <a:rPr lang="en-US" altLang="zh-CN" dirty="0"/>
              <a:t>	}</a:t>
            </a:r>
          </a:p>
          <a:p>
            <a:r>
              <a:rPr lang="en-US" altLang="zh-CN" dirty="0"/>
              <a:t>}</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764704"/>
            <a:ext cx="3096344" cy="220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3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6.5.3 </a:t>
            </a:r>
            <a:r>
              <a:rPr lang="zh-CN" altLang="en-US" dirty="0" smtClean="0"/>
              <a:t>对象的引用</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变量表示存储数据的内存单元。</a:t>
            </a:r>
            <a:endParaRPr lang="en-US" altLang="zh-CN" dirty="0" smtClean="0"/>
          </a:p>
          <a:p>
            <a:pPr marL="68580" indent="0">
              <a:buNone/>
            </a:pPr>
            <a:r>
              <a:rPr lang="zh-CN" altLang="en-US" dirty="0" smtClean="0"/>
              <a:t>基本类型变量存储的是基本类型的值。</a:t>
            </a:r>
            <a:endParaRPr lang="en-US" altLang="zh-CN" dirty="0" smtClean="0"/>
          </a:p>
          <a:p>
            <a:pPr marL="68580" indent="0">
              <a:buNone/>
            </a:pPr>
            <a:r>
              <a:rPr lang="zh-CN" altLang="en-US" dirty="0" smtClean="0"/>
              <a:t>引用类型变量存储的是对象的引用，当变量未引用任何对象时，它的值为</a:t>
            </a:r>
            <a:r>
              <a:rPr lang="en-US" altLang="zh-CN" dirty="0" smtClean="0"/>
              <a:t>null</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87</a:t>
            </a:fld>
            <a:endParaRPr lang="zh-CN" altLang="en-US"/>
          </a:p>
        </p:txBody>
      </p:sp>
      <p:sp>
        <p:nvSpPr>
          <p:cNvPr id="6" name="矩形 5"/>
          <p:cNvSpPr/>
          <p:nvPr/>
        </p:nvSpPr>
        <p:spPr>
          <a:xfrm>
            <a:off x="1403648" y="4723403"/>
            <a:ext cx="93610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 name="TextBox 6"/>
          <p:cNvSpPr txBox="1"/>
          <p:nvPr/>
        </p:nvSpPr>
        <p:spPr>
          <a:xfrm>
            <a:off x="1341747" y="4077072"/>
            <a:ext cx="1107996" cy="646331"/>
          </a:xfrm>
          <a:prstGeom prst="rect">
            <a:avLst/>
          </a:prstGeom>
          <a:noFill/>
        </p:spPr>
        <p:txBody>
          <a:bodyPr wrap="none" rtlCol="0">
            <a:spAutoFit/>
          </a:bodyPr>
          <a:lstStyle/>
          <a:p>
            <a:r>
              <a:rPr lang="zh-CN" altLang="en-US" dirty="0" smtClean="0"/>
              <a:t>基本类型</a:t>
            </a:r>
            <a:endParaRPr lang="en-US" altLang="zh-CN" dirty="0" smtClean="0"/>
          </a:p>
          <a:p>
            <a:r>
              <a:rPr lang="en-US" altLang="zh-CN" dirty="0" err="1" smtClean="0"/>
              <a:t>int</a:t>
            </a:r>
            <a:r>
              <a:rPr lang="en-US" altLang="zh-CN" dirty="0" smtClean="0"/>
              <a:t> i=1</a:t>
            </a:r>
            <a:r>
              <a:rPr lang="zh-CN" altLang="en-US" dirty="0" smtClean="0"/>
              <a:t>；</a:t>
            </a:r>
            <a:endParaRPr lang="zh-CN" altLang="en-US" dirty="0"/>
          </a:p>
        </p:txBody>
      </p:sp>
      <p:sp>
        <p:nvSpPr>
          <p:cNvPr id="8" name="TextBox 7"/>
          <p:cNvSpPr txBox="1"/>
          <p:nvPr/>
        </p:nvSpPr>
        <p:spPr>
          <a:xfrm>
            <a:off x="4067944" y="4077072"/>
            <a:ext cx="1428596" cy="646331"/>
          </a:xfrm>
          <a:prstGeom prst="rect">
            <a:avLst/>
          </a:prstGeom>
          <a:noFill/>
        </p:spPr>
        <p:txBody>
          <a:bodyPr wrap="none" rtlCol="0">
            <a:spAutoFit/>
          </a:bodyPr>
          <a:lstStyle/>
          <a:p>
            <a:r>
              <a:rPr lang="zh-CN" altLang="en-US" dirty="0" smtClean="0"/>
              <a:t>引用类型</a:t>
            </a:r>
            <a:endParaRPr lang="en-US" altLang="zh-CN" dirty="0" smtClean="0"/>
          </a:p>
          <a:p>
            <a:r>
              <a:rPr lang="en-US" altLang="zh-CN" dirty="0" smtClean="0"/>
              <a:t>People p</a:t>
            </a:r>
            <a:r>
              <a:rPr lang="zh-CN" altLang="en-US" dirty="0" smtClean="0"/>
              <a:t>；</a:t>
            </a:r>
            <a:endParaRPr lang="zh-CN" altLang="en-US" dirty="0"/>
          </a:p>
        </p:txBody>
      </p:sp>
      <p:sp>
        <p:nvSpPr>
          <p:cNvPr id="10" name="矩形 9"/>
          <p:cNvSpPr/>
          <p:nvPr/>
        </p:nvSpPr>
        <p:spPr>
          <a:xfrm>
            <a:off x="4211960" y="4723403"/>
            <a:ext cx="93610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null</a:t>
            </a:r>
            <a:endParaRPr lang="zh-CN" altLang="en-US" dirty="0"/>
          </a:p>
        </p:txBody>
      </p:sp>
      <p:sp>
        <p:nvSpPr>
          <p:cNvPr id="11" name="TextBox 10"/>
          <p:cNvSpPr txBox="1"/>
          <p:nvPr/>
        </p:nvSpPr>
        <p:spPr>
          <a:xfrm>
            <a:off x="1247946" y="5265353"/>
            <a:ext cx="2183611" cy="369332"/>
          </a:xfrm>
          <a:prstGeom prst="rect">
            <a:avLst/>
          </a:prstGeom>
          <a:noFill/>
        </p:spPr>
        <p:txBody>
          <a:bodyPr wrap="none" rtlCol="0">
            <a:spAutoFit/>
          </a:bodyPr>
          <a:lstStyle/>
          <a:p>
            <a:r>
              <a:rPr lang="en-US" altLang="zh-CN" dirty="0" smtClean="0"/>
              <a:t>p=new </a:t>
            </a:r>
            <a:r>
              <a:rPr lang="en-US" altLang="zh-CN" dirty="0" smtClean="0"/>
              <a:t>People</a:t>
            </a:r>
            <a:r>
              <a:rPr lang="en-US" altLang="zh-CN" dirty="0" smtClean="0"/>
              <a:t>();</a:t>
            </a:r>
            <a:r>
              <a:rPr lang="en-US" altLang="zh-CN" dirty="0" smtClean="0"/>
              <a:t>  </a:t>
            </a:r>
            <a:endParaRPr lang="zh-CN" altLang="en-US" dirty="0"/>
          </a:p>
        </p:txBody>
      </p:sp>
      <p:sp>
        <p:nvSpPr>
          <p:cNvPr id="9" name="TextBox 8"/>
          <p:cNvSpPr txBox="1"/>
          <p:nvPr/>
        </p:nvSpPr>
        <p:spPr>
          <a:xfrm>
            <a:off x="1712201" y="5762089"/>
            <a:ext cx="149592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p</a:t>
            </a:r>
            <a:r>
              <a:rPr lang="zh-CN" altLang="en-US" dirty="0" smtClean="0"/>
              <a:t>对象的引用</a:t>
            </a:r>
            <a:endParaRPr lang="zh-CN" altLang="en-US" dirty="0"/>
          </a:p>
        </p:txBody>
      </p:sp>
      <p:sp>
        <p:nvSpPr>
          <p:cNvPr id="12" name="右箭头 11"/>
          <p:cNvSpPr/>
          <p:nvPr/>
        </p:nvSpPr>
        <p:spPr>
          <a:xfrm>
            <a:off x="3275856" y="5836622"/>
            <a:ext cx="780403"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39952" y="5445224"/>
            <a:ext cx="1728192" cy="1412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String name;</a:t>
            </a:r>
          </a:p>
          <a:p>
            <a:r>
              <a:rPr lang="en-US" altLang="zh-CN" dirty="0"/>
              <a:t>String sex;</a:t>
            </a:r>
          </a:p>
          <a:p>
            <a:r>
              <a:rPr lang="en-US" altLang="zh-CN" dirty="0" err="1"/>
              <a:t>int</a:t>
            </a:r>
            <a:r>
              <a:rPr lang="en-US" altLang="zh-CN" dirty="0"/>
              <a:t> age</a:t>
            </a:r>
            <a:r>
              <a:rPr lang="en-US" altLang="zh-CN" dirty="0" smtClean="0"/>
              <a:t>;</a:t>
            </a:r>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182235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ircle(in)">
                                      <p:cBhvr>
                                        <p:cTn id="43" dur="2000"/>
                                        <p:tgtEl>
                                          <p:spTgt spid="9"/>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ircle(in)">
                                      <p:cBhvr>
                                        <p:cTn id="46" dur="2000"/>
                                        <p:tgtEl>
                                          <p:spTgt spid="12"/>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ircle(in)">
                                      <p:cBhvr>
                                        <p:cTn id="4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animBg="1"/>
      <p:bldP spid="11" grpId="0"/>
      <p:bldP spid="9" grpId="0" animBg="1"/>
      <p:bldP spid="12" grpId="0" animBg="1"/>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063" y="404664"/>
            <a:ext cx="6037153" cy="504056"/>
          </a:xfrm>
        </p:spPr>
        <p:txBody>
          <a:bodyPr>
            <a:noAutofit/>
          </a:bodyPr>
          <a:lstStyle/>
          <a:p>
            <a:r>
              <a:rPr lang="en-US" altLang="zh-CN" sz="2800" dirty="0"/>
              <a:t>6.5.3 </a:t>
            </a:r>
            <a:r>
              <a:rPr lang="zh-CN" altLang="en-US" sz="2800" dirty="0"/>
              <a:t>对象的引用</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88</a:t>
            </a:fld>
            <a:endParaRPr lang="zh-CN" altLang="en-US"/>
          </a:p>
        </p:txBody>
      </p:sp>
      <p:sp>
        <p:nvSpPr>
          <p:cNvPr id="5" name="TextBox 4"/>
          <p:cNvSpPr txBox="1"/>
          <p:nvPr/>
        </p:nvSpPr>
        <p:spPr>
          <a:xfrm>
            <a:off x="735217" y="1124744"/>
            <a:ext cx="1107996" cy="369332"/>
          </a:xfrm>
          <a:prstGeom prst="rect">
            <a:avLst/>
          </a:prstGeom>
          <a:noFill/>
        </p:spPr>
        <p:txBody>
          <a:bodyPr wrap="none" rtlCol="0">
            <a:spAutoFit/>
          </a:bodyPr>
          <a:lstStyle/>
          <a:p>
            <a:r>
              <a:rPr lang="zh-CN" altLang="en-US" dirty="0" smtClean="0"/>
              <a:t>基本类型</a:t>
            </a:r>
            <a:endParaRPr lang="zh-CN" altLang="en-US" dirty="0"/>
          </a:p>
        </p:txBody>
      </p:sp>
      <p:sp>
        <p:nvSpPr>
          <p:cNvPr id="6" name="TextBox 5"/>
          <p:cNvSpPr txBox="1"/>
          <p:nvPr/>
        </p:nvSpPr>
        <p:spPr>
          <a:xfrm>
            <a:off x="1843213" y="1582595"/>
            <a:ext cx="893193" cy="369332"/>
          </a:xfrm>
          <a:prstGeom prst="rect">
            <a:avLst/>
          </a:prstGeom>
          <a:noFill/>
        </p:spPr>
        <p:txBody>
          <a:bodyPr wrap="none" rtlCol="0">
            <a:spAutoFit/>
          </a:bodyPr>
          <a:lstStyle/>
          <a:p>
            <a:r>
              <a:rPr lang="en-US" altLang="zh-CN" dirty="0" err="1"/>
              <a:t>i</a:t>
            </a:r>
            <a:r>
              <a:rPr lang="en-US" altLang="zh-CN" dirty="0" err="1" smtClean="0"/>
              <a:t>nt</a:t>
            </a:r>
            <a:r>
              <a:rPr lang="en-US" altLang="zh-CN" dirty="0" smtClean="0"/>
              <a:t> </a:t>
            </a:r>
            <a:r>
              <a:rPr lang="en-US" altLang="zh-CN" dirty="0" err="1" smtClean="0"/>
              <a:t>i</a:t>
            </a:r>
            <a:r>
              <a:rPr lang="en-US" altLang="zh-CN" dirty="0" smtClean="0"/>
              <a:t>=1;</a:t>
            </a:r>
            <a:endParaRPr lang="zh-CN" altLang="en-US" dirty="0"/>
          </a:p>
        </p:txBody>
      </p:sp>
      <p:sp>
        <p:nvSpPr>
          <p:cNvPr id="7" name="TextBox 6"/>
          <p:cNvSpPr txBox="1"/>
          <p:nvPr/>
        </p:nvSpPr>
        <p:spPr>
          <a:xfrm>
            <a:off x="1844000" y="2276872"/>
            <a:ext cx="893193" cy="369332"/>
          </a:xfrm>
          <a:prstGeom prst="rect">
            <a:avLst/>
          </a:prstGeom>
          <a:noFill/>
        </p:spPr>
        <p:txBody>
          <a:bodyPr wrap="none" rtlCol="0">
            <a:spAutoFit/>
          </a:bodyPr>
          <a:lstStyle/>
          <a:p>
            <a:r>
              <a:rPr lang="en-US" altLang="zh-CN" dirty="0" err="1"/>
              <a:t>i</a:t>
            </a:r>
            <a:r>
              <a:rPr lang="en-US" altLang="zh-CN" dirty="0" err="1" smtClean="0"/>
              <a:t>nt</a:t>
            </a:r>
            <a:r>
              <a:rPr lang="en-US" altLang="zh-CN" dirty="0" smtClean="0"/>
              <a:t> j=2;</a:t>
            </a:r>
            <a:endParaRPr lang="zh-CN" altLang="en-US" dirty="0"/>
          </a:p>
        </p:txBody>
      </p:sp>
      <p:sp>
        <p:nvSpPr>
          <p:cNvPr id="8" name="TextBox 7"/>
          <p:cNvSpPr txBox="1"/>
          <p:nvPr/>
        </p:nvSpPr>
        <p:spPr>
          <a:xfrm>
            <a:off x="555384" y="2002946"/>
            <a:ext cx="877163" cy="369332"/>
          </a:xfrm>
          <a:prstGeom prst="rect">
            <a:avLst/>
          </a:prstGeom>
          <a:noFill/>
        </p:spPr>
        <p:txBody>
          <a:bodyPr wrap="none" rtlCol="0">
            <a:spAutoFit/>
          </a:bodyPr>
          <a:lstStyle/>
          <a:p>
            <a:r>
              <a:rPr lang="zh-CN" altLang="en-US" dirty="0" smtClean="0"/>
              <a:t>赋值前</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472351904"/>
              </p:ext>
            </p:extLst>
          </p:nvPr>
        </p:nvGraphicFramePr>
        <p:xfrm>
          <a:off x="1778723" y="1916832"/>
          <a:ext cx="893193" cy="370840"/>
        </p:xfrm>
        <a:graphic>
          <a:graphicData uri="http://schemas.openxmlformats.org/drawingml/2006/table">
            <a:tbl>
              <a:tblPr firstRow="1" bandRow="1">
                <a:tableStyleId>{5C22544A-7EE6-4342-B048-85BDC9FD1C3A}</a:tableStyleId>
              </a:tblPr>
              <a:tblGrid>
                <a:gridCol w="893193"/>
              </a:tblGrid>
              <a:tr h="370840">
                <a:tc>
                  <a:txBody>
                    <a:bodyPr/>
                    <a:lstStyle/>
                    <a:p>
                      <a:pPr algn="ctr"/>
                      <a:r>
                        <a:rPr lang="en-US" altLang="zh-CN" b="0" dirty="0" smtClean="0">
                          <a:solidFill>
                            <a:schemeClr val="tx1"/>
                          </a:solidFill>
                        </a:rPr>
                        <a:t>1</a:t>
                      </a:r>
                      <a:endParaRPr lang="zh-CN" altLang="en-US" b="0" dirty="0">
                        <a:solidFill>
                          <a:schemeClr val="tx1"/>
                        </a:solidFill>
                      </a:endParaRPr>
                    </a:p>
                  </a:txBody>
                  <a:tcPr>
                    <a:solidFill>
                      <a:schemeClr val="bg2"/>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460558825"/>
              </p:ext>
            </p:extLst>
          </p:nvPr>
        </p:nvGraphicFramePr>
        <p:xfrm>
          <a:off x="1807820" y="2626112"/>
          <a:ext cx="893193" cy="370840"/>
        </p:xfrm>
        <a:graphic>
          <a:graphicData uri="http://schemas.openxmlformats.org/drawingml/2006/table">
            <a:tbl>
              <a:tblPr firstRow="1" bandRow="1">
                <a:tableStyleId>{5C22544A-7EE6-4342-B048-85BDC9FD1C3A}</a:tableStyleId>
              </a:tblPr>
              <a:tblGrid>
                <a:gridCol w="893193"/>
              </a:tblGrid>
              <a:tr h="370840">
                <a:tc>
                  <a:txBody>
                    <a:bodyPr/>
                    <a:lstStyle/>
                    <a:p>
                      <a:pPr algn="ctr"/>
                      <a:r>
                        <a:rPr lang="en-US" altLang="zh-CN" b="0" dirty="0" smtClean="0">
                          <a:solidFill>
                            <a:schemeClr val="tx1"/>
                          </a:solidFill>
                        </a:rPr>
                        <a:t>2</a:t>
                      </a:r>
                      <a:endParaRPr lang="zh-CN" altLang="en-US" b="0" dirty="0">
                        <a:solidFill>
                          <a:schemeClr val="tx1"/>
                        </a:solidFill>
                      </a:endParaRPr>
                    </a:p>
                  </a:txBody>
                  <a:tcPr>
                    <a:solidFill>
                      <a:schemeClr val="bg2"/>
                    </a:solidFill>
                  </a:tcPr>
                </a:tc>
              </a:tr>
            </a:tbl>
          </a:graphicData>
        </a:graphic>
      </p:graphicFrame>
      <p:sp>
        <p:nvSpPr>
          <p:cNvPr id="11" name="TextBox 10"/>
          <p:cNvSpPr txBox="1"/>
          <p:nvPr/>
        </p:nvSpPr>
        <p:spPr>
          <a:xfrm>
            <a:off x="542004" y="3717032"/>
            <a:ext cx="877163" cy="369332"/>
          </a:xfrm>
          <a:prstGeom prst="rect">
            <a:avLst/>
          </a:prstGeom>
          <a:noFill/>
        </p:spPr>
        <p:txBody>
          <a:bodyPr wrap="none" rtlCol="0">
            <a:spAutoFit/>
          </a:bodyPr>
          <a:lstStyle/>
          <a:p>
            <a:r>
              <a:rPr lang="zh-CN" altLang="en-US" dirty="0" smtClean="0"/>
              <a:t>赋值后</a:t>
            </a:r>
            <a:endParaRPr lang="zh-CN" altLang="en-US" dirty="0"/>
          </a:p>
        </p:txBody>
      </p:sp>
      <p:sp>
        <p:nvSpPr>
          <p:cNvPr id="12" name="TextBox 11"/>
          <p:cNvSpPr txBox="1"/>
          <p:nvPr/>
        </p:nvSpPr>
        <p:spPr>
          <a:xfrm>
            <a:off x="1951836" y="3406049"/>
            <a:ext cx="481222" cy="369332"/>
          </a:xfrm>
          <a:prstGeom prst="rect">
            <a:avLst/>
          </a:prstGeom>
          <a:noFill/>
        </p:spPr>
        <p:txBody>
          <a:bodyPr wrap="none" rtlCol="0">
            <a:spAutoFit/>
          </a:bodyPr>
          <a:lstStyle/>
          <a:p>
            <a:r>
              <a:rPr lang="en-US" altLang="zh-CN" dirty="0" err="1" smtClean="0"/>
              <a:t>i</a:t>
            </a:r>
            <a:r>
              <a:rPr lang="en-US" altLang="zh-CN" dirty="0" smtClean="0"/>
              <a:t>=j;</a:t>
            </a:r>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497242274"/>
              </p:ext>
            </p:extLst>
          </p:nvPr>
        </p:nvGraphicFramePr>
        <p:xfrm>
          <a:off x="1843212" y="3722604"/>
          <a:ext cx="893193" cy="370840"/>
        </p:xfrm>
        <a:graphic>
          <a:graphicData uri="http://schemas.openxmlformats.org/drawingml/2006/table">
            <a:tbl>
              <a:tblPr firstRow="1" bandRow="1">
                <a:tableStyleId>{5C22544A-7EE6-4342-B048-85BDC9FD1C3A}</a:tableStyleId>
              </a:tblPr>
              <a:tblGrid>
                <a:gridCol w="893193"/>
              </a:tblGrid>
              <a:tr h="370840">
                <a:tc>
                  <a:txBody>
                    <a:bodyPr/>
                    <a:lstStyle/>
                    <a:p>
                      <a:pPr algn="ctr"/>
                      <a:r>
                        <a:rPr lang="en-US" altLang="zh-CN" b="0" dirty="0" smtClean="0">
                          <a:solidFill>
                            <a:schemeClr val="tx1"/>
                          </a:solidFill>
                        </a:rPr>
                        <a:t>2</a:t>
                      </a:r>
                      <a:endParaRPr lang="zh-CN" altLang="en-US" b="0" dirty="0">
                        <a:solidFill>
                          <a:schemeClr val="tx1"/>
                        </a:solidFill>
                      </a:endParaRPr>
                    </a:p>
                  </a:txBody>
                  <a:tcPr>
                    <a:solidFill>
                      <a:schemeClr val="bg2"/>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863997007"/>
              </p:ext>
            </p:extLst>
          </p:nvPr>
        </p:nvGraphicFramePr>
        <p:xfrm>
          <a:off x="1844000" y="4221088"/>
          <a:ext cx="893193" cy="370840"/>
        </p:xfrm>
        <a:graphic>
          <a:graphicData uri="http://schemas.openxmlformats.org/drawingml/2006/table">
            <a:tbl>
              <a:tblPr firstRow="1" bandRow="1">
                <a:tableStyleId>{5C22544A-7EE6-4342-B048-85BDC9FD1C3A}</a:tableStyleId>
              </a:tblPr>
              <a:tblGrid>
                <a:gridCol w="893193"/>
              </a:tblGrid>
              <a:tr h="370840">
                <a:tc>
                  <a:txBody>
                    <a:bodyPr/>
                    <a:lstStyle/>
                    <a:p>
                      <a:pPr algn="ctr"/>
                      <a:r>
                        <a:rPr lang="en-US" altLang="zh-CN" b="0" dirty="0" smtClean="0">
                          <a:solidFill>
                            <a:schemeClr val="tx1"/>
                          </a:solidFill>
                        </a:rPr>
                        <a:t>2</a:t>
                      </a:r>
                      <a:endParaRPr lang="zh-CN" altLang="en-US" b="0" dirty="0">
                        <a:solidFill>
                          <a:schemeClr val="tx1"/>
                        </a:solidFill>
                      </a:endParaRPr>
                    </a:p>
                  </a:txBody>
                  <a:tcPr>
                    <a:solidFill>
                      <a:schemeClr val="bg2"/>
                    </a:solidFill>
                  </a:tcPr>
                </a:tc>
              </a:tr>
            </a:tbl>
          </a:graphicData>
        </a:graphic>
      </p:graphicFrame>
      <p:sp>
        <p:nvSpPr>
          <p:cNvPr id="15" name="TextBox 14"/>
          <p:cNvSpPr txBox="1"/>
          <p:nvPr/>
        </p:nvSpPr>
        <p:spPr>
          <a:xfrm>
            <a:off x="1532534" y="1916832"/>
            <a:ext cx="231154" cy="369332"/>
          </a:xfrm>
          <a:prstGeom prst="rect">
            <a:avLst/>
          </a:prstGeom>
          <a:noFill/>
        </p:spPr>
        <p:txBody>
          <a:bodyPr wrap="none" rtlCol="0">
            <a:spAutoFit/>
          </a:bodyPr>
          <a:lstStyle/>
          <a:p>
            <a:r>
              <a:rPr lang="en-US" altLang="zh-CN" dirty="0" err="1" smtClean="0"/>
              <a:t>i</a:t>
            </a:r>
            <a:endParaRPr lang="zh-CN" altLang="en-US" dirty="0"/>
          </a:p>
        </p:txBody>
      </p:sp>
      <p:sp>
        <p:nvSpPr>
          <p:cNvPr id="16" name="TextBox 15"/>
          <p:cNvSpPr txBox="1"/>
          <p:nvPr/>
        </p:nvSpPr>
        <p:spPr>
          <a:xfrm>
            <a:off x="1532534" y="2564904"/>
            <a:ext cx="231154" cy="369332"/>
          </a:xfrm>
          <a:prstGeom prst="rect">
            <a:avLst/>
          </a:prstGeom>
          <a:noFill/>
        </p:spPr>
        <p:txBody>
          <a:bodyPr wrap="none" rtlCol="0">
            <a:spAutoFit/>
          </a:bodyPr>
          <a:lstStyle/>
          <a:p>
            <a:r>
              <a:rPr lang="en-US" altLang="zh-CN" dirty="0"/>
              <a:t>j</a:t>
            </a:r>
            <a:endParaRPr lang="zh-CN" altLang="en-US" dirty="0"/>
          </a:p>
        </p:txBody>
      </p:sp>
      <p:sp>
        <p:nvSpPr>
          <p:cNvPr id="17" name="TextBox 16"/>
          <p:cNvSpPr txBox="1"/>
          <p:nvPr/>
        </p:nvSpPr>
        <p:spPr>
          <a:xfrm>
            <a:off x="1547664" y="3707740"/>
            <a:ext cx="231154" cy="369332"/>
          </a:xfrm>
          <a:prstGeom prst="rect">
            <a:avLst/>
          </a:prstGeom>
          <a:noFill/>
        </p:spPr>
        <p:txBody>
          <a:bodyPr wrap="none" rtlCol="0">
            <a:spAutoFit/>
          </a:bodyPr>
          <a:lstStyle/>
          <a:p>
            <a:r>
              <a:rPr lang="en-US" altLang="zh-CN" dirty="0" err="1" smtClean="0"/>
              <a:t>i</a:t>
            </a:r>
            <a:endParaRPr lang="zh-CN" altLang="en-US" dirty="0"/>
          </a:p>
        </p:txBody>
      </p:sp>
      <p:sp>
        <p:nvSpPr>
          <p:cNvPr id="18" name="TextBox 17"/>
          <p:cNvSpPr txBox="1"/>
          <p:nvPr/>
        </p:nvSpPr>
        <p:spPr>
          <a:xfrm>
            <a:off x="1547664" y="4221088"/>
            <a:ext cx="231154" cy="369332"/>
          </a:xfrm>
          <a:prstGeom prst="rect">
            <a:avLst/>
          </a:prstGeom>
          <a:noFill/>
        </p:spPr>
        <p:txBody>
          <a:bodyPr wrap="none" rtlCol="0">
            <a:spAutoFit/>
          </a:bodyPr>
          <a:lstStyle/>
          <a:p>
            <a:r>
              <a:rPr lang="en-US" altLang="zh-CN" dirty="0"/>
              <a:t>j</a:t>
            </a:r>
            <a:endParaRPr lang="zh-CN" altLang="en-US" dirty="0"/>
          </a:p>
        </p:txBody>
      </p:sp>
      <p:sp>
        <p:nvSpPr>
          <p:cNvPr id="19" name="TextBox 18"/>
          <p:cNvSpPr txBox="1"/>
          <p:nvPr/>
        </p:nvSpPr>
        <p:spPr>
          <a:xfrm>
            <a:off x="3584409" y="1412776"/>
            <a:ext cx="3039615" cy="369332"/>
          </a:xfrm>
          <a:prstGeom prst="rect">
            <a:avLst/>
          </a:prstGeom>
          <a:noFill/>
        </p:spPr>
        <p:txBody>
          <a:bodyPr wrap="none" rtlCol="0">
            <a:spAutoFit/>
          </a:bodyPr>
          <a:lstStyle/>
          <a:p>
            <a:r>
              <a:rPr lang="en-US" altLang="zh-CN" dirty="0" smtClean="0"/>
              <a:t>People p1=new People();</a:t>
            </a:r>
            <a:endParaRPr lang="zh-CN" altLang="en-US" dirty="0"/>
          </a:p>
        </p:txBody>
      </p:sp>
      <p:sp>
        <p:nvSpPr>
          <p:cNvPr id="20" name="TextBox 19"/>
          <p:cNvSpPr txBox="1"/>
          <p:nvPr/>
        </p:nvSpPr>
        <p:spPr>
          <a:xfrm>
            <a:off x="3563888" y="2348880"/>
            <a:ext cx="3039615" cy="369332"/>
          </a:xfrm>
          <a:prstGeom prst="rect">
            <a:avLst/>
          </a:prstGeom>
          <a:noFill/>
        </p:spPr>
        <p:txBody>
          <a:bodyPr wrap="none" rtlCol="0">
            <a:spAutoFit/>
          </a:bodyPr>
          <a:lstStyle/>
          <a:p>
            <a:r>
              <a:rPr lang="en-US" altLang="zh-CN" dirty="0" smtClean="0"/>
              <a:t>People p2=new People();</a:t>
            </a:r>
            <a:endParaRPr lang="zh-CN" altLang="en-US" dirty="0"/>
          </a:p>
        </p:txBody>
      </p:sp>
      <p:sp>
        <p:nvSpPr>
          <p:cNvPr id="21" name="TextBox 20"/>
          <p:cNvSpPr txBox="1"/>
          <p:nvPr/>
        </p:nvSpPr>
        <p:spPr>
          <a:xfrm>
            <a:off x="4448505" y="1801649"/>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对象的引用</a:t>
            </a:r>
            <a:endParaRPr lang="zh-CN" altLang="en-US" dirty="0"/>
          </a:p>
        </p:txBody>
      </p:sp>
      <p:sp>
        <p:nvSpPr>
          <p:cNvPr id="22" name="右箭头 21"/>
          <p:cNvSpPr/>
          <p:nvPr/>
        </p:nvSpPr>
        <p:spPr>
          <a:xfrm>
            <a:off x="5940152" y="1876182"/>
            <a:ext cx="780403"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732240" y="1484784"/>
            <a:ext cx="172819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String name;</a:t>
            </a:r>
          </a:p>
          <a:p>
            <a:r>
              <a:rPr lang="en-US" altLang="zh-CN" sz="1600" dirty="0"/>
              <a:t>String sex;</a:t>
            </a:r>
          </a:p>
          <a:p>
            <a:r>
              <a:rPr lang="en-US" altLang="zh-CN" sz="1600" dirty="0" err="1"/>
              <a:t>int</a:t>
            </a:r>
            <a:r>
              <a:rPr lang="en-US" altLang="zh-CN" sz="1600" dirty="0"/>
              <a:t> age</a:t>
            </a:r>
            <a:r>
              <a:rPr lang="en-US" altLang="zh-CN" sz="1600" dirty="0" smtClean="0"/>
              <a:t>;</a:t>
            </a:r>
            <a:endParaRPr lang="en-US" altLang="zh-CN" sz="1600" dirty="0"/>
          </a:p>
          <a:p>
            <a:r>
              <a:rPr lang="en-US" altLang="zh-CN" sz="1600" dirty="0" smtClean="0"/>
              <a:t>…</a:t>
            </a:r>
            <a:endParaRPr lang="en-US" altLang="zh-CN" sz="1600" dirty="0"/>
          </a:p>
        </p:txBody>
      </p:sp>
      <p:sp>
        <p:nvSpPr>
          <p:cNvPr id="24" name="TextBox 23"/>
          <p:cNvSpPr txBox="1"/>
          <p:nvPr/>
        </p:nvSpPr>
        <p:spPr>
          <a:xfrm>
            <a:off x="3563888" y="980728"/>
            <a:ext cx="1107996" cy="369332"/>
          </a:xfrm>
          <a:prstGeom prst="rect">
            <a:avLst/>
          </a:prstGeom>
          <a:noFill/>
        </p:spPr>
        <p:txBody>
          <a:bodyPr wrap="none" rtlCol="0">
            <a:spAutoFit/>
          </a:bodyPr>
          <a:lstStyle/>
          <a:p>
            <a:r>
              <a:rPr lang="zh-CN" altLang="en-US" dirty="0" smtClean="0"/>
              <a:t>引用类型</a:t>
            </a:r>
            <a:endParaRPr lang="zh-CN" altLang="en-US" dirty="0"/>
          </a:p>
        </p:txBody>
      </p:sp>
      <p:sp>
        <p:nvSpPr>
          <p:cNvPr id="25" name="TextBox 24"/>
          <p:cNvSpPr txBox="1"/>
          <p:nvPr/>
        </p:nvSpPr>
        <p:spPr>
          <a:xfrm>
            <a:off x="4493108" y="2809761"/>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对象的引用</a:t>
            </a:r>
            <a:endParaRPr lang="zh-CN" altLang="en-US" dirty="0"/>
          </a:p>
        </p:txBody>
      </p:sp>
      <p:sp>
        <p:nvSpPr>
          <p:cNvPr id="26" name="右箭头 25"/>
          <p:cNvSpPr/>
          <p:nvPr/>
        </p:nvSpPr>
        <p:spPr>
          <a:xfrm>
            <a:off x="5903944" y="2884294"/>
            <a:ext cx="780403"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747519" y="2718212"/>
            <a:ext cx="1728192" cy="1187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String name;</a:t>
            </a:r>
          </a:p>
          <a:p>
            <a:r>
              <a:rPr lang="en-US" altLang="zh-CN" sz="1600" dirty="0"/>
              <a:t>String sex;</a:t>
            </a:r>
          </a:p>
          <a:p>
            <a:r>
              <a:rPr lang="en-US" altLang="zh-CN" sz="1600" dirty="0" err="1"/>
              <a:t>int</a:t>
            </a:r>
            <a:r>
              <a:rPr lang="en-US" altLang="zh-CN" sz="1600" dirty="0"/>
              <a:t> age</a:t>
            </a:r>
            <a:r>
              <a:rPr lang="en-US" altLang="zh-CN" sz="1600" dirty="0" smtClean="0"/>
              <a:t>;</a:t>
            </a:r>
            <a:endParaRPr lang="en-US" altLang="zh-CN" sz="1600" dirty="0"/>
          </a:p>
          <a:p>
            <a:r>
              <a:rPr lang="en-US" altLang="zh-CN" sz="1600" dirty="0" smtClean="0"/>
              <a:t>…</a:t>
            </a:r>
            <a:endParaRPr lang="en-US" altLang="zh-CN" sz="1600" dirty="0"/>
          </a:p>
        </p:txBody>
      </p:sp>
      <p:sp>
        <p:nvSpPr>
          <p:cNvPr id="28" name="TextBox 27"/>
          <p:cNvSpPr txBox="1"/>
          <p:nvPr/>
        </p:nvSpPr>
        <p:spPr>
          <a:xfrm>
            <a:off x="4029992" y="1835532"/>
            <a:ext cx="470000" cy="369332"/>
          </a:xfrm>
          <a:prstGeom prst="rect">
            <a:avLst/>
          </a:prstGeom>
          <a:noFill/>
        </p:spPr>
        <p:txBody>
          <a:bodyPr wrap="none" rtlCol="0">
            <a:spAutoFit/>
          </a:bodyPr>
          <a:lstStyle/>
          <a:p>
            <a:r>
              <a:rPr lang="en-US" altLang="zh-CN" dirty="0" smtClean="0"/>
              <a:t>p1</a:t>
            </a:r>
            <a:endParaRPr lang="zh-CN" altLang="en-US" dirty="0"/>
          </a:p>
        </p:txBody>
      </p:sp>
      <p:sp>
        <p:nvSpPr>
          <p:cNvPr id="29" name="TextBox 28"/>
          <p:cNvSpPr txBox="1"/>
          <p:nvPr/>
        </p:nvSpPr>
        <p:spPr>
          <a:xfrm>
            <a:off x="4045271" y="2780928"/>
            <a:ext cx="470000" cy="369332"/>
          </a:xfrm>
          <a:prstGeom prst="rect">
            <a:avLst/>
          </a:prstGeom>
          <a:noFill/>
        </p:spPr>
        <p:txBody>
          <a:bodyPr wrap="none" rtlCol="0">
            <a:spAutoFit/>
          </a:bodyPr>
          <a:lstStyle/>
          <a:p>
            <a:r>
              <a:rPr lang="en-US" altLang="zh-CN" dirty="0" smtClean="0"/>
              <a:t>p2</a:t>
            </a:r>
            <a:endParaRPr lang="zh-CN" altLang="en-US" dirty="0"/>
          </a:p>
        </p:txBody>
      </p:sp>
      <p:sp>
        <p:nvSpPr>
          <p:cNvPr id="30" name="TextBox 29"/>
          <p:cNvSpPr txBox="1"/>
          <p:nvPr/>
        </p:nvSpPr>
        <p:spPr>
          <a:xfrm>
            <a:off x="3712967" y="4481736"/>
            <a:ext cx="958917" cy="369332"/>
          </a:xfrm>
          <a:prstGeom prst="rect">
            <a:avLst/>
          </a:prstGeom>
          <a:noFill/>
        </p:spPr>
        <p:txBody>
          <a:bodyPr wrap="none" rtlCol="0">
            <a:spAutoFit/>
          </a:bodyPr>
          <a:lstStyle/>
          <a:p>
            <a:r>
              <a:rPr lang="en-US" altLang="zh-CN" dirty="0" smtClean="0"/>
              <a:t>p1=p2;</a:t>
            </a:r>
            <a:endParaRPr lang="zh-CN" altLang="en-US" dirty="0"/>
          </a:p>
        </p:txBody>
      </p:sp>
      <p:sp>
        <p:nvSpPr>
          <p:cNvPr id="31" name="矩形 30"/>
          <p:cNvSpPr/>
          <p:nvPr/>
        </p:nvSpPr>
        <p:spPr>
          <a:xfrm>
            <a:off x="6732240" y="4221088"/>
            <a:ext cx="1728192" cy="125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String name;</a:t>
            </a:r>
          </a:p>
          <a:p>
            <a:r>
              <a:rPr lang="en-US" altLang="zh-CN" sz="1600" dirty="0"/>
              <a:t>String sex;</a:t>
            </a:r>
          </a:p>
          <a:p>
            <a:r>
              <a:rPr lang="en-US" altLang="zh-CN" sz="1600" dirty="0" err="1"/>
              <a:t>int</a:t>
            </a:r>
            <a:r>
              <a:rPr lang="en-US" altLang="zh-CN" sz="1600" dirty="0"/>
              <a:t> age</a:t>
            </a:r>
            <a:r>
              <a:rPr lang="en-US" altLang="zh-CN" sz="1600" dirty="0" smtClean="0"/>
              <a:t>;</a:t>
            </a:r>
            <a:endParaRPr lang="en-US" altLang="zh-CN" sz="1600" dirty="0"/>
          </a:p>
          <a:p>
            <a:r>
              <a:rPr lang="en-US" altLang="zh-CN" sz="1600" dirty="0" smtClean="0"/>
              <a:t>…</a:t>
            </a:r>
            <a:endParaRPr lang="en-US" altLang="zh-CN" sz="1600" dirty="0"/>
          </a:p>
        </p:txBody>
      </p:sp>
      <p:sp>
        <p:nvSpPr>
          <p:cNvPr id="32" name="矩形 31"/>
          <p:cNvSpPr/>
          <p:nvPr/>
        </p:nvSpPr>
        <p:spPr>
          <a:xfrm>
            <a:off x="6732240" y="5589240"/>
            <a:ext cx="172819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String name;</a:t>
            </a:r>
          </a:p>
          <a:p>
            <a:r>
              <a:rPr lang="en-US" altLang="zh-CN" sz="1600" dirty="0"/>
              <a:t>String sex;</a:t>
            </a:r>
          </a:p>
          <a:p>
            <a:r>
              <a:rPr lang="en-US" altLang="zh-CN" sz="1600" dirty="0" err="1"/>
              <a:t>int</a:t>
            </a:r>
            <a:r>
              <a:rPr lang="en-US" altLang="zh-CN" sz="1600" dirty="0"/>
              <a:t> age</a:t>
            </a:r>
            <a:r>
              <a:rPr lang="en-US" altLang="zh-CN" sz="1600" dirty="0" smtClean="0"/>
              <a:t>;</a:t>
            </a:r>
            <a:endParaRPr lang="en-US" altLang="zh-CN" sz="1600" dirty="0"/>
          </a:p>
          <a:p>
            <a:r>
              <a:rPr lang="en-US" altLang="zh-CN" sz="1600" dirty="0" smtClean="0"/>
              <a:t>…</a:t>
            </a:r>
            <a:endParaRPr lang="en-US" altLang="zh-CN" sz="1600" dirty="0"/>
          </a:p>
        </p:txBody>
      </p:sp>
      <p:sp>
        <p:nvSpPr>
          <p:cNvPr id="33" name="TextBox 32"/>
          <p:cNvSpPr txBox="1"/>
          <p:nvPr/>
        </p:nvSpPr>
        <p:spPr>
          <a:xfrm>
            <a:off x="4241284" y="4897993"/>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对象的引用</a:t>
            </a:r>
            <a:endParaRPr lang="zh-CN" altLang="en-US" dirty="0"/>
          </a:p>
        </p:txBody>
      </p:sp>
      <p:sp>
        <p:nvSpPr>
          <p:cNvPr id="34" name="TextBox 33"/>
          <p:cNvSpPr txBox="1"/>
          <p:nvPr/>
        </p:nvSpPr>
        <p:spPr>
          <a:xfrm>
            <a:off x="3822771" y="4931876"/>
            <a:ext cx="470000" cy="369332"/>
          </a:xfrm>
          <a:prstGeom prst="rect">
            <a:avLst/>
          </a:prstGeom>
          <a:noFill/>
        </p:spPr>
        <p:txBody>
          <a:bodyPr wrap="none" rtlCol="0">
            <a:spAutoFit/>
          </a:bodyPr>
          <a:lstStyle/>
          <a:p>
            <a:r>
              <a:rPr lang="en-US" altLang="zh-CN" dirty="0" smtClean="0"/>
              <a:t>p1</a:t>
            </a:r>
            <a:endParaRPr lang="zh-CN" altLang="en-US" dirty="0"/>
          </a:p>
        </p:txBody>
      </p:sp>
      <p:sp>
        <p:nvSpPr>
          <p:cNvPr id="35" name="TextBox 34"/>
          <p:cNvSpPr txBox="1"/>
          <p:nvPr/>
        </p:nvSpPr>
        <p:spPr>
          <a:xfrm>
            <a:off x="4299757" y="5402049"/>
            <a:ext cx="13388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对象的引用</a:t>
            </a:r>
            <a:endParaRPr lang="zh-CN" altLang="en-US" dirty="0"/>
          </a:p>
        </p:txBody>
      </p:sp>
      <p:sp>
        <p:nvSpPr>
          <p:cNvPr id="36" name="TextBox 35"/>
          <p:cNvSpPr txBox="1"/>
          <p:nvPr/>
        </p:nvSpPr>
        <p:spPr>
          <a:xfrm>
            <a:off x="3851920" y="5373216"/>
            <a:ext cx="470000" cy="369332"/>
          </a:xfrm>
          <a:prstGeom prst="rect">
            <a:avLst/>
          </a:prstGeom>
          <a:noFill/>
        </p:spPr>
        <p:txBody>
          <a:bodyPr wrap="none" rtlCol="0">
            <a:spAutoFit/>
          </a:bodyPr>
          <a:lstStyle/>
          <a:p>
            <a:r>
              <a:rPr lang="en-US" altLang="zh-CN" dirty="0" smtClean="0"/>
              <a:t>p2</a:t>
            </a:r>
            <a:endParaRPr lang="zh-CN" altLang="en-US" dirty="0"/>
          </a:p>
        </p:txBody>
      </p:sp>
      <p:cxnSp>
        <p:nvCxnSpPr>
          <p:cNvPr id="39" name="直接箭头连接符 38"/>
          <p:cNvCxnSpPr/>
          <p:nvPr/>
        </p:nvCxnSpPr>
        <p:spPr>
          <a:xfrm flipV="1">
            <a:off x="5627464" y="4666402"/>
            <a:ext cx="1056883" cy="30157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5" idx="3"/>
            <a:endCxn id="32" idx="1"/>
          </p:cNvCxnSpPr>
          <p:nvPr/>
        </p:nvCxnSpPr>
        <p:spPr>
          <a:xfrm>
            <a:off x="5638585" y="5586715"/>
            <a:ext cx="1093655" cy="61459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638585" y="5116542"/>
            <a:ext cx="1045762" cy="777469"/>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809201" y="908720"/>
            <a:ext cx="106615" cy="5544616"/>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3148390" y="1641574"/>
            <a:ext cx="415498" cy="923330"/>
          </a:xfrm>
          <a:prstGeom prst="rect">
            <a:avLst/>
          </a:prstGeom>
          <a:noFill/>
        </p:spPr>
        <p:txBody>
          <a:bodyPr wrap="none" rtlCol="0">
            <a:spAutoFit/>
          </a:bodyPr>
          <a:lstStyle/>
          <a:p>
            <a:r>
              <a:rPr lang="zh-CN" altLang="en-US" dirty="0" smtClean="0"/>
              <a:t>赋</a:t>
            </a:r>
            <a:endParaRPr lang="en-US" altLang="zh-CN" dirty="0" smtClean="0"/>
          </a:p>
          <a:p>
            <a:r>
              <a:rPr lang="zh-CN" altLang="en-US" dirty="0" smtClean="0"/>
              <a:t>值</a:t>
            </a:r>
            <a:endParaRPr lang="en-US" altLang="zh-CN" dirty="0" smtClean="0"/>
          </a:p>
          <a:p>
            <a:r>
              <a:rPr lang="zh-CN" altLang="en-US" dirty="0" smtClean="0"/>
              <a:t>前</a:t>
            </a:r>
            <a:endParaRPr lang="zh-CN" altLang="en-US" dirty="0"/>
          </a:p>
        </p:txBody>
      </p:sp>
      <p:sp>
        <p:nvSpPr>
          <p:cNvPr id="56" name="TextBox 55"/>
          <p:cNvSpPr txBox="1"/>
          <p:nvPr/>
        </p:nvSpPr>
        <p:spPr>
          <a:xfrm>
            <a:off x="3203848" y="4581128"/>
            <a:ext cx="415498" cy="923330"/>
          </a:xfrm>
          <a:prstGeom prst="rect">
            <a:avLst/>
          </a:prstGeom>
          <a:noFill/>
        </p:spPr>
        <p:txBody>
          <a:bodyPr wrap="none" rtlCol="0">
            <a:spAutoFit/>
          </a:bodyPr>
          <a:lstStyle/>
          <a:p>
            <a:r>
              <a:rPr lang="zh-CN" altLang="en-US" dirty="0" smtClean="0"/>
              <a:t>赋</a:t>
            </a:r>
            <a:endParaRPr lang="en-US" altLang="zh-CN" dirty="0" smtClean="0"/>
          </a:p>
          <a:p>
            <a:r>
              <a:rPr lang="zh-CN" altLang="en-US" dirty="0" smtClean="0"/>
              <a:t>值</a:t>
            </a:r>
            <a:endParaRPr lang="en-US" altLang="zh-CN" dirty="0" smtClean="0"/>
          </a:p>
          <a:p>
            <a:r>
              <a:rPr lang="zh-CN" altLang="en-US" dirty="0" smtClean="0"/>
              <a:t>后</a:t>
            </a:r>
            <a:endParaRPr lang="zh-CN" altLang="en-US" dirty="0"/>
          </a:p>
        </p:txBody>
      </p:sp>
      <p:sp>
        <p:nvSpPr>
          <p:cNvPr id="57" name="TextBox 56"/>
          <p:cNvSpPr txBox="1"/>
          <p:nvPr/>
        </p:nvSpPr>
        <p:spPr>
          <a:xfrm>
            <a:off x="5500686" y="4112404"/>
            <a:ext cx="1303562" cy="954107"/>
          </a:xfrm>
          <a:prstGeom prst="rect">
            <a:avLst/>
          </a:prstGeom>
          <a:noFill/>
        </p:spPr>
        <p:txBody>
          <a:bodyPr wrap="none" rtlCol="0">
            <a:spAutoFit/>
          </a:bodyPr>
          <a:lstStyle/>
          <a:p>
            <a:r>
              <a:rPr lang="zh-CN" altLang="en-US" sz="1400" dirty="0" smtClean="0"/>
              <a:t>不再被引用的</a:t>
            </a:r>
            <a:endParaRPr lang="en-US" altLang="zh-CN" sz="1400" dirty="0" smtClean="0"/>
          </a:p>
          <a:p>
            <a:r>
              <a:rPr lang="zh-CN" altLang="en-US" sz="1400" dirty="0" smtClean="0"/>
              <a:t>对象</a:t>
            </a:r>
            <a:r>
              <a:rPr lang="en-US" altLang="zh-CN" sz="1400" dirty="0" smtClean="0"/>
              <a:t>p1</a:t>
            </a:r>
            <a:r>
              <a:rPr lang="zh-CN" altLang="en-US" sz="1400" dirty="0" smtClean="0"/>
              <a:t>，将被</a:t>
            </a:r>
            <a:endParaRPr lang="en-US" altLang="zh-CN" sz="1400" dirty="0" smtClean="0"/>
          </a:p>
          <a:p>
            <a:r>
              <a:rPr lang="zh-CN" altLang="en-US" sz="1400" dirty="0" smtClean="0"/>
              <a:t>运行时系统自</a:t>
            </a:r>
            <a:endParaRPr lang="en-US" altLang="zh-CN" sz="1400" dirty="0" smtClean="0"/>
          </a:p>
          <a:p>
            <a:r>
              <a:rPr lang="zh-CN" altLang="en-US" sz="1400" dirty="0" smtClean="0"/>
              <a:t>动回收</a:t>
            </a:r>
            <a:endParaRPr lang="zh-CN" altLang="en-US" sz="1400" dirty="0"/>
          </a:p>
        </p:txBody>
      </p:sp>
    </p:spTree>
    <p:extLst>
      <p:ext uri="{BB962C8B-B14F-4D97-AF65-F5344CB8AC3E}">
        <p14:creationId xmlns:p14="http://schemas.microsoft.com/office/powerpoint/2010/main" val="66469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2000"/>
                                        <p:tgtEl>
                                          <p:spTgt spid="12"/>
                                        </p:tgtEl>
                                      </p:cBhvr>
                                    </p:animEffect>
                                  </p:childTnLst>
                                </p:cTn>
                              </p:par>
                              <p:par>
                                <p:cTn id="28" presetID="21"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heel(1)">
                                      <p:cBhvr>
                                        <p:cTn id="30" dur="2000"/>
                                        <p:tgtEl>
                                          <p:spTgt spid="13"/>
                                        </p:tgtEl>
                                      </p:cBhvr>
                                    </p:animEffect>
                                  </p:childTnLst>
                                </p:cTn>
                              </p:par>
                              <p:par>
                                <p:cTn id="31" presetID="21" presetClass="entr" presetSubtype="1"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heel(1)">
                                      <p:cBhvr>
                                        <p:cTn id="33" dur="2000"/>
                                        <p:tgtEl>
                                          <p:spTgt spid="14"/>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heel(1)">
                                      <p:cBhvr>
                                        <p:cTn id="36" dur="2000"/>
                                        <p:tgtEl>
                                          <p:spTgt spid="17"/>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heel(1)">
                                      <p:cBhvr>
                                        <p:cTn id="39" dur="2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heel(1)">
                                      <p:cBhvr>
                                        <p:cTn id="44" dur="2000"/>
                                        <p:tgtEl>
                                          <p:spTgt spid="19"/>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heel(1)">
                                      <p:cBhvr>
                                        <p:cTn id="47" dur="2000"/>
                                        <p:tgtEl>
                                          <p:spTgt spid="21"/>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heel(1)">
                                      <p:cBhvr>
                                        <p:cTn id="50" dur="2000"/>
                                        <p:tgtEl>
                                          <p:spTgt spid="22"/>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heel(1)">
                                      <p:cBhvr>
                                        <p:cTn id="53" dur="2000"/>
                                        <p:tgtEl>
                                          <p:spTgt spid="23"/>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heel(1)">
                                      <p:cBhvr>
                                        <p:cTn id="56" dur="20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heel(1)">
                                      <p:cBhvr>
                                        <p:cTn id="61" dur="2000"/>
                                        <p:tgtEl>
                                          <p:spTgt spid="20"/>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heel(1)">
                                      <p:cBhvr>
                                        <p:cTn id="64" dur="2000"/>
                                        <p:tgtEl>
                                          <p:spTgt spid="25"/>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heel(1)">
                                      <p:cBhvr>
                                        <p:cTn id="67" dur="2000"/>
                                        <p:tgtEl>
                                          <p:spTgt spid="26"/>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heel(1)">
                                      <p:cBhvr>
                                        <p:cTn id="70" dur="2000"/>
                                        <p:tgtEl>
                                          <p:spTgt spid="27"/>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heel(1)">
                                      <p:cBhvr>
                                        <p:cTn id="73" dur="20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heel(1)">
                                      <p:cBhvr>
                                        <p:cTn id="84" dur="2000"/>
                                        <p:tgtEl>
                                          <p:spTgt spid="31"/>
                                        </p:tgtEl>
                                      </p:cBhvr>
                                    </p:animEffect>
                                  </p:childTnLst>
                                </p:cTn>
                              </p:par>
                              <p:par>
                                <p:cTn id="85" presetID="21" presetClass="entr" presetSubtype="1"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heel(1)">
                                      <p:cBhvr>
                                        <p:cTn id="87" dur="2000"/>
                                        <p:tgtEl>
                                          <p:spTgt spid="32"/>
                                        </p:tgtEl>
                                      </p:cBhvr>
                                    </p:animEffect>
                                  </p:childTnLst>
                                </p:cTn>
                              </p:par>
                              <p:par>
                                <p:cTn id="88" presetID="21" presetClass="entr" presetSubtype="1"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heel(1)">
                                      <p:cBhvr>
                                        <p:cTn id="90" dur="2000"/>
                                        <p:tgtEl>
                                          <p:spTgt spid="33"/>
                                        </p:tgtEl>
                                      </p:cBhvr>
                                    </p:animEffect>
                                  </p:childTnLst>
                                </p:cTn>
                              </p:par>
                              <p:par>
                                <p:cTn id="91" presetID="21" presetClass="entr" presetSubtype="1"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heel(1)">
                                      <p:cBhvr>
                                        <p:cTn id="93" dur="2000"/>
                                        <p:tgtEl>
                                          <p:spTgt spid="34"/>
                                        </p:tgtEl>
                                      </p:cBhvr>
                                    </p:animEffect>
                                  </p:childTnLst>
                                </p:cTn>
                              </p:par>
                              <p:par>
                                <p:cTn id="94" presetID="21" presetClass="entr" presetSubtype="1"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heel(1)">
                                      <p:cBhvr>
                                        <p:cTn id="96" dur="2000"/>
                                        <p:tgtEl>
                                          <p:spTgt spid="35"/>
                                        </p:tgtEl>
                                      </p:cBhvr>
                                    </p:animEffect>
                                  </p:childTnLst>
                                </p:cTn>
                              </p:par>
                              <p:par>
                                <p:cTn id="97" presetID="21" presetClass="entr" presetSubtype="1"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heel(1)">
                                      <p:cBhvr>
                                        <p:cTn id="99" dur="2000"/>
                                        <p:tgtEl>
                                          <p:spTgt spid="36"/>
                                        </p:tgtEl>
                                      </p:cBhvr>
                                    </p:animEffect>
                                  </p:childTnLst>
                                </p:cTn>
                              </p:par>
                              <p:par>
                                <p:cTn id="100" presetID="21" presetClass="entr" presetSubtype="1"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wheel(1)">
                                      <p:cBhvr>
                                        <p:cTn id="102" dur="2000"/>
                                        <p:tgtEl>
                                          <p:spTgt spid="39"/>
                                        </p:tgtEl>
                                      </p:cBhvr>
                                    </p:animEffect>
                                  </p:childTnLst>
                                </p:cTn>
                              </p:par>
                              <p:par>
                                <p:cTn id="103" presetID="21" presetClass="entr" presetSubtype="1"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wheel(1)">
                                      <p:cBhvr>
                                        <p:cTn id="105" dur="2000"/>
                                        <p:tgtEl>
                                          <p:spTgt spid="4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nodeType="clickEffect">
                                  <p:stCondLst>
                                    <p:cond delay="0"/>
                                  </p:stCondLst>
                                  <p:childTnLst>
                                    <p:animEffect transition="out" filter="wipe(down)">
                                      <p:cBhvr>
                                        <p:cTn id="109" dur="500"/>
                                        <p:tgtEl>
                                          <p:spTgt spid="39"/>
                                        </p:tgtEl>
                                      </p:cBhvr>
                                    </p:animEffect>
                                    <p:set>
                                      <p:cBhvr>
                                        <p:cTn id="110" dur="1" fill="hold">
                                          <p:stCondLst>
                                            <p:cond delay="499"/>
                                          </p:stCondLst>
                                        </p:cTn>
                                        <p:tgtEl>
                                          <p:spTgt spid="39"/>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6" presetClass="entr" presetSubtype="16" fill="hold"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circle(in)">
                                      <p:cBhvr>
                                        <p:cTn id="115" dur="20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wipe(down)">
                                      <p:cBhvr>
                                        <p:cTn id="120" dur="580">
                                          <p:stCondLst>
                                            <p:cond delay="0"/>
                                          </p:stCondLst>
                                        </p:cTn>
                                        <p:tgtEl>
                                          <p:spTgt spid="57"/>
                                        </p:tgtEl>
                                      </p:cBhvr>
                                    </p:animEffect>
                                    <p:anim calcmode="lin" valueType="num">
                                      <p:cBhvr>
                                        <p:cTn id="121"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126" dur="26">
                                          <p:stCondLst>
                                            <p:cond delay="650"/>
                                          </p:stCondLst>
                                        </p:cTn>
                                        <p:tgtEl>
                                          <p:spTgt spid="57"/>
                                        </p:tgtEl>
                                      </p:cBhvr>
                                      <p:to x="100000" y="60000"/>
                                    </p:animScale>
                                    <p:animScale>
                                      <p:cBhvr>
                                        <p:cTn id="127" dur="166" decel="50000">
                                          <p:stCondLst>
                                            <p:cond delay="676"/>
                                          </p:stCondLst>
                                        </p:cTn>
                                        <p:tgtEl>
                                          <p:spTgt spid="57"/>
                                        </p:tgtEl>
                                      </p:cBhvr>
                                      <p:to x="100000" y="100000"/>
                                    </p:animScale>
                                    <p:animScale>
                                      <p:cBhvr>
                                        <p:cTn id="128" dur="26">
                                          <p:stCondLst>
                                            <p:cond delay="1312"/>
                                          </p:stCondLst>
                                        </p:cTn>
                                        <p:tgtEl>
                                          <p:spTgt spid="57"/>
                                        </p:tgtEl>
                                      </p:cBhvr>
                                      <p:to x="100000" y="80000"/>
                                    </p:animScale>
                                    <p:animScale>
                                      <p:cBhvr>
                                        <p:cTn id="129" dur="166" decel="50000">
                                          <p:stCondLst>
                                            <p:cond delay="1338"/>
                                          </p:stCondLst>
                                        </p:cTn>
                                        <p:tgtEl>
                                          <p:spTgt spid="57"/>
                                        </p:tgtEl>
                                      </p:cBhvr>
                                      <p:to x="100000" y="100000"/>
                                    </p:animScale>
                                    <p:animScale>
                                      <p:cBhvr>
                                        <p:cTn id="130" dur="26">
                                          <p:stCondLst>
                                            <p:cond delay="1642"/>
                                          </p:stCondLst>
                                        </p:cTn>
                                        <p:tgtEl>
                                          <p:spTgt spid="57"/>
                                        </p:tgtEl>
                                      </p:cBhvr>
                                      <p:to x="100000" y="90000"/>
                                    </p:animScale>
                                    <p:animScale>
                                      <p:cBhvr>
                                        <p:cTn id="131" dur="166" decel="50000">
                                          <p:stCondLst>
                                            <p:cond delay="1668"/>
                                          </p:stCondLst>
                                        </p:cTn>
                                        <p:tgtEl>
                                          <p:spTgt spid="57"/>
                                        </p:tgtEl>
                                      </p:cBhvr>
                                      <p:to x="100000" y="100000"/>
                                    </p:animScale>
                                    <p:animScale>
                                      <p:cBhvr>
                                        <p:cTn id="132" dur="26">
                                          <p:stCondLst>
                                            <p:cond delay="1808"/>
                                          </p:stCondLst>
                                        </p:cTn>
                                        <p:tgtEl>
                                          <p:spTgt spid="57"/>
                                        </p:tgtEl>
                                      </p:cBhvr>
                                      <p:to x="100000" y="95000"/>
                                    </p:animScale>
                                    <p:animScale>
                                      <p:cBhvr>
                                        <p:cTn id="133" dur="166" decel="50000">
                                          <p:stCondLst>
                                            <p:cond delay="1834"/>
                                          </p:stCondLst>
                                        </p:cTn>
                                        <p:tgtEl>
                                          <p:spTgt spid="5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5" grpId="0"/>
      <p:bldP spid="16" grpId="0"/>
      <p:bldP spid="17" grpId="0"/>
      <p:bldP spid="18" grpId="0"/>
      <p:bldP spid="19" grpId="0"/>
      <p:bldP spid="20" grpId="0"/>
      <p:bldP spid="21" grpId="0" animBg="1"/>
      <p:bldP spid="22" grpId="0" animBg="1"/>
      <p:bldP spid="23" grpId="0" animBg="1"/>
      <p:bldP spid="25" grpId="0" animBg="1"/>
      <p:bldP spid="26" grpId="0" animBg="1"/>
      <p:bldP spid="27" grpId="0" animBg="1"/>
      <p:bldP spid="28" grpId="0"/>
      <p:bldP spid="29" grpId="0"/>
      <p:bldP spid="30" grpId="0"/>
      <p:bldP spid="31" grpId="0" animBg="1"/>
      <p:bldP spid="32" grpId="0" animBg="1"/>
      <p:bldP spid="33" grpId="0" animBg="1"/>
      <p:bldP spid="34" grpId="0"/>
      <p:bldP spid="35" grpId="0" animBg="1"/>
      <p:bldP spid="36" grpId="0"/>
      <p:bldP spid="5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6048672" cy="432048"/>
          </a:xfrm>
        </p:spPr>
        <p:txBody>
          <a:bodyPr>
            <a:normAutofit fontScale="90000"/>
          </a:bodyPr>
          <a:lstStyle/>
          <a:p>
            <a:r>
              <a:rPr lang="en-US" altLang="zh-CN" sz="2800" dirty="0"/>
              <a:t>6.5.3 </a:t>
            </a:r>
            <a:r>
              <a:rPr lang="zh-CN" altLang="en-US" sz="2800" dirty="0"/>
              <a:t>对象的引用</a:t>
            </a:r>
          </a:p>
        </p:txBody>
      </p:sp>
      <p:sp>
        <p:nvSpPr>
          <p:cNvPr id="3" name="内容占位符 2"/>
          <p:cNvSpPr>
            <a:spLocks noGrp="1"/>
          </p:cNvSpPr>
          <p:nvPr>
            <p:ph idx="1"/>
          </p:nvPr>
        </p:nvSpPr>
        <p:spPr>
          <a:xfrm>
            <a:off x="467544" y="784119"/>
            <a:ext cx="6777317" cy="3508977"/>
          </a:xfrm>
        </p:spPr>
        <p:txBody>
          <a:bodyPr>
            <a:normAutofit/>
          </a:bodyPr>
          <a:lstStyle/>
          <a:p>
            <a:pPr marL="68580" indent="0">
              <a:buNone/>
            </a:pPr>
            <a:r>
              <a:rPr lang="zh-CN" altLang="en-US" sz="2000" dirty="0" smtClean="0"/>
              <a:t>例</a:t>
            </a:r>
            <a:r>
              <a:rPr lang="en-US" altLang="zh-CN" sz="2000" dirty="0" smtClean="0"/>
              <a:t>6.19</a:t>
            </a:r>
            <a:r>
              <a:rPr lang="zh-CN" altLang="en-US" sz="2000" dirty="0"/>
              <a:t>对象的引用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89</a:t>
            </a:fld>
            <a:endParaRPr lang="zh-CN" altLang="en-US"/>
          </a:p>
        </p:txBody>
      </p:sp>
      <p:sp>
        <p:nvSpPr>
          <p:cNvPr id="5" name="矩形 4"/>
          <p:cNvSpPr/>
          <p:nvPr/>
        </p:nvSpPr>
        <p:spPr>
          <a:xfrm>
            <a:off x="467544" y="1271076"/>
            <a:ext cx="4572000" cy="4678204"/>
          </a:xfrm>
          <a:prstGeom prst="rect">
            <a:avLst/>
          </a:prstGeom>
          <a:solidFill>
            <a:schemeClr val="accent5">
              <a:lumMod val="20000"/>
              <a:lumOff val="80000"/>
            </a:schemeClr>
          </a:solidFill>
        </p:spPr>
        <p:txBody>
          <a:bodyPr>
            <a:spAutoFit/>
          </a:bodyPr>
          <a:lstStyle/>
          <a:p>
            <a:r>
              <a:rPr lang="en-US" altLang="zh-CN" sz="1600" dirty="0"/>
              <a:t>class People {</a:t>
            </a:r>
          </a:p>
          <a:p>
            <a:r>
              <a:rPr lang="en-US" altLang="zh-CN" sz="1600" dirty="0"/>
              <a:t>String name;</a:t>
            </a:r>
          </a:p>
          <a:p>
            <a:r>
              <a:rPr lang="en-US" altLang="zh-CN" sz="1600" dirty="0"/>
              <a:t>String sex;</a:t>
            </a:r>
          </a:p>
          <a:p>
            <a:r>
              <a:rPr lang="en-US" altLang="zh-CN" sz="1600" dirty="0" err="1"/>
              <a:t>int</a:t>
            </a:r>
            <a:r>
              <a:rPr lang="en-US" altLang="zh-CN" sz="1600" dirty="0"/>
              <a:t> age;</a:t>
            </a:r>
          </a:p>
          <a:p>
            <a:r>
              <a:rPr lang="en-US" altLang="zh-CN" sz="1600" dirty="0"/>
              <a:t>public People() {</a:t>
            </a:r>
          </a:p>
          <a:p>
            <a:r>
              <a:rPr lang="en-US" altLang="zh-CN" sz="1600" dirty="0" err="1"/>
              <a:t>System.out.println</a:t>
            </a:r>
            <a:r>
              <a:rPr lang="en-US" altLang="zh-CN" sz="1600" dirty="0"/>
              <a:t>("</a:t>
            </a:r>
            <a:r>
              <a:rPr lang="zh-CN" altLang="en-US" sz="1600" dirty="0"/>
              <a:t>调用了无参的构造方法</a:t>
            </a:r>
            <a:r>
              <a:rPr lang="en-US" altLang="zh-CN" sz="1600" dirty="0"/>
              <a:t>");   }</a:t>
            </a:r>
          </a:p>
          <a:p>
            <a:r>
              <a:rPr lang="en-US" altLang="zh-CN" sz="1600" dirty="0"/>
              <a:t>public People(String </a:t>
            </a:r>
            <a:r>
              <a:rPr lang="en-US" altLang="zh-CN" sz="1600" dirty="0" err="1"/>
              <a:t>n,String</a:t>
            </a:r>
            <a:r>
              <a:rPr lang="en-US" altLang="zh-CN" sz="1600" dirty="0"/>
              <a:t> </a:t>
            </a:r>
            <a:r>
              <a:rPr lang="en-US" altLang="zh-CN" sz="1600" dirty="0" err="1"/>
              <a:t>s,int</a:t>
            </a:r>
            <a:r>
              <a:rPr lang="en-US" altLang="zh-CN" sz="1600" dirty="0"/>
              <a:t> a)    {</a:t>
            </a:r>
          </a:p>
          <a:p>
            <a:r>
              <a:rPr lang="en-US" altLang="zh-CN" sz="1600" dirty="0"/>
              <a:t>  name=n;</a:t>
            </a:r>
          </a:p>
          <a:p>
            <a:r>
              <a:rPr lang="en-US" altLang="zh-CN" sz="1600" dirty="0"/>
              <a:t>  sex=s;</a:t>
            </a:r>
          </a:p>
          <a:p>
            <a:r>
              <a:rPr lang="en-US" altLang="zh-CN" sz="1600" dirty="0"/>
              <a:t>  age=a; </a:t>
            </a:r>
          </a:p>
          <a:p>
            <a:r>
              <a:rPr lang="en-US" altLang="zh-CN" sz="1600" dirty="0"/>
              <a:t> }</a:t>
            </a:r>
          </a:p>
          <a:p>
            <a:r>
              <a:rPr lang="en-US" altLang="zh-CN" sz="1600" dirty="0"/>
              <a:t>  public void show()  {</a:t>
            </a:r>
          </a:p>
          <a:p>
            <a:r>
              <a:rPr lang="en-US" altLang="zh-CN" sz="1600" dirty="0"/>
              <a:t>	</a:t>
            </a:r>
            <a:r>
              <a:rPr lang="en-US" altLang="zh-CN" sz="1600" dirty="0" err="1"/>
              <a:t>System.out.println</a:t>
            </a:r>
            <a:r>
              <a:rPr lang="en-US" altLang="zh-CN" sz="1600" dirty="0"/>
              <a:t>("**************");</a:t>
            </a:r>
          </a:p>
          <a:p>
            <a:r>
              <a:rPr lang="en-US" altLang="zh-CN" sz="1600" dirty="0"/>
              <a:t>    </a:t>
            </a:r>
            <a:r>
              <a:rPr lang="en-US" altLang="zh-CN" sz="1600" dirty="0" err="1"/>
              <a:t>System.out.println</a:t>
            </a:r>
            <a:r>
              <a:rPr lang="en-US" altLang="zh-CN" sz="1600" dirty="0"/>
              <a:t>("</a:t>
            </a:r>
            <a:r>
              <a:rPr lang="zh-CN" altLang="en-US" sz="1600" dirty="0"/>
              <a:t>数据如下</a:t>
            </a:r>
            <a:r>
              <a:rPr lang="en-US" altLang="zh-CN" sz="1600" dirty="0"/>
              <a:t>");</a:t>
            </a:r>
          </a:p>
          <a:p>
            <a:r>
              <a:rPr lang="en-US" altLang="zh-CN" sz="1600" dirty="0"/>
              <a:t>    </a:t>
            </a:r>
            <a:r>
              <a:rPr lang="en-US" altLang="zh-CN" sz="1600" dirty="0" err="1"/>
              <a:t>System.out.println</a:t>
            </a:r>
            <a:r>
              <a:rPr lang="en-US" altLang="zh-CN" sz="1600" dirty="0"/>
              <a:t>("name="+name);</a:t>
            </a:r>
          </a:p>
          <a:p>
            <a:r>
              <a:rPr lang="en-US" altLang="zh-CN" sz="1600" dirty="0"/>
              <a:t>    </a:t>
            </a:r>
            <a:r>
              <a:rPr lang="en-US" altLang="zh-CN" sz="1600" dirty="0" err="1"/>
              <a:t>System.out.println</a:t>
            </a:r>
            <a:r>
              <a:rPr lang="en-US" altLang="zh-CN" sz="1600" dirty="0"/>
              <a:t>("sex="+sex);</a:t>
            </a:r>
          </a:p>
          <a:p>
            <a:r>
              <a:rPr lang="en-US" altLang="zh-CN" sz="1600" dirty="0"/>
              <a:t>   </a:t>
            </a:r>
            <a:r>
              <a:rPr lang="en-US" altLang="zh-CN" sz="1600" dirty="0" err="1"/>
              <a:t>System.out.println</a:t>
            </a:r>
            <a:r>
              <a:rPr lang="en-US" altLang="zh-CN" sz="1600" dirty="0"/>
              <a:t>("age="+age);    }</a:t>
            </a:r>
          </a:p>
          <a:p>
            <a:r>
              <a:rPr lang="en-US" altLang="zh-CN" sz="1600" dirty="0"/>
              <a:t>}</a:t>
            </a:r>
            <a:endParaRPr lang="zh-CN" altLang="en-US" sz="1600" dirty="0"/>
          </a:p>
        </p:txBody>
      </p:sp>
      <p:sp>
        <p:nvSpPr>
          <p:cNvPr id="6" name="矩形 5"/>
          <p:cNvSpPr/>
          <p:nvPr/>
        </p:nvSpPr>
        <p:spPr>
          <a:xfrm>
            <a:off x="5050065" y="1253177"/>
            <a:ext cx="4572000" cy="3108543"/>
          </a:xfrm>
          <a:prstGeom prst="rect">
            <a:avLst/>
          </a:prstGeom>
          <a:solidFill>
            <a:schemeClr val="accent6">
              <a:lumMod val="20000"/>
              <a:lumOff val="80000"/>
            </a:schemeClr>
          </a:solidFill>
        </p:spPr>
        <p:txBody>
          <a:bodyPr>
            <a:spAutoFit/>
          </a:bodyPr>
          <a:lstStyle/>
          <a:p>
            <a:r>
              <a:rPr lang="en-US" altLang="zh-CN" sz="1600" dirty="0"/>
              <a:t>public class Test {</a:t>
            </a:r>
          </a:p>
          <a:p>
            <a:r>
              <a:rPr lang="en-US" altLang="zh-CN" sz="1600" dirty="0" smtClean="0"/>
              <a:t>public </a:t>
            </a:r>
            <a:r>
              <a:rPr lang="en-US" altLang="zh-CN" sz="1600" dirty="0"/>
              <a:t>static void main(String[] </a:t>
            </a:r>
            <a:r>
              <a:rPr lang="en-US" altLang="zh-CN" sz="1600" dirty="0" err="1"/>
              <a:t>args</a:t>
            </a:r>
            <a:r>
              <a:rPr lang="en-US" altLang="zh-CN" sz="1600" dirty="0"/>
              <a:t>) {</a:t>
            </a:r>
          </a:p>
          <a:p>
            <a:r>
              <a:rPr lang="en-US" altLang="zh-CN" sz="1600" dirty="0" smtClean="0"/>
              <a:t>People </a:t>
            </a:r>
            <a:r>
              <a:rPr lang="en-US" altLang="zh-CN" sz="1600" dirty="0"/>
              <a:t>p1=new People("</a:t>
            </a:r>
            <a:r>
              <a:rPr lang="zh-CN" altLang="en-US" sz="1600" dirty="0"/>
              <a:t>张三</a:t>
            </a:r>
            <a:r>
              <a:rPr lang="en-US" altLang="zh-CN" sz="1600" dirty="0"/>
              <a:t>","</a:t>
            </a:r>
            <a:r>
              <a:rPr lang="zh-CN" altLang="en-US" sz="1600" dirty="0"/>
              <a:t>男</a:t>
            </a:r>
            <a:r>
              <a:rPr lang="en-US" altLang="zh-CN" sz="1600" dirty="0"/>
              <a:t>",20);</a:t>
            </a:r>
          </a:p>
          <a:p>
            <a:r>
              <a:rPr lang="en-US" altLang="zh-CN" sz="1600" dirty="0" smtClean="0"/>
              <a:t>p1.show</a:t>
            </a:r>
            <a:r>
              <a:rPr lang="en-US" altLang="zh-CN" sz="1600" dirty="0"/>
              <a:t>();</a:t>
            </a:r>
          </a:p>
          <a:p>
            <a:r>
              <a:rPr lang="en-US" altLang="zh-CN" sz="1600" dirty="0" smtClean="0"/>
              <a:t>People </a:t>
            </a:r>
            <a:r>
              <a:rPr lang="en-US" altLang="zh-CN" sz="1600" dirty="0"/>
              <a:t>p2=new People("</a:t>
            </a:r>
            <a:r>
              <a:rPr lang="zh-CN" altLang="en-US" sz="1600" dirty="0"/>
              <a:t>小丽</a:t>
            </a:r>
            <a:r>
              <a:rPr lang="en-US" altLang="zh-CN" sz="1600" dirty="0"/>
              <a:t>","</a:t>
            </a:r>
            <a:r>
              <a:rPr lang="zh-CN" altLang="en-US" sz="1600" dirty="0"/>
              <a:t>女</a:t>
            </a:r>
            <a:r>
              <a:rPr lang="en-US" altLang="zh-CN" sz="1600" dirty="0"/>
              <a:t>",18);</a:t>
            </a:r>
          </a:p>
          <a:p>
            <a:r>
              <a:rPr lang="en-US" altLang="zh-CN" sz="1600" dirty="0" smtClean="0"/>
              <a:t>p2.show</a:t>
            </a:r>
            <a:r>
              <a:rPr lang="en-US" altLang="zh-CN" sz="1600" dirty="0"/>
              <a:t>();</a:t>
            </a:r>
          </a:p>
          <a:p>
            <a:r>
              <a:rPr lang="en-US" altLang="zh-CN" sz="1600" dirty="0" smtClean="0"/>
              <a:t>p2=p1</a:t>
            </a:r>
            <a:r>
              <a:rPr lang="en-US" altLang="zh-CN" sz="1600" dirty="0"/>
              <a:t>;</a:t>
            </a:r>
          </a:p>
          <a:p>
            <a:r>
              <a:rPr lang="en-US" altLang="zh-CN" sz="1600" dirty="0" smtClean="0"/>
              <a:t>p2.show</a:t>
            </a:r>
            <a:r>
              <a:rPr lang="en-US" altLang="zh-CN" sz="1600" dirty="0"/>
              <a:t>();</a:t>
            </a:r>
          </a:p>
          <a:p>
            <a:r>
              <a:rPr lang="en-US" altLang="zh-CN" sz="1600" dirty="0" smtClean="0"/>
              <a:t>People </a:t>
            </a:r>
            <a:r>
              <a:rPr lang="en-US" altLang="zh-CN" sz="1600" dirty="0"/>
              <a:t>p3=p2;</a:t>
            </a:r>
          </a:p>
          <a:p>
            <a:r>
              <a:rPr lang="en-US" altLang="zh-CN" sz="1600" dirty="0" smtClean="0"/>
              <a:t>p3.show</a:t>
            </a:r>
            <a:r>
              <a:rPr lang="en-US" altLang="zh-CN" sz="1600" dirty="0"/>
              <a:t>();	</a:t>
            </a:r>
          </a:p>
          <a:p>
            <a:r>
              <a:rPr lang="en-US" altLang="zh-CN" sz="1600" dirty="0" smtClean="0"/>
              <a:t>}</a:t>
            </a:r>
            <a:endParaRPr lang="en-US" altLang="zh-CN" sz="1600" dirty="0"/>
          </a:p>
          <a:p>
            <a:r>
              <a:rPr lang="en-US" altLang="zh-CN" sz="1600" dirty="0"/>
              <a:t>}</a:t>
            </a:r>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2708920"/>
            <a:ext cx="156210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48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面向对象的基本特征</a:t>
            </a:r>
            <a:endParaRPr lang="zh-CN" altLang="en-US" dirty="0"/>
          </a:p>
        </p:txBody>
      </p:sp>
      <p:sp>
        <p:nvSpPr>
          <p:cNvPr id="3" name="内容占位符 2"/>
          <p:cNvSpPr>
            <a:spLocks noGrp="1"/>
          </p:cNvSpPr>
          <p:nvPr>
            <p:ph idx="1"/>
          </p:nvPr>
        </p:nvSpPr>
        <p:spPr>
          <a:xfrm>
            <a:off x="1043492" y="2323652"/>
            <a:ext cx="6777317" cy="3985668"/>
          </a:xfrm>
        </p:spPr>
        <p:txBody>
          <a:bodyPr>
            <a:normAutofit/>
          </a:bodyPr>
          <a:lstStyle/>
          <a:p>
            <a:pPr marL="68580" indent="0">
              <a:buNone/>
            </a:pPr>
            <a:r>
              <a:rPr lang="en-US" altLang="zh-CN" dirty="0" smtClean="0"/>
              <a:t>1.</a:t>
            </a:r>
            <a:r>
              <a:rPr lang="zh-CN" altLang="en-US" dirty="0" smtClean="0"/>
              <a:t>封装</a:t>
            </a:r>
            <a:endParaRPr lang="en-US" altLang="zh-CN" dirty="0" smtClean="0"/>
          </a:p>
          <a:p>
            <a:pPr marL="68580" indent="0">
              <a:buNone/>
            </a:pPr>
            <a:r>
              <a:rPr lang="zh-CN" altLang="en-US" dirty="0" smtClean="0"/>
              <a:t>在面向对象设计方法中，封装是指将数据及对数据的操作方法包装或隐藏起来的方法。封装只需知道如何使用，而不需要了解其内部实现细节。</a:t>
            </a:r>
            <a:endParaRPr lang="en-US" altLang="zh-CN" dirty="0" smtClean="0"/>
          </a:p>
          <a:p>
            <a:pPr marL="68580" indent="0">
              <a:buNone/>
            </a:pPr>
            <a:r>
              <a:rPr lang="en-US" altLang="zh-CN" dirty="0" smtClean="0"/>
              <a:t>2.</a:t>
            </a:r>
            <a:r>
              <a:rPr lang="zh-CN" altLang="en-US" dirty="0" smtClean="0"/>
              <a:t>继承</a:t>
            </a:r>
            <a:endParaRPr lang="en-US" altLang="zh-CN" dirty="0" smtClean="0"/>
          </a:p>
          <a:p>
            <a:pPr marL="68580" indent="0">
              <a:buNone/>
            </a:pPr>
            <a:r>
              <a:rPr lang="zh-CN" altLang="en-US" dirty="0" smtClean="0"/>
              <a:t>继承的本质是对某一批类的抽象，从而实现对现实世界更好地建模。继承的好处就是代码重用，新定义的派生类实例可以继承已有基类的属性和行为，而且可以加入新的特性或者是修改已有的特性建立起类的新层次。</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8084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6.5.4 </a:t>
            </a:r>
            <a:r>
              <a:rPr lang="zh-CN" altLang="en-US" dirty="0" smtClean="0"/>
              <a:t>对象的比较</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在</a:t>
            </a:r>
            <a:r>
              <a:rPr lang="en-US" altLang="zh-CN" dirty="0" smtClean="0"/>
              <a:t>Java</a:t>
            </a:r>
            <a:r>
              <a:rPr lang="zh-CN" altLang="en-US" dirty="0" smtClean="0"/>
              <a:t>语言中有两种对象的比较方式，分别为“</a:t>
            </a:r>
            <a:r>
              <a:rPr lang="en-US" altLang="zh-CN" dirty="0" smtClean="0"/>
              <a:t>==</a:t>
            </a:r>
            <a:r>
              <a:rPr lang="zh-CN" altLang="en-US" dirty="0" smtClean="0"/>
              <a:t>”运算符</a:t>
            </a:r>
            <a:r>
              <a:rPr lang="en-US" altLang="zh-CN" dirty="0" smtClean="0"/>
              <a:t>equals()</a:t>
            </a:r>
            <a:r>
              <a:rPr lang="zh-CN" altLang="en-US" dirty="0" smtClean="0"/>
              <a:t>方法。实质上这两种方法有着本质的区别。</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90</a:t>
            </a:fld>
            <a:endParaRPr lang="zh-CN" altLang="en-US"/>
          </a:p>
        </p:txBody>
      </p:sp>
    </p:spTree>
    <p:extLst>
      <p:ext uri="{BB962C8B-B14F-4D97-AF65-F5344CB8AC3E}">
        <p14:creationId xmlns:p14="http://schemas.microsoft.com/office/powerpoint/2010/main" val="67502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6120680" cy="648072"/>
          </a:xfrm>
        </p:spPr>
        <p:txBody>
          <a:bodyPr>
            <a:normAutofit/>
          </a:bodyPr>
          <a:lstStyle/>
          <a:p>
            <a:r>
              <a:rPr lang="en-US" altLang="zh-CN" sz="2800" dirty="0"/>
              <a:t>6.5.4 </a:t>
            </a:r>
            <a:r>
              <a:rPr lang="zh-CN" altLang="en-US" sz="2800" dirty="0"/>
              <a:t>对象的比较</a:t>
            </a:r>
            <a:endParaRPr lang="zh-CN" altLang="en-US" sz="2800" dirty="0"/>
          </a:p>
        </p:txBody>
      </p:sp>
      <p:sp>
        <p:nvSpPr>
          <p:cNvPr id="3" name="内容占位符 2"/>
          <p:cNvSpPr>
            <a:spLocks noGrp="1"/>
          </p:cNvSpPr>
          <p:nvPr>
            <p:ph idx="1"/>
          </p:nvPr>
        </p:nvSpPr>
        <p:spPr>
          <a:xfrm>
            <a:off x="611560" y="836712"/>
            <a:ext cx="7848872" cy="3508977"/>
          </a:xfrm>
        </p:spPr>
        <p:txBody>
          <a:bodyPr/>
          <a:lstStyle/>
          <a:p>
            <a:pPr marL="68580" indent="0">
              <a:buNone/>
            </a:pPr>
            <a:r>
              <a:rPr lang="zh-CN" altLang="en-US" dirty="0" smtClean="0"/>
              <a:t>例</a:t>
            </a:r>
            <a:r>
              <a:rPr lang="en-US" altLang="zh-CN" dirty="0" smtClean="0"/>
              <a:t>6.20  </a:t>
            </a:r>
            <a:r>
              <a:rPr lang="zh-CN" altLang="en-US" dirty="0"/>
              <a:t>对象的比较</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91</a:t>
            </a:fld>
            <a:endParaRPr lang="zh-CN" altLang="en-US"/>
          </a:p>
        </p:txBody>
      </p:sp>
      <p:sp>
        <p:nvSpPr>
          <p:cNvPr id="5" name="矩形 4"/>
          <p:cNvSpPr/>
          <p:nvPr/>
        </p:nvSpPr>
        <p:spPr>
          <a:xfrm>
            <a:off x="755576" y="1412776"/>
            <a:ext cx="7848872" cy="2308324"/>
          </a:xfrm>
          <a:prstGeom prst="rect">
            <a:avLst/>
          </a:prstGeom>
        </p:spPr>
        <p:txBody>
          <a:bodyPr wrap="square">
            <a:spAutoFit/>
          </a:bodyPr>
          <a:lstStyle/>
          <a:p>
            <a:r>
              <a:rPr lang="en-US" altLang="zh-CN" dirty="0"/>
              <a:t>public class Test {</a:t>
            </a:r>
          </a:p>
          <a:p>
            <a:r>
              <a:rPr lang="en-US" altLang="zh-CN" dirty="0"/>
              <a:t>	public static void main(String[] </a:t>
            </a:r>
            <a:r>
              <a:rPr lang="en-US" altLang="zh-CN" dirty="0" err="1"/>
              <a:t>args</a:t>
            </a:r>
            <a:r>
              <a:rPr lang="en-US" altLang="zh-CN" dirty="0"/>
              <a:t>) {</a:t>
            </a:r>
          </a:p>
          <a:p>
            <a:r>
              <a:rPr lang="en-US" altLang="zh-CN" dirty="0"/>
              <a:t>	</a:t>
            </a:r>
            <a:r>
              <a:rPr lang="en-US" altLang="zh-CN" dirty="0" smtClean="0"/>
              <a:t>String </a:t>
            </a:r>
            <a:r>
              <a:rPr lang="en-US" altLang="zh-CN" dirty="0"/>
              <a:t>c1=new String("</a:t>
            </a:r>
            <a:r>
              <a:rPr lang="en-US" altLang="zh-CN" dirty="0" err="1"/>
              <a:t>abc</a:t>
            </a:r>
            <a:r>
              <a:rPr lang="en-US" altLang="zh-CN" dirty="0"/>
              <a:t>");</a:t>
            </a:r>
          </a:p>
          <a:p>
            <a:r>
              <a:rPr lang="en-US" altLang="zh-CN" dirty="0"/>
              <a:t>	</a:t>
            </a:r>
            <a:r>
              <a:rPr lang="en-US" altLang="zh-CN" dirty="0" smtClean="0"/>
              <a:t>String </a:t>
            </a:r>
            <a:r>
              <a:rPr lang="en-US" altLang="zh-CN" dirty="0"/>
              <a:t>c2=new String("</a:t>
            </a:r>
            <a:r>
              <a:rPr lang="en-US" altLang="zh-CN" dirty="0" err="1"/>
              <a:t>abc</a:t>
            </a:r>
            <a:r>
              <a:rPr lang="en-US" altLang="zh-CN" dirty="0"/>
              <a:t>");</a:t>
            </a:r>
          </a:p>
          <a:p>
            <a:r>
              <a:rPr lang="en-US" altLang="zh-CN" dirty="0"/>
              <a:t>	</a:t>
            </a:r>
            <a:r>
              <a:rPr lang="en-US" altLang="zh-CN" dirty="0" err="1" smtClean="0"/>
              <a:t>System.out.println</a:t>
            </a:r>
            <a:r>
              <a:rPr lang="en-US" altLang="zh-CN" dirty="0"/>
              <a:t>("c1==c2</a:t>
            </a:r>
            <a:r>
              <a:rPr lang="zh-CN" altLang="en-US" dirty="0"/>
              <a:t>的结果为：</a:t>
            </a:r>
            <a:r>
              <a:rPr lang="en-US" altLang="zh-CN" dirty="0"/>
              <a:t>"+(c1==c2));</a:t>
            </a:r>
          </a:p>
          <a:p>
            <a:r>
              <a:rPr lang="en-US" altLang="zh-CN" dirty="0"/>
              <a:t>	</a:t>
            </a:r>
            <a:r>
              <a:rPr lang="en-US" altLang="zh-CN" dirty="0" err="1" smtClean="0"/>
              <a:t>System.out.println</a:t>
            </a:r>
            <a:r>
              <a:rPr lang="en-US" altLang="zh-CN" dirty="0"/>
              <a:t>("</a:t>
            </a:r>
            <a:r>
              <a:rPr lang="en-US" altLang="zh-CN" dirty="0" smtClean="0"/>
              <a:t>c1.equals(c2)</a:t>
            </a:r>
            <a:r>
              <a:rPr lang="zh-CN" altLang="en-US" dirty="0" smtClean="0"/>
              <a:t>的</a:t>
            </a:r>
            <a:r>
              <a:rPr lang="zh-CN" altLang="en-US" dirty="0"/>
              <a:t>结果为：</a:t>
            </a:r>
            <a:r>
              <a:rPr lang="en-US" altLang="zh-CN" dirty="0"/>
              <a:t>"+c1.equals(c2));</a:t>
            </a:r>
          </a:p>
          <a:p>
            <a:r>
              <a:rPr lang="en-US" altLang="zh-CN" dirty="0"/>
              <a:t>	}</a:t>
            </a:r>
          </a:p>
          <a:p>
            <a:r>
              <a:rPr lang="en-US" altLang="zh-CN"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077072"/>
            <a:ext cx="3133563" cy="122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08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552728" cy="432048"/>
          </a:xfrm>
        </p:spPr>
        <p:txBody>
          <a:bodyPr>
            <a:normAutofit fontScale="90000"/>
          </a:bodyPr>
          <a:lstStyle/>
          <a:p>
            <a:r>
              <a:rPr lang="en-US" altLang="zh-CN" sz="2800" dirty="0"/>
              <a:t>6.5.4 </a:t>
            </a:r>
            <a:r>
              <a:rPr lang="zh-CN" altLang="en-US" sz="2800" dirty="0"/>
              <a:t>对象的比较</a:t>
            </a:r>
          </a:p>
        </p:txBody>
      </p:sp>
      <p:sp>
        <p:nvSpPr>
          <p:cNvPr id="3" name="内容占位符 2"/>
          <p:cNvSpPr>
            <a:spLocks noGrp="1"/>
          </p:cNvSpPr>
          <p:nvPr>
            <p:ph idx="1"/>
          </p:nvPr>
        </p:nvSpPr>
        <p:spPr>
          <a:xfrm>
            <a:off x="467544" y="764704"/>
            <a:ext cx="6777317" cy="3508977"/>
          </a:xfrm>
        </p:spPr>
        <p:txBody>
          <a:bodyPr>
            <a:normAutofit/>
          </a:bodyPr>
          <a:lstStyle/>
          <a:p>
            <a:pPr marL="68580" indent="0">
              <a:buNone/>
            </a:pPr>
            <a:r>
              <a:rPr lang="zh-CN" altLang="en-US" sz="2000" dirty="0" smtClean="0"/>
              <a:t>例</a:t>
            </a:r>
            <a:r>
              <a:rPr lang="en-US" altLang="zh-CN" sz="2000" dirty="0" smtClean="0"/>
              <a:t>6.21 </a:t>
            </a:r>
            <a:r>
              <a:rPr lang="zh-CN" altLang="en-US" sz="2000" dirty="0" smtClean="0"/>
              <a:t>对象</a:t>
            </a:r>
            <a:r>
              <a:rPr lang="zh-CN" altLang="en-US" sz="2000" dirty="0"/>
              <a:t>的比较</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92</a:t>
            </a:fld>
            <a:endParaRPr lang="zh-CN" altLang="en-US" dirty="0"/>
          </a:p>
        </p:txBody>
      </p:sp>
      <p:sp>
        <p:nvSpPr>
          <p:cNvPr id="5" name="矩形 4"/>
          <p:cNvSpPr/>
          <p:nvPr/>
        </p:nvSpPr>
        <p:spPr>
          <a:xfrm>
            <a:off x="179512" y="1301854"/>
            <a:ext cx="4608512" cy="4647426"/>
          </a:xfrm>
          <a:prstGeom prst="rect">
            <a:avLst/>
          </a:prstGeom>
          <a:solidFill>
            <a:schemeClr val="accent5">
              <a:lumMod val="20000"/>
              <a:lumOff val="80000"/>
            </a:schemeClr>
          </a:solidFill>
        </p:spPr>
        <p:txBody>
          <a:bodyPr wrap="square">
            <a:spAutoFit/>
          </a:bodyPr>
          <a:lstStyle/>
          <a:p>
            <a:r>
              <a:rPr lang="en-US" altLang="zh-CN" sz="1600" dirty="0"/>
              <a:t>class People {</a:t>
            </a:r>
          </a:p>
          <a:p>
            <a:r>
              <a:rPr lang="en-US" altLang="zh-CN" sz="1600" dirty="0"/>
              <a:t>String name;</a:t>
            </a:r>
          </a:p>
          <a:p>
            <a:r>
              <a:rPr lang="en-US" altLang="zh-CN" sz="1600" dirty="0"/>
              <a:t>String sex;</a:t>
            </a:r>
          </a:p>
          <a:p>
            <a:r>
              <a:rPr lang="en-US" altLang="zh-CN" sz="1600" dirty="0" err="1"/>
              <a:t>int</a:t>
            </a:r>
            <a:r>
              <a:rPr lang="en-US" altLang="zh-CN" sz="1600" dirty="0"/>
              <a:t> age;</a:t>
            </a:r>
          </a:p>
          <a:p>
            <a:r>
              <a:rPr lang="en-US" altLang="zh-CN" sz="1600" dirty="0"/>
              <a:t>public People() {</a:t>
            </a:r>
          </a:p>
          <a:p>
            <a:r>
              <a:rPr lang="en-US" altLang="zh-CN" sz="1600" dirty="0" err="1"/>
              <a:t>System.out.println</a:t>
            </a:r>
            <a:r>
              <a:rPr lang="en-US" altLang="zh-CN" sz="1600" dirty="0"/>
              <a:t>("</a:t>
            </a:r>
            <a:r>
              <a:rPr lang="zh-CN" altLang="en-US" sz="1600" dirty="0"/>
              <a:t>调用了无参的构造方法</a:t>
            </a:r>
            <a:r>
              <a:rPr lang="en-US" altLang="zh-CN" sz="1600" dirty="0"/>
              <a:t>");   }</a:t>
            </a:r>
          </a:p>
          <a:p>
            <a:r>
              <a:rPr lang="en-US" altLang="zh-CN" sz="1600" dirty="0"/>
              <a:t>public People(String </a:t>
            </a:r>
            <a:r>
              <a:rPr lang="en-US" altLang="zh-CN" sz="1600" dirty="0" err="1"/>
              <a:t>n,String</a:t>
            </a:r>
            <a:r>
              <a:rPr lang="en-US" altLang="zh-CN" sz="1600" dirty="0"/>
              <a:t> </a:t>
            </a:r>
            <a:r>
              <a:rPr lang="en-US" altLang="zh-CN" sz="1600" dirty="0" err="1"/>
              <a:t>s,int</a:t>
            </a:r>
            <a:r>
              <a:rPr lang="en-US" altLang="zh-CN" sz="1600" dirty="0"/>
              <a:t> a)    {</a:t>
            </a:r>
          </a:p>
          <a:p>
            <a:r>
              <a:rPr lang="en-US" altLang="zh-CN" sz="1600" dirty="0"/>
              <a:t>  name=n;</a:t>
            </a:r>
          </a:p>
          <a:p>
            <a:r>
              <a:rPr lang="en-US" altLang="zh-CN" sz="1600" dirty="0"/>
              <a:t>  sex=s;</a:t>
            </a:r>
          </a:p>
          <a:p>
            <a:r>
              <a:rPr lang="en-US" altLang="zh-CN" sz="1600" dirty="0"/>
              <a:t>  age=a; </a:t>
            </a:r>
          </a:p>
          <a:p>
            <a:r>
              <a:rPr lang="en-US" altLang="zh-CN" sz="1600" dirty="0"/>
              <a:t> }</a:t>
            </a:r>
          </a:p>
          <a:p>
            <a:r>
              <a:rPr lang="en-US" altLang="zh-CN" sz="1600" dirty="0"/>
              <a:t>  public void show()  {</a:t>
            </a:r>
          </a:p>
          <a:p>
            <a:r>
              <a:rPr lang="en-US" altLang="zh-CN" sz="1600" dirty="0"/>
              <a:t>	</a:t>
            </a:r>
            <a:r>
              <a:rPr lang="en-US" altLang="zh-CN" sz="1600" dirty="0" err="1"/>
              <a:t>System.out.println</a:t>
            </a:r>
            <a:r>
              <a:rPr lang="en-US" altLang="zh-CN" sz="1600" dirty="0"/>
              <a:t>("**************");</a:t>
            </a:r>
          </a:p>
          <a:p>
            <a:r>
              <a:rPr lang="en-US" altLang="zh-CN" sz="1600" dirty="0"/>
              <a:t>    </a:t>
            </a:r>
            <a:r>
              <a:rPr lang="en-US" altLang="zh-CN" sz="1600" dirty="0" err="1"/>
              <a:t>System.out.println</a:t>
            </a:r>
            <a:r>
              <a:rPr lang="en-US" altLang="zh-CN" sz="1600" dirty="0"/>
              <a:t>("</a:t>
            </a:r>
            <a:r>
              <a:rPr lang="zh-CN" altLang="en-US" sz="1600" dirty="0"/>
              <a:t>数据如下</a:t>
            </a:r>
            <a:r>
              <a:rPr lang="en-US" altLang="zh-CN" sz="1600" dirty="0"/>
              <a:t>");</a:t>
            </a:r>
          </a:p>
          <a:p>
            <a:r>
              <a:rPr lang="en-US" altLang="zh-CN" sz="1600" dirty="0"/>
              <a:t>    </a:t>
            </a:r>
            <a:r>
              <a:rPr lang="en-US" altLang="zh-CN" sz="1600" dirty="0" err="1"/>
              <a:t>System.out.println</a:t>
            </a:r>
            <a:r>
              <a:rPr lang="en-US" altLang="zh-CN" sz="1600" dirty="0"/>
              <a:t>("name="+name);</a:t>
            </a:r>
          </a:p>
          <a:p>
            <a:r>
              <a:rPr lang="en-US" altLang="zh-CN" sz="1600" dirty="0"/>
              <a:t>    </a:t>
            </a:r>
            <a:r>
              <a:rPr lang="en-US" altLang="zh-CN" sz="1600" dirty="0" err="1"/>
              <a:t>System.out.println</a:t>
            </a:r>
            <a:r>
              <a:rPr lang="en-US" altLang="zh-CN" sz="1600" dirty="0"/>
              <a:t>("sex="+sex);</a:t>
            </a:r>
          </a:p>
          <a:p>
            <a:r>
              <a:rPr lang="en-US" altLang="zh-CN" sz="1600" dirty="0"/>
              <a:t>   </a:t>
            </a:r>
            <a:r>
              <a:rPr lang="en-US" altLang="zh-CN" sz="1600" dirty="0" err="1"/>
              <a:t>System.out.println</a:t>
            </a:r>
            <a:r>
              <a:rPr lang="en-US" altLang="zh-CN" sz="1600" dirty="0"/>
              <a:t>("age="+age);    }</a:t>
            </a:r>
          </a:p>
          <a:p>
            <a:r>
              <a:rPr lang="en-US" altLang="zh-CN" sz="1600" dirty="0"/>
              <a:t>}</a:t>
            </a:r>
            <a:endParaRPr lang="zh-CN" altLang="en-US" sz="1600" dirty="0"/>
          </a:p>
        </p:txBody>
      </p:sp>
      <p:sp>
        <p:nvSpPr>
          <p:cNvPr id="6" name="矩形 5"/>
          <p:cNvSpPr/>
          <p:nvPr/>
        </p:nvSpPr>
        <p:spPr>
          <a:xfrm>
            <a:off x="4644006" y="75396"/>
            <a:ext cx="4330503" cy="3785652"/>
          </a:xfrm>
          <a:prstGeom prst="rect">
            <a:avLst/>
          </a:prstGeom>
          <a:solidFill>
            <a:schemeClr val="accent6">
              <a:lumMod val="20000"/>
              <a:lumOff val="80000"/>
            </a:schemeClr>
          </a:solidFill>
        </p:spPr>
        <p:txBody>
          <a:bodyPr wrap="square">
            <a:spAutoFit/>
          </a:bodyPr>
          <a:lstStyle/>
          <a:p>
            <a:r>
              <a:rPr lang="en-US" altLang="zh-CN" sz="1600" dirty="0"/>
              <a:t>public class Test {</a:t>
            </a:r>
          </a:p>
          <a:p>
            <a:r>
              <a:rPr lang="en-US" altLang="zh-CN" sz="1600" dirty="0" smtClean="0"/>
              <a:t>public </a:t>
            </a:r>
            <a:r>
              <a:rPr lang="en-US" altLang="zh-CN" sz="1600" dirty="0"/>
              <a:t>static void main(String[] </a:t>
            </a:r>
            <a:r>
              <a:rPr lang="en-US" altLang="zh-CN" sz="1600" dirty="0" err="1"/>
              <a:t>args</a:t>
            </a:r>
            <a:r>
              <a:rPr lang="en-US" altLang="zh-CN" sz="1600" dirty="0"/>
              <a:t>) {</a:t>
            </a:r>
          </a:p>
          <a:p>
            <a:r>
              <a:rPr lang="en-US" altLang="zh-CN" sz="1600" dirty="0" smtClean="0"/>
              <a:t>People </a:t>
            </a:r>
            <a:r>
              <a:rPr lang="en-US" altLang="zh-CN" sz="1600" dirty="0"/>
              <a:t>p1=new People("</a:t>
            </a:r>
            <a:r>
              <a:rPr lang="zh-CN" altLang="en-US" sz="1600" dirty="0"/>
              <a:t>张三</a:t>
            </a:r>
            <a:r>
              <a:rPr lang="en-US" altLang="zh-CN" sz="1600" dirty="0"/>
              <a:t>","</a:t>
            </a:r>
            <a:r>
              <a:rPr lang="zh-CN" altLang="en-US" sz="1600" dirty="0"/>
              <a:t>男</a:t>
            </a:r>
            <a:r>
              <a:rPr lang="en-US" altLang="zh-CN" sz="1600" dirty="0"/>
              <a:t>",20);</a:t>
            </a:r>
          </a:p>
          <a:p>
            <a:r>
              <a:rPr lang="en-US" altLang="zh-CN" sz="1600" dirty="0" smtClean="0"/>
              <a:t>p1.show</a:t>
            </a:r>
            <a:r>
              <a:rPr lang="en-US" altLang="zh-CN" sz="1600" dirty="0"/>
              <a:t>();</a:t>
            </a:r>
          </a:p>
          <a:p>
            <a:r>
              <a:rPr lang="en-US" altLang="zh-CN" sz="1600" dirty="0" smtClean="0"/>
              <a:t>People </a:t>
            </a:r>
            <a:r>
              <a:rPr lang="en-US" altLang="zh-CN" sz="1600" dirty="0"/>
              <a:t>p2=new People("</a:t>
            </a:r>
            <a:r>
              <a:rPr lang="zh-CN" altLang="en-US" sz="1600" dirty="0"/>
              <a:t>小丽</a:t>
            </a:r>
            <a:r>
              <a:rPr lang="en-US" altLang="zh-CN" sz="1600" dirty="0"/>
              <a:t>","</a:t>
            </a:r>
            <a:r>
              <a:rPr lang="zh-CN" altLang="en-US" sz="1600" dirty="0"/>
              <a:t>女</a:t>
            </a:r>
            <a:r>
              <a:rPr lang="en-US" altLang="zh-CN" sz="1600" dirty="0"/>
              <a:t>",18);</a:t>
            </a:r>
          </a:p>
          <a:p>
            <a:r>
              <a:rPr lang="en-US" altLang="zh-CN" sz="1600" dirty="0" smtClean="0"/>
              <a:t>p2.show</a:t>
            </a:r>
            <a:r>
              <a:rPr lang="en-US" altLang="zh-CN" sz="1600" dirty="0"/>
              <a:t>();</a:t>
            </a:r>
          </a:p>
          <a:p>
            <a:r>
              <a:rPr lang="en-US" altLang="zh-CN" sz="1600" dirty="0" err="1" smtClean="0"/>
              <a:t>System.out.println</a:t>
            </a:r>
            <a:r>
              <a:rPr lang="en-US" altLang="zh-CN" sz="1600" dirty="0"/>
              <a:t>("p1.name.equals(p2.name)</a:t>
            </a:r>
            <a:r>
              <a:rPr lang="zh-CN" altLang="en-US" sz="1600" dirty="0"/>
              <a:t>的结果为</a:t>
            </a:r>
            <a:r>
              <a:rPr lang="en-US" altLang="zh-CN" sz="1600" dirty="0"/>
              <a:t>"+(p1.name.equals(p2.name)));</a:t>
            </a:r>
          </a:p>
          <a:p>
            <a:r>
              <a:rPr lang="en-US" altLang="zh-CN" sz="1600" dirty="0" err="1" smtClean="0"/>
              <a:t>System.out.println</a:t>
            </a:r>
            <a:r>
              <a:rPr lang="en-US" altLang="zh-CN" sz="1600" dirty="0"/>
              <a:t>("p1.name==p2.name</a:t>
            </a:r>
            <a:r>
              <a:rPr lang="zh-CN" altLang="en-US" sz="1600" dirty="0"/>
              <a:t>的结果为</a:t>
            </a:r>
            <a:r>
              <a:rPr lang="en-US" altLang="zh-CN" sz="1600" dirty="0"/>
              <a:t>"+(p1.name==p2.name));</a:t>
            </a:r>
          </a:p>
          <a:p>
            <a:r>
              <a:rPr lang="en-US" altLang="zh-CN" sz="1600" dirty="0" err="1" smtClean="0"/>
              <a:t>System.out.println</a:t>
            </a:r>
            <a:r>
              <a:rPr lang="en-US" altLang="zh-CN" sz="1600" dirty="0"/>
              <a:t>("p1.equals(p2)</a:t>
            </a:r>
            <a:r>
              <a:rPr lang="zh-CN" altLang="en-US" sz="1600" dirty="0"/>
              <a:t>的</a:t>
            </a:r>
            <a:r>
              <a:rPr lang="zh-CN" altLang="en-US" sz="1600" dirty="0" smtClean="0"/>
              <a:t>结果为</a:t>
            </a:r>
            <a:r>
              <a:rPr lang="en-US" altLang="zh-CN" sz="1600" dirty="0" smtClean="0"/>
              <a:t>"+(</a:t>
            </a:r>
            <a:r>
              <a:rPr lang="en-US" altLang="zh-CN" sz="1600" dirty="0"/>
              <a:t>p1.equals(p2)));</a:t>
            </a:r>
          </a:p>
          <a:p>
            <a:r>
              <a:rPr lang="en-US" altLang="zh-CN" sz="1600" dirty="0"/>
              <a:t>	}</a:t>
            </a:r>
          </a:p>
          <a:p>
            <a:r>
              <a:rPr lang="en-US" altLang="zh-CN" sz="1600" dirty="0"/>
              <a:t>}</a:t>
            </a:r>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841576"/>
            <a:ext cx="31051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095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552728" cy="432048"/>
          </a:xfrm>
        </p:spPr>
        <p:txBody>
          <a:bodyPr>
            <a:normAutofit fontScale="90000"/>
          </a:bodyPr>
          <a:lstStyle/>
          <a:p>
            <a:r>
              <a:rPr lang="en-US" altLang="zh-CN" sz="2800" dirty="0"/>
              <a:t>6.5.4 </a:t>
            </a:r>
            <a:r>
              <a:rPr lang="zh-CN" altLang="en-US" sz="2800" dirty="0"/>
              <a:t>对象的比较</a:t>
            </a:r>
          </a:p>
        </p:txBody>
      </p:sp>
      <p:sp>
        <p:nvSpPr>
          <p:cNvPr id="3" name="内容占位符 2"/>
          <p:cNvSpPr>
            <a:spLocks noGrp="1"/>
          </p:cNvSpPr>
          <p:nvPr>
            <p:ph idx="1"/>
          </p:nvPr>
        </p:nvSpPr>
        <p:spPr>
          <a:xfrm>
            <a:off x="467544" y="764704"/>
            <a:ext cx="6777317" cy="3508977"/>
          </a:xfrm>
        </p:spPr>
        <p:txBody>
          <a:bodyPr>
            <a:normAutofit/>
          </a:bodyPr>
          <a:lstStyle/>
          <a:p>
            <a:pPr marL="68580" indent="0">
              <a:buNone/>
            </a:pPr>
            <a:r>
              <a:rPr lang="zh-CN" altLang="en-US" sz="2000" dirty="0" smtClean="0"/>
              <a:t>例</a:t>
            </a:r>
            <a:r>
              <a:rPr lang="en-US" altLang="zh-CN" sz="2000" dirty="0" smtClean="0"/>
              <a:t>6.21 </a:t>
            </a:r>
            <a:r>
              <a:rPr lang="zh-CN" altLang="en-US" sz="2000" dirty="0" smtClean="0"/>
              <a:t>对象</a:t>
            </a:r>
            <a:r>
              <a:rPr lang="zh-CN" altLang="en-US" sz="2000" dirty="0"/>
              <a:t>的比较</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93</a:t>
            </a:fld>
            <a:endParaRPr lang="zh-CN" altLang="en-US" dirty="0"/>
          </a:p>
        </p:txBody>
      </p:sp>
      <p:sp>
        <p:nvSpPr>
          <p:cNvPr id="5" name="矩形 4"/>
          <p:cNvSpPr/>
          <p:nvPr/>
        </p:nvSpPr>
        <p:spPr>
          <a:xfrm>
            <a:off x="179512" y="1301854"/>
            <a:ext cx="4608512" cy="4647426"/>
          </a:xfrm>
          <a:prstGeom prst="rect">
            <a:avLst/>
          </a:prstGeom>
          <a:solidFill>
            <a:schemeClr val="accent5">
              <a:lumMod val="20000"/>
              <a:lumOff val="80000"/>
            </a:schemeClr>
          </a:solidFill>
        </p:spPr>
        <p:txBody>
          <a:bodyPr wrap="square">
            <a:spAutoFit/>
          </a:bodyPr>
          <a:lstStyle/>
          <a:p>
            <a:r>
              <a:rPr lang="en-US" altLang="zh-CN" sz="1600" dirty="0"/>
              <a:t>class People {</a:t>
            </a:r>
          </a:p>
          <a:p>
            <a:r>
              <a:rPr lang="en-US" altLang="zh-CN" sz="1600" dirty="0"/>
              <a:t>String name;</a:t>
            </a:r>
          </a:p>
          <a:p>
            <a:r>
              <a:rPr lang="en-US" altLang="zh-CN" sz="1600" dirty="0"/>
              <a:t>String sex;</a:t>
            </a:r>
          </a:p>
          <a:p>
            <a:r>
              <a:rPr lang="en-US" altLang="zh-CN" sz="1600" dirty="0" err="1"/>
              <a:t>int</a:t>
            </a:r>
            <a:r>
              <a:rPr lang="en-US" altLang="zh-CN" sz="1600" dirty="0"/>
              <a:t> age;</a:t>
            </a:r>
          </a:p>
          <a:p>
            <a:r>
              <a:rPr lang="en-US" altLang="zh-CN" sz="1600" dirty="0"/>
              <a:t>public People() {</a:t>
            </a:r>
          </a:p>
          <a:p>
            <a:r>
              <a:rPr lang="en-US" altLang="zh-CN" sz="1600" dirty="0" err="1"/>
              <a:t>System.out.println</a:t>
            </a:r>
            <a:r>
              <a:rPr lang="en-US" altLang="zh-CN" sz="1600" dirty="0"/>
              <a:t>("</a:t>
            </a:r>
            <a:r>
              <a:rPr lang="zh-CN" altLang="en-US" sz="1600" dirty="0"/>
              <a:t>调用了无参的构造方法</a:t>
            </a:r>
            <a:r>
              <a:rPr lang="en-US" altLang="zh-CN" sz="1600" dirty="0"/>
              <a:t>");   }</a:t>
            </a:r>
          </a:p>
          <a:p>
            <a:r>
              <a:rPr lang="en-US" altLang="zh-CN" sz="1600" dirty="0"/>
              <a:t>public People(String </a:t>
            </a:r>
            <a:r>
              <a:rPr lang="en-US" altLang="zh-CN" sz="1600" dirty="0" err="1"/>
              <a:t>n,String</a:t>
            </a:r>
            <a:r>
              <a:rPr lang="en-US" altLang="zh-CN" sz="1600" dirty="0"/>
              <a:t> </a:t>
            </a:r>
            <a:r>
              <a:rPr lang="en-US" altLang="zh-CN" sz="1600" dirty="0" err="1"/>
              <a:t>s,int</a:t>
            </a:r>
            <a:r>
              <a:rPr lang="en-US" altLang="zh-CN" sz="1600" dirty="0"/>
              <a:t> a)    {</a:t>
            </a:r>
          </a:p>
          <a:p>
            <a:r>
              <a:rPr lang="en-US" altLang="zh-CN" sz="1600" dirty="0"/>
              <a:t>  name=n;</a:t>
            </a:r>
          </a:p>
          <a:p>
            <a:r>
              <a:rPr lang="en-US" altLang="zh-CN" sz="1600" dirty="0"/>
              <a:t>  sex=s;</a:t>
            </a:r>
          </a:p>
          <a:p>
            <a:r>
              <a:rPr lang="en-US" altLang="zh-CN" sz="1600" dirty="0"/>
              <a:t>  age=a; </a:t>
            </a:r>
          </a:p>
          <a:p>
            <a:r>
              <a:rPr lang="en-US" altLang="zh-CN" sz="1600" dirty="0"/>
              <a:t> }</a:t>
            </a:r>
          </a:p>
          <a:p>
            <a:r>
              <a:rPr lang="en-US" altLang="zh-CN" sz="1600" dirty="0"/>
              <a:t>  public void show()  {</a:t>
            </a:r>
          </a:p>
          <a:p>
            <a:r>
              <a:rPr lang="en-US" altLang="zh-CN" sz="1600" dirty="0"/>
              <a:t>	</a:t>
            </a:r>
            <a:r>
              <a:rPr lang="en-US" altLang="zh-CN" sz="1600" dirty="0" err="1"/>
              <a:t>System.out.println</a:t>
            </a:r>
            <a:r>
              <a:rPr lang="en-US" altLang="zh-CN" sz="1600" dirty="0"/>
              <a:t>("**************");</a:t>
            </a:r>
          </a:p>
          <a:p>
            <a:r>
              <a:rPr lang="en-US" altLang="zh-CN" sz="1600" dirty="0"/>
              <a:t>    </a:t>
            </a:r>
            <a:r>
              <a:rPr lang="en-US" altLang="zh-CN" sz="1600" dirty="0" err="1"/>
              <a:t>System.out.println</a:t>
            </a:r>
            <a:r>
              <a:rPr lang="en-US" altLang="zh-CN" sz="1600" dirty="0"/>
              <a:t>("</a:t>
            </a:r>
            <a:r>
              <a:rPr lang="zh-CN" altLang="en-US" sz="1600" dirty="0"/>
              <a:t>数据如下</a:t>
            </a:r>
            <a:r>
              <a:rPr lang="en-US" altLang="zh-CN" sz="1600" dirty="0"/>
              <a:t>");</a:t>
            </a:r>
          </a:p>
          <a:p>
            <a:r>
              <a:rPr lang="en-US" altLang="zh-CN" sz="1600" dirty="0"/>
              <a:t>    </a:t>
            </a:r>
            <a:r>
              <a:rPr lang="en-US" altLang="zh-CN" sz="1600" dirty="0" err="1"/>
              <a:t>System.out.println</a:t>
            </a:r>
            <a:r>
              <a:rPr lang="en-US" altLang="zh-CN" sz="1600" dirty="0"/>
              <a:t>("name="+name);</a:t>
            </a:r>
          </a:p>
          <a:p>
            <a:r>
              <a:rPr lang="en-US" altLang="zh-CN" sz="1600" dirty="0"/>
              <a:t>    </a:t>
            </a:r>
            <a:r>
              <a:rPr lang="en-US" altLang="zh-CN" sz="1600" dirty="0" err="1"/>
              <a:t>System.out.println</a:t>
            </a:r>
            <a:r>
              <a:rPr lang="en-US" altLang="zh-CN" sz="1600" dirty="0"/>
              <a:t>("sex="+sex);</a:t>
            </a:r>
          </a:p>
          <a:p>
            <a:r>
              <a:rPr lang="en-US" altLang="zh-CN" sz="1600" dirty="0"/>
              <a:t>   </a:t>
            </a:r>
            <a:r>
              <a:rPr lang="en-US" altLang="zh-CN" sz="1600" dirty="0" err="1"/>
              <a:t>System.out.println</a:t>
            </a:r>
            <a:r>
              <a:rPr lang="en-US" altLang="zh-CN" sz="1600" dirty="0"/>
              <a:t>("age="+age);    }</a:t>
            </a:r>
          </a:p>
          <a:p>
            <a:r>
              <a:rPr lang="en-US" altLang="zh-CN" sz="1600" dirty="0"/>
              <a:t>}</a:t>
            </a:r>
            <a:endParaRPr lang="zh-CN" altLang="en-US" sz="1600" dirty="0"/>
          </a:p>
        </p:txBody>
      </p:sp>
      <p:sp>
        <p:nvSpPr>
          <p:cNvPr id="6" name="矩形 5"/>
          <p:cNvSpPr/>
          <p:nvPr/>
        </p:nvSpPr>
        <p:spPr>
          <a:xfrm>
            <a:off x="4644006" y="75396"/>
            <a:ext cx="4330503" cy="3785652"/>
          </a:xfrm>
          <a:prstGeom prst="rect">
            <a:avLst/>
          </a:prstGeom>
          <a:solidFill>
            <a:schemeClr val="accent6">
              <a:lumMod val="20000"/>
              <a:lumOff val="80000"/>
            </a:schemeClr>
          </a:solidFill>
        </p:spPr>
        <p:txBody>
          <a:bodyPr wrap="square">
            <a:spAutoFit/>
          </a:bodyPr>
          <a:lstStyle/>
          <a:p>
            <a:r>
              <a:rPr lang="en-US" altLang="zh-CN" sz="1600" dirty="0"/>
              <a:t>public class Test {</a:t>
            </a:r>
          </a:p>
          <a:p>
            <a:r>
              <a:rPr lang="en-US" altLang="zh-CN" sz="1600" dirty="0" smtClean="0"/>
              <a:t>public </a:t>
            </a:r>
            <a:r>
              <a:rPr lang="en-US" altLang="zh-CN" sz="1600" dirty="0"/>
              <a:t>static void main(String[] </a:t>
            </a:r>
            <a:r>
              <a:rPr lang="en-US" altLang="zh-CN" sz="1600" dirty="0" err="1"/>
              <a:t>args</a:t>
            </a:r>
            <a:r>
              <a:rPr lang="en-US" altLang="zh-CN" sz="1600" dirty="0"/>
              <a:t>) {</a:t>
            </a:r>
          </a:p>
          <a:p>
            <a:r>
              <a:rPr lang="en-US" altLang="zh-CN" sz="1600" dirty="0" smtClean="0"/>
              <a:t>People </a:t>
            </a:r>
            <a:r>
              <a:rPr lang="en-US" altLang="zh-CN" sz="1600" dirty="0"/>
              <a:t>p1=new People("</a:t>
            </a:r>
            <a:r>
              <a:rPr lang="zh-CN" altLang="en-US" sz="1600" dirty="0"/>
              <a:t>张三</a:t>
            </a:r>
            <a:r>
              <a:rPr lang="en-US" altLang="zh-CN" sz="1600" dirty="0"/>
              <a:t>","</a:t>
            </a:r>
            <a:r>
              <a:rPr lang="zh-CN" altLang="en-US" sz="1600" dirty="0"/>
              <a:t>男</a:t>
            </a:r>
            <a:r>
              <a:rPr lang="en-US" altLang="zh-CN" sz="1600" dirty="0"/>
              <a:t>",20);</a:t>
            </a:r>
          </a:p>
          <a:p>
            <a:r>
              <a:rPr lang="en-US" altLang="zh-CN" sz="1600" dirty="0" smtClean="0"/>
              <a:t>p1.show</a:t>
            </a:r>
            <a:r>
              <a:rPr lang="en-US" altLang="zh-CN" sz="1600" dirty="0"/>
              <a:t>();</a:t>
            </a:r>
          </a:p>
          <a:p>
            <a:r>
              <a:rPr lang="en-US" altLang="zh-CN" sz="1600" dirty="0" smtClean="0"/>
              <a:t>People </a:t>
            </a:r>
            <a:r>
              <a:rPr lang="en-US" altLang="zh-CN" sz="1600" dirty="0"/>
              <a:t>p2=new People</a:t>
            </a:r>
            <a:r>
              <a:rPr lang="en-US" altLang="zh-CN" sz="1600" dirty="0" smtClean="0"/>
              <a:t>(“</a:t>
            </a:r>
            <a:r>
              <a:rPr lang="zh-CN" altLang="en-US" sz="1600" dirty="0" smtClean="0"/>
              <a:t>张三</a:t>
            </a:r>
            <a:r>
              <a:rPr lang="en-US" altLang="zh-CN" sz="1600" dirty="0" smtClean="0"/>
              <a:t>","</a:t>
            </a:r>
            <a:r>
              <a:rPr lang="zh-CN" altLang="en-US" sz="1600" dirty="0"/>
              <a:t>女</a:t>
            </a:r>
            <a:r>
              <a:rPr lang="en-US" altLang="zh-CN" sz="1600" dirty="0"/>
              <a:t>",18);</a:t>
            </a:r>
          </a:p>
          <a:p>
            <a:r>
              <a:rPr lang="en-US" altLang="zh-CN" sz="1600" dirty="0" smtClean="0"/>
              <a:t>p2.show</a:t>
            </a:r>
            <a:r>
              <a:rPr lang="en-US" altLang="zh-CN" sz="1600" dirty="0"/>
              <a:t>();</a:t>
            </a:r>
          </a:p>
          <a:p>
            <a:r>
              <a:rPr lang="en-US" altLang="zh-CN" sz="1600" dirty="0" err="1" smtClean="0"/>
              <a:t>System.out.println</a:t>
            </a:r>
            <a:r>
              <a:rPr lang="en-US" altLang="zh-CN" sz="1600" dirty="0"/>
              <a:t>("p1.name.equals(p2.name)</a:t>
            </a:r>
            <a:r>
              <a:rPr lang="zh-CN" altLang="en-US" sz="1600" dirty="0"/>
              <a:t>的结果为</a:t>
            </a:r>
            <a:r>
              <a:rPr lang="en-US" altLang="zh-CN" sz="1600" dirty="0"/>
              <a:t>"+(p1.name.equals(p2.name)));</a:t>
            </a:r>
          </a:p>
          <a:p>
            <a:r>
              <a:rPr lang="en-US" altLang="zh-CN" sz="1600" dirty="0" err="1" smtClean="0"/>
              <a:t>System.out.println</a:t>
            </a:r>
            <a:r>
              <a:rPr lang="en-US" altLang="zh-CN" sz="1600" dirty="0"/>
              <a:t>("p1.name==p2.name</a:t>
            </a:r>
            <a:r>
              <a:rPr lang="zh-CN" altLang="en-US" sz="1600" dirty="0"/>
              <a:t>的结果为</a:t>
            </a:r>
            <a:r>
              <a:rPr lang="en-US" altLang="zh-CN" sz="1600" dirty="0"/>
              <a:t>"+(p1.name==p2.name));</a:t>
            </a:r>
          </a:p>
          <a:p>
            <a:r>
              <a:rPr lang="en-US" altLang="zh-CN" sz="1600" dirty="0" err="1" smtClean="0"/>
              <a:t>System.out.println</a:t>
            </a:r>
            <a:r>
              <a:rPr lang="en-US" altLang="zh-CN" sz="1600" dirty="0"/>
              <a:t>("p1.equals(p2)</a:t>
            </a:r>
            <a:r>
              <a:rPr lang="zh-CN" altLang="en-US" sz="1600" dirty="0"/>
              <a:t>的</a:t>
            </a:r>
            <a:r>
              <a:rPr lang="zh-CN" altLang="en-US" sz="1600" dirty="0" smtClean="0"/>
              <a:t>结果为</a:t>
            </a:r>
            <a:r>
              <a:rPr lang="en-US" altLang="zh-CN" sz="1600" dirty="0" smtClean="0"/>
              <a:t>"+(</a:t>
            </a:r>
            <a:r>
              <a:rPr lang="en-US" altLang="zh-CN" sz="1600" dirty="0"/>
              <a:t>p1.equals(p2)));</a:t>
            </a:r>
          </a:p>
          <a:p>
            <a:r>
              <a:rPr lang="en-US" altLang="zh-CN" sz="1600" dirty="0"/>
              <a:t>	}</a:t>
            </a:r>
          </a:p>
          <a:p>
            <a:r>
              <a:rPr lang="en-US" altLang="zh-CN" sz="1600" dirty="0"/>
              <a:t>}</a:t>
            </a:r>
            <a:endParaRPr lang="zh-CN" alt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863031"/>
            <a:ext cx="29527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6.5.5 </a:t>
            </a:r>
            <a:r>
              <a:rPr lang="zh-CN" altLang="en-US" dirty="0" smtClean="0"/>
              <a:t>对象的销毁</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每个对象都有生命周期，当对象的生命周期结束时，分配给该对象的内存地址将会被回收。在其他语言中需要手动回收废弃的对象，但是</a:t>
            </a:r>
            <a:r>
              <a:rPr lang="en-US" altLang="zh-CN" dirty="0" smtClean="0"/>
              <a:t>Java</a:t>
            </a:r>
            <a:r>
              <a:rPr lang="zh-CN" altLang="en-US" dirty="0" smtClean="0"/>
              <a:t>拥有一套完整的垃圾回收机制，用户不必担心废弃的对象占用内存，垃圾回收器将回收无用的但占用内存的资源。</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94</a:t>
            </a:fld>
            <a:endParaRPr lang="zh-CN" altLang="en-US"/>
          </a:p>
        </p:txBody>
      </p:sp>
    </p:spTree>
    <p:extLst>
      <p:ext uri="{BB962C8B-B14F-4D97-AF65-F5344CB8AC3E}">
        <p14:creationId xmlns:p14="http://schemas.microsoft.com/office/powerpoint/2010/main" val="290419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6.5.5 </a:t>
            </a:r>
            <a:r>
              <a:rPr lang="zh-CN" altLang="en-US" dirty="0"/>
              <a:t>对象的销毁</a:t>
            </a:r>
            <a:endParaRPr lang="zh-CN" altLang="en-US" dirty="0"/>
          </a:p>
        </p:txBody>
      </p:sp>
      <p:sp>
        <p:nvSpPr>
          <p:cNvPr id="3" name="内容占位符 2"/>
          <p:cNvSpPr>
            <a:spLocks noGrp="1"/>
          </p:cNvSpPr>
          <p:nvPr>
            <p:ph idx="1"/>
          </p:nvPr>
        </p:nvSpPr>
        <p:spPr>
          <a:xfrm>
            <a:off x="755576" y="2323652"/>
            <a:ext cx="7065233" cy="3985668"/>
          </a:xfrm>
        </p:spPr>
        <p:txBody>
          <a:bodyPr>
            <a:normAutofit fontScale="92500" lnSpcReduction="20000"/>
          </a:bodyPr>
          <a:lstStyle/>
          <a:p>
            <a:pPr marL="68580" indent="0">
              <a:buNone/>
            </a:pPr>
            <a:r>
              <a:rPr lang="zh-CN" altLang="en-US" dirty="0" smtClean="0"/>
              <a:t>在谈到垃圾回收机制之前，首先需要了解何种对象会被</a:t>
            </a:r>
            <a:r>
              <a:rPr lang="en-US" altLang="zh-CN" dirty="0" smtClean="0"/>
              <a:t>Java</a:t>
            </a:r>
            <a:r>
              <a:rPr lang="zh-CN" altLang="en-US" dirty="0" smtClean="0"/>
              <a:t>虚拟机视为垃圾。主要包括以下两种情况：</a:t>
            </a:r>
            <a:endParaRPr lang="en-US" altLang="zh-CN" dirty="0" smtClean="0"/>
          </a:p>
          <a:p>
            <a:pPr marL="68580" indent="0">
              <a:buNone/>
            </a:pPr>
            <a:r>
              <a:rPr lang="zh-CN" altLang="en-US" dirty="0" smtClean="0"/>
              <a:t>（</a:t>
            </a:r>
            <a:r>
              <a:rPr lang="en-US" altLang="zh-CN" dirty="0" smtClean="0"/>
              <a:t>1</a:t>
            </a:r>
            <a:r>
              <a:rPr lang="zh-CN" altLang="en-US" dirty="0" smtClean="0"/>
              <a:t>）</a:t>
            </a:r>
            <a:r>
              <a:rPr lang="zh-CN" altLang="en-US" dirty="0" smtClean="0"/>
              <a:t>对象引用超过其作用范围，这个对象将被视为垃圾。</a:t>
            </a:r>
            <a:endParaRPr lang="en-US" altLang="zh-CN" dirty="0" smtClean="0"/>
          </a:p>
          <a:p>
            <a:pPr marL="68580" indent="0">
              <a:buNone/>
            </a:pPr>
            <a:r>
              <a:rPr lang="en-US" altLang="zh-CN" dirty="0" smtClean="0"/>
              <a:t>{  </a:t>
            </a:r>
          </a:p>
          <a:p>
            <a:pPr marL="68580" indent="0">
              <a:buNone/>
            </a:pPr>
            <a:r>
              <a:rPr lang="en-US" altLang="zh-CN" dirty="0" smtClean="0"/>
              <a:t>  People p=new People(); </a:t>
            </a:r>
          </a:p>
          <a:p>
            <a:pPr marL="68580" indent="0">
              <a:buNone/>
            </a:pPr>
            <a:r>
              <a:rPr lang="en-US" altLang="zh-CN" dirty="0" smtClean="0"/>
              <a:t> }</a:t>
            </a:r>
            <a:endParaRPr lang="en-US" altLang="zh-CN" dirty="0" smtClean="0"/>
          </a:p>
          <a:p>
            <a:pPr marL="68580" indent="0">
              <a:buNone/>
            </a:pPr>
            <a:r>
              <a:rPr lang="zh-CN" altLang="en-US" dirty="0" smtClean="0"/>
              <a:t>（</a:t>
            </a:r>
            <a:r>
              <a:rPr lang="en-US" altLang="zh-CN" dirty="0" smtClean="0"/>
              <a:t>2</a:t>
            </a:r>
            <a:r>
              <a:rPr lang="zh-CN" altLang="en-US" dirty="0" smtClean="0"/>
              <a:t>）将对象赋值为</a:t>
            </a:r>
            <a:r>
              <a:rPr lang="en-US" altLang="zh-CN" dirty="0" smtClean="0"/>
              <a:t>null</a:t>
            </a:r>
            <a:r>
              <a:rPr lang="zh-CN" altLang="en-US" dirty="0" smtClean="0"/>
              <a:t>。</a:t>
            </a:r>
            <a:endParaRPr lang="en-US" altLang="zh-CN" dirty="0" smtClean="0"/>
          </a:p>
          <a:p>
            <a:pPr marL="68580" indent="0">
              <a:buNone/>
            </a:pPr>
            <a:r>
              <a:rPr lang="en-US" altLang="zh-CN" dirty="0"/>
              <a:t>{  </a:t>
            </a:r>
            <a:endParaRPr lang="en-US" altLang="zh-CN" dirty="0" smtClean="0"/>
          </a:p>
          <a:p>
            <a:pPr marL="68580" indent="0">
              <a:buNone/>
            </a:pPr>
            <a:r>
              <a:rPr lang="en-US" altLang="zh-CN" dirty="0" smtClean="0"/>
              <a:t>   People </a:t>
            </a:r>
            <a:r>
              <a:rPr lang="en-US" altLang="zh-CN" dirty="0"/>
              <a:t>p=new People();  </a:t>
            </a:r>
            <a:endParaRPr lang="en-US" altLang="zh-CN" dirty="0" smtClean="0"/>
          </a:p>
          <a:p>
            <a:pPr marL="68580" indent="0">
              <a:buNone/>
            </a:pPr>
            <a:r>
              <a:rPr lang="en-US" altLang="zh-CN" dirty="0" smtClean="0"/>
              <a:t>   p=null;</a:t>
            </a:r>
            <a:endParaRPr lang="en-US" altLang="zh-CN" dirty="0"/>
          </a:p>
          <a:p>
            <a:pPr marL="68580" indent="0">
              <a:buNone/>
            </a:pPr>
            <a:r>
              <a:rPr lang="en-US" altLang="zh-CN" dirty="0" smtClean="0"/>
              <a:t>}</a:t>
            </a:r>
            <a:endParaRPr lang="en-US" altLang="zh-CN"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95</a:t>
            </a:fld>
            <a:endParaRPr lang="zh-CN" altLang="en-US"/>
          </a:p>
        </p:txBody>
      </p:sp>
      <p:cxnSp>
        <p:nvCxnSpPr>
          <p:cNvPr id="6" name="直接连接符 5"/>
          <p:cNvCxnSpPr/>
          <p:nvPr/>
        </p:nvCxnSpPr>
        <p:spPr>
          <a:xfrm>
            <a:off x="1043608" y="3501008"/>
            <a:ext cx="0" cy="1008112"/>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直接连接符 7"/>
          <p:cNvCxnSpPr/>
          <p:nvPr/>
        </p:nvCxnSpPr>
        <p:spPr>
          <a:xfrm>
            <a:off x="1043608" y="3501008"/>
            <a:ext cx="374441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直接连接符 9"/>
          <p:cNvCxnSpPr/>
          <p:nvPr/>
        </p:nvCxnSpPr>
        <p:spPr>
          <a:xfrm>
            <a:off x="1043608" y="4509120"/>
            <a:ext cx="374441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p:cNvCxnSpPr/>
          <p:nvPr/>
        </p:nvCxnSpPr>
        <p:spPr>
          <a:xfrm>
            <a:off x="4788024" y="3501008"/>
            <a:ext cx="0" cy="1008112"/>
          </a:xfrm>
          <a:prstGeom prst="line">
            <a:avLst/>
          </a:prstGeom>
        </p:spPr>
        <p:style>
          <a:lnRef idx="3">
            <a:schemeClr val="accent3"/>
          </a:lnRef>
          <a:fillRef idx="0">
            <a:schemeClr val="accent3"/>
          </a:fillRef>
          <a:effectRef idx="2">
            <a:schemeClr val="accent3"/>
          </a:effectRef>
          <a:fontRef idx="minor">
            <a:schemeClr val="tx1"/>
          </a:fontRef>
        </p:style>
      </p:cxnSp>
      <p:sp>
        <p:nvSpPr>
          <p:cNvPr id="13" name="TextBox 12"/>
          <p:cNvSpPr txBox="1"/>
          <p:nvPr/>
        </p:nvSpPr>
        <p:spPr>
          <a:xfrm>
            <a:off x="6012160" y="3625795"/>
            <a:ext cx="2304256"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对象</a:t>
            </a:r>
            <a:r>
              <a:rPr lang="en-US" altLang="zh-CN" dirty="0" smtClean="0"/>
              <a:t>p</a:t>
            </a:r>
            <a:r>
              <a:rPr lang="zh-CN" altLang="en-US" dirty="0" smtClean="0"/>
              <a:t>超过其作用范围，将消亡</a:t>
            </a:r>
            <a:endParaRPr lang="zh-CN" altLang="en-US" dirty="0"/>
          </a:p>
        </p:txBody>
      </p:sp>
      <p:cxnSp>
        <p:nvCxnSpPr>
          <p:cNvPr id="15" name="直接箭头连接符 14"/>
          <p:cNvCxnSpPr/>
          <p:nvPr/>
        </p:nvCxnSpPr>
        <p:spPr>
          <a:xfrm flipV="1">
            <a:off x="4860032" y="3861048"/>
            <a:ext cx="1152128" cy="14401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直接连接符 18"/>
          <p:cNvCxnSpPr/>
          <p:nvPr/>
        </p:nvCxnSpPr>
        <p:spPr>
          <a:xfrm>
            <a:off x="1043608" y="4797152"/>
            <a:ext cx="0" cy="1440160"/>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直接连接符 20"/>
          <p:cNvCxnSpPr/>
          <p:nvPr/>
        </p:nvCxnSpPr>
        <p:spPr>
          <a:xfrm>
            <a:off x="1043608" y="4797152"/>
            <a:ext cx="374441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直接连接符 22"/>
          <p:cNvCxnSpPr/>
          <p:nvPr/>
        </p:nvCxnSpPr>
        <p:spPr>
          <a:xfrm>
            <a:off x="1043608" y="6237312"/>
            <a:ext cx="374441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直接连接符 24"/>
          <p:cNvCxnSpPr/>
          <p:nvPr/>
        </p:nvCxnSpPr>
        <p:spPr>
          <a:xfrm>
            <a:off x="4788024" y="4797152"/>
            <a:ext cx="0" cy="1440160"/>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直接箭头连接符 26"/>
          <p:cNvCxnSpPr/>
          <p:nvPr/>
        </p:nvCxnSpPr>
        <p:spPr>
          <a:xfrm>
            <a:off x="4796080" y="5445224"/>
            <a:ext cx="1216080" cy="7200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9" name="TextBox 28"/>
          <p:cNvSpPr txBox="1"/>
          <p:nvPr/>
        </p:nvSpPr>
        <p:spPr>
          <a:xfrm>
            <a:off x="6156177" y="5301208"/>
            <a:ext cx="216024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当对象被置为</a:t>
            </a:r>
            <a:r>
              <a:rPr lang="en-US" altLang="zh-CN" dirty="0" smtClean="0"/>
              <a:t>null</a:t>
            </a:r>
            <a:r>
              <a:rPr lang="zh-CN" altLang="en-US" dirty="0" smtClean="0"/>
              <a:t>，将消亡</a:t>
            </a:r>
            <a:endParaRPr lang="zh-CN" altLang="en-US" dirty="0"/>
          </a:p>
        </p:txBody>
      </p:sp>
    </p:spTree>
    <p:extLst>
      <p:ext uri="{BB962C8B-B14F-4D97-AF65-F5344CB8AC3E}">
        <p14:creationId xmlns:p14="http://schemas.microsoft.com/office/powerpoint/2010/main" val="38958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in)">
                                      <p:cBhvr>
                                        <p:cTn id="27" dur="2000"/>
                                        <p:tgtEl>
                                          <p:spTgt spid="19"/>
                                        </p:tgtEl>
                                      </p:cBhvr>
                                    </p:animEffect>
                                  </p:childTnLst>
                                </p:cTn>
                              </p:par>
                              <p:par>
                                <p:cTn id="28" presetID="6" presetClass="entr" presetSubtype="16"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ircle(in)">
                                      <p:cBhvr>
                                        <p:cTn id="30" dur="2000"/>
                                        <p:tgtEl>
                                          <p:spTgt spid="21"/>
                                        </p:tgtEl>
                                      </p:cBhvr>
                                    </p:animEffect>
                                  </p:childTnLst>
                                </p:cTn>
                              </p:par>
                              <p:par>
                                <p:cTn id="31" presetID="6" presetClass="entr" presetSubtype="16"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circle(in)">
                                      <p:cBhvr>
                                        <p:cTn id="33" dur="2000"/>
                                        <p:tgtEl>
                                          <p:spTgt spid="25"/>
                                        </p:tgtEl>
                                      </p:cBhvr>
                                    </p:animEffect>
                                  </p:childTnLst>
                                </p:cTn>
                              </p:par>
                              <p:par>
                                <p:cTn id="34" presetID="6" presetClass="entr" presetSubtype="16"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2000"/>
                                        <p:tgtEl>
                                          <p:spTgt spid="23"/>
                                        </p:tgtEl>
                                      </p:cBhvr>
                                    </p:animEffect>
                                  </p:childTnLst>
                                </p:cTn>
                              </p:par>
                              <p:par>
                                <p:cTn id="37" presetID="6" presetClass="entr" presetSubtype="16"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circle(in)">
                                      <p:cBhvr>
                                        <p:cTn id="39" dur="2000"/>
                                        <p:tgtEl>
                                          <p:spTgt spid="27"/>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circle(in)">
                                      <p:cBhvr>
                                        <p:cTn id="4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本章介绍了类和对象的基本概念，类和对象的声明方法，类的构造方法、主方法以及对象的应用等。</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96</a:t>
            </a:fld>
            <a:endParaRPr lang="zh-CN" altLang="en-US"/>
          </a:p>
        </p:txBody>
      </p:sp>
    </p:spTree>
    <p:extLst>
      <p:ext uri="{BB962C8B-B14F-4D97-AF65-F5344CB8AC3E}">
        <p14:creationId xmlns:p14="http://schemas.microsoft.com/office/powerpoint/2010/main" val="1407264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2289</TotalTime>
  <Words>9020</Words>
  <Application>Microsoft Office PowerPoint</Application>
  <PresentationFormat>全屏显示(4:3)</PresentationFormat>
  <Paragraphs>1366</Paragraphs>
  <Slides>96</Slides>
  <Notes>3</Notes>
  <HiddenSlides>0</HiddenSlides>
  <MMClips>0</MMClips>
  <ScaleCrop>false</ScaleCrop>
  <HeadingPairs>
    <vt:vector size="4" baseType="variant">
      <vt:variant>
        <vt:lpstr>主题</vt:lpstr>
      </vt:variant>
      <vt:variant>
        <vt:i4>1</vt:i4>
      </vt:variant>
      <vt:variant>
        <vt:lpstr>幻灯片标题</vt:lpstr>
      </vt:variant>
      <vt:variant>
        <vt:i4>96</vt:i4>
      </vt:variant>
    </vt:vector>
  </HeadingPairs>
  <TitlesOfParts>
    <vt:vector size="97" baseType="lpstr">
      <vt:lpstr>奥斯汀</vt:lpstr>
      <vt:lpstr>6.类和对象</vt:lpstr>
      <vt:lpstr>本章内容</vt:lpstr>
      <vt:lpstr>学习任务</vt:lpstr>
      <vt:lpstr>面向对象编程思想</vt:lpstr>
      <vt:lpstr>面向对象编程思想</vt:lpstr>
      <vt:lpstr>面向对象编程思想</vt:lpstr>
      <vt:lpstr>面向对象的基本概念</vt:lpstr>
      <vt:lpstr>面向对象的基本概念</vt:lpstr>
      <vt:lpstr>面向对象的基本特征</vt:lpstr>
      <vt:lpstr>面向对象的基本特征</vt:lpstr>
      <vt:lpstr>6.1 类</vt:lpstr>
      <vt:lpstr>6.1 类</vt:lpstr>
      <vt:lpstr>6.1 类</vt:lpstr>
      <vt:lpstr>6.1.1 成员变量和成员方法</vt:lpstr>
      <vt:lpstr>6.1.1 成员变量和成员方法</vt:lpstr>
      <vt:lpstr>6.1.1 成员变量和成员方法</vt:lpstr>
      <vt:lpstr>6.1.1 成员变量和成员方法</vt:lpstr>
      <vt:lpstr>6.1.1 成员变量和成员方法</vt:lpstr>
      <vt:lpstr>6.1.1 成员变量和成员方法</vt:lpstr>
      <vt:lpstr>6.1.2 权限修饰符</vt:lpstr>
      <vt:lpstr>6.1.2 权限修饰符</vt:lpstr>
      <vt:lpstr>6.1.2 权限修饰符</vt:lpstr>
      <vt:lpstr>6.1.2 权限修饰符</vt:lpstr>
      <vt:lpstr>6.1.2 权限修饰符</vt:lpstr>
      <vt:lpstr>6.1.2 权限修饰符</vt:lpstr>
      <vt:lpstr>6.1.2 权限修饰符</vt:lpstr>
      <vt:lpstr>6.1.2 权限修饰符</vt:lpstr>
      <vt:lpstr>6.1.2 权限修饰符</vt:lpstr>
      <vt:lpstr>PowerPoint 演示文稿</vt:lpstr>
      <vt:lpstr>PowerPoint 演示文稿</vt:lpstr>
      <vt:lpstr>PowerPoint 演示文稿</vt:lpstr>
      <vt:lpstr>练习1</vt:lpstr>
      <vt:lpstr>6.1.2 权限修饰符</vt:lpstr>
      <vt:lpstr>6.1.2 权限修饰符</vt:lpstr>
      <vt:lpstr>6.1.2 权限修饰符</vt:lpstr>
      <vt:lpstr>6.1.2 权限修饰符</vt:lpstr>
      <vt:lpstr>6.1.2 权限修饰符</vt:lpstr>
      <vt:lpstr>6.1.2 权限修饰符</vt:lpstr>
      <vt:lpstr>6.1.2 权限修饰符</vt:lpstr>
      <vt:lpstr>6.1.2 权限修饰符</vt:lpstr>
      <vt:lpstr>6.1.2 权限修饰符</vt:lpstr>
      <vt:lpstr>6.1.2 权限修饰符</vt:lpstr>
      <vt:lpstr>6.1.2 权限修饰符</vt:lpstr>
      <vt:lpstr>静态方法</vt:lpstr>
      <vt:lpstr>静态方法</vt:lpstr>
      <vt:lpstr>6.1.3 局部变量</vt:lpstr>
      <vt:lpstr>6.1.3 局部变量</vt:lpstr>
      <vt:lpstr>6.1.3 局部变量</vt:lpstr>
      <vt:lpstr>6.1.3 局部变量</vt:lpstr>
      <vt:lpstr>6.1.4 this关键字</vt:lpstr>
      <vt:lpstr>6.1.4 this关键字</vt:lpstr>
      <vt:lpstr>6.1.4 this关键字</vt:lpstr>
      <vt:lpstr>6.2 类的构造方法</vt:lpstr>
      <vt:lpstr>6.2 类的构造方法</vt:lpstr>
      <vt:lpstr>6.2.1 构造方法的作用与定义</vt:lpstr>
      <vt:lpstr>6.2.1 构造方法的作用与定义</vt:lpstr>
      <vt:lpstr>6.2.1 构造方法的作用与定义</vt:lpstr>
      <vt:lpstr>6.2.2 默认的构造方法</vt:lpstr>
      <vt:lpstr>6.2.2 默认的构造方法</vt:lpstr>
      <vt:lpstr>6.2.2 默认的构造方法</vt:lpstr>
      <vt:lpstr>6.2.2 默认的构造方法</vt:lpstr>
      <vt:lpstr>6.2.3 构造方法的重载</vt:lpstr>
      <vt:lpstr>6.2.3 构造方法的重载</vt:lpstr>
      <vt:lpstr>6.2.4 从一个构造方法调用另一个构造方法</vt:lpstr>
      <vt:lpstr>6.2.4 从一个构造方法调用另一个 构造方法</vt:lpstr>
      <vt:lpstr>6.2.5 公共构造方法与私有构造方法</vt:lpstr>
      <vt:lpstr>6.2.5 公共构造方法与私有构 造方法</vt:lpstr>
      <vt:lpstr>6.2.5 公共构造方法与私有构 造方法</vt:lpstr>
      <vt:lpstr>6.3 静态变量、常量和方法</vt:lpstr>
      <vt:lpstr>6.3 静态变量、常量和方法</vt:lpstr>
      <vt:lpstr>6.3 静态变量、常量和方法</vt:lpstr>
      <vt:lpstr>6.3 静态变量、常量和方法</vt:lpstr>
      <vt:lpstr>6.3 静态变量、常量和方法</vt:lpstr>
      <vt:lpstr>6.3 静态变量、常量和方法</vt:lpstr>
      <vt:lpstr>6.4 类的主方法</vt:lpstr>
      <vt:lpstr>6.4 类的主方法</vt:lpstr>
      <vt:lpstr>6.4 类的主方法</vt:lpstr>
      <vt:lpstr>6.5 对象</vt:lpstr>
      <vt:lpstr>6.5.1对象的创建</vt:lpstr>
      <vt:lpstr>6.5.1对象的创建</vt:lpstr>
      <vt:lpstr>6.5.1对象的创建</vt:lpstr>
      <vt:lpstr>6.5.1对象的创建</vt:lpstr>
      <vt:lpstr>对象数组</vt:lpstr>
      <vt:lpstr>对象数组</vt:lpstr>
      <vt:lpstr>6.5.2 访问对象的属性和行为</vt:lpstr>
      <vt:lpstr>PowerPoint 演示文稿</vt:lpstr>
      <vt:lpstr>6.5.3 对象的引用</vt:lpstr>
      <vt:lpstr>6.5.3 对象的引用</vt:lpstr>
      <vt:lpstr>6.5.3 对象的引用</vt:lpstr>
      <vt:lpstr>6.5.4 对象的比较</vt:lpstr>
      <vt:lpstr>6.5.4 对象的比较</vt:lpstr>
      <vt:lpstr>6.5.4 对象的比较</vt:lpstr>
      <vt:lpstr>6.5.4 对象的比较</vt:lpstr>
      <vt:lpstr>6.5.5 对象的销毁</vt:lpstr>
      <vt:lpstr>6.5.5 对象的销毁</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2.数据类型与运算符</dc:title>
  <dc:creator>qi</dc:creator>
  <cp:lastModifiedBy>qi</cp:lastModifiedBy>
  <cp:revision>202</cp:revision>
  <dcterms:created xsi:type="dcterms:W3CDTF">2020-02-26T08:47:25Z</dcterms:created>
  <dcterms:modified xsi:type="dcterms:W3CDTF">2020-05-29T09:24:41Z</dcterms:modified>
</cp:coreProperties>
</file>