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76" r:id="rId3"/>
    <p:sldId id="285" r:id="rId4"/>
    <p:sldId id="277" r:id="rId5"/>
    <p:sldId id="269" r:id="rId6"/>
    <p:sldId id="280" r:id="rId7"/>
    <p:sldId id="274" r:id="rId8"/>
    <p:sldId id="271" r:id="rId9"/>
    <p:sldId id="287" r:id="rId10"/>
    <p:sldId id="283" r:id="rId11"/>
    <p:sldId id="282" r:id="rId12"/>
    <p:sldId id="284" r:id="rId13"/>
    <p:sldId id="259" r:id="rId14"/>
    <p:sldId id="278" r:id="rId15"/>
    <p:sldId id="262" r:id="rId16"/>
    <p:sldId id="288" r:id="rId17"/>
    <p:sldId id="264" r:id="rId18"/>
    <p:sldId id="289" r:id="rId19"/>
    <p:sldId id="270" r:id="rId20"/>
    <p:sldId id="279" r:id="rId21"/>
    <p:sldId id="290" r:id="rId22"/>
  </p:sldIdLst>
  <p:sldSz cx="18288000" cy="10287000"/>
  <p:notesSz cx="6858000" cy="9144000"/>
  <p:embeddedFontLst>
    <p:embeddedFont>
      <p:font typeface="League Spartan" panose="020B0604020202020204" charset="0"/>
      <p:regular r:id="rId24"/>
    </p:embeddedFont>
    <p:embeddedFont>
      <p:font typeface="Microsoft YaHei" panose="020B0503020204020204" pitchFamily="34" charset="-122"/>
      <p:regular r:id="rId25"/>
      <p:bold r:id="rId26"/>
    </p:embeddedFont>
    <p:embeddedFont>
      <p:font typeface="Microsoft YaHei UI" panose="020B0503020204020204" pitchFamily="34" charset="-122"/>
      <p:regular r:id="rId27"/>
      <p:bold r:id="rId28"/>
    </p:embeddedFont>
    <p:embeddedFont>
      <p:font typeface="Roboto" panose="02000000000000000000" pitchFamily="2"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F8E"/>
    <a:srgbClr val="FCE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6" autoAdjust="0"/>
    <p:restoredTop sz="94622" autoAdjust="0"/>
  </p:normalViewPr>
  <p:slideViewPr>
    <p:cSldViewPr>
      <p:cViewPr varScale="1">
        <p:scale>
          <a:sx n="52" d="100"/>
          <a:sy n="52" d="100"/>
        </p:scale>
        <p:origin x="24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075D2-8141-491A-90E6-E55C83D62B27}"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A1997-01D7-4967-BA6E-118F0DA58A45}" type="slidenum">
              <a:rPr lang="en-US" smtClean="0"/>
              <a:t>‹#›</a:t>
            </a:fld>
            <a:endParaRPr lang="en-US"/>
          </a:p>
        </p:txBody>
      </p:sp>
    </p:spTree>
    <p:extLst>
      <p:ext uri="{BB962C8B-B14F-4D97-AF65-F5344CB8AC3E}">
        <p14:creationId xmlns:p14="http://schemas.microsoft.com/office/powerpoint/2010/main" val="144903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8A1997-01D7-4967-BA6E-118F0DA58A45}" type="slidenum">
              <a:rPr lang="en-US" smtClean="0"/>
              <a:t>12</a:t>
            </a:fld>
            <a:endParaRPr lang="en-US"/>
          </a:p>
        </p:txBody>
      </p:sp>
    </p:spTree>
    <p:extLst>
      <p:ext uri="{BB962C8B-B14F-4D97-AF65-F5344CB8AC3E}">
        <p14:creationId xmlns:p14="http://schemas.microsoft.com/office/powerpoint/2010/main" val="70544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sv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114800" y="1344069"/>
            <a:ext cx="12110239" cy="6945177"/>
            <a:chOff x="-331972" y="-861387"/>
            <a:chExt cx="16146986" cy="9260234"/>
          </a:xfrm>
        </p:grpSpPr>
        <p:sp>
          <p:nvSpPr>
            <p:cNvPr id="3" name="TextBox 3"/>
            <p:cNvSpPr txBox="1"/>
            <p:nvPr/>
          </p:nvSpPr>
          <p:spPr>
            <a:xfrm>
              <a:off x="-331972" y="-861387"/>
              <a:ext cx="15815014" cy="5591188"/>
            </a:xfrm>
            <a:prstGeom prst="rect">
              <a:avLst/>
            </a:prstGeom>
          </p:spPr>
          <p:txBody>
            <a:bodyPr lIns="0" tIns="0" rIns="0" bIns="0" rtlCol="0" anchor="t">
              <a:spAutoFit/>
            </a:bodyPr>
            <a:lstStyle/>
            <a:p>
              <a:pPr algn="l">
                <a:lnSpc>
                  <a:spcPts val="16900"/>
                </a:lnSpc>
              </a:pPr>
              <a:r>
                <a:rPr lang="zh-CN" altLang="en-US" sz="13000" b="1" spc="-130"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设计有效可靠的</a:t>
              </a:r>
              <a:endParaRPr lang="en-US" altLang="zh-CN" sz="13000" b="1" spc="-130"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a:p>
              <a:pPr algn="l">
                <a:lnSpc>
                  <a:spcPts val="16900"/>
                </a:lnSpc>
              </a:pPr>
              <a:r>
                <a:rPr lang="zh-CN" altLang="en-US" sz="13000" b="1" spc="-130"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控制程序</a:t>
              </a:r>
              <a:endParaRPr lang="en-US" sz="13000" b="1" spc="-130"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p:txBody>
        </p:sp>
        <p:sp>
          <p:nvSpPr>
            <p:cNvPr id="4" name="TextBox 4"/>
            <p:cNvSpPr txBox="1"/>
            <p:nvPr/>
          </p:nvSpPr>
          <p:spPr>
            <a:xfrm>
              <a:off x="0" y="6922118"/>
              <a:ext cx="15815014" cy="1476729"/>
            </a:xfrm>
            <a:prstGeom prst="rect">
              <a:avLst/>
            </a:prstGeom>
          </p:spPr>
          <p:txBody>
            <a:bodyPr lIns="0" tIns="0" rIns="0" bIns="0" rtlCol="0" anchor="t">
              <a:spAutoFit/>
            </a:bodyPr>
            <a:lstStyle/>
            <a:p>
              <a:pPr marL="0" lvl="0" indent="0" algn="l">
                <a:lnSpc>
                  <a:spcPts val="4544"/>
                </a:lnSpc>
              </a:pPr>
              <a:r>
                <a:rPr lang="en-US" sz="3200" u="none" dirty="0">
                  <a:solidFill>
                    <a:srgbClr val="014F8E"/>
                  </a:solidFill>
                  <a:latin typeface="Microsoft YaHei" panose="020B0503020204020204" pitchFamily="34" charset="-122"/>
                  <a:ea typeface="Microsoft YaHei" panose="020B0503020204020204" pitchFamily="34" charset="-122"/>
                  <a:cs typeface="Roboto"/>
                  <a:sym typeface="Roboto"/>
                </a:rPr>
                <a:t>19581</a:t>
              </a:r>
              <a:r>
                <a:rPr lang="zh-CN" altLang="en-US" sz="3200" u="none" dirty="0">
                  <a:solidFill>
                    <a:srgbClr val="014F8E"/>
                  </a:solidFill>
                  <a:latin typeface="Microsoft YaHei" panose="020B0503020204020204" pitchFamily="34" charset="-122"/>
                  <a:ea typeface="Microsoft YaHei" panose="020B0503020204020204" pitchFamily="34" charset="-122"/>
                  <a:cs typeface="Roboto"/>
                  <a:sym typeface="Roboto"/>
                </a:rPr>
                <a:t>软件组技术分享会</a:t>
              </a:r>
              <a:endParaRPr lang="en-US" altLang="zh-CN" sz="3200" u="none" dirty="0">
                <a:solidFill>
                  <a:srgbClr val="014F8E"/>
                </a:solidFill>
                <a:latin typeface="Microsoft YaHei" panose="020B0503020204020204" pitchFamily="34" charset="-122"/>
                <a:ea typeface="Microsoft YaHei" panose="020B0503020204020204" pitchFamily="34" charset="-122"/>
                <a:cs typeface="Roboto"/>
                <a:sym typeface="Roboto"/>
              </a:endParaRPr>
            </a:p>
            <a:p>
              <a:pPr marL="0" lvl="0" indent="0" algn="l">
                <a:lnSpc>
                  <a:spcPts val="4544"/>
                </a:lnSpc>
              </a:pPr>
              <a:r>
                <a:rPr lang="zh-CN" altLang="en-US" sz="3200" dirty="0">
                  <a:solidFill>
                    <a:srgbClr val="014F8E"/>
                  </a:solidFill>
                  <a:latin typeface="Microsoft YaHei" panose="020B0503020204020204" pitchFamily="34" charset="-122"/>
                  <a:ea typeface="Microsoft YaHei" panose="020B0503020204020204" pitchFamily="34" charset="-122"/>
                  <a:cs typeface="Roboto"/>
                  <a:sym typeface="Roboto"/>
                </a:rPr>
                <a:t>主讲人：刘亦然</a:t>
              </a:r>
              <a:endParaRPr lang="en-US" sz="3200" u="none" dirty="0">
                <a:solidFill>
                  <a:srgbClr val="014F8E"/>
                </a:solidFill>
                <a:latin typeface="Microsoft YaHei" panose="020B0503020204020204" pitchFamily="34" charset="-122"/>
                <a:ea typeface="Microsoft YaHei" panose="020B0503020204020204" pitchFamily="34" charset="-122"/>
                <a:cs typeface="Roboto"/>
                <a:sym typeface="Roboto"/>
              </a:endParaRPr>
            </a:p>
          </p:txBody>
        </p:sp>
        <p:sp>
          <p:nvSpPr>
            <p:cNvPr id="5" name="AutoShape 5"/>
            <p:cNvSpPr/>
            <p:nvPr/>
          </p:nvSpPr>
          <p:spPr>
            <a:xfrm>
              <a:off x="0" y="5844506"/>
              <a:ext cx="1324627" cy="223120"/>
            </a:xfrm>
            <a:prstGeom prst="rect">
              <a:avLst/>
            </a:prstGeom>
            <a:solidFill>
              <a:srgbClr val="FCEA00"/>
            </a:solidFill>
          </p:spPr>
        </p:sp>
      </p:grpSp>
      <p:grpSp>
        <p:nvGrpSpPr>
          <p:cNvPr id="6" name="Group 6"/>
          <p:cNvGrpSpPr/>
          <p:nvPr/>
        </p:nvGrpSpPr>
        <p:grpSpPr>
          <a:xfrm>
            <a:off x="1028700" y="1028700"/>
            <a:ext cx="1418660" cy="8229600"/>
            <a:chOff x="0" y="0"/>
            <a:chExt cx="1891546" cy="10972800"/>
          </a:xfrm>
        </p:grpSpPr>
        <p:grpSp>
          <p:nvGrpSpPr>
            <p:cNvPr id="7" name="Group 7"/>
            <p:cNvGrpSpPr>
              <a:grpSpLocks noChangeAspect="1"/>
            </p:cNvGrpSpPr>
            <p:nvPr/>
          </p:nvGrpSpPr>
          <p:grpSpPr>
            <a:xfrm rot="-10800000">
              <a:off x="0" y="6810940"/>
              <a:ext cx="1891546" cy="1891546"/>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9" name="Freeform 9"/>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a:grpSpLocks noChangeAspect="1"/>
            </p:cNvGrpSpPr>
            <p:nvPr/>
          </p:nvGrpSpPr>
          <p:grpSpPr>
            <a:xfrm rot="-10800000">
              <a:off x="0" y="2270313"/>
              <a:ext cx="1891546" cy="18915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12" name="Freeform 12"/>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1028700" y="1028700"/>
            <a:ext cx="3778816" cy="3944488"/>
          </a:xfrm>
          <a:prstGeom prst="rect">
            <a:avLst/>
          </a:prstGeom>
          <a:solidFill>
            <a:srgbClr val="FFFFFF"/>
          </a:solidFill>
        </p:spPr>
      </p:sp>
      <p:sp>
        <p:nvSpPr>
          <p:cNvPr id="3" name="AutoShape 3">
            <a:extLst>
              <a:ext uri="{C183D7F6-B498-43B3-948B-1728B52AA6E4}">
                <adec:decorative xmlns:adec="http://schemas.microsoft.com/office/drawing/2017/decorative" val="1"/>
              </a:ext>
            </a:extLst>
          </p:cNvPr>
          <p:cNvSpPr/>
          <p:nvPr/>
        </p:nvSpPr>
        <p:spPr>
          <a:xfrm>
            <a:off x="1028700" y="5313812"/>
            <a:ext cx="3778816" cy="3944488"/>
          </a:xfrm>
          <a:prstGeom prst="rect">
            <a:avLst/>
          </a:prstGeom>
          <a:solidFill>
            <a:srgbClr val="FFFFFF"/>
          </a:solidFill>
        </p:spPr>
      </p:sp>
      <p:sp>
        <p:nvSpPr>
          <p:cNvPr id="4" name="AutoShape 4">
            <a:extLst>
              <a:ext uri="{C183D7F6-B498-43B3-948B-1728B52AA6E4}">
                <adec:decorative xmlns:adec="http://schemas.microsoft.com/office/drawing/2017/decorative" val="1"/>
              </a:ext>
            </a:extLst>
          </p:cNvPr>
          <p:cNvSpPr/>
          <p:nvPr/>
        </p:nvSpPr>
        <p:spPr>
          <a:xfrm>
            <a:off x="13201650" y="1028700"/>
            <a:ext cx="3778816" cy="3944488"/>
          </a:xfrm>
          <a:prstGeom prst="rect">
            <a:avLst/>
          </a:prstGeom>
          <a:solidFill>
            <a:srgbClr val="FFFFFF"/>
          </a:solidFill>
        </p:spPr>
      </p:sp>
      <p:sp>
        <p:nvSpPr>
          <p:cNvPr id="5" name="AutoShape 5">
            <a:extLst>
              <a:ext uri="{C183D7F6-B498-43B3-948B-1728B52AA6E4}">
                <adec:decorative xmlns:adec="http://schemas.microsoft.com/office/drawing/2017/decorative" val="1"/>
              </a:ext>
            </a:extLst>
          </p:cNvPr>
          <p:cNvSpPr/>
          <p:nvPr/>
        </p:nvSpPr>
        <p:spPr>
          <a:xfrm>
            <a:off x="5086350" y="1028700"/>
            <a:ext cx="3778816" cy="3944488"/>
          </a:xfrm>
          <a:prstGeom prst="rect">
            <a:avLst/>
          </a:prstGeom>
          <a:solidFill>
            <a:srgbClr val="FFFFFF"/>
          </a:solidFill>
        </p:spPr>
      </p:sp>
      <p:sp>
        <p:nvSpPr>
          <p:cNvPr id="6" name="AutoShape 6">
            <a:extLst>
              <a:ext uri="{C183D7F6-B498-43B3-948B-1728B52AA6E4}">
                <adec:decorative xmlns:adec="http://schemas.microsoft.com/office/drawing/2017/decorative" val="1"/>
              </a:ext>
            </a:extLst>
          </p:cNvPr>
          <p:cNvSpPr/>
          <p:nvPr/>
        </p:nvSpPr>
        <p:spPr>
          <a:xfrm>
            <a:off x="5086350" y="5313812"/>
            <a:ext cx="3778816" cy="3944488"/>
          </a:xfrm>
          <a:prstGeom prst="rect">
            <a:avLst/>
          </a:prstGeom>
          <a:solidFill>
            <a:srgbClr val="FFFFFF"/>
          </a:solidFill>
        </p:spPr>
      </p:sp>
      <p:sp>
        <p:nvSpPr>
          <p:cNvPr id="7" name="AutoShape 7">
            <a:extLst>
              <a:ext uri="{C183D7F6-B498-43B3-948B-1728B52AA6E4}">
                <adec:decorative xmlns:adec="http://schemas.microsoft.com/office/drawing/2017/decorative" val="1"/>
              </a:ext>
            </a:extLst>
          </p:cNvPr>
          <p:cNvSpPr/>
          <p:nvPr/>
        </p:nvSpPr>
        <p:spPr>
          <a:xfrm>
            <a:off x="9144000" y="1028700"/>
            <a:ext cx="3778816" cy="3944488"/>
          </a:xfrm>
          <a:prstGeom prst="rect">
            <a:avLst/>
          </a:prstGeom>
          <a:solidFill>
            <a:srgbClr val="FFFFFF"/>
          </a:solidFill>
        </p:spPr>
      </p:sp>
      <p:sp>
        <p:nvSpPr>
          <p:cNvPr id="8" name="AutoShape 8">
            <a:extLst>
              <a:ext uri="{C183D7F6-B498-43B3-948B-1728B52AA6E4}">
                <adec:decorative xmlns:adec="http://schemas.microsoft.com/office/drawing/2017/decorative" val="1"/>
              </a:ext>
            </a:extLst>
          </p:cNvPr>
          <p:cNvSpPr/>
          <p:nvPr/>
        </p:nvSpPr>
        <p:spPr>
          <a:xfrm>
            <a:off x="9144000" y="5313812"/>
            <a:ext cx="3778816" cy="3944488"/>
          </a:xfrm>
          <a:prstGeom prst="rect">
            <a:avLst/>
          </a:prstGeom>
          <a:solidFill>
            <a:srgbClr val="FFFFFF"/>
          </a:solidFill>
        </p:spPr>
      </p:sp>
      <p:sp>
        <p:nvSpPr>
          <p:cNvPr id="9" name="AutoShape 9">
            <a:extLst>
              <a:ext uri="{C183D7F6-B498-43B3-948B-1728B52AA6E4}">
                <adec:decorative xmlns:adec="http://schemas.microsoft.com/office/drawing/2017/decorative" val="1"/>
              </a:ext>
            </a:extLst>
          </p:cNvPr>
          <p:cNvSpPr/>
          <p:nvPr/>
        </p:nvSpPr>
        <p:spPr>
          <a:xfrm>
            <a:off x="13188816" y="5313812"/>
            <a:ext cx="3778816" cy="3944488"/>
          </a:xfrm>
          <a:prstGeom prst="rect">
            <a:avLst/>
          </a:prstGeom>
          <a:solidFill>
            <a:srgbClr val="FFFFFF"/>
          </a:solidFill>
        </p:spPr>
      </p:sp>
      <p:grpSp>
        <p:nvGrpSpPr>
          <p:cNvPr id="10" name="Group 10"/>
          <p:cNvGrpSpPr/>
          <p:nvPr/>
        </p:nvGrpSpPr>
        <p:grpSpPr>
          <a:xfrm>
            <a:off x="1291492" y="1275921"/>
            <a:ext cx="3031883" cy="1248982"/>
            <a:chOff x="-143014" y="-44566"/>
            <a:chExt cx="4042510" cy="1665309"/>
          </a:xfrm>
        </p:grpSpPr>
        <p:sp>
          <p:nvSpPr>
            <p:cNvPr id="11" name="TextBox 11"/>
            <p:cNvSpPr txBox="1"/>
            <p:nvPr/>
          </p:nvSpPr>
          <p:spPr>
            <a:xfrm>
              <a:off x="-104513" y="-44566"/>
              <a:ext cx="4004009" cy="575628"/>
            </a:xfrm>
            <a:prstGeom prst="rect">
              <a:avLst/>
            </a:prstGeom>
          </p:spPr>
          <p:txBody>
            <a:bodyPr lIns="0" tIns="0" rIns="0" bIns="0" rtlCol="0" anchor="t">
              <a:spAutoFit/>
            </a:bodyPr>
            <a:lstStyle/>
            <a:p>
              <a:pPr marL="0" marR="0" lvl="0" indent="0" algn="l" defTabSz="914400" rtl="0" eaLnBrk="1" fontAlgn="auto" latinLnBrk="0" hangingPunct="1">
                <a:lnSpc>
                  <a:spcPts val="3640"/>
                </a:lnSpc>
                <a:spcBef>
                  <a:spcPct val="0"/>
                </a:spcBef>
                <a:spcAft>
                  <a:spcPts val="0"/>
                </a:spcAft>
                <a:buClrTx/>
                <a:buSzTx/>
                <a:buFontTx/>
                <a:buNone/>
                <a:tabLst/>
                <a:defRPr/>
              </a:pPr>
              <a:r>
                <a:rPr lang="zh-CN" altLang="en-US" sz="28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功能性指</a:t>
              </a:r>
              <a:r>
                <a:rPr kumimoji="0" lang="zh-CN" alt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令</a:t>
              </a:r>
              <a:endParaRPr kumimoji="0" 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2" name="TextBox 12"/>
            <p:cNvSpPr txBox="1"/>
            <p:nvPr/>
          </p:nvSpPr>
          <p:spPr>
            <a:xfrm>
              <a:off x="-143014" y="697414"/>
              <a:ext cx="4004009" cy="923329"/>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（定义起始、执行、终止操作和终止条件）</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grpSp>
        <p:nvGrpSpPr>
          <p:cNvPr id="13" name="Group 13"/>
          <p:cNvGrpSpPr/>
          <p:nvPr/>
        </p:nvGrpSpPr>
        <p:grpSpPr>
          <a:xfrm>
            <a:off x="5474254" y="1287914"/>
            <a:ext cx="3003007" cy="877917"/>
            <a:chOff x="0" y="-28575"/>
            <a:chExt cx="4004009" cy="1170556"/>
          </a:xfrm>
        </p:grpSpPr>
        <p:sp>
          <p:nvSpPr>
            <p:cNvPr id="14" name="TextBox 14"/>
            <p:cNvSpPr txBox="1"/>
            <p:nvPr/>
          </p:nvSpPr>
          <p:spPr>
            <a:xfrm>
              <a:off x="0" y="-28575"/>
              <a:ext cx="4004009" cy="575628"/>
            </a:xfrm>
            <a:prstGeom prst="rect">
              <a:avLst/>
            </a:prstGeom>
          </p:spPr>
          <p:txBody>
            <a:bodyPr lIns="0" tIns="0" rIns="0" bIns="0" rtlCol="0" anchor="t">
              <a:spAutoFit/>
            </a:bodyPr>
            <a:lstStyle/>
            <a:p>
              <a:pPr marL="0" marR="0" lvl="0" indent="0" algn="l" defTabSz="914400" rtl="0" eaLnBrk="1" fontAlgn="auto" latinLnBrk="0" hangingPunct="1">
                <a:lnSpc>
                  <a:spcPts val="3640"/>
                </a:lnSpc>
                <a:spcBef>
                  <a:spcPct val="0"/>
                </a:spcBef>
                <a:spcAft>
                  <a:spcPts val="0"/>
                </a:spcAft>
                <a:buClrTx/>
                <a:buSzTx/>
                <a:buFontTx/>
                <a:buNone/>
                <a:tabLst/>
                <a:defRPr/>
              </a:pPr>
              <a:r>
                <a:rPr kumimoji="0" lang="zh-CN" alt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重复</a:t>
              </a:r>
              <a:r>
                <a:rPr lang="zh-CN" altLang="en-US" sz="28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性指令</a:t>
              </a:r>
              <a:endParaRPr kumimoji="0" 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5" name="TextBox 15"/>
            <p:cNvSpPr txBox="1"/>
            <p:nvPr/>
          </p:nvSpPr>
          <p:spPr>
            <a:xfrm>
              <a:off x="0" y="697414"/>
              <a:ext cx="4004009" cy="444567"/>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a:t>
              </a:r>
              <a:r>
                <a:rPr kumimoji="0" lang="zh-CN" alt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反复运行某一操作</a:t>
              </a: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sp>
        <p:nvSpPr>
          <p:cNvPr id="16" name="TextBox 16"/>
          <p:cNvSpPr txBox="1"/>
          <p:nvPr/>
        </p:nvSpPr>
        <p:spPr>
          <a:xfrm>
            <a:off x="12731530" y="1268510"/>
            <a:ext cx="3937432" cy="489429"/>
          </a:xfrm>
          <a:prstGeom prst="rect">
            <a:avLst/>
          </a:prstGeom>
        </p:spPr>
        <p:txBody>
          <a:bodyPr wrap="square" lIns="0" tIns="0" rIns="0" bIns="0" rtlCol="0" anchor="t">
            <a:spAutoFit/>
          </a:bodyPr>
          <a:lstStyle/>
          <a:p>
            <a:pPr lvl="1">
              <a:lnSpc>
                <a:spcPts val="4159"/>
              </a:lnSpc>
              <a:spcBef>
                <a:spcPct val="0"/>
              </a:spcBef>
              <a:defRPr/>
            </a:pPr>
            <a:r>
              <a:rPr lang="zh-CN" altLang="en-US" sz="2800" b="1" spc="-31" dirty="0">
                <a:solidFill>
                  <a:srgbClr val="014F8E"/>
                </a:solidFill>
                <a:latin typeface="Microsoft YaHei" panose="020B0503020204020204" pitchFamily="34" charset="-122"/>
                <a:ea typeface="Microsoft YaHei" panose="020B0503020204020204" pitchFamily="34" charset="-122"/>
                <a:cs typeface="Microsoft Himalaya" panose="01010100010101010101" pitchFamily="2" charset="0"/>
                <a:sym typeface="League Spartan"/>
              </a:rPr>
              <a:t>“起始</a:t>
            </a:r>
            <a:r>
              <a:rPr lang="en-US" altLang="zh-CN" sz="2800" b="1" spc="-31" dirty="0">
                <a:solidFill>
                  <a:srgbClr val="014F8E"/>
                </a:solidFill>
                <a:latin typeface="Microsoft YaHei" panose="020B0503020204020204" pitchFamily="34" charset="-122"/>
                <a:ea typeface="Microsoft YaHei" panose="020B0503020204020204" pitchFamily="34" charset="-122"/>
                <a:cs typeface="Microsoft Himalaya" panose="01010100010101010101" pitchFamily="2" charset="0"/>
                <a:sym typeface="League Spartan"/>
              </a:rPr>
              <a:t>-</a:t>
            </a:r>
            <a:r>
              <a:rPr lang="zh-CN" altLang="en-US" sz="2800" b="1" spc="-31" dirty="0">
                <a:solidFill>
                  <a:srgbClr val="014F8E"/>
                </a:solidFill>
                <a:latin typeface="Microsoft YaHei" panose="020B0503020204020204" pitchFamily="34" charset="-122"/>
                <a:ea typeface="Microsoft YaHei" panose="020B0503020204020204" pitchFamily="34" charset="-122"/>
                <a:cs typeface="Microsoft Himalaya" panose="01010100010101010101" pitchFamily="2" charset="0"/>
                <a:sym typeface="League Spartan"/>
              </a:rPr>
              <a:t>终止”型指令</a:t>
            </a:r>
            <a:endParaRPr kumimoji="0" 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Microsoft Himalaya" panose="01010100010101010101" pitchFamily="2" charset="0"/>
              <a:sym typeface="League Spartan"/>
            </a:endParaRPr>
          </a:p>
        </p:txBody>
      </p:sp>
      <p:sp>
        <p:nvSpPr>
          <p:cNvPr id="17" name="TextBox 17"/>
          <p:cNvSpPr txBox="1"/>
          <p:nvPr/>
        </p:nvSpPr>
        <p:spPr>
          <a:xfrm>
            <a:off x="1398753" y="5616546"/>
            <a:ext cx="3003007" cy="501548"/>
          </a:xfrm>
          <a:prstGeom prst="rect">
            <a:avLst/>
          </a:prstGeom>
        </p:spPr>
        <p:txBody>
          <a:bodyPr lIns="0" tIns="0" rIns="0" bIns="0" rtlCol="0" anchor="t">
            <a:spAutoFit/>
          </a:bodyPr>
          <a:lstStyle/>
          <a:p>
            <a:pPr marL="0" marR="0" lvl="0" indent="0" algn="l" defTabSz="914400" rtl="0" eaLnBrk="1" fontAlgn="auto" latinLnBrk="0" hangingPunct="1">
              <a:lnSpc>
                <a:spcPts val="4159"/>
              </a:lnSpc>
              <a:spcBef>
                <a:spcPct val="0"/>
              </a:spcBef>
              <a:spcAft>
                <a:spcPts val="0"/>
              </a:spcAft>
              <a:buClrTx/>
              <a:buSzTx/>
              <a:buFontTx/>
              <a:buNone/>
              <a:tabLst/>
              <a:defRPr/>
            </a:pPr>
            <a:r>
              <a:rPr lang="zh-CN" altLang="en-US" sz="2800" b="1" spc="-31" noProof="0" dirty="0">
                <a:solidFill>
                  <a:srgbClr val="014F8E"/>
                </a:solidFill>
                <a:latin typeface="Microsoft YaHei" panose="020B0503020204020204" pitchFamily="34" charset="-122"/>
                <a:ea typeface="Microsoft YaHei" panose="020B0503020204020204" pitchFamily="34" charset="-122"/>
                <a:cs typeface="League Spartan"/>
                <a:sym typeface="League Spartan"/>
              </a:rPr>
              <a:t>等待</a:t>
            </a:r>
            <a:r>
              <a:rPr lang="zh-CN" altLang="en-US" sz="2800" b="1" spc="-31" dirty="0">
                <a:solidFill>
                  <a:srgbClr val="014F8E"/>
                </a:solidFill>
                <a:latin typeface="Microsoft YaHei" panose="020B0503020204020204" pitchFamily="34" charset="-122"/>
                <a:ea typeface="Microsoft YaHei" panose="020B0503020204020204" pitchFamily="34" charset="-122"/>
                <a:cs typeface="League Spartan"/>
                <a:sym typeface="League Spartan"/>
              </a:rPr>
              <a:t>指令</a:t>
            </a:r>
            <a:endParaRPr kumimoji="0" 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grpSp>
        <p:nvGrpSpPr>
          <p:cNvPr id="18" name="Group 18"/>
          <p:cNvGrpSpPr/>
          <p:nvPr/>
        </p:nvGrpSpPr>
        <p:grpSpPr>
          <a:xfrm>
            <a:off x="4850234" y="5616482"/>
            <a:ext cx="3486773" cy="941236"/>
            <a:chOff x="-832027" y="-38186"/>
            <a:chExt cx="4649030" cy="1254982"/>
          </a:xfrm>
        </p:grpSpPr>
        <p:sp>
          <p:nvSpPr>
            <p:cNvPr id="19" name="TextBox 19"/>
            <p:cNvSpPr txBox="1"/>
            <p:nvPr/>
          </p:nvSpPr>
          <p:spPr>
            <a:xfrm>
              <a:off x="-832027" y="-38186"/>
              <a:ext cx="4375787" cy="652572"/>
            </a:xfrm>
            <a:prstGeom prst="rect">
              <a:avLst/>
            </a:prstGeom>
          </p:spPr>
          <p:txBody>
            <a:bodyPr wrap="square" lIns="0" tIns="0" rIns="0" bIns="0" rtlCol="0" anchor="t">
              <a:spAutoFit/>
            </a:bodyPr>
            <a:lstStyle/>
            <a:p>
              <a:pPr lvl="1">
                <a:lnSpc>
                  <a:spcPts val="4159"/>
                </a:lnSpc>
                <a:spcBef>
                  <a:spcPct val="0"/>
                </a:spcBef>
                <a:defRPr/>
              </a:pPr>
              <a:r>
                <a:rPr kumimoji="0" lang="zh-CN" alt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Microsoft Himalaya" panose="01010100010101010101" pitchFamily="2" charset="0"/>
                  <a:sym typeface="League Spartan"/>
                </a:rPr>
                <a:t>条件</a:t>
              </a:r>
              <a:r>
                <a:rPr lang="zh-CN" altLang="en-US" sz="2800" b="1" spc="-31" dirty="0">
                  <a:solidFill>
                    <a:srgbClr val="014F8E"/>
                  </a:solidFill>
                  <a:latin typeface="Microsoft YaHei" panose="020B0503020204020204" pitchFamily="34" charset="-122"/>
                  <a:ea typeface="Microsoft YaHei" panose="020B0503020204020204" pitchFamily="34" charset="-122"/>
                  <a:cs typeface="Microsoft Himalaya" panose="01010100010101010101" pitchFamily="2" charset="0"/>
                  <a:sym typeface="League Spartan"/>
                </a:rPr>
                <a:t>性等待指令</a:t>
              </a:r>
              <a:endParaRPr kumimoji="0" 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Microsoft Himalaya" panose="01010100010101010101" pitchFamily="2" charset="0"/>
                <a:sym typeface="League Spartan"/>
              </a:endParaRPr>
            </a:p>
          </p:txBody>
        </p:sp>
        <p:sp>
          <p:nvSpPr>
            <p:cNvPr id="20" name="TextBox 20"/>
            <p:cNvSpPr txBox="1"/>
            <p:nvPr/>
          </p:nvSpPr>
          <p:spPr>
            <a:xfrm>
              <a:off x="-187006" y="776333"/>
              <a:ext cx="4004009" cy="440463"/>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kumimoji="0" lang="zh-CN" alt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a:t>
              </a: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等待直到某条件</a:t>
              </a:r>
              <a:r>
                <a:rPr kumimoji="0" lang="zh-CN" alt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grpSp>
        <p:nvGrpSpPr>
          <p:cNvPr id="21" name="Group 21"/>
          <p:cNvGrpSpPr/>
          <p:nvPr/>
        </p:nvGrpSpPr>
        <p:grpSpPr>
          <a:xfrm>
            <a:off x="9531904" y="5623690"/>
            <a:ext cx="3003007" cy="1295165"/>
            <a:chOff x="0" y="-28575"/>
            <a:chExt cx="4004009" cy="1726887"/>
          </a:xfrm>
        </p:grpSpPr>
        <p:sp>
          <p:nvSpPr>
            <p:cNvPr id="22" name="TextBox 22"/>
            <p:cNvSpPr txBox="1"/>
            <p:nvPr/>
          </p:nvSpPr>
          <p:spPr>
            <a:xfrm>
              <a:off x="0" y="-28575"/>
              <a:ext cx="4004009" cy="575628"/>
            </a:xfrm>
            <a:prstGeom prst="rect">
              <a:avLst/>
            </a:prstGeom>
          </p:spPr>
          <p:txBody>
            <a:bodyPr lIns="0" tIns="0" rIns="0" bIns="0" rtlCol="0" anchor="t">
              <a:spAutoFit/>
            </a:bodyPr>
            <a:lstStyle/>
            <a:p>
              <a:pPr marL="0" marR="0" lvl="0" indent="0" algn="l" defTabSz="914400" rtl="0" eaLnBrk="1" fontAlgn="auto" latinLnBrk="0" hangingPunct="1">
                <a:lnSpc>
                  <a:spcPts val="3640"/>
                </a:lnSpc>
                <a:spcBef>
                  <a:spcPct val="0"/>
                </a:spcBef>
                <a:spcAft>
                  <a:spcPts val="0"/>
                </a:spcAft>
                <a:buClrTx/>
                <a:buSzTx/>
                <a:buFontTx/>
                <a:buNone/>
                <a:tabLst/>
                <a:defRPr/>
              </a:pPr>
              <a:r>
                <a:rPr lang="zh-CN" altLang="en-US" sz="28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条件性指令</a:t>
              </a:r>
              <a:endParaRPr kumimoji="0" 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23" name="TextBox 23"/>
            <p:cNvSpPr txBox="1"/>
            <p:nvPr/>
          </p:nvSpPr>
          <p:spPr>
            <a:xfrm>
              <a:off x="0" y="779085"/>
              <a:ext cx="4004009" cy="919227"/>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（满足一定条件则执行某操作）</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grpSp>
        <p:nvGrpSpPr>
          <p:cNvPr id="24" name="Group 24"/>
          <p:cNvGrpSpPr/>
          <p:nvPr/>
        </p:nvGrpSpPr>
        <p:grpSpPr>
          <a:xfrm>
            <a:off x="13583457" y="5565982"/>
            <a:ext cx="3003008" cy="1358282"/>
            <a:chOff x="-8129" y="-105519"/>
            <a:chExt cx="4004010" cy="1811043"/>
          </a:xfrm>
        </p:grpSpPr>
        <p:sp>
          <p:nvSpPr>
            <p:cNvPr id="25" name="TextBox 25"/>
            <p:cNvSpPr txBox="1"/>
            <p:nvPr/>
          </p:nvSpPr>
          <p:spPr>
            <a:xfrm>
              <a:off x="-8129" y="-105519"/>
              <a:ext cx="4004009" cy="652572"/>
            </a:xfrm>
            <a:prstGeom prst="rect">
              <a:avLst/>
            </a:prstGeom>
          </p:spPr>
          <p:txBody>
            <a:bodyPr lIns="0" tIns="0" rIns="0" bIns="0" rtlCol="0" anchor="t">
              <a:spAutoFit/>
            </a:bodyPr>
            <a:lstStyle/>
            <a:p>
              <a:pPr marL="0" marR="0" lvl="0" indent="0" algn="l" defTabSz="914400" rtl="0" eaLnBrk="1" fontAlgn="auto" latinLnBrk="0" hangingPunct="1">
                <a:lnSpc>
                  <a:spcPts val="4159"/>
                </a:lnSpc>
                <a:spcBef>
                  <a:spcPct val="0"/>
                </a:spcBef>
                <a:spcAft>
                  <a:spcPts val="0"/>
                </a:spcAft>
                <a:buClrTx/>
                <a:buSzTx/>
                <a:buFontTx/>
                <a:buNone/>
                <a:tabLst/>
                <a:defRPr/>
              </a:pPr>
              <a:r>
                <a:rPr kumimoji="0" lang="zh-CN" alt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选择性指令</a:t>
              </a:r>
              <a:endParaRPr kumimoji="0" lang="en-US" sz="2800" b="1" i="0" u="none" strike="noStrike" kern="1200" cap="none" spc="-31"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26" name="TextBox 26"/>
            <p:cNvSpPr txBox="1"/>
            <p:nvPr/>
          </p:nvSpPr>
          <p:spPr>
            <a:xfrm>
              <a:off x="-8128" y="786297"/>
              <a:ext cx="4004009" cy="919227"/>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（根据指定逻辑在几条命令中选择一条）</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sp>
        <p:nvSpPr>
          <p:cNvPr id="28" name="TextBox 28"/>
          <p:cNvSpPr txBox="1"/>
          <p:nvPr/>
        </p:nvSpPr>
        <p:spPr>
          <a:xfrm>
            <a:off x="9409199" y="1287851"/>
            <a:ext cx="3003007" cy="431721"/>
          </a:xfrm>
          <a:prstGeom prst="rect">
            <a:avLst/>
          </a:prstGeom>
        </p:spPr>
        <p:txBody>
          <a:bodyPr lIns="0" tIns="0" rIns="0" bIns="0" rtlCol="0" anchor="t">
            <a:spAutoFit/>
          </a:bodyPr>
          <a:lstStyle/>
          <a:p>
            <a:pPr marL="0" marR="0" lvl="0" indent="0" algn="l" defTabSz="914400" rtl="0" eaLnBrk="1" fontAlgn="auto" latinLnBrk="0" hangingPunct="1">
              <a:lnSpc>
                <a:spcPts val="3640"/>
              </a:lnSpc>
              <a:spcBef>
                <a:spcPct val="0"/>
              </a:spcBef>
              <a:spcAft>
                <a:spcPts val="0"/>
              </a:spcAft>
              <a:buClrTx/>
              <a:buSzTx/>
              <a:buFontTx/>
              <a:buNone/>
              <a:tabLst/>
              <a:defRPr/>
            </a:pPr>
            <a:r>
              <a:rPr lang="zh-CN" altLang="en-US" sz="28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即时性指令</a:t>
            </a:r>
            <a:endParaRPr kumimoji="0" lang="en-US" sz="28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30" name="TextBox 15">
            <a:extLst>
              <a:ext uri="{FF2B5EF4-FFF2-40B4-BE49-F238E27FC236}">
                <a16:creationId xmlns:a16="http://schemas.microsoft.com/office/drawing/2014/main" id="{CDC2A5F1-EFAA-DB86-1982-4790988F5169}"/>
              </a:ext>
            </a:extLst>
          </p:cNvPr>
          <p:cNvSpPr txBox="1"/>
          <p:nvPr/>
        </p:nvSpPr>
        <p:spPr>
          <a:xfrm>
            <a:off x="13411200" y="1835483"/>
            <a:ext cx="3003007" cy="689420"/>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kumimoji="0" lang="zh-CN" alt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（定义起始操作、终止操作和终止条件）</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sp>
        <p:nvSpPr>
          <p:cNvPr id="31" name="TextBox 15">
            <a:extLst>
              <a:ext uri="{FF2B5EF4-FFF2-40B4-BE49-F238E27FC236}">
                <a16:creationId xmlns:a16="http://schemas.microsoft.com/office/drawing/2014/main" id="{D4B3EA28-3921-E041-2831-DB798E879B4F}"/>
              </a:ext>
            </a:extLst>
          </p:cNvPr>
          <p:cNvSpPr txBox="1"/>
          <p:nvPr/>
        </p:nvSpPr>
        <p:spPr>
          <a:xfrm>
            <a:off x="9253070" y="1813549"/>
            <a:ext cx="3003007" cy="330347"/>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（单次执行某操作）</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sp>
        <p:nvSpPr>
          <p:cNvPr id="32" name="TextBox 15">
            <a:extLst>
              <a:ext uri="{FF2B5EF4-FFF2-40B4-BE49-F238E27FC236}">
                <a16:creationId xmlns:a16="http://schemas.microsoft.com/office/drawing/2014/main" id="{3D1DF64F-6E3E-FD26-5119-993B12851670}"/>
              </a:ext>
            </a:extLst>
          </p:cNvPr>
          <p:cNvSpPr txBox="1"/>
          <p:nvPr/>
        </p:nvSpPr>
        <p:spPr>
          <a:xfrm>
            <a:off x="1320368" y="6229435"/>
            <a:ext cx="3003007" cy="333425"/>
          </a:xfrm>
          <a:prstGeom prst="rect">
            <a:avLst/>
          </a:prstGeom>
        </p:spPr>
        <p:txBody>
          <a:bodyPr lIns="0" tIns="0" rIns="0" bIns="0" rtlCol="0" anchor="t">
            <a:spAutoFit/>
          </a:bodyPr>
          <a:lstStyle/>
          <a:p>
            <a:pPr marL="0" marR="0" lvl="0" indent="0" algn="l" defTabSz="914400" rtl="0" eaLnBrk="1" fontAlgn="auto" latinLnBrk="0" hangingPunct="1">
              <a:lnSpc>
                <a:spcPts val="2840"/>
              </a:lnSpc>
              <a:spcBef>
                <a:spcPct val="0"/>
              </a:spcBef>
              <a:spcAft>
                <a:spcPts val="0"/>
              </a:spcAft>
              <a:buClrTx/>
              <a:buSzTx/>
              <a:buFontTx/>
              <a:buNone/>
              <a:tabLst/>
              <a:defRPr/>
            </a:pPr>
            <a:r>
              <a:rPr lang="zh-CN" altLang="en-US" sz="2000" dirty="0">
                <a:solidFill>
                  <a:srgbClr val="014F8E"/>
                </a:solidFill>
                <a:latin typeface="Microsoft YaHei" panose="020B0503020204020204" pitchFamily="34" charset="-122"/>
                <a:ea typeface="Microsoft YaHei" panose="020B0503020204020204" pitchFamily="34" charset="-122"/>
                <a:cs typeface="Roboto"/>
                <a:sym typeface="Roboto"/>
              </a:rPr>
              <a:t>（延时一小段时间）</a:t>
            </a:r>
            <a:endParaRPr kumimoji="0" lang="en-US" sz="20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pic>
        <p:nvPicPr>
          <p:cNvPr id="29" name="Picture 28">
            <a:extLst>
              <a:ext uri="{FF2B5EF4-FFF2-40B4-BE49-F238E27FC236}">
                <a16:creationId xmlns:a16="http://schemas.microsoft.com/office/drawing/2014/main" id="{0F9F9FDC-F3B3-1D42-40D5-0AC4307AE3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69080" y="2827637"/>
            <a:ext cx="3264466" cy="1897470"/>
          </a:xfrm>
          <a:prstGeom prst="rect">
            <a:avLst/>
          </a:prstGeom>
        </p:spPr>
      </p:pic>
      <p:pic>
        <p:nvPicPr>
          <p:cNvPr id="36" name="Picture 35">
            <a:extLst>
              <a:ext uri="{FF2B5EF4-FFF2-40B4-BE49-F238E27FC236}">
                <a16:creationId xmlns:a16="http://schemas.microsoft.com/office/drawing/2014/main" id="{4B4F94B5-7930-EA22-553D-1B5F04CD980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57800" y="2827637"/>
            <a:ext cx="3438919" cy="1397060"/>
          </a:xfrm>
          <a:prstGeom prst="rect">
            <a:avLst/>
          </a:prstGeom>
        </p:spPr>
      </p:pic>
      <p:pic>
        <p:nvPicPr>
          <p:cNvPr id="38" name="Picture 37">
            <a:extLst>
              <a:ext uri="{FF2B5EF4-FFF2-40B4-BE49-F238E27FC236}">
                <a16:creationId xmlns:a16="http://schemas.microsoft.com/office/drawing/2014/main" id="{A7F08A2F-EF9F-1E7E-B1DD-2FB53BCC3F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3947" y="2801729"/>
            <a:ext cx="3438919" cy="1397060"/>
          </a:xfrm>
          <a:prstGeom prst="rect">
            <a:avLst/>
          </a:prstGeom>
        </p:spPr>
      </p:pic>
      <p:pic>
        <p:nvPicPr>
          <p:cNvPr id="40" name="Picture 39">
            <a:extLst>
              <a:ext uri="{FF2B5EF4-FFF2-40B4-BE49-F238E27FC236}">
                <a16:creationId xmlns:a16="http://schemas.microsoft.com/office/drawing/2014/main" id="{7F9DB3E7-ED06-7577-555F-755662158E0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435584" y="2827637"/>
            <a:ext cx="3303662" cy="1527944"/>
          </a:xfrm>
          <a:prstGeom prst="rect">
            <a:avLst/>
          </a:prstGeom>
        </p:spPr>
      </p:pic>
      <p:pic>
        <p:nvPicPr>
          <p:cNvPr id="44" name="Picture 43">
            <a:extLst>
              <a:ext uri="{FF2B5EF4-FFF2-40B4-BE49-F238E27FC236}">
                <a16:creationId xmlns:a16="http://schemas.microsoft.com/office/drawing/2014/main" id="{F2E1E672-9E43-DF0B-D1FA-D10FCC4372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1492" y="6995793"/>
            <a:ext cx="3242054" cy="957364"/>
          </a:xfrm>
          <a:prstGeom prst="rect">
            <a:avLst/>
          </a:prstGeom>
        </p:spPr>
      </p:pic>
      <p:pic>
        <p:nvPicPr>
          <p:cNvPr id="46" name="Picture 45">
            <a:extLst>
              <a:ext uri="{FF2B5EF4-FFF2-40B4-BE49-F238E27FC236}">
                <a16:creationId xmlns:a16="http://schemas.microsoft.com/office/drawing/2014/main" id="{26511AFA-4AE7-C243-B87C-D3850B4ADB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65039" y="6966836"/>
            <a:ext cx="3431679" cy="1394119"/>
          </a:xfrm>
          <a:prstGeom prst="rect">
            <a:avLst/>
          </a:prstGeom>
        </p:spPr>
      </p:pic>
      <p:pic>
        <p:nvPicPr>
          <p:cNvPr id="48" name="Picture 47">
            <a:extLst>
              <a:ext uri="{FF2B5EF4-FFF2-40B4-BE49-F238E27FC236}">
                <a16:creationId xmlns:a16="http://schemas.microsoft.com/office/drawing/2014/main" id="{19DEE4D0-38A4-C76F-976E-62969DFB9A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13947" y="6995793"/>
            <a:ext cx="3438919" cy="1794685"/>
          </a:xfrm>
          <a:prstGeom prst="rect">
            <a:avLst/>
          </a:prstGeom>
        </p:spPr>
      </p:pic>
      <p:pic>
        <p:nvPicPr>
          <p:cNvPr id="50" name="Picture 49">
            <a:extLst>
              <a:ext uri="{FF2B5EF4-FFF2-40B4-BE49-F238E27FC236}">
                <a16:creationId xmlns:a16="http://schemas.microsoft.com/office/drawing/2014/main" id="{96686D66-F27F-32BC-14E2-C2C4B4F403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35584" y="6997569"/>
            <a:ext cx="3303662" cy="13421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8" grpId="0"/>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a:extLst>
            <a:ext uri="{FF2B5EF4-FFF2-40B4-BE49-F238E27FC236}">
              <a16:creationId xmlns:a16="http://schemas.microsoft.com/office/drawing/2014/main" id="{8D15CBDC-8C78-374A-2424-1AB643B44B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550C207-118C-A836-B844-934638FE075F}"/>
              </a:ext>
            </a:extLst>
          </p:cNvPr>
          <p:cNvGrpSpPr/>
          <p:nvPr/>
        </p:nvGrpSpPr>
        <p:grpSpPr>
          <a:xfrm>
            <a:off x="1028700" y="1028700"/>
            <a:ext cx="1418660" cy="8229600"/>
            <a:chOff x="0" y="0"/>
            <a:chExt cx="1891546" cy="10972800"/>
          </a:xfrm>
        </p:grpSpPr>
        <p:grpSp>
          <p:nvGrpSpPr>
            <p:cNvPr id="3" name="Group 3">
              <a:extLst>
                <a:ext uri="{FF2B5EF4-FFF2-40B4-BE49-F238E27FC236}">
                  <a16:creationId xmlns:a16="http://schemas.microsoft.com/office/drawing/2014/main" id="{93B89CCE-22A7-DFC5-A67F-CC23E6CFB9D5}"/>
                </a:ext>
              </a:extLst>
            </p:cNvPr>
            <p:cNvGrpSpPr>
              <a:grpSpLocks noChangeAspect="1"/>
            </p:cNvGrpSpPr>
            <p:nvPr/>
          </p:nvGrpSpPr>
          <p:grpSpPr>
            <a:xfrm rot="-10800000">
              <a:off x="0" y="6810940"/>
              <a:ext cx="1891546" cy="1891546"/>
              <a:chOff x="0" y="0"/>
              <a:chExt cx="1708150" cy="1708150"/>
            </a:xfrm>
          </p:grpSpPr>
          <p:sp>
            <p:nvSpPr>
              <p:cNvPr id="4" name="Freeform 4">
                <a:extLst>
                  <a:ext uri="{FF2B5EF4-FFF2-40B4-BE49-F238E27FC236}">
                    <a16:creationId xmlns:a16="http://schemas.microsoft.com/office/drawing/2014/main" id="{65B69131-46D1-8E8C-77CF-58B2ECA28139}"/>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5" name="Freeform 5">
              <a:extLst>
                <a:ext uri="{FF2B5EF4-FFF2-40B4-BE49-F238E27FC236}">
                  <a16:creationId xmlns:a16="http://schemas.microsoft.com/office/drawing/2014/main" id="{C230EEB6-452E-62DC-7870-603E9B00123C}"/>
                </a:ext>
              </a:extLst>
            </p:cNvPr>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39FC6641-2917-FA49-8C00-A2D9DFE5C0A7}"/>
                </a:ext>
              </a:extLst>
            </p:cNvPr>
            <p:cNvGrpSpPr>
              <a:grpSpLocks noChangeAspect="1"/>
            </p:cNvGrpSpPr>
            <p:nvPr/>
          </p:nvGrpSpPr>
          <p:grpSpPr>
            <a:xfrm rot="-10800000">
              <a:off x="0" y="2270313"/>
              <a:ext cx="1891546" cy="1891546"/>
              <a:chOff x="0" y="0"/>
              <a:chExt cx="1708150" cy="1708150"/>
            </a:xfrm>
          </p:grpSpPr>
          <p:sp>
            <p:nvSpPr>
              <p:cNvPr id="7" name="Freeform 7">
                <a:extLst>
                  <a:ext uri="{FF2B5EF4-FFF2-40B4-BE49-F238E27FC236}">
                    <a16:creationId xmlns:a16="http://schemas.microsoft.com/office/drawing/2014/main" id="{89DC0653-73E8-52B2-F838-CD8A732A2FDE}"/>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8" name="Freeform 8">
              <a:extLst>
                <a:ext uri="{FF2B5EF4-FFF2-40B4-BE49-F238E27FC236}">
                  <a16:creationId xmlns:a16="http://schemas.microsoft.com/office/drawing/2014/main" id="{F6016C2B-37F0-3075-691C-C19B561150DE}"/>
                </a:ext>
              </a:extLst>
            </p:cNvPr>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57802CBD-C4F3-0A61-ADFC-F7BFE9A56FC6}"/>
                </a:ext>
              </a:extLst>
            </p:cNvPr>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0" name="TextBox 10">
            <a:extLst>
              <a:ext uri="{FF2B5EF4-FFF2-40B4-BE49-F238E27FC236}">
                <a16:creationId xmlns:a16="http://schemas.microsoft.com/office/drawing/2014/main" id="{EDF037FD-0D9E-8303-BDF5-7A67F9B5F332}"/>
              </a:ext>
            </a:extLst>
          </p:cNvPr>
          <p:cNvSpPr txBox="1"/>
          <p:nvPr/>
        </p:nvSpPr>
        <p:spPr>
          <a:xfrm>
            <a:off x="3886200" y="1638300"/>
            <a:ext cx="13601700" cy="1366464"/>
          </a:xfrm>
          <a:prstGeom prst="rect">
            <a:avLst/>
          </a:prstGeom>
        </p:spPr>
        <p:txBody>
          <a:bodyPr wrap="square" lIns="0" tIns="0" rIns="0" bIns="0" rtlCol="0" anchor="t">
            <a:spAutoFit/>
          </a:bodyPr>
          <a:lstStyle/>
          <a:p>
            <a:pPr marL="0" marR="0" lvl="0" indent="0" algn="l" defTabSz="914400" rtl="0" eaLnBrk="1" fontAlgn="auto" latinLnBrk="0" hangingPunct="1">
              <a:lnSpc>
                <a:spcPts val="10400"/>
              </a:lnSpc>
              <a:spcBef>
                <a:spcPts val="0"/>
              </a:spcBef>
              <a:spcAft>
                <a:spcPts val="0"/>
              </a:spcAft>
              <a:buClrTx/>
              <a:buSzTx/>
              <a:buFontTx/>
              <a:buNone/>
              <a:tabLst/>
              <a:defRPr/>
            </a:pPr>
            <a:r>
              <a:rPr kumimoji="0" lang="zh-CN" altLang="en-US" sz="120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同时执行多个</a:t>
            </a:r>
            <a:r>
              <a:rPr lang="zh-CN" altLang="en-US" sz="12000" b="1" spc="-80" dirty="0">
                <a:solidFill>
                  <a:srgbClr val="FFFFFF"/>
                </a:solidFill>
                <a:latin typeface="Microsoft YaHei" panose="020B0503020204020204" pitchFamily="34" charset="-122"/>
                <a:ea typeface="Microsoft YaHei" panose="020B0503020204020204" pitchFamily="34" charset="-122"/>
                <a:cs typeface="League Spartan"/>
                <a:sym typeface="League Spartan"/>
              </a:rPr>
              <a:t>操作</a:t>
            </a:r>
            <a:endParaRPr kumimoji="0" lang="en-US" sz="120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pic>
        <p:nvPicPr>
          <p:cNvPr id="16" name="Picture 15">
            <a:extLst>
              <a:ext uri="{FF2B5EF4-FFF2-40B4-BE49-F238E27FC236}">
                <a16:creationId xmlns:a16="http://schemas.microsoft.com/office/drawing/2014/main" id="{C8F05648-A647-270A-999E-951CED11D4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2694" y="5201216"/>
            <a:ext cx="14328106" cy="2228284"/>
          </a:xfrm>
          <a:prstGeom prst="rect">
            <a:avLst/>
          </a:prstGeom>
        </p:spPr>
      </p:pic>
      <p:cxnSp>
        <p:nvCxnSpPr>
          <p:cNvPr id="20" name="Straight Arrow Connector 19">
            <a:extLst>
              <a:ext uri="{FF2B5EF4-FFF2-40B4-BE49-F238E27FC236}">
                <a16:creationId xmlns:a16="http://schemas.microsoft.com/office/drawing/2014/main" id="{34F30808-55B3-8070-E437-F14BF2527034}"/>
              </a:ext>
            </a:extLst>
          </p:cNvPr>
          <p:cNvCxnSpPr/>
          <p:nvPr/>
        </p:nvCxnSpPr>
        <p:spPr>
          <a:xfrm>
            <a:off x="12722894" y="6614920"/>
            <a:ext cx="1981200" cy="0"/>
          </a:xfrm>
          <a:prstGeom prst="straightConnector1">
            <a:avLst/>
          </a:prstGeom>
          <a:ln w="76200">
            <a:solidFill>
              <a:srgbClr val="FCEA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E88A79-0787-CAC4-77A0-6D1ECA2155B7}"/>
              </a:ext>
            </a:extLst>
          </p:cNvPr>
          <p:cNvSpPr txBox="1"/>
          <p:nvPr/>
        </p:nvSpPr>
        <p:spPr>
          <a:xfrm>
            <a:off x="14762316" y="6410996"/>
            <a:ext cx="2646878" cy="461665"/>
          </a:xfrm>
          <a:prstGeom prst="rect">
            <a:avLst/>
          </a:prstGeom>
          <a:noFill/>
        </p:spPr>
        <p:txBody>
          <a:bodyPr wrap="none" rtlCol="0">
            <a:spAutoFit/>
          </a:bodyPr>
          <a:lstStyle/>
          <a:p>
            <a:r>
              <a:rPr lang="zh-CN" altLang="en-US" sz="2400" dirty="0">
                <a:solidFill>
                  <a:srgbClr val="FCEA00"/>
                </a:solidFill>
                <a:latin typeface="Microsoft YaHei" panose="020B0503020204020204" pitchFamily="34" charset="-122"/>
                <a:ea typeface="Microsoft YaHei" panose="020B0503020204020204" pitchFamily="34" charset="-122"/>
              </a:rPr>
              <a:t>变为一个新的指令</a:t>
            </a:r>
            <a:endParaRPr lang="en-US" sz="2400" dirty="0">
              <a:solidFill>
                <a:srgbClr val="FCEA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5658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1028700" y="1028700"/>
            <a:ext cx="7949141" cy="2521655"/>
          </a:xfrm>
          <a:prstGeom prst="rect">
            <a:avLst/>
          </a:prstGeom>
          <a:solidFill>
            <a:srgbClr val="FFFFFF"/>
          </a:solidFill>
        </p:spPr>
      </p:sp>
      <p:sp>
        <p:nvSpPr>
          <p:cNvPr id="3" name="AutoShape 3">
            <a:extLst>
              <a:ext uri="{C183D7F6-B498-43B3-948B-1728B52AA6E4}">
                <adec:decorative xmlns:adec="http://schemas.microsoft.com/office/drawing/2017/decorative" val="1"/>
              </a:ext>
            </a:extLst>
          </p:cNvPr>
          <p:cNvSpPr/>
          <p:nvPr/>
        </p:nvSpPr>
        <p:spPr>
          <a:xfrm>
            <a:off x="9310159" y="1028700"/>
            <a:ext cx="7949141" cy="2521655"/>
          </a:xfrm>
          <a:prstGeom prst="rect">
            <a:avLst/>
          </a:prstGeom>
          <a:solidFill>
            <a:srgbClr val="FFFFFF"/>
          </a:solidFill>
        </p:spPr>
      </p:sp>
      <p:grpSp>
        <p:nvGrpSpPr>
          <p:cNvPr id="4" name="Group 4"/>
          <p:cNvGrpSpPr/>
          <p:nvPr/>
        </p:nvGrpSpPr>
        <p:grpSpPr>
          <a:xfrm>
            <a:off x="1444752" y="1379970"/>
            <a:ext cx="6711952" cy="767968"/>
            <a:chOff x="-4064" y="-195860"/>
            <a:chExt cx="8949269" cy="1023957"/>
          </a:xfrm>
        </p:grpSpPr>
        <p:sp>
          <p:nvSpPr>
            <p:cNvPr id="5" name="TextBox 5"/>
            <p:cNvSpPr txBox="1"/>
            <p:nvPr/>
          </p:nvSpPr>
          <p:spPr>
            <a:xfrm>
              <a:off x="-4064" y="-195860"/>
              <a:ext cx="8949269" cy="461665"/>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kumimoji="0" lang="zh-CN" alt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顺序执行</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6" name="TextBox 6"/>
            <p:cNvSpPr txBox="1"/>
            <p:nvPr/>
          </p:nvSpPr>
          <p:spPr>
            <a:xfrm>
              <a:off x="-4064" y="417728"/>
              <a:ext cx="8949269" cy="410369"/>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执行此指令后执行另一个指令</a:t>
              </a:r>
              <a:endParaRPr kumimoji="0" 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sp>
        <p:nvSpPr>
          <p:cNvPr id="7" name="AutoShape 7">
            <a:extLst>
              <a:ext uri="{C183D7F6-B498-43B3-948B-1728B52AA6E4}">
                <adec:decorative xmlns:adec="http://schemas.microsoft.com/office/drawing/2017/decorative" val="1"/>
              </a:ext>
            </a:extLst>
          </p:cNvPr>
          <p:cNvSpPr/>
          <p:nvPr/>
        </p:nvSpPr>
        <p:spPr>
          <a:xfrm>
            <a:off x="1028700" y="3882673"/>
            <a:ext cx="7949141" cy="2521655"/>
          </a:xfrm>
          <a:prstGeom prst="rect">
            <a:avLst/>
          </a:prstGeom>
          <a:solidFill>
            <a:srgbClr val="FFFFFF"/>
          </a:solidFill>
        </p:spPr>
      </p:sp>
      <p:sp>
        <p:nvSpPr>
          <p:cNvPr id="8" name="AutoShape 8">
            <a:extLst>
              <a:ext uri="{C183D7F6-B498-43B3-948B-1728B52AA6E4}">
                <adec:decorative xmlns:adec="http://schemas.microsoft.com/office/drawing/2017/decorative" val="1"/>
              </a:ext>
            </a:extLst>
          </p:cNvPr>
          <p:cNvSpPr/>
          <p:nvPr/>
        </p:nvSpPr>
        <p:spPr>
          <a:xfrm>
            <a:off x="9310159" y="3839776"/>
            <a:ext cx="7949141" cy="2521655"/>
          </a:xfrm>
          <a:prstGeom prst="rect">
            <a:avLst/>
          </a:prstGeom>
          <a:solidFill>
            <a:srgbClr val="FFFFFF"/>
          </a:solidFill>
        </p:spPr>
      </p:sp>
      <p:grpSp>
        <p:nvGrpSpPr>
          <p:cNvPr id="9" name="Group 9"/>
          <p:cNvGrpSpPr/>
          <p:nvPr/>
        </p:nvGrpSpPr>
        <p:grpSpPr>
          <a:xfrm>
            <a:off x="1444752" y="4281773"/>
            <a:ext cx="6711952" cy="762703"/>
            <a:chOff x="0" y="-28575"/>
            <a:chExt cx="8949269" cy="1016937"/>
          </a:xfrm>
        </p:grpSpPr>
        <p:sp>
          <p:nvSpPr>
            <p:cNvPr id="10" name="TextBox 10"/>
            <p:cNvSpPr txBox="1"/>
            <p:nvPr/>
          </p:nvSpPr>
          <p:spPr>
            <a:xfrm>
              <a:off x="0" y="-28575"/>
              <a:ext cx="8949269" cy="461665"/>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kumimoji="0" lang="zh-CN" alt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并发中断</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1" name="TextBox 11"/>
            <p:cNvSpPr txBox="1"/>
            <p:nvPr/>
          </p:nvSpPr>
          <p:spPr>
            <a:xfrm>
              <a:off x="0" y="577280"/>
              <a:ext cx="8949269" cy="411082"/>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与另一个指令一起执行，在本指令终止时掐断另一指令</a:t>
              </a:r>
              <a:endParaRPr kumimoji="0" 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sp>
        <p:nvSpPr>
          <p:cNvPr id="12" name="AutoShape 12">
            <a:extLst>
              <a:ext uri="{C183D7F6-B498-43B3-948B-1728B52AA6E4}">
                <adec:decorative xmlns:adec="http://schemas.microsoft.com/office/drawing/2017/decorative" val="1"/>
              </a:ext>
            </a:extLst>
          </p:cNvPr>
          <p:cNvSpPr/>
          <p:nvPr/>
        </p:nvSpPr>
        <p:spPr>
          <a:xfrm>
            <a:off x="1028700" y="6736645"/>
            <a:ext cx="7949141" cy="2521655"/>
          </a:xfrm>
          <a:prstGeom prst="rect">
            <a:avLst/>
          </a:prstGeom>
          <a:solidFill>
            <a:srgbClr val="FFFFFF"/>
          </a:solidFill>
        </p:spPr>
      </p:sp>
      <p:sp>
        <p:nvSpPr>
          <p:cNvPr id="13" name="AutoShape 13">
            <a:extLst>
              <a:ext uri="{C183D7F6-B498-43B3-948B-1728B52AA6E4}">
                <adec:decorative xmlns:adec="http://schemas.microsoft.com/office/drawing/2017/decorative" val="1"/>
              </a:ext>
            </a:extLst>
          </p:cNvPr>
          <p:cNvSpPr/>
          <p:nvPr/>
        </p:nvSpPr>
        <p:spPr>
          <a:xfrm>
            <a:off x="9310159" y="6736645"/>
            <a:ext cx="7949141" cy="2521655"/>
          </a:xfrm>
          <a:prstGeom prst="rect">
            <a:avLst/>
          </a:prstGeom>
          <a:solidFill>
            <a:srgbClr val="FFFFFF"/>
          </a:solidFill>
        </p:spPr>
      </p:sp>
      <p:grpSp>
        <p:nvGrpSpPr>
          <p:cNvPr id="14" name="Group 14"/>
          <p:cNvGrpSpPr/>
          <p:nvPr/>
        </p:nvGrpSpPr>
        <p:grpSpPr>
          <a:xfrm>
            <a:off x="1444752" y="6969946"/>
            <a:ext cx="6711952" cy="759412"/>
            <a:chOff x="0" y="-28575"/>
            <a:chExt cx="8949269" cy="1012549"/>
          </a:xfrm>
        </p:grpSpPr>
        <p:sp>
          <p:nvSpPr>
            <p:cNvPr id="15" name="TextBox 15"/>
            <p:cNvSpPr txBox="1"/>
            <p:nvPr/>
          </p:nvSpPr>
          <p:spPr>
            <a:xfrm>
              <a:off x="0" y="-28575"/>
              <a:ext cx="8949269" cy="467308"/>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lang="zh-CN" altLang="en-US" sz="2400" b="1" spc="-20" dirty="0">
                  <a:solidFill>
                    <a:srgbClr val="014F8E"/>
                  </a:solidFill>
                  <a:latin typeface="Microsoft YaHei" panose="020B0503020204020204" pitchFamily="34" charset="-122"/>
                  <a:ea typeface="Microsoft YaHei" panose="020B0503020204020204" pitchFamily="34" charset="-122"/>
                  <a:cs typeface="League Spartan"/>
                  <a:sym typeface="League Spartan"/>
                </a:rPr>
                <a:t>运行直到</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6" name="TextBox 16"/>
            <p:cNvSpPr txBox="1"/>
            <p:nvPr/>
          </p:nvSpPr>
          <p:spPr>
            <a:xfrm>
              <a:off x="0" y="577281"/>
              <a:ext cx="8949269" cy="406693"/>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Microsoft Himalaya" panose="01010100010101010101" pitchFamily="2" charset="0"/>
                  <a:sym typeface="Roboto"/>
                </a:rPr>
                <a:t>运行此指令，但在一定条件下会提前掐断。</a:t>
              </a:r>
              <a:endParaRPr kumimoji="0" lang="en-US"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Microsoft Himalaya" panose="01010100010101010101" pitchFamily="2" charset="0"/>
                <a:sym typeface="Roboto"/>
              </a:endParaRPr>
            </a:p>
          </p:txBody>
        </p:sp>
      </p:grpSp>
      <p:grpSp>
        <p:nvGrpSpPr>
          <p:cNvPr id="17" name="Group 17"/>
          <p:cNvGrpSpPr/>
          <p:nvPr/>
        </p:nvGrpSpPr>
        <p:grpSpPr>
          <a:xfrm>
            <a:off x="9753600" y="1385769"/>
            <a:ext cx="6711952" cy="762169"/>
            <a:chOff x="0" y="-28575"/>
            <a:chExt cx="8949269" cy="1016224"/>
          </a:xfrm>
        </p:grpSpPr>
        <p:sp>
          <p:nvSpPr>
            <p:cNvPr id="18" name="TextBox 18"/>
            <p:cNvSpPr txBox="1"/>
            <p:nvPr/>
          </p:nvSpPr>
          <p:spPr>
            <a:xfrm>
              <a:off x="0" y="-28575"/>
              <a:ext cx="8949269" cy="461665"/>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kumimoji="0" lang="zh-CN" alt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并发执行</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9" name="TextBox 19"/>
            <p:cNvSpPr txBox="1"/>
            <p:nvPr/>
          </p:nvSpPr>
          <p:spPr>
            <a:xfrm>
              <a:off x="0" y="577280"/>
              <a:ext cx="8949269" cy="410369"/>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与另一个指令一起执行，直到两者都结束</a:t>
              </a:r>
              <a:endParaRPr kumimoji="0" 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grpSp>
        <p:nvGrpSpPr>
          <p:cNvPr id="20" name="Group 20"/>
          <p:cNvGrpSpPr/>
          <p:nvPr/>
        </p:nvGrpSpPr>
        <p:grpSpPr>
          <a:xfrm>
            <a:off x="9753600" y="4248765"/>
            <a:ext cx="6711952" cy="758513"/>
            <a:chOff x="0" y="-28575"/>
            <a:chExt cx="8949269" cy="1011351"/>
          </a:xfrm>
        </p:grpSpPr>
        <p:sp>
          <p:nvSpPr>
            <p:cNvPr id="21" name="TextBox 21"/>
            <p:cNvSpPr txBox="1"/>
            <p:nvPr/>
          </p:nvSpPr>
          <p:spPr>
            <a:xfrm>
              <a:off x="0" y="-28575"/>
              <a:ext cx="8949269" cy="461666"/>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kumimoji="0" lang="zh-CN" alt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并发竞争</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22" name="TextBox 22"/>
            <p:cNvSpPr txBox="1"/>
            <p:nvPr/>
          </p:nvSpPr>
          <p:spPr>
            <a:xfrm>
              <a:off x="0" y="577280"/>
              <a:ext cx="8949269" cy="405496"/>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与另一个指令一起执行，其中一个指令结束时二者都终止</a:t>
              </a:r>
              <a:endParaRPr kumimoji="0" 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grpSp>
        <p:nvGrpSpPr>
          <p:cNvPr id="23" name="Group 23"/>
          <p:cNvGrpSpPr/>
          <p:nvPr/>
        </p:nvGrpSpPr>
        <p:grpSpPr>
          <a:xfrm>
            <a:off x="9753600" y="6969946"/>
            <a:ext cx="6711952" cy="762168"/>
            <a:chOff x="0" y="-28575"/>
            <a:chExt cx="8949269" cy="1016225"/>
          </a:xfrm>
        </p:grpSpPr>
        <p:sp>
          <p:nvSpPr>
            <p:cNvPr id="24" name="TextBox 24"/>
            <p:cNvSpPr txBox="1"/>
            <p:nvPr/>
          </p:nvSpPr>
          <p:spPr>
            <a:xfrm>
              <a:off x="0" y="-28575"/>
              <a:ext cx="8949269" cy="461666"/>
            </a:xfrm>
            <a:prstGeom prst="rect">
              <a:avLst/>
            </a:prstGeom>
          </p:spPr>
          <p:txBody>
            <a:bodyPr lIns="0" tIns="0" rIns="0" bIns="0" rtlCol="0" anchor="t">
              <a:spAutoFit/>
            </a:bodyPr>
            <a:lstStyle/>
            <a:p>
              <a:pPr marL="0" marR="0" lvl="0" indent="0" algn="ctr" defTabSz="914400" rtl="0" eaLnBrk="1" fontAlgn="auto" latinLnBrk="0" hangingPunct="1">
                <a:lnSpc>
                  <a:spcPts val="2729"/>
                </a:lnSpc>
                <a:spcBef>
                  <a:spcPct val="0"/>
                </a:spcBef>
                <a:spcAft>
                  <a:spcPts val="0"/>
                </a:spcAft>
                <a:buClrTx/>
                <a:buSzTx/>
                <a:buFontTx/>
                <a:buNone/>
                <a:tabLst/>
                <a:defRPr/>
              </a:pPr>
              <a:r>
                <a:rPr kumimoji="0" lang="zh-CN" alt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时间限制</a:t>
              </a:r>
              <a:endParaRPr kumimoji="0" lang="en-US" sz="2400" b="1" i="0" u="none" strike="noStrike" kern="1200" cap="none" spc="-2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25" name="TextBox 25"/>
            <p:cNvSpPr txBox="1"/>
            <p:nvPr/>
          </p:nvSpPr>
          <p:spPr>
            <a:xfrm>
              <a:off x="0" y="577280"/>
              <a:ext cx="8949269" cy="410370"/>
            </a:xfrm>
            <a:prstGeom prst="rect">
              <a:avLst/>
            </a:prstGeom>
          </p:spPr>
          <p:txBody>
            <a:bodyPr lIns="0" tIns="0" rIns="0" bIns="0" rtlCol="0" anchor="t">
              <a:spAutoFit/>
            </a:bodyPr>
            <a:lstStyle/>
            <a:p>
              <a:pPr marL="0" marR="0" lvl="0" indent="0" algn="ctr" defTabSz="914400" rtl="0" eaLnBrk="1" fontAlgn="auto" latinLnBrk="0" hangingPunct="1">
                <a:lnSpc>
                  <a:spcPts val="2556"/>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rPr>
                <a:t>运行此指令，但超过一定时间限制会掐断</a:t>
              </a:r>
              <a:endParaRPr kumimoji="0" lang="en-US" sz="1800" b="0" i="0" u="none" strike="noStrike" kern="1200" cap="none" spc="0"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Roboto"/>
                <a:sym typeface="Roboto"/>
              </a:endParaRPr>
            </a:p>
          </p:txBody>
        </p:sp>
      </p:grpSp>
      <p:pic>
        <p:nvPicPr>
          <p:cNvPr id="27" name="Picture 26">
            <a:extLst>
              <a:ext uri="{FF2B5EF4-FFF2-40B4-BE49-F238E27FC236}">
                <a16:creationId xmlns:a16="http://schemas.microsoft.com/office/drawing/2014/main" id="{64C36271-9F07-DDB7-975E-716CEB04E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138" y="2416235"/>
            <a:ext cx="4052263" cy="934204"/>
          </a:xfrm>
          <a:prstGeom prst="rect">
            <a:avLst/>
          </a:prstGeom>
        </p:spPr>
      </p:pic>
      <p:pic>
        <p:nvPicPr>
          <p:cNvPr id="29" name="Picture 28">
            <a:extLst>
              <a:ext uri="{FF2B5EF4-FFF2-40B4-BE49-F238E27FC236}">
                <a16:creationId xmlns:a16="http://schemas.microsoft.com/office/drawing/2014/main" id="{E91463D2-F5F3-3B4D-4D56-FDA14FC1C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6829" y="2369788"/>
            <a:ext cx="4495800" cy="986258"/>
          </a:xfrm>
          <a:prstGeom prst="rect">
            <a:avLst/>
          </a:prstGeom>
        </p:spPr>
      </p:pic>
      <p:pic>
        <p:nvPicPr>
          <p:cNvPr id="31" name="Picture 30">
            <a:extLst>
              <a:ext uri="{FF2B5EF4-FFF2-40B4-BE49-F238E27FC236}">
                <a16:creationId xmlns:a16="http://schemas.microsoft.com/office/drawing/2014/main" id="{FB54BDFA-9C7D-81FB-FCC1-196EC9D25E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7138" y="5288114"/>
            <a:ext cx="4052263" cy="829852"/>
          </a:xfrm>
          <a:prstGeom prst="rect">
            <a:avLst/>
          </a:prstGeom>
        </p:spPr>
      </p:pic>
      <p:pic>
        <p:nvPicPr>
          <p:cNvPr id="33" name="Picture 32">
            <a:extLst>
              <a:ext uri="{FF2B5EF4-FFF2-40B4-BE49-F238E27FC236}">
                <a16:creationId xmlns:a16="http://schemas.microsoft.com/office/drawing/2014/main" id="{2AA8A4D9-3AE7-F7A6-4697-54A3E17DAF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36829" y="5198088"/>
            <a:ext cx="4495800" cy="1012212"/>
          </a:xfrm>
          <a:prstGeom prst="rect">
            <a:avLst/>
          </a:prstGeom>
        </p:spPr>
      </p:pic>
      <p:pic>
        <p:nvPicPr>
          <p:cNvPr id="35" name="Picture 34">
            <a:extLst>
              <a:ext uri="{FF2B5EF4-FFF2-40B4-BE49-F238E27FC236}">
                <a16:creationId xmlns:a16="http://schemas.microsoft.com/office/drawing/2014/main" id="{E3E65F6E-1527-EB35-AE7F-6E03EE6550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7138" y="7997472"/>
            <a:ext cx="4052263" cy="810453"/>
          </a:xfrm>
          <a:prstGeom prst="rect">
            <a:avLst/>
          </a:prstGeom>
        </p:spPr>
      </p:pic>
      <p:pic>
        <p:nvPicPr>
          <p:cNvPr id="37" name="Picture 36">
            <a:extLst>
              <a:ext uri="{FF2B5EF4-FFF2-40B4-BE49-F238E27FC236}">
                <a16:creationId xmlns:a16="http://schemas.microsoft.com/office/drawing/2014/main" id="{E5D42AE1-7BAA-529E-76BA-FE25D09C31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16543" y="7991191"/>
            <a:ext cx="3136371" cy="9660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p:cNvGrpSpPr/>
        <p:nvPr/>
      </p:nvGrpSpPr>
      <p:grpSpPr>
        <a:xfrm>
          <a:off x="0" y="0"/>
          <a:ext cx="0" cy="0"/>
          <a:chOff x="0" y="0"/>
          <a:chExt cx="0" cy="0"/>
        </a:xfrm>
      </p:grpSpPr>
      <p:sp>
        <p:nvSpPr>
          <p:cNvPr id="3" name="TextBox 3"/>
          <p:cNvSpPr txBox="1"/>
          <p:nvPr/>
        </p:nvSpPr>
        <p:spPr>
          <a:xfrm>
            <a:off x="533401" y="1917807"/>
            <a:ext cx="5713007" cy="2786212"/>
          </a:xfrm>
          <a:prstGeom prst="rect">
            <a:avLst/>
          </a:prstGeom>
        </p:spPr>
        <p:txBody>
          <a:bodyPr lIns="0" tIns="0" rIns="0" bIns="0" rtlCol="0" anchor="t">
            <a:spAutoFit/>
          </a:bodyPr>
          <a:lstStyle/>
          <a:p>
            <a:pPr marL="0" marR="0" lvl="0" indent="0" algn="l" defTabSz="914400" rtl="0" eaLnBrk="1" fontAlgn="auto" latinLnBrk="0" hangingPunct="1">
              <a:lnSpc>
                <a:spcPts val="7280"/>
              </a:lnSpc>
              <a:spcBef>
                <a:spcPts val="0"/>
              </a:spcBef>
              <a:spcAft>
                <a:spcPts val="0"/>
              </a:spcAft>
              <a:buClrTx/>
              <a:buSzTx/>
              <a:buFontTx/>
              <a:buNone/>
              <a:tabLst/>
              <a:defRPr/>
            </a:pPr>
            <a:r>
              <a:rPr kumimoji="0" lang="zh-CN" altLang="en-US"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指令调度器：</a:t>
            </a:r>
            <a:endParaRPr kumimoji="0" lang="en-US" altLang="zh-CN"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lnSpc>
                <a:spcPts val="7280"/>
              </a:lnSpc>
              <a:spcBef>
                <a:spcPts val="0"/>
              </a:spcBef>
              <a:spcAft>
                <a:spcPts val="0"/>
              </a:spcAft>
              <a:buClrTx/>
              <a:buSzTx/>
              <a:buFontTx/>
              <a:buNone/>
              <a:tabLst/>
              <a:defRPr/>
            </a:pPr>
            <a:r>
              <a:rPr kumimoji="0" lang="zh-CN" altLang="en-US"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管理指令的</a:t>
            </a:r>
            <a:endParaRPr kumimoji="0" lang="en-US" altLang="zh-CN"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lnSpc>
                <a:spcPts val="7280"/>
              </a:lnSpc>
              <a:spcBef>
                <a:spcPts val="0"/>
              </a:spcBef>
              <a:spcAft>
                <a:spcPts val="0"/>
              </a:spcAft>
              <a:buClrTx/>
              <a:buSzTx/>
              <a:buFontTx/>
              <a:buNone/>
              <a:tabLst/>
              <a:defRPr/>
            </a:pPr>
            <a:r>
              <a:rPr kumimoji="0" lang="zh-CN" altLang="en-US"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触发和执行</a:t>
            </a:r>
            <a:endParaRPr kumimoji="0" lang="en-US" sz="7200" b="1" i="0" u="none" strike="noStrike" kern="1200" cap="none" spc="-56"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7" name="TextBox 7"/>
          <p:cNvSpPr txBox="1"/>
          <p:nvPr/>
        </p:nvSpPr>
        <p:spPr>
          <a:xfrm>
            <a:off x="7445605" y="979993"/>
            <a:ext cx="3608738" cy="501612"/>
          </a:xfrm>
          <a:prstGeom prst="rect">
            <a:avLst/>
          </a:prstGeom>
        </p:spPr>
        <p:txBody>
          <a:bodyPr lIns="0" tIns="0" rIns="0" bIns="0" rtlCol="0" anchor="t">
            <a:spAutoFit/>
          </a:bodyPr>
          <a:lstStyle/>
          <a:p>
            <a:pPr marL="0" marR="0" lvl="0" indent="0" algn="l" defTabSz="914400" rtl="0" eaLnBrk="1" fontAlgn="auto" latinLnBrk="0" hangingPunct="1">
              <a:lnSpc>
                <a:spcPts val="4160"/>
              </a:lnSpc>
              <a:spcBef>
                <a:spcPts val="0"/>
              </a:spcBef>
              <a:spcAft>
                <a:spcPts val="0"/>
              </a:spcAft>
              <a:buClrTx/>
              <a:buSzTx/>
              <a:buFontTx/>
              <a:buNone/>
              <a:tabLst/>
              <a:defRPr/>
            </a:pPr>
            <a:r>
              <a:rPr lang="zh-CN" altLang="en-US" sz="3200" b="1" spc="-32" dirty="0">
                <a:solidFill>
                  <a:srgbClr val="014F8E"/>
                </a:solidFill>
                <a:latin typeface="Microsoft YaHei" panose="020B0503020204020204" pitchFamily="34" charset="-122"/>
                <a:ea typeface="Microsoft YaHei" panose="020B0503020204020204" pitchFamily="34" charset="-122"/>
                <a:cs typeface="League Spartan"/>
                <a:sym typeface="League Spartan"/>
              </a:rPr>
              <a:t>同时运行多个指令</a:t>
            </a:r>
            <a:endParaRPr kumimoji="0" 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grpSp>
        <p:nvGrpSpPr>
          <p:cNvPr id="9" name="Group 9"/>
          <p:cNvGrpSpPr>
            <a:grpSpLocks noChangeAspect="1"/>
          </p:cNvGrpSpPr>
          <p:nvPr/>
        </p:nvGrpSpPr>
        <p:grpSpPr>
          <a:xfrm>
            <a:off x="6627959" y="1001424"/>
            <a:ext cx="488968" cy="488968"/>
            <a:chOff x="13411200" y="2743200"/>
            <a:chExt cx="21945600" cy="21945600"/>
          </a:xfrm>
        </p:grpSpPr>
        <p:sp>
          <p:nvSpPr>
            <p:cNvPr id="10" name="Freeform 10" descr="a circle icon"/>
            <p:cNvSpPr/>
            <p:nvPr/>
          </p:nvSpPr>
          <p:spPr>
            <a:xfrm>
              <a:off x="13393617" y="2201258"/>
              <a:ext cx="21980767" cy="23029484"/>
            </a:xfrm>
            <a:custGeom>
              <a:avLst/>
              <a:gdLst/>
              <a:ahLst/>
              <a:cxnLst/>
              <a:rect l="l" t="t" r="r" b="b"/>
              <a:pathLst>
                <a:path w="21980767" h="23029484">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014F8E"/>
            </a:solidFill>
          </p:spPr>
        </p:sp>
      </p:grpSp>
      <p:sp>
        <p:nvSpPr>
          <p:cNvPr id="11" name="Freeform 11" descr="an x icon"/>
          <p:cNvSpPr/>
          <p:nvPr/>
        </p:nvSpPr>
        <p:spPr>
          <a:xfrm>
            <a:off x="6627958" y="5415680"/>
            <a:ext cx="451385" cy="420324"/>
          </a:xfrm>
          <a:custGeom>
            <a:avLst/>
            <a:gdLst/>
            <a:ahLst/>
            <a:cxnLst/>
            <a:rect l="l" t="t" r="r" b="b"/>
            <a:pathLst>
              <a:path w="488968" h="488968">
                <a:moveTo>
                  <a:pt x="0" y="0"/>
                </a:moveTo>
                <a:lnTo>
                  <a:pt x="488968" y="0"/>
                </a:lnTo>
                <a:lnTo>
                  <a:pt x="488968"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a:grpSpLocks noChangeAspect="1"/>
          </p:cNvGrpSpPr>
          <p:nvPr/>
        </p:nvGrpSpPr>
        <p:grpSpPr>
          <a:xfrm rot="5400000">
            <a:off x="12268400" y="957292"/>
            <a:ext cx="488968" cy="488968"/>
            <a:chOff x="0" y="0"/>
            <a:chExt cx="1708150" cy="1708150"/>
          </a:xfrm>
        </p:grpSpPr>
        <p:sp>
          <p:nvSpPr>
            <p:cNvPr id="13" name="Freeform 13" descr="a circle icon"/>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14F8E"/>
            </a:solidFill>
          </p:spPr>
        </p:sp>
      </p:grpSp>
      <p:sp>
        <p:nvSpPr>
          <p:cNvPr id="14" name="AutoShape 14" descr="a square icon"/>
          <p:cNvSpPr/>
          <p:nvPr/>
        </p:nvSpPr>
        <p:spPr>
          <a:xfrm rot="-10800000">
            <a:off x="12328516" y="5475748"/>
            <a:ext cx="488968" cy="488968"/>
          </a:xfrm>
          <a:prstGeom prst="rect">
            <a:avLst/>
          </a:prstGeom>
          <a:solidFill>
            <a:srgbClr val="014F8E"/>
          </a:solidFill>
        </p:spPr>
      </p:sp>
      <p:sp>
        <p:nvSpPr>
          <p:cNvPr id="16" name="TextBox 16"/>
          <p:cNvSpPr txBox="1"/>
          <p:nvPr/>
        </p:nvSpPr>
        <p:spPr>
          <a:xfrm>
            <a:off x="7445605" y="5394249"/>
            <a:ext cx="3331366" cy="501612"/>
          </a:xfrm>
          <a:prstGeom prst="rect">
            <a:avLst/>
          </a:prstGeom>
        </p:spPr>
        <p:txBody>
          <a:bodyPr wrap="square" lIns="0" tIns="0" rIns="0" bIns="0" rtlCol="0" anchor="t">
            <a:spAutoFit/>
          </a:bodyPr>
          <a:lstStyle/>
          <a:p>
            <a:pPr marL="0" marR="0" lvl="0" indent="0" algn="l" defTabSz="914400" rtl="0" eaLnBrk="1" fontAlgn="auto" latinLnBrk="0" hangingPunct="1">
              <a:lnSpc>
                <a:spcPts val="4160"/>
              </a:lnSpc>
              <a:spcBef>
                <a:spcPts val="0"/>
              </a:spcBef>
              <a:spcAft>
                <a:spcPts val="0"/>
              </a:spcAft>
              <a:buClrTx/>
              <a:buSzTx/>
              <a:buFontTx/>
              <a:buNone/>
              <a:tabLst/>
              <a:defRPr/>
            </a:pPr>
            <a:r>
              <a:rPr lang="zh-CN" altLang="en-US" sz="3200" b="1" spc="-32" dirty="0">
                <a:solidFill>
                  <a:srgbClr val="014F8E"/>
                </a:solidFill>
                <a:latin typeface="Microsoft YaHei" panose="020B0503020204020204" pitchFamily="34" charset="-122"/>
                <a:ea typeface="Microsoft YaHei" panose="020B0503020204020204" pitchFamily="34" charset="-122"/>
                <a:cs typeface="League Spartan"/>
                <a:sym typeface="League Spartan"/>
              </a:rPr>
              <a:t>手柄</a:t>
            </a:r>
            <a:r>
              <a:rPr kumimoji="0" lang="zh-CN" alt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按键触发指令</a:t>
            </a:r>
            <a:endParaRPr kumimoji="0" 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9" name="TextBox 19"/>
          <p:cNvSpPr txBox="1"/>
          <p:nvPr/>
        </p:nvSpPr>
        <p:spPr>
          <a:xfrm>
            <a:off x="13086046" y="935861"/>
            <a:ext cx="3608738" cy="501612"/>
          </a:xfrm>
          <a:prstGeom prst="rect">
            <a:avLst/>
          </a:prstGeom>
        </p:spPr>
        <p:txBody>
          <a:bodyPr lIns="0" tIns="0" rIns="0" bIns="0" rtlCol="0" anchor="t">
            <a:spAutoFit/>
          </a:bodyPr>
          <a:lstStyle/>
          <a:p>
            <a:pPr marL="0" marR="0" lvl="0" indent="0" algn="l" defTabSz="914400" rtl="0" eaLnBrk="1" fontAlgn="auto" latinLnBrk="0" hangingPunct="1">
              <a:lnSpc>
                <a:spcPts val="4160"/>
              </a:lnSpc>
              <a:spcBef>
                <a:spcPts val="0"/>
              </a:spcBef>
              <a:spcAft>
                <a:spcPts val="0"/>
              </a:spcAft>
              <a:buClrTx/>
              <a:buSzTx/>
              <a:buFontTx/>
              <a:buNone/>
              <a:tabLst/>
              <a:defRPr/>
            </a:pPr>
            <a:r>
              <a:rPr kumimoji="0" lang="zh-CN" alt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防止指令产生冲突</a:t>
            </a:r>
            <a:endParaRPr kumimoji="0" 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22" name="TextBox 22"/>
          <p:cNvSpPr txBox="1"/>
          <p:nvPr/>
        </p:nvSpPr>
        <p:spPr>
          <a:xfrm>
            <a:off x="13146163" y="5442987"/>
            <a:ext cx="3608738" cy="501612"/>
          </a:xfrm>
          <a:prstGeom prst="rect">
            <a:avLst/>
          </a:prstGeom>
        </p:spPr>
        <p:txBody>
          <a:bodyPr lIns="0" tIns="0" rIns="0" bIns="0" rtlCol="0" anchor="t">
            <a:spAutoFit/>
          </a:bodyPr>
          <a:lstStyle/>
          <a:p>
            <a:pPr marL="0" marR="0" lvl="0" indent="0" algn="l" defTabSz="914400" rtl="0" eaLnBrk="1" fontAlgn="auto" latinLnBrk="0" hangingPunct="1">
              <a:lnSpc>
                <a:spcPts val="4160"/>
              </a:lnSpc>
              <a:spcBef>
                <a:spcPts val="0"/>
              </a:spcBef>
              <a:spcAft>
                <a:spcPts val="0"/>
              </a:spcAft>
              <a:buClrTx/>
              <a:buSzTx/>
              <a:buFontTx/>
              <a:buNone/>
              <a:tabLst/>
              <a:defRPr/>
            </a:pPr>
            <a:r>
              <a:rPr kumimoji="0" lang="zh-CN" alt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其他条件触发指令</a:t>
            </a:r>
            <a:endParaRPr kumimoji="0" lang="en-US" sz="3200" b="1" i="0" u="none" strike="noStrike" kern="1200" cap="none" spc="-3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pic>
        <p:nvPicPr>
          <p:cNvPr id="6" name="Picture 5">
            <a:extLst>
              <a:ext uri="{FF2B5EF4-FFF2-40B4-BE49-F238E27FC236}">
                <a16:creationId xmlns:a16="http://schemas.microsoft.com/office/drawing/2014/main" id="{6C5BA512-9BC7-E9DC-290F-A262CDBB64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142" y="6591352"/>
            <a:ext cx="5713007" cy="1518028"/>
          </a:xfrm>
          <a:prstGeom prst="rect">
            <a:avLst/>
          </a:prstGeom>
        </p:spPr>
      </p:pic>
      <p:pic>
        <p:nvPicPr>
          <p:cNvPr id="15" name="Picture 14">
            <a:extLst>
              <a:ext uri="{FF2B5EF4-FFF2-40B4-BE49-F238E27FC236}">
                <a16:creationId xmlns:a16="http://schemas.microsoft.com/office/drawing/2014/main" id="{8836E12E-07EC-DCC2-0CDC-B4CA50E3F8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899" y="1857221"/>
            <a:ext cx="5195908" cy="2786212"/>
          </a:xfrm>
          <a:prstGeom prst="rect">
            <a:avLst/>
          </a:prstGeom>
        </p:spPr>
      </p:pic>
      <p:pic>
        <p:nvPicPr>
          <p:cNvPr id="21" name="Picture 20">
            <a:extLst>
              <a:ext uri="{FF2B5EF4-FFF2-40B4-BE49-F238E27FC236}">
                <a16:creationId xmlns:a16="http://schemas.microsoft.com/office/drawing/2014/main" id="{C1FEB31C-A1DF-A523-63AB-81F70C1B9C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3480" y="6253880"/>
            <a:ext cx="2843009" cy="2843009"/>
          </a:xfrm>
          <a:prstGeom prst="rect">
            <a:avLst/>
          </a:prstGeom>
        </p:spPr>
      </p:pic>
      <p:cxnSp>
        <p:nvCxnSpPr>
          <p:cNvPr id="24" name="Straight Arrow Connector 23">
            <a:extLst>
              <a:ext uri="{FF2B5EF4-FFF2-40B4-BE49-F238E27FC236}">
                <a16:creationId xmlns:a16="http://schemas.microsoft.com/office/drawing/2014/main" id="{61835715-E4C3-574E-F524-9127220F02C5}"/>
              </a:ext>
            </a:extLst>
          </p:cNvPr>
          <p:cNvCxnSpPr>
            <a:cxnSpLocks/>
          </p:cNvCxnSpPr>
          <p:nvPr/>
        </p:nvCxnSpPr>
        <p:spPr>
          <a:xfrm flipV="1">
            <a:off x="9144000" y="6639346"/>
            <a:ext cx="609600" cy="5016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45E146C-6A46-104C-6FEF-B9F17214626D}"/>
              </a:ext>
            </a:extLst>
          </p:cNvPr>
          <p:cNvSpPr txBox="1"/>
          <p:nvPr/>
        </p:nvSpPr>
        <p:spPr>
          <a:xfrm>
            <a:off x="9492242" y="6177681"/>
            <a:ext cx="1709157" cy="461665"/>
          </a:xfrm>
          <a:prstGeom prst="rect">
            <a:avLst/>
          </a:prstGeom>
          <a:noFill/>
        </p:spPr>
        <p:txBody>
          <a:bodyPr wrap="square" rtlCol="0">
            <a:spAutoFit/>
          </a:bodyPr>
          <a:lstStyle/>
          <a:p>
            <a:r>
              <a:rPr lang="zh-CN" altLang="en-US" sz="2400" dirty="0">
                <a:solidFill>
                  <a:srgbClr val="014F8E"/>
                </a:solidFill>
                <a:latin typeface="Microsoft YaHei" panose="020B0503020204020204" pitchFamily="34" charset="-122"/>
                <a:ea typeface="Microsoft YaHei" panose="020B0503020204020204" pitchFamily="34" charset="-122"/>
              </a:rPr>
              <a:t>执行动作</a:t>
            </a:r>
            <a:endParaRPr lang="en-US" sz="2400" dirty="0">
              <a:solidFill>
                <a:srgbClr val="014F8E"/>
              </a:solidFill>
              <a:latin typeface="Microsoft YaHei" panose="020B0503020204020204" pitchFamily="34" charset="-122"/>
              <a:ea typeface="Microsoft YaHei" panose="020B0503020204020204" pitchFamily="34" charset="-122"/>
            </a:endParaRPr>
          </a:p>
        </p:txBody>
      </p:sp>
      <p:pic>
        <p:nvPicPr>
          <p:cNvPr id="30" name="Picture 29">
            <a:extLst>
              <a:ext uri="{FF2B5EF4-FFF2-40B4-BE49-F238E27FC236}">
                <a16:creationId xmlns:a16="http://schemas.microsoft.com/office/drawing/2014/main" id="{0B4E40B2-581B-4309-16BE-1D4C5FCE95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3444" y="6253880"/>
            <a:ext cx="5421112" cy="2572061"/>
          </a:xfrm>
          <a:prstGeom prst="rect">
            <a:avLst/>
          </a:prstGeom>
        </p:spPr>
      </p:pic>
      <p:sp>
        <p:nvSpPr>
          <p:cNvPr id="34" name="Rectangle: Rounded Corners 33">
            <a:extLst>
              <a:ext uri="{FF2B5EF4-FFF2-40B4-BE49-F238E27FC236}">
                <a16:creationId xmlns:a16="http://schemas.microsoft.com/office/drawing/2014/main" id="{39D6AA18-C845-5D9E-A85E-B952730151AD}"/>
              </a:ext>
            </a:extLst>
          </p:cNvPr>
          <p:cNvSpPr/>
          <p:nvPr/>
        </p:nvSpPr>
        <p:spPr>
          <a:xfrm>
            <a:off x="13819244" y="3772330"/>
            <a:ext cx="1581659" cy="1143000"/>
          </a:xfrm>
          <a:prstGeom prst="roundRect">
            <a:avLst/>
          </a:prstGeom>
          <a:solidFill>
            <a:srgbClr val="014F8E"/>
          </a:solidFill>
          <a:ln>
            <a:solidFill>
              <a:srgbClr val="FCE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icrosoft YaHei" panose="020B0503020204020204" pitchFamily="34" charset="-122"/>
                <a:ea typeface="Microsoft YaHei" panose="020B0503020204020204" pitchFamily="34" charset="-122"/>
              </a:rPr>
              <a:t>子系统</a:t>
            </a:r>
            <a:endParaRPr lang="en-US" sz="2400" dirty="0">
              <a:latin typeface="Microsoft YaHei" panose="020B0503020204020204" pitchFamily="34" charset="-122"/>
              <a:ea typeface="Microsoft YaHei" panose="020B0503020204020204" pitchFamily="34" charset="-122"/>
            </a:endParaRPr>
          </a:p>
        </p:txBody>
      </p:sp>
      <p:sp>
        <p:nvSpPr>
          <p:cNvPr id="35" name="Rectangle: Rounded Corners 34">
            <a:extLst>
              <a:ext uri="{FF2B5EF4-FFF2-40B4-BE49-F238E27FC236}">
                <a16:creationId xmlns:a16="http://schemas.microsoft.com/office/drawing/2014/main" id="{FC5CB485-7889-ECB1-A362-B01F8501255D}"/>
              </a:ext>
            </a:extLst>
          </p:cNvPr>
          <p:cNvSpPr/>
          <p:nvPr/>
        </p:nvSpPr>
        <p:spPr>
          <a:xfrm>
            <a:off x="11873255" y="2030420"/>
            <a:ext cx="1581659" cy="1143000"/>
          </a:xfrm>
          <a:prstGeom prst="roundRect">
            <a:avLst/>
          </a:prstGeom>
          <a:solidFill>
            <a:srgbClr val="014F8E"/>
          </a:solidFill>
          <a:ln>
            <a:solidFill>
              <a:srgbClr val="FCE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1"/>
                </a:solidFill>
                <a:latin typeface="Microsoft YaHei" panose="020B0503020204020204" pitchFamily="34" charset="-122"/>
                <a:ea typeface="Microsoft YaHei" panose="020B0503020204020204" pitchFamily="34" charset="-122"/>
              </a:rPr>
              <a:t>指令</a:t>
            </a:r>
            <a:r>
              <a:rPr lang="en-US" altLang="zh-CN" sz="2400" dirty="0">
                <a:solidFill>
                  <a:schemeClr val="bg1"/>
                </a:solidFill>
                <a:latin typeface="Microsoft YaHei" panose="020B0503020204020204" pitchFamily="34" charset="-122"/>
                <a:ea typeface="Microsoft YaHei" panose="020B0503020204020204" pitchFamily="34" charset="-122"/>
              </a:rPr>
              <a:t>1</a:t>
            </a:r>
            <a:endParaRPr lang="en-US" sz="2400" dirty="0">
              <a:solidFill>
                <a:schemeClr val="bg1"/>
              </a:solidFill>
              <a:latin typeface="Microsoft YaHei" panose="020B0503020204020204" pitchFamily="34" charset="-122"/>
              <a:ea typeface="Microsoft YaHei" panose="020B0503020204020204" pitchFamily="34" charset="-122"/>
            </a:endParaRPr>
          </a:p>
        </p:txBody>
      </p:sp>
      <p:sp>
        <p:nvSpPr>
          <p:cNvPr id="36" name="Rectangle: Rounded Corners 35">
            <a:extLst>
              <a:ext uri="{FF2B5EF4-FFF2-40B4-BE49-F238E27FC236}">
                <a16:creationId xmlns:a16="http://schemas.microsoft.com/office/drawing/2014/main" id="{CF01DB14-380C-8603-F6FA-BD73639B1F48}"/>
              </a:ext>
            </a:extLst>
          </p:cNvPr>
          <p:cNvSpPr/>
          <p:nvPr/>
        </p:nvSpPr>
        <p:spPr>
          <a:xfrm>
            <a:off x="15723348" y="2000202"/>
            <a:ext cx="1581659" cy="1143000"/>
          </a:xfrm>
          <a:prstGeom prst="roundRect">
            <a:avLst/>
          </a:prstGeom>
          <a:solidFill>
            <a:srgbClr val="014F8E"/>
          </a:solidFill>
          <a:ln>
            <a:solidFill>
              <a:srgbClr val="FCEA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icrosoft YaHei" panose="020B0503020204020204" pitchFamily="34" charset="-122"/>
                <a:ea typeface="Microsoft YaHei" panose="020B0503020204020204" pitchFamily="34" charset="-122"/>
              </a:rPr>
              <a:t>指令</a:t>
            </a:r>
            <a:r>
              <a:rPr lang="en-US" altLang="zh-CN" sz="2400" dirty="0">
                <a:latin typeface="Microsoft YaHei" panose="020B0503020204020204" pitchFamily="34" charset="-122"/>
                <a:ea typeface="Microsoft YaHei" panose="020B0503020204020204" pitchFamily="34" charset="-122"/>
              </a:rPr>
              <a:t>2</a:t>
            </a:r>
            <a:endParaRPr lang="en-US" sz="2400" dirty="0">
              <a:latin typeface="Microsoft YaHei" panose="020B0503020204020204" pitchFamily="34" charset="-122"/>
              <a:ea typeface="Microsoft YaHei" panose="020B0503020204020204" pitchFamily="34" charset="-122"/>
            </a:endParaRPr>
          </a:p>
        </p:txBody>
      </p:sp>
      <p:cxnSp>
        <p:nvCxnSpPr>
          <p:cNvPr id="45" name="Straight Arrow Connector 44">
            <a:extLst>
              <a:ext uri="{FF2B5EF4-FFF2-40B4-BE49-F238E27FC236}">
                <a16:creationId xmlns:a16="http://schemas.microsoft.com/office/drawing/2014/main" id="{6C909D24-0294-CB72-454A-84990C243D70}"/>
              </a:ext>
            </a:extLst>
          </p:cNvPr>
          <p:cNvCxnSpPr>
            <a:cxnSpLocks/>
            <a:stCxn id="35" idx="2"/>
          </p:cNvCxnSpPr>
          <p:nvPr/>
        </p:nvCxnSpPr>
        <p:spPr>
          <a:xfrm>
            <a:off x="12664085" y="3173420"/>
            <a:ext cx="952051" cy="10235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A72668-6910-9C60-12AF-A6920A9C5D50}"/>
              </a:ext>
            </a:extLst>
          </p:cNvPr>
          <p:cNvCxnSpPr>
            <a:cxnSpLocks/>
            <a:stCxn id="36" idx="2"/>
          </p:cNvCxnSpPr>
          <p:nvPr/>
        </p:nvCxnSpPr>
        <p:spPr>
          <a:xfrm flipH="1">
            <a:off x="15604011" y="3143202"/>
            <a:ext cx="910167" cy="11641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91E4B9F-5EF1-5C96-8A63-B725890F8B7D}"/>
              </a:ext>
            </a:extLst>
          </p:cNvPr>
          <p:cNvSpPr txBox="1"/>
          <p:nvPr/>
        </p:nvSpPr>
        <p:spPr>
          <a:xfrm>
            <a:off x="13194320" y="3242085"/>
            <a:ext cx="800219" cy="461665"/>
          </a:xfrm>
          <a:prstGeom prst="rect">
            <a:avLst/>
          </a:prstGeom>
          <a:noFill/>
        </p:spPr>
        <p:txBody>
          <a:bodyPr wrap="none" rtlCol="0">
            <a:spAutoFit/>
          </a:bodyPr>
          <a:lstStyle/>
          <a:p>
            <a:r>
              <a:rPr lang="zh-CN" altLang="en-US" sz="2400" b="1" dirty="0">
                <a:latin typeface="Microsoft YaHei" panose="020B0503020204020204" pitchFamily="34" charset="-122"/>
                <a:ea typeface="Microsoft YaHei" panose="020B0503020204020204" pitchFamily="34" charset="-122"/>
              </a:rPr>
              <a:t>使用</a:t>
            </a:r>
            <a:endParaRPr lang="en-US" sz="2400" b="1" dirty="0">
              <a:latin typeface="Microsoft YaHei" panose="020B0503020204020204" pitchFamily="34" charset="-122"/>
              <a:ea typeface="Microsoft YaHei" panose="020B0503020204020204" pitchFamily="34" charset="-122"/>
            </a:endParaRPr>
          </a:p>
        </p:txBody>
      </p:sp>
      <p:sp>
        <p:nvSpPr>
          <p:cNvPr id="58" name="TextBox 57">
            <a:extLst>
              <a:ext uri="{FF2B5EF4-FFF2-40B4-BE49-F238E27FC236}">
                <a16:creationId xmlns:a16="http://schemas.microsoft.com/office/drawing/2014/main" id="{923FAB22-AD8E-400D-6D79-F68589FE5946}"/>
              </a:ext>
            </a:extLst>
          </p:cNvPr>
          <p:cNvSpPr txBox="1"/>
          <p:nvPr/>
        </p:nvSpPr>
        <p:spPr>
          <a:xfrm>
            <a:off x="15400903" y="4292108"/>
            <a:ext cx="2031325" cy="461665"/>
          </a:xfrm>
          <a:prstGeom prst="rect">
            <a:avLst/>
          </a:prstGeom>
          <a:noFill/>
        </p:spPr>
        <p:txBody>
          <a:bodyPr wrap="none" rtlCol="0">
            <a:spAutoFit/>
          </a:bodyPr>
          <a:lstStyle/>
          <a:p>
            <a:r>
              <a:rPr lang="zh-CN" altLang="en-US" sz="2400" b="1" dirty="0">
                <a:latin typeface="Microsoft YaHei" panose="020B0503020204020204" pitchFamily="34" charset="-122"/>
                <a:ea typeface="Microsoft YaHei" panose="020B0503020204020204" pitchFamily="34" charset="-122"/>
              </a:rPr>
              <a:t>不能同时使用</a:t>
            </a:r>
            <a:endParaRPr lang="en-US" sz="2400" b="1" dirty="0">
              <a:latin typeface="Microsoft YaHei" panose="020B0503020204020204" pitchFamily="34" charset="-122"/>
              <a:ea typeface="Microsoft YaHei" panose="020B0503020204020204" pitchFamily="34" charset="-122"/>
            </a:endParaRPr>
          </a:p>
        </p:txBody>
      </p:sp>
      <p:sp>
        <p:nvSpPr>
          <p:cNvPr id="61" name="Multiplication Sign 60">
            <a:extLst>
              <a:ext uri="{FF2B5EF4-FFF2-40B4-BE49-F238E27FC236}">
                <a16:creationId xmlns:a16="http://schemas.microsoft.com/office/drawing/2014/main" id="{D349B459-FDC9-5AEC-6451-C4650C2BCAD2}"/>
              </a:ext>
            </a:extLst>
          </p:cNvPr>
          <p:cNvSpPr/>
          <p:nvPr/>
        </p:nvSpPr>
        <p:spPr>
          <a:xfrm>
            <a:off x="15704308" y="3292370"/>
            <a:ext cx="910167" cy="959919"/>
          </a:xfrm>
          <a:prstGeom prst="mathMultiply">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A27661F2-0CFA-9ECE-729D-15D9D4BDD7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68400" y="1851227"/>
            <a:ext cx="5263413" cy="2395068"/>
          </a:xfrm>
          <a:prstGeom prst="rect">
            <a:avLst/>
          </a:prstGeom>
        </p:spPr>
      </p:pic>
      <p:pic>
        <p:nvPicPr>
          <p:cNvPr id="65" name="Picture 64">
            <a:extLst>
              <a:ext uri="{FF2B5EF4-FFF2-40B4-BE49-F238E27FC236}">
                <a16:creationId xmlns:a16="http://schemas.microsoft.com/office/drawing/2014/main" id="{9D53EE42-C6C0-2805-E0A2-C0F0D9BEC1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65249" y="6269177"/>
            <a:ext cx="5562600" cy="1809750"/>
          </a:xfrm>
          <a:prstGeom prst="rect">
            <a:avLst/>
          </a:prstGeom>
        </p:spPr>
      </p:pic>
      <p:sp>
        <p:nvSpPr>
          <p:cNvPr id="98" name="TextBox 97">
            <a:extLst>
              <a:ext uri="{FF2B5EF4-FFF2-40B4-BE49-F238E27FC236}">
                <a16:creationId xmlns:a16="http://schemas.microsoft.com/office/drawing/2014/main" id="{1BD4B4E3-05E6-641F-63D9-7D9ED1CD58A7}"/>
              </a:ext>
            </a:extLst>
          </p:cNvPr>
          <p:cNvSpPr txBox="1"/>
          <p:nvPr/>
        </p:nvSpPr>
        <p:spPr>
          <a:xfrm>
            <a:off x="375248" y="5806335"/>
            <a:ext cx="2954655" cy="646331"/>
          </a:xfrm>
          <a:prstGeom prst="rect">
            <a:avLst/>
          </a:prstGeom>
          <a:noFill/>
        </p:spPr>
        <p:txBody>
          <a:bodyPr wrap="none" rtlCol="0">
            <a:spAutoFit/>
          </a:bodyPr>
          <a:lstStyle/>
          <a:p>
            <a:r>
              <a:rPr lang="zh-CN" altLang="en-US" sz="3600" b="1" dirty="0">
                <a:solidFill>
                  <a:srgbClr val="014F8E"/>
                </a:solidFill>
                <a:latin typeface="Microsoft YaHei" panose="020B0503020204020204" pitchFamily="34" charset="-122"/>
                <a:ea typeface="Microsoft YaHei" panose="020B0503020204020204" pitchFamily="34" charset="-122"/>
              </a:rPr>
              <a:t>全都由它负责</a:t>
            </a:r>
            <a:endParaRPr lang="en-US" sz="3600" b="1" dirty="0">
              <a:solidFill>
                <a:srgbClr val="014F8E"/>
              </a:solidFill>
              <a:latin typeface="Microsoft YaHei" panose="020B0503020204020204" pitchFamily="34" charset="-122"/>
              <a:ea typeface="Microsoft YaHei" panose="020B0503020204020204" pitchFamily="34" charset="-122"/>
            </a:endParaRPr>
          </a:p>
        </p:txBody>
      </p:sp>
      <p:cxnSp>
        <p:nvCxnSpPr>
          <p:cNvPr id="112" name="Connector: Elbow 111">
            <a:extLst>
              <a:ext uri="{FF2B5EF4-FFF2-40B4-BE49-F238E27FC236}">
                <a16:creationId xmlns:a16="http://schemas.microsoft.com/office/drawing/2014/main" id="{1EC9DFBC-9EBF-BCA4-A165-63DF6B9C5ED0}"/>
              </a:ext>
            </a:extLst>
          </p:cNvPr>
          <p:cNvCxnSpPr>
            <a:cxnSpLocks/>
            <a:stCxn id="7" idx="2"/>
            <a:endCxn id="6" idx="0"/>
          </p:cNvCxnSpPr>
          <p:nvPr/>
        </p:nvCxnSpPr>
        <p:spPr>
          <a:xfrm rot="5400000">
            <a:off x="3671937" y="1013314"/>
            <a:ext cx="5109747" cy="6046328"/>
          </a:xfrm>
          <a:prstGeom prst="bentConnector3">
            <a:avLst>
              <a:gd name="adj1" fmla="val 65298"/>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8C13EED0-858F-A424-3D8D-BDFFCACB14F8}"/>
              </a:ext>
            </a:extLst>
          </p:cNvPr>
          <p:cNvCxnSpPr>
            <a:cxnSpLocks/>
          </p:cNvCxnSpPr>
          <p:nvPr/>
        </p:nvCxnSpPr>
        <p:spPr>
          <a:xfrm rot="5400000">
            <a:off x="7518836" y="-397310"/>
            <a:ext cx="5912893" cy="883026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43D36647-637B-3ED0-C0E9-7C0319C83B8C}"/>
              </a:ext>
            </a:extLst>
          </p:cNvPr>
          <p:cNvCxnSpPr>
            <a:cxnSpLocks/>
            <a:stCxn id="16" idx="2"/>
            <a:endCxn id="6" idx="2"/>
          </p:cNvCxnSpPr>
          <p:nvPr/>
        </p:nvCxnSpPr>
        <p:spPr>
          <a:xfrm rot="5400000">
            <a:off x="5050708" y="4048799"/>
            <a:ext cx="2213519" cy="5907642"/>
          </a:xfrm>
          <a:prstGeom prst="bentConnector3">
            <a:avLst>
              <a:gd name="adj1" fmla="val 169626"/>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32880834-EF68-569B-D9DD-2446EF3AF462}"/>
              </a:ext>
            </a:extLst>
          </p:cNvPr>
          <p:cNvCxnSpPr>
            <a:cxnSpLocks/>
            <a:stCxn id="65" idx="2"/>
            <a:endCxn id="6" idx="3"/>
          </p:cNvCxnSpPr>
          <p:nvPr/>
        </p:nvCxnSpPr>
        <p:spPr>
          <a:xfrm rot="5400000" flipH="1">
            <a:off x="10189068" y="3221447"/>
            <a:ext cx="728561" cy="8986400"/>
          </a:xfrm>
          <a:prstGeom prst="bentConnector4">
            <a:avLst>
              <a:gd name="adj1" fmla="val -158909"/>
              <a:gd name="adj2" fmla="val 97478"/>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5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21"/>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4"/>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9" grpId="0"/>
      <p:bldP spid="22" grpId="0"/>
      <p:bldP spid="28" grpId="0"/>
      <p:bldP spid="28" grpId="1"/>
      <p:bldP spid="34" grpId="0" animBg="1"/>
      <p:bldP spid="34" grpId="1" animBg="1"/>
      <p:bldP spid="35" grpId="0" animBg="1"/>
      <p:bldP spid="35" grpId="1" animBg="1"/>
      <p:bldP spid="36" grpId="0" animBg="1"/>
      <p:bldP spid="36" grpId="1" animBg="1"/>
      <p:bldP spid="57" grpId="0"/>
      <p:bldP spid="57" grpId="1"/>
      <p:bldP spid="58" grpId="0"/>
      <p:bldP spid="58" grpId="1"/>
      <p:bldP spid="61" grpId="0" animBg="1"/>
      <p:bldP spid="61" grpId="1" animBg="1"/>
      <p:bldP spid="9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a:extLst>
            <a:ext uri="{FF2B5EF4-FFF2-40B4-BE49-F238E27FC236}">
              <a16:creationId xmlns:a16="http://schemas.microsoft.com/office/drawing/2014/main" id="{06C1F30F-A84B-1CEE-EB72-75D5C07EAA3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7752695-6085-7B5A-B0E2-261593533091}"/>
              </a:ext>
              <a:ext uri="{C183D7F6-B498-43B3-948B-1728B52AA6E4}">
                <adec:decorative xmlns:adec="http://schemas.microsoft.com/office/drawing/2017/decorative" val="1"/>
              </a:ext>
            </a:extLst>
          </p:cNvPr>
          <p:cNvSpPr/>
          <p:nvPr/>
        </p:nvSpPr>
        <p:spPr>
          <a:xfrm>
            <a:off x="0" y="7187550"/>
            <a:ext cx="18288000" cy="3099450"/>
          </a:xfrm>
          <a:prstGeom prst="rect">
            <a:avLst/>
          </a:prstGeom>
          <a:solidFill>
            <a:srgbClr val="FCEA00"/>
          </a:solidFill>
        </p:spPr>
      </p:sp>
      <p:sp>
        <p:nvSpPr>
          <p:cNvPr id="3" name="TextBox 3">
            <a:extLst>
              <a:ext uri="{FF2B5EF4-FFF2-40B4-BE49-F238E27FC236}">
                <a16:creationId xmlns:a16="http://schemas.microsoft.com/office/drawing/2014/main" id="{16789EDE-730E-E13C-A9FD-32431A68ED93}"/>
              </a:ext>
            </a:extLst>
          </p:cNvPr>
          <p:cNvSpPr txBox="1"/>
          <p:nvPr/>
        </p:nvSpPr>
        <p:spPr>
          <a:xfrm>
            <a:off x="1028700" y="1525509"/>
            <a:ext cx="13557206" cy="4193456"/>
          </a:xfrm>
          <a:prstGeom prst="rect">
            <a:avLst/>
          </a:prstGeom>
        </p:spPr>
        <p:txBody>
          <a:bodyPr lIns="0" tIns="0" rIns="0" bIns="0" rtlCol="0" anchor="t">
            <a:spAutoFit/>
          </a:bodyPr>
          <a:lstStyle/>
          <a:p>
            <a:pPr marL="0" marR="0" lvl="0" indent="0" algn="l" defTabSz="914400" rtl="0" eaLnBrk="1" fontAlgn="auto" latinLnBrk="0" hangingPunct="1">
              <a:lnSpc>
                <a:spcPts val="10920"/>
              </a:lnSpc>
              <a:spcBef>
                <a:spcPts val="0"/>
              </a:spcBef>
              <a:spcAft>
                <a:spcPts val="0"/>
              </a:spcAft>
              <a:buClrTx/>
              <a:buSzTx/>
              <a:buFontTx/>
              <a:buNone/>
              <a:tabLst/>
              <a:defRPr/>
            </a:pPr>
            <a:r>
              <a:rPr kumimoji="0" 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PART2</a:t>
            </a:r>
          </a:p>
          <a:p>
            <a:pPr marL="0" marR="0" lvl="0" indent="0" algn="l" defTabSz="914400" rtl="0" eaLnBrk="1" fontAlgn="auto" latinLnBrk="0" hangingPunct="1">
              <a:lnSpc>
                <a:spcPts val="10920"/>
              </a:lnSpc>
              <a:spcBef>
                <a:spcPts val="0"/>
              </a:spcBef>
              <a:spcAft>
                <a:spcPts val="0"/>
              </a:spcAft>
              <a:buClrTx/>
              <a:buSzTx/>
              <a:buFontTx/>
              <a:buNone/>
              <a:tabLst/>
              <a:defRPr/>
            </a:pPr>
            <a:r>
              <a:rPr kumimoji="0" lang="zh-CN" alt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感应机器当前的状态</a:t>
            </a:r>
            <a:r>
              <a:rPr kumimoji="0" lang="en-US" altLang="zh-CN"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 </a:t>
            </a:r>
          </a:p>
          <a:p>
            <a:pPr marL="0" marR="0" lvl="0" indent="0" algn="l" defTabSz="914400" rtl="0" eaLnBrk="1" fontAlgn="auto" latinLnBrk="0" hangingPunct="1">
              <a:lnSpc>
                <a:spcPts val="10920"/>
              </a:lnSpc>
              <a:spcBef>
                <a:spcPts val="0"/>
              </a:spcBef>
              <a:spcAft>
                <a:spcPts val="0"/>
              </a:spcAft>
              <a:buClrTx/>
              <a:buSzTx/>
              <a:buFontTx/>
              <a:buNone/>
              <a:tabLst/>
              <a:defRPr/>
            </a:pPr>
            <a:r>
              <a:rPr kumimoji="0" lang="en-US" altLang="zh-CN"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 </a:t>
            </a:r>
            <a:r>
              <a:rPr kumimoji="0" lang="zh-CN" alt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机器定位</a:t>
            </a:r>
            <a:endParaRPr kumimoji="0" 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4" name="TextBox 4">
            <a:extLst>
              <a:ext uri="{FF2B5EF4-FFF2-40B4-BE49-F238E27FC236}">
                <a16:creationId xmlns:a16="http://schemas.microsoft.com/office/drawing/2014/main" id="{B6B9F02D-1500-6A8E-A3D3-41837E2F92DE}"/>
              </a:ext>
            </a:extLst>
          </p:cNvPr>
          <p:cNvSpPr txBox="1"/>
          <p:nvPr/>
        </p:nvSpPr>
        <p:spPr>
          <a:xfrm>
            <a:off x="1028700" y="8528115"/>
            <a:ext cx="16230600" cy="418320"/>
          </a:xfrm>
          <a:prstGeom prst="rect">
            <a:avLst/>
          </a:prstGeom>
        </p:spPr>
        <p:txBody>
          <a:bodyPr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14F8E"/>
                </a:solidFill>
                <a:effectLst/>
                <a:uLnTx/>
                <a:uFillTx/>
                <a:latin typeface="Roboto"/>
                <a:ea typeface="Roboto"/>
                <a:cs typeface="Roboto"/>
                <a:sym typeface="Roboto"/>
              </a:rPr>
              <a:t>FTC</a:t>
            </a:r>
            <a:r>
              <a:rPr kumimoji="0" lang="zh-CN" altLang="en-US" sz="2400" b="0" i="0" u="none" strike="noStrike" kern="1200" cap="none" spc="0" normalizeH="0" baseline="0" noProof="0" dirty="0">
                <a:ln>
                  <a:noFill/>
                </a:ln>
                <a:solidFill>
                  <a:srgbClr val="014F8E"/>
                </a:solidFill>
                <a:effectLst/>
                <a:uLnTx/>
                <a:uFillTx/>
                <a:latin typeface="Roboto"/>
                <a:ea typeface="Roboto"/>
                <a:cs typeface="Roboto"/>
                <a:sym typeface="Roboto"/>
              </a:rPr>
              <a:t>从动轮里程计技术通过非驱动轮传感器测量机器的位置，确保精准定位与高效操作。</a:t>
            </a:r>
            <a:endParaRPr kumimoji="0" lang="en-US" sz="2400" b="0" i="0" u="none" strike="noStrike" kern="1200" cap="none" spc="0" normalizeH="0" baseline="0" noProof="0" dirty="0">
              <a:ln>
                <a:noFill/>
              </a:ln>
              <a:solidFill>
                <a:srgbClr val="014F8E"/>
              </a:solidFill>
              <a:effectLst/>
              <a:uLnTx/>
              <a:uFillTx/>
              <a:latin typeface="Roboto"/>
              <a:ea typeface="Roboto"/>
              <a:cs typeface="Roboto"/>
              <a:sym typeface="Roboto"/>
            </a:endParaRPr>
          </a:p>
        </p:txBody>
      </p:sp>
      <p:grpSp>
        <p:nvGrpSpPr>
          <p:cNvPr id="5" name="Group 5">
            <a:extLst>
              <a:ext uri="{FF2B5EF4-FFF2-40B4-BE49-F238E27FC236}">
                <a16:creationId xmlns:a16="http://schemas.microsoft.com/office/drawing/2014/main" id="{6298A8D4-FD2D-3083-EB34-4B1BB4C33A87}"/>
              </a:ext>
            </a:extLst>
          </p:cNvPr>
          <p:cNvGrpSpPr/>
          <p:nvPr/>
        </p:nvGrpSpPr>
        <p:grpSpPr>
          <a:xfrm rot="-5400000">
            <a:off x="14407774" y="2990762"/>
            <a:ext cx="4432588" cy="1270464"/>
            <a:chOff x="0" y="0"/>
            <a:chExt cx="5910117" cy="1693952"/>
          </a:xfrm>
        </p:grpSpPr>
        <p:sp>
          <p:nvSpPr>
            <p:cNvPr id="6" name="AutoShape 6">
              <a:extLst>
                <a:ext uri="{FF2B5EF4-FFF2-40B4-BE49-F238E27FC236}">
                  <a16:creationId xmlns:a16="http://schemas.microsoft.com/office/drawing/2014/main" id="{2E22C136-A982-189A-A166-DBC1C0779E9A}"/>
                </a:ext>
              </a:extLst>
            </p:cNvPr>
            <p:cNvSpPr/>
            <p:nvPr/>
          </p:nvSpPr>
          <p:spPr>
            <a:xfrm rot="5400000">
              <a:off x="2113443" y="7147"/>
              <a:ext cx="1690379" cy="1683232"/>
            </a:xfrm>
            <a:prstGeom prst="rect">
              <a:avLst/>
            </a:prstGeom>
            <a:solidFill>
              <a:srgbClr val="FFFFFF"/>
            </a:solidFill>
          </p:spPr>
        </p:sp>
        <p:grpSp>
          <p:nvGrpSpPr>
            <p:cNvPr id="7" name="Group 7">
              <a:extLst>
                <a:ext uri="{FF2B5EF4-FFF2-40B4-BE49-F238E27FC236}">
                  <a16:creationId xmlns:a16="http://schemas.microsoft.com/office/drawing/2014/main" id="{C6B6ABC0-9E2B-58A4-4BB8-6BE8E24912EE}"/>
                </a:ext>
              </a:extLst>
            </p:cNvPr>
            <p:cNvGrpSpPr>
              <a:grpSpLocks noChangeAspect="1"/>
            </p:cNvGrpSpPr>
            <p:nvPr/>
          </p:nvGrpSpPr>
          <p:grpSpPr>
            <a:xfrm rot="5400000">
              <a:off x="0" y="0"/>
              <a:ext cx="1690379" cy="1690379"/>
              <a:chOff x="0" y="0"/>
              <a:chExt cx="1708150" cy="1708150"/>
            </a:xfrm>
          </p:grpSpPr>
          <p:sp>
            <p:nvSpPr>
              <p:cNvPr id="8" name="Freeform 8">
                <a:extLst>
                  <a:ext uri="{FF2B5EF4-FFF2-40B4-BE49-F238E27FC236}">
                    <a16:creationId xmlns:a16="http://schemas.microsoft.com/office/drawing/2014/main" id="{F125F913-4002-0FB7-F26E-68401B5310E4}"/>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9" name="Freeform 9">
              <a:extLst>
                <a:ext uri="{FF2B5EF4-FFF2-40B4-BE49-F238E27FC236}">
                  <a16:creationId xmlns:a16="http://schemas.microsoft.com/office/drawing/2014/main" id="{CAC3D924-F0E5-8692-8B07-0F8025A3D2DE}"/>
                </a:ext>
              </a:extLst>
            </p:cNvPr>
            <p:cNvSpPr/>
            <p:nvPr/>
          </p:nvSpPr>
          <p:spPr>
            <a:xfrm>
              <a:off x="4226885" y="7147"/>
              <a:ext cx="1683232" cy="1683232"/>
            </a:xfrm>
            <a:custGeom>
              <a:avLst/>
              <a:gdLst/>
              <a:ahLst/>
              <a:cxnLst/>
              <a:rect l="l" t="t" r="r" b="b"/>
              <a:pathLst>
                <a:path w="1683232" h="1683232">
                  <a:moveTo>
                    <a:pt x="0" y="0"/>
                  </a:moveTo>
                  <a:lnTo>
                    <a:pt x="1683232" y="0"/>
                  </a:lnTo>
                  <a:lnTo>
                    <a:pt x="1683232" y="1683232"/>
                  </a:lnTo>
                  <a:lnTo>
                    <a:pt x="0" y="16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grpSp>
    </p:spTree>
    <p:extLst>
      <p:ext uri="{BB962C8B-B14F-4D97-AF65-F5344CB8AC3E}">
        <p14:creationId xmlns:p14="http://schemas.microsoft.com/office/powerpoint/2010/main" val="1358225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418660" cy="8229600"/>
            <a:chOff x="0" y="0"/>
            <a:chExt cx="1891546" cy="10972800"/>
          </a:xfrm>
        </p:grpSpPr>
        <p:grpSp>
          <p:nvGrpSpPr>
            <p:cNvPr id="3" name="Group 3"/>
            <p:cNvGrpSpPr>
              <a:grpSpLocks noChangeAspect="1"/>
            </p:cNvGrpSpPr>
            <p:nvPr/>
          </p:nvGrpSpPr>
          <p:grpSpPr>
            <a:xfrm rot="-10800000">
              <a:off x="0" y="6810940"/>
              <a:ext cx="1891546" cy="1891546"/>
              <a:chOff x="0" y="0"/>
              <a:chExt cx="1708150" cy="1708150"/>
            </a:xfrm>
          </p:grpSpPr>
          <p:sp>
            <p:nvSpPr>
              <p:cNvPr id="4"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5" name="Freeform 5"/>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rot="-10800000">
              <a:off x="0" y="2270313"/>
              <a:ext cx="1891546" cy="1891546"/>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8" name="Freeform 8"/>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0" name="TextBox 10"/>
          <p:cNvSpPr txBox="1"/>
          <p:nvPr/>
        </p:nvSpPr>
        <p:spPr>
          <a:xfrm>
            <a:off x="3657600" y="3158405"/>
            <a:ext cx="7139134" cy="3970189"/>
          </a:xfrm>
          <a:prstGeom prst="rect">
            <a:avLst/>
          </a:prstGeom>
        </p:spPr>
        <p:txBody>
          <a:bodyPr lIns="0" tIns="0" rIns="0" bIns="0" rtlCol="0" anchor="t">
            <a:spAutoFit/>
          </a:bodyPr>
          <a:lstStyle/>
          <a:p>
            <a:pPr algn="l">
              <a:lnSpc>
                <a:spcPts val="10400"/>
              </a:lnSpc>
            </a:pPr>
            <a:r>
              <a:rPr lang="zh-CN" altLang="en-US" sz="8000" b="1" spc="-80" dirty="0">
                <a:solidFill>
                  <a:srgbClr val="FFFFFF"/>
                </a:solidFill>
                <a:latin typeface="League Spartan"/>
                <a:ea typeface="League Spartan"/>
                <a:cs typeface="League Spartan"/>
                <a:sym typeface="League Spartan"/>
              </a:rPr>
              <a:t>从动轮里程计：</a:t>
            </a:r>
            <a:endParaRPr lang="en-US" altLang="zh-CN" sz="8000" b="1" spc="-80" dirty="0">
              <a:solidFill>
                <a:srgbClr val="FFFFFF"/>
              </a:solidFill>
              <a:latin typeface="League Spartan"/>
              <a:ea typeface="League Spartan"/>
              <a:cs typeface="League Spartan"/>
              <a:sym typeface="League Spartan"/>
            </a:endParaRPr>
          </a:p>
          <a:p>
            <a:pPr algn="l">
              <a:lnSpc>
                <a:spcPts val="10400"/>
              </a:lnSpc>
            </a:pPr>
            <a:r>
              <a:rPr lang="zh-CN" altLang="en-US" sz="8000" b="1" spc="-80" dirty="0">
                <a:solidFill>
                  <a:srgbClr val="FFFFFF"/>
                </a:solidFill>
                <a:latin typeface="League Spartan"/>
                <a:ea typeface="League Spartan"/>
                <a:cs typeface="League Spartan"/>
                <a:sym typeface="League Spartan"/>
              </a:rPr>
              <a:t>通过编码器计算机器移动距离</a:t>
            </a:r>
            <a:endParaRPr lang="en-US" sz="8000" b="1" spc="-80" dirty="0">
              <a:solidFill>
                <a:srgbClr val="FFFFFF"/>
              </a:solidFill>
              <a:latin typeface="League Spartan"/>
              <a:ea typeface="League Spartan"/>
              <a:cs typeface="League Spartan"/>
              <a:sym typeface="League Spartan"/>
            </a:endParaRPr>
          </a:p>
        </p:txBody>
      </p:sp>
      <p:grpSp>
        <p:nvGrpSpPr>
          <p:cNvPr id="11" name="Group 11"/>
          <p:cNvGrpSpPr/>
          <p:nvPr/>
        </p:nvGrpSpPr>
        <p:grpSpPr>
          <a:xfrm>
            <a:off x="11774474" y="1570690"/>
            <a:ext cx="5484826" cy="1500904"/>
            <a:chOff x="0" y="-571944"/>
            <a:chExt cx="7313102" cy="2001205"/>
          </a:xfrm>
        </p:grpSpPr>
        <p:sp>
          <p:nvSpPr>
            <p:cNvPr id="12" name="TextBox 12"/>
            <p:cNvSpPr txBox="1"/>
            <p:nvPr/>
          </p:nvSpPr>
          <p:spPr>
            <a:xfrm>
              <a:off x="0" y="865004"/>
              <a:ext cx="7313102" cy="564257"/>
            </a:xfrm>
            <a:prstGeom prst="rect">
              <a:avLst/>
            </a:prstGeom>
          </p:spPr>
          <p:txBody>
            <a:bodyPr lIns="0" tIns="0" rIns="0" bIns="0" rtlCol="0" anchor="t">
              <a:spAutoFit/>
            </a:bodyPr>
            <a:lstStyle/>
            <a:p>
              <a:pPr marL="0" lvl="0" indent="0" algn="l">
                <a:lnSpc>
                  <a:spcPts val="3600"/>
                </a:lnSpc>
              </a:pPr>
              <a:endParaRPr lang="en-US" sz="2400" u="none" dirty="0">
                <a:solidFill>
                  <a:srgbClr val="FFFFFF"/>
                </a:solidFill>
                <a:latin typeface="Roboto"/>
                <a:ea typeface="Roboto"/>
                <a:cs typeface="Roboto"/>
                <a:sym typeface="Roboto"/>
              </a:endParaRPr>
            </a:p>
          </p:txBody>
        </p:sp>
        <p:sp>
          <p:nvSpPr>
            <p:cNvPr id="13" name="AutoShape 13"/>
            <p:cNvSpPr/>
            <p:nvPr/>
          </p:nvSpPr>
          <p:spPr>
            <a:xfrm>
              <a:off x="0" y="-571944"/>
              <a:ext cx="1324627" cy="223120"/>
            </a:xfrm>
            <a:prstGeom prst="rect">
              <a:avLst/>
            </a:prstGeom>
            <a:solidFill>
              <a:srgbClr val="FCEA00"/>
            </a:solidFill>
          </p:spPr>
        </p:sp>
        <p:sp>
          <p:nvSpPr>
            <p:cNvPr id="14" name="TextBox 14"/>
            <p:cNvSpPr txBox="1"/>
            <p:nvPr/>
          </p:nvSpPr>
          <p:spPr>
            <a:xfrm>
              <a:off x="0" y="-28575"/>
              <a:ext cx="7313102" cy="718145"/>
            </a:xfrm>
            <a:prstGeom prst="rect">
              <a:avLst/>
            </a:prstGeom>
          </p:spPr>
          <p:txBody>
            <a:bodyPr lIns="0" tIns="0" rIns="0" bIns="0" rtlCol="0" anchor="t">
              <a:spAutoFit/>
            </a:bodyPr>
            <a:lstStyle/>
            <a:p>
              <a:pPr algn="l">
                <a:lnSpc>
                  <a:spcPts val="4160"/>
                </a:lnSpc>
              </a:pPr>
              <a:endParaRPr lang="en-US" sz="3200" b="1" spc="-32" dirty="0">
                <a:solidFill>
                  <a:srgbClr val="FFFFFF"/>
                </a:solidFill>
                <a:latin typeface="League Spartan"/>
                <a:ea typeface="League Spartan"/>
                <a:cs typeface="League Spartan"/>
                <a:sym typeface="League Spartan"/>
              </a:endParaRPr>
            </a:p>
          </p:txBody>
        </p:sp>
      </p:grpSp>
      <p:pic>
        <p:nvPicPr>
          <p:cNvPr id="18" name="Picture 17">
            <a:extLst>
              <a:ext uri="{FF2B5EF4-FFF2-40B4-BE49-F238E27FC236}">
                <a16:creationId xmlns:a16="http://schemas.microsoft.com/office/drawing/2014/main" id="{6D0ECEDE-F886-EDE0-4DE3-BC9385C83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8105" y="2072036"/>
            <a:ext cx="5777564" cy="64418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a:extLst>
            <a:ext uri="{FF2B5EF4-FFF2-40B4-BE49-F238E27FC236}">
              <a16:creationId xmlns:a16="http://schemas.microsoft.com/office/drawing/2014/main" id="{2FD83ED6-7611-0F55-0E3A-F740E9E315C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5B3ED0E-ECDB-1A1F-0DB2-22E62E6898BE}"/>
              </a:ext>
            </a:extLst>
          </p:cNvPr>
          <p:cNvGrpSpPr/>
          <p:nvPr/>
        </p:nvGrpSpPr>
        <p:grpSpPr>
          <a:xfrm rot="5400000">
            <a:off x="-638078" y="4448905"/>
            <a:ext cx="4722745" cy="1389189"/>
            <a:chOff x="0" y="0"/>
            <a:chExt cx="6296994" cy="1852253"/>
          </a:xfrm>
        </p:grpSpPr>
        <p:grpSp>
          <p:nvGrpSpPr>
            <p:cNvPr id="3" name="Group 3">
              <a:extLst>
                <a:ext uri="{FF2B5EF4-FFF2-40B4-BE49-F238E27FC236}">
                  <a16:creationId xmlns:a16="http://schemas.microsoft.com/office/drawing/2014/main" id="{33F16E83-3066-D184-E7BD-32BDB71881D3}"/>
                </a:ext>
              </a:extLst>
            </p:cNvPr>
            <p:cNvGrpSpPr>
              <a:grpSpLocks noChangeAspect="1"/>
            </p:cNvGrpSpPr>
            <p:nvPr/>
          </p:nvGrpSpPr>
          <p:grpSpPr>
            <a:xfrm rot="-10800000">
              <a:off x="0" y="0"/>
              <a:ext cx="1848345" cy="1848345"/>
              <a:chOff x="0" y="0"/>
              <a:chExt cx="2653030" cy="2653030"/>
            </a:xfrm>
          </p:grpSpPr>
          <p:sp>
            <p:nvSpPr>
              <p:cNvPr id="4" name="Freeform 4">
                <a:extLst>
                  <a:ext uri="{FF2B5EF4-FFF2-40B4-BE49-F238E27FC236}">
                    <a16:creationId xmlns:a16="http://schemas.microsoft.com/office/drawing/2014/main" id="{EDBF8C73-1EC0-1F10-6835-20324EC41866}"/>
                  </a:ext>
                </a:extLst>
              </p:cNvPr>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CEA00"/>
              </a:solidFill>
            </p:spPr>
          </p:sp>
        </p:grpSp>
        <p:sp>
          <p:nvSpPr>
            <p:cNvPr id="5" name="AutoShape 5">
              <a:extLst>
                <a:ext uri="{FF2B5EF4-FFF2-40B4-BE49-F238E27FC236}">
                  <a16:creationId xmlns:a16="http://schemas.microsoft.com/office/drawing/2014/main" id="{DD6A77F2-4F81-402A-B077-E874EBCE1B1E}"/>
                </a:ext>
              </a:extLst>
            </p:cNvPr>
            <p:cNvSpPr/>
            <p:nvPr/>
          </p:nvSpPr>
          <p:spPr>
            <a:xfrm rot="-10800000">
              <a:off x="4448649" y="7814"/>
              <a:ext cx="1848345" cy="1840531"/>
            </a:xfrm>
            <a:prstGeom prst="rect">
              <a:avLst/>
            </a:prstGeom>
            <a:solidFill>
              <a:srgbClr val="FCEA00"/>
            </a:solidFill>
          </p:spPr>
        </p:sp>
        <p:grpSp>
          <p:nvGrpSpPr>
            <p:cNvPr id="6" name="Group 6">
              <a:extLst>
                <a:ext uri="{FF2B5EF4-FFF2-40B4-BE49-F238E27FC236}">
                  <a16:creationId xmlns:a16="http://schemas.microsoft.com/office/drawing/2014/main" id="{74276C95-F85F-D6EC-D43B-AB762C087889}"/>
                </a:ext>
              </a:extLst>
            </p:cNvPr>
            <p:cNvGrpSpPr>
              <a:grpSpLocks noChangeAspect="1"/>
            </p:cNvGrpSpPr>
            <p:nvPr/>
          </p:nvGrpSpPr>
          <p:grpSpPr>
            <a:xfrm rot="-10800000">
              <a:off x="2224324" y="3907"/>
              <a:ext cx="1848345" cy="1848345"/>
              <a:chOff x="0" y="0"/>
              <a:chExt cx="1708150" cy="1708150"/>
            </a:xfrm>
          </p:grpSpPr>
          <p:sp>
            <p:nvSpPr>
              <p:cNvPr id="7" name="Freeform 7">
                <a:extLst>
                  <a:ext uri="{FF2B5EF4-FFF2-40B4-BE49-F238E27FC236}">
                    <a16:creationId xmlns:a16="http://schemas.microsoft.com/office/drawing/2014/main" id="{659FA92B-E934-8E56-8A15-698C0C44A857}"/>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sp>
        <p:nvSpPr>
          <p:cNvPr id="9" name="TextBox 9">
            <a:extLst>
              <a:ext uri="{FF2B5EF4-FFF2-40B4-BE49-F238E27FC236}">
                <a16:creationId xmlns:a16="http://schemas.microsoft.com/office/drawing/2014/main" id="{84D35803-AD25-0624-4937-1F956FCD236C}"/>
              </a:ext>
            </a:extLst>
          </p:cNvPr>
          <p:cNvSpPr txBox="1"/>
          <p:nvPr/>
        </p:nvSpPr>
        <p:spPr>
          <a:xfrm>
            <a:off x="4762500" y="571500"/>
            <a:ext cx="8763000" cy="1954959"/>
          </a:xfrm>
          <a:prstGeom prst="rect">
            <a:avLst/>
          </a:prstGeom>
        </p:spPr>
        <p:txBody>
          <a:bodyPr wrap="square" lIns="0" tIns="0" rIns="0" bIns="0" rtlCol="0" anchor="t">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如何提升精度？</a:t>
            </a:r>
            <a:endParaRPr kumimoji="0" 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Tree>
    <p:extLst>
      <p:ext uri="{BB962C8B-B14F-4D97-AF65-F5344CB8AC3E}">
        <p14:creationId xmlns:p14="http://schemas.microsoft.com/office/powerpoint/2010/main" val="162767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10652193" y="0"/>
            <a:ext cx="7635807" cy="10287000"/>
          </a:xfrm>
          <a:prstGeom prst="rect">
            <a:avLst/>
          </a:prstGeom>
          <a:solidFill>
            <a:srgbClr val="FCEA00"/>
          </a:solidFill>
        </p:spPr>
      </p:sp>
      <p:sp>
        <p:nvSpPr>
          <p:cNvPr id="3" name="TextBox 3"/>
          <p:cNvSpPr txBox="1"/>
          <p:nvPr/>
        </p:nvSpPr>
        <p:spPr>
          <a:xfrm>
            <a:off x="811476" y="1118515"/>
            <a:ext cx="8641321" cy="5909310"/>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zh-CN" altLang="en-US" sz="9600" b="1" i="0" u="none" strike="noStrike" kern="1200" cap="none" spc="-71"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技巧：</a:t>
            </a:r>
            <a:endParaRPr kumimoji="0" lang="en-US" altLang="zh-CN" sz="9600" b="1" i="0" u="none" strike="noStrike" kern="1200" cap="none" spc="-71"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spcBef>
                <a:spcPts val="0"/>
              </a:spcBef>
              <a:spcAft>
                <a:spcPts val="0"/>
              </a:spcAft>
              <a:buClrTx/>
              <a:buSzTx/>
              <a:buFontTx/>
              <a:buNone/>
              <a:tabLst/>
              <a:defRPr/>
            </a:pPr>
            <a:r>
              <a:rPr lang="zh-CN" altLang="en-US" sz="9600" b="1" spc="-71" dirty="0">
                <a:solidFill>
                  <a:srgbClr val="FFFFFF"/>
                </a:solidFill>
                <a:latin typeface="Microsoft YaHei" panose="020B0503020204020204" pitchFamily="34" charset="-122"/>
                <a:ea typeface="Microsoft YaHei" panose="020B0503020204020204" pitchFamily="34" charset="-122"/>
                <a:cs typeface="League Spartan"/>
                <a:sym typeface="League Spartan"/>
              </a:rPr>
              <a:t>综合多个传感器数值</a:t>
            </a:r>
            <a:endParaRPr lang="en-US" altLang="zh-CN" sz="9600" b="1" spc="-71" dirty="0">
              <a:solidFill>
                <a:srgbClr val="FFFFFF"/>
              </a:solidFill>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spcBef>
                <a:spcPts val="0"/>
              </a:spcBef>
              <a:spcAft>
                <a:spcPts val="0"/>
              </a:spcAft>
              <a:buClrTx/>
              <a:buSzTx/>
              <a:buFontTx/>
              <a:buNone/>
              <a:tabLst/>
              <a:defRPr/>
            </a:pPr>
            <a:r>
              <a:rPr kumimoji="0" lang="zh-CN" altLang="en-US" sz="9600" b="1" i="0" u="none" strike="noStrike" kern="1200" cap="none" spc="-71"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以提升精度</a:t>
            </a:r>
            <a:endParaRPr kumimoji="0" lang="en-US" sz="9600" b="1" i="0" u="none" strike="noStrike" kern="1200" cap="none" spc="-72"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5" name="AutoShape 5"/>
          <p:cNvSpPr/>
          <p:nvPr/>
        </p:nvSpPr>
        <p:spPr>
          <a:xfrm>
            <a:off x="11774474" y="1028700"/>
            <a:ext cx="993470" cy="167340"/>
          </a:xfrm>
          <a:prstGeom prst="rect">
            <a:avLst/>
          </a:prstGeom>
          <a:solidFill>
            <a:srgbClr val="014F8E"/>
          </a:solidFill>
        </p:spPr>
      </p:sp>
      <p:grpSp>
        <p:nvGrpSpPr>
          <p:cNvPr id="7" name="Group 7"/>
          <p:cNvGrpSpPr/>
          <p:nvPr/>
        </p:nvGrpSpPr>
        <p:grpSpPr>
          <a:xfrm>
            <a:off x="1028700" y="8289929"/>
            <a:ext cx="3378602" cy="968371"/>
            <a:chOff x="0" y="0"/>
            <a:chExt cx="4504802" cy="1291162"/>
          </a:xfrm>
        </p:grpSpPr>
        <p:sp>
          <p:nvSpPr>
            <p:cNvPr id="8" name="AutoShape 8"/>
            <p:cNvSpPr/>
            <p:nvPr/>
          </p:nvSpPr>
          <p:spPr>
            <a:xfrm rot="5400000">
              <a:off x="1610906" y="5447"/>
              <a:ext cx="1288438" cy="1282991"/>
            </a:xfrm>
            <a:prstGeom prst="rect">
              <a:avLst/>
            </a:prstGeom>
            <a:solidFill>
              <a:srgbClr val="FFFFFF"/>
            </a:solidFill>
          </p:spPr>
        </p:sp>
        <p:grpSp>
          <p:nvGrpSpPr>
            <p:cNvPr id="9" name="Group 9"/>
            <p:cNvGrpSpPr>
              <a:grpSpLocks noChangeAspect="1"/>
            </p:cNvGrpSpPr>
            <p:nvPr/>
          </p:nvGrpSpPr>
          <p:grpSpPr>
            <a:xfrm rot="5400000">
              <a:off x="0" y="0"/>
              <a:ext cx="1288438" cy="1288438"/>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11" name="Freeform 11"/>
            <p:cNvSpPr/>
            <p:nvPr/>
          </p:nvSpPr>
          <p:spPr>
            <a:xfrm>
              <a:off x="3221811" y="5447"/>
              <a:ext cx="1282991" cy="1282991"/>
            </a:xfrm>
            <a:custGeom>
              <a:avLst/>
              <a:gdLst/>
              <a:ahLst/>
              <a:cxnLst/>
              <a:rect l="l" t="t" r="r" b="b"/>
              <a:pathLst>
                <a:path w="1282991" h="1282991">
                  <a:moveTo>
                    <a:pt x="0" y="0"/>
                  </a:moveTo>
                  <a:lnTo>
                    <a:pt x="1282991" y="0"/>
                  </a:lnTo>
                  <a:lnTo>
                    <a:pt x="1282991" y="1282991"/>
                  </a:lnTo>
                  <a:lnTo>
                    <a:pt x="0" y="12829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38078" y="4448905"/>
            <a:ext cx="4722745" cy="1389189"/>
            <a:chOff x="0" y="0"/>
            <a:chExt cx="6296994" cy="1852253"/>
          </a:xfrm>
        </p:grpSpPr>
        <p:grpSp>
          <p:nvGrpSpPr>
            <p:cNvPr id="3" name="Group 3"/>
            <p:cNvGrpSpPr>
              <a:grpSpLocks noChangeAspect="1"/>
            </p:cNvGrpSpPr>
            <p:nvPr/>
          </p:nvGrpSpPr>
          <p:grpSpPr>
            <a:xfrm rot="-10800000">
              <a:off x="0" y="0"/>
              <a:ext cx="1848345" cy="1848345"/>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CEA00"/>
              </a:solidFill>
            </p:spPr>
          </p:sp>
        </p:grpSp>
        <p:sp>
          <p:nvSpPr>
            <p:cNvPr id="5" name="AutoShape 5"/>
            <p:cNvSpPr/>
            <p:nvPr/>
          </p:nvSpPr>
          <p:spPr>
            <a:xfrm rot="-10800000">
              <a:off x="4448649" y="7814"/>
              <a:ext cx="1848345" cy="1840531"/>
            </a:xfrm>
            <a:prstGeom prst="rect">
              <a:avLst/>
            </a:prstGeom>
            <a:solidFill>
              <a:srgbClr val="FCEA00"/>
            </a:solidFill>
          </p:spPr>
        </p:sp>
        <p:grpSp>
          <p:nvGrpSpPr>
            <p:cNvPr id="6" name="Group 6"/>
            <p:cNvGrpSpPr>
              <a:grpSpLocks noChangeAspect="1"/>
            </p:cNvGrpSpPr>
            <p:nvPr/>
          </p:nvGrpSpPr>
          <p:grpSpPr>
            <a:xfrm rot="-10800000">
              <a:off x="2224324" y="3907"/>
              <a:ext cx="1848345" cy="184834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sp>
        <p:nvSpPr>
          <p:cNvPr id="9" name="TextBox 9"/>
          <p:cNvSpPr txBox="1"/>
          <p:nvPr/>
        </p:nvSpPr>
        <p:spPr>
          <a:xfrm>
            <a:off x="3200400" y="2435066"/>
            <a:ext cx="5029200" cy="5416868"/>
          </a:xfrm>
          <a:prstGeom prst="rect">
            <a:avLst/>
          </a:prstGeom>
        </p:spPr>
        <p:txBody>
          <a:bodyPr wrap="square"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zh-CN" altLang="en-US"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rPr>
              <a:t>技巧：</a:t>
            </a:r>
            <a:endParaRPr kumimoji="0" lang="en-US" altLang="zh-CN"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spcBef>
                <a:spcPts val="0"/>
              </a:spcBef>
              <a:spcAft>
                <a:spcPts val="0"/>
              </a:spcAft>
              <a:buClrTx/>
              <a:buSzTx/>
              <a:buFontTx/>
              <a:buNone/>
              <a:tabLst/>
              <a:defRPr/>
            </a:pPr>
            <a:r>
              <a:rPr kumimoji="0" lang="zh-CN" altLang="en-US"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rPr>
              <a:t>在场地上</a:t>
            </a:r>
            <a:endParaRPr kumimoji="0" lang="en-US" altLang="zh-CN"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spcBef>
                <a:spcPts val="0"/>
              </a:spcBef>
              <a:spcAft>
                <a:spcPts val="0"/>
              </a:spcAft>
              <a:buClrTx/>
              <a:buSzTx/>
              <a:buFontTx/>
              <a:buNone/>
              <a:tabLst/>
              <a:defRPr/>
            </a:pPr>
            <a:r>
              <a:rPr kumimoji="0" lang="zh-CN" altLang="en-US"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rPr>
              <a:t>测量机器</a:t>
            </a:r>
            <a:endParaRPr kumimoji="0" lang="en-US" altLang="zh-CN"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spcBef>
                <a:spcPts val="0"/>
              </a:spcBef>
              <a:spcAft>
                <a:spcPts val="0"/>
              </a:spcAft>
              <a:buClrTx/>
              <a:buSzTx/>
              <a:buFontTx/>
              <a:buNone/>
              <a:tabLst/>
              <a:defRPr/>
            </a:pPr>
            <a:r>
              <a:rPr kumimoji="0" lang="zh-CN" altLang="en-US"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rPr>
              <a:t>硬件数据</a:t>
            </a:r>
            <a:endParaRPr kumimoji="0" lang="en-US" sz="8800" b="1" i="0" u="none" strike="noStrike" kern="1200" cap="none" spc="-68"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p:cNvGrpSpPr/>
        <p:nvPr/>
      </p:nvGrpSpPr>
      <p:grpSpPr>
        <a:xfrm>
          <a:off x="0" y="0"/>
          <a:ext cx="0" cy="0"/>
          <a:chOff x="0" y="0"/>
          <a:chExt cx="0" cy="0"/>
        </a:xfrm>
      </p:grpSpPr>
      <p:sp>
        <p:nvSpPr>
          <p:cNvPr id="2" name="TextBox 2"/>
          <p:cNvSpPr txBox="1"/>
          <p:nvPr/>
        </p:nvSpPr>
        <p:spPr>
          <a:xfrm>
            <a:off x="1028700" y="3346346"/>
            <a:ext cx="5829300" cy="3616375"/>
          </a:xfrm>
          <a:prstGeom prst="rect">
            <a:avLst/>
          </a:prstGeom>
        </p:spPr>
        <p:txBody>
          <a:bodyPr wrap="square" lIns="0" tIns="0" rIns="0" bIns="0" rtlCol="0" anchor="t">
            <a:spAutoFit/>
          </a:bodyPr>
          <a:lstStyle/>
          <a:p>
            <a:pPr marL="0" marR="0" lvl="0" indent="0" algn="l" defTabSz="914400" rtl="0" eaLnBrk="1" fontAlgn="auto" latinLnBrk="0" hangingPunct="1">
              <a:lnSpc>
                <a:spcPts val="9360"/>
              </a:lnSpc>
              <a:spcBef>
                <a:spcPts val="0"/>
              </a:spcBef>
              <a:spcAft>
                <a:spcPts val="0"/>
              </a:spcAft>
              <a:buClrTx/>
              <a:buSzTx/>
              <a:buFontTx/>
              <a:buNone/>
              <a:tabLst/>
              <a:defRPr/>
            </a:pPr>
            <a:r>
              <a:rPr kumimoji="0" lang="zh-CN" altLang="en-US" sz="8800" b="1" i="0" u="none" strike="noStrike" kern="1200" cap="none" spc="-7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技巧：</a:t>
            </a:r>
            <a:endParaRPr kumimoji="0" lang="en-US" altLang="zh-CN" sz="8800" b="1" i="0" u="none" strike="noStrike" kern="1200" cap="none" spc="-7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lnSpc>
                <a:spcPts val="9360"/>
              </a:lnSpc>
              <a:spcBef>
                <a:spcPts val="0"/>
              </a:spcBef>
              <a:spcAft>
                <a:spcPts val="0"/>
              </a:spcAft>
              <a:buClrTx/>
              <a:buSzTx/>
              <a:buFontTx/>
              <a:buNone/>
              <a:tabLst/>
              <a:defRPr/>
            </a:pPr>
            <a:r>
              <a:rPr lang="zh-CN" altLang="en-US" sz="8800" b="1" spc="-72" dirty="0">
                <a:solidFill>
                  <a:srgbClr val="014F8E"/>
                </a:solidFill>
                <a:latin typeface="Microsoft YaHei" panose="020B0503020204020204" pitchFamily="34" charset="-122"/>
                <a:ea typeface="Microsoft YaHei" panose="020B0503020204020204" pitchFamily="34" charset="-122"/>
                <a:cs typeface="League Spartan"/>
                <a:sym typeface="League Spartan"/>
              </a:rPr>
              <a:t>提高传感器回报率</a:t>
            </a:r>
            <a:endParaRPr kumimoji="0" lang="en-US" sz="8800" b="1" i="0" u="none" strike="noStrike" kern="1200" cap="none" spc="-72"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3" name="Freeform 3">
            <a:extLst>
              <a:ext uri="{C183D7F6-B498-43B3-948B-1728B52AA6E4}">
                <adec:decorative xmlns:adec="http://schemas.microsoft.com/office/drawing/2017/decorative" val="1"/>
              </a:ext>
            </a:extLst>
          </p:cNvPr>
          <p:cNvSpPr/>
          <p:nvPr/>
        </p:nvSpPr>
        <p:spPr>
          <a:xfrm>
            <a:off x="7675791" y="1859571"/>
            <a:ext cx="881980" cy="881980"/>
          </a:xfrm>
          <a:custGeom>
            <a:avLst/>
            <a:gdLst/>
            <a:ahLst/>
            <a:cxnLst/>
            <a:rect l="l" t="t" r="r" b="b"/>
            <a:pathLst>
              <a:path w="881980" h="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a:grpSpLocks noChangeAspect="1"/>
          </p:cNvGrpSpPr>
          <p:nvPr/>
        </p:nvGrpSpPr>
        <p:grpSpPr>
          <a:xfrm rot="5400000">
            <a:off x="7675791" y="4713544"/>
            <a:ext cx="881980" cy="881980"/>
            <a:chOff x="0" y="0"/>
            <a:chExt cx="1708150" cy="1708150"/>
          </a:xfrm>
        </p:grpSpPr>
        <p:sp>
          <p:nvSpPr>
            <p:cNvPr id="5" name="Freeform 5">
              <a:extLst>
                <a:ext uri="{C183D7F6-B498-43B3-948B-1728B52AA6E4}">
                  <adec:decorative xmlns:adec="http://schemas.microsoft.com/office/drawing/2017/decorative" val="1"/>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id="6" name="AutoShape 6">
            <a:extLst>
              <a:ext uri="{C183D7F6-B498-43B3-948B-1728B52AA6E4}">
                <adec:decorative xmlns:adec="http://schemas.microsoft.com/office/drawing/2017/decorative" val="1"/>
              </a:ext>
            </a:extLst>
          </p:cNvPr>
          <p:cNvSpPr/>
          <p:nvPr/>
        </p:nvSpPr>
        <p:spPr>
          <a:xfrm rot="-10800000">
            <a:off x="7675791" y="7602053"/>
            <a:ext cx="881980" cy="825375"/>
          </a:xfrm>
          <a:prstGeom prst="rect">
            <a:avLst/>
          </a:prstGeom>
          <a:solidFill>
            <a:srgbClr val="FFFFFF"/>
          </a:solidFill>
        </p:spPr>
      </p:sp>
      <p:grpSp>
        <p:nvGrpSpPr>
          <p:cNvPr id="7" name="Group 7"/>
          <p:cNvGrpSpPr/>
          <p:nvPr/>
        </p:nvGrpSpPr>
        <p:grpSpPr>
          <a:xfrm>
            <a:off x="9144000" y="1296598"/>
            <a:ext cx="8115300" cy="2007927"/>
            <a:chOff x="0" y="0"/>
            <a:chExt cx="10820400" cy="2677236"/>
          </a:xfrm>
        </p:grpSpPr>
        <p:sp>
          <p:nvSpPr>
            <p:cNvPr id="8" name="TextBox 8"/>
            <p:cNvSpPr txBox="1"/>
            <p:nvPr/>
          </p:nvSpPr>
          <p:spPr>
            <a:xfrm>
              <a:off x="0" y="-28575"/>
              <a:ext cx="10820400" cy="874409"/>
            </a:xfrm>
            <a:prstGeom prst="rect">
              <a:avLst/>
            </a:prstGeom>
          </p:spPr>
          <p:txBody>
            <a:bodyPr lIns="0" tIns="0" rIns="0" bIns="0" rtlCol="0" anchor="t">
              <a:spAutoFit/>
            </a:bodyPr>
            <a:lstStyle/>
            <a:p>
              <a:pPr marL="0" marR="0" lvl="0" indent="0" algn="l" defTabSz="914400" rtl="0" eaLnBrk="1" fontAlgn="auto" latinLnBrk="0" hangingPunct="1">
                <a:lnSpc>
                  <a:spcPts val="5292"/>
                </a:lnSpc>
                <a:spcBef>
                  <a:spcPct val="0"/>
                </a:spcBef>
                <a:spcAft>
                  <a:spcPts val="0"/>
                </a:spcAft>
                <a:buClrTx/>
                <a:buSzTx/>
                <a:buFontTx/>
                <a:buNone/>
                <a:tabLst/>
                <a:defRPr/>
              </a:pPr>
              <a:r>
                <a:rPr kumimoji="0" lang="en-US" sz="4200" b="1" i="0" u="none" strike="noStrike" kern="1200" cap="none" spc="0" normalizeH="0" baseline="0" noProof="0">
                  <a:ln>
                    <a:noFill/>
                  </a:ln>
                  <a:solidFill>
                    <a:srgbClr val="014F8E"/>
                  </a:solidFill>
                  <a:effectLst/>
                  <a:uLnTx/>
                  <a:uFillTx/>
                  <a:latin typeface="League Spartan"/>
                  <a:ea typeface="League Spartan"/>
                  <a:cs typeface="League Spartan"/>
                  <a:sym typeface="League Spartan"/>
                </a:rPr>
                <a:t>Mission</a:t>
              </a:r>
            </a:p>
          </p:txBody>
        </p:sp>
        <p:sp>
          <p:nvSpPr>
            <p:cNvPr id="9" name="TextBox 9"/>
            <p:cNvSpPr txBox="1"/>
            <p:nvPr/>
          </p:nvSpPr>
          <p:spPr>
            <a:xfrm>
              <a:off x="0" y="968756"/>
              <a:ext cx="10820400" cy="1708479"/>
            </a:xfrm>
            <a:prstGeom prst="rect">
              <a:avLst/>
            </a:prstGeom>
          </p:spPr>
          <p:txBody>
            <a:bodyPr lIns="0" tIns="0" rIns="0" bIns="0" rtlCol="0" anchor="t">
              <a:spAutoFit/>
            </a:bodyPr>
            <a:lstStyle/>
            <a:p>
              <a:pPr marL="0" marR="0" lvl="0" indent="0" algn="l" defTabSz="914400" rtl="0" eaLnBrk="1" fontAlgn="auto" latinLnBrk="0" hangingPunct="1">
                <a:lnSpc>
                  <a:spcPts val="3407"/>
                </a:lnSpc>
                <a:spcBef>
                  <a:spcPct val="0"/>
                </a:spcBef>
                <a:spcAft>
                  <a:spcPts val="0"/>
                </a:spcAft>
                <a:buClrTx/>
                <a:buSzTx/>
                <a:buFontTx/>
                <a:buNone/>
                <a:tabLst/>
                <a:defRPr/>
              </a:pPr>
              <a:r>
                <a:rPr kumimoji="0" lang="en-US" sz="2399" b="0" i="0" u="none" strike="noStrike" kern="1200" cap="none" spc="0" normalizeH="0" baseline="0" noProof="0" dirty="0">
                  <a:ln>
                    <a:noFill/>
                  </a:ln>
                  <a:solidFill>
                    <a:srgbClr val="014F8E"/>
                  </a:solidFill>
                  <a:effectLst/>
                  <a:uLnTx/>
                  <a:uFillTx/>
                  <a:latin typeface="Roboto"/>
                  <a:ea typeface="Roboto"/>
                  <a:cs typeface="Roboto"/>
                  <a:sym typeface="Roboto"/>
                </a:rPr>
                <a:t>Mission is the reason why your company exists. It is the visible and tangible effect you want your company to create for your customers and the world.</a:t>
              </a:r>
            </a:p>
          </p:txBody>
        </p:sp>
      </p:grpSp>
      <p:grpSp>
        <p:nvGrpSpPr>
          <p:cNvPr id="10" name="Group 10"/>
          <p:cNvGrpSpPr/>
          <p:nvPr/>
        </p:nvGrpSpPr>
        <p:grpSpPr>
          <a:xfrm>
            <a:off x="9144000" y="4150570"/>
            <a:ext cx="8115300" cy="2007927"/>
            <a:chOff x="0" y="0"/>
            <a:chExt cx="10820400" cy="2677236"/>
          </a:xfrm>
        </p:grpSpPr>
        <p:sp>
          <p:nvSpPr>
            <p:cNvPr id="11" name="TextBox 11"/>
            <p:cNvSpPr txBox="1"/>
            <p:nvPr/>
          </p:nvSpPr>
          <p:spPr>
            <a:xfrm>
              <a:off x="0" y="-28575"/>
              <a:ext cx="10820400" cy="874409"/>
            </a:xfrm>
            <a:prstGeom prst="rect">
              <a:avLst/>
            </a:prstGeom>
          </p:spPr>
          <p:txBody>
            <a:bodyPr lIns="0" tIns="0" rIns="0" bIns="0" rtlCol="0" anchor="t">
              <a:spAutoFit/>
            </a:bodyPr>
            <a:lstStyle/>
            <a:p>
              <a:pPr marL="0" marR="0" lvl="0" indent="0" algn="l" defTabSz="914400" rtl="0" eaLnBrk="1" fontAlgn="auto" latinLnBrk="0" hangingPunct="1">
                <a:lnSpc>
                  <a:spcPts val="5292"/>
                </a:lnSpc>
                <a:spcBef>
                  <a:spcPct val="0"/>
                </a:spcBef>
                <a:spcAft>
                  <a:spcPts val="0"/>
                </a:spcAft>
                <a:buClrTx/>
                <a:buSzTx/>
                <a:buFontTx/>
                <a:buNone/>
                <a:tabLst/>
                <a:defRPr/>
              </a:pPr>
              <a:r>
                <a:rPr kumimoji="0" lang="en-US" sz="4200" b="1" i="0" u="none" strike="noStrike" kern="1200" cap="none" spc="0" normalizeH="0" baseline="0" noProof="0">
                  <a:ln>
                    <a:noFill/>
                  </a:ln>
                  <a:solidFill>
                    <a:srgbClr val="014F8E"/>
                  </a:solidFill>
                  <a:effectLst/>
                  <a:uLnTx/>
                  <a:uFillTx/>
                  <a:latin typeface="League Spartan"/>
                  <a:ea typeface="League Spartan"/>
                  <a:cs typeface="League Spartan"/>
                  <a:sym typeface="League Spartan"/>
                </a:rPr>
                <a:t>Vision</a:t>
              </a:r>
            </a:p>
          </p:txBody>
        </p:sp>
        <p:sp>
          <p:nvSpPr>
            <p:cNvPr id="12" name="TextBox 12"/>
            <p:cNvSpPr txBox="1"/>
            <p:nvPr/>
          </p:nvSpPr>
          <p:spPr>
            <a:xfrm>
              <a:off x="0" y="968756"/>
              <a:ext cx="10820400" cy="1708479"/>
            </a:xfrm>
            <a:prstGeom prst="rect">
              <a:avLst/>
            </a:prstGeom>
          </p:spPr>
          <p:txBody>
            <a:bodyPr lIns="0" tIns="0" rIns="0" bIns="0" rtlCol="0" anchor="t">
              <a:spAutoFit/>
            </a:bodyPr>
            <a:lstStyle/>
            <a:p>
              <a:pPr marL="0" marR="0" lvl="0" indent="0" algn="l" defTabSz="914400" rtl="0" eaLnBrk="1" fontAlgn="auto" latinLnBrk="0" hangingPunct="1">
                <a:lnSpc>
                  <a:spcPts val="3407"/>
                </a:lnSpc>
                <a:spcBef>
                  <a:spcPct val="0"/>
                </a:spcBef>
                <a:spcAft>
                  <a:spcPts val="0"/>
                </a:spcAft>
                <a:buClrTx/>
                <a:buSzTx/>
                <a:buFontTx/>
                <a:buNone/>
                <a:tabLst/>
                <a:defRPr/>
              </a:pPr>
              <a:r>
                <a:rPr kumimoji="0" lang="en-US" sz="2399" b="0" i="0" u="none" strike="noStrike" kern="1200" cap="none" spc="0" normalizeH="0" baseline="0" noProof="0">
                  <a:ln>
                    <a:noFill/>
                  </a:ln>
                  <a:solidFill>
                    <a:srgbClr val="014F8E"/>
                  </a:solidFill>
                  <a:effectLst/>
                  <a:uLnTx/>
                  <a:uFillTx/>
                  <a:latin typeface="Roboto"/>
                  <a:ea typeface="Roboto"/>
                  <a:cs typeface="Roboto"/>
                  <a:sym typeface="Roboto"/>
                </a:rPr>
                <a:t>Vision is what success looks like for your company. It is what your company aspires to be in the future. It is how the world will look like once you've accomplished your mission.</a:t>
              </a:r>
            </a:p>
          </p:txBody>
        </p:sp>
      </p:grpSp>
      <p:grpSp>
        <p:nvGrpSpPr>
          <p:cNvPr id="13" name="Group 13"/>
          <p:cNvGrpSpPr/>
          <p:nvPr/>
        </p:nvGrpSpPr>
        <p:grpSpPr>
          <a:xfrm>
            <a:off x="9144000" y="7227179"/>
            <a:ext cx="8115300" cy="1575124"/>
            <a:chOff x="0" y="0"/>
            <a:chExt cx="10820400" cy="2100165"/>
          </a:xfrm>
        </p:grpSpPr>
        <p:sp>
          <p:nvSpPr>
            <p:cNvPr id="14" name="TextBox 14"/>
            <p:cNvSpPr txBox="1"/>
            <p:nvPr/>
          </p:nvSpPr>
          <p:spPr>
            <a:xfrm>
              <a:off x="0" y="-28575"/>
              <a:ext cx="10820400" cy="874409"/>
            </a:xfrm>
            <a:prstGeom prst="rect">
              <a:avLst/>
            </a:prstGeom>
          </p:spPr>
          <p:txBody>
            <a:bodyPr lIns="0" tIns="0" rIns="0" bIns="0" rtlCol="0" anchor="t">
              <a:spAutoFit/>
            </a:bodyPr>
            <a:lstStyle/>
            <a:p>
              <a:pPr marL="0" marR="0" lvl="0" indent="0" algn="l" defTabSz="914400" rtl="0" eaLnBrk="1" fontAlgn="auto" latinLnBrk="0" hangingPunct="1">
                <a:lnSpc>
                  <a:spcPts val="5292"/>
                </a:lnSpc>
                <a:spcBef>
                  <a:spcPct val="0"/>
                </a:spcBef>
                <a:spcAft>
                  <a:spcPts val="0"/>
                </a:spcAft>
                <a:buClrTx/>
                <a:buSzTx/>
                <a:buFontTx/>
                <a:buNone/>
                <a:tabLst/>
                <a:defRPr/>
              </a:pPr>
              <a:r>
                <a:rPr kumimoji="0" lang="en-US" sz="4200" b="1" i="0" u="none" strike="noStrike" kern="1200" cap="none" spc="0" normalizeH="0" baseline="0" noProof="0">
                  <a:ln>
                    <a:noFill/>
                  </a:ln>
                  <a:solidFill>
                    <a:srgbClr val="014F8E"/>
                  </a:solidFill>
                  <a:effectLst/>
                  <a:uLnTx/>
                  <a:uFillTx/>
                  <a:latin typeface="League Spartan"/>
                  <a:ea typeface="League Spartan"/>
                  <a:cs typeface="League Spartan"/>
                  <a:sym typeface="League Spartan"/>
                </a:rPr>
                <a:t>Values</a:t>
              </a:r>
            </a:p>
          </p:txBody>
        </p:sp>
        <p:sp>
          <p:nvSpPr>
            <p:cNvPr id="15" name="TextBox 15"/>
            <p:cNvSpPr txBox="1"/>
            <p:nvPr/>
          </p:nvSpPr>
          <p:spPr>
            <a:xfrm>
              <a:off x="0" y="968756"/>
              <a:ext cx="10820400" cy="1131408"/>
            </a:xfrm>
            <a:prstGeom prst="rect">
              <a:avLst/>
            </a:prstGeom>
          </p:spPr>
          <p:txBody>
            <a:bodyPr lIns="0" tIns="0" rIns="0" bIns="0" rtlCol="0" anchor="t">
              <a:spAutoFit/>
            </a:bodyPr>
            <a:lstStyle/>
            <a:p>
              <a:pPr marL="0" marR="0" lvl="0" indent="0" algn="l" defTabSz="914400" rtl="0" eaLnBrk="1" fontAlgn="auto" latinLnBrk="0" hangingPunct="1">
                <a:lnSpc>
                  <a:spcPts val="3407"/>
                </a:lnSpc>
                <a:spcBef>
                  <a:spcPct val="0"/>
                </a:spcBef>
                <a:spcAft>
                  <a:spcPts val="0"/>
                </a:spcAft>
                <a:buClrTx/>
                <a:buSzTx/>
                <a:buFontTx/>
                <a:buNone/>
                <a:tabLst/>
                <a:defRPr/>
              </a:pPr>
              <a:r>
                <a:rPr kumimoji="0" lang="en-US" sz="2399" b="0" i="0" u="none" strike="noStrike" kern="1200" cap="none" spc="0" normalizeH="0" baseline="0" noProof="0">
                  <a:ln>
                    <a:noFill/>
                  </a:ln>
                  <a:solidFill>
                    <a:srgbClr val="014F8E"/>
                  </a:solidFill>
                  <a:effectLst/>
                  <a:uLnTx/>
                  <a:uFillTx/>
                  <a:latin typeface="Roboto"/>
                  <a:ea typeface="Roboto"/>
                  <a:cs typeface="Roboto"/>
                  <a:sym typeface="Roboto"/>
                </a:rPr>
                <a:t>These are the guiding principles that will influence your actions to fulfill your company's mission and vision.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206BB-7C31-DD5B-4E92-8FC57B234F7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36A7DD3-75C0-0757-D97A-FE2CD98E06EA}"/>
              </a:ext>
            </a:extLst>
          </p:cNvPr>
          <p:cNvSpPr txBox="1"/>
          <p:nvPr/>
        </p:nvSpPr>
        <p:spPr>
          <a:xfrm>
            <a:off x="1011719" y="3771900"/>
            <a:ext cx="5219700" cy="2276008"/>
          </a:xfrm>
          <a:prstGeom prst="rect">
            <a:avLst/>
          </a:prstGeom>
        </p:spPr>
        <p:txBody>
          <a:bodyPr wrap="square" lIns="0" tIns="0" rIns="0" bIns="0" rtlCol="0" anchor="t">
            <a:spAutoFit/>
          </a:bodyPr>
          <a:lstStyle/>
          <a:p>
            <a:pPr algn="ctr">
              <a:lnSpc>
                <a:spcPts val="9360"/>
              </a:lnSpc>
            </a:pPr>
            <a:r>
              <a:rPr lang="zh-CN" altLang="en-US" sz="54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需要解决的问题</a:t>
            </a:r>
            <a:endParaRPr lang="en-US" altLang="zh-CN" sz="54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a:p>
            <a:pPr algn="ctr">
              <a:lnSpc>
                <a:spcPts val="9360"/>
              </a:lnSpc>
            </a:pPr>
            <a:r>
              <a:rPr lang="zh-CN" altLang="en-US" sz="54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（以及如何解决）</a:t>
            </a:r>
            <a:endParaRPr lang="en-US" sz="54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p:txBody>
      </p:sp>
      <p:sp>
        <p:nvSpPr>
          <p:cNvPr id="3" name="Freeform 3">
            <a:extLst>
              <a:ext uri="{FF2B5EF4-FFF2-40B4-BE49-F238E27FC236}">
                <a16:creationId xmlns:a16="http://schemas.microsoft.com/office/drawing/2014/main" id="{F4EA9CD7-6887-B265-B375-928272165896}"/>
              </a:ext>
              <a:ext uri="{C183D7F6-B498-43B3-948B-1728B52AA6E4}">
                <adec:decorative xmlns:adec="http://schemas.microsoft.com/office/drawing/2017/decorative" val="1"/>
              </a:ext>
            </a:extLst>
          </p:cNvPr>
          <p:cNvSpPr/>
          <p:nvPr/>
        </p:nvSpPr>
        <p:spPr>
          <a:xfrm>
            <a:off x="7675791" y="1689792"/>
            <a:ext cx="881980" cy="881980"/>
          </a:xfrm>
          <a:custGeom>
            <a:avLst/>
            <a:gdLst/>
            <a:ahLst/>
            <a:cxnLst/>
            <a:rect l="l" t="t" r="r" b="b"/>
            <a:pathLst>
              <a:path w="881980" h="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F939DD63-26ED-0D1F-0B58-21807FDE61D0}"/>
              </a:ext>
            </a:extLst>
          </p:cNvPr>
          <p:cNvGrpSpPr>
            <a:grpSpLocks noChangeAspect="1"/>
          </p:cNvGrpSpPr>
          <p:nvPr/>
        </p:nvGrpSpPr>
        <p:grpSpPr>
          <a:xfrm rot="5400000">
            <a:off x="7675791" y="4641516"/>
            <a:ext cx="881980" cy="881980"/>
            <a:chOff x="0" y="0"/>
            <a:chExt cx="1708150" cy="1708150"/>
          </a:xfrm>
        </p:grpSpPr>
        <p:sp>
          <p:nvSpPr>
            <p:cNvPr id="5" name="Freeform 5">
              <a:extLst>
                <a:ext uri="{FF2B5EF4-FFF2-40B4-BE49-F238E27FC236}">
                  <a16:creationId xmlns:a16="http://schemas.microsoft.com/office/drawing/2014/main" id="{6BBE403E-1A1F-3F7D-9E24-60B83C5E2909}"/>
                </a:ext>
                <a:ext uri="{C183D7F6-B498-43B3-948B-1728B52AA6E4}">
                  <adec:decorative xmlns:adec="http://schemas.microsoft.com/office/drawing/2017/decorative" val="1"/>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6" name="AutoShape 6">
            <a:extLst>
              <a:ext uri="{FF2B5EF4-FFF2-40B4-BE49-F238E27FC236}">
                <a16:creationId xmlns:a16="http://schemas.microsoft.com/office/drawing/2014/main" id="{DF5F097B-4230-1FAD-0339-05A3DDBDF6FE}"/>
              </a:ext>
              <a:ext uri="{C183D7F6-B498-43B3-948B-1728B52AA6E4}">
                <adec:decorative xmlns:adec="http://schemas.microsoft.com/office/drawing/2017/decorative" val="1"/>
              </a:ext>
            </a:extLst>
          </p:cNvPr>
          <p:cNvSpPr/>
          <p:nvPr/>
        </p:nvSpPr>
        <p:spPr>
          <a:xfrm rot="-10800000">
            <a:off x="7675791" y="7324657"/>
            <a:ext cx="881980" cy="825375"/>
          </a:xfrm>
          <a:prstGeom prst="rect">
            <a:avLst/>
          </a:prstGeom>
          <a:solidFill>
            <a:srgbClr val="FCEA00"/>
          </a:solidFill>
        </p:spPr>
      </p:sp>
      <p:grpSp>
        <p:nvGrpSpPr>
          <p:cNvPr id="7" name="Group 7">
            <a:extLst>
              <a:ext uri="{FF2B5EF4-FFF2-40B4-BE49-F238E27FC236}">
                <a16:creationId xmlns:a16="http://schemas.microsoft.com/office/drawing/2014/main" id="{ADAA43D0-1527-64C0-1E86-06E8803EEE7C}"/>
              </a:ext>
            </a:extLst>
          </p:cNvPr>
          <p:cNvGrpSpPr/>
          <p:nvPr/>
        </p:nvGrpSpPr>
        <p:grpSpPr>
          <a:xfrm>
            <a:off x="9144000" y="1491568"/>
            <a:ext cx="8115300" cy="1151956"/>
            <a:chOff x="0" y="-28575"/>
            <a:chExt cx="10820400" cy="1535941"/>
          </a:xfrm>
        </p:grpSpPr>
        <p:sp>
          <p:nvSpPr>
            <p:cNvPr id="8" name="TextBox 8">
              <a:extLst>
                <a:ext uri="{FF2B5EF4-FFF2-40B4-BE49-F238E27FC236}">
                  <a16:creationId xmlns:a16="http://schemas.microsoft.com/office/drawing/2014/main" id="{08FAEE44-2E05-454E-54DF-1549689A8D39}"/>
                </a:ext>
              </a:extLst>
            </p:cNvPr>
            <p:cNvSpPr txBox="1"/>
            <p:nvPr/>
          </p:nvSpPr>
          <p:spPr>
            <a:xfrm>
              <a:off x="0" y="-28575"/>
              <a:ext cx="10820400" cy="852285"/>
            </a:xfrm>
            <a:prstGeom prst="rect">
              <a:avLst/>
            </a:prstGeom>
          </p:spPr>
          <p:txBody>
            <a:bodyPr lIns="0" tIns="0" rIns="0" bIns="0" rtlCol="0" anchor="t">
              <a:spAutoFit/>
            </a:bodyPr>
            <a:lstStyle/>
            <a:p>
              <a:pPr marL="0" lvl="0" indent="0" algn="l">
                <a:lnSpc>
                  <a:spcPts val="5292"/>
                </a:lnSpc>
                <a:spcBef>
                  <a:spcPct val="0"/>
                </a:spcBef>
              </a:pPr>
              <a:r>
                <a:rPr lang="zh-CN" altLang="en-US" sz="4200" b="1"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告诉机器该做什么</a:t>
              </a:r>
              <a:endParaRPr lang="en-US" sz="4200" b="1" u="none"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p:txBody>
        </p:sp>
        <p:sp>
          <p:nvSpPr>
            <p:cNvPr id="9" name="TextBox 9">
              <a:extLst>
                <a:ext uri="{FF2B5EF4-FFF2-40B4-BE49-F238E27FC236}">
                  <a16:creationId xmlns:a16="http://schemas.microsoft.com/office/drawing/2014/main" id="{FBBEF024-3584-C144-72A0-6EEA80553653}"/>
                </a:ext>
              </a:extLst>
            </p:cNvPr>
            <p:cNvSpPr txBox="1"/>
            <p:nvPr/>
          </p:nvSpPr>
          <p:spPr>
            <a:xfrm>
              <a:off x="0" y="968757"/>
              <a:ext cx="10820400" cy="538609"/>
            </a:xfrm>
            <a:prstGeom prst="rect">
              <a:avLst/>
            </a:prstGeom>
          </p:spPr>
          <p:txBody>
            <a:bodyPr lIns="0" tIns="0" rIns="0" bIns="0" rtlCol="0" anchor="t">
              <a:spAutoFit/>
            </a:bodyPr>
            <a:lstStyle/>
            <a:p>
              <a:pPr marL="0" lvl="0" indent="0" algn="l">
                <a:lnSpc>
                  <a:spcPts val="3407"/>
                </a:lnSpc>
                <a:spcBef>
                  <a:spcPct val="0"/>
                </a:spcBef>
              </a:pPr>
              <a:r>
                <a:rPr lang="zh-CN" altLang="en-US" sz="2399" u="none" dirty="0">
                  <a:solidFill>
                    <a:srgbClr val="014F8E"/>
                  </a:solidFill>
                  <a:latin typeface="Microsoft YaHei" panose="020B0503020204020204" pitchFamily="34" charset="-122"/>
                  <a:ea typeface="Microsoft YaHei" panose="020B0503020204020204" pitchFamily="34" charset="-122"/>
                  <a:cs typeface="Roboto"/>
                  <a:sym typeface="Roboto"/>
                </a:rPr>
                <a:t>（面向命令的编程）</a:t>
              </a:r>
              <a:endParaRPr lang="en-US" sz="2399" u="none" dirty="0">
                <a:solidFill>
                  <a:srgbClr val="014F8E"/>
                </a:solidFill>
                <a:latin typeface="Microsoft YaHei" panose="020B0503020204020204" pitchFamily="34" charset="-122"/>
                <a:ea typeface="Microsoft YaHei" panose="020B0503020204020204" pitchFamily="34" charset="-122"/>
                <a:cs typeface="Roboto"/>
                <a:sym typeface="Roboto"/>
              </a:endParaRPr>
            </a:p>
          </p:txBody>
        </p:sp>
      </p:grpSp>
      <p:grpSp>
        <p:nvGrpSpPr>
          <p:cNvPr id="10" name="Group 10">
            <a:extLst>
              <a:ext uri="{FF2B5EF4-FFF2-40B4-BE49-F238E27FC236}">
                <a16:creationId xmlns:a16="http://schemas.microsoft.com/office/drawing/2014/main" id="{B5F2C646-1B46-BC0F-B702-0C87BD501AD4}"/>
              </a:ext>
            </a:extLst>
          </p:cNvPr>
          <p:cNvGrpSpPr/>
          <p:nvPr/>
        </p:nvGrpSpPr>
        <p:grpSpPr>
          <a:xfrm>
            <a:off x="9144000" y="4334507"/>
            <a:ext cx="8115300" cy="1151956"/>
            <a:chOff x="0" y="-28575"/>
            <a:chExt cx="10820400" cy="1535941"/>
          </a:xfrm>
        </p:grpSpPr>
        <p:sp>
          <p:nvSpPr>
            <p:cNvPr id="11" name="TextBox 11">
              <a:extLst>
                <a:ext uri="{FF2B5EF4-FFF2-40B4-BE49-F238E27FC236}">
                  <a16:creationId xmlns:a16="http://schemas.microsoft.com/office/drawing/2014/main" id="{66390B64-8F3F-296E-E78C-56D5449AB21F}"/>
                </a:ext>
              </a:extLst>
            </p:cNvPr>
            <p:cNvSpPr txBox="1"/>
            <p:nvPr/>
          </p:nvSpPr>
          <p:spPr>
            <a:xfrm>
              <a:off x="0" y="-28575"/>
              <a:ext cx="10820400" cy="850576"/>
            </a:xfrm>
            <a:prstGeom prst="rect">
              <a:avLst/>
            </a:prstGeom>
          </p:spPr>
          <p:txBody>
            <a:bodyPr lIns="0" tIns="0" rIns="0" bIns="0" rtlCol="0" anchor="t">
              <a:spAutoFit/>
            </a:bodyPr>
            <a:lstStyle/>
            <a:p>
              <a:pPr marL="0" lvl="0" indent="0" algn="l">
                <a:lnSpc>
                  <a:spcPts val="5292"/>
                </a:lnSpc>
                <a:spcBef>
                  <a:spcPct val="0"/>
                </a:spcBef>
              </a:pPr>
              <a:r>
                <a:rPr lang="zh-CN" altLang="en-US" sz="4200" b="1" dirty="0">
                  <a:solidFill>
                    <a:srgbClr val="014F8E"/>
                  </a:solidFill>
                  <a:latin typeface="Microsoft YaHei" panose="020B0503020204020204" pitchFamily="34" charset="-122"/>
                  <a:ea typeface="Microsoft YaHei" panose="020B0503020204020204" pitchFamily="34" charset="-122"/>
                  <a:cs typeface="League Spartan"/>
                  <a:sym typeface="League Spartan"/>
                </a:rPr>
                <a:t>感应机器当前状态</a:t>
              </a:r>
              <a:endParaRPr lang="en-US" sz="4200" b="1" u="none"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p:txBody>
        </p:sp>
        <p:sp>
          <p:nvSpPr>
            <p:cNvPr id="12" name="TextBox 12">
              <a:extLst>
                <a:ext uri="{FF2B5EF4-FFF2-40B4-BE49-F238E27FC236}">
                  <a16:creationId xmlns:a16="http://schemas.microsoft.com/office/drawing/2014/main" id="{41B22409-8233-D0B1-5502-F39ABE051556}"/>
                </a:ext>
              </a:extLst>
            </p:cNvPr>
            <p:cNvSpPr txBox="1"/>
            <p:nvPr/>
          </p:nvSpPr>
          <p:spPr>
            <a:xfrm>
              <a:off x="0" y="968757"/>
              <a:ext cx="10820400" cy="538609"/>
            </a:xfrm>
            <a:prstGeom prst="rect">
              <a:avLst/>
            </a:prstGeom>
          </p:spPr>
          <p:txBody>
            <a:bodyPr lIns="0" tIns="0" rIns="0" bIns="0" rtlCol="0" anchor="t">
              <a:spAutoFit/>
            </a:bodyPr>
            <a:lstStyle/>
            <a:p>
              <a:pPr marL="0" lvl="0" indent="0" algn="l">
                <a:lnSpc>
                  <a:spcPts val="3407"/>
                </a:lnSpc>
                <a:spcBef>
                  <a:spcPct val="0"/>
                </a:spcBef>
              </a:pPr>
              <a:r>
                <a:rPr lang="zh-CN" altLang="en-US" sz="2399" dirty="0">
                  <a:solidFill>
                    <a:srgbClr val="014F8E"/>
                  </a:solidFill>
                  <a:latin typeface="Microsoft YaHei" panose="020B0503020204020204" pitchFamily="34" charset="-122"/>
                  <a:ea typeface="Microsoft YaHei" panose="020B0503020204020204" pitchFamily="34" charset="-122"/>
                  <a:cs typeface="Roboto"/>
                  <a:sym typeface="Roboto"/>
                </a:rPr>
                <a:t>（机器定位系统）</a:t>
              </a:r>
              <a:endParaRPr lang="en-US" sz="2399" u="none" dirty="0">
                <a:solidFill>
                  <a:srgbClr val="014F8E"/>
                </a:solidFill>
                <a:latin typeface="Microsoft YaHei" panose="020B0503020204020204" pitchFamily="34" charset="-122"/>
                <a:ea typeface="Microsoft YaHei" panose="020B0503020204020204" pitchFamily="34" charset="-122"/>
                <a:cs typeface="Roboto"/>
                <a:sym typeface="Roboto"/>
              </a:endParaRPr>
            </a:p>
          </p:txBody>
        </p:sp>
      </p:grpSp>
      <p:grpSp>
        <p:nvGrpSpPr>
          <p:cNvPr id="13" name="Group 13">
            <a:extLst>
              <a:ext uri="{FF2B5EF4-FFF2-40B4-BE49-F238E27FC236}">
                <a16:creationId xmlns:a16="http://schemas.microsoft.com/office/drawing/2014/main" id="{E7B2921C-7FEA-6710-1B5B-85E4568D1987}"/>
              </a:ext>
            </a:extLst>
          </p:cNvPr>
          <p:cNvGrpSpPr/>
          <p:nvPr/>
        </p:nvGrpSpPr>
        <p:grpSpPr>
          <a:xfrm>
            <a:off x="9144000" y="6967449"/>
            <a:ext cx="8115300" cy="1168980"/>
            <a:chOff x="0" y="-57772"/>
            <a:chExt cx="10820400" cy="1558639"/>
          </a:xfrm>
        </p:grpSpPr>
        <p:sp>
          <p:nvSpPr>
            <p:cNvPr id="14" name="TextBox 14">
              <a:extLst>
                <a:ext uri="{FF2B5EF4-FFF2-40B4-BE49-F238E27FC236}">
                  <a16:creationId xmlns:a16="http://schemas.microsoft.com/office/drawing/2014/main" id="{BAF569C3-D693-898B-782E-D0D322DB7801}"/>
                </a:ext>
              </a:extLst>
            </p:cNvPr>
            <p:cNvSpPr txBox="1"/>
            <p:nvPr/>
          </p:nvSpPr>
          <p:spPr>
            <a:xfrm>
              <a:off x="0" y="-57772"/>
              <a:ext cx="10820400" cy="850576"/>
            </a:xfrm>
            <a:prstGeom prst="rect">
              <a:avLst/>
            </a:prstGeom>
          </p:spPr>
          <p:txBody>
            <a:bodyPr lIns="0" tIns="0" rIns="0" bIns="0" rtlCol="0" anchor="t">
              <a:spAutoFit/>
            </a:bodyPr>
            <a:lstStyle/>
            <a:p>
              <a:pPr marL="0" lvl="0" indent="0" algn="l">
                <a:lnSpc>
                  <a:spcPts val="5292"/>
                </a:lnSpc>
                <a:spcBef>
                  <a:spcPct val="0"/>
                </a:spcBef>
              </a:pPr>
              <a:r>
                <a:rPr lang="zh-CN" altLang="en-US" sz="4200" b="1" u="none" dirty="0">
                  <a:solidFill>
                    <a:srgbClr val="014F8E"/>
                  </a:solidFill>
                  <a:latin typeface="Microsoft YaHei" panose="020B0503020204020204" pitchFamily="34" charset="-122"/>
                  <a:ea typeface="Microsoft YaHei" panose="020B0503020204020204" pitchFamily="34" charset="-122"/>
                  <a:cs typeface="League Spartan"/>
                  <a:sym typeface="League Spartan"/>
                </a:rPr>
                <a:t>执行操作</a:t>
              </a:r>
              <a:endParaRPr lang="en-US" sz="4200" b="1" u="none"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p:txBody>
        </p:sp>
        <p:sp>
          <p:nvSpPr>
            <p:cNvPr id="15" name="TextBox 15">
              <a:extLst>
                <a:ext uri="{FF2B5EF4-FFF2-40B4-BE49-F238E27FC236}">
                  <a16:creationId xmlns:a16="http://schemas.microsoft.com/office/drawing/2014/main" id="{5D8765B4-049F-3170-FE04-0A3396DCD332}"/>
                </a:ext>
              </a:extLst>
            </p:cNvPr>
            <p:cNvSpPr txBox="1"/>
            <p:nvPr/>
          </p:nvSpPr>
          <p:spPr>
            <a:xfrm>
              <a:off x="0" y="968755"/>
              <a:ext cx="10820400" cy="532112"/>
            </a:xfrm>
            <a:prstGeom prst="rect">
              <a:avLst/>
            </a:prstGeom>
          </p:spPr>
          <p:txBody>
            <a:bodyPr lIns="0" tIns="0" rIns="0" bIns="0" rtlCol="0" anchor="t">
              <a:spAutoFit/>
            </a:bodyPr>
            <a:lstStyle/>
            <a:p>
              <a:pPr marL="0" lvl="0" indent="0" algn="l">
                <a:lnSpc>
                  <a:spcPts val="3407"/>
                </a:lnSpc>
                <a:spcBef>
                  <a:spcPct val="0"/>
                </a:spcBef>
              </a:pPr>
              <a:r>
                <a:rPr lang="zh-CN" altLang="en-US" sz="2399" u="none" dirty="0">
                  <a:solidFill>
                    <a:srgbClr val="014F8E"/>
                  </a:solidFill>
                  <a:latin typeface="Microsoft YaHei" panose="020B0503020204020204" pitchFamily="34" charset="-122"/>
                  <a:ea typeface="Microsoft YaHei" panose="020B0503020204020204" pitchFamily="34" charset="-122"/>
                  <a:cs typeface="Roboto"/>
                  <a:sym typeface="Roboto"/>
                </a:rPr>
                <a:t>（基础运动控制学）</a:t>
              </a:r>
              <a:endParaRPr lang="en-US" sz="2399" u="none" dirty="0">
                <a:solidFill>
                  <a:srgbClr val="014F8E"/>
                </a:solidFill>
                <a:latin typeface="Microsoft YaHei" panose="020B0503020204020204" pitchFamily="34" charset="-122"/>
                <a:ea typeface="Microsoft YaHei" panose="020B0503020204020204" pitchFamily="34" charset="-122"/>
                <a:cs typeface="Roboto"/>
                <a:sym typeface="Roboto"/>
              </a:endParaRPr>
            </a:p>
          </p:txBody>
        </p:sp>
      </p:grpSp>
    </p:spTree>
    <p:extLst>
      <p:ext uri="{BB962C8B-B14F-4D97-AF65-F5344CB8AC3E}">
        <p14:creationId xmlns:p14="http://schemas.microsoft.com/office/powerpoint/2010/main" val="3995943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a:extLst>
            <a:ext uri="{FF2B5EF4-FFF2-40B4-BE49-F238E27FC236}">
              <a16:creationId xmlns:a16="http://schemas.microsoft.com/office/drawing/2014/main" id="{ECDFF94E-73B7-136D-2B5E-7AC4544033D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DB553B9-607A-DB06-4A76-591E405D6359}"/>
              </a:ext>
              <a:ext uri="{C183D7F6-B498-43B3-948B-1728B52AA6E4}">
                <adec:decorative xmlns:adec="http://schemas.microsoft.com/office/drawing/2017/decorative" val="1"/>
              </a:ext>
            </a:extLst>
          </p:cNvPr>
          <p:cNvSpPr/>
          <p:nvPr/>
        </p:nvSpPr>
        <p:spPr>
          <a:xfrm>
            <a:off x="0" y="7187550"/>
            <a:ext cx="18288000" cy="3099450"/>
          </a:xfrm>
          <a:prstGeom prst="rect">
            <a:avLst/>
          </a:prstGeom>
          <a:solidFill>
            <a:srgbClr val="FCEA00"/>
          </a:solidFill>
        </p:spPr>
      </p:sp>
      <p:sp>
        <p:nvSpPr>
          <p:cNvPr id="3" name="TextBox 3">
            <a:extLst>
              <a:ext uri="{FF2B5EF4-FFF2-40B4-BE49-F238E27FC236}">
                <a16:creationId xmlns:a16="http://schemas.microsoft.com/office/drawing/2014/main" id="{F05CD324-DC2C-EA1F-5CEF-747CCFE7DC1F}"/>
              </a:ext>
            </a:extLst>
          </p:cNvPr>
          <p:cNvSpPr txBox="1"/>
          <p:nvPr/>
        </p:nvSpPr>
        <p:spPr>
          <a:xfrm>
            <a:off x="1028700" y="1525509"/>
            <a:ext cx="13557206" cy="4193456"/>
          </a:xfrm>
          <a:prstGeom prst="rect">
            <a:avLst/>
          </a:prstGeom>
        </p:spPr>
        <p:txBody>
          <a:bodyPr lIns="0" tIns="0" rIns="0" bIns="0" rtlCol="0" anchor="t">
            <a:spAutoFit/>
          </a:bodyPr>
          <a:lstStyle/>
          <a:p>
            <a:pPr marL="0" marR="0" lvl="0" indent="0" algn="l" defTabSz="914400" rtl="0" eaLnBrk="1" fontAlgn="auto" latinLnBrk="0" hangingPunct="1">
              <a:lnSpc>
                <a:spcPts val="10920"/>
              </a:lnSpc>
              <a:spcBef>
                <a:spcPts val="0"/>
              </a:spcBef>
              <a:spcAft>
                <a:spcPts val="0"/>
              </a:spcAft>
              <a:buClrTx/>
              <a:buSzTx/>
              <a:buFontTx/>
              <a:buNone/>
              <a:tabLst/>
              <a:defRPr/>
            </a:pPr>
            <a:r>
              <a:rPr kumimoji="0" 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PART3</a:t>
            </a:r>
          </a:p>
          <a:p>
            <a:pPr marL="0" marR="0" lvl="0" indent="0" algn="l" defTabSz="914400" rtl="0" eaLnBrk="1" fontAlgn="auto" latinLnBrk="0" hangingPunct="1">
              <a:lnSpc>
                <a:spcPts val="10920"/>
              </a:lnSpc>
              <a:spcBef>
                <a:spcPts val="0"/>
              </a:spcBef>
              <a:spcAft>
                <a:spcPts val="0"/>
              </a:spcAft>
              <a:buClrTx/>
              <a:buSzTx/>
              <a:buFontTx/>
              <a:buNone/>
              <a:tabLst/>
              <a:defRPr/>
            </a:pPr>
            <a:r>
              <a:rPr lang="zh-CN" alt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让机器精准地执行操作</a:t>
            </a:r>
            <a:r>
              <a:rPr kumimoji="0" lang="en-US" altLang="zh-CN"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 </a:t>
            </a:r>
          </a:p>
          <a:p>
            <a:pPr marL="0" marR="0" lvl="0" indent="0" algn="l" defTabSz="914400" rtl="0" eaLnBrk="1" fontAlgn="auto" latinLnBrk="0" hangingPunct="1">
              <a:lnSpc>
                <a:spcPts val="10920"/>
              </a:lnSpc>
              <a:spcBef>
                <a:spcPts val="0"/>
              </a:spcBef>
              <a:spcAft>
                <a:spcPts val="0"/>
              </a:spcAft>
              <a:buClrTx/>
              <a:buSzTx/>
              <a:buFontTx/>
              <a:buNone/>
              <a:tabLst/>
              <a:defRPr/>
            </a:pPr>
            <a:r>
              <a:rPr kumimoji="0" lang="en-US" altLang="zh-CN"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 </a:t>
            </a:r>
            <a:r>
              <a:rPr lang="zh-CN" alt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运动控制学基础</a:t>
            </a:r>
            <a:endParaRPr kumimoji="0" lang="en-US" sz="9600" b="1" i="0" u="none" strike="noStrike" kern="1200" cap="none" spc="-84"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4" name="TextBox 4">
            <a:extLst>
              <a:ext uri="{FF2B5EF4-FFF2-40B4-BE49-F238E27FC236}">
                <a16:creationId xmlns:a16="http://schemas.microsoft.com/office/drawing/2014/main" id="{6E1E7745-4372-FD04-2EE8-B0965BA7EFFC}"/>
              </a:ext>
            </a:extLst>
          </p:cNvPr>
          <p:cNvSpPr txBox="1"/>
          <p:nvPr/>
        </p:nvSpPr>
        <p:spPr>
          <a:xfrm>
            <a:off x="1028700" y="7989821"/>
            <a:ext cx="16230600" cy="906529"/>
          </a:xfrm>
          <a:prstGeom prst="rect">
            <a:avLst/>
          </a:prstGeom>
        </p:spPr>
        <p:txBody>
          <a:bodyPr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14F8E"/>
                </a:solidFill>
                <a:effectLst/>
                <a:uLnTx/>
                <a:uFillTx/>
                <a:latin typeface="Roboto"/>
                <a:ea typeface="Roboto"/>
                <a:cs typeface="Roboto"/>
                <a:sym typeface="Roboto"/>
              </a:rPr>
              <a:t>Clearly defining your company’s mission, vision and values is a powerful way to align your team and reach your </a:t>
            </a:r>
            <a:r>
              <a:rPr kumimoji="0" lang="en-US" sz="2400" b="0" i="0" u="none" strike="noStrike" kern="1200" cap="none" spc="0" normalizeH="0" baseline="0" noProof="0" dirty="0" err="1">
                <a:ln>
                  <a:noFill/>
                </a:ln>
                <a:solidFill>
                  <a:srgbClr val="014F8E"/>
                </a:solidFill>
                <a:effectLst/>
                <a:uLnTx/>
                <a:uFillTx/>
                <a:latin typeface="Roboto"/>
                <a:ea typeface="Roboto"/>
                <a:cs typeface="Roboto"/>
                <a:sym typeface="Roboto"/>
              </a:rPr>
              <a:t>goals.Use</a:t>
            </a:r>
            <a:r>
              <a:rPr kumimoji="0" lang="en-US" sz="2400" b="0" i="0" u="none" strike="noStrike" kern="1200" cap="none" spc="0" normalizeH="0" baseline="0" noProof="0" dirty="0">
                <a:ln>
                  <a:noFill/>
                </a:ln>
                <a:solidFill>
                  <a:srgbClr val="014F8E"/>
                </a:solidFill>
                <a:effectLst/>
                <a:uLnTx/>
                <a:uFillTx/>
                <a:latin typeface="Roboto"/>
                <a:ea typeface="Roboto"/>
                <a:cs typeface="Roboto"/>
                <a:sym typeface="Roboto"/>
              </a:rPr>
              <a:t> the blank framework on the next page to start filling out your own mission, vision, and values.</a:t>
            </a:r>
          </a:p>
        </p:txBody>
      </p:sp>
      <p:grpSp>
        <p:nvGrpSpPr>
          <p:cNvPr id="5" name="Group 5">
            <a:extLst>
              <a:ext uri="{FF2B5EF4-FFF2-40B4-BE49-F238E27FC236}">
                <a16:creationId xmlns:a16="http://schemas.microsoft.com/office/drawing/2014/main" id="{DCBD79FE-6673-5EAE-CE3A-CF9A09F5D8D1}"/>
              </a:ext>
            </a:extLst>
          </p:cNvPr>
          <p:cNvGrpSpPr/>
          <p:nvPr/>
        </p:nvGrpSpPr>
        <p:grpSpPr>
          <a:xfrm rot="-5400000">
            <a:off x="14407774" y="2990762"/>
            <a:ext cx="4432588" cy="1270464"/>
            <a:chOff x="0" y="0"/>
            <a:chExt cx="5910117" cy="1693952"/>
          </a:xfrm>
        </p:grpSpPr>
        <p:sp>
          <p:nvSpPr>
            <p:cNvPr id="6" name="AutoShape 6">
              <a:extLst>
                <a:ext uri="{FF2B5EF4-FFF2-40B4-BE49-F238E27FC236}">
                  <a16:creationId xmlns:a16="http://schemas.microsoft.com/office/drawing/2014/main" id="{173722AD-5851-62B1-DF4B-6A52A6608F82}"/>
                </a:ext>
              </a:extLst>
            </p:cNvPr>
            <p:cNvSpPr/>
            <p:nvPr/>
          </p:nvSpPr>
          <p:spPr>
            <a:xfrm rot="5400000">
              <a:off x="2113443" y="7147"/>
              <a:ext cx="1690379" cy="1683232"/>
            </a:xfrm>
            <a:prstGeom prst="rect">
              <a:avLst/>
            </a:prstGeom>
            <a:solidFill>
              <a:srgbClr val="FFFFFF"/>
            </a:solidFill>
          </p:spPr>
        </p:sp>
        <p:grpSp>
          <p:nvGrpSpPr>
            <p:cNvPr id="7" name="Group 7">
              <a:extLst>
                <a:ext uri="{FF2B5EF4-FFF2-40B4-BE49-F238E27FC236}">
                  <a16:creationId xmlns:a16="http://schemas.microsoft.com/office/drawing/2014/main" id="{55D9F053-CBF2-AA30-3DAE-7C67E1894BE8}"/>
                </a:ext>
              </a:extLst>
            </p:cNvPr>
            <p:cNvGrpSpPr>
              <a:grpSpLocks noChangeAspect="1"/>
            </p:cNvGrpSpPr>
            <p:nvPr/>
          </p:nvGrpSpPr>
          <p:grpSpPr>
            <a:xfrm rot="5400000">
              <a:off x="0" y="0"/>
              <a:ext cx="1690379" cy="1690379"/>
              <a:chOff x="0" y="0"/>
              <a:chExt cx="1708150" cy="1708150"/>
            </a:xfrm>
          </p:grpSpPr>
          <p:sp>
            <p:nvSpPr>
              <p:cNvPr id="8" name="Freeform 8">
                <a:extLst>
                  <a:ext uri="{FF2B5EF4-FFF2-40B4-BE49-F238E27FC236}">
                    <a16:creationId xmlns:a16="http://schemas.microsoft.com/office/drawing/2014/main" id="{10C45A89-006F-182A-A33D-32ABD48621D2}"/>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9" name="Freeform 9">
              <a:extLst>
                <a:ext uri="{FF2B5EF4-FFF2-40B4-BE49-F238E27FC236}">
                  <a16:creationId xmlns:a16="http://schemas.microsoft.com/office/drawing/2014/main" id="{ACBE2520-A4D5-F79B-B767-5E83810D7F9C}"/>
                </a:ext>
              </a:extLst>
            </p:cNvPr>
            <p:cNvSpPr/>
            <p:nvPr/>
          </p:nvSpPr>
          <p:spPr>
            <a:xfrm>
              <a:off x="4226885" y="7147"/>
              <a:ext cx="1683232" cy="1683232"/>
            </a:xfrm>
            <a:custGeom>
              <a:avLst/>
              <a:gdLst/>
              <a:ahLst/>
              <a:cxnLst/>
              <a:rect l="l" t="t" r="r" b="b"/>
              <a:pathLst>
                <a:path w="1683232" h="1683232">
                  <a:moveTo>
                    <a:pt x="0" y="0"/>
                  </a:moveTo>
                  <a:lnTo>
                    <a:pt x="1683232" y="0"/>
                  </a:lnTo>
                  <a:lnTo>
                    <a:pt x="1683232" y="1683232"/>
                  </a:lnTo>
                  <a:lnTo>
                    <a:pt x="0" y="16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extLst>
      <p:ext uri="{BB962C8B-B14F-4D97-AF65-F5344CB8AC3E}">
        <p14:creationId xmlns:p14="http://schemas.microsoft.com/office/powerpoint/2010/main" val="485204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10652193" y="0"/>
            <a:ext cx="7635807" cy="10287000"/>
          </a:xfrm>
          <a:prstGeom prst="rect">
            <a:avLst/>
          </a:prstGeom>
          <a:solidFill>
            <a:srgbClr val="FCEA00"/>
          </a:solidFill>
        </p:spPr>
      </p:sp>
      <p:sp>
        <p:nvSpPr>
          <p:cNvPr id="3" name="TextBox 3"/>
          <p:cNvSpPr txBox="1"/>
          <p:nvPr/>
        </p:nvSpPr>
        <p:spPr>
          <a:xfrm>
            <a:off x="1026241" y="2732584"/>
            <a:ext cx="8641321" cy="2410916"/>
          </a:xfrm>
          <a:prstGeom prst="rect">
            <a:avLst/>
          </a:prstGeom>
        </p:spPr>
        <p:txBody>
          <a:bodyPr lIns="0" tIns="0" rIns="0" bIns="0" rtlCol="0" anchor="t">
            <a:spAutoFit/>
          </a:bodyPr>
          <a:lstStyle/>
          <a:p>
            <a:pPr marL="0" marR="0" lvl="0" indent="0" algn="l" defTabSz="914400" rtl="0" eaLnBrk="1" fontAlgn="auto" latinLnBrk="0" hangingPunct="1">
              <a:lnSpc>
                <a:spcPts val="9359"/>
              </a:lnSpc>
              <a:spcBef>
                <a:spcPts val="0"/>
              </a:spcBef>
              <a:spcAft>
                <a:spcPts val="0"/>
              </a:spcAft>
              <a:buClrTx/>
              <a:buSzTx/>
              <a:buFontTx/>
              <a:buNone/>
              <a:tabLst/>
              <a:defRPr/>
            </a:pPr>
            <a:r>
              <a:rPr kumimoji="0" lang="zh-CN" altLang="en-US" sz="8800" b="1" i="0" u="none" strike="noStrike" kern="1200" cap="none" spc="-71"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基于数学模型的运动控制</a:t>
            </a:r>
            <a:endParaRPr kumimoji="0" lang="en-US" sz="8800" b="1" i="0" u="none" strike="noStrike" kern="1200" cap="none" spc="-72"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grpSp>
        <p:nvGrpSpPr>
          <p:cNvPr id="4" name="Group 4"/>
          <p:cNvGrpSpPr/>
          <p:nvPr/>
        </p:nvGrpSpPr>
        <p:grpSpPr>
          <a:xfrm>
            <a:off x="11774474" y="1028700"/>
            <a:ext cx="5484826" cy="7387400"/>
            <a:chOff x="0" y="0"/>
            <a:chExt cx="7313102" cy="9849867"/>
          </a:xfrm>
        </p:grpSpPr>
        <p:sp>
          <p:nvSpPr>
            <p:cNvPr id="5" name="AutoShape 5"/>
            <p:cNvSpPr/>
            <p:nvPr/>
          </p:nvSpPr>
          <p:spPr>
            <a:xfrm>
              <a:off x="0" y="0"/>
              <a:ext cx="1324627" cy="223120"/>
            </a:xfrm>
            <a:prstGeom prst="rect">
              <a:avLst/>
            </a:prstGeom>
            <a:solidFill>
              <a:srgbClr val="014F8E"/>
            </a:solidFill>
          </p:spPr>
        </p:sp>
        <p:sp>
          <p:nvSpPr>
            <p:cNvPr id="6" name="TextBox 6"/>
            <p:cNvSpPr txBox="1"/>
            <p:nvPr/>
          </p:nvSpPr>
          <p:spPr>
            <a:xfrm>
              <a:off x="0" y="763617"/>
              <a:ext cx="7313102" cy="9086249"/>
            </a:xfrm>
            <a:prstGeom prst="rect">
              <a:avLst/>
            </a:prstGeom>
          </p:spPr>
          <p:txBody>
            <a:bodyPr lIns="0" tIns="0" rIns="0" bIns="0" rtlCol="0" anchor="t">
              <a:spAutoFit/>
            </a:bodyPr>
            <a:lstStyle/>
            <a:p>
              <a:pPr marL="0" marR="0" lvl="0" indent="0" algn="l" defTabSz="914400" rtl="0" eaLnBrk="1" fontAlgn="auto" latinLnBrk="0" hangingPunct="1">
                <a:lnSpc>
                  <a:spcPts val="3600"/>
                </a:lnSpc>
                <a:spcBef>
                  <a:spcPts val="0"/>
                </a:spcBef>
                <a:spcAft>
                  <a:spcPts val="0"/>
                </a:spcAft>
                <a:buClrTx/>
                <a:buSzTx/>
                <a:buFontTx/>
                <a:buNone/>
                <a:tabLst/>
                <a:defRPr/>
              </a:pPr>
              <a:r>
                <a:rPr kumimoji="0" lang="en-US" sz="2400" b="0" i="0" u="none" strike="noStrike" kern="1200" cap="none" spc="0" normalizeH="0" baseline="0" noProof="0">
                  <a:ln>
                    <a:noFill/>
                  </a:ln>
                  <a:solidFill>
                    <a:srgbClr val="014F8E"/>
                  </a:solidFill>
                  <a:effectLst/>
                  <a:uLnTx/>
                  <a:uFillTx/>
                  <a:latin typeface="Roboto"/>
                  <a:ea typeface="Roboto"/>
                  <a:cs typeface="Roboto"/>
                  <a:sym typeface="Roboto"/>
                </a:rPr>
                <a:t>Product-Market fit is a concept coined Marc Andreessen and refers to your start-up being in a good market with a product that can satisfy that market. Finding Product-Market fit is the difference between struggling to find customers and having them knocking down your door for your product. This framework will help you identify target customers and their underserved needs and test and change your key market hypotheses to arrive at product-market fit. Use the blank framework on the next page to start filling out your own Product-Market Fit Pyramid.</a:t>
              </a:r>
            </a:p>
          </p:txBody>
        </p:sp>
      </p:grpSp>
      <p:grpSp>
        <p:nvGrpSpPr>
          <p:cNvPr id="7" name="Group 7"/>
          <p:cNvGrpSpPr/>
          <p:nvPr/>
        </p:nvGrpSpPr>
        <p:grpSpPr>
          <a:xfrm>
            <a:off x="1028700" y="8289929"/>
            <a:ext cx="3378602" cy="968371"/>
            <a:chOff x="0" y="0"/>
            <a:chExt cx="4504802" cy="1291162"/>
          </a:xfrm>
        </p:grpSpPr>
        <p:sp>
          <p:nvSpPr>
            <p:cNvPr id="8" name="AutoShape 8"/>
            <p:cNvSpPr/>
            <p:nvPr/>
          </p:nvSpPr>
          <p:spPr>
            <a:xfrm rot="5400000">
              <a:off x="1610906" y="5447"/>
              <a:ext cx="1288438" cy="1282991"/>
            </a:xfrm>
            <a:prstGeom prst="rect">
              <a:avLst/>
            </a:prstGeom>
            <a:solidFill>
              <a:srgbClr val="FFFFFF"/>
            </a:solidFill>
          </p:spPr>
        </p:sp>
        <p:grpSp>
          <p:nvGrpSpPr>
            <p:cNvPr id="9" name="Group 9"/>
            <p:cNvGrpSpPr>
              <a:grpSpLocks noChangeAspect="1"/>
            </p:cNvGrpSpPr>
            <p:nvPr/>
          </p:nvGrpSpPr>
          <p:grpSpPr>
            <a:xfrm rot="5400000">
              <a:off x="0" y="0"/>
              <a:ext cx="1288438" cy="1288438"/>
              <a:chOff x="0" y="0"/>
              <a:chExt cx="1708150" cy="1708150"/>
            </a:xfrm>
          </p:grpSpPr>
          <p:sp>
            <p:nvSpPr>
              <p:cNvPr id="10" name="Freeform 1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11" name="Freeform 11"/>
            <p:cNvSpPr/>
            <p:nvPr/>
          </p:nvSpPr>
          <p:spPr>
            <a:xfrm>
              <a:off x="3221811" y="5447"/>
              <a:ext cx="1282991" cy="1282991"/>
            </a:xfrm>
            <a:custGeom>
              <a:avLst/>
              <a:gdLst/>
              <a:ahLst/>
              <a:cxnLst/>
              <a:rect l="l" t="t" r="r" b="b"/>
              <a:pathLst>
                <a:path w="1282991" h="1282991">
                  <a:moveTo>
                    <a:pt x="0" y="0"/>
                  </a:moveTo>
                  <a:lnTo>
                    <a:pt x="1282991" y="0"/>
                  </a:lnTo>
                  <a:lnTo>
                    <a:pt x="1282991" y="1282991"/>
                  </a:lnTo>
                  <a:lnTo>
                    <a:pt x="0" y="12829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a:extLst>
            <a:ext uri="{FF2B5EF4-FFF2-40B4-BE49-F238E27FC236}">
              <a16:creationId xmlns:a16="http://schemas.microsoft.com/office/drawing/2014/main" id="{D3AAB5A0-E46A-E056-54EB-988E88E6CE2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4EA0156-BF5D-E21B-FEF3-795A920B94FF}"/>
              </a:ext>
            </a:extLst>
          </p:cNvPr>
          <p:cNvSpPr txBox="1"/>
          <p:nvPr/>
        </p:nvSpPr>
        <p:spPr>
          <a:xfrm>
            <a:off x="304800" y="3988798"/>
            <a:ext cx="6972300" cy="1126014"/>
          </a:xfrm>
          <a:prstGeom prst="rect">
            <a:avLst/>
          </a:prstGeom>
        </p:spPr>
        <p:txBody>
          <a:bodyPr wrap="square" lIns="0" tIns="0" rIns="0" bIns="0" rtlCol="0" anchor="t">
            <a:spAutoFit/>
          </a:bodyPr>
          <a:lstStyle/>
          <a:p>
            <a:pPr algn="ctr">
              <a:lnSpc>
                <a:spcPts val="9360"/>
              </a:lnSpc>
            </a:pPr>
            <a:r>
              <a:rPr lang="zh-CN" altLang="en-US" sz="72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关于本次分享</a:t>
            </a:r>
            <a:endParaRPr lang="en-US" sz="7200" b="1" spc="-72"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p:txBody>
      </p:sp>
      <p:sp>
        <p:nvSpPr>
          <p:cNvPr id="3" name="Freeform 3">
            <a:extLst>
              <a:ext uri="{FF2B5EF4-FFF2-40B4-BE49-F238E27FC236}">
                <a16:creationId xmlns:a16="http://schemas.microsoft.com/office/drawing/2014/main" id="{0CC81629-E429-C768-1A8D-C267DB36FD78}"/>
              </a:ext>
              <a:ext uri="{C183D7F6-B498-43B3-948B-1728B52AA6E4}">
                <adec:decorative xmlns:adec="http://schemas.microsoft.com/office/drawing/2017/decorative" val="1"/>
              </a:ext>
            </a:extLst>
          </p:cNvPr>
          <p:cNvSpPr/>
          <p:nvPr/>
        </p:nvSpPr>
        <p:spPr>
          <a:xfrm>
            <a:off x="7675791" y="1489984"/>
            <a:ext cx="881980" cy="881980"/>
          </a:xfrm>
          <a:custGeom>
            <a:avLst/>
            <a:gdLst/>
            <a:ahLst/>
            <a:cxnLst/>
            <a:rect l="l" t="t" r="r" b="b"/>
            <a:pathLst>
              <a:path w="881980" h="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a:extLst>
              <a:ext uri="{FF2B5EF4-FFF2-40B4-BE49-F238E27FC236}">
                <a16:creationId xmlns:a16="http://schemas.microsoft.com/office/drawing/2014/main" id="{C145FA14-87CA-BD43-B4D2-8CAB928B52ED}"/>
              </a:ext>
            </a:extLst>
          </p:cNvPr>
          <p:cNvGrpSpPr>
            <a:grpSpLocks noChangeAspect="1"/>
          </p:cNvGrpSpPr>
          <p:nvPr/>
        </p:nvGrpSpPr>
        <p:grpSpPr>
          <a:xfrm rot="5400000">
            <a:off x="7675791" y="4436148"/>
            <a:ext cx="881980" cy="881980"/>
            <a:chOff x="0" y="0"/>
            <a:chExt cx="1708150" cy="1708150"/>
          </a:xfrm>
        </p:grpSpPr>
        <p:sp>
          <p:nvSpPr>
            <p:cNvPr id="5" name="Freeform 5">
              <a:extLst>
                <a:ext uri="{FF2B5EF4-FFF2-40B4-BE49-F238E27FC236}">
                  <a16:creationId xmlns:a16="http://schemas.microsoft.com/office/drawing/2014/main" id="{AD31D027-3E65-CC98-FDFC-6767B7182661}"/>
                </a:ext>
                <a:ext uri="{C183D7F6-B498-43B3-948B-1728B52AA6E4}">
                  <adec:decorative xmlns:adec="http://schemas.microsoft.com/office/drawing/2017/decorative" val="1"/>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id="6" name="AutoShape 6">
            <a:extLst>
              <a:ext uri="{FF2B5EF4-FFF2-40B4-BE49-F238E27FC236}">
                <a16:creationId xmlns:a16="http://schemas.microsoft.com/office/drawing/2014/main" id="{3BF40EA2-929A-A728-5940-0C4C819A6C52}"/>
              </a:ext>
              <a:ext uri="{C183D7F6-B498-43B3-948B-1728B52AA6E4}">
                <adec:decorative xmlns:adec="http://schemas.microsoft.com/office/drawing/2017/decorative" val="1"/>
              </a:ext>
            </a:extLst>
          </p:cNvPr>
          <p:cNvSpPr/>
          <p:nvPr/>
        </p:nvSpPr>
        <p:spPr>
          <a:xfrm rot="-10800000">
            <a:off x="7675791" y="7533651"/>
            <a:ext cx="881980" cy="825375"/>
          </a:xfrm>
          <a:prstGeom prst="rect">
            <a:avLst/>
          </a:prstGeom>
          <a:solidFill>
            <a:srgbClr val="FFFFFF"/>
          </a:solidFill>
        </p:spPr>
      </p:sp>
      <p:sp>
        <p:nvSpPr>
          <p:cNvPr id="8" name="TextBox 8">
            <a:extLst>
              <a:ext uri="{FF2B5EF4-FFF2-40B4-BE49-F238E27FC236}">
                <a16:creationId xmlns:a16="http://schemas.microsoft.com/office/drawing/2014/main" id="{96CCB2F7-FEC7-F59E-206D-0269AB0C949D}"/>
              </a:ext>
            </a:extLst>
          </p:cNvPr>
          <p:cNvSpPr txBox="1"/>
          <p:nvPr/>
        </p:nvSpPr>
        <p:spPr>
          <a:xfrm>
            <a:off x="9140952" y="1271530"/>
            <a:ext cx="6019800" cy="1318887"/>
          </a:xfrm>
          <a:prstGeom prst="rect">
            <a:avLst/>
          </a:prstGeom>
        </p:spPr>
        <p:txBody>
          <a:bodyPr wrap="square" lIns="0" tIns="0" rIns="0" bIns="0" rtlCol="0" anchor="t">
            <a:spAutoFit/>
          </a:bodyPr>
          <a:lstStyle/>
          <a:p>
            <a:pPr marL="0" lvl="0" indent="0" algn="l">
              <a:lnSpc>
                <a:spcPts val="5292"/>
              </a:lnSpc>
              <a:spcBef>
                <a:spcPct val="0"/>
              </a:spcBef>
            </a:pPr>
            <a:r>
              <a:rPr lang="zh-CN" altLang="en-US" sz="4200" b="1"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不会包括过于具体的</a:t>
            </a:r>
            <a:endParaRPr lang="en-US" altLang="zh-CN" sz="4200" b="1"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a:p>
            <a:pPr marL="0" lvl="0" indent="0" algn="l">
              <a:lnSpc>
                <a:spcPts val="5292"/>
              </a:lnSpc>
              <a:spcBef>
                <a:spcPct val="0"/>
              </a:spcBef>
            </a:pPr>
            <a:r>
              <a:rPr lang="zh-CN" altLang="en-US" sz="4200" b="1" dirty="0">
                <a:solidFill>
                  <a:srgbClr val="014F8E"/>
                </a:solidFill>
                <a:latin typeface="Microsoft YaHei UI" panose="020B0503020204020204" pitchFamily="34" charset="-122"/>
                <a:ea typeface="Microsoft YaHei UI" panose="020B0503020204020204" pitchFamily="34" charset="-122"/>
                <a:cs typeface="League Spartan"/>
                <a:sym typeface="League Spartan"/>
              </a:rPr>
              <a:t>技术细节</a:t>
            </a:r>
            <a:endParaRPr lang="en-US" sz="4200" b="1" u="none" dirty="0">
              <a:solidFill>
                <a:srgbClr val="014F8E"/>
              </a:solidFill>
              <a:latin typeface="Microsoft YaHei UI" panose="020B0503020204020204" pitchFamily="34" charset="-122"/>
              <a:ea typeface="Microsoft YaHei UI" panose="020B0503020204020204" pitchFamily="34" charset="-122"/>
              <a:cs typeface="League Spartan"/>
              <a:sym typeface="League Spartan"/>
            </a:endParaRPr>
          </a:p>
        </p:txBody>
      </p:sp>
      <p:sp>
        <p:nvSpPr>
          <p:cNvPr id="11" name="TextBox 11">
            <a:extLst>
              <a:ext uri="{FF2B5EF4-FFF2-40B4-BE49-F238E27FC236}">
                <a16:creationId xmlns:a16="http://schemas.microsoft.com/office/drawing/2014/main" id="{8D7040F2-655F-CE0B-F0E3-8D8D104D645E}"/>
              </a:ext>
            </a:extLst>
          </p:cNvPr>
          <p:cNvSpPr txBox="1"/>
          <p:nvPr/>
        </p:nvSpPr>
        <p:spPr>
          <a:xfrm>
            <a:off x="9140952" y="4218335"/>
            <a:ext cx="8115300" cy="1317605"/>
          </a:xfrm>
          <a:prstGeom prst="rect">
            <a:avLst/>
          </a:prstGeom>
        </p:spPr>
        <p:txBody>
          <a:bodyPr lIns="0" tIns="0" rIns="0" bIns="0" rtlCol="0" anchor="t">
            <a:spAutoFit/>
          </a:bodyPr>
          <a:lstStyle/>
          <a:p>
            <a:pPr marL="0" lvl="0" indent="0" algn="l">
              <a:lnSpc>
                <a:spcPts val="5292"/>
              </a:lnSpc>
              <a:spcBef>
                <a:spcPct val="0"/>
              </a:spcBef>
            </a:pPr>
            <a:r>
              <a:rPr lang="zh-CN" altLang="en-US" sz="4200" b="1" dirty="0">
                <a:solidFill>
                  <a:srgbClr val="014F8E"/>
                </a:solidFill>
                <a:latin typeface="Microsoft YaHei" panose="020B0503020204020204" pitchFamily="34" charset="-122"/>
                <a:ea typeface="Microsoft YaHei" panose="020B0503020204020204" pitchFamily="34" charset="-122"/>
                <a:cs typeface="League Spartan"/>
                <a:sym typeface="League Spartan"/>
              </a:rPr>
              <a:t>通过案例分享基本的</a:t>
            </a:r>
            <a:endParaRPr lang="en-US" altLang="zh-CN" sz="4200" b="1"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a:p>
            <a:pPr marL="0" lvl="0" indent="0" algn="l">
              <a:lnSpc>
                <a:spcPts val="5292"/>
              </a:lnSpc>
              <a:spcBef>
                <a:spcPct val="0"/>
              </a:spcBef>
            </a:pPr>
            <a:r>
              <a:rPr lang="zh-CN" altLang="en-US" sz="4200" b="1" dirty="0">
                <a:solidFill>
                  <a:srgbClr val="014F8E"/>
                </a:solidFill>
                <a:latin typeface="Microsoft YaHei" panose="020B0503020204020204" pitchFamily="34" charset="-122"/>
                <a:ea typeface="Microsoft YaHei" panose="020B0503020204020204" pitchFamily="34" charset="-122"/>
                <a:cs typeface="League Spartan"/>
                <a:sym typeface="League Spartan"/>
              </a:rPr>
              <a:t>思路、方法和技巧</a:t>
            </a:r>
            <a:endParaRPr lang="en-US" sz="4200" b="1" u="none"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p:txBody>
      </p:sp>
      <p:sp>
        <p:nvSpPr>
          <p:cNvPr id="14" name="TextBox 14">
            <a:extLst>
              <a:ext uri="{FF2B5EF4-FFF2-40B4-BE49-F238E27FC236}">
                <a16:creationId xmlns:a16="http://schemas.microsoft.com/office/drawing/2014/main" id="{92DEC040-D5D3-136A-ABF9-3C9C75F2FD5A}"/>
              </a:ext>
            </a:extLst>
          </p:cNvPr>
          <p:cNvSpPr txBox="1"/>
          <p:nvPr/>
        </p:nvSpPr>
        <p:spPr>
          <a:xfrm>
            <a:off x="9131808" y="7287535"/>
            <a:ext cx="8115300" cy="1317605"/>
          </a:xfrm>
          <a:prstGeom prst="rect">
            <a:avLst/>
          </a:prstGeom>
        </p:spPr>
        <p:txBody>
          <a:bodyPr lIns="0" tIns="0" rIns="0" bIns="0" rtlCol="0" anchor="t">
            <a:spAutoFit/>
          </a:bodyPr>
          <a:lstStyle/>
          <a:p>
            <a:pPr marL="0" lvl="0" indent="0" algn="l">
              <a:lnSpc>
                <a:spcPts val="5292"/>
              </a:lnSpc>
              <a:spcBef>
                <a:spcPct val="0"/>
              </a:spcBef>
            </a:pPr>
            <a:r>
              <a:rPr lang="zh-CN" altLang="en-US" sz="4200" b="1" dirty="0">
                <a:solidFill>
                  <a:srgbClr val="014F8E"/>
                </a:solidFill>
                <a:latin typeface="Microsoft YaHei" panose="020B0503020204020204" pitchFamily="34" charset="-122"/>
                <a:ea typeface="Microsoft YaHei" panose="020B0503020204020204" pitchFamily="34" charset="-122"/>
                <a:cs typeface="League Spartan"/>
                <a:sym typeface="League Spartan"/>
              </a:rPr>
              <a:t>将附上相关文档资料</a:t>
            </a:r>
            <a:endParaRPr lang="en-US" altLang="zh-CN" sz="4200" b="1"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a:p>
            <a:pPr marL="0" lvl="0" indent="0" algn="l">
              <a:lnSpc>
                <a:spcPts val="5292"/>
              </a:lnSpc>
              <a:spcBef>
                <a:spcPct val="0"/>
              </a:spcBef>
            </a:pPr>
            <a:r>
              <a:rPr lang="zh-CN" altLang="en-US" sz="4200" b="1" dirty="0">
                <a:solidFill>
                  <a:srgbClr val="014F8E"/>
                </a:solidFill>
                <a:latin typeface="Microsoft YaHei" panose="020B0503020204020204" pitchFamily="34" charset="-122"/>
                <a:ea typeface="Microsoft YaHei" panose="020B0503020204020204" pitchFamily="34" charset="-122"/>
                <a:cs typeface="League Spartan"/>
                <a:sym typeface="League Spartan"/>
              </a:rPr>
              <a:t>和队伍的所有开源代码</a:t>
            </a:r>
            <a:endParaRPr lang="en-US" sz="4200" b="1" u="none"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p:txBody>
      </p:sp>
    </p:spTree>
    <p:extLst>
      <p:ext uri="{BB962C8B-B14F-4D97-AF65-F5344CB8AC3E}">
        <p14:creationId xmlns:p14="http://schemas.microsoft.com/office/powerpoint/2010/main" val="387689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23DB1-1FC9-D84B-4505-E216F9C5D722}"/>
            </a:ext>
          </a:extLst>
        </p:cNvPr>
        <p:cNvGrpSpPr/>
        <p:nvPr/>
      </p:nvGrpSpPr>
      <p:grpSpPr>
        <a:xfrm>
          <a:off x="0" y="0"/>
          <a:ext cx="0" cy="0"/>
          <a:chOff x="0" y="0"/>
          <a:chExt cx="0" cy="0"/>
        </a:xfrm>
      </p:grpSpPr>
      <p:grpSp>
        <p:nvGrpSpPr>
          <p:cNvPr id="26" name="Group 26">
            <a:extLst>
              <a:ext uri="{FF2B5EF4-FFF2-40B4-BE49-F238E27FC236}">
                <a16:creationId xmlns:a16="http://schemas.microsoft.com/office/drawing/2014/main" id="{0F855481-B577-0E6E-107A-557C6ADCA38D}"/>
              </a:ext>
            </a:extLst>
          </p:cNvPr>
          <p:cNvGrpSpPr/>
          <p:nvPr/>
        </p:nvGrpSpPr>
        <p:grpSpPr>
          <a:xfrm>
            <a:off x="838200" y="3165944"/>
            <a:ext cx="5187122" cy="3943338"/>
            <a:chOff x="-207179" y="66675"/>
            <a:chExt cx="6916163" cy="3773351"/>
          </a:xfrm>
        </p:grpSpPr>
        <p:sp>
          <p:nvSpPr>
            <p:cNvPr id="27" name="TextBox 27">
              <a:extLst>
                <a:ext uri="{FF2B5EF4-FFF2-40B4-BE49-F238E27FC236}">
                  <a16:creationId xmlns:a16="http://schemas.microsoft.com/office/drawing/2014/main" id="{210CBD02-864B-6BE4-8271-761C23C8715C}"/>
                </a:ext>
              </a:extLst>
            </p:cNvPr>
            <p:cNvSpPr txBox="1"/>
            <p:nvPr/>
          </p:nvSpPr>
          <p:spPr>
            <a:xfrm>
              <a:off x="0" y="66675"/>
              <a:ext cx="6708984" cy="1865225"/>
            </a:xfrm>
            <a:prstGeom prst="rect">
              <a:avLst/>
            </a:prstGeom>
          </p:spPr>
          <p:txBody>
            <a:bodyPr lIns="0" tIns="0" rIns="0" bIns="0" rtlCol="0" anchor="t">
              <a:spAutoFit/>
            </a:bodyPr>
            <a:lstStyle/>
            <a:p>
              <a:pPr>
                <a:lnSpc>
                  <a:spcPts val="7551"/>
                </a:lnSpc>
              </a:pPr>
              <a:r>
                <a:rPr lang="zh-CN" altLang="en-US" sz="7200" dirty="0">
                  <a:solidFill>
                    <a:srgbClr val="014F8E"/>
                  </a:solidFill>
                  <a:latin typeface="Microsoft YaHei" panose="020B0503020204020204" pitchFamily="34" charset="-122"/>
                  <a:ea typeface="Microsoft YaHei" panose="020B0503020204020204" pitchFamily="34" charset="-122"/>
                  <a:cs typeface="Roboto"/>
                  <a:sym typeface="Roboto"/>
                </a:rPr>
                <a:t>工欲善其事</a:t>
              </a:r>
              <a:endParaRPr lang="en-US" altLang="zh-CN" sz="7200" dirty="0">
                <a:solidFill>
                  <a:srgbClr val="014F8E"/>
                </a:solidFill>
                <a:latin typeface="Microsoft YaHei" panose="020B0503020204020204" pitchFamily="34" charset="-122"/>
                <a:ea typeface="Microsoft YaHei" panose="020B0503020204020204" pitchFamily="34" charset="-122"/>
                <a:cs typeface="Roboto"/>
                <a:sym typeface="Roboto"/>
              </a:endParaRPr>
            </a:p>
            <a:p>
              <a:pPr>
                <a:lnSpc>
                  <a:spcPts val="7551"/>
                </a:lnSpc>
              </a:pPr>
              <a:r>
                <a:rPr lang="zh-CN" altLang="en-US" sz="7200" dirty="0">
                  <a:solidFill>
                    <a:srgbClr val="014F8E"/>
                  </a:solidFill>
                  <a:latin typeface="Microsoft YaHei" panose="020B0503020204020204" pitchFamily="34" charset="-122"/>
                  <a:ea typeface="Microsoft YaHei" panose="020B0503020204020204" pitchFamily="34" charset="-122"/>
                  <a:cs typeface="Roboto"/>
                  <a:sym typeface="Roboto"/>
                </a:rPr>
                <a:t>必先利其器</a:t>
              </a:r>
              <a:endParaRPr lang="en-US" altLang="zh-CN" sz="7200" dirty="0">
                <a:solidFill>
                  <a:srgbClr val="014F8E"/>
                </a:solidFill>
                <a:latin typeface="Microsoft YaHei" panose="020B0503020204020204" pitchFamily="34" charset="-122"/>
                <a:ea typeface="Microsoft YaHei" panose="020B0503020204020204" pitchFamily="34" charset="-122"/>
                <a:cs typeface="Roboto"/>
                <a:sym typeface="Roboto"/>
              </a:endParaRPr>
            </a:p>
          </p:txBody>
        </p:sp>
        <p:sp>
          <p:nvSpPr>
            <p:cNvPr id="28" name="TextBox 28">
              <a:extLst>
                <a:ext uri="{FF2B5EF4-FFF2-40B4-BE49-F238E27FC236}">
                  <a16:creationId xmlns:a16="http://schemas.microsoft.com/office/drawing/2014/main" id="{ABAEB2F4-6D9F-58A6-091C-0319D988968D}"/>
                </a:ext>
              </a:extLst>
            </p:cNvPr>
            <p:cNvSpPr txBox="1"/>
            <p:nvPr/>
          </p:nvSpPr>
          <p:spPr>
            <a:xfrm>
              <a:off x="-207179" y="2920728"/>
              <a:ext cx="6708984" cy="919298"/>
            </a:xfrm>
            <a:prstGeom prst="rect">
              <a:avLst/>
            </a:prstGeom>
          </p:spPr>
          <p:txBody>
            <a:bodyPr lIns="0" tIns="0" rIns="0" bIns="0" rtlCol="0" anchor="t">
              <a:spAutoFit/>
            </a:bodyPr>
            <a:lstStyle/>
            <a:p>
              <a:pPr algn="l">
                <a:lnSpc>
                  <a:spcPts val="3920"/>
                </a:lnSpc>
                <a:spcBef>
                  <a:spcPct val="0"/>
                </a:spcBef>
              </a:pPr>
              <a:r>
                <a:rPr lang="en-US" altLang="zh-CN" sz="2800" spc="-68" dirty="0">
                  <a:solidFill>
                    <a:srgbClr val="014F8E"/>
                  </a:solidFill>
                  <a:latin typeface="Microsoft YaHei" panose="020B0503020204020204" pitchFamily="34" charset="-122"/>
                  <a:ea typeface="Microsoft YaHei" panose="020B0503020204020204" pitchFamily="34" charset="-122"/>
                  <a:cs typeface="League Spartan"/>
                  <a:sym typeface="League Spartan"/>
                </a:rPr>
                <a:t>FRC</a:t>
              </a:r>
              <a:r>
                <a:rPr lang="zh-CN" altLang="en-US" sz="2800" spc="-68" dirty="0">
                  <a:solidFill>
                    <a:srgbClr val="014F8E"/>
                  </a:solidFill>
                  <a:latin typeface="Microsoft YaHei" panose="020B0503020204020204" pitchFamily="34" charset="-122"/>
                  <a:ea typeface="Microsoft YaHei" panose="020B0503020204020204" pitchFamily="34" charset="-122"/>
                  <a:cs typeface="League Spartan"/>
                  <a:sym typeface="League Spartan"/>
                </a:rPr>
                <a:t>机器人通用程序库</a:t>
              </a:r>
              <a:r>
                <a:rPr lang="en-US" altLang="zh-CN" sz="2800" spc="-68" dirty="0">
                  <a:solidFill>
                    <a:srgbClr val="014F8E"/>
                  </a:solidFill>
                  <a:latin typeface="Microsoft YaHei" panose="020B0503020204020204" pitchFamily="34" charset="-122"/>
                  <a:ea typeface="Microsoft YaHei" panose="020B0503020204020204" pitchFamily="34" charset="-122"/>
                  <a:cs typeface="League Spartan"/>
                  <a:sym typeface="League Spartan"/>
                </a:rPr>
                <a:t> - </a:t>
              </a:r>
              <a:r>
                <a:rPr lang="en-US" sz="2800" spc="-68" dirty="0" err="1">
                  <a:solidFill>
                    <a:srgbClr val="014F8E"/>
                  </a:solidFill>
                  <a:latin typeface="Microsoft YaHei" panose="020B0503020204020204" pitchFamily="34" charset="-122"/>
                  <a:ea typeface="Microsoft YaHei" panose="020B0503020204020204" pitchFamily="34" charset="-122"/>
                  <a:cs typeface="League Spartan"/>
                  <a:sym typeface="League Spartan"/>
                </a:rPr>
                <a:t>WPILib</a:t>
              </a:r>
              <a:endParaRPr lang="en-US" sz="2800" spc="-68"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a:p>
              <a:pPr algn="l">
                <a:lnSpc>
                  <a:spcPts val="3920"/>
                </a:lnSpc>
                <a:spcBef>
                  <a:spcPct val="0"/>
                </a:spcBef>
              </a:pPr>
              <a:endParaRPr lang="en-US" sz="2800" dirty="0">
                <a:solidFill>
                  <a:srgbClr val="014F8E"/>
                </a:solidFill>
                <a:latin typeface="Microsoft YaHei" panose="020B0503020204020204" pitchFamily="34" charset="-122"/>
                <a:ea typeface="Microsoft YaHei" panose="020B0503020204020204" pitchFamily="34" charset="-122"/>
                <a:cs typeface="Roboto"/>
                <a:sym typeface="Roboto"/>
              </a:endParaRPr>
            </a:p>
          </p:txBody>
        </p:sp>
      </p:grpSp>
      <p:pic>
        <p:nvPicPr>
          <p:cNvPr id="34" name="Graphic 33">
            <a:extLst>
              <a:ext uri="{FF2B5EF4-FFF2-40B4-BE49-F238E27FC236}">
                <a16:creationId xmlns:a16="http://schemas.microsoft.com/office/drawing/2014/main" id="{3F392167-E50C-2F90-7BF2-E0FEE0BCED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71619" y="2316137"/>
            <a:ext cx="9567118" cy="1454201"/>
          </a:xfrm>
          <a:prstGeom prst="rect">
            <a:avLst/>
          </a:prstGeom>
        </p:spPr>
      </p:pic>
      <p:pic>
        <p:nvPicPr>
          <p:cNvPr id="37" name="Picture 36">
            <a:extLst>
              <a:ext uri="{FF2B5EF4-FFF2-40B4-BE49-F238E27FC236}">
                <a16:creationId xmlns:a16="http://schemas.microsoft.com/office/drawing/2014/main" id="{92919D5A-5DFC-437A-D8C5-E55638C043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3501" y="2244233"/>
            <a:ext cx="2198118" cy="1506293"/>
          </a:xfrm>
          <a:prstGeom prst="rect">
            <a:avLst/>
          </a:prstGeom>
        </p:spPr>
      </p:pic>
      <p:pic>
        <p:nvPicPr>
          <p:cNvPr id="39" name="Picture 38">
            <a:extLst>
              <a:ext uri="{FF2B5EF4-FFF2-40B4-BE49-F238E27FC236}">
                <a16:creationId xmlns:a16="http://schemas.microsoft.com/office/drawing/2014/main" id="{7CD9D3F7-B7F1-AA1E-6C4D-F4E5C502B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3700" y="6972300"/>
            <a:ext cx="2514600" cy="2514600"/>
          </a:xfrm>
          <a:prstGeom prst="rect">
            <a:avLst/>
          </a:prstGeom>
        </p:spPr>
      </p:pic>
      <p:sp>
        <p:nvSpPr>
          <p:cNvPr id="40" name="Arrow: Down 39">
            <a:extLst>
              <a:ext uri="{FF2B5EF4-FFF2-40B4-BE49-F238E27FC236}">
                <a16:creationId xmlns:a16="http://schemas.microsoft.com/office/drawing/2014/main" id="{4F288D35-367A-77F1-62EE-1FE9EFF93103}"/>
              </a:ext>
            </a:extLst>
          </p:cNvPr>
          <p:cNvSpPr/>
          <p:nvPr/>
        </p:nvSpPr>
        <p:spPr>
          <a:xfrm>
            <a:off x="11049000" y="4365786"/>
            <a:ext cx="1524000" cy="2286000"/>
          </a:xfrm>
          <a:prstGeom prst="downArrow">
            <a:avLst/>
          </a:prstGeom>
          <a:solidFill>
            <a:srgbClr val="FCEA00"/>
          </a:solidFill>
          <a:ln w="57150">
            <a:solidFill>
              <a:srgbClr val="014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4F8E"/>
              </a:solidFill>
            </a:endParaRPr>
          </a:p>
        </p:txBody>
      </p:sp>
    </p:spTree>
    <p:extLst>
      <p:ext uri="{BB962C8B-B14F-4D97-AF65-F5344CB8AC3E}">
        <p14:creationId xmlns:p14="http://schemas.microsoft.com/office/powerpoint/2010/main" val="14587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ppt_x"/>
                                          </p:val>
                                        </p:tav>
                                        <p:tav tm="100000">
                                          <p:val>
                                            <p:strVal val="#ppt_x"/>
                                          </p:val>
                                        </p:tav>
                                      </p:tavLst>
                                    </p:anim>
                                    <p:anim calcmode="lin" valueType="num">
                                      <p:cBhvr additive="base">
                                        <p:cTn id="1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0" y="7187550"/>
            <a:ext cx="18288000" cy="3099450"/>
          </a:xfrm>
          <a:prstGeom prst="rect">
            <a:avLst/>
          </a:prstGeom>
          <a:solidFill>
            <a:srgbClr val="FCEA00"/>
          </a:solidFill>
        </p:spPr>
      </p:sp>
      <p:sp>
        <p:nvSpPr>
          <p:cNvPr id="3" name="TextBox 3"/>
          <p:cNvSpPr txBox="1"/>
          <p:nvPr/>
        </p:nvSpPr>
        <p:spPr>
          <a:xfrm>
            <a:off x="1028700" y="1525509"/>
            <a:ext cx="13557206" cy="4161652"/>
          </a:xfrm>
          <a:prstGeom prst="rect">
            <a:avLst/>
          </a:prstGeom>
        </p:spPr>
        <p:txBody>
          <a:bodyPr lIns="0" tIns="0" rIns="0" bIns="0" rtlCol="0" anchor="t">
            <a:spAutoFit/>
          </a:bodyPr>
          <a:lstStyle/>
          <a:p>
            <a:pPr algn="l">
              <a:lnSpc>
                <a:spcPts val="10920"/>
              </a:lnSpc>
            </a:pPr>
            <a:r>
              <a:rPr 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PART1</a:t>
            </a:r>
          </a:p>
          <a:p>
            <a:pPr algn="l">
              <a:lnSpc>
                <a:spcPts val="10920"/>
              </a:lnSpc>
            </a:pPr>
            <a:r>
              <a:rPr lang="zh-CN" alt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告诉机器该做什么</a:t>
            </a:r>
            <a:r>
              <a:rPr lang="en-US" altLang="zh-CN"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 </a:t>
            </a:r>
          </a:p>
          <a:p>
            <a:pPr algn="l">
              <a:lnSpc>
                <a:spcPts val="10920"/>
              </a:lnSpc>
            </a:pPr>
            <a:r>
              <a:rPr lang="en-US" altLang="zh-CN"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 </a:t>
            </a:r>
            <a:r>
              <a:rPr lang="zh-CN" alt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rPr>
              <a:t>面向指令的编程</a:t>
            </a:r>
            <a:endParaRPr lang="en-US" sz="9600" b="1" spc="-84" dirty="0">
              <a:solidFill>
                <a:srgbClr val="FFFFFF"/>
              </a:solidFill>
              <a:latin typeface="Microsoft YaHei" panose="020B0503020204020204" pitchFamily="34" charset="-122"/>
              <a:ea typeface="Microsoft YaHei" panose="020B0503020204020204" pitchFamily="34" charset="-122"/>
              <a:cs typeface="League Spartan"/>
              <a:sym typeface="League Spartan"/>
            </a:endParaRPr>
          </a:p>
        </p:txBody>
      </p:sp>
      <p:sp>
        <p:nvSpPr>
          <p:cNvPr id="4" name="TextBox 4"/>
          <p:cNvSpPr txBox="1"/>
          <p:nvPr/>
        </p:nvSpPr>
        <p:spPr>
          <a:xfrm>
            <a:off x="1028700" y="7989821"/>
            <a:ext cx="16230600" cy="881139"/>
          </a:xfrm>
          <a:prstGeom prst="rect">
            <a:avLst/>
          </a:prstGeom>
        </p:spPr>
        <p:txBody>
          <a:bodyPr lIns="0" tIns="0" rIns="0" bIns="0" rtlCol="0" anchor="t">
            <a:spAutoFit/>
          </a:bodyPr>
          <a:lstStyle/>
          <a:p>
            <a:pPr marL="0" lvl="0" indent="0" algn="l">
              <a:lnSpc>
                <a:spcPts val="3600"/>
              </a:lnSpc>
            </a:pPr>
            <a:r>
              <a:rPr lang="zh-CN" altLang="en-US" sz="2400" u="none" dirty="0">
                <a:solidFill>
                  <a:srgbClr val="014F8E"/>
                </a:solidFill>
                <a:latin typeface="Microsoft YaHei" panose="020B0503020204020204" pitchFamily="34" charset="-122"/>
                <a:ea typeface="Microsoft YaHei" panose="020B0503020204020204" pitchFamily="34" charset="-122"/>
                <a:cs typeface="Roboto"/>
                <a:sym typeface="Roboto"/>
              </a:rPr>
              <a:t>面向</a:t>
            </a:r>
            <a:r>
              <a:rPr lang="zh-CN" altLang="en-US" sz="2400" dirty="0">
                <a:solidFill>
                  <a:srgbClr val="014F8E"/>
                </a:solidFill>
                <a:latin typeface="Microsoft YaHei" panose="020B0503020204020204" pitchFamily="34" charset="-122"/>
                <a:ea typeface="Microsoft YaHei" panose="020B0503020204020204" pitchFamily="34" charset="-122"/>
                <a:cs typeface="Roboto"/>
                <a:sym typeface="Roboto"/>
              </a:rPr>
              <a:t>指令</a:t>
            </a:r>
            <a:r>
              <a:rPr lang="zh-CN" altLang="en-US" sz="2400" u="none" dirty="0">
                <a:solidFill>
                  <a:srgbClr val="014F8E"/>
                </a:solidFill>
                <a:latin typeface="Microsoft YaHei" panose="020B0503020204020204" pitchFamily="34" charset="-122"/>
                <a:ea typeface="Microsoft YaHei" panose="020B0503020204020204" pitchFamily="34" charset="-122"/>
                <a:cs typeface="Roboto"/>
                <a:sym typeface="Roboto"/>
              </a:rPr>
              <a:t>的编程，是</a:t>
            </a:r>
            <a:r>
              <a:rPr lang="en-US" altLang="zh-CN" sz="2400" u="none" dirty="0">
                <a:solidFill>
                  <a:srgbClr val="014F8E"/>
                </a:solidFill>
                <a:latin typeface="Microsoft YaHei" panose="020B0503020204020204" pitchFamily="34" charset="-122"/>
                <a:ea typeface="Microsoft YaHei" panose="020B0503020204020204" pitchFamily="34" charset="-122"/>
                <a:cs typeface="Roboto"/>
                <a:sym typeface="Roboto"/>
              </a:rPr>
              <a:t>FRC(First Robotics Competition)</a:t>
            </a:r>
            <a:r>
              <a:rPr lang="zh-CN" altLang="en-US" sz="2400" u="none" dirty="0">
                <a:solidFill>
                  <a:srgbClr val="014F8E"/>
                </a:solidFill>
                <a:latin typeface="Microsoft YaHei" panose="020B0503020204020204" pitchFamily="34" charset="-122"/>
                <a:ea typeface="Microsoft YaHei" panose="020B0503020204020204" pitchFamily="34" charset="-122"/>
                <a:cs typeface="Roboto"/>
                <a:sym typeface="Roboto"/>
              </a:rPr>
              <a:t>中的一种编程模式。通过定义和执行命令，使机器人能够灵活执行复杂任务，简化编程逻辑，提升代码可读性和维护性。</a:t>
            </a:r>
            <a:r>
              <a:rPr lang="en-US" sz="2400" u="none" dirty="0">
                <a:solidFill>
                  <a:srgbClr val="014F8E"/>
                </a:solidFill>
                <a:latin typeface="Microsoft YaHei" panose="020B0503020204020204" pitchFamily="34" charset="-122"/>
                <a:ea typeface="Microsoft YaHei" panose="020B0503020204020204" pitchFamily="34" charset="-122"/>
                <a:cs typeface="Roboto"/>
                <a:sym typeface="Roboto"/>
              </a:rPr>
              <a:t> </a:t>
            </a:r>
          </a:p>
        </p:txBody>
      </p:sp>
      <p:grpSp>
        <p:nvGrpSpPr>
          <p:cNvPr id="5" name="Group 5"/>
          <p:cNvGrpSpPr/>
          <p:nvPr/>
        </p:nvGrpSpPr>
        <p:grpSpPr>
          <a:xfrm rot="-5400000">
            <a:off x="14407774" y="2990762"/>
            <a:ext cx="4432588" cy="1270464"/>
            <a:chOff x="0" y="0"/>
            <a:chExt cx="5910117" cy="1693952"/>
          </a:xfrm>
        </p:grpSpPr>
        <p:sp>
          <p:nvSpPr>
            <p:cNvPr id="6" name="AutoShape 6"/>
            <p:cNvSpPr/>
            <p:nvPr/>
          </p:nvSpPr>
          <p:spPr>
            <a:xfrm rot="5400000">
              <a:off x="2113443" y="7147"/>
              <a:ext cx="1690379" cy="1683232"/>
            </a:xfrm>
            <a:prstGeom prst="rect">
              <a:avLst/>
            </a:prstGeom>
            <a:solidFill>
              <a:srgbClr val="FFFFFF"/>
            </a:solidFill>
          </p:spPr>
        </p:sp>
        <p:grpSp>
          <p:nvGrpSpPr>
            <p:cNvPr id="7" name="Group 7"/>
            <p:cNvGrpSpPr>
              <a:grpSpLocks noChangeAspect="1"/>
            </p:cNvGrpSpPr>
            <p:nvPr/>
          </p:nvGrpSpPr>
          <p:grpSpPr>
            <a:xfrm rot="5400000">
              <a:off x="0" y="0"/>
              <a:ext cx="1690379" cy="1690379"/>
              <a:chOff x="0" y="0"/>
              <a:chExt cx="1708150" cy="1708150"/>
            </a:xfrm>
          </p:grpSpPr>
          <p:sp>
            <p:nvSpPr>
              <p:cNvPr id="8" name="Freeform 8"/>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9" name="Freeform 9"/>
            <p:cNvSpPr/>
            <p:nvPr/>
          </p:nvSpPr>
          <p:spPr>
            <a:xfrm>
              <a:off x="4226885" y="7147"/>
              <a:ext cx="1683232" cy="1683232"/>
            </a:xfrm>
            <a:custGeom>
              <a:avLst/>
              <a:gdLst/>
              <a:ahLst/>
              <a:cxnLst/>
              <a:rect l="l" t="t" r="r" b="b"/>
              <a:pathLst>
                <a:path w="1683232" h="1683232">
                  <a:moveTo>
                    <a:pt x="0" y="0"/>
                  </a:moveTo>
                  <a:lnTo>
                    <a:pt x="1683232" y="0"/>
                  </a:lnTo>
                  <a:lnTo>
                    <a:pt x="1683232" y="1683232"/>
                  </a:lnTo>
                  <a:lnTo>
                    <a:pt x="0" y="16832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a:extLst>
            <a:ext uri="{FF2B5EF4-FFF2-40B4-BE49-F238E27FC236}">
              <a16:creationId xmlns:a16="http://schemas.microsoft.com/office/drawing/2014/main" id="{02DDCE2E-F82A-3A0F-2DDD-3CF4A5E20CAA}"/>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B732ADA-A30C-5D7E-4E4F-7731B3D72D9C}"/>
              </a:ext>
            </a:extLst>
          </p:cNvPr>
          <p:cNvCxnSpPr>
            <a:cxnSpLocks/>
          </p:cNvCxnSpPr>
          <p:nvPr/>
        </p:nvCxnSpPr>
        <p:spPr>
          <a:xfrm>
            <a:off x="12192000" y="6591300"/>
            <a:ext cx="0" cy="350520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2" name="Group 2">
            <a:extLst>
              <a:ext uri="{FF2B5EF4-FFF2-40B4-BE49-F238E27FC236}">
                <a16:creationId xmlns:a16="http://schemas.microsoft.com/office/drawing/2014/main" id="{1CE412CC-BC93-DD12-9045-853188ECBEA8}"/>
              </a:ext>
            </a:extLst>
          </p:cNvPr>
          <p:cNvGrpSpPr/>
          <p:nvPr/>
        </p:nvGrpSpPr>
        <p:grpSpPr>
          <a:xfrm>
            <a:off x="1028700" y="1028700"/>
            <a:ext cx="1418660" cy="8229600"/>
            <a:chOff x="0" y="0"/>
            <a:chExt cx="1891546" cy="10972800"/>
          </a:xfrm>
        </p:grpSpPr>
        <p:grpSp>
          <p:nvGrpSpPr>
            <p:cNvPr id="3" name="Group 3">
              <a:extLst>
                <a:ext uri="{FF2B5EF4-FFF2-40B4-BE49-F238E27FC236}">
                  <a16:creationId xmlns:a16="http://schemas.microsoft.com/office/drawing/2014/main" id="{EA79743C-52A9-DDB8-CBF5-BB4C15325871}"/>
                </a:ext>
              </a:extLst>
            </p:cNvPr>
            <p:cNvGrpSpPr>
              <a:grpSpLocks noChangeAspect="1"/>
            </p:cNvGrpSpPr>
            <p:nvPr/>
          </p:nvGrpSpPr>
          <p:grpSpPr>
            <a:xfrm rot="-10800000">
              <a:off x="0" y="6810940"/>
              <a:ext cx="1891546" cy="1891546"/>
              <a:chOff x="0" y="0"/>
              <a:chExt cx="1708150" cy="1708150"/>
            </a:xfrm>
          </p:grpSpPr>
          <p:sp>
            <p:nvSpPr>
              <p:cNvPr id="4" name="Freeform 4">
                <a:extLst>
                  <a:ext uri="{FF2B5EF4-FFF2-40B4-BE49-F238E27FC236}">
                    <a16:creationId xmlns:a16="http://schemas.microsoft.com/office/drawing/2014/main" id="{0E1C7A27-C6B4-EEB6-B1E5-6EADD2D83BFD}"/>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5" name="Freeform 5">
              <a:extLst>
                <a:ext uri="{FF2B5EF4-FFF2-40B4-BE49-F238E27FC236}">
                  <a16:creationId xmlns:a16="http://schemas.microsoft.com/office/drawing/2014/main" id="{63454DE7-2FA2-C426-7539-A939C6AA8367}"/>
                </a:ext>
              </a:extLst>
            </p:cNvPr>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a:extLst>
                <a:ext uri="{FF2B5EF4-FFF2-40B4-BE49-F238E27FC236}">
                  <a16:creationId xmlns:a16="http://schemas.microsoft.com/office/drawing/2014/main" id="{3277D110-CC0A-77D9-A7EF-F7B614A7A664}"/>
                </a:ext>
              </a:extLst>
            </p:cNvPr>
            <p:cNvGrpSpPr>
              <a:grpSpLocks noChangeAspect="1"/>
            </p:cNvGrpSpPr>
            <p:nvPr/>
          </p:nvGrpSpPr>
          <p:grpSpPr>
            <a:xfrm rot="-10800000">
              <a:off x="0" y="2270313"/>
              <a:ext cx="1891546" cy="1891546"/>
              <a:chOff x="0" y="0"/>
              <a:chExt cx="1708150" cy="1708150"/>
            </a:xfrm>
          </p:grpSpPr>
          <p:sp>
            <p:nvSpPr>
              <p:cNvPr id="7" name="Freeform 7">
                <a:extLst>
                  <a:ext uri="{FF2B5EF4-FFF2-40B4-BE49-F238E27FC236}">
                    <a16:creationId xmlns:a16="http://schemas.microsoft.com/office/drawing/2014/main" id="{001CC505-690D-C29E-A0A0-4B7677445D39}"/>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id="8" name="Freeform 8">
              <a:extLst>
                <a:ext uri="{FF2B5EF4-FFF2-40B4-BE49-F238E27FC236}">
                  <a16:creationId xmlns:a16="http://schemas.microsoft.com/office/drawing/2014/main" id="{7BE8D020-0DE7-800C-5816-C7035A0DBF02}"/>
                </a:ext>
              </a:extLst>
            </p:cNvPr>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a:extLst>
                <a:ext uri="{FF2B5EF4-FFF2-40B4-BE49-F238E27FC236}">
                  <a16:creationId xmlns:a16="http://schemas.microsoft.com/office/drawing/2014/main" id="{831B9698-5848-876D-396E-66BA107E845C}"/>
                </a:ext>
              </a:extLst>
            </p:cNvPr>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10" name="TextBox 10">
            <a:extLst>
              <a:ext uri="{FF2B5EF4-FFF2-40B4-BE49-F238E27FC236}">
                <a16:creationId xmlns:a16="http://schemas.microsoft.com/office/drawing/2014/main" id="{FD860ED4-6E6A-9008-2FCB-8320A4C0548F}"/>
              </a:ext>
            </a:extLst>
          </p:cNvPr>
          <p:cNvSpPr txBox="1"/>
          <p:nvPr/>
        </p:nvSpPr>
        <p:spPr>
          <a:xfrm>
            <a:off x="1752600" y="965234"/>
            <a:ext cx="16535400" cy="1333698"/>
          </a:xfrm>
          <a:prstGeom prst="rect">
            <a:avLst/>
          </a:prstGeom>
        </p:spPr>
        <p:txBody>
          <a:bodyPr wrap="square" lIns="0" tIns="0" rIns="0" bIns="0" rtlCol="0" anchor="t">
            <a:spAutoFit/>
          </a:bodyPr>
          <a:lstStyle/>
          <a:p>
            <a:pPr marL="0" marR="0" lvl="0" indent="0" algn="ctr" defTabSz="914400" rtl="0" eaLnBrk="1" fontAlgn="auto" latinLnBrk="0" hangingPunct="1">
              <a:lnSpc>
                <a:spcPts val="10400"/>
              </a:lnSpc>
              <a:spcBef>
                <a:spcPts val="0"/>
              </a:spcBef>
              <a:spcAft>
                <a:spcPts val="0"/>
              </a:spcAft>
              <a:buClrTx/>
              <a:buSzTx/>
              <a:buFontTx/>
              <a:buNone/>
              <a:tabLst/>
              <a:defRPr/>
            </a:pPr>
            <a:r>
              <a:rPr kumimoji="0" lang="zh-CN" alt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案例：</a:t>
            </a:r>
            <a:r>
              <a:rPr lang="zh-CN" altLang="en-US" sz="9600" b="1" spc="-80" dirty="0">
                <a:solidFill>
                  <a:srgbClr val="FFFFFF"/>
                </a:solidFill>
                <a:latin typeface="Microsoft YaHei" panose="020B0503020204020204" pitchFamily="34" charset="-122"/>
                <a:ea typeface="Microsoft YaHei" panose="020B0503020204020204" pitchFamily="34" charset="-122"/>
                <a:cs typeface="League Spartan"/>
                <a:sym typeface="League Spartan"/>
              </a:rPr>
              <a:t>离开自动线</a:t>
            </a:r>
            <a:endParaRPr kumimoji="0" 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pic>
        <p:nvPicPr>
          <p:cNvPr id="16" name="Picture 15">
            <a:extLst>
              <a:ext uri="{FF2B5EF4-FFF2-40B4-BE49-F238E27FC236}">
                <a16:creationId xmlns:a16="http://schemas.microsoft.com/office/drawing/2014/main" id="{CD65E974-5320-EED7-25ED-E4E1589417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2669165"/>
            <a:ext cx="11525250" cy="3480625"/>
          </a:xfrm>
          <a:prstGeom prst="rect">
            <a:avLst/>
          </a:prstGeom>
        </p:spPr>
      </p:pic>
      <p:sp>
        <p:nvSpPr>
          <p:cNvPr id="17" name="Rectangle 16">
            <a:extLst>
              <a:ext uri="{FF2B5EF4-FFF2-40B4-BE49-F238E27FC236}">
                <a16:creationId xmlns:a16="http://schemas.microsoft.com/office/drawing/2014/main" id="{FED7067A-36CB-1B9E-61D4-8D23340CB4ED}"/>
              </a:ext>
            </a:extLst>
          </p:cNvPr>
          <p:cNvSpPr/>
          <p:nvPr/>
        </p:nvSpPr>
        <p:spPr>
          <a:xfrm>
            <a:off x="5410200" y="7124700"/>
            <a:ext cx="2514600" cy="2029610"/>
          </a:xfrm>
          <a:prstGeom prst="rect">
            <a:avLst/>
          </a:prstGeom>
          <a:solidFill>
            <a:srgbClr val="FCEA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AF85F7-35CA-B25C-785E-65EDE901175A}"/>
              </a:ext>
            </a:extLst>
          </p:cNvPr>
          <p:cNvSpPr/>
          <p:nvPr/>
        </p:nvSpPr>
        <p:spPr>
          <a:xfrm>
            <a:off x="5638800" y="6846235"/>
            <a:ext cx="685800" cy="278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3AFF25F-E451-4F15-39A6-2EB20852170F}"/>
              </a:ext>
            </a:extLst>
          </p:cNvPr>
          <p:cNvSpPr/>
          <p:nvPr/>
        </p:nvSpPr>
        <p:spPr>
          <a:xfrm>
            <a:off x="7086600" y="6856903"/>
            <a:ext cx="685800" cy="278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B58955-5D80-7B92-1D6A-1BB0E3889F03}"/>
              </a:ext>
            </a:extLst>
          </p:cNvPr>
          <p:cNvSpPr/>
          <p:nvPr/>
        </p:nvSpPr>
        <p:spPr>
          <a:xfrm>
            <a:off x="5638800" y="9155833"/>
            <a:ext cx="685800" cy="278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92B311-BBD8-3F7A-2D8F-77C117F123DA}"/>
              </a:ext>
            </a:extLst>
          </p:cNvPr>
          <p:cNvSpPr/>
          <p:nvPr/>
        </p:nvSpPr>
        <p:spPr>
          <a:xfrm>
            <a:off x="7086600" y="9155834"/>
            <a:ext cx="685800" cy="278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7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4237 -0.00463 " pathEditMode="relative" ptsTypes="AA">
                                      <p:cBhvr>
                                        <p:cTn id="6" dur="2000" fill="hold"/>
                                        <p:tgtEl>
                                          <p:spTgt spid="1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4237 -0.00463 " pathEditMode="relative" ptsTypes="AA">
                                      <p:cBhvr>
                                        <p:cTn id="8" dur="2000" fill="hold"/>
                                        <p:tgtEl>
                                          <p:spTgt spid="1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4237 -0.00463 " pathEditMode="relative" ptsTypes="AA">
                                      <p:cBhvr>
                                        <p:cTn id="10" dur="2000" fill="hold"/>
                                        <p:tgtEl>
                                          <p:spTgt spid="1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4237 -0.00463 " pathEditMode="relative" ptsTypes="AA">
                                      <p:cBhvr>
                                        <p:cTn id="12" dur="2000" fill="hold"/>
                                        <p:tgtEl>
                                          <p:spTgt spid="2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4237 -0.00463 " pathEditMode="relative" ptsTypes="AA">
                                      <p:cBhvr>
                                        <p:cTn id="14" dur="20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p:cNvGrpSpPr/>
        <p:nvPr/>
      </p:nvGrpSpPr>
      <p:grpSpPr>
        <a:xfrm>
          <a:off x="0" y="0"/>
          <a:ext cx="0" cy="0"/>
          <a:chOff x="0" y="0"/>
          <a:chExt cx="0" cy="0"/>
        </a:xfrm>
      </p:grpSpPr>
      <p:sp>
        <p:nvSpPr>
          <p:cNvPr id="2" name="AutoShape 2">
            <a:extLst>
              <a:ext uri="{C183D7F6-B498-43B3-948B-1728B52AA6E4}">
                <adec:decorative xmlns:adec="http://schemas.microsoft.com/office/drawing/2017/decorative" val="1"/>
              </a:ext>
            </a:extLst>
          </p:cNvPr>
          <p:cNvSpPr/>
          <p:nvPr/>
        </p:nvSpPr>
        <p:spPr>
          <a:xfrm>
            <a:off x="542544" y="1021080"/>
            <a:ext cx="7924800" cy="8229600"/>
          </a:xfrm>
          <a:prstGeom prst="rect">
            <a:avLst/>
          </a:prstGeom>
          <a:solidFill>
            <a:srgbClr val="FFFFFF"/>
          </a:solidFill>
        </p:spPr>
      </p:sp>
      <p:sp>
        <p:nvSpPr>
          <p:cNvPr id="11" name="TextBox 11"/>
          <p:cNvSpPr txBox="1"/>
          <p:nvPr/>
        </p:nvSpPr>
        <p:spPr>
          <a:xfrm>
            <a:off x="542544" y="1521913"/>
            <a:ext cx="7924800" cy="529378"/>
          </a:xfrm>
          <a:prstGeom prst="rect">
            <a:avLst/>
          </a:prstGeom>
        </p:spPr>
        <p:txBody>
          <a:bodyPr wrap="square" lIns="0" tIns="0" rIns="0" bIns="0" rtlCol="0" anchor="t">
            <a:spAutoFit/>
          </a:bodyPr>
          <a:lstStyle/>
          <a:p>
            <a:pPr marL="0" lvl="0" indent="0" algn="ctr">
              <a:lnSpc>
                <a:spcPts val="3640"/>
              </a:lnSpc>
              <a:spcBef>
                <a:spcPct val="0"/>
              </a:spcBef>
            </a:pPr>
            <a:r>
              <a:rPr lang="zh-CN" altLang="en-US" sz="6000" b="1" u="none"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线性式程序</a:t>
            </a:r>
            <a:endParaRPr lang="en-US" sz="6000" b="1" u="none" spc="-28" dirty="0">
              <a:solidFill>
                <a:srgbClr val="014F8E"/>
              </a:solidFill>
              <a:latin typeface="Microsoft YaHei" panose="020B0503020204020204" pitchFamily="34" charset="-122"/>
              <a:ea typeface="Microsoft YaHei" panose="020B0503020204020204" pitchFamily="34" charset="-122"/>
              <a:cs typeface="League Spartan"/>
              <a:sym typeface="League Spartan"/>
            </a:endParaRPr>
          </a:p>
        </p:txBody>
      </p:sp>
      <p:pic>
        <p:nvPicPr>
          <p:cNvPr id="39" name="Picture 38">
            <a:extLst>
              <a:ext uri="{FF2B5EF4-FFF2-40B4-BE49-F238E27FC236}">
                <a16:creationId xmlns:a16="http://schemas.microsoft.com/office/drawing/2014/main" id="{55107A1D-4A4A-14F9-FF0A-C06C3351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44" y="6839542"/>
            <a:ext cx="7140481" cy="1328129"/>
          </a:xfrm>
          <a:prstGeom prst="rect">
            <a:avLst/>
          </a:prstGeom>
        </p:spPr>
      </p:pic>
      <p:pic>
        <p:nvPicPr>
          <p:cNvPr id="43" name="Picture 42">
            <a:extLst>
              <a:ext uri="{FF2B5EF4-FFF2-40B4-BE49-F238E27FC236}">
                <a16:creationId xmlns:a16="http://schemas.microsoft.com/office/drawing/2014/main" id="{E9D947CE-B875-64D9-4352-A87D2A80A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47" y="3134300"/>
            <a:ext cx="7140481" cy="24964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4F8E"/>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38078" y="4448905"/>
            <a:ext cx="4722745" cy="1389189"/>
            <a:chOff x="0" y="0"/>
            <a:chExt cx="6296994" cy="1852253"/>
          </a:xfrm>
        </p:grpSpPr>
        <p:grpSp>
          <p:nvGrpSpPr>
            <p:cNvPr id="3" name="Group 3"/>
            <p:cNvGrpSpPr>
              <a:grpSpLocks noChangeAspect="1"/>
            </p:cNvGrpSpPr>
            <p:nvPr/>
          </p:nvGrpSpPr>
          <p:grpSpPr>
            <a:xfrm rot="-10800000">
              <a:off x="0" y="0"/>
              <a:ext cx="1848345" cy="1848345"/>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CEA00"/>
              </a:solidFill>
            </p:spPr>
          </p:sp>
        </p:grpSp>
        <p:sp>
          <p:nvSpPr>
            <p:cNvPr id="5" name="AutoShape 5"/>
            <p:cNvSpPr/>
            <p:nvPr/>
          </p:nvSpPr>
          <p:spPr>
            <a:xfrm rot="-10800000">
              <a:off x="4448649" y="7814"/>
              <a:ext cx="1848345" cy="1840531"/>
            </a:xfrm>
            <a:prstGeom prst="rect">
              <a:avLst/>
            </a:prstGeom>
            <a:solidFill>
              <a:srgbClr val="FCEA00"/>
            </a:solidFill>
          </p:spPr>
        </p:sp>
        <p:grpSp>
          <p:nvGrpSpPr>
            <p:cNvPr id="6" name="Group 6"/>
            <p:cNvGrpSpPr>
              <a:grpSpLocks noChangeAspect="1"/>
            </p:cNvGrpSpPr>
            <p:nvPr/>
          </p:nvGrpSpPr>
          <p:grpSpPr>
            <a:xfrm rot="-10800000">
              <a:off x="2224324" y="3907"/>
              <a:ext cx="1848345" cy="184834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sp>
        <p:nvSpPr>
          <p:cNvPr id="9" name="TextBox 9"/>
          <p:cNvSpPr txBox="1"/>
          <p:nvPr/>
        </p:nvSpPr>
        <p:spPr>
          <a:xfrm>
            <a:off x="3657600" y="2679719"/>
            <a:ext cx="8763000" cy="4170950"/>
          </a:xfrm>
          <a:prstGeom prst="rect">
            <a:avLst/>
          </a:prstGeom>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那如何同时执行</a:t>
            </a:r>
            <a:endParaRPr kumimoji="0" lang="en-US" altLang="zh-CN"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rPr>
              <a:t>多个操作呢？</a:t>
            </a:r>
            <a:endParaRPr kumimoji="0" lang="en-US" sz="9600" b="1" i="0" u="none" strike="noStrike" kern="1200" cap="none" spc="-8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A00"/>
        </a:solidFill>
        <a:effectLst/>
      </p:bgPr>
    </p:bg>
    <p:spTree>
      <p:nvGrpSpPr>
        <p:cNvPr id="1" name="">
          <a:extLst>
            <a:ext uri="{FF2B5EF4-FFF2-40B4-BE49-F238E27FC236}">
              <a16:creationId xmlns:a16="http://schemas.microsoft.com/office/drawing/2014/main" id="{15F7A589-CE18-AE7F-2E3E-3448155FAC7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4B9EA65-DBE7-4200-B52D-FB0BC4C26DCE}"/>
              </a:ext>
              <a:ext uri="{C183D7F6-B498-43B3-948B-1728B52AA6E4}">
                <adec:decorative xmlns:adec="http://schemas.microsoft.com/office/drawing/2017/decorative" val="1"/>
              </a:ext>
            </a:extLst>
          </p:cNvPr>
          <p:cNvSpPr/>
          <p:nvPr/>
        </p:nvSpPr>
        <p:spPr>
          <a:xfrm>
            <a:off x="542544" y="1021080"/>
            <a:ext cx="7924800" cy="8229600"/>
          </a:xfrm>
          <a:prstGeom prst="rect">
            <a:avLst/>
          </a:prstGeom>
          <a:solidFill>
            <a:srgbClr val="FFFFFF"/>
          </a:solidFill>
        </p:spPr>
      </p:sp>
      <p:sp>
        <p:nvSpPr>
          <p:cNvPr id="7" name="AutoShape 7">
            <a:extLst>
              <a:ext uri="{FF2B5EF4-FFF2-40B4-BE49-F238E27FC236}">
                <a16:creationId xmlns:a16="http://schemas.microsoft.com/office/drawing/2014/main" id="{85A2E412-CEA4-A94C-F839-05F0647F60D0}"/>
              </a:ext>
              <a:ext uri="{C183D7F6-B498-43B3-948B-1728B52AA6E4}">
                <adec:decorative xmlns:adec="http://schemas.microsoft.com/office/drawing/2017/decorative" val="1"/>
              </a:ext>
            </a:extLst>
          </p:cNvPr>
          <p:cNvSpPr/>
          <p:nvPr/>
        </p:nvSpPr>
        <p:spPr>
          <a:xfrm>
            <a:off x="9134855" y="1014504"/>
            <a:ext cx="8610600" cy="8229600"/>
          </a:xfrm>
          <a:prstGeom prst="rect">
            <a:avLst/>
          </a:prstGeom>
          <a:solidFill>
            <a:srgbClr val="FFFFFF"/>
          </a:solidFill>
        </p:spPr>
      </p:sp>
      <p:sp>
        <p:nvSpPr>
          <p:cNvPr id="11" name="TextBox 11">
            <a:extLst>
              <a:ext uri="{FF2B5EF4-FFF2-40B4-BE49-F238E27FC236}">
                <a16:creationId xmlns:a16="http://schemas.microsoft.com/office/drawing/2014/main" id="{BF440313-4ADF-22A0-607A-B2062E5172DC}"/>
              </a:ext>
            </a:extLst>
          </p:cNvPr>
          <p:cNvSpPr txBox="1"/>
          <p:nvPr/>
        </p:nvSpPr>
        <p:spPr>
          <a:xfrm>
            <a:off x="542544" y="1521913"/>
            <a:ext cx="7924800" cy="529378"/>
          </a:xfrm>
          <a:prstGeom prst="rect">
            <a:avLst/>
          </a:prstGeom>
        </p:spPr>
        <p:txBody>
          <a:bodyPr wrap="square" lIns="0" tIns="0" rIns="0" bIns="0" rtlCol="0" anchor="t">
            <a:spAutoFit/>
          </a:bodyPr>
          <a:lstStyle/>
          <a:p>
            <a:pPr marL="0" marR="0" lvl="0" indent="0" algn="ctr" defTabSz="914400" rtl="0" eaLnBrk="1" fontAlgn="auto" latinLnBrk="0" hangingPunct="1">
              <a:lnSpc>
                <a:spcPts val="3640"/>
              </a:lnSpc>
              <a:spcBef>
                <a:spcPct val="0"/>
              </a:spcBef>
              <a:spcAft>
                <a:spcPts val="0"/>
              </a:spcAft>
              <a:buClrTx/>
              <a:buSzTx/>
              <a:buFontTx/>
              <a:buNone/>
              <a:tabLst/>
              <a:defRPr/>
            </a:pPr>
            <a:r>
              <a:rPr kumimoji="0" lang="zh-CN" altLang="en-US" sz="6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线性式程序</a:t>
            </a:r>
            <a:endParaRPr kumimoji="0" lang="en-US" sz="6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16" name="TextBox 16">
            <a:extLst>
              <a:ext uri="{FF2B5EF4-FFF2-40B4-BE49-F238E27FC236}">
                <a16:creationId xmlns:a16="http://schemas.microsoft.com/office/drawing/2014/main" id="{487EA116-5D92-D318-8A4D-62234F89DEAB}"/>
              </a:ext>
            </a:extLst>
          </p:cNvPr>
          <p:cNvSpPr txBox="1"/>
          <p:nvPr/>
        </p:nvSpPr>
        <p:spPr>
          <a:xfrm>
            <a:off x="9134854" y="1521913"/>
            <a:ext cx="8601456" cy="529376"/>
          </a:xfrm>
          <a:prstGeom prst="rect">
            <a:avLst/>
          </a:prstGeom>
        </p:spPr>
        <p:txBody>
          <a:bodyPr wrap="square" lIns="0" tIns="0" rIns="0" bIns="0" rtlCol="0" anchor="t">
            <a:spAutoFit/>
          </a:bodyPr>
          <a:lstStyle/>
          <a:p>
            <a:pPr marL="0" marR="0" lvl="0" indent="0" algn="ctr" defTabSz="914400" rtl="0" eaLnBrk="1" fontAlgn="auto" latinLnBrk="0" hangingPunct="1">
              <a:lnSpc>
                <a:spcPts val="3640"/>
              </a:lnSpc>
              <a:spcBef>
                <a:spcPct val="0"/>
              </a:spcBef>
              <a:spcAft>
                <a:spcPts val="0"/>
              </a:spcAft>
              <a:buClrTx/>
              <a:buSzTx/>
              <a:buFontTx/>
              <a:buNone/>
              <a:tabLst/>
              <a:defRPr/>
            </a:pPr>
            <a:r>
              <a:rPr kumimoji="0" lang="zh-CN" altLang="en-US" sz="6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指令式编程</a:t>
            </a:r>
            <a:endParaRPr kumimoji="0" lang="en-US" sz="6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
        <p:nvSpPr>
          <p:cNvPr id="31" name="TextBox 16">
            <a:extLst>
              <a:ext uri="{FF2B5EF4-FFF2-40B4-BE49-F238E27FC236}">
                <a16:creationId xmlns:a16="http://schemas.microsoft.com/office/drawing/2014/main" id="{17AF5D94-B82D-BE46-45DE-8E57473E2C31}"/>
              </a:ext>
            </a:extLst>
          </p:cNvPr>
          <p:cNvSpPr txBox="1"/>
          <p:nvPr/>
        </p:nvSpPr>
        <p:spPr>
          <a:xfrm>
            <a:off x="9525000" y="2358628"/>
            <a:ext cx="3086948" cy="468333"/>
          </a:xfrm>
          <a:prstGeom prst="rect">
            <a:avLst/>
          </a:prstGeom>
        </p:spPr>
        <p:txBody>
          <a:bodyPr wrap="square" lIns="0" tIns="0" rIns="0" bIns="0" rtlCol="0" anchor="t">
            <a:spAutoFit/>
          </a:bodyPr>
          <a:lstStyle/>
          <a:p>
            <a:pPr marL="0" marR="0" lvl="0" indent="0" algn="ctr" defTabSz="914400" rtl="0" eaLnBrk="1" fontAlgn="auto" latinLnBrk="0" hangingPunct="1">
              <a:lnSpc>
                <a:spcPts val="3640"/>
              </a:lnSpc>
              <a:spcBef>
                <a:spcPct val="0"/>
              </a:spcBef>
              <a:spcAft>
                <a:spcPts val="0"/>
              </a:spcAft>
              <a:buClrTx/>
              <a:buSzTx/>
              <a:buFontTx/>
              <a:buNone/>
              <a:tabLst/>
              <a:defRPr/>
            </a:pPr>
            <a:r>
              <a:rPr kumimoji="0" lang="zh-CN" altLang="en-US" sz="4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rPr>
              <a:t>程序</a:t>
            </a:r>
            <a:r>
              <a:rPr lang="zh-CN" altLang="en-US" sz="40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逻辑</a:t>
            </a:r>
            <a:endParaRPr kumimoji="0" lang="en-US" sz="4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pic>
        <p:nvPicPr>
          <p:cNvPr id="32" name="Picture 31">
            <a:extLst>
              <a:ext uri="{FF2B5EF4-FFF2-40B4-BE49-F238E27FC236}">
                <a16:creationId xmlns:a16="http://schemas.microsoft.com/office/drawing/2014/main" id="{89F811B3-0198-3F4E-510A-1995B974E7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60438" y="3134300"/>
            <a:ext cx="7759433" cy="3507264"/>
          </a:xfrm>
          <a:prstGeom prst="rect">
            <a:avLst/>
          </a:prstGeom>
        </p:spPr>
      </p:pic>
      <p:cxnSp>
        <p:nvCxnSpPr>
          <p:cNvPr id="13" name="Straight Arrow Connector 12">
            <a:extLst>
              <a:ext uri="{FF2B5EF4-FFF2-40B4-BE49-F238E27FC236}">
                <a16:creationId xmlns:a16="http://schemas.microsoft.com/office/drawing/2014/main" id="{31EDC58D-C473-DE5E-656D-E5112124ABC9}"/>
              </a:ext>
            </a:extLst>
          </p:cNvPr>
          <p:cNvCxnSpPr>
            <a:cxnSpLocks/>
          </p:cNvCxnSpPr>
          <p:nvPr/>
        </p:nvCxnSpPr>
        <p:spPr>
          <a:xfrm>
            <a:off x="11829966" y="4914900"/>
            <a:ext cx="247158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2BD90AB-5FDD-8872-05A5-74C759CFCEAE}"/>
              </a:ext>
            </a:extLst>
          </p:cNvPr>
          <p:cNvCxnSpPr>
            <a:cxnSpLocks/>
          </p:cNvCxnSpPr>
          <p:nvPr/>
        </p:nvCxnSpPr>
        <p:spPr>
          <a:xfrm>
            <a:off x="13161433" y="5219700"/>
            <a:ext cx="11430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FC7AB9-0F1F-0BF2-7C23-61F3F965D7FD}"/>
              </a:ext>
            </a:extLst>
          </p:cNvPr>
          <p:cNvCxnSpPr>
            <a:cxnSpLocks/>
          </p:cNvCxnSpPr>
          <p:nvPr/>
        </p:nvCxnSpPr>
        <p:spPr>
          <a:xfrm>
            <a:off x="13487400" y="5516836"/>
            <a:ext cx="8141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B17B744-34F6-7AED-9EB9-B1778FB173AF}"/>
              </a:ext>
            </a:extLst>
          </p:cNvPr>
          <p:cNvCxnSpPr>
            <a:cxnSpLocks/>
          </p:cNvCxnSpPr>
          <p:nvPr/>
        </p:nvCxnSpPr>
        <p:spPr>
          <a:xfrm>
            <a:off x="13268622" y="5857642"/>
            <a:ext cx="103293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5B76D1C-8AF7-C984-CFF3-FB04B2C6A2AE}"/>
              </a:ext>
            </a:extLst>
          </p:cNvPr>
          <p:cNvSpPr txBox="1"/>
          <p:nvPr/>
        </p:nvSpPr>
        <p:spPr>
          <a:xfrm>
            <a:off x="14369238" y="4804946"/>
            <a:ext cx="19812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CEA00"/>
                </a:solidFill>
                <a:effectLst/>
                <a:uLnTx/>
                <a:uFillTx/>
                <a:latin typeface="Calibri"/>
                <a:ea typeface="宋体" panose="02010600030101010101" pitchFamily="2" charset="-122"/>
                <a:cs typeface="+mn-cs"/>
              </a:rPr>
              <a:t>开始时执行调用</a:t>
            </a:r>
            <a:endParaRPr kumimoji="0" lang="en-US" sz="1600" b="0" i="0" u="none" strike="noStrike" kern="1200" cap="none" spc="0" normalizeH="0" baseline="0" noProof="0" dirty="0">
              <a:ln>
                <a:noFill/>
              </a:ln>
              <a:solidFill>
                <a:srgbClr val="FCEA00"/>
              </a:solidFill>
              <a:effectLst/>
              <a:uLnTx/>
              <a:uFillTx/>
              <a:latin typeface="Calibri"/>
              <a:ea typeface="+mn-ea"/>
              <a:cs typeface="+mn-cs"/>
            </a:endParaRPr>
          </a:p>
        </p:txBody>
      </p:sp>
      <p:sp>
        <p:nvSpPr>
          <p:cNvPr id="27" name="TextBox 26">
            <a:extLst>
              <a:ext uri="{FF2B5EF4-FFF2-40B4-BE49-F238E27FC236}">
                <a16:creationId xmlns:a16="http://schemas.microsoft.com/office/drawing/2014/main" id="{F826D81C-E3A7-1BE6-02E4-150603563C4C}"/>
              </a:ext>
            </a:extLst>
          </p:cNvPr>
          <p:cNvSpPr txBox="1"/>
          <p:nvPr/>
        </p:nvSpPr>
        <p:spPr>
          <a:xfrm>
            <a:off x="14369238" y="5127530"/>
            <a:ext cx="1905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CEA00"/>
                </a:solidFill>
                <a:effectLst/>
                <a:uLnTx/>
                <a:uFillTx/>
                <a:latin typeface="Calibri"/>
                <a:ea typeface="宋体" panose="02010600030101010101" pitchFamily="2" charset="-122"/>
                <a:cs typeface="+mn-cs"/>
              </a:rPr>
              <a:t>执行时反复调用</a:t>
            </a:r>
            <a:endParaRPr kumimoji="0" lang="en-US" sz="1600" b="0" i="0" u="none" strike="noStrike" kern="1200" cap="none" spc="0" normalizeH="0" baseline="0" noProof="0" dirty="0">
              <a:ln>
                <a:noFill/>
              </a:ln>
              <a:solidFill>
                <a:srgbClr val="FCEA00"/>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80DD3CBE-7EFB-AFF0-62DD-F6B31406A765}"/>
              </a:ext>
            </a:extLst>
          </p:cNvPr>
          <p:cNvSpPr txBox="1"/>
          <p:nvPr/>
        </p:nvSpPr>
        <p:spPr>
          <a:xfrm>
            <a:off x="14369238" y="5401847"/>
            <a:ext cx="1905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CEA00"/>
                </a:solidFill>
                <a:effectLst/>
                <a:uLnTx/>
                <a:uFillTx/>
                <a:latin typeface="Calibri"/>
                <a:ea typeface="宋体" panose="02010600030101010101" pitchFamily="2" charset="-122"/>
                <a:cs typeface="+mn-cs"/>
              </a:rPr>
              <a:t>结束时调用</a:t>
            </a:r>
            <a:endParaRPr kumimoji="0" lang="en-US" sz="1600" b="0" i="0" u="none" strike="noStrike" kern="1200" cap="none" spc="0" normalizeH="0" baseline="0" noProof="0" dirty="0">
              <a:ln>
                <a:noFill/>
              </a:ln>
              <a:solidFill>
                <a:srgbClr val="FCEA00"/>
              </a:solidFill>
              <a:effectLst/>
              <a:uLnTx/>
              <a:uFillTx/>
              <a:latin typeface="Calibri"/>
              <a:ea typeface="+mn-ea"/>
              <a:cs typeface="+mn-cs"/>
            </a:endParaRPr>
          </a:p>
        </p:txBody>
      </p:sp>
      <p:sp>
        <p:nvSpPr>
          <p:cNvPr id="29" name="TextBox 28">
            <a:extLst>
              <a:ext uri="{FF2B5EF4-FFF2-40B4-BE49-F238E27FC236}">
                <a16:creationId xmlns:a16="http://schemas.microsoft.com/office/drawing/2014/main" id="{D207769B-F218-5956-D9DB-B9BA530445D5}"/>
              </a:ext>
            </a:extLst>
          </p:cNvPr>
          <p:cNvSpPr txBox="1"/>
          <p:nvPr/>
        </p:nvSpPr>
        <p:spPr>
          <a:xfrm>
            <a:off x="14369238" y="5668142"/>
            <a:ext cx="19050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rgbClr val="FCEA00"/>
                </a:solidFill>
                <a:effectLst/>
                <a:uLnTx/>
                <a:uFillTx/>
                <a:latin typeface="Calibri"/>
                <a:ea typeface="宋体" panose="02010600030101010101" pitchFamily="2" charset="-122"/>
                <a:cs typeface="+mn-cs"/>
              </a:rPr>
              <a:t>终止条件</a:t>
            </a:r>
            <a:endParaRPr kumimoji="0" lang="en-US" sz="1600" b="0" i="0" u="none" strike="noStrike" kern="1200" cap="none" spc="0" normalizeH="0" baseline="0" noProof="0" dirty="0">
              <a:ln>
                <a:noFill/>
              </a:ln>
              <a:solidFill>
                <a:srgbClr val="FCEA00"/>
              </a:solidFill>
              <a:effectLst/>
              <a:uLnTx/>
              <a:uFillTx/>
              <a:latin typeface="Calibri"/>
              <a:ea typeface="+mn-ea"/>
              <a:cs typeface="+mn-cs"/>
            </a:endParaRPr>
          </a:p>
        </p:txBody>
      </p:sp>
      <p:pic>
        <p:nvPicPr>
          <p:cNvPr id="39" name="Picture 38">
            <a:extLst>
              <a:ext uri="{FF2B5EF4-FFF2-40B4-BE49-F238E27FC236}">
                <a16:creationId xmlns:a16="http://schemas.microsoft.com/office/drawing/2014/main" id="{6DE12DB5-4D17-CF04-DBA3-46DCBDCB0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444" y="6839542"/>
            <a:ext cx="7140481" cy="1328129"/>
          </a:xfrm>
          <a:prstGeom prst="rect">
            <a:avLst/>
          </a:prstGeom>
        </p:spPr>
      </p:pic>
      <p:pic>
        <p:nvPicPr>
          <p:cNvPr id="41" name="Picture 40">
            <a:extLst>
              <a:ext uri="{FF2B5EF4-FFF2-40B4-BE49-F238E27FC236}">
                <a16:creationId xmlns:a16="http://schemas.microsoft.com/office/drawing/2014/main" id="{1027B6EB-0AC1-DCE3-DBE4-F7254D023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0438" y="6839542"/>
            <a:ext cx="7763426" cy="2168047"/>
          </a:xfrm>
          <a:prstGeom prst="rect">
            <a:avLst/>
          </a:prstGeom>
        </p:spPr>
      </p:pic>
      <p:pic>
        <p:nvPicPr>
          <p:cNvPr id="43" name="Picture 42">
            <a:extLst>
              <a:ext uri="{FF2B5EF4-FFF2-40B4-BE49-F238E27FC236}">
                <a16:creationId xmlns:a16="http://schemas.microsoft.com/office/drawing/2014/main" id="{61D40064-DCE1-279B-B808-29D70A1D76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947" y="3134300"/>
            <a:ext cx="7140481" cy="2496484"/>
          </a:xfrm>
          <a:prstGeom prst="rect">
            <a:avLst/>
          </a:prstGeom>
        </p:spPr>
      </p:pic>
      <p:cxnSp>
        <p:nvCxnSpPr>
          <p:cNvPr id="4" name="Straight Arrow Connector 3">
            <a:extLst>
              <a:ext uri="{FF2B5EF4-FFF2-40B4-BE49-F238E27FC236}">
                <a16:creationId xmlns:a16="http://schemas.microsoft.com/office/drawing/2014/main" id="{D21A798F-80CA-E680-AF12-92015C583EB2}"/>
              </a:ext>
            </a:extLst>
          </p:cNvPr>
          <p:cNvCxnSpPr>
            <a:cxnSpLocks/>
          </p:cNvCxnSpPr>
          <p:nvPr/>
        </p:nvCxnSpPr>
        <p:spPr>
          <a:xfrm>
            <a:off x="12420600" y="2542354"/>
            <a:ext cx="19812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16">
            <a:extLst>
              <a:ext uri="{FF2B5EF4-FFF2-40B4-BE49-F238E27FC236}">
                <a16:creationId xmlns:a16="http://schemas.microsoft.com/office/drawing/2014/main" id="{8CCC6AC9-01E0-715B-2313-E78986263614}"/>
              </a:ext>
            </a:extLst>
          </p:cNvPr>
          <p:cNvSpPr txBox="1"/>
          <p:nvPr/>
        </p:nvSpPr>
        <p:spPr>
          <a:xfrm>
            <a:off x="14173200" y="2331048"/>
            <a:ext cx="3086948" cy="468333"/>
          </a:xfrm>
          <a:prstGeom prst="rect">
            <a:avLst/>
          </a:prstGeom>
        </p:spPr>
        <p:txBody>
          <a:bodyPr wrap="square" lIns="0" tIns="0" rIns="0" bIns="0" rtlCol="0" anchor="t">
            <a:spAutoFit/>
          </a:bodyPr>
          <a:lstStyle/>
          <a:p>
            <a:pPr marL="0" marR="0" lvl="0" indent="0" algn="ctr" defTabSz="914400" rtl="0" eaLnBrk="1" fontAlgn="auto" latinLnBrk="0" hangingPunct="1">
              <a:lnSpc>
                <a:spcPts val="3640"/>
              </a:lnSpc>
              <a:spcBef>
                <a:spcPct val="0"/>
              </a:spcBef>
              <a:spcAft>
                <a:spcPts val="0"/>
              </a:spcAft>
              <a:buClrTx/>
              <a:buSzTx/>
              <a:buFontTx/>
              <a:buNone/>
              <a:tabLst/>
              <a:defRPr/>
            </a:pPr>
            <a:r>
              <a:rPr lang="zh-CN" altLang="en-US" sz="4000" b="1" spc="-28" dirty="0">
                <a:solidFill>
                  <a:srgbClr val="014F8E"/>
                </a:solidFill>
                <a:latin typeface="Microsoft YaHei" panose="020B0503020204020204" pitchFamily="34" charset="-122"/>
                <a:ea typeface="Microsoft YaHei" panose="020B0503020204020204" pitchFamily="34" charset="-122"/>
                <a:cs typeface="League Spartan"/>
                <a:sym typeface="League Spartan"/>
              </a:rPr>
              <a:t>指令对象</a:t>
            </a:r>
            <a:endParaRPr kumimoji="0" lang="en-US" sz="4000" b="1" i="0" u="none" strike="noStrike" kern="1200" cap="none" spc="-28" normalizeH="0" baseline="0" noProof="0" dirty="0">
              <a:ln>
                <a:noFill/>
              </a:ln>
              <a:solidFill>
                <a:srgbClr val="014F8E"/>
              </a:solidFill>
              <a:effectLst/>
              <a:uLnTx/>
              <a:uFillTx/>
              <a:latin typeface="Microsoft YaHei" panose="020B0503020204020204" pitchFamily="34" charset="-122"/>
              <a:ea typeface="Microsoft YaHei" panose="020B0503020204020204" pitchFamily="34" charset="-122"/>
              <a:cs typeface="League Spartan"/>
              <a:sym typeface="League Spartan"/>
            </a:endParaRPr>
          </a:p>
        </p:txBody>
      </p:sp>
    </p:spTree>
    <p:extLst>
      <p:ext uri="{BB962C8B-B14F-4D97-AF65-F5344CB8AC3E}">
        <p14:creationId xmlns:p14="http://schemas.microsoft.com/office/powerpoint/2010/main" val="387621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1" grpId="0"/>
      <p:bldP spid="26" grpId="0"/>
      <p:bldP spid="27" grpId="0"/>
      <p:bldP spid="28" grpId="0"/>
      <p:bldP spid="29"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1076</Words>
  <Application>Microsoft Office PowerPoint</Application>
  <PresentationFormat>Custom</PresentationFormat>
  <Paragraphs>111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Microsoft YaHei UI</vt:lpstr>
      <vt:lpstr>Roboto</vt:lpstr>
      <vt:lpstr>Microsoft YaHei</vt:lpstr>
      <vt:lpstr>Arial</vt:lpstr>
      <vt:lpstr>League Spartan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亦然 刘</cp:lastModifiedBy>
  <cp:revision>109</cp:revision>
  <dcterms:created xsi:type="dcterms:W3CDTF">2006-08-16T00:00:00Z</dcterms:created>
  <dcterms:modified xsi:type="dcterms:W3CDTF">2024-12-19T06:31:16Z</dcterms:modified>
  <dc:identifier>DAGZhSxWSRY</dc:identifier>
</cp:coreProperties>
</file>