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League Spartan" charset="1" panose="00000800000000000000"/>
      <p:regular r:id="rId26"/>
    </p:embeddedFont>
    <p:embeddedFont>
      <p:font typeface="Roboto" charset="1" panose="02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16" Target="../media/image23.png" Type="http://schemas.openxmlformats.org/officeDocument/2006/relationships/image"/><Relationship Id="rId17" Target="../media/image24.svg" Type="http://schemas.openxmlformats.org/officeDocument/2006/relationships/image"/><Relationship Id="rId18" Target="../media/image25.png" Type="http://schemas.openxmlformats.org/officeDocument/2006/relationships/image"/><Relationship Id="rId19" Target="../media/image26.svg" Type="http://schemas.openxmlformats.org/officeDocument/2006/relationships/image"/><Relationship Id="rId2" Target="../media/image9.png" Type="http://schemas.openxmlformats.org/officeDocument/2006/relationships/image"/><Relationship Id="rId20" Target="../media/image27.png" Type="http://schemas.openxmlformats.org/officeDocument/2006/relationships/image"/><Relationship Id="rId21" Target="../media/image28.svg" Type="http://schemas.openxmlformats.org/officeDocument/2006/relationships/image"/><Relationship Id="rId22" Target="../media/image29.png" Type="http://schemas.openxmlformats.org/officeDocument/2006/relationships/image"/><Relationship Id="rId23" Target="../media/image30.svg" Type="http://schemas.openxmlformats.org/officeDocument/2006/relationships/image"/><Relationship Id="rId24" Target="../media/image31.png" Type="http://schemas.openxmlformats.org/officeDocument/2006/relationships/image"/><Relationship Id="rId25" Target="../media/image32.svg" Type="http://schemas.openxmlformats.org/officeDocument/2006/relationships/image"/><Relationship Id="rId26" Target="../media/image33.png" Type="http://schemas.openxmlformats.org/officeDocument/2006/relationships/image"/><Relationship Id="rId27" Target="../media/image34.svg" Type="http://schemas.openxmlformats.org/officeDocument/2006/relationships/image"/><Relationship Id="rId28" Target="../media/image35.png" Type="http://schemas.openxmlformats.org/officeDocument/2006/relationships/image"/><Relationship Id="rId29" Target="../media/image36.svg" Type="http://schemas.openxmlformats.org/officeDocument/2006/relationships/image"/><Relationship Id="rId3" Target="../media/image10.svg" Type="http://schemas.openxmlformats.org/officeDocument/2006/relationships/image"/><Relationship Id="rId30" Target="../media/image37.png" Type="http://schemas.openxmlformats.org/officeDocument/2006/relationships/image"/><Relationship Id="rId31" Target="../media/image38.svg" Type="http://schemas.openxmlformats.org/officeDocument/2006/relationships/image"/><Relationship Id="rId32" Target="../media/image39.png" Type="http://schemas.openxmlformats.org/officeDocument/2006/relationships/image"/><Relationship Id="rId33" Target="../media/image40.svg" Type="http://schemas.openxmlformats.org/officeDocument/2006/relationships/image"/><Relationship Id="rId34" Target="../media/image41.png" Type="http://schemas.openxmlformats.org/officeDocument/2006/relationships/image"/><Relationship Id="rId35" Target="../media/image42.svg" Type="http://schemas.openxmlformats.org/officeDocument/2006/relationships/image"/><Relationship Id="rId36" Target="../media/image43.png" Type="http://schemas.openxmlformats.org/officeDocument/2006/relationships/image"/><Relationship Id="rId37" Target="../media/image44.svg" Type="http://schemas.openxmlformats.org/officeDocument/2006/relationships/image"/><Relationship Id="rId38" Target="../media/image45.png" Type="http://schemas.openxmlformats.org/officeDocument/2006/relationships/image"/><Relationship Id="rId39" Target="../media/image46.svg" Type="http://schemas.openxmlformats.org/officeDocument/2006/relationships/image"/><Relationship Id="rId4" Target="../media/image11.png" Type="http://schemas.openxmlformats.org/officeDocument/2006/relationships/image"/><Relationship Id="rId40" Target="../media/image47.png" Type="http://schemas.openxmlformats.org/officeDocument/2006/relationships/image"/><Relationship Id="rId41" Target="../media/image48.svg" Type="http://schemas.openxmlformats.org/officeDocument/2006/relationships/image"/><Relationship Id="rId42" Target="../media/image49.png" Type="http://schemas.openxmlformats.org/officeDocument/2006/relationships/image"/><Relationship Id="rId43" Target="../media/image50.svg" Type="http://schemas.openxmlformats.org/officeDocument/2006/relationships/image"/><Relationship Id="rId44" Target="../media/image51.png" Type="http://schemas.openxmlformats.org/officeDocument/2006/relationships/image"/><Relationship Id="rId45" Target="../media/image52.svg" Type="http://schemas.openxmlformats.org/officeDocument/2006/relationships/image"/><Relationship Id="rId46" Target="../media/image53.png" Type="http://schemas.openxmlformats.org/officeDocument/2006/relationships/image"/><Relationship Id="rId47" Target="../media/image54.svg" Type="http://schemas.openxmlformats.org/officeDocument/2006/relationships/image"/><Relationship Id="rId48" Target="../media/image55.png" Type="http://schemas.openxmlformats.org/officeDocument/2006/relationships/image"/><Relationship Id="rId49" Target="../media/image56.sv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63779" y="1990110"/>
            <a:ext cx="11861260" cy="6306780"/>
            <a:chOff x="0" y="0"/>
            <a:chExt cx="15815014" cy="8409039"/>
          </a:xfrm>
        </p:grpSpPr>
        <p:sp>
          <p:nvSpPr>
            <p:cNvPr name="TextBox 3" id="3"/>
            <p:cNvSpPr txBox="true"/>
            <p:nvPr/>
          </p:nvSpPr>
          <p:spPr>
            <a:xfrm rot="0">
              <a:off x="0" y="-123825"/>
              <a:ext cx="15815014" cy="5625952"/>
            </a:xfrm>
            <a:prstGeom prst="rect">
              <a:avLst/>
            </a:prstGeom>
          </p:spPr>
          <p:txBody>
            <a:bodyPr anchor="t" rtlCol="false" tIns="0" lIns="0" bIns="0" rIns="0">
              <a:spAutoFit/>
            </a:bodyPr>
            <a:lstStyle/>
            <a:p>
              <a:pPr algn="l">
                <a:lnSpc>
                  <a:spcPts val="16900"/>
                </a:lnSpc>
              </a:pPr>
              <a:r>
                <a:rPr lang="en-US" b="true" sz="13000" spc="-130">
                  <a:solidFill>
                    <a:srgbClr val="014F8E"/>
                  </a:solidFill>
                  <a:latin typeface="League Spartan"/>
                  <a:ea typeface="League Spartan"/>
                  <a:cs typeface="League Spartan"/>
                  <a:sym typeface="League Spartan"/>
                </a:rPr>
                <a:t>Business Plan Templates</a:t>
              </a:r>
            </a:p>
          </p:txBody>
        </p:sp>
        <p:sp>
          <p:nvSpPr>
            <p:cNvPr name="TextBox 4" id="4"/>
            <p:cNvSpPr txBox="true"/>
            <p:nvPr/>
          </p:nvSpPr>
          <p:spPr>
            <a:xfrm rot="0">
              <a:off x="0" y="6922118"/>
              <a:ext cx="15815014" cy="1486922"/>
            </a:xfrm>
            <a:prstGeom prst="rect">
              <a:avLst/>
            </a:prstGeom>
          </p:spPr>
          <p:txBody>
            <a:bodyPr anchor="t" rtlCol="false" tIns="0" lIns="0" bIns="0" rIns="0">
              <a:spAutoFit/>
            </a:bodyPr>
            <a:lstStyle/>
            <a:p>
              <a:pPr algn="l" marL="0" indent="0" lvl="0">
                <a:lnSpc>
                  <a:spcPts val="4544"/>
                </a:lnSpc>
              </a:pPr>
              <a:r>
                <a:rPr lang="en-US" sz="3200" u="none">
                  <a:solidFill>
                    <a:srgbClr val="014F8E"/>
                  </a:solidFill>
                  <a:latin typeface="Roboto"/>
                  <a:ea typeface="Roboto"/>
                  <a:cs typeface="Roboto"/>
                  <a:sym typeface="Roboto"/>
                </a:rPr>
                <a:t>Set up for success with strategic planning frameworks, including Lean Canvas, SWOT Analysis, Pirate Funnel, and more.</a:t>
              </a:r>
            </a:p>
          </p:txBody>
        </p:sp>
        <p:sp>
          <p:nvSpPr>
            <p:cNvPr name="AutoShape 5" id="5"/>
            <p:cNvSpPr/>
            <p:nvPr/>
          </p:nvSpPr>
          <p:spPr>
            <a:xfrm rot="0">
              <a:off x="0" y="5844506"/>
              <a:ext cx="1324627" cy="223120"/>
            </a:xfrm>
            <a:prstGeom prst="rect">
              <a:avLst/>
            </a:prstGeom>
            <a:solidFill>
              <a:srgbClr val="FCEA00"/>
            </a:solidFill>
          </p:spPr>
        </p:sp>
      </p:grpSp>
      <p:grpSp>
        <p:nvGrpSpPr>
          <p:cNvPr name="Group 6" id="6"/>
          <p:cNvGrpSpPr/>
          <p:nvPr/>
        </p:nvGrpSpPr>
        <p:grpSpPr>
          <a:xfrm rot="0">
            <a:off x="1028700" y="1028700"/>
            <a:ext cx="1418660" cy="8229600"/>
            <a:chOff x="0" y="0"/>
            <a:chExt cx="1891546" cy="10972800"/>
          </a:xfrm>
        </p:grpSpPr>
        <p:grpSp>
          <p:nvGrpSpPr>
            <p:cNvPr name="Group 7" id="7"/>
            <p:cNvGrpSpPr>
              <a:grpSpLocks noChangeAspect="true"/>
            </p:cNvGrpSpPr>
            <p:nvPr/>
          </p:nvGrpSpPr>
          <p:grpSpPr>
            <a:xfrm rot="-10800000">
              <a:off x="0" y="6810940"/>
              <a:ext cx="1891546" cy="1891546"/>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9" id="9"/>
            <p:cNvSpPr/>
            <p:nvPr/>
          </p:nvSpPr>
          <p:spPr>
            <a:xfrm flipH="false" flipV="false" rot="-10800000">
              <a:off x="0" y="9081254"/>
              <a:ext cx="1891546" cy="1891546"/>
            </a:xfrm>
            <a:custGeom>
              <a:avLst/>
              <a:gdLst/>
              <a:ahLst/>
              <a:cxnLst/>
              <a:rect r="r" b="b" t="t" l="l"/>
              <a:pathLst>
                <a:path h="1891546" w="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a:grpSpLocks noChangeAspect="true"/>
            </p:cNvGrpSpPr>
            <p:nvPr/>
          </p:nvGrpSpPr>
          <p:grpSpPr>
            <a:xfrm rot="-10800000">
              <a:off x="0" y="2270313"/>
              <a:ext cx="1891546" cy="1891546"/>
              <a:chOff x="0" y="0"/>
              <a:chExt cx="1708150" cy="1708150"/>
            </a:xfrm>
          </p:grpSpPr>
          <p:sp>
            <p:nvSpPr>
              <p:cNvPr name="Freeform 11" id="11"/>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12" id="12"/>
            <p:cNvSpPr/>
            <p:nvPr/>
          </p:nvSpPr>
          <p:spPr>
            <a:xfrm flipH="false" flipV="false" rot="-10800000">
              <a:off x="0" y="4540627"/>
              <a:ext cx="1891546" cy="1891546"/>
            </a:xfrm>
            <a:custGeom>
              <a:avLst/>
              <a:gdLst/>
              <a:ahLst/>
              <a:cxnLst/>
              <a:rect r="r" b="b" t="t" l="l"/>
              <a:pathLst>
                <a:path h="1891546" w="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0"/>
              <a:ext cx="1891546" cy="1891546"/>
            </a:xfrm>
            <a:custGeom>
              <a:avLst/>
              <a:gdLst/>
              <a:ahLst/>
              <a:cxnLst/>
              <a:rect r="r" b="b" t="t" l="l"/>
              <a:pathLst>
                <a:path h="1891546" w="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71428" y="1028700"/>
            <a:ext cx="9545145" cy="8229600"/>
            <a:chOff x="0" y="0"/>
            <a:chExt cx="12726860" cy="10972800"/>
          </a:xfrm>
        </p:grpSpPr>
        <p:grpSp>
          <p:nvGrpSpPr>
            <p:cNvPr name="Group 3" id="3"/>
            <p:cNvGrpSpPr/>
            <p:nvPr/>
          </p:nvGrpSpPr>
          <p:grpSpPr>
            <a:xfrm rot="0">
              <a:off x="4090996" y="2295132"/>
              <a:ext cx="4544868" cy="1645756"/>
              <a:chOff x="0" y="0"/>
              <a:chExt cx="3503685" cy="1268730"/>
            </a:xfrm>
          </p:grpSpPr>
          <p:sp>
            <p:nvSpPr>
              <p:cNvPr name="Freeform 4" id="4">
                <a:extLst>
                  <a:ext uri="{C183D7F6-B498-43B3-948B-1728B52AA6E4}">
                    <adec:decorative xmlns:adec="http://schemas.microsoft.com/office/drawing/2017/decorative" val="1"/>
                  </a:ext>
                </a:extLst>
              </p:cNvPr>
              <p:cNvSpPr/>
              <p:nvPr/>
            </p:nvSpPr>
            <p:spPr>
              <a:xfrm flipH="false" flipV="false" rot="0">
                <a:off x="0" y="0"/>
                <a:ext cx="3503685" cy="1268730"/>
              </a:xfrm>
              <a:custGeom>
                <a:avLst/>
                <a:gdLst/>
                <a:ahLst/>
                <a:cxnLst/>
                <a:rect r="r" b="b" t="t" l="l"/>
                <a:pathLst>
                  <a:path h="1268730" w="3503685">
                    <a:moveTo>
                      <a:pt x="735330" y="0"/>
                    </a:moveTo>
                    <a:lnTo>
                      <a:pt x="0" y="1268730"/>
                    </a:lnTo>
                    <a:lnTo>
                      <a:pt x="3503685" y="1268730"/>
                    </a:lnTo>
                    <a:lnTo>
                      <a:pt x="2768355" y="0"/>
                    </a:lnTo>
                    <a:close/>
                  </a:path>
                </a:pathLst>
              </a:custGeom>
              <a:solidFill>
                <a:srgbClr val="FCEA00">
                  <a:alpha val="40000"/>
                </a:srgbClr>
              </a:solidFill>
            </p:spPr>
          </p:sp>
        </p:grpSp>
        <p:sp>
          <p:nvSpPr>
            <p:cNvPr name="Freeform 5" id="5">
              <a:extLst>
                <a:ext uri="{C183D7F6-B498-43B3-948B-1728B52AA6E4}">
                  <adec:decorative xmlns:adec="http://schemas.microsoft.com/office/drawing/2017/decorative" val="1"/>
                </a:ext>
              </a:extLst>
            </p:cNvPr>
            <p:cNvSpPr/>
            <p:nvPr/>
          </p:nvSpPr>
          <p:spPr>
            <a:xfrm flipH="false" flipV="false" rot="0">
              <a:off x="5100811" y="0"/>
              <a:ext cx="2525237" cy="2184330"/>
            </a:xfrm>
            <a:custGeom>
              <a:avLst/>
              <a:gdLst/>
              <a:ahLst/>
              <a:cxnLst/>
              <a:rect r="r" b="b" t="t" l="l"/>
              <a:pathLst>
                <a:path h="2184330" w="2525237">
                  <a:moveTo>
                    <a:pt x="0" y="0"/>
                  </a:moveTo>
                  <a:lnTo>
                    <a:pt x="2525238" y="0"/>
                  </a:lnTo>
                  <a:lnTo>
                    <a:pt x="2525238" y="2184330"/>
                  </a:lnTo>
                  <a:lnTo>
                    <a:pt x="0" y="218433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3090142" y="4051690"/>
              <a:ext cx="6546575" cy="1645756"/>
              <a:chOff x="0" y="0"/>
              <a:chExt cx="5046821" cy="1268730"/>
            </a:xfrm>
          </p:grpSpPr>
          <p:sp>
            <p:nvSpPr>
              <p:cNvPr name="Freeform 7" id="7"/>
              <p:cNvSpPr/>
              <p:nvPr/>
            </p:nvSpPr>
            <p:spPr>
              <a:xfrm flipH="false" flipV="false" rot="0">
                <a:off x="0" y="0"/>
                <a:ext cx="5046821" cy="1268730"/>
              </a:xfrm>
              <a:custGeom>
                <a:avLst/>
                <a:gdLst/>
                <a:ahLst/>
                <a:cxnLst/>
                <a:rect r="r" b="b" t="t" l="l"/>
                <a:pathLst>
                  <a:path h="1268730" w="5046821">
                    <a:moveTo>
                      <a:pt x="735330" y="0"/>
                    </a:moveTo>
                    <a:lnTo>
                      <a:pt x="0" y="1268730"/>
                    </a:lnTo>
                    <a:lnTo>
                      <a:pt x="5046821" y="1268730"/>
                    </a:lnTo>
                    <a:lnTo>
                      <a:pt x="4311491" y="0"/>
                    </a:lnTo>
                    <a:close/>
                  </a:path>
                </a:pathLst>
              </a:custGeom>
              <a:solidFill>
                <a:srgbClr val="FCEA00">
                  <a:alpha val="54902"/>
                </a:srgbClr>
              </a:solidFill>
            </p:spPr>
          </p:sp>
        </p:grpSp>
        <p:grpSp>
          <p:nvGrpSpPr>
            <p:cNvPr name="Group 8" id="8"/>
            <p:cNvGrpSpPr/>
            <p:nvPr/>
          </p:nvGrpSpPr>
          <p:grpSpPr>
            <a:xfrm rot="0">
              <a:off x="1022844" y="7564805"/>
              <a:ext cx="10681172" cy="1645756"/>
              <a:chOff x="0" y="0"/>
              <a:chExt cx="8234224" cy="1268730"/>
            </a:xfrm>
          </p:grpSpPr>
          <p:sp>
            <p:nvSpPr>
              <p:cNvPr name="Freeform 9" id="9"/>
              <p:cNvSpPr/>
              <p:nvPr/>
            </p:nvSpPr>
            <p:spPr>
              <a:xfrm flipH="false" flipV="false" rot="0">
                <a:off x="0" y="0"/>
                <a:ext cx="8234224" cy="1268730"/>
              </a:xfrm>
              <a:custGeom>
                <a:avLst/>
                <a:gdLst/>
                <a:ahLst/>
                <a:cxnLst/>
                <a:rect r="r" b="b" t="t" l="l"/>
                <a:pathLst>
                  <a:path h="1268730" w="8234224">
                    <a:moveTo>
                      <a:pt x="735330" y="0"/>
                    </a:moveTo>
                    <a:lnTo>
                      <a:pt x="0" y="1268730"/>
                    </a:lnTo>
                    <a:lnTo>
                      <a:pt x="8234224" y="1268730"/>
                    </a:lnTo>
                    <a:lnTo>
                      <a:pt x="7498894" y="0"/>
                    </a:lnTo>
                    <a:close/>
                  </a:path>
                </a:pathLst>
              </a:custGeom>
              <a:solidFill>
                <a:srgbClr val="FCEA00">
                  <a:alpha val="84706"/>
                </a:srgbClr>
              </a:solidFill>
            </p:spPr>
          </p:sp>
        </p:grpSp>
        <p:grpSp>
          <p:nvGrpSpPr>
            <p:cNvPr name="Group 10" id="10"/>
            <p:cNvGrpSpPr/>
            <p:nvPr/>
          </p:nvGrpSpPr>
          <p:grpSpPr>
            <a:xfrm rot="0">
              <a:off x="0" y="9321363"/>
              <a:ext cx="12726860" cy="1651437"/>
              <a:chOff x="0" y="0"/>
              <a:chExt cx="9777512" cy="1268730"/>
            </a:xfrm>
          </p:grpSpPr>
          <p:sp>
            <p:nvSpPr>
              <p:cNvPr name="Freeform 11" id="11"/>
              <p:cNvSpPr/>
              <p:nvPr/>
            </p:nvSpPr>
            <p:spPr>
              <a:xfrm flipH="false" flipV="false" rot="0">
                <a:off x="0" y="0"/>
                <a:ext cx="9777512" cy="1268730"/>
              </a:xfrm>
              <a:custGeom>
                <a:avLst/>
                <a:gdLst/>
                <a:ahLst/>
                <a:cxnLst/>
                <a:rect r="r" b="b" t="t" l="l"/>
                <a:pathLst>
                  <a:path h="1268730" w="9777512">
                    <a:moveTo>
                      <a:pt x="735330" y="0"/>
                    </a:moveTo>
                    <a:lnTo>
                      <a:pt x="0" y="1268730"/>
                    </a:lnTo>
                    <a:lnTo>
                      <a:pt x="9777512" y="1268730"/>
                    </a:lnTo>
                    <a:lnTo>
                      <a:pt x="9042182" y="0"/>
                    </a:lnTo>
                    <a:close/>
                  </a:path>
                </a:pathLst>
              </a:custGeom>
              <a:solidFill>
                <a:srgbClr val="FCEA00"/>
              </a:solidFill>
            </p:spPr>
          </p:sp>
        </p:grpSp>
        <p:grpSp>
          <p:nvGrpSpPr>
            <p:cNvPr name="Group 12" id="12"/>
            <p:cNvGrpSpPr/>
            <p:nvPr/>
          </p:nvGrpSpPr>
          <p:grpSpPr>
            <a:xfrm rot="0">
              <a:off x="2037516" y="5808247"/>
              <a:ext cx="8651828" cy="1645756"/>
              <a:chOff x="0" y="0"/>
              <a:chExt cx="6669782" cy="1268730"/>
            </a:xfrm>
          </p:grpSpPr>
          <p:sp>
            <p:nvSpPr>
              <p:cNvPr name="Freeform 13" id="13"/>
              <p:cNvSpPr/>
              <p:nvPr/>
            </p:nvSpPr>
            <p:spPr>
              <a:xfrm flipH="false" flipV="false" rot="0">
                <a:off x="0" y="0"/>
                <a:ext cx="6669782" cy="1268730"/>
              </a:xfrm>
              <a:custGeom>
                <a:avLst/>
                <a:gdLst/>
                <a:ahLst/>
                <a:cxnLst/>
                <a:rect r="r" b="b" t="t" l="l"/>
                <a:pathLst>
                  <a:path h="1268730" w="6669782">
                    <a:moveTo>
                      <a:pt x="735330" y="0"/>
                    </a:moveTo>
                    <a:lnTo>
                      <a:pt x="0" y="1268730"/>
                    </a:lnTo>
                    <a:lnTo>
                      <a:pt x="6669782" y="1268730"/>
                    </a:lnTo>
                    <a:lnTo>
                      <a:pt x="5934452" y="0"/>
                    </a:lnTo>
                    <a:close/>
                  </a:path>
                </a:pathLst>
              </a:custGeom>
              <a:solidFill>
                <a:srgbClr val="FCEA00">
                  <a:alpha val="69804"/>
                </a:srgbClr>
              </a:solidFill>
            </p:spPr>
          </p:sp>
        </p:grpSp>
      </p:grpSp>
      <p:sp>
        <p:nvSpPr>
          <p:cNvPr name="TextBox 14" id="14"/>
          <p:cNvSpPr txBox="true"/>
          <p:nvPr/>
        </p:nvSpPr>
        <p:spPr>
          <a:xfrm rot="0">
            <a:off x="8733852" y="1903688"/>
            <a:ext cx="820296" cy="427857"/>
          </a:xfrm>
          <a:prstGeom prst="rect">
            <a:avLst/>
          </a:prstGeom>
        </p:spPr>
        <p:txBody>
          <a:bodyPr anchor="t" rtlCol="false" tIns="0" lIns="0" bIns="0" rIns="0">
            <a:spAutoFit/>
          </a:bodyPr>
          <a:lstStyle/>
          <a:p>
            <a:pPr algn="ctr" marL="0" indent="0" lvl="0">
              <a:lnSpc>
                <a:spcPts val="3427"/>
              </a:lnSpc>
              <a:spcBef>
                <a:spcPct val="0"/>
              </a:spcBef>
            </a:pPr>
            <a:r>
              <a:rPr lang="en-US" sz="2413" u="none">
                <a:solidFill>
                  <a:srgbClr val="014F8E"/>
                </a:solidFill>
                <a:latin typeface="Roboto"/>
                <a:ea typeface="Roboto"/>
                <a:cs typeface="Roboto"/>
                <a:sym typeface="Roboto"/>
              </a:rPr>
              <a:t>UX</a:t>
            </a:r>
          </a:p>
        </p:txBody>
      </p:sp>
      <p:sp>
        <p:nvSpPr>
          <p:cNvPr name="TextBox 15" id="15"/>
          <p:cNvSpPr txBox="true"/>
          <p:nvPr/>
        </p:nvSpPr>
        <p:spPr>
          <a:xfrm rot="0">
            <a:off x="8127980" y="3123961"/>
            <a:ext cx="2032040" cy="430387"/>
          </a:xfrm>
          <a:prstGeom prst="rect">
            <a:avLst/>
          </a:prstGeom>
        </p:spPr>
        <p:txBody>
          <a:bodyPr anchor="t" rtlCol="false" tIns="0" lIns="0" bIns="0" rIns="0">
            <a:spAutoFit/>
          </a:bodyPr>
          <a:lstStyle/>
          <a:p>
            <a:pPr algn="ctr" marL="0" indent="0" lvl="0">
              <a:lnSpc>
                <a:spcPts val="3427"/>
              </a:lnSpc>
              <a:spcBef>
                <a:spcPct val="0"/>
              </a:spcBef>
            </a:pPr>
            <a:r>
              <a:rPr lang="en-US" sz="2413" u="none">
                <a:solidFill>
                  <a:srgbClr val="014F8E"/>
                </a:solidFill>
                <a:latin typeface="Roboto"/>
                <a:ea typeface="Roboto"/>
                <a:cs typeface="Roboto"/>
                <a:sym typeface="Roboto"/>
              </a:rPr>
              <a:t>Feature Set</a:t>
            </a:r>
          </a:p>
        </p:txBody>
      </p:sp>
      <p:sp>
        <p:nvSpPr>
          <p:cNvPr name="TextBox 16" id="16"/>
          <p:cNvSpPr txBox="true"/>
          <p:nvPr/>
        </p:nvSpPr>
        <p:spPr>
          <a:xfrm rot="0">
            <a:off x="7439675" y="4441379"/>
            <a:ext cx="3408651" cy="430387"/>
          </a:xfrm>
          <a:prstGeom prst="rect">
            <a:avLst/>
          </a:prstGeom>
        </p:spPr>
        <p:txBody>
          <a:bodyPr anchor="t" rtlCol="false" tIns="0" lIns="0" bIns="0" rIns="0">
            <a:spAutoFit/>
          </a:bodyPr>
          <a:lstStyle/>
          <a:p>
            <a:pPr algn="ctr" marL="0" indent="0" lvl="0">
              <a:lnSpc>
                <a:spcPts val="3427"/>
              </a:lnSpc>
              <a:spcBef>
                <a:spcPct val="0"/>
              </a:spcBef>
            </a:pPr>
            <a:r>
              <a:rPr lang="en-US" sz="2413" u="none">
                <a:solidFill>
                  <a:srgbClr val="014F8E"/>
                </a:solidFill>
                <a:latin typeface="Roboto"/>
                <a:ea typeface="Roboto"/>
                <a:cs typeface="Roboto"/>
                <a:sym typeface="Roboto"/>
              </a:rPr>
              <a:t>Value Proposition</a:t>
            </a:r>
          </a:p>
        </p:txBody>
      </p:sp>
      <p:sp>
        <p:nvSpPr>
          <p:cNvPr name="TextBox 17" id="17"/>
          <p:cNvSpPr txBox="true"/>
          <p:nvPr/>
        </p:nvSpPr>
        <p:spPr>
          <a:xfrm rot="0">
            <a:off x="6751369" y="5758797"/>
            <a:ext cx="4730554" cy="430387"/>
          </a:xfrm>
          <a:prstGeom prst="rect">
            <a:avLst/>
          </a:prstGeom>
        </p:spPr>
        <p:txBody>
          <a:bodyPr anchor="t" rtlCol="false" tIns="0" lIns="0" bIns="0" rIns="0">
            <a:spAutoFit/>
          </a:bodyPr>
          <a:lstStyle/>
          <a:p>
            <a:pPr algn="ctr" marL="0" indent="0" lvl="0">
              <a:lnSpc>
                <a:spcPts val="3427"/>
              </a:lnSpc>
              <a:spcBef>
                <a:spcPct val="0"/>
              </a:spcBef>
            </a:pPr>
            <a:r>
              <a:rPr lang="en-US" sz="2413" u="none">
                <a:solidFill>
                  <a:srgbClr val="014F8E"/>
                </a:solidFill>
                <a:latin typeface="Roboto"/>
                <a:ea typeface="Roboto"/>
                <a:cs typeface="Roboto"/>
                <a:sym typeface="Roboto"/>
              </a:rPr>
              <a:t>Product-Market Fit</a:t>
            </a:r>
          </a:p>
        </p:txBody>
      </p:sp>
      <p:sp>
        <p:nvSpPr>
          <p:cNvPr name="TextBox 18" id="18"/>
          <p:cNvSpPr txBox="true"/>
          <p:nvPr/>
        </p:nvSpPr>
        <p:spPr>
          <a:xfrm rot="0">
            <a:off x="5899564" y="7076215"/>
            <a:ext cx="6307509" cy="430387"/>
          </a:xfrm>
          <a:prstGeom prst="rect">
            <a:avLst/>
          </a:prstGeom>
        </p:spPr>
        <p:txBody>
          <a:bodyPr anchor="t" rtlCol="false" tIns="0" lIns="0" bIns="0" rIns="0">
            <a:spAutoFit/>
          </a:bodyPr>
          <a:lstStyle/>
          <a:p>
            <a:pPr algn="ctr" marL="0" indent="0" lvl="0">
              <a:lnSpc>
                <a:spcPts val="3427"/>
              </a:lnSpc>
              <a:spcBef>
                <a:spcPct val="0"/>
              </a:spcBef>
            </a:pPr>
            <a:r>
              <a:rPr lang="en-US" sz="2413" u="none">
                <a:solidFill>
                  <a:srgbClr val="014F8E"/>
                </a:solidFill>
                <a:latin typeface="Roboto"/>
                <a:ea typeface="Roboto"/>
                <a:cs typeface="Roboto"/>
                <a:sym typeface="Roboto"/>
              </a:rPr>
              <a:t>Underserved Needs</a:t>
            </a:r>
          </a:p>
        </p:txBody>
      </p:sp>
      <p:sp>
        <p:nvSpPr>
          <p:cNvPr name="TextBox 19" id="19"/>
          <p:cNvSpPr txBox="true"/>
          <p:nvPr/>
        </p:nvSpPr>
        <p:spPr>
          <a:xfrm rot="0">
            <a:off x="5174414" y="8395764"/>
            <a:ext cx="7757931" cy="430387"/>
          </a:xfrm>
          <a:prstGeom prst="rect">
            <a:avLst/>
          </a:prstGeom>
        </p:spPr>
        <p:txBody>
          <a:bodyPr anchor="t" rtlCol="false" tIns="0" lIns="0" bIns="0" rIns="0">
            <a:spAutoFit/>
          </a:bodyPr>
          <a:lstStyle/>
          <a:p>
            <a:pPr algn="ctr" marL="0" indent="0" lvl="0">
              <a:lnSpc>
                <a:spcPts val="3427"/>
              </a:lnSpc>
              <a:spcBef>
                <a:spcPct val="0"/>
              </a:spcBef>
            </a:pPr>
            <a:r>
              <a:rPr lang="en-US" sz="2413" u="none">
                <a:solidFill>
                  <a:srgbClr val="014F8E"/>
                </a:solidFill>
                <a:latin typeface="Roboto"/>
                <a:ea typeface="Roboto"/>
                <a:cs typeface="Roboto"/>
                <a:sym typeface="Roboto"/>
              </a:rPr>
              <a:t>Target Customer</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CEA00"/>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1028700" y="1028700"/>
            <a:ext cx="7949141" cy="2521655"/>
          </a:xfrm>
          <a:prstGeom prst="rect">
            <a:avLst/>
          </a:prstGeom>
          <a:solidFill>
            <a:srgbClr val="FFFFFF"/>
          </a:solidFill>
        </p:spPr>
      </p:sp>
      <p:sp>
        <p:nvSpPr>
          <p:cNvPr name="AutoShape 3" id="3">
            <a:extLst>
              <a:ext uri="{C183D7F6-B498-43B3-948B-1728B52AA6E4}">
                <adec:decorative xmlns:adec="http://schemas.microsoft.com/office/drawing/2017/decorative" val="1"/>
              </a:ext>
            </a:extLst>
          </p:cNvPr>
          <p:cNvSpPr/>
          <p:nvPr/>
        </p:nvSpPr>
        <p:spPr>
          <a:xfrm rot="0">
            <a:off x="9310159" y="1028700"/>
            <a:ext cx="7949141" cy="2521655"/>
          </a:xfrm>
          <a:prstGeom prst="rect">
            <a:avLst/>
          </a:prstGeom>
          <a:solidFill>
            <a:srgbClr val="FFFFFF"/>
          </a:solidFill>
        </p:spPr>
      </p:sp>
      <p:grpSp>
        <p:nvGrpSpPr>
          <p:cNvPr name="Group 4" id="4"/>
          <p:cNvGrpSpPr/>
          <p:nvPr/>
        </p:nvGrpSpPr>
        <p:grpSpPr>
          <a:xfrm rot="0">
            <a:off x="1580312" y="1573383"/>
            <a:ext cx="6711952" cy="1387041"/>
            <a:chOff x="0" y="0"/>
            <a:chExt cx="8949269" cy="1849388"/>
          </a:xfrm>
        </p:grpSpPr>
        <p:sp>
          <p:nvSpPr>
            <p:cNvPr name="TextBox 5" id="5"/>
            <p:cNvSpPr txBox="true"/>
            <p:nvPr/>
          </p:nvSpPr>
          <p:spPr>
            <a:xfrm rot="0">
              <a:off x="0" y="-28575"/>
              <a:ext cx="8949269" cy="452931"/>
            </a:xfrm>
            <a:prstGeom prst="rect">
              <a:avLst/>
            </a:prstGeom>
          </p:spPr>
          <p:txBody>
            <a:bodyPr anchor="t" rtlCol="false" tIns="0" lIns="0" bIns="0" rIns="0">
              <a:spAutoFit/>
            </a:bodyPr>
            <a:lstStyle/>
            <a:p>
              <a:pPr algn="l" marL="0" indent="0" lvl="0">
                <a:lnSpc>
                  <a:spcPts val="2729"/>
                </a:lnSpc>
                <a:spcBef>
                  <a:spcPct val="0"/>
                </a:spcBef>
              </a:pPr>
              <a:r>
                <a:rPr lang="en-US" b="true" sz="2099" spc="-20" u="none">
                  <a:solidFill>
                    <a:srgbClr val="014F8E"/>
                  </a:solidFill>
                  <a:latin typeface="League Spartan"/>
                  <a:ea typeface="League Spartan"/>
                  <a:cs typeface="League Spartan"/>
                  <a:sym typeface="League Spartan"/>
                </a:rPr>
                <a:t>1.Identify your target customer</a:t>
              </a:r>
            </a:p>
          </p:txBody>
        </p:sp>
        <p:sp>
          <p:nvSpPr>
            <p:cNvPr name="TextBox 6" id="6"/>
            <p:cNvSpPr txBox="true"/>
            <p:nvPr/>
          </p:nvSpPr>
          <p:spPr>
            <a:xfrm rot="0">
              <a:off x="0" y="577280"/>
              <a:ext cx="8949269" cy="1272108"/>
            </a:xfrm>
            <a:prstGeom prst="rect">
              <a:avLst/>
            </a:prstGeom>
          </p:spPr>
          <p:txBody>
            <a:bodyPr anchor="t" rtlCol="false" tIns="0" lIns="0" bIns="0" rIns="0">
              <a:spAutoFit/>
            </a:bodyPr>
            <a:lstStyle/>
            <a:p>
              <a:pPr algn="l" marL="0" indent="0" lvl="0">
                <a:lnSpc>
                  <a:spcPts val="2556"/>
                </a:lnSpc>
                <a:spcBef>
                  <a:spcPct val="0"/>
                </a:spcBef>
              </a:pPr>
              <a:r>
                <a:rPr lang="en-US" sz="1800" u="none">
                  <a:solidFill>
                    <a:srgbClr val="014F8E"/>
                  </a:solidFill>
                  <a:latin typeface="Roboto"/>
                  <a:ea typeface="Roboto"/>
                  <a:cs typeface="Roboto"/>
                  <a:sym typeface="Roboto"/>
                </a:rPr>
                <a:t>Use market segmentation and create personas to get a picture of the people you are targeting. No need to be precise. A high-level hypothesis is enough to start testing, and revise as you go.</a:t>
              </a:r>
            </a:p>
          </p:txBody>
        </p:sp>
      </p:grpSp>
      <p:sp>
        <p:nvSpPr>
          <p:cNvPr name="AutoShape 7" id="7">
            <a:extLst>
              <a:ext uri="{C183D7F6-B498-43B3-948B-1728B52AA6E4}">
                <adec:decorative xmlns:adec="http://schemas.microsoft.com/office/drawing/2017/decorative" val="1"/>
              </a:ext>
            </a:extLst>
          </p:cNvPr>
          <p:cNvSpPr/>
          <p:nvPr/>
        </p:nvSpPr>
        <p:spPr>
          <a:xfrm rot="0">
            <a:off x="1028700" y="3882673"/>
            <a:ext cx="7949141" cy="2521655"/>
          </a:xfrm>
          <a:prstGeom prst="rect">
            <a:avLst/>
          </a:prstGeom>
          <a:solidFill>
            <a:srgbClr val="FFFFFF"/>
          </a:solidFill>
        </p:spPr>
      </p:sp>
      <p:sp>
        <p:nvSpPr>
          <p:cNvPr name="AutoShape 8" id="8">
            <a:extLst>
              <a:ext uri="{C183D7F6-B498-43B3-948B-1728B52AA6E4}">
                <adec:decorative xmlns:adec="http://schemas.microsoft.com/office/drawing/2017/decorative" val="1"/>
              </a:ext>
            </a:extLst>
          </p:cNvPr>
          <p:cNvSpPr/>
          <p:nvPr/>
        </p:nvSpPr>
        <p:spPr>
          <a:xfrm rot="0">
            <a:off x="9310159" y="3882673"/>
            <a:ext cx="7949141" cy="2521655"/>
          </a:xfrm>
          <a:prstGeom prst="rect">
            <a:avLst/>
          </a:prstGeom>
          <a:solidFill>
            <a:srgbClr val="FFFFFF"/>
          </a:solidFill>
        </p:spPr>
      </p:sp>
      <p:grpSp>
        <p:nvGrpSpPr>
          <p:cNvPr name="Group 9" id="9"/>
          <p:cNvGrpSpPr/>
          <p:nvPr/>
        </p:nvGrpSpPr>
        <p:grpSpPr>
          <a:xfrm rot="0">
            <a:off x="1580312" y="4772864"/>
            <a:ext cx="6711952" cy="741272"/>
            <a:chOff x="0" y="0"/>
            <a:chExt cx="8949269" cy="988362"/>
          </a:xfrm>
        </p:grpSpPr>
        <p:sp>
          <p:nvSpPr>
            <p:cNvPr name="TextBox 10" id="10"/>
            <p:cNvSpPr txBox="true"/>
            <p:nvPr/>
          </p:nvSpPr>
          <p:spPr>
            <a:xfrm rot="0">
              <a:off x="0" y="-28575"/>
              <a:ext cx="8949269" cy="452931"/>
            </a:xfrm>
            <a:prstGeom prst="rect">
              <a:avLst/>
            </a:prstGeom>
          </p:spPr>
          <p:txBody>
            <a:bodyPr anchor="t" rtlCol="false" tIns="0" lIns="0" bIns="0" rIns="0">
              <a:spAutoFit/>
            </a:bodyPr>
            <a:lstStyle/>
            <a:p>
              <a:pPr algn="l" marL="0" indent="0" lvl="0">
                <a:lnSpc>
                  <a:spcPts val="2729"/>
                </a:lnSpc>
                <a:spcBef>
                  <a:spcPct val="0"/>
                </a:spcBef>
              </a:pPr>
              <a:r>
                <a:rPr lang="en-US" b="true" sz="2099" spc="-20" u="none">
                  <a:solidFill>
                    <a:srgbClr val="014F8E"/>
                  </a:solidFill>
                  <a:latin typeface="League Spartan"/>
                  <a:ea typeface="League Spartan"/>
                  <a:cs typeface="League Spartan"/>
                  <a:sym typeface="League Spartan"/>
                </a:rPr>
                <a:t>2.Know “undeserved” needs</a:t>
              </a:r>
            </a:p>
          </p:txBody>
        </p:sp>
        <p:sp>
          <p:nvSpPr>
            <p:cNvPr name="TextBox 11" id="11"/>
            <p:cNvSpPr txBox="true"/>
            <p:nvPr/>
          </p:nvSpPr>
          <p:spPr>
            <a:xfrm rot="0">
              <a:off x="0" y="577280"/>
              <a:ext cx="8949269" cy="411082"/>
            </a:xfrm>
            <a:prstGeom prst="rect">
              <a:avLst/>
            </a:prstGeom>
          </p:spPr>
          <p:txBody>
            <a:bodyPr anchor="t" rtlCol="false" tIns="0" lIns="0" bIns="0" rIns="0">
              <a:spAutoFit/>
            </a:bodyPr>
            <a:lstStyle/>
            <a:p>
              <a:pPr algn="l" marL="0" indent="0" lvl="0">
                <a:lnSpc>
                  <a:spcPts val="2556"/>
                </a:lnSpc>
                <a:spcBef>
                  <a:spcPct val="0"/>
                </a:spcBef>
              </a:pPr>
              <a:r>
                <a:rPr lang="en-US" sz="1800" u="none">
                  <a:solidFill>
                    <a:srgbClr val="014F8E"/>
                  </a:solidFill>
                  <a:latin typeface="Roboto"/>
                  <a:ea typeface="Roboto"/>
                  <a:cs typeface="Roboto"/>
                  <a:sym typeface="Roboto"/>
                </a:rPr>
                <a:t>What needs do they have that are adequately met?</a:t>
              </a:r>
            </a:p>
          </p:txBody>
        </p:sp>
      </p:grpSp>
      <p:sp>
        <p:nvSpPr>
          <p:cNvPr name="AutoShape 12" id="12">
            <a:extLst>
              <a:ext uri="{C183D7F6-B498-43B3-948B-1728B52AA6E4}">
                <adec:decorative xmlns:adec="http://schemas.microsoft.com/office/drawing/2017/decorative" val="1"/>
              </a:ext>
            </a:extLst>
          </p:cNvPr>
          <p:cNvSpPr/>
          <p:nvPr/>
        </p:nvSpPr>
        <p:spPr>
          <a:xfrm rot="0">
            <a:off x="1028700" y="6736645"/>
            <a:ext cx="7949141" cy="2521655"/>
          </a:xfrm>
          <a:prstGeom prst="rect">
            <a:avLst/>
          </a:prstGeom>
          <a:solidFill>
            <a:srgbClr val="FFFFFF"/>
          </a:solidFill>
        </p:spPr>
      </p:sp>
      <p:sp>
        <p:nvSpPr>
          <p:cNvPr name="AutoShape 13" id="13">
            <a:extLst>
              <a:ext uri="{C183D7F6-B498-43B3-948B-1728B52AA6E4}">
                <adec:decorative xmlns:adec="http://schemas.microsoft.com/office/drawing/2017/decorative" val="1"/>
              </a:ext>
            </a:extLst>
          </p:cNvPr>
          <p:cNvSpPr/>
          <p:nvPr/>
        </p:nvSpPr>
        <p:spPr>
          <a:xfrm rot="0">
            <a:off x="9310159" y="6736645"/>
            <a:ext cx="7949141" cy="2521655"/>
          </a:xfrm>
          <a:prstGeom prst="rect">
            <a:avLst/>
          </a:prstGeom>
          <a:solidFill>
            <a:srgbClr val="FFFFFF"/>
          </a:solidFill>
        </p:spPr>
      </p:sp>
      <p:grpSp>
        <p:nvGrpSpPr>
          <p:cNvPr name="Group 14" id="14"/>
          <p:cNvGrpSpPr/>
          <p:nvPr/>
        </p:nvGrpSpPr>
        <p:grpSpPr>
          <a:xfrm rot="0">
            <a:off x="1580312" y="7303952"/>
            <a:ext cx="6711952" cy="1387041"/>
            <a:chOff x="0" y="0"/>
            <a:chExt cx="8949269" cy="1849388"/>
          </a:xfrm>
        </p:grpSpPr>
        <p:sp>
          <p:nvSpPr>
            <p:cNvPr name="TextBox 15" id="15"/>
            <p:cNvSpPr txBox="true"/>
            <p:nvPr/>
          </p:nvSpPr>
          <p:spPr>
            <a:xfrm rot="0">
              <a:off x="0" y="-28575"/>
              <a:ext cx="8949269" cy="452931"/>
            </a:xfrm>
            <a:prstGeom prst="rect">
              <a:avLst/>
            </a:prstGeom>
          </p:spPr>
          <p:txBody>
            <a:bodyPr anchor="t" rtlCol="false" tIns="0" lIns="0" bIns="0" rIns="0">
              <a:spAutoFit/>
            </a:bodyPr>
            <a:lstStyle/>
            <a:p>
              <a:pPr algn="l" marL="0" indent="0" lvl="0">
                <a:lnSpc>
                  <a:spcPts val="2729"/>
                </a:lnSpc>
                <a:spcBef>
                  <a:spcPct val="0"/>
                </a:spcBef>
              </a:pPr>
              <a:r>
                <a:rPr lang="en-US" b="true" sz="2099" spc="-20" u="none">
                  <a:solidFill>
                    <a:srgbClr val="014F8E"/>
                  </a:solidFill>
                  <a:latin typeface="League Spartan"/>
                  <a:ea typeface="League Spartan"/>
                  <a:cs typeface="League Spartan"/>
                  <a:sym typeface="League Spartan"/>
                </a:rPr>
                <a:t>3. Define your value proposition</a:t>
              </a:r>
            </a:p>
          </p:txBody>
        </p:sp>
        <p:sp>
          <p:nvSpPr>
            <p:cNvPr name="TextBox 16" id="16"/>
            <p:cNvSpPr txBox="true"/>
            <p:nvPr/>
          </p:nvSpPr>
          <p:spPr>
            <a:xfrm rot="0">
              <a:off x="0" y="577280"/>
              <a:ext cx="8949269" cy="1272108"/>
            </a:xfrm>
            <a:prstGeom prst="rect">
              <a:avLst/>
            </a:prstGeom>
          </p:spPr>
          <p:txBody>
            <a:bodyPr anchor="t" rtlCol="false" tIns="0" lIns="0" bIns="0" rIns="0">
              <a:spAutoFit/>
            </a:bodyPr>
            <a:lstStyle/>
            <a:p>
              <a:pPr algn="l" marL="0" indent="0" lvl="0">
                <a:lnSpc>
                  <a:spcPts val="2556"/>
                </a:lnSpc>
                <a:spcBef>
                  <a:spcPct val="0"/>
                </a:spcBef>
              </a:pPr>
              <a:r>
                <a:rPr lang="en-US" sz="1800" u="none">
                  <a:solidFill>
                    <a:srgbClr val="014F8E"/>
                  </a:solidFill>
                  <a:latin typeface="Roboto"/>
                  <a:ea typeface="Roboto"/>
                  <a:cs typeface="Roboto"/>
                  <a:sym typeface="Roboto"/>
                </a:rPr>
                <a:t>How you will meet your customers needs better than your competitors? Of all the needs you can address with your product, which ones will you focus on?</a:t>
              </a:r>
            </a:p>
          </p:txBody>
        </p:sp>
      </p:grpSp>
      <p:grpSp>
        <p:nvGrpSpPr>
          <p:cNvPr name="Group 17" id="17"/>
          <p:cNvGrpSpPr/>
          <p:nvPr/>
        </p:nvGrpSpPr>
        <p:grpSpPr>
          <a:xfrm rot="0">
            <a:off x="9995736" y="1734825"/>
            <a:ext cx="6711952" cy="1064157"/>
            <a:chOff x="0" y="0"/>
            <a:chExt cx="8949269" cy="1418875"/>
          </a:xfrm>
        </p:grpSpPr>
        <p:sp>
          <p:nvSpPr>
            <p:cNvPr name="TextBox 18" id="18"/>
            <p:cNvSpPr txBox="true"/>
            <p:nvPr/>
          </p:nvSpPr>
          <p:spPr>
            <a:xfrm rot="0">
              <a:off x="0" y="-28575"/>
              <a:ext cx="8949269" cy="452931"/>
            </a:xfrm>
            <a:prstGeom prst="rect">
              <a:avLst/>
            </a:prstGeom>
          </p:spPr>
          <p:txBody>
            <a:bodyPr anchor="t" rtlCol="false" tIns="0" lIns="0" bIns="0" rIns="0">
              <a:spAutoFit/>
            </a:bodyPr>
            <a:lstStyle/>
            <a:p>
              <a:pPr algn="l" marL="0" indent="0" lvl="0">
                <a:lnSpc>
                  <a:spcPts val="2729"/>
                </a:lnSpc>
                <a:spcBef>
                  <a:spcPct val="0"/>
                </a:spcBef>
              </a:pPr>
              <a:r>
                <a:rPr lang="en-US" b="true" sz="2099" spc="-20" u="none">
                  <a:solidFill>
                    <a:srgbClr val="014F8E"/>
                  </a:solidFill>
                  <a:latin typeface="League Spartan"/>
                  <a:ea typeface="League Spartan"/>
                  <a:cs typeface="League Spartan"/>
                  <a:sym typeface="League Spartan"/>
                </a:rPr>
                <a:t>4. State your MVP feature set</a:t>
              </a:r>
            </a:p>
          </p:txBody>
        </p:sp>
        <p:sp>
          <p:nvSpPr>
            <p:cNvPr name="TextBox 19" id="19"/>
            <p:cNvSpPr txBox="true"/>
            <p:nvPr/>
          </p:nvSpPr>
          <p:spPr>
            <a:xfrm rot="0">
              <a:off x="0" y="577280"/>
              <a:ext cx="8949269" cy="841595"/>
            </a:xfrm>
            <a:prstGeom prst="rect">
              <a:avLst/>
            </a:prstGeom>
          </p:spPr>
          <p:txBody>
            <a:bodyPr anchor="t" rtlCol="false" tIns="0" lIns="0" bIns="0" rIns="0">
              <a:spAutoFit/>
            </a:bodyPr>
            <a:lstStyle/>
            <a:p>
              <a:pPr algn="l" marL="0" indent="0" lvl="0">
                <a:lnSpc>
                  <a:spcPts val="2556"/>
                </a:lnSpc>
                <a:spcBef>
                  <a:spcPct val="0"/>
                </a:spcBef>
              </a:pPr>
              <a:r>
                <a:rPr lang="en-US" sz="1800" u="none">
                  <a:solidFill>
                    <a:srgbClr val="014F8E"/>
                  </a:solidFill>
                  <a:latin typeface="Roboto"/>
                  <a:ea typeface="Roboto"/>
                  <a:cs typeface="Roboto"/>
                  <a:sym typeface="Roboto"/>
                </a:rPr>
                <a:t>Build only what is needed to create enough value for your target customers to validate the direction of your product.</a:t>
              </a:r>
            </a:p>
          </p:txBody>
        </p:sp>
      </p:grpSp>
      <p:grpSp>
        <p:nvGrpSpPr>
          <p:cNvPr name="Group 20" id="20"/>
          <p:cNvGrpSpPr/>
          <p:nvPr/>
        </p:nvGrpSpPr>
        <p:grpSpPr>
          <a:xfrm rot="0">
            <a:off x="9995736" y="4449979"/>
            <a:ext cx="6711952" cy="1387041"/>
            <a:chOff x="0" y="0"/>
            <a:chExt cx="8949269" cy="1849388"/>
          </a:xfrm>
        </p:grpSpPr>
        <p:sp>
          <p:nvSpPr>
            <p:cNvPr name="TextBox 21" id="21"/>
            <p:cNvSpPr txBox="true"/>
            <p:nvPr/>
          </p:nvSpPr>
          <p:spPr>
            <a:xfrm rot="0">
              <a:off x="0" y="-28575"/>
              <a:ext cx="8949269" cy="452931"/>
            </a:xfrm>
            <a:prstGeom prst="rect">
              <a:avLst/>
            </a:prstGeom>
          </p:spPr>
          <p:txBody>
            <a:bodyPr anchor="t" rtlCol="false" tIns="0" lIns="0" bIns="0" rIns="0">
              <a:spAutoFit/>
            </a:bodyPr>
            <a:lstStyle/>
            <a:p>
              <a:pPr algn="l" marL="0" indent="0" lvl="0">
                <a:lnSpc>
                  <a:spcPts val="2729"/>
                </a:lnSpc>
                <a:spcBef>
                  <a:spcPct val="0"/>
                </a:spcBef>
              </a:pPr>
              <a:r>
                <a:rPr lang="en-US" b="true" sz="2099" spc="-20" u="none">
                  <a:solidFill>
                    <a:srgbClr val="014F8E"/>
                  </a:solidFill>
                  <a:latin typeface="League Spartan"/>
                  <a:ea typeface="League Spartan"/>
                  <a:cs typeface="League Spartan"/>
                  <a:sym typeface="League Spartan"/>
                </a:rPr>
                <a:t>5. Make your MVP prototype</a:t>
              </a:r>
            </a:p>
          </p:txBody>
        </p:sp>
        <p:sp>
          <p:nvSpPr>
            <p:cNvPr name="TextBox 22" id="22"/>
            <p:cNvSpPr txBox="true"/>
            <p:nvPr/>
          </p:nvSpPr>
          <p:spPr>
            <a:xfrm rot="0">
              <a:off x="0" y="577280"/>
              <a:ext cx="8949269" cy="1272108"/>
            </a:xfrm>
            <a:prstGeom prst="rect">
              <a:avLst/>
            </a:prstGeom>
          </p:spPr>
          <p:txBody>
            <a:bodyPr anchor="t" rtlCol="false" tIns="0" lIns="0" bIns="0" rIns="0">
              <a:spAutoFit/>
            </a:bodyPr>
            <a:lstStyle/>
            <a:p>
              <a:pPr algn="l" marL="0" indent="0" lvl="0">
                <a:lnSpc>
                  <a:spcPts val="2556"/>
                </a:lnSpc>
                <a:spcBef>
                  <a:spcPct val="0"/>
                </a:spcBef>
              </a:pPr>
              <a:r>
                <a:rPr lang="en-US" sz="1800" u="none">
                  <a:solidFill>
                    <a:srgbClr val="014F8E"/>
                  </a:solidFill>
                  <a:latin typeface="Roboto"/>
                  <a:ea typeface="Roboto"/>
                  <a:cs typeface="Roboto"/>
                  <a:sym typeface="Roboto"/>
                </a:rPr>
                <a:t>Create a version of your product to test your MVP hypotheses with your customers. Apply user experience principles to receive feedback and to bring your feature set to life for your customers.</a:t>
              </a:r>
            </a:p>
          </p:txBody>
        </p:sp>
      </p:grpSp>
      <p:grpSp>
        <p:nvGrpSpPr>
          <p:cNvPr name="Group 23" id="23"/>
          <p:cNvGrpSpPr/>
          <p:nvPr/>
        </p:nvGrpSpPr>
        <p:grpSpPr>
          <a:xfrm rot="0">
            <a:off x="9995736" y="7142510"/>
            <a:ext cx="6711952" cy="1709926"/>
            <a:chOff x="0" y="0"/>
            <a:chExt cx="8949269" cy="2279902"/>
          </a:xfrm>
        </p:grpSpPr>
        <p:sp>
          <p:nvSpPr>
            <p:cNvPr name="TextBox 24" id="24"/>
            <p:cNvSpPr txBox="true"/>
            <p:nvPr/>
          </p:nvSpPr>
          <p:spPr>
            <a:xfrm rot="0">
              <a:off x="0" y="-28575"/>
              <a:ext cx="8949269" cy="452931"/>
            </a:xfrm>
            <a:prstGeom prst="rect">
              <a:avLst/>
            </a:prstGeom>
          </p:spPr>
          <p:txBody>
            <a:bodyPr anchor="t" rtlCol="false" tIns="0" lIns="0" bIns="0" rIns="0">
              <a:spAutoFit/>
            </a:bodyPr>
            <a:lstStyle/>
            <a:p>
              <a:pPr algn="l" marL="0" indent="0" lvl="0">
                <a:lnSpc>
                  <a:spcPts val="2729"/>
                </a:lnSpc>
                <a:spcBef>
                  <a:spcPct val="0"/>
                </a:spcBef>
              </a:pPr>
              <a:r>
                <a:rPr lang="en-US" b="true" sz="2099" spc="-20" u="none">
                  <a:solidFill>
                    <a:srgbClr val="014F8E"/>
                  </a:solidFill>
                  <a:latin typeface="League Spartan"/>
                  <a:ea typeface="League Spartan"/>
                  <a:cs typeface="League Spartan"/>
                  <a:sym typeface="League Spartan"/>
                </a:rPr>
                <a:t>6. Test it out to your customers</a:t>
              </a:r>
            </a:p>
          </p:txBody>
        </p:sp>
        <p:sp>
          <p:nvSpPr>
            <p:cNvPr name="TextBox 25" id="25"/>
            <p:cNvSpPr txBox="true"/>
            <p:nvPr/>
          </p:nvSpPr>
          <p:spPr>
            <a:xfrm rot="0">
              <a:off x="0" y="577280"/>
              <a:ext cx="8949269" cy="1702621"/>
            </a:xfrm>
            <a:prstGeom prst="rect">
              <a:avLst/>
            </a:prstGeom>
          </p:spPr>
          <p:txBody>
            <a:bodyPr anchor="t" rtlCol="false" tIns="0" lIns="0" bIns="0" rIns="0">
              <a:spAutoFit/>
            </a:bodyPr>
            <a:lstStyle/>
            <a:p>
              <a:pPr algn="l" marL="0" indent="0" lvl="0">
                <a:lnSpc>
                  <a:spcPts val="2556"/>
                </a:lnSpc>
                <a:spcBef>
                  <a:spcPct val="0"/>
                </a:spcBef>
              </a:pPr>
              <a:r>
                <a:rPr lang="en-US" sz="1800" u="none">
                  <a:solidFill>
                    <a:srgbClr val="014F8E"/>
                  </a:solidFill>
                  <a:latin typeface="Roboto"/>
                  <a:ea typeface="Roboto"/>
                  <a:cs typeface="Roboto"/>
                  <a:sym typeface="Roboto"/>
                </a:rPr>
                <a:t>Ensure you are testing with your target market so feedback received will help iterate your product in the right direction. Making your test group answer a survey is a great way to ensure they possess the attributes of your target customer.</a:t>
              </a:r>
            </a:p>
          </p:txBody>
        </p:sp>
      </p:grpSp>
    </p:spTree>
  </p:cSld>
  <p:clrMapOvr>
    <a:masterClrMapping/>
  </p:clrMapOvr>
</p:sld>
</file>

<file path=ppt/slides/slide12.xml><?xml version="1.0" encoding="utf-8"?>
<p:sld xmlns:p="http://schemas.openxmlformats.org/presentationml/2006/main" xmlns:a="http://schemas.openxmlformats.org/drawingml/2006/main">
  <p:cSld>
    <p:bg>
      <p:bgPr>
        <a:solidFill>
          <a:srgbClr val="014F8E"/>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9727171" cy="5525076"/>
          </a:xfrm>
          <a:prstGeom prst="rect">
            <a:avLst/>
          </a:prstGeom>
        </p:spPr>
        <p:txBody>
          <a:bodyPr anchor="t" rtlCol="false" tIns="0" lIns="0" bIns="0" rIns="0">
            <a:spAutoFit/>
          </a:bodyPr>
          <a:lstStyle/>
          <a:p>
            <a:pPr algn="l">
              <a:lnSpc>
                <a:spcPts val="10920"/>
              </a:lnSpc>
            </a:pPr>
            <a:r>
              <a:rPr lang="en-US" sz="8400" spc="-84" b="true">
                <a:solidFill>
                  <a:srgbClr val="FFFFFF"/>
                </a:solidFill>
                <a:latin typeface="League Spartan"/>
                <a:ea typeface="League Spartan"/>
                <a:cs typeface="League Spartan"/>
                <a:sym typeface="League Spartan"/>
              </a:rPr>
              <a:t>Know the Stages of the Customer Journey with a Marketing Funnel</a:t>
            </a:r>
          </a:p>
        </p:txBody>
      </p:sp>
      <p:grpSp>
        <p:nvGrpSpPr>
          <p:cNvPr name="Group 3" id="3"/>
          <p:cNvGrpSpPr/>
          <p:nvPr/>
        </p:nvGrpSpPr>
        <p:grpSpPr>
          <a:xfrm rot="0">
            <a:off x="11774474" y="1028700"/>
            <a:ext cx="5484826" cy="6019033"/>
            <a:chOff x="0" y="0"/>
            <a:chExt cx="7313102" cy="8025378"/>
          </a:xfrm>
        </p:grpSpPr>
        <p:sp>
          <p:nvSpPr>
            <p:cNvPr name="AutoShape 4" id="4"/>
            <p:cNvSpPr/>
            <p:nvPr/>
          </p:nvSpPr>
          <p:spPr>
            <a:xfrm rot="0">
              <a:off x="0" y="0"/>
              <a:ext cx="1324627" cy="223120"/>
            </a:xfrm>
            <a:prstGeom prst="rect">
              <a:avLst/>
            </a:prstGeom>
            <a:solidFill>
              <a:srgbClr val="FCEA00"/>
            </a:solidFill>
          </p:spPr>
        </p:sp>
        <p:sp>
          <p:nvSpPr>
            <p:cNvPr name="TextBox 5" id="5"/>
            <p:cNvSpPr txBox="true"/>
            <p:nvPr/>
          </p:nvSpPr>
          <p:spPr>
            <a:xfrm rot="0">
              <a:off x="0" y="763617"/>
              <a:ext cx="7313102" cy="7261760"/>
            </a:xfrm>
            <a:prstGeom prst="rect">
              <a:avLst/>
            </a:prstGeom>
          </p:spPr>
          <p:txBody>
            <a:bodyPr anchor="t" rtlCol="false" tIns="0" lIns="0" bIns="0" rIns="0">
              <a:spAutoFit/>
            </a:bodyPr>
            <a:lstStyle/>
            <a:p>
              <a:pPr algn="l" marL="0" indent="0" lvl="0">
                <a:lnSpc>
                  <a:spcPts val="3600"/>
                </a:lnSpc>
              </a:pPr>
              <a:r>
                <a:rPr lang="en-US" sz="2400" u="none">
                  <a:solidFill>
                    <a:srgbClr val="FFFFFF"/>
                  </a:solidFill>
                  <a:latin typeface="Roboto"/>
                  <a:ea typeface="Roboto"/>
                  <a:cs typeface="Roboto"/>
                  <a:sym typeface="Roboto"/>
                </a:rPr>
                <a:t>A Marketing Funnel maps your company’s marketing activities at each stage of the customer journey. It starts with making your target audience aware of your solution, then guiding them through an evaluation process and finally leading them to make a purchase. The goal is to create a system, which is measurable at every level of the journey. Use the blank framework on the next page to start filling out your own marketing funnel.</a:t>
              </a:r>
            </a:p>
          </p:txBody>
        </p:sp>
      </p:grpSp>
      <p:grpSp>
        <p:nvGrpSpPr>
          <p:cNvPr name="Group 6" id="6"/>
          <p:cNvGrpSpPr>
            <a:grpSpLocks noChangeAspect="true"/>
          </p:cNvGrpSpPr>
          <p:nvPr/>
        </p:nvGrpSpPr>
        <p:grpSpPr>
          <a:xfrm rot="-10800000">
            <a:off x="1028700" y="8030427"/>
            <a:ext cx="1225283" cy="1225283"/>
            <a:chOff x="0" y="0"/>
            <a:chExt cx="2653030" cy="2653030"/>
          </a:xfrm>
        </p:grpSpPr>
        <p:sp>
          <p:nvSpPr>
            <p:cNvPr name="Freeform 7" id="7">
              <a:extLst>
                <a:ext uri="{C183D7F6-B498-43B3-948B-1728B52AA6E4}">
                  <adec:decorative xmlns:adec="http://schemas.microsoft.com/office/drawing/2017/decorative" val="1"/>
                </a:ext>
              </a:extLst>
            </p:cNvPr>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CEA00"/>
            </a:solidFill>
          </p:spPr>
        </p:sp>
      </p:grpSp>
      <p:sp>
        <p:nvSpPr>
          <p:cNvPr name="AutoShape 8" id="8">
            <a:extLst>
              <a:ext uri="{C183D7F6-B498-43B3-948B-1728B52AA6E4}">
                <adec:decorative xmlns:adec="http://schemas.microsoft.com/office/drawing/2017/decorative" val="1"/>
              </a:ext>
            </a:extLst>
          </p:cNvPr>
          <p:cNvSpPr/>
          <p:nvPr/>
        </p:nvSpPr>
        <p:spPr>
          <a:xfrm rot="-10800000">
            <a:off x="3977745" y="8035607"/>
            <a:ext cx="1225283" cy="1220103"/>
          </a:xfrm>
          <a:prstGeom prst="rect">
            <a:avLst/>
          </a:prstGeom>
          <a:solidFill>
            <a:srgbClr val="FCEA00"/>
          </a:solidFill>
        </p:spPr>
      </p:sp>
      <p:grpSp>
        <p:nvGrpSpPr>
          <p:cNvPr name="Group 9" id="9"/>
          <p:cNvGrpSpPr>
            <a:grpSpLocks noChangeAspect="true"/>
          </p:cNvGrpSpPr>
          <p:nvPr/>
        </p:nvGrpSpPr>
        <p:grpSpPr>
          <a:xfrm rot="-10800000">
            <a:off x="2503222" y="8033017"/>
            <a:ext cx="1225283" cy="1225283"/>
            <a:chOff x="0" y="0"/>
            <a:chExt cx="1708150" cy="1708150"/>
          </a:xfrm>
        </p:grpSpPr>
        <p:sp>
          <p:nvSpPr>
            <p:cNvPr name="Freeform 10" id="10">
              <a:extLst>
                <a:ext uri="{C183D7F6-B498-43B3-948B-1728B52AA6E4}">
                  <adec:decorative xmlns:adec="http://schemas.microsoft.com/office/drawing/2017/decorative" val="1"/>
                </a:ext>
              </a:extLst>
            </p:cNvPr>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CEA00"/>
        </a:solidFill>
      </p:bgPr>
    </p:bg>
    <p:spTree>
      <p:nvGrpSpPr>
        <p:cNvPr id="1" name=""/>
        <p:cNvGrpSpPr/>
        <p:nvPr/>
      </p:nvGrpSpPr>
      <p:grpSpPr>
        <a:xfrm>
          <a:off x="0" y="0"/>
          <a:ext cx="0" cy="0"/>
          <a:chOff x="0" y="0"/>
          <a:chExt cx="0" cy="0"/>
        </a:xfrm>
      </p:grpSpPr>
      <p:grpSp>
        <p:nvGrpSpPr>
          <p:cNvPr name="Group 2" id="2"/>
          <p:cNvGrpSpPr/>
          <p:nvPr/>
        </p:nvGrpSpPr>
        <p:grpSpPr>
          <a:xfrm rot="0">
            <a:off x="2555203" y="1552157"/>
            <a:ext cx="9520774" cy="1566707"/>
            <a:chOff x="0" y="0"/>
            <a:chExt cx="12694366" cy="2088943"/>
          </a:xfrm>
        </p:grpSpPr>
        <p:sp>
          <p:nvSpPr>
            <p:cNvPr name="TextBox 3" id="3"/>
            <p:cNvSpPr txBox="true"/>
            <p:nvPr/>
          </p:nvSpPr>
          <p:spPr>
            <a:xfrm rot="0">
              <a:off x="0" y="957534"/>
              <a:ext cx="12694366" cy="1131408"/>
            </a:xfrm>
            <a:prstGeom prst="rect">
              <a:avLst/>
            </a:prstGeom>
          </p:spPr>
          <p:txBody>
            <a:bodyPr anchor="t" rtlCol="false" tIns="0" lIns="0" bIns="0" rIns="0">
              <a:spAutoFit/>
            </a:bodyPr>
            <a:lstStyle/>
            <a:p>
              <a:pPr algn="l" marL="0" indent="0" lvl="0">
                <a:lnSpc>
                  <a:spcPts val="3407"/>
                </a:lnSpc>
                <a:spcBef>
                  <a:spcPct val="0"/>
                </a:spcBef>
              </a:pPr>
              <a:r>
                <a:rPr lang="en-US" sz="2399" u="none">
                  <a:solidFill>
                    <a:srgbClr val="014F8E"/>
                  </a:solidFill>
                  <a:latin typeface="Roboto"/>
                  <a:ea typeface="Roboto"/>
                  <a:cs typeface="Roboto"/>
                  <a:sym typeface="Roboto"/>
                </a:rPr>
                <a:t>Activities that facilitate awareness. Make your target audience aware of the problem you’re addressing and how you’re solving it.</a:t>
              </a:r>
            </a:p>
          </p:txBody>
        </p:sp>
        <p:sp>
          <p:nvSpPr>
            <p:cNvPr name="TextBox 4" id="4"/>
            <p:cNvSpPr txBox="true"/>
            <p:nvPr/>
          </p:nvSpPr>
          <p:spPr>
            <a:xfrm rot="0">
              <a:off x="0" y="0"/>
              <a:ext cx="12694366" cy="723628"/>
            </a:xfrm>
            <a:prstGeom prst="rect">
              <a:avLst/>
            </a:prstGeom>
          </p:spPr>
          <p:txBody>
            <a:bodyPr anchor="t" rtlCol="false" tIns="0" lIns="0" bIns="0" rIns="0">
              <a:spAutoFit/>
            </a:bodyPr>
            <a:lstStyle/>
            <a:p>
              <a:pPr algn="l" marL="0" indent="0" lvl="0">
                <a:lnSpc>
                  <a:spcPts val="4320"/>
                </a:lnSpc>
              </a:pPr>
              <a:r>
                <a:rPr lang="en-US" b="true" sz="3600" u="none">
                  <a:solidFill>
                    <a:srgbClr val="014F8E"/>
                  </a:solidFill>
                  <a:latin typeface="League Spartan"/>
                  <a:ea typeface="League Spartan"/>
                  <a:cs typeface="League Spartan"/>
                  <a:sym typeface="League Spartan"/>
                </a:rPr>
                <a:t>TOFU (Top of the Funnel)</a:t>
              </a:r>
            </a:p>
          </p:txBody>
        </p:sp>
      </p:grpSp>
      <p:sp>
        <p:nvSpPr>
          <p:cNvPr name="TextBox 5" id="5"/>
          <p:cNvSpPr txBox="true"/>
          <p:nvPr/>
        </p:nvSpPr>
        <p:spPr>
          <a:xfrm rot="0">
            <a:off x="13083287" y="1436757"/>
            <a:ext cx="4176013" cy="1730831"/>
          </a:xfrm>
          <a:prstGeom prst="rect">
            <a:avLst/>
          </a:prstGeom>
        </p:spPr>
        <p:txBody>
          <a:bodyPr anchor="t" rtlCol="false" tIns="0" lIns="0" bIns="0" rIns="0">
            <a:spAutoFit/>
          </a:bodyPr>
          <a:lstStyle/>
          <a:p>
            <a:pPr algn="l" marL="396240" indent="-198120" lvl="1">
              <a:lnSpc>
                <a:spcPts val="3407"/>
              </a:lnSpc>
              <a:buFont typeface="Arial"/>
              <a:buChar char="•"/>
            </a:pPr>
            <a:r>
              <a:rPr lang="en-US" sz="2399" u="none">
                <a:solidFill>
                  <a:srgbClr val="014F8E"/>
                </a:solidFill>
                <a:latin typeface="Roboto"/>
                <a:ea typeface="Roboto"/>
                <a:cs typeface="Roboto"/>
                <a:sym typeface="Roboto"/>
              </a:rPr>
              <a:t>Social media post and ads</a:t>
            </a:r>
          </a:p>
          <a:p>
            <a:pPr algn="l" marL="396240" indent="-198120" lvl="1">
              <a:lnSpc>
                <a:spcPts val="3407"/>
              </a:lnSpc>
              <a:buFont typeface="Arial"/>
              <a:buChar char="•"/>
            </a:pPr>
            <a:r>
              <a:rPr lang="en-US" sz="2399" u="none">
                <a:solidFill>
                  <a:srgbClr val="014F8E"/>
                </a:solidFill>
                <a:latin typeface="Roboto"/>
                <a:ea typeface="Roboto"/>
                <a:cs typeface="Roboto"/>
                <a:sym typeface="Roboto"/>
              </a:rPr>
              <a:t>Email marketing</a:t>
            </a:r>
          </a:p>
          <a:p>
            <a:pPr algn="l" marL="396240" indent="-198120" lvl="1">
              <a:lnSpc>
                <a:spcPts val="3407"/>
              </a:lnSpc>
              <a:buFont typeface="Arial"/>
              <a:buChar char="•"/>
            </a:pPr>
            <a:r>
              <a:rPr lang="en-US" sz="2399" u="none">
                <a:solidFill>
                  <a:srgbClr val="014F8E"/>
                </a:solidFill>
                <a:latin typeface="Roboto"/>
                <a:ea typeface="Roboto"/>
                <a:cs typeface="Roboto"/>
                <a:sym typeface="Roboto"/>
              </a:rPr>
              <a:t>Promotional video</a:t>
            </a:r>
          </a:p>
          <a:p>
            <a:pPr algn="l" marL="396240" indent="-198120" lvl="1">
              <a:lnSpc>
                <a:spcPts val="3407"/>
              </a:lnSpc>
              <a:buFont typeface="Arial"/>
              <a:buChar char="•"/>
            </a:pPr>
            <a:r>
              <a:rPr lang="en-US" sz="2399" u="none">
                <a:solidFill>
                  <a:srgbClr val="014F8E"/>
                </a:solidFill>
                <a:latin typeface="Roboto"/>
                <a:ea typeface="Roboto"/>
                <a:cs typeface="Roboto"/>
                <a:sym typeface="Roboto"/>
              </a:rPr>
              <a:t>Press Release</a:t>
            </a:r>
          </a:p>
        </p:txBody>
      </p:sp>
      <p:grpSp>
        <p:nvGrpSpPr>
          <p:cNvPr name="Group 6" id="6"/>
          <p:cNvGrpSpPr/>
          <p:nvPr/>
        </p:nvGrpSpPr>
        <p:grpSpPr>
          <a:xfrm rot="0">
            <a:off x="2555203" y="4406130"/>
            <a:ext cx="9520774" cy="1566707"/>
            <a:chOff x="0" y="0"/>
            <a:chExt cx="12694366" cy="2088943"/>
          </a:xfrm>
        </p:grpSpPr>
        <p:sp>
          <p:nvSpPr>
            <p:cNvPr name="TextBox 7" id="7"/>
            <p:cNvSpPr txBox="true"/>
            <p:nvPr/>
          </p:nvSpPr>
          <p:spPr>
            <a:xfrm rot="0">
              <a:off x="0" y="957534"/>
              <a:ext cx="12694366" cy="1131408"/>
            </a:xfrm>
            <a:prstGeom prst="rect">
              <a:avLst/>
            </a:prstGeom>
          </p:spPr>
          <p:txBody>
            <a:bodyPr anchor="t" rtlCol="false" tIns="0" lIns="0" bIns="0" rIns="0">
              <a:spAutoFit/>
            </a:bodyPr>
            <a:lstStyle/>
            <a:p>
              <a:pPr algn="l" marL="0" indent="0" lvl="0">
                <a:lnSpc>
                  <a:spcPts val="3407"/>
                </a:lnSpc>
                <a:spcBef>
                  <a:spcPct val="0"/>
                </a:spcBef>
              </a:pPr>
              <a:r>
                <a:rPr lang="en-US" sz="2399" u="none">
                  <a:solidFill>
                    <a:srgbClr val="014F8E"/>
                  </a:solidFill>
                  <a:latin typeface="Roboto"/>
                  <a:ea typeface="Roboto"/>
                  <a:cs typeface="Roboto"/>
                  <a:sym typeface="Roboto"/>
                </a:rPr>
                <a:t>Activities that facilitate evaluation. Convert those who are aware into leads.</a:t>
              </a:r>
            </a:p>
          </p:txBody>
        </p:sp>
        <p:sp>
          <p:nvSpPr>
            <p:cNvPr name="TextBox 8" id="8"/>
            <p:cNvSpPr txBox="true"/>
            <p:nvPr/>
          </p:nvSpPr>
          <p:spPr>
            <a:xfrm rot="0">
              <a:off x="0" y="0"/>
              <a:ext cx="12694366" cy="723628"/>
            </a:xfrm>
            <a:prstGeom prst="rect">
              <a:avLst/>
            </a:prstGeom>
          </p:spPr>
          <p:txBody>
            <a:bodyPr anchor="t" rtlCol="false" tIns="0" lIns="0" bIns="0" rIns="0">
              <a:spAutoFit/>
            </a:bodyPr>
            <a:lstStyle/>
            <a:p>
              <a:pPr algn="l" marL="0" indent="0" lvl="0">
                <a:lnSpc>
                  <a:spcPts val="4320"/>
                </a:lnSpc>
              </a:pPr>
              <a:r>
                <a:rPr lang="en-US" b="true" sz="3600" u="none">
                  <a:solidFill>
                    <a:srgbClr val="014F8E"/>
                  </a:solidFill>
                  <a:latin typeface="League Spartan"/>
                  <a:ea typeface="League Spartan"/>
                  <a:cs typeface="League Spartan"/>
                  <a:sym typeface="League Spartan"/>
                </a:rPr>
                <a:t>MOFU (Middle of the Funnel)</a:t>
              </a:r>
            </a:p>
          </p:txBody>
        </p:sp>
      </p:grpSp>
      <p:sp>
        <p:nvSpPr>
          <p:cNvPr name="TextBox 9" id="9"/>
          <p:cNvSpPr txBox="true"/>
          <p:nvPr/>
        </p:nvSpPr>
        <p:spPr>
          <a:xfrm rot="0">
            <a:off x="13083287" y="4244747"/>
            <a:ext cx="4176013" cy="1730831"/>
          </a:xfrm>
          <a:prstGeom prst="rect">
            <a:avLst/>
          </a:prstGeom>
        </p:spPr>
        <p:txBody>
          <a:bodyPr anchor="t" rtlCol="false" tIns="0" lIns="0" bIns="0" rIns="0">
            <a:spAutoFit/>
          </a:bodyPr>
          <a:lstStyle/>
          <a:p>
            <a:pPr algn="l" marL="396240" indent="-198120" lvl="1">
              <a:lnSpc>
                <a:spcPts val="3407"/>
              </a:lnSpc>
              <a:buFont typeface="Arial"/>
              <a:buChar char="•"/>
            </a:pPr>
            <a:r>
              <a:rPr lang="en-US" sz="2399" u="none">
                <a:solidFill>
                  <a:srgbClr val="014F8E"/>
                </a:solidFill>
                <a:latin typeface="Roboto"/>
                <a:ea typeface="Roboto"/>
                <a:cs typeface="Roboto"/>
                <a:sym typeface="Roboto"/>
              </a:rPr>
              <a:t>Discounts</a:t>
            </a:r>
          </a:p>
          <a:p>
            <a:pPr algn="l" marL="396240" indent="-198120" lvl="1">
              <a:lnSpc>
                <a:spcPts val="3407"/>
              </a:lnSpc>
              <a:buFont typeface="Arial"/>
              <a:buChar char="•"/>
            </a:pPr>
            <a:r>
              <a:rPr lang="en-US" sz="2399" u="none">
                <a:solidFill>
                  <a:srgbClr val="014F8E"/>
                </a:solidFill>
                <a:latin typeface="Roboto"/>
                <a:ea typeface="Roboto"/>
                <a:cs typeface="Roboto"/>
                <a:sym typeface="Roboto"/>
              </a:rPr>
              <a:t>Exclusive offers</a:t>
            </a:r>
          </a:p>
          <a:p>
            <a:pPr algn="l" marL="396240" indent="-198120" lvl="1">
              <a:lnSpc>
                <a:spcPts val="3407"/>
              </a:lnSpc>
              <a:buFont typeface="Arial"/>
              <a:buChar char="•"/>
            </a:pPr>
            <a:r>
              <a:rPr lang="en-US" sz="2399" u="none">
                <a:solidFill>
                  <a:srgbClr val="014F8E"/>
                </a:solidFill>
                <a:latin typeface="Roboto"/>
                <a:ea typeface="Roboto"/>
                <a:cs typeface="Roboto"/>
                <a:sym typeface="Roboto"/>
              </a:rPr>
              <a:t>Free trial</a:t>
            </a:r>
          </a:p>
          <a:p>
            <a:pPr algn="l" marL="396240" indent="-198120" lvl="1">
              <a:lnSpc>
                <a:spcPts val="3407"/>
              </a:lnSpc>
              <a:buFont typeface="Arial"/>
              <a:buChar char="•"/>
            </a:pPr>
            <a:r>
              <a:rPr lang="en-US" sz="2399" u="none">
                <a:solidFill>
                  <a:srgbClr val="014F8E"/>
                </a:solidFill>
                <a:latin typeface="Roboto"/>
                <a:ea typeface="Roboto"/>
                <a:cs typeface="Roboto"/>
                <a:sym typeface="Roboto"/>
              </a:rPr>
              <a:t>Event</a:t>
            </a:r>
          </a:p>
        </p:txBody>
      </p:sp>
      <p:grpSp>
        <p:nvGrpSpPr>
          <p:cNvPr name="Group 10" id="10"/>
          <p:cNvGrpSpPr/>
          <p:nvPr/>
        </p:nvGrpSpPr>
        <p:grpSpPr>
          <a:xfrm rot="0">
            <a:off x="2555203" y="7260102"/>
            <a:ext cx="9520774" cy="1566707"/>
            <a:chOff x="0" y="0"/>
            <a:chExt cx="12694366" cy="2088943"/>
          </a:xfrm>
        </p:grpSpPr>
        <p:sp>
          <p:nvSpPr>
            <p:cNvPr name="TextBox 11" id="11"/>
            <p:cNvSpPr txBox="true"/>
            <p:nvPr/>
          </p:nvSpPr>
          <p:spPr>
            <a:xfrm rot="0">
              <a:off x="0" y="957534"/>
              <a:ext cx="12694366" cy="1131408"/>
            </a:xfrm>
            <a:prstGeom prst="rect">
              <a:avLst/>
            </a:prstGeom>
          </p:spPr>
          <p:txBody>
            <a:bodyPr anchor="t" rtlCol="false" tIns="0" lIns="0" bIns="0" rIns="0">
              <a:spAutoFit/>
            </a:bodyPr>
            <a:lstStyle/>
            <a:p>
              <a:pPr algn="l" marL="0" indent="0" lvl="0">
                <a:lnSpc>
                  <a:spcPts val="3407"/>
                </a:lnSpc>
                <a:spcBef>
                  <a:spcPct val="0"/>
                </a:spcBef>
              </a:pPr>
              <a:r>
                <a:rPr lang="en-US" sz="2399" u="none">
                  <a:solidFill>
                    <a:srgbClr val="014F8E"/>
                  </a:solidFill>
                  <a:latin typeface="Roboto"/>
                  <a:ea typeface="Roboto"/>
                  <a:cs typeface="Roboto"/>
                  <a:sym typeface="Roboto"/>
                </a:rPr>
                <a:t>Activities that facilitate conversion. Guide the leads in making an informed purchase decision.</a:t>
              </a:r>
            </a:p>
          </p:txBody>
        </p:sp>
        <p:sp>
          <p:nvSpPr>
            <p:cNvPr name="TextBox 12" id="12"/>
            <p:cNvSpPr txBox="true"/>
            <p:nvPr/>
          </p:nvSpPr>
          <p:spPr>
            <a:xfrm rot="0">
              <a:off x="0" y="0"/>
              <a:ext cx="12694366" cy="723628"/>
            </a:xfrm>
            <a:prstGeom prst="rect">
              <a:avLst/>
            </a:prstGeom>
          </p:spPr>
          <p:txBody>
            <a:bodyPr anchor="t" rtlCol="false" tIns="0" lIns="0" bIns="0" rIns="0">
              <a:spAutoFit/>
            </a:bodyPr>
            <a:lstStyle/>
            <a:p>
              <a:pPr algn="l" marL="0" indent="0" lvl="0">
                <a:lnSpc>
                  <a:spcPts val="4320"/>
                </a:lnSpc>
              </a:pPr>
              <a:r>
                <a:rPr lang="en-US" b="true" sz="3600" u="none">
                  <a:solidFill>
                    <a:srgbClr val="014F8E"/>
                  </a:solidFill>
                  <a:latin typeface="League Spartan"/>
                  <a:ea typeface="League Spartan"/>
                  <a:cs typeface="League Spartan"/>
                  <a:sym typeface="League Spartan"/>
                </a:rPr>
                <a:t>BOFU (Bottom of the Funnel)</a:t>
              </a:r>
            </a:p>
          </p:txBody>
        </p:sp>
      </p:grpSp>
      <p:sp>
        <p:nvSpPr>
          <p:cNvPr name="TextBox 13" id="13"/>
          <p:cNvSpPr txBox="true"/>
          <p:nvPr/>
        </p:nvSpPr>
        <p:spPr>
          <a:xfrm rot="0">
            <a:off x="13083287" y="7144703"/>
            <a:ext cx="4176013" cy="1730831"/>
          </a:xfrm>
          <a:prstGeom prst="rect">
            <a:avLst/>
          </a:prstGeom>
        </p:spPr>
        <p:txBody>
          <a:bodyPr anchor="t" rtlCol="false" tIns="0" lIns="0" bIns="0" rIns="0">
            <a:spAutoFit/>
          </a:bodyPr>
          <a:lstStyle/>
          <a:p>
            <a:pPr algn="l" marL="396240" indent="-198120" lvl="1">
              <a:lnSpc>
                <a:spcPts val="3407"/>
              </a:lnSpc>
              <a:buFont typeface="Arial"/>
              <a:buChar char="•"/>
            </a:pPr>
            <a:r>
              <a:rPr lang="en-US" sz="2399" u="none">
                <a:solidFill>
                  <a:srgbClr val="014F8E"/>
                </a:solidFill>
                <a:latin typeface="Roboto"/>
                <a:ea typeface="Roboto"/>
                <a:cs typeface="Roboto"/>
                <a:sym typeface="Roboto"/>
              </a:rPr>
              <a:t>Demo </a:t>
            </a:r>
          </a:p>
          <a:p>
            <a:pPr algn="l" marL="396240" indent="-198120" lvl="1">
              <a:lnSpc>
                <a:spcPts val="3407"/>
              </a:lnSpc>
              <a:buFont typeface="Arial"/>
              <a:buChar char="•"/>
            </a:pPr>
            <a:r>
              <a:rPr lang="en-US" sz="2399" u="none">
                <a:solidFill>
                  <a:srgbClr val="014F8E"/>
                </a:solidFill>
                <a:latin typeface="Roboto"/>
                <a:ea typeface="Roboto"/>
                <a:cs typeface="Roboto"/>
                <a:sym typeface="Roboto"/>
              </a:rPr>
              <a:t>Feedback</a:t>
            </a:r>
          </a:p>
          <a:p>
            <a:pPr algn="l" marL="396240" indent="-198120" lvl="1">
              <a:lnSpc>
                <a:spcPts val="3407"/>
              </a:lnSpc>
              <a:buFont typeface="Arial"/>
              <a:buChar char="•"/>
            </a:pPr>
            <a:r>
              <a:rPr lang="en-US" sz="2399" u="none">
                <a:solidFill>
                  <a:srgbClr val="014F8E"/>
                </a:solidFill>
                <a:latin typeface="Roboto"/>
                <a:ea typeface="Roboto"/>
                <a:cs typeface="Roboto"/>
                <a:sym typeface="Roboto"/>
              </a:rPr>
              <a:t>Success stories</a:t>
            </a:r>
          </a:p>
          <a:p>
            <a:pPr algn="l" marL="396240" indent="-198120" lvl="1">
              <a:lnSpc>
                <a:spcPts val="3407"/>
              </a:lnSpc>
              <a:buFont typeface="Arial"/>
              <a:buChar char="•"/>
            </a:pPr>
            <a:r>
              <a:rPr lang="en-US" sz="2399" u="none">
                <a:solidFill>
                  <a:srgbClr val="014F8E"/>
                </a:solidFill>
                <a:latin typeface="Roboto"/>
                <a:ea typeface="Roboto"/>
                <a:cs typeface="Roboto"/>
                <a:sym typeface="Roboto"/>
              </a:rPr>
              <a:t>Comparison sheets</a:t>
            </a:r>
          </a:p>
        </p:txBody>
      </p:sp>
      <p:sp>
        <p:nvSpPr>
          <p:cNvPr name="Freeform 14" id="14">
            <a:extLst>
              <a:ext uri="{C183D7F6-B498-43B3-948B-1728B52AA6E4}">
                <adec:decorative xmlns:adec="http://schemas.microsoft.com/office/drawing/2017/decorative" val="1"/>
              </a:ext>
            </a:extLst>
          </p:cNvPr>
          <p:cNvSpPr/>
          <p:nvPr/>
        </p:nvSpPr>
        <p:spPr>
          <a:xfrm flipH="false" flipV="false" rot="0">
            <a:off x="1028700" y="1888286"/>
            <a:ext cx="881980" cy="881980"/>
          </a:xfrm>
          <a:custGeom>
            <a:avLst/>
            <a:gdLst/>
            <a:ahLst/>
            <a:cxnLst/>
            <a:rect r="r" b="b" t="t" l="l"/>
            <a:pathLst>
              <a:path h="881980" w="881980">
                <a:moveTo>
                  <a:pt x="0" y="0"/>
                </a:moveTo>
                <a:lnTo>
                  <a:pt x="881980" y="0"/>
                </a:lnTo>
                <a:lnTo>
                  <a:pt x="881980" y="881980"/>
                </a:lnTo>
                <a:lnTo>
                  <a:pt x="0" y="8819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a:grpSpLocks noChangeAspect="true"/>
          </p:cNvGrpSpPr>
          <p:nvPr/>
        </p:nvGrpSpPr>
        <p:grpSpPr>
          <a:xfrm rot="5400000">
            <a:off x="1028700" y="4742259"/>
            <a:ext cx="881980" cy="881980"/>
            <a:chOff x="0" y="0"/>
            <a:chExt cx="1708150" cy="1708150"/>
          </a:xfrm>
        </p:grpSpPr>
        <p:sp>
          <p:nvSpPr>
            <p:cNvPr name="Freeform 16" id="16">
              <a:extLst>
                <a:ext uri="{C183D7F6-B498-43B3-948B-1728B52AA6E4}">
                  <adec:decorative xmlns:adec="http://schemas.microsoft.com/office/drawing/2017/decorative" val="1"/>
                </a:ext>
              </a:extLst>
            </p:cNvPr>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sp>
        <p:nvSpPr>
          <p:cNvPr name="AutoShape 17" id="17">
            <a:extLst>
              <a:ext uri="{C183D7F6-B498-43B3-948B-1728B52AA6E4}">
                <adec:decorative xmlns:adec="http://schemas.microsoft.com/office/drawing/2017/decorative" val="1"/>
              </a:ext>
            </a:extLst>
          </p:cNvPr>
          <p:cNvSpPr/>
          <p:nvPr/>
        </p:nvSpPr>
        <p:spPr>
          <a:xfrm rot="-10800000">
            <a:off x="1028700" y="7630768"/>
            <a:ext cx="881980" cy="825375"/>
          </a:xfrm>
          <a:prstGeom prst="rect">
            <a:avLst/>
          </a:prstGeom>
          <a:solidFill>
            <a:srgbClr val="FFFFFF"/>
          </a:solid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14F8E"/>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0" y="7187550"/>
            <a:ext cx="18288000" cy="3099450"/>
          </a:xfrm>
          <a:prstGeom prst="rect">
            <a:avLst/>
          </a:prstGeom>
          <a:solidFill>
            <a:srgbClr val="FCEA00"/>
          </a:solidFill>
        </p:spPr>
      </p:sp>
      <p:sp>
        <p:nvSpPr>
          <p:cNvPr name="TextBox 3" id="3"/>
          <p:cNvSpPr txBox="true"/>
          <p:nvPr/>
        </p:nvSpPr>
        <p:spPr>
          <a:xfrm rot="0">
            <a:off x="1028700" y="1525509"/>
            <a:ext cx="13557206" cy="4115244"/>
          </a:xfrm>
          <a:prstGeom prst="rect">
            <a:avLst/>
          </a:prstGeom>
        </p:spPr>
        <p:txBody>
          <a:bodyPr anchor="t" rtlCol="false" tIns="0" lIns="0" bIns="0" rIns="0">
            <a:spAutoFit/>
          </a:bodyPr>
          <a:lstStyle/>
          <a:p>
            <a:pPr algn="l">
              <a:lnSpc>
                <a:spcPts val="10920"/>
              </a:lnSpc>
            </a:pPr>
            <a:r>
              <a:rPr lang="en-US" sz="8400" spc="-84" b="true">
                <a:solidFill>
                  <a:srgbClr val="FFFFFF"/>
                </a:solidFill>
                <a:latin typeface="League Spartan"/>
                <a:ea typeface="League Spartan"/>
                <a:cs typeface="League Spartan"/>
                <a:sym typeface="League Spartan"/>
              </a:rPr>
              <a:t>State Your Company's Mission, Vision, and Values</a:t>
            </a:r>
          </a:p>
        </p:txBody>
      </p:sp>
      <p:sp>
        <p:nvSpPr>
          <p:cNvPr name="TextBox 4" id="4"/>
          <p:cNvSpPr txBox="true"/>
          <p:nvPr/>
        </p:nvSpPr>
        <p:spPr>
          <a:xfrm rot="0">
            <a:off x="1028700" y="7989821"/>
            <a:ext cx="16230600" cy="906529"/>
          </a:xfrm>
          <a:prstGeom prst="rect">
            <a:avLst/>
          </a:prstGeom>
        </p:spPr>
        <p:txBody>
          <a:bodyPr anchor="t" rtlCol="false" tIns="0" lIns="0" bIns="0" rIns="0">
            <a:spAutoFit/>
          </a:bodyPr>
          <a:lstStyle/>
          <a:p>
            <a:pPr algn="l" marL="0" indent="0" lvl="0">
              <a:lnSpc>
                <a:spcPts val="3600"/>
              </a:lnSpc>
            </a:pPr>
            <a:r>
              <a:rPr lang="en-US" sz="2400" u="none">
                <a:solidFill>
                  <a:srgbClr val="014F8E"/>
                </a:solidFill>
                <a:latin typeface="Roboto"/>
                <a:ea typeface="Roboto"/>
                <a:cs typeface="Roboto"/>
                <a:sym typeface="Roboto"/>
              </a:rPr>
              <a:t>Clearly defining your company’s mission, vision and values is a powerful way to align your team and reach your goals.Use the blank framework on the next page to start filling out your own mission, vision, and values.</a:t>
            </a:r>
          </a:p>
        </p:txBody>
      </p:sp>
      <p:grpSp>
        <p:nvGrpSpPr>
          <p:cNvPr name="Group 5" id="5"/>
          <p:cNvGrpSpPr/>
          <p:nvPr/>
        </p:nvGrpSpPr>
        <p:grpSpPr>
          <a:xfrm rot="-5400000">
            <a:off x="14407774" y="2990762"/>
            <a:ext cx="4432588" cy="1270464"/>
            <a:chOff x="0" y="0"/>
            <a:chExt cx="5910117" cy="1693952"/>
          </a:xfrm>
        </p:grpSpPr>
        <p:sp>
          <p:nvSpPr>
            <p:cNvPr name="AutoShape 6" id="6"/>
            <p:cNvSpPr/>
            <p:nvPr/>
          </p:nvSpPr>
          <p:spPr>
            <a:xfrm rot="5400000">
              <a:off x="2113443" y="7147"/>
              <a:ext cx="1690379" cy="1683232"/>
            </a:xfrm>
            <a:prstGeom prst="rect">
              <a:avLst/>
            </a:prstGeom>
            <a:solidFill>
              <a:srgbClr val="FFFFFF"/>
            </a:solidFill>
          </p:spPr>
        </p:sp>
        <p:grpSp>
          <p:nvGrpSpPr>
            <p:cNvPr name="Group 7" id="7"/>
            <p:cNvGrpSpPr>
              <a:grpSpLocks noChangeAspect="true"/>
            </p:cNvGrpSpPr>
            <p:nvPr/>
          </p:nvGrpSpPr>
          <p:grpSpPr>
            <a:xfrm rot="5400000">
              <a:off x="0" y="0"/>
              <a:ext cx="1690379" cy="1690379"/>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9" id="9"/>
            <p:cNvSpPr/>
            <p:nvPr/>
          </p:nvSpPr>
          <p:spPr>
            <a:xfrm flipH="false" flipV="false" rot="0">
              <a:off x="4226885" y="7147"/>
              <a:ext cx="1683232" cy="1683232"/>
            </a:xfrm>
            <a:custGeom>
              <a:avLst/>
              <a:gdLst/>
              <a:ahLst/>
              <a:cxnLst/>
              <a:rect r="r" b="b" t="t" l="l"/>
              <a:pathLst>
                <a:path h="1683232" w="1683232">
                  <a:moveTo>
                    <a:pt x="0" y="0"/>
                  </a:moveTo>
                  <a:lnTo>
                    <a:pt x="1683232" y="0"/>
                  </a:lnTo>
                  <a:lnTo>
                    <a:pt x="1683232" y="1683232"/>
                  </a:lnTo>
                  <a:lnTo>
                    <a:pt x="0" y="1683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CEA00"/>
        </a:solidFill>
      </p:bgPr>
    </p:bg>
    <p:spTree>
      <p:nvGrpSpPr>
        <p:cNvPr id="1" name=""/>
        <p:cNvGrpSpPr/>
        <p:nvPr/>
      </p:nvGrpSpPr>
      <p:grpSpPr>
        <a:xfrm>
          <a:off x="0" y="0"/>
          <a:ext cx="0" cy="0"/>
          <a:chOff x="0" y="0"/>
          <a:chExt cx="0" cy="0"/>
        </a:xfrm>
      </p:grpSpPr>
      <p:sp>
        <p:nvSpPr>
          <p:cNvPr name="TextBox 2" id="2"/>
          <p:cNvSpPr txBox="true"/>
          <p:nvPr/>
        </p:nvSpPr>
        <p:spPr>
          <a:xfrm rot="0">
            <a:off x="1028700" y="3349888"/>
            <a:ext cx="5183725" cy="3520549"/>
          </a:xfrm>
          <a:prstGeom prst="rect">
            <a:avLst/>
          </a:prstGeom>
        </p:spPr>
        <p:txBody>
          <a:bodyPr anchor="t" rtlCol="false" tIns="0" lIns="0" bIns="0" rIns="0">
            <a:spAutoFit/>
          </a:bodyPr>
          <a:lstStyle/>
          <a:p>
            <a:pPr algn="l">
              <a:lnSpc>
                <a:spcPts val="9360"/>
              </a:lnSpc>
            </a:pPr>
            <a:r>
              <a:rPr lang="en-US" sz="7200" spc="-72" b="true">
                <a:solidFill>
                  <a:srgbClr val="014F8E"/>
                </a:solidFill>
                <a:latin typeface="League Spartan"/>
                <a:ea typeface="League Spartan"/>
                <a:cs typeface="League Spartan"/>
                <a:sym typeface="League Spartan"/>
              </a:rPr>
              <a:t>Mission, Vision and Values</a:t>
            </a:r>
          </a:p>
        </p:txBody>
      </p:sp>
      <p:sp>
        <p:nvSpPr>
          <p:cNvPr name="Freeform 3" id="3">
            <a:extLst>
              <a:ext uri="{C183D7F6-B498-43B3-948B-1728B52AA6E4}">
                <adec:decorative xmlns:adec="http://schemas.microsoft.com/office/drawing/2017/decorative" val="1"/>
              </a:ext>
            </a:extLst>
          </p:cNvPr>
          <p:cNvSpPr/>
          <p:nvPr/>
        </p:nvSpPr>
        <p:spPr>
          <a:xfrm flipH="false" flipV="false" rot="0">
            <a:off x="7675791" y="1859571"/>
            <a:ext cx="881980" cy="881980"/>
          </a:xfrm>
          <a:custGeom>
            <a:avLst/>
            <a:gdLst/>
            <a:ahLst/>
            <a:cxnLst/>
            <a:rect r="r" b="b" t="t" l="l"/>
            <a:pathLst>
              <a:path h="881980" w="881980">
                <a:moveTo>
                  <a:pt x="0" y="0"/>
                </a:moveTo>
                <a:lnTo>
                  <a:pt x="881980" y="0"/>
                </a:lnTo>
                <a:lnTo>
                  <a:pt x="881980" y="881980"/>
                </a:lnTo>
                <a:lnTo>
                  <a:pt x="0" y="8819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a:grpSpLocks noChangeAspect="true"/>
          </p:cNvGrpSpPr>
          <p:nvPr/>
        </p:nvGrpSpPr>
        <p:grpSpPr>
          <a:xfrm rot="5400000">
            <a:off x="7675791" y="4713544"/>
            <a:ext cx="881980" cy="881980"/>
            <a:chOff x="0" y="0"/>
            <a:chExt cx="1708150" cy="1708150"/>
          </a:xfrm>
        </p:grpSpPr>
        <p:sp>
          <p:nvSpPr>
            <p:cNvPr name="Freeform 5" id="5">
              <a:extLst>
                <a:ext uri="{C183D7F6-B498-43B3-948B-1728B52AA6E4}">
                  <adec:decorative xmlns:adec="http://schemas.microsoft.com/office/drawing/2017/decorative" val="1"/>
                </a:ext>
              </a:extLst>
            </p:cNvPr>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sp>
        <p:nvSpPr>
          <p:cNvPr name="AutoShape 6" id="6">
            <a:extLst>
              <a:ext uri="{C183D7F6-B498-43B3-948B-1728B52AA6E4}">
                <adec:decorative xmlns:adec="http://schemas.microsoft.com/office/drawing/2017/decorative" val="1"/>
              </a:ext>
            </a:extLst>
          </p:cNvPr>
          <p:cNvSpPr/>
          <p:nvPr/>
        </p:nvSpPr>
        <p:spPr>
          <a:xfrm rot="-10800000">
            <a:off x="7675791" y="7602053"/>
            <a:ext cx="881980" cy="825375"/>
          </a:xfrm>
          <a:prstGeom prst="rect">
            <a:avLst/>
          </a:prstGeom>
          <a:solidFill>
            <a:srgbClr val="FFFFFF"/>
          </a:solidFill>
        </p:spPr>
      </p:sp>
      <p:grpSp>
        <p:nvGrpSpPr>
          <p:cNvPr name="Group 7" id="7"/>
          <p:cNvGrpSpPr/>
          <p:nvPr/>
        </p:nvGrpSpPr>
        <p:grpSpPr>
          <a:xfrm rot="0">
            <a:off x="9144000" y="1296598"/>
            <a:ext cx="8115300" cy="2007927"/>
            <a:chOff x="0" y="0"/>
            <a:chExt cx="10820400" cy="2677236"/>
          </a:xfrm>
        </p:grpSpPr>
        <p:sp>
          <p:nvSpPr>
            <p:cNvPr name="TextBox 8" id="8"/>
            <p:cNvSpPr txBox="true"/>
            <p:nvPr/>
          </p:nvSpPr>
          <p:spPr>
            <a:xfrm rot="0">
              <a:off x="0" y="-28575"/>
              <a:ext cx="10820400" cy="874409"/>
            </a:xfrm>
            <a:prstGeom prst="rect">
              <a:avLst/>
            </a:prstGeom>
          </p:spPr>
          <p:txBody>
            <a:bodyPr anchor="t" rtlCol="false" tIns="0" lIns="0" bIns="0" rIns="0">
              <a:spAutoFit/>
            </a:bodyPr>
            <a:lstStyle/>
            <a:p>
              <a:pPr algn="l" marL="0" indent="0" lvl="0">
                <a:lnSpc>
                  <a:spcPts val="5292"/>
                </a:lnSpc>
                <a:spcBef>
                  <a:spcPct val="0"/>
                </a:spcBef>
              </a:pPr>
              <a:r>
                <a:rPr lang="en-US" b="true" sz="4200" u="none">
                  <a:solidFill>
                    <a:srgbClr val="014F8E"/>
                  </a:solidFill>
                  <a:latin typeface="League Spartan"/>
                  <a:ea typeface="League Spartan"/>
                  <a:cs typeface="League Spartan"/>
                  <a:sym typeface="League Spartan"/>
                </a:rPr>
                <a:t>Mission</a:t>
              </a:r>
            </a:p>
          </p:txBody>
        </p:sp>
        <p:sp>
          <p:nvSpPr>
            <p:cNvPr name="TextBox 9" id="9"/>
            <p:cNvSpPr txBox="true"/>
            <p:nvPr/>
          </p:nvSpPr>
          <p:spPr>
            <a:xfrm rot="0">
              <a:off x="0" y="968756"/>
              <a:ext cx="10820400" cy="1708479"/>
            </a:xfrm>
            <a:prstGeom prst="rect">
              <a:avLst/>
            </a:prstGeom>
          </p:spPr>
          <p:txBody>
            <a:bodyPr anchor="t" rtlCol="false" tIns="0" lIns="0" bIns="0" rIns="0">
              <a:spAutoFit/>
            </a:bodyPr>
            <a:lstStyle/>
            <a:p>
              <a:pPr algn="l" marL="0" indent="0" lvl="0">
                <a:lnSpc>
                  <a:spcPts val="3407"/>
                </a:lnSpc>
                <a:spcBef>
                  <a:spcPct val="0"/>
                </a:spcBef>
              </a:pPr>
              <a:r>
                <a:rPr lang="en-US" sz="2399" u="none">
                  <a:solidFill>
                    <a:srgbClr val="014F8E"/>
                  </a:solidFill>
                  <a:latin typeface="Roboto"/>
                  <a:ea typeface="Roboto"/>
                  <a:cs typeface="Roboto"/>
                  <a:sym typeface="Roboto"/>
                </a:rPr>
                <a:t>Mission is the reason why your company exists. It is the visible and tangible effect you want your company to create for your customers and the world.</a:t>
              </a:r>
            </a:p>
          </p:txBody>
        </p:sp>
      </p:grpSp>
      <p:grpSp>
        <p:nvGrpSpPr>
          <p:cNvPr name="Group 10" id="10"/>
          <p:cNvGrpSpPr/>
          <p:nvPr/>
        </p:nvGrpSpPr>
        <p:grpSpPr>
          <a:xfrm rot="0">
            <a:off x="9144000" y="4150570"/>
            <a:ext cx="8115300" cy="2007927"/>
            <a:chOff x="0" y="0"/>
            <a:chExt cx="10820400" cy="2677236"/>
          </a:xfrm>
        </p:grpSpPr>
        <p:sp>
          <p:nvSpPr>
            <p:cNvPr name="TextBox 11" id="11"/>
            <p:cNvSpPr txBox="true"/>
            <p:nvPr/>
          </p:nvSpPr>
          <p:spPr>
            <a:xfrm rot="0">
              <a:off x="0" y="-28575"/>
              <a:ext cx="10820400" cy="874409"/>
            </a:xfrm>
            <a:prstGeom prst="rect">
              <a:avLst/>
            </a:prstGeom>
          </p:spPr>
          <p:txBody>
            <a:bodyPr anchor="t" rtlCol="false" tIns="0" lIns="0" bIns="0" rIns="0">
              <a:spAutoFit/>
            </a:bodyPr>
            <a:lstStyle/>
            <a:p>
              <a:pPr algn="l" marL="0" indent="0" lvl="0">
                <a:lnSpc>
                  <a:spcPts val="5292"/>
                </a:lnSpc>
                <a:spcBef>
                  <a:spcPct val="0"/>
                </a:spcBef>
              </a:pPr>
              <a:r>
                <a:rPr lang="en-US" b="true" sz="4200" u="none">
                  <a:solidFill>
                    <a:srgbClr val="014F8E"/>
                  </a:solidFill>
                  <a:latin typeface="League Spartan"/>
                  <a:ea typeface="League Spartan"/>
                  <a:cs typeface="League Spartan"/>
                  <a:sym typeface="League Spartan"/>
                </a:rPr>
                <a:t>Vision</a:t>
              </a:r>
            </a:p>
          </p:txBody>
        </p:sp>
        <p:sp>
          <p:nvSpPr>
            <p:cNvPr name="TextBox 12" id="12"/>
            <p:cNvSpPr txBox="true"/>
            <p:nvPr/>
          </p:nvSpPr>
          <p:spPr>
            <a:xfrm rot="0">
              <a:off x="0" y="968756"/>
              <a:ext cx="10820400" cy="1708479"/>
            </a:xfrm>
            <a:prstGeom prst="rect">
              <a:avLst/>
            </a:prstGeom>
          </p:spPr>
          <p:txBody>
            <a:bodyPr anchor="t" rtlCol="false" tIns="0" lIns="0" bIns="0" rIns="0">
              <a:spAutoFit/>
            </a:bodyPr>
            <a:lstStyle/>
            <a:p>
              <a:pPr algn="l" marL="0" indent="0" lvl="0">
                <a:lnSpc>
                  <a:spcPts val="3407"/>
                </a:lnSpc>
                <a:spcBef>
                  <a:spcPct val="0"/>
                </a:spcBef>
              </a:pPr>
              <a:r>
                <a:rPr lang="en-US" sz="2399" u="none">
                  <a:solidFill>
                    <a:srgbClr val="014F8E"/>
                  </a:solidFill>
                  <a:latin typeface="Roboto"/>
                  <a:ea typeface="Roboto"/>
                  <a:cs typeface="Roboto"/>
                  <a:sym typeface="Roboto"/>
                </a:rPr>
                <a:t>Vision is what success looks like for your company. It is what your company aspires to be in the future. It is how the world will look like once you've accomplished your mission.</a:t>
              </a:r>
            </a:p>
          </p:txBody>
        </p:sp>
      </p:grpSp>
      <p:grpSp>
        <p:nvGrpSpPr>
          <p:cNvPr name="Group 13" id="13"/>
          <p:cNvGrpSpPr/>
          <p:nvPr/>
        </p:nvGrpSpPr>
        <p:grpSpPr>
          <a:xfrm rot="0">
            <a:off x="9144000" y="7227179"/>
            <a:ext cx="8115300" cy="1575124"/>
            <a:chOff x="0" y="0"/>
            <a:chExt cx="10820400" cy="2100165"/>
          </a:xfrm>
        </p:grpSpPr>
        <p:sp>
          <p:nvSpPr>
            <p:cNvPr name="TextBox 14" id="14"/>
            <p:cNvSpPr txBox="true"/>
            <p:nvPr/>
          </p:nvSpPr>
          <p:spPr>
            <a:xfrm rot="0">
              <a:off x="0" y="-28575"/>
              <a:ext cx="10820400" cy="874409"/>
            </a:xfrm>
            <a:prstGeom prst="rect">
              <a:avLst/>
            </a:prstGeom>
          </p:spPr>
          <p:txBody>
            <a:bodyPr anchor="t" rtlCol="false" tIns="0" lIns="0" bIns="0" rIns="0">
              <a:spAutoFit/>
            </a:bodyPr>
            <a:lstStyle/>
            <a:p>
              <a:pPr algn="l" marL="0" indent="0" lvl="0">
                <a:lnSpc>
                  <a:spcPts val="5292"/>
                </a:lnSpc>
                <a:spcBef>
                  <a:spcPct val="0"/>
                </a:spcBef>
              </a:pPr>
              <a:r>
                <a:rPr lang="en-US" b="true" sz="4200" u="none">
                  <a:solidFill>
                    <a:srgbClr val="014F8E"/>
                  </a:solidFill>
                  <a:latin typeface="League Spartan"/>
                  <a:ea typeface="League Spartan"/>
                  <a:cs typeface="League Spartan"/>
                  <a:sym typeface="League Spartan"/>
                </a:rPr>
                <a:t>Values</a:t>
              </a:r>
            </a:p>
          </p:txBody>
        </p:sp>
        <p:sp>
          <p:nvSpPr>
            <p:cNvPr name="TextBox 15" id="15"/>
            <p:cNvSpPr txBox="true"/>
            <p:nvPr/>
          </p:nvSpPr>
          <p:spPr>
            <a:xfrm rot="0">
              <a:off x="0" y="968756"/>
              <a:ext cx="10820400" cy="1131408"/>
            </a:xfrm>
            <a:prstGeom prst="rect">
              <a:avLst/>
            </a:prstGeom>
          </p:spPr>
          <p:txBody>
            <a:bodyPr anchor="t" rtlCol="false" tIns="0" lIns="0" bIns="0" rIns="0">
              <a:spAutoFit/>
            </a:bodyPr>
            <a:lstStyle/>
            <a:p>
              <a:pPr algn="l" marL="0" indent="0" lvl="0">
                <a:lnSpc>
                  <a:spcPts val="3407"/>
                </a:lnSpc>
                <a:spcBef>
                  <a:spcPct val="0"/>
                </a:spcBef>
              </a:pPr>
              <a:r>
                <a:rPr lang="en-US" sz="2399" u="none">
                  <a:solidFill>
                    <a:srgbClr val="014F8E"/>
                  </a:solidFill>
                  <a:latin typeface="Roboto"/>
                  <a:ea typeface="Roboto"/>
                  <a:cs typeface="Roboto"/>
                  <a:sym typeface="Roboto"/>
                </a:rPr>
                <a:t>These are the guiding principles that will influence your actions to fulfill your company's mission and vision.</a:t>
              </a:r>
            </a:p>
          </p:txBody>
        </p:sp>
      </p:grpSp>
    </p:spTree>
  </p:cSld>
  <p:clrMapOvr>
    <a:masterClrMapping/>
  </p:clrMapOvr>
</p:sld>
</file>

<file path=ppt/slides/slide16.xml><?xml version="1.0" encoding="utf-8"?>
<p:sld xmlns:p="http://schemas.openxmlformats.org/presentationml/2006/main" xmlns:a="http://schemas.openxmlformats.org/drawingml/2006/main">
  <p:cSld>
    <p:bg>
      <p:bgPr>
        <a:solidFill>
          <a:srgbClr val="014F8E"/>
        </a:solidFill>
      </p:bgPr>
    </p:bg>
    <p:spTree>
      <p:nvGrpSpPr>
        <p:cNvPr id="1" name=""/>
        <p:cNvGrpSpPr/>
        <p:nvPr/>
      </p:nvGrpSpPr>
      <p:grpSpPr>
        <a:xfrm>
          <a:off x="0" y="0"/>
          <a:ext cx="0" cy="0"/>
          <a:chOff x="0" y="0"/>
          <a:chExt cx="0" cy="0"/>
        </a:xfrm>
      </p:grpSpPr>
      <p:grpSp>
        <p:nvGrpSpPr>
          <p:cNvPr name="Group 2" id="2"/>
          <p:cNvGrpSpPr/>
          <p:nvPr/>
        </p:nvGrpSpPr>
        <p:grpSpPr>
          <a:xfrm rot="5400000">
            <a:off x="-638078" y="4448905"/>
            <a:ext cx="4722745" cy="1389189"/>
            <a:chOff x="0" y="0"/>
            <a:chExt cx="6296994" cy="1852253"/>
          </a:xfrm>
        </p:grpSpPr>
        <p:grpSp>
          <p:nvGrpSpPr>
            <p:cNvPr name="Group 3" id="3"/>
            <p:cNvGrpSpPr>
              <a:grpSpLocks noChangeAspect="true"/>
            </p:cNvGrpSpPr>
            <p:nvPr/>
          </p:nvGrpSpPr>
          <p:grpSpPr>
            <a:xfrm rot="-10800000">
              <a:off x="0" y="0"/>
              <a:ext cx="1848345" cy="1848345"/>
              <a:chOff x="0" y="0"/>
              <a:chExt cx="2653030" cy="2653030"/>
            </a:xfrm>
          </p:grpSpPr>
          <p:sp>
            <p:nvSpPr>
              <p:cNvPr name="Freeform 4" id="4"/>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FCEA00"/>
              </a:solidFill>
            </p:spPr>
          </p:sp>
        </p:grpSp>
        <p:sp>
          <p:nvSpPr>
            <p:cNvPr name="AutoShape 5" id="5"/>
            <p:cNvSpPr/>
            <p:nvPr/>
          </p:nvSpPr>
          <p:spPr>
            <a:xfrm rot="-10800000">
              <a:off x="4448649" y="7814"/>
              <a:ext cx="1848345" cy="1840531"/>
            </a:xfrm>
            <a:prstGeom prst="rect">
              <a:avLst/>
            </a:prstGeom>
            <a:solidFill>
              <a:srgbClr val="FCEA00"/>
            </a:solidFill>
          </p:spPr>
        </p:sp>
        <p:grpSp>
          <p:nvGrpSpPr>
            <p:cNvPr name="Group 6" id="6"/>
            <p:cNvGrpSpPr>
              <a:grpSpLocks noChangeAspect="true"/>
            </p:cNvGrpSpPr>
            <p:nvPr/>
          </p:nvGrpSpPr>
          <p:grpSpPr>
            <a:xfrm rot="-10800000">
              <a:off x="2224324" y="3907"/>
              <a:ext cx="1848345" cy="1848345"/>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grpSp>
      <p:grpSp>
        <p:nvGrpSpPr>
          <p:cNvPr name="Group 8" id="8"/>
          <p:cNvGrpSpPr/>
          <p:nvPr/>
        </p:nvGrpSpPr>
        <p:grpSpPr>
          <a:xfrm rot="0">
            <a:off x="3512702" y="1835690"/>
            <a:ext cx="13557206" cy="6615620"/>
            <a:chOff x="0" y="0"/>
            <a:chExt cx="18076275" cy="8820827"/>
          </a:xfrm>
        </p:grpSpPr>
        <p:sp>
          <p:nvSpPr>
            <p:cNvPr name="TextBox 9" id="9"/>
            <p:cNvSpPr txBox="true"/>
            <p:nvPr/>
          </p:nvSpPr>
          <p:spPr>
            <a:xfrm rot="0">
              <a:off x="0" y="-85725"/>
              <a:ext cx="18076275" cy="5458417"/>
            </a:xfrm>
            <a:prstGeom prst="rect">
              <a:avLst/>
            </a:prstGeom>
          </p:spPr>
          <p:txBody>
            <a:bodyPr anchor="t" rtlCol="false" tIns="0" lIns="0" bIns="0" rIns="0">
              <a:spAutoFit/>
            </a:bodyPr>
            <a:lstStyle/>
            <a:p>
              <a:pPr algn="l">
                <a:lnSpc>
                  <a:spcPts val="10920"/>
                </a:lnSpc>
              </a:pPr>
              <a:r>
                <a:rPr lang="en-US" sz="8400" spc="-84" b="true">
                  <a:solidFill>
                    <a:srgbClr val="FFFFFF"/>
                  </a:solidFill>
                  <a:latin typeface="League Spartan"/>
                  <a:ea typeface="League Spartan"/>
                  <a:cs typeface="League Spartan"/>
                  <a:sym typeface="League Spartan"/>
                </a:rPr>
                <a:t>Illustrate Your Company's Strategy, Tactics, and Execution</a:t>
              </a:r>
            </a:p>
          </p:txBody>
        </p:sp>
        <p:sp>
          <p:nvSpPr>
            <p:cNvPr name="TextBox 10" id="10"/>
            <p:cNvSpPr txBox="true"/>
            <p:nvPr/>
          </p:nvSpPr>
          <p:spPr>
            <a:xfrm rot="0">
              <a:off x="0" y="6743543"/>
              <a:ext cx="18076275" cy="2077283"/>
            </a:xfrm>
            <a:prstGeom prst="rect">
              <a:avLst/>
            </a:prstGeom>
          </p:spPr>
          <p:txBody>
            <a:bodyPr anchor="t" rtlCol="false" tIns="0" lIns="0" bIns="0" rIns="0">
              <a:spAutoFit/>
            </a:bodyPr>
            <a:lstStyle/>
            <a:p>
              <a:pPr algn="l" marL="0" indent="0" lvl="0">
                <a:lnSpc>
                  <a:spcPts val="4200"/>
                </a:lnSpc>
              </a:pPr>
              <a:r>
                <a:rPr lang="en-US" sz="2800" u="none">
                  <a:solidFill>
                    <a:srgbClr val="FFFFFF"/>
                  </a:solidFill>
                  <a:latin typeface="Roboto"/>
                  <a:ea typeface="Roboto"/>
                  <a:cs typeface="Roboto"/>
                  <a:sym typeface="Roboto"/>
                </a:rPr>
                <a:t>A strategy, a list of tactics, and knowing how to execute them are integral in the attainment of your company goals. Use the blank framework on the next page to start filling out your own strategy, tactics, and execution</a:t>
              </a:r>
            </a:p>
          </p:txBody>
        </p:sp>
        <p:sp>
          <p:nvSpPr>
            <p:cNvPr name="AutoShape 11" id="11"/>
            <p:cNvSpPr/>
            <p:nvPr/>
          </p:nvSpPr>
          <p:spPr>
            <a:xfrm rot="0">
              <a:off x="0" y="5863028"/>
              <a:ext cx="1324627" cy="223120"/>
            </a:xfrm>
            <a:prstGeom prst="rect">
              <a:avLst/>
            </a:prstGeom>
            <a:solidFill>
              <a:srgbClr val="FCEA00"/>
            </a:solid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759003"/>
            <a:ext cx="5183725" cy="4702320"/>
          </a:xfrm>
          <a:prstGeom prst="rect">
            <a:avLst/>
          </a:prstGeom>
        </p:spPr>
        <p:txBody>
          <a:bodyPr anchor="t" rtlCol="false" tIns="0" lIns="0" bIns="0" rIns="0">
            <a:spAutoFit/>
          </a:bodyPr>
          <a:lstStyle/>
          <a:p>
            <a:pPr algn="l">
              <a:lnSpc>
                <a:spcPts val="9360"/>
              </a:lnSpc>
            </a:pPr>
            <a:r>
              <a:rPr lang="en-US" sz="7200" spc="-72" b="true">
                <a:solidFill>
                  <a:srgbClr val="014F8E"/>
                </a:solidFill>
                <a:latin typeface="League Spartan"/>
                <a:ea typeface="League Spartan"/>
                <a:cs typeface="League Spartan"/>
                <a:sym typeface="League Spartan"/>
              </a:rPr>
              <a:t>Strategy, Tactics, and Execution</a:t>
            </a:r>
          </a:p>
        </p:txBody>
      </p:sp>
      <p:sp>
        <p:nvSpPr>
          <p:cNvPr name="Freeform 3" id="3">
            <a:extLst>
              <a:ext uri="{C183D7F6-B498-43B3-948B-1728B52AA6E4}">
                <adec:decorative xmlns:adec="http://schemas.microsoft.com/office/drawing/2017/decorative" val="1"/>
              </a:ext>
            </a:extLst>
          </p:cNvPr>
          <p:cNvSpPr/>
          <p:nvPr/>
        </p:nvSpPr>
        <p:spPr>
          <a:xfrm flipH="false" flipV="false" rot="0">
            <a:off x="7675791" y="1859571"/>
            <a:ext cx="881980" cy="881980"/>
          </a:xfrm>
          <a:custGeom>
            <a:avLst/>
            <a:gdLst/>
            <a:ahLst/>
            <a:cxnLst/>
            <a:rect r="r" b="b" t="t" l="l"/>
            <a:pathLst>
              <a:path h="881980" w="881980">
                <a:moveTo>
                  <a:pt x="0" y="0"/>
                </a:moveTo>
                <a:lnTo>
                  <a:pt x="881980" y="0"/>
                </a:lnTo>
                <a:lnTo>
                  <a:pt x="881980" y="881980"/>
                </a:lnTo>
                <a:lnTo>
                  <a:pt x="0" y="8819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a:grpSpLocks noChangeAspect="true"/>
          </p:cNvGrpSpPr>
          <p:nvPr/>
        </p:nvGrpSpPr>
        <p:grpSpPr>
          <a:xfrm rot="5400000">
            <a:off x="7675791" y="4713544"/>
            <a:ext cx="881980" cy="881980"/>
            <a:chOff x="0" y="0"/>
            <a:chExt cx="1708150" cy="1708150"/>
          </a:xfrm>
        </p:grpSpPr>
        <p:sp>
          <p:nvSpPr>
            <p:cNvPr name="Freeform 5" id="5">
              <a:extLst>
                <a:ext uri="{C183D7F6-B498-43B3-948B-1728B52AA6E4}">
                  <adec:decorative xmlns:adec="http://schemas.microsoft.com/office/drawing/2017/decorative" val="1"/>
                </a:ext>
              </a:extLst>
            </p:cNvPr>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AutoShape 6" id="6">
            <a:extLst>
              <a:ext uri="{C183D7F6-B498-43B3-948B-1728B52AA6E4}">
                <adec:decorative xmlns:adec="http://schemas.microsoft.com/office/drawing/2017/decorative" val="1"/>
              </a:ext>
            </a:extLst>
          </p:cNvPr>
          <p:cNvSpPr/>
          <p:nvPr/>
        </p:nvSpPr>
        <p:spPr>
          <a:xfrm rot="-10800000">
            <a:off x="7675791" y="7602053"/>
            <a:ext cx="881980" cy="825375"/>
          </a:xfrm>
          <a:prstGeom prst="rect">
            <a:avLst/>
          </a:prstGeom>
          <a:solidFill>
            <a:srgbClr val="FCEA00"/>
          </a:solidFill>
        </p:spPr>
      </p:sp>
      <p:grpSp>
        <p:nvGrpSpPr>
          <p:cNvPr name="Group 7" id="7"/>
          <p:cNvGrpSpPr/>
          <p:nvPr/>
        </p:nvGrpSpPr>
        <p:grpSpPr>
          <a:xfrm rot="0">
            <a:off x="9144000" y="1512999"/>
            <a:ext cx="8115300" cy="1575124"/>
            <a:chOff x="0" y="0"/>
            <a:chExt cx="10820400" cy="2100165"/>
          </a:xfrm>
        </p:grpSpPr>
        <p:sp>
          <p:nvSpPr>
            <p:cNvPr name="TextBox 8" id="8"/>
            <p:cNvSpPr txBox="true"/>
            <p:nvPr/>
          </p:nvSpPr>
          <p:spPr>
            <a:xfrm rot="0">
              <a:off x="0" y="-28575"/>
              <a:ext cx="10820400" cy="874409"/>
            </a:xfrm>
            <a:prstGeom prst="rect">
              <a:avLst/>
            </a:prstGeom>
          </p:spPr>
          <p:txBody>
            <a:bodyPr anchor="t" rtlCol="false" tIns="0" lIns="0" bIns="0" rIns="0">
              <a:spAutoFit/>
            </a:bodyPr>
            <a:lstStyle/>
            <a:p>
              <a:pPr algn="l" marL="0" indent="0" lvl="0">
                <a:lnSpc>
                  <a:spcPts val="5292"/>
                </a:lnSpc>
                <a:spcBef>
                  <a:spcPct val="0"/>
                </a:spcBef>
              </a:pPr>
              <a:r>
                <a:rPr lang="en-US" b="true" sz="4200" u="none">
                  <a:solidFill>
                    <a:srgbClr val="014F8E"/>
                  </a:solidFill>
                  <a:latin typeface="League Spartan"/>
                  <a:ea typeface="League Spartan"/>
                  <a:cs typeface="League Spartan"/>
                  <a:sym typeface="League Spartan"/>
                </a:rPr>
                <a:t>Strategy</a:t>
              </a:r>
            </a:p>
          </p:txBody>
        </p:sp>
        <p:sp>
          <p:nvSpPr>
            <p:cNvPr name="TextBox 9" id="9"/>
            <p:cNvSpPr txBox="true"/>
            <p:nvPr/>
          </p:nvSpPr>
          <p:spPr>
            <a:xfrm rot="0">
              <a:off x="0" y="968756"/>
              <a:ext cx="10820400" cy="1131408"/>
            </a:xfrm>
            <a:prstGeom prst="rect">
              <a:avLst/>
            </a:prstGeom>
          </p:spPr>
          <p:txBody>
            <a:bodyPr anchor="t" rtlCol="false" tIns="0" lIns="0" bIns="0" rIns="0">
              <a:spAutoFit/>
            </a:bodyPr>
            <a:lstStyle/>
            <a:p>
              <a:pPr algn="l" marL="0" indent="0" lvl="0">
                <a:lnSpc>
                  <a:spcPts val="3407"/>
                </a:lnSpc>
                <a:spcBef>
                  <a:spcPct val="0"/>
                </a:spcBef>
              </a:pPr>
              <a:r>
                <a:rPr lang="en-US" sz="2399" u="none">
                  <a:solidFill>
                    <a:srgbClr val="014F8E"/>
                  </a:solidFill>
                  <a:latin typeface="Roboto"/>
                  <a:ea typeface="Roboto"/>
                  <a:cs typeface="Roboto"/>
                  <a:sym typeface="Roboto"/>
                </a:rPr>
                <a:t>Strategy is how your methods, time, and resources come into play to fulfil your company mission and vision.</a:t>
              </a:r>
            </a:p>
          </p:txBody>
        </p:sp>
      </p:grpSp>
      <p:grpSp>
        <p:nvGrpSpPr>
          <p:cNvPr name="Group 10" id="10"/>
          <p:cNvGrpSpPr/>
          <p:nvPr/>
        </p:nvGrpSpPr>
        <p:grpSpPr>
          <a:xfrm rot="0">
            <a:off x="9144000" y="4355938"/>
            <a:ext cx="8115300" cy="1575124"/>
            <a:chOff x="0" y="0"/>
            <a:chExt cx="10820400" cy="2100165"/>
          </a:xfrm>
        </p:grpSpPr>
        <p:sp>
          <p:nvSpPr>
            <p:cNvPr name="TextBox 11" id="11"/>
            <p:cNvSpPr txBox="true"/>
            <p:nvPr/>
          </p:nvSpPr>
          <p:spPr>
            <a:xfrm rot="0">
              <a:off x="0" y="-28575"/>
              <a:ext cx="10820400" cy="874409"/>
            </a:xfrm>
            <a:prstGeom prst="rect">
              <a:avLst/>
            </a:prstGeom>
          </p:spPr>
          <p:txBody>
            <a:bodyPr anchor="t" rtlCol="false" tIns="0" lIns="0" bIns="0" rIns="0">
              <a:spAutoFit/>
            </a:bodyPr>
            <a:lstStyle/>
            <a:p>
              <a:pPr algn="l" marL="0" indent="0" lvl="0">
                <a:lnSpc>
                  <a:spcPts val="5292"/>
                </a:lnSpc>
                <a:spcBef>
                  <a:spcPct val="0"/>
                </a:spcBef>
              </a:pPr>
              <a:r>
                <a:rPr lang="en-US" b="true" sz="4200" u="none">
                  <a:solidFill>
                    <a:srgbClr val="014F8E"/>
                  </a:solidFill>
                  <a:latin typeface="League Spartan"/>
                  <a:ea typeface="League Spartan"/>
                  <a:cs typeface="League Spartan"/>
                  <a:sym typeface="League Spartan"/>
                </a:rPr>
                <a:t>Tactics</a:t>
              </a:r>
            </a:p>
          </p:txBody>
        </p:sp>
        <p:sp>
          <p:nvSpPr>
            <p:cNvPr name="TextBox 12" id="12"/>
            <p:cNvSpPr txBox="true"/>
            <p:nvPr/>
          </p:nvSpPr>
          <p:spPr>
            <a:xfrm rot="0">
              <a:off x="0" y="968756"/>
              <a:ext cx="10820400" cy="1131408"/>
            </a:xfrm>
            <a:prstGeom prst="rect">
              <a:avLst/>
            </a:prstGeom>
          </p:spPr>
          <p:txBody>
            <a:bodyPr anchor="t" rtlCol="false" tIns="0" lIns="0" bIns="0" rIns="0">
              <a:spAutoFit/>
            </a:bodyPr>
            <a:lstStyle/>
            <a:p>
              <a:pPr algn="l" marL="0" indent="0" lvl="0">
                <a:lnSpc>
                  <a:spcPts val="3407"/>
                </a:lnSpc>
                <a:spcBef>
                  <a:spcPct val="0"/>
                </a:spcBef>
              </a:pPr>
              <a:r>
                <a:rPr lang="en-US" sz="2399" u="none">
                  <a:solidFill>
                    <a:srgbClr val="014F8E"/>
                  </a:solidFill>
                  <a:latin typeface="Roboto"/>
                  <a:ea typeface="Roboto"/>
                  <a:cs typeface="Roboto"/>
                  <a:sym typeface="Roboto"/>
                </a:rPr>
                <a:t>Tactics are the specific methods, resources, and techniques you will need to accomplish your strategy.</a:t>
              </a:r>
            </a:p>
          </p:txBody>
        </p:sp>
      </p:grpSp>
      <p:grpSp>
        <p:nvGrpSpPr>
          <p:cNvPr name="Group 13" id="13"/>
          <p:cNvGrpSpPr/>
          <p:nvPr/>
        </p:nvGrpSpPr>
        <p:grpSpPr>
          <a:xfrm rot="0">
            <a:off x="9144000" y="7010778"/>
            <a:ext cx="8115300" cy="2007927"/>
            <a:chOff x="0" y="0"/>
            <a:chExt cx="10820400" cy="2677236"/>
          </a:xfrm>
        </p:grpSpPr>
        <p:sp>
          <p:nvSpPr>
            <p:cNvPr name="TextBox 14" id="14"/>
            <p:cNvSpPr txBox="true"/>
            <p:nvPr/>
          </p:nvSpPr>
          <p:spPr>
            <a:xfrm rot="0">
              <a:off x="0" y="-28575"/>
              <a:ext cx="10820400" cy="874409"/>
            </a:xfrm>
            <a:prstGeom prst="rect">
              <a:avLst/>
            </a:prstGeom>
          </p:spPr>
          <p:txBody>
            <a:bodyPr anchor="t" rtlCol="false" tIns="0" lIns="0" bIns="0" rIns="0">
              <a:spAutoFit/>
            </a:bodyPr>
            <a:lstStyle/>
            <a:p>
              <a:pPr algn="l" marL="0" indent="0" lvl="0">
                <a:lnSpc>
                  <a:spcPts val="5292"/>
                </a:lnSpc>
                <a:spcBef>
                  <a:spcPct val="0"/>
                </a:spcBef>
              </a:pPr>
              <a:r>
                <a:rPr lang="en-US" b="true" sz="4200" u="none">
                  <a:solidFill>
                    <a:srgbClr val="014F8E"/>
                  </a:solidFill>
                  <a:latin typeface="League Spartan"/>
                  <a:ea typeface="League Spartan"/>
                  <a:cs typeface="League Spartan"/>
                  <a:sym typeface="League Spartan"/>
                </a:rPr>
                <a:t>Execution</a:t>
              </a:r>
            </a:p>
          </p:txBody>
        </p:sp>
        <p:sp>
          <p:nvSpPr>
            <p:cNvPr name="TextBox 15" id="15"/>
            <p:cNvSpPr txBox="true"/>
            <p:nvPr/>
          </p:nvSpPr>
          <p:spPr>
            <a:xfrm rot="0">
              <a:off x="0" y="968756"/>
              <a:ext cx="10820400" cy="1708479"/>
            </a:xfrm>
            <a:prstGeom prst="rect">
              <a:avLst/>
            </a:prstGeom>
          </p:spPr>
          <p:txBody>
            <a:bodyPr anchor="t" rtlCol="false" tIns="0" lIns="0" bIns="0" rIns="0">
              <a:spAutoFit/>
            </a:bodyPr>
            <a:lstStyle/>
            <a:p>
              <a:pPr algn="l" marL="0" indent="0" lvl="0">
                <a:lnSpc>
                  <a:spcPts val="3407"/>
                </a:lnSpc>
                <a:spcBef>
                  <a:spcPct val="0"/>
                </a:spcBef>
              </a:pPr>
              <a:r>
                <a:rPr lang="en-US" sz="2399" u="none">
                  <a:solidFill>
                    <a:srgbClr val="014F8E"/>
                  </a:solidFill>
                  <a:latin typeface="Roboto"/>
                  <a:ea typeface="Roboto"/>
                  <a:cs typeface="Roboto"/>
                  <a:sym typeface="Roboto"/>
                </a:rPr>
                <a:t>Execution is how you will employ the tactics you’ve chosen. It includes measurable outcomes, such as timelines and deliverables.</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14F8E"/>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9228451" cy="4691953"/>
          </a:xfrm>
          <a:prstGeom prst="rect">
            <a:avLst/>
          </a:prstGeom>
        </p:spPr>
        <p:txBody>
          <a:bodyPr anchor="t" rtlCol="false" tIns="0" lIns="0" bIns="0" rIns="0">
            <a:spAutoFit/>
          </a:bodyPr>
          <a:lstStyle/>
          <a:p>
            <a:pPr algn="l">
              <a:lnSpc>
                <a:spcPts val="9360"/>
              </a:lnSpc>
            </a:pPr>
            <a:r>
              <a:rPr lang="en-US" sz="7200" spc="-72" b="true">
                <a:solidFill>
                  <a:srgbClr val="FFFFFF"/>
                </a:solidFill>
                <a:latin typeface="League Spartan"/>
                <a:ea typeface="League Spartan"/>
                <a:cs typeface="League Spartan"/>
                <a:sym typeface="League Spartan"/>
              </a:rPr>
              <a:t>Develop Deep Insights About Your Customers Using Buyer Personas</a:t>
            </a:r>
          </a:p>
        </p:txBody>
      </p:sp>
      <p:grpSp>
        <p:nvGrpSpPr>
          <p:cNvPr name="Group 3" id="3"/>
          <p:cNvGrpSpPr/>
          <p:nvPr/>
        </p:nvGrpSpPr>
        <p:grpSpPr>
          <a:xfrm rot="0">
            <a:off x="11002063" y="1028700"/>
            <a:ext cx="6257237" cy="4695238"/>
            <a:chOff x="0" y="0"/>
            <a:chExt cx="8342983" cy="6260317"/>
          </a:xfrm>
        </p:grpSpPr>
        <p:sp>
          <p:nvSpPr>
            <p:cNvPr name="AutoShape 4" id="4"/>
            <p:cNvSpPr/>
            <p:nvPr/>
          </p:nvSpPr>
          <p:spPr>
            <a:xfrm rot="0">
              <a:off x="0" y="0"/>
              <a:ext cx="1324627" cy="223120"/>
            </a:xfrm>
            <a:prstGeom prst="rect">
              <a:avLst/>
            </a:prstGeom>
            <a:solidFill>
              <a:srgbClr val="FCEA00"/>
            </a:solidFill>
          </p:spPr>
        </p:sp>
        <p:sp>
          <p:nvSpPr>
            <p:cNvPr name="TextBox 5" id="5"/>
            <p:cNvSpPr txBox="true"/>
            <p:nvPr/>
          </p:nvSpPr>
          <p:spPr>
            <a:xfrm rot="0">
              <a:off x="0" y="702162"/>
              <a:ext cx="8342983" cy="5558155"/>
            </a:xfrm>
            <a:prstGeom prst="rect">
              <a:avLst/>
            </a:prstGeom>
          </p:spPr>
          <p:txBody>
            <a:bodyPr anchor="t" rtlCol="false" tIns="0" lIns="0" bIns="0" rIns="0">
              <a:spAutoFit/>
            </a:bodyPr>
            <a:lstStyle/>
            <a:p>
              <a:pPr algn="l" marL="0" indent="0" lvl="0">
                <a:lnSpc>
                  <a:spcPts val="3692"/>
                </a:lnSpc>
              </a:pPr>
              <a:r>
                <a:rPr lang="en-US" sz="2600" u="none">
                  <a:solidFill>
                    <a:srgbClr val="FFFFFF"/>
                  </a:solidFill>
                  <a:latin typeface="Roboto"/>
                  <a:ea typeface="Roboto"/>
                  <a:cs typeface="Roboto"/>
                  <a:sym typeface="Roboto"/>
                </a:rPr>
                <a:t>Buyer personas are semi-fictional representations of your target customers. These personas are based on market research and real data about the people you are targeting. Two to three buyer personas are ideal. The more detailed the buyer persona, the better. Use the blank framework on the next page to start filling out your buyer personas.</a:t>
              </a:r>
            </a:p>
          </p:txBody>
        </p:sp>
      </p:grpSp>
      <p:grpSp>
        <p:nvGrpSpPr>
          <p:cNvPr name="Group 6" id="6"/>
          <p:cNvGrpSpPr/>
          <p:nvPr/>
        </p:nvGrpSpPr>
        <p:grpSpPr>
          <a:xfrm rot="0">
            <a:off x="1028700" y="8117639"/>
            <a:ext cx="16230600" cy="1140661"/>
            <a:chOff x="0" y="0"/>
            <a:chExt cx="21640800" cy="1520881"/>
          </a:xfrm>
        </p:grpSpPr>
        <p:grpSp>
          <p:nvGrpSpPr>
            <p:cNvPr name="Group 7" id="7"/>
            <p:cNvGrpSpPr>
              <a:grpSpLocks noChangeAspect="true"/>
            </p:cNvGrpSpPr>
            <p:nvPr/>
          </p:nvGrpSpPr>
          <p:grpSpPr>
            <a:xfrm rot="5400000">
              <a:off x="5487251" y="0"/>
              <a:ext cx="1520881" cy="1520881"/>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9" id="9"/>
            <p:cNvSpPr/>
            <p:nvPr/>
          </p:nvSpPr>
          <p:spPr>
            <a:xfrm flipH="false" flipV="false" rot="5400000">
              <a:off x="7316334" y="0"/>
              <a:ext cx="1520881" cy="1520881"/>
            </a:xfrm>
            <a:custGeom>
              <a:avLst/>
              <a:gdLst/>
              <a:ahLst/>
              <a:cxnLst/>
              <a:rect r="r" b="b" t="t" l="l"/>
              <a:pathLst>
                <a:path h="1520881" w="1520881">
                  <a:moveTo>
                    <a:pt x="0" y="0"/>
                  </a:moveTo>
                  <a:lnTo>
                    <a:pt x="1520881" y="0"/>
                  </a:lnTo>
                  <a:lnTo>
                    <a:pt x="1520881" y="1520881"/>
                  </a:lnTo>
                  <a:lnTo>
                    <a:pt x="0" y="1520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a:grpSpLocks noChangeAspect="true"/>
            </p:cNvGrpSpPr>
            <p:nvPr/>
          </p:nvGrpSpPr>
          <p:grpSpPr>
            <a:xfrm rot="5400000">
              <a:off x="1829084" y="0"/>
              <a:ext cx="1520881" cy="1520881"/>
              <a:chOff x="0" y="0"/>
              <a:chExt cx="1708150" cy="1708150"/>
            </a:xfrm>
          </p:grpSpPr>
          <p:sp>
            <p:nvSpPr>
              <p:cNvPr name="Freeform 11" id="11"/>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12" id="12"/>
            <p:cNvSpPr/>
            <p:nvPr/>
          </p:nvSpPr>
          <p:spPr>
            <a:xfrm flipH="false" flipV="false" rot="5400000">
              <a:off x="3658167" y="0"/>
              <a:ext cx="1520881" cy="1520881"/>
            </a:xfrm>
            <a:custGeom>
              <a:avLst/>
              <a:gdLst/>
              <a:ahLst/>
              <a:cxnLst/>
              <a:rect r="r" b="b" t="t" l="l"/>
              <a:pathLst>
                <a:path h="1520881" w="1520881">
                  <a:moveTo>
                    <a:pt x="0" y="0"/>
                  </a:moveTo>
                  <a:lnTo>
                    <a:pt x="1520881" y="0"/>
                  </a:lnTo>
                  <a:lnTo>
                    <a:pt x="1520881" y="1520881"/>
                  </a:lnTo>
                  <a:lnTo>
                    <a:pt x="0" y="1520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5400000">
              <a:off x="0" y="0"/>
              <a:ext cx="1520881" cy="1520881"/>
            </a:xfrm>
            <a:custGeom>
              <a:avLst/>
              <a:gdLst/>
              <a:ahLst/>
              <a:cxnLst/>
              <a:rect r="r" b="b" t="t" l="l"/>
              <a:pathLst>
                <a:path h="1520881" w="1520881">
                  <a:moveTo>
                    <a:pt x="0" y="0"/>
                  </a:moveTo>
                  <a:lnTo>
                    <a:pt x="1520881" y="0"/>
                  </a:lnTo>
                  <a:lnTo>
                    <a:pt x="1520881" y="1520881"/>
                  </a:lnTo>
                  <a:lnTo>
                    <a:pt x="0" y="1520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a:grpSpLocks noChangeAspect="true"/>
            </p:cNvGrpSpPr>
            <p:nvPr/>
          </p:nvGrpSpPr>
          <p:grpSpPr>
            <a:xfrm rot="5400000">
              <a:off x="9145418" y="0"/>
              <a:ext cx="1520881" cy="1520881"/>
              <a:chOff x="0" y="0"/>
              <a:chExt cx="1708150" cy="1708150"/>
            </a:xfrm>
          </p:grpSpPr>
          <p:sp>
            <p:nvSpPr>
              <p:cNvPr name="Freeform 15" id="1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16" id="16"/>
            <p:cNvSpPr/>
            <p:nvPr/>
          </p:nvSpPr>
          <p:spPr>
            <a:xfrm flipH="false" flipV="false" rot="5400000">
              <a:off x="10974501" y="0"/>
              <a:ext cx="1520881" cy="1520881"/>
            </a:xfrm>
            <a:custGeom>
              <a:avLst/>
              <a:gdLst/>
              <a:ahLst/>
              <a:cxnLst/>
              <a:rect r="r" b="b" t="t" l="l"/>
              <a:pathLst>
                <a:path h="1520881" w="1520881">
                  <a:moveTo>
                    <a:pt x="0" y="0"/>
                  </a:moveTo>
                  <a:lnTo>
                    <a:pt x="1520881" y="0"/>
                  </a:lnTo>
                  <a:lnTo>
                    <a:pt x="1520881" y="1520881"/>
                  </a:lnTo>
                  <a:lnTo>
                    <a:pt x="0" y="1520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a:grpSpLocks noChangeAspect="true"/>
            </p:cNvGrpSpPr>
            <p:nvPr/>
          </p:nvGrpSpPr>
          <p:grpSpPr>
            <a:xfrm rot="5400000">
              <a:off x="12803585" y="0"/>
              <a:ext cx="1520881" cy="1520881"/>
              <a:chOff x="0" y="0"/>
              <a:chExt cx="1708150" cy="1708150"/>
            </a:xfrm>
          </p:grpSpPr>
          <p:sp>
            <p:nvSpPr>
              <p:cNvPr name="Freeform 18" id="1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19" id="19"/>
            <p:cNvSpPr/>
            <p:nvPr/>
          </p:nvSpPr>
          <p:spPr>
            <a:xfrm flipH="false" flipV="false" rot="5400000">
              <a:off x="14632668" y="0"/>
              <a:ext cx="1520881" cy="1520881"/>
            </a:xfrm>
            <a:custGeom>
              <a:avLst/>
              <a:gdLst/>
              <a:ahLst/>
              <a:cxnLst/>
              <a:rect r="r" b="b" t="t" l="l"/>
              <a:pathLst>
                <a:path h="1520881" w="1520881">
                  <a:moveTo>
                    <a:pt x="0" y="0"/>
                  </a:moveTo>
                  <a:lnTo>
                    <a:pt x="1520881" y="0"/>
                  </a:lnTo>
                  <a:lnTo>
                    <a:pt x="1520881" y="1520881"/>
                  </a:lnTo>
                  <a:lnTo>
                    <a:pt x="0" y="1520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a:grpSpLocks noChangeAspect="true"/>
            </p:cNvGrpSpPr>
            <p:nvPr/>
          </p:nvGrpSpPr>
          <p:grpSpPr>
            <a:xfrm rot="5400000">
              <a:off x="16461752" y="0"/>
              <a:ext cx="1520881" cy="1520881"/>
              <a:chOff x="0" y="0"/>
              <a:chExt cx="1708150" cy="1708150"/>
            </a:xfrm>
          </p:grpSpPr>
          <p:sp>
            <p:nvSpPr>
              <p:cNvPr name="Freeform 21" id="21"/>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22" id="22"/>
            <p:cNvSpPr/>
            <p:nvPr/>
          </p:nvSpPr>
          <p:spPr>
            <a:xfrm flipH="false" flipV="false" rot="5400000">
              <a:off x="18290835" y="0"/>
              <a:ext cx="1520881" cy="1520881"/>
            </a:xfrm>
            <a:custGeom>
              <a:avLst/>
              <a:gdLst/>
              <a:ahLst/>
              <a:cxnLst/>
              <a:rect r="r" b="b" t="t" l="l"/>
              <a:pathLst>
                <a:path h="1520881" w="1520881">
                  <a:moveTo>
                    <a:pt x="0" y="0"/>
                  </a:moveTo>
                  <a:lnTo>
                    <a:pt x="1520881" y="0"/>
                  </a:lnTo>
                  <a:lnTo>
                    <a:pt x="1520881" y="1520881"/>
                  </a:lnTo>
                  <a:lnTo>
                    <a:pt x="0" y="1520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a:grpSpLocks noChangeAspect="true"/>
            </p:cNvGrpSpPr>
            <p:nvPr/>
          </p:nvGrpSpPr>
          <p:grpSpPr>
            <a:xfrm rot="5400000">
              <a:off x="20119919" y="0"/>
              <a:ext cx="1520881" cy="1520881"/>
              <a:chOff x="0" y="0"/>
              <a:chExt cx="1708150" cy="1708150"/>
            </a:xfrm>
          </p:grpSpPr>
          <p:sp>
            <p:nvSpPr>
              <p:cNvPr name="Freeform 24" id="2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grpSp>
    </p:spTree>
  </p:cSld>
  <p:clrMapOvr>
    <a:masterClrMapping/>
  </p:clrMapOvr>
</p:sld>
</file>

<file path=ppt/slides/slide19.xml><?xml version="1.0" encoding="utf-8"?>
<p:sld xmlns:p="http://schemas.openxmlformats.org/presentationml/2006/main" xmlns:a="http://schemas.openxmlformats.org/drawingml/2006/main">
  <p:cSld>
    <p:bg>
      <p:bgPr>
        <a:solidFill>
          <a:srgbClr val="FCEA00"/>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1028700" y="1028700"/>
            <a:ext cx="3778816" cy="3944488"/>
          </a:xfrm>
          <a:prstGeom prst="rect">
            <a:avLst/>
          </a:prstGeom>
          <a:solidFill>
            <a:srgbClr val="FFFFFF"/>
          </a:solidFill>
        </p:spPr>
      </p:sp>
      <p:sp>
        <p:nvSpPr>
          <p:cNvPr name="AutoShape 3" id="3">
            <a:extLst>
              <a:ext uri="{C183D7F6-B498-43B3-948B-1728B52AA6E4}">
                <adec:decorative xmlns:adec="http://schemas.microsoft.com/office/drawing/2017/decorative" val="1"/>
              </a:ext>
            </a:extLst>
          </p:cNvPr>
          <p:cNvSpPr/>
          <p:nvPr/>
        </p:nvSpPr>
        <p:spPr>
          <a:xfrm rot="0">
            <a:off x="1028700" y="5313812"/>
            <a:ext cx="3778816" cy="3944488"/>
          </a:xfrm>
          <a:prstGeom prst="rect">
            <a:avLst/>
          </a:prstGeom>
          <a:solidFill>
            <a:srgbClr val="FFFFFF"/>
          </a:solidFill>
        </p:spPr>
      </p:sp>
      <p:sp>
        <p:nvSpPr>
          <p:cNvPr name="AutoShape 4" id="4">
            <a:extLst>
              <a:ext uri="{C183D7F6-B498-43B3-948B-1728B52AA6E4}">
                <adec:decorative xmlns:adec="http://schemas.microsoft.com/office/drawing/2017/decorative" val="1"/>
              </a:ext>
            </a:extLst>
          </p:cNvPr>
          <p:cNvSpPr/>
          <p:nvPr/>
        </p:nvSpPr>
        <p:spPr>
          <a:xfrm rot="0">
            <a:off x="13201650" y="1028700"/>
            <a:ext cx="3778816" cy="3944488"/>
          </a:xfrm>
          <a:prstGeom prst="rect">
            <a:avLst/>
          </a:prstGeom>
          <a:solidFill>
            <a:srgbClr val="FFFFFF"/>
          </a:solidFill>
        </p:spPr>
      </p:sp>
      <p:sp>
        <p:nvSpPr>
          <p:cNvPr name="AutoShape 5" id="5">
            <a:extLst>
              <a:ext uri="{C183D7F6-B498-43B3-948B-1728B52AA6E4}">
                <adec:decorative xmlns:adec="http://schemas.microsoft.com/office/drawing/2017/decorative" val="1"/>
              </a:ext>
            </a:extLst>
          </p:cNvPr>
          <p:cNvSpPr/>
          <p:nvPr/>
        </p:nvSpPr>
        <p:spPr>
          <a:xfrm rot="0">
            <a:off x="5086350" y="1028700"/>
            <a:ext cx="3778816" cy="3944488"/>
          </a:xfrm>
          <a:prstGeom prst="rect">
            <a:avLst/>
          </a:prstGeom>
          <a:solidFill>
            <a:srgbClr val="FFFFFF"/>
          </a:solidFill>
        </p:spPr>
      </p:sp>
      <p:sp>
        <p:nvSpPr>
          <p:cNvPr name="AutoShape 6" id="6">
            <a:extLst>
              <a:ext uri="{C183D7F6-B498-43B3-948B-1728B52AA6E4}">
                <adec:decorative xmlns:adec="http://schemas.microsoft.com/office/drawing/2017/decorative" val="1"/>
              </a:ext>
            </a:extLst>
          </p:cNvPr>
          <p:cNvSpPr/>
          <p:nvPr/>
        </p:nvSpPr>
        <p:spPr>
          <a:xfrm rot="0">
            <a:off x="5086350" y="5313812"/>
            <a:ext cx="3778816" cy="3944488"/>
          </a:xfrm>
          <a:prstGeom prst="rect">
            <a:avLst/>
          </a:prstGeom>
          <a:solidFill>
            <a:srgbClr val="FFFFFF"/>
          </a:solidFill>
        </p:spPr>
      </p:sp>
      <p:sp>
        <p:nvSpPr>
          <p:cNvPr name="AutoShape 7" id="7">
            <a:extLst>
              <a:ext uri="{C183D7F6-B498-43B3-948B-1728B52AA6E4}">
                <adec:decorative xmlns:adec="http://schemas.microsoft.com/office/drawing/2017/decorative" val="1"/>
              </a:ext>
            </a:extLst>
          </p:cNvPr>
          <p:cNvSpPr/>
          <p:nvPr/>
        </p:nvSpPr>
        <p:spPr>
          <a:xfrm rot="0">
            <a:off x="9144000" y="1028700"/>
            <a:ext cx="3778816" cy="3944488"/>
          </a:xfrm>
          <a:prstGeom prst="rect">
            <a:avLst/>
          </a:prstGeom>
          <a:solidFill>
            <a:srgbClr val="FFFFFF"/>
          </a:solidFill>
        </p:spPr>
      </p:sp>
      <p:sp>
        <p:nvSpPr>
          <p:cNvPr name="AutoShape 8" id="8">
            <a:extLst>
              <a:ext uri="{C183D7F6-B498-43B3-948B-1728B52AA6E4}">
                <adec:decorative xmlns:adec="http://schemas.microsoft.com/office/drawing/2017/decorative" val="1"/>
              </a:ext>
            </a:extLst>
          </p:cNvPr>
          <p:cNvSpPr/>
          <p:nvPr/>
        </p:nvSpPr>
        <p:spPr>
          <a:xfrm rot="0">
            <a:off x="9144000" y="5313812"/>
            <a:ext cx="3778816" cy="3944488"/>
          </a:xfrm>
          <a:prstGeom prst="rect">
            <a:avLst/>
          </a:prstGeom>
          <a:solidFill>
            <a:srgbClr val="FFFFFF"/>
          </a:solidFill>
        </p:spPr>
      </p:sp>
      <p:sp>
        <p:nvSpPr>
          <p:cNvPr name="AutoShape 9" id="9">
            <a:extLst>
              <a:ext uri="{C183D7F6-B498-43B3-948B-1728B52AA6E4}">
                <adec:decorative xmlns:adec="http://schemas.microsoft.com/office/drawing/2017/decorative" val="1"/>
              </a:ext>
            </a:extLst>
          </p:cNvPr>
          <p:cNvSpPr/>
          <p:nvPr/>
        </p:nvSpPr>
        <p:spPr>
          <a:xfrm rot="0">
            <a:off x="13201650" y="5313812"/>
            <a:ext cx="3778816" cy="3944488"/>
          </a:xfrm>
          <a:prstGeom prst="rect">
            <a:avLst/>
          </a:prstGeom>
          <a:solidFill>
            <a:srgbClr val="FFFFFF"/>
          </a:solidFill>
        </p:spPr>
      </p:sp>
      <p:grpSp>
        <p:nvGrpSpPr>
          <p:cNvPr name="Group 10" id="10"/>
          <p:cNvGrpSpPr/>
          <p:nvPr/>
        </p:nvGrpSpPr>
        <p:grpSpPr>
          <a:xfrm rot="0">
            <a:off x="1398753" y="1309345"/>
            <a:ext cx="3003007" cy="1224512"/>
            <a:chOff x="0" y="0"/>
            <a:chExt cx="4004009" cy="1632682"/>
          </a:xfrm>
        </p:grpSpPr>
        <p:sp>
          <p:nvSpPr>
            <p:cNvPr name="TextBox 11" id="11"/>
            <p:cNvSpPr txBox="true"/>
            <p:nvPr/>
          </p:nvSpPr>
          <p:spPr>
            <a:xfrm rot="0">
              <a:off x="0" y="-28575"/>
              <a:ext cx="4004009" cy="582590"/>
            </a:xfrm>
            <a:prstGeom prst="rect">
              <a:avLst/>
            </a:prstGeom>
          </p:spPr>
          <p:txBody>
            <a:bodyPr anchor="t" rtlCol="false" tIns="0" lIns="0" bIns="0" rIns="0">
              <a:spAutoFit/>
            </a:bodyPr>
            <a:lstStyle/>
            <a:p>
              <a:pPr algn="l" marL="0" indent="0" lvl="0">
                <a:lnSpc>
                  <a:spcPts val="3640"/>
                </a:lnSpc>
                <a:spcBef>
                  <a:spcPct val="0"/>
                </a:spcBef>
              </a:pPr>
              <a:r>
                <a:rPr lang="en-US" b="true" sz="2800" spc="-28" u="none">
                  <a:solidFill>
                    <a:srgbClr val="014F8E"/>
                  </a:solidFill>
                  <a:latin typeface="League Spartan"/>
                  <a:ea typeface="League Spartan"/>
                  <a:cs typeface="League Spartan"/>
                  <a:sym typeface="League Spartan"/>
                </a:rPr>
                <a:t>Demographics</a:t>
              </a:r>
            </a:p>
          </p:txBody>
        </p:sp>
        <p:sp>
          <p:nvSpPr>
            <p:cNvPr name="TextBox 12" id="12"/>
            <p:cNvSpPr txBox="true"/>
            <p:nvPr/>
          </p:nvSpPr>
          <p:spPr>
            <a:xfrm rot="0">
              <a:off x="0" y="697414"/>
              <a:ext cx="4004009" cy="935268"/>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14F8E"/>
                  </a:solidFill>
                  <a:latin typeface="Roboto"/>
                  <a:ea typeface="Roboto"/>
                  <a:cs typeface="Roboto"/>
                  <a:sym typeface="Roboto"/>
                </a:rPr>
                <a:t>(Gender, age, marital status, employer)</a:t>
              </a:r>
            </a:p>
          </p:txBody>
        </p:sp>
      </p:grpSp>
      <p:grpSp>
        <p:nvGrpSpPr>
          <p:cNvPr name="Group 13" id="13"/>
          <p:cNvGrpSpPr/>
          <p:nvPr/>
        </p:nvGrpSpPr>
        <p:grpSpPr>
          <a:xfrm rot="0">
            <a:off x="5474254" y="1309345"/>
            <a:ext cx="3003007" cy="1224512"/>
            <a:chOff x="0" y="0"/>
            <a:chExt cx="4004009" cy="1632682"/>
          </a:xfrm>
        </p:grpSpPr>
        <p:sp>
          <p:nvSpPr>
            <p:cNvPr name="TextBox 14" id="14"/>
            <p:cNvSpPr txBox="true"/>
            <p:nvPr/>
          </p:nvSpPr>
          <p:spPr>
            <a:xfrm rot="0">
              <a:off x="0" y="-28575"/>
              <a:ext cx="4004009" cy="582590"/>
            </a:xfrm>
            <a:prstGeom prst="rect">
              <a:avLst/>
            </a:prstGeom>
          </p:spPr>
          <p:txBody>
            <a:bodyPr anchor="t" rtlCol="false" tIns="0" lIns="0" bIns="0" rIns="0">
              <a:spAutoFit/>
            </a:bodyPr>
            <a:lstStyle/>
            <a:p>
              <a:pPr algn="l" marL="0" indent="0" lvl="0">
                <a:lnSpc>
                  <a:spcPts val="3640"/>
                </a:lnSpc>
                <a:spcBef>
                  <a:spcPct val="0"/>
                </a:spcBef>
              </a:pPr>
              <a:r>
                <a:rPr lang="en-US" b="true" sz="2800" spc="-28" u="none">
                  <a:solidFill>
                    <a:srgbClr val="014F8E"/>
                  </a:solidFill>
                  <a:latin typeface="League Spartan"/>
                  <a:ea typeface="League Spartan"/>
                  <a:cs typeface="League Spartan"/>
                  <a:sym typeface="League Spartan"/>
                </a:rPr>
                <a:t>Buying Roles</a:t>
              </a:r>
            </a:p>
          </p:txBody>
        </p:sp>
        <p:sp>
          <p:nvSpPr>
            <p:cNvPr name="TextBox 15" id="15"/>
            <p:cNvSpPr txBox="true"/>
            <p:nvPr/>
          </p:nvSpPr>
          <p:spPr>
            <a:xfrm rot="0">
              <a:off x="0" y="697414"/>
              <a:ext cx="4004009" cy="935268"/>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14F8E"/>
                  </a:solidFill>
                  <a:latin typeface="Roboto"/>
                  <a:ea typeface="Roboto"/>
                  <a:cs typeface="Roboto"/>
                  <a:sym typeface="Roboto"/>
                </a:rPr>
                <a:t>(Decision makers, influencers)</a:t>
              </a:r>
            </a:p>
          </p:txBody>
        </p:sp>
      </p:grpSp>
      <p:sp>
        <p:nvSpPr>
          <p:cNvPr name="TextBox 16" id="16"/>
          <p:cNvSpPr txBox="true"/>
          <p:nvPr/>
        </p:nvSpPr>
        <p:spPr>
          <a:xfrm rot="0">
            <a:off x="9531904" y="1280770"/>
            <a:ext cx="3003007" cy="895157"/>
          </a:xfrm>
          <a:prstGeom prst="rect">
            <a:avLst/>
          </a:prstGeom>
        </p:spPr>
        <p:txBody>
          <a:bodyPr anchor="t" rtlCol="false" tIns="0" lIns="0" bIns="0" rIns="0">
            <a:spAutoFit/>
          </a:bodyPr>
          <a:lstStyle/>
          <a:p>
            <a:pPr algn="l" marL="0" indent="0" lvl="0">
              <a:lnSpc>
                <a:spcPts val="3640"/>
              </a:lnSpc>
              <a:spcBef>
                <a:spcPct val="0"/>
              </a:spcBef>
            </a:pPr>
            <a:r>
              <a:rPr lang="en-US" b="true" sz="2800" spc="-28" u="none">
                <a:solidFill>
                  <a:srgbClr val="014F8E"/>
                </a:solidFill>
                <a:latin typeface="League Spartan"/>
                <a:ea typeface="League Spartan"/>
                <a:cs typeface="League Spartan"/>
                <a:sym typeface="League Spartan"/>
              </a:rPr>
              <a:t>Goals and Responsibilities</a:t>
            </a:r>
          </a:p>
        </p:txBody>
      </p:sp>
      <p:sp>
        <p:nvSpPr>
          <p:cNvPr name="TextBox 17" id="17"/>
          <p:cNvSpPr txBox="true"/>
          <p:nvPr/>
        </p:nvSpPr>
        <p:spPr>
          <a:xfrm rot="0">
            <a:off x="1398753" y="5616546"/>
            <a:ext cx="3003007" cy="505340"/>
          </a:xfrm>
          <a:prstGeom prst="rect">
            <a:avLst/>
          </a:prstGeom>
        </p:spPr>
        <p:txBody>
          <a:bodyPr anchor="t" rtlCol="false" tIns="0" lIns="0" bIns="0" rIns="0">
            <a:spAutoFit/>
          </a:bodyPr>
          <a:lstStyle/>
          <a:p>
            <a:pPr algn="l" marL="0" indent="0" lvl="0">
              <a:lnSpc>
                <a:spcPts val="4159"/>
              </a:lnSpc>
              <a:spcBef>
                <a:spcPct val="0"/>
              </a:spcBef>
            </a:pPr>
            <a:r>
              <a:rPr lang="en-US" b="true" sz="3199" spc="-31" u="none">
                <a:solidFill>
                  <a:srgbClr val="014F8E"/>
                </a:solidFill>
                <a:latin typeface="League Spartan"/>
                <a:ea typeface="League Spartan"/>
                <a:cs typeface="League Spartan"/>
                <a:sym typeface="League Spartan"/>
              </a:rPr>
              <a:t>Frustrations</a:t>
            </a:r>
          </a:p>
        </p:txBody>
      </p:sp>
      <p:grpSp>
        <p:nvGrpSpPr>
          <p:cNvPr name="Group 18" id="18"/>
          <p:cNvGrpSpPr/>
          <p:nvPr/>
        </p:nvGrpSpPr>
        <p:grpSpPr>
          <a:xfrm rot="0">
            <a:off x="5474254" y="5645121"/>
            <a:ext cx="3003007" cy="2160405"/>
            <a:chOff x="0" y="0"/>
            <a:chExt cx="4004009" cy="2880540"/>
          </a:xfrm>
        </p:grpSpPr>
        <p:sp>
          <p:nvSpPr>
            <p:cNvPr name="TextBox 19" id="19"/>
            <p:cNvSpPr txBox="true"/>
            <p:nvPr/>
          </p:nvSpPr>
          <p:spPr>
            <a:xfrm rot="0">
              <a:off x="0" y="-28575"/>
              <a:ext cx="4004009" cy="1354135"/>
            </a:xfrm>
            <a:prstGeom prst="rect">
              <a:avLst/>
            </a:prstGeom>
          </p:spPr>
          <p:txBody>
            <a:bodyPr anchor="t" rtlCol="false" tIns="0" lIns="0" bIns="0" rIns="0">
              <a:spAutoFit/>
            </a:bodyPr>
            <a:lstStyle/>
            <a:p>
              <a:pPr algn="l" marL="0" indent="0" lvl="0">
                <a:lnSpc>
                  <a:spcPts val="4159"/>
                </a:lnSpc>
                <a:spcBef>
                  <a:spcPct val="0"/>
                </a:spcBef>
              </a:pPr>
              <a:r>
                <a:rPr lang="en-US" b="true" sz="3199" spc="-31" u="none">
                  <a:solidFill>
                    <a:srgbClr val="014F8E"/>
                  </a:solidFill>
                  <a:latin typeface="League Spartan"/>
                  <a:ea typeface="League Spartan"/>
                  <a:cs typeface="League Spartan"/>
                  <a:sym typeface="League Spartan"/>
                </a:rPr>
                <a:t>Buyer's Journey</a:t>
              </a:r>
            </a:p>
          </p:txBody>
        </p:sp>
        <p:sp>
          <p:nvSpPr>
            <p:cNvPr name="TextBox 20" id="20"/>
            <p:cNvSpPr txBox="true"/>
            <p:nvPr/>
          </p:nvSpPr>
          <p:spPr>
            <a:xfrm rot="0">
              <a:off x="0" y="1468960"/>
              <a:ext cx="4004009" cy="1411580"/>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14F8E"/>
                  </a:solidFill>
                  <a:latin typeface="Roboto"/>
                  <a:ea typeface="Roboto"/>
                  <a:cs typeface="Roboto"/>
                  <a:sym typeface="Roboto"/>
                </a:rPr>
                <a:t>(Awareness, consideration, purchase, advocacy)</a:t>
              </a:r>
            </a:p>
          </p:txBody>
        </p:sp>
      </p:grpSp>
      <p:grpSp>
        <p:nvGrpSpPr>
          <p:cNvPr name="Group 21" id="21"/>
          <p:cNvGrpSpPr/>
          <p:nvPr/>
        </p:nvGrpSpPr>
        <p:grpSpPr>
          <a:xfrm rot="0">
            <a:off x="9531904" y="5645121"/>
            <a:ext cx="3003007" cy="1643000"/>
            <a:chOff x="0" y="0"/>
            <a:chExt cx="4004009" cy="2190667"/>
          </a:xfrm>
        </p:grpSpPr>
        <p:sp>
          <p:nvSpPr>
            <p:cNvPr name="TextBox 22" id="22"/>
            <p:cNvSpPr txBox="true"/>
            <p:nvPr/>
          </p:nvSpPr>
          <p:spPr>
            <a:xfrm rot="0">
              <a:off x="0" y="-28575"/>
              <a:ext cx="4004009" cy="664262"/>
            </a:xfrm>
            <a:prstGeom prst="rect">
              <a:avLst/>
            </a:prstGeom>
          </p:spPr>
          <p:txBody>
            <a:bodyPr anchor="t" rtlCol="false" tIns="0" lIns="0" bIns="0" rIns="0">
              <a:spAutoFit/>
            </a:bodyPr>
            <a:lstStyle/>
            <a:p>
              <a:pPr algn="l" marL="0" indent="0" lvl="0">
                <a:lnSpc>
                  <a:spcPts val="4159"/>
                </a:lnSpc>
                <a:spcBef>
                  <a:spcPct val="0"/>
                </a:spcBef>
              </a:pPr>
              <a:r>
                <a:rPr lang="en-US" b="true" sz="3199" spc="-31" u="none">
                  <a:solidFill>
                    <a:srgbClr val="014F8E"/>
                  </a:solidFill>
                  <a:latin typeface="League Spartan"/>
                  <a:ea typeface="League Spartan"/>
                  <a:cs typeface="League Spartan"/>
                  <a:sym typeface="League Spartan"/>
                </a:rPr>
                <a:t>Channels</a:t>
              </a:r>
            </a:p>
          </p:txBody>
        </p:sp>
        <p:sp>
          <p:nvSpPr>
            <p:cNvPr name="TextBox 23" id="23"/>
            <p:cNvSpPr txBox="true"/>
            <p:nvPr/>
          </p:nvSpPr>
          <p:spPr>
            <a:xfrm rot="0">
              <a:off x="0" y="779086"/>
              <a:ext cx="4004009" cy="1411580"/>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14F8E"/>
                  </a:solidFill>
                  <a:latin typeface="Roboto"/>
                  <a:ea typeface="Roboto"/>
                  <a:cs typeface="Roboto"/>
                  <a:sym typeface="Roboto"/>
                </a:rPr>
                <a:t>(Social media, other digital activities,non-digital activities)</a:t>
              </a:r>
            </a:p>
          </p:txBody>
        </p:sp>
      </p:grpSp>
      <p:grpSp>
        <p:nvGrpSpPr>
          <p:cNvPr name="Group 24" id="24"/>
          <p:cNvGrpSpPr/>
          <p:nvPr/>
        </p:nvGrpSpPr>
        <p:grpSpPr>
          <a:xfrm rot="0">
            <a:off x="13589554" y="5645121"/>
            <a:ext cx="3003007" cy="1803171"/>
            <a:chOff x="0" y="0"/>
            <a:chExt cx="4004009" cy="2404228"/>
          </a:xfrm>
        </p:grpSpPr>
        <p:sp>
          <p:nvSpPr>
            <p:cNvPr name="TextBox 25" id="25"/>
            <p:cNvSpPr txBox="true"/>
            <p:nvPr/>
          </p:nvSpPr>
          <p:spPr>
            <a:xfrm rot="0">
              <a:off x="0" y="-28575"/>
              <a:ext cx="4004009" cy="1354135"/>
            </a:xfrm>
            <a:prstGeom prst="rect">
              <a:avLst/>
            </a:prstGeom>
          </p:spPr>
          <p:txBody>
            <a:bodyPr anchor="t" rtlCol="false" tIns="0" lIns="0" bIns="0" rIns="0">
              <a:spAutoFit/>
            </a:bodyPr>
            <a:lstStyle/>
            <a:p>
              <a:pPr algn="l" marL="0" indent="0" lvl="0">
                <a:lnSpc>
                  <a:spcPts val="4159"/>
                </a:lnSpc>
                <a:spcBef>
                  <a:spcPct val="0"/>
                </a:spcBef>
              </a:pPr>
              <a:r>
                <a:rPr lang="en-US" b="true" sz="3199" spc="-31" u="none">
                  <a:solidFill>
                    <a:srgbClr val="014F8E"/>
                  </a:solidFill>
                  <a:latin typeface="League Spartan"/>
                  <a:ea typeface="League Spartan"/>
                  <a:cs typeface="League Spartan"/>
                  <a:sym typeface="League Spartan"/>
                </a:rPr>
                <a:t>Sources of information</a:t>
              </a:r>
            </a:p>
          </p:txBody>
        </p:sp>
        <p:sp>
          <p:nvSpPr>
            <p:cNvPr name="TextBox 26" id="26"/>
            <p:cNvSpPr txBox="true"/>
            <p:nvPr/>
          </p:nvSpPr>
          <p:spPr>
            <a:xfrm rot="0">
              <a:off x="0" y="1468960"/>
              <a:ext cx="4004009" cy="935268"/>
            </a:xfrm>
            <a:prstGeom prst="rect">
              <a:avLst/>
            </a:prstGeom>
          </p:spPr>
          <p:txBody>
            <a:bodyPr anchor="t" rtlCol="false" tIns="0" lIns="0" bIns="0" rIns="0">
              <a:spAutoFit/>
            </a:bodyPr>
            <a:lstStyle/>
            <a:p>
              <a:pPr algn="l" marL="0" indent="0" lvl="0">
                <a:lnSpc>
                  <a:spcPts val="2840"/>
                </a:lnSpc>
                <a:spcBef>
                  <a:spcPct val="0"/>
                </a:spcBef>
              </a:pPr>
              <a:r>
                <a:rPr lang="en-US" sz="2000" u="none">
                  <a:solidFill>
                    <a:srgbClr val="014F8E"/>
                  </a:solidFill>
                  <a:latin typeface="Roboto"/>
                  <a:ea typeface="Roboto"/>
                  <a:cs typeface="Roboto"/>
                  <a:sym typeface="Roboto"/>
                </a:rPr>
                <a:t>(Content that influences purchasedecisions)</a:t>
              </a:r>
            </a:p>
          </p:txBody>
        </p:sp>
      </p:grpSp>
      <p:sp>
        <p:nvSpPr>
          <p:cNvPr name="TextBox 27" id="27"/>
          <p:cNvSpPr txBox="true"/>
          <p:nvPr/>
        </p:nvSpPr>
        <p:spPr>
          <a:xfrm rot="0">
            <a:off x="13589554" y="2972369"/>
            <a:ext cx="3003007" cy="444086"/>
          </a:xfrm>
          <a:prstGeom prst="rect">
            <a:avLst/>
          </a:prstGeom>
        </p:spPr>
        <p:txBody>
          <a:bodyPr anchor="t" rtlCol="false" tIns="0" lIns="0" bIns="0" rIns="0">
            <a:spAutoFit/>
          </a:bodyPr>
          <a:lstStyle/>
          <a:p>
            <a:pPr algn="l" marL="0" indent="0" lvl="0">
              <a:lnSpc>
                <a:spcPts val="3640"/>
              </a:lnSpc>
              <a:spcBef>
                <a:spcPct val="0"/>
              </a:spcBef>
            </a:pPr>
            <a:r>
              <a:rPr lang="en-US" b="true" sz="2800" spc="-28" u="none">
                <a:solidFill>
                  <a:srgbClr val="014F8E"/>
                </a:solidFill>
                <a:latin typeface="League Spartan"/>
                <a:ea typeface="League Spartan"/>
                <a:cs typeface="League Spartan"/>
                <a:sym typeface="League Spartan"/>
              </a:rPr>
              <a:t>Objections</a:t>
            </a:r>
          </a:p>
        </p:txBody>
      </p:sp>
      <p:sp>
        <p:nvSpPr>
          <p:cNvPr name="TextBox 28" id="28"/>
          <p:cNvSpPr txBox="true"/>
          <p:nvPr/>
        </p:nvSpPr>
        <p:spPr>
          <a:xfrm rot="0">
            <a:off x="13589554" y="1298550"/>
            <a:ext cx="3003007" cy="444086"/>
          </a:xfrm>
          <a:prstGeom prst="rect">
            <a:avLst/>
          </a:prstGeom>
        </p:spPr>
        <p:txBody>
          <a:bodyPr anchor="t" rtlCol="false" tIns="0" lIns="0" bIns="0" rIns="0">
            <a:spAutoFit/>
          </a:bodyPr>
          <a:lstStyle/>
          <a:p>
            <a:pPr algn="l" marL="0" indent="0" lvl="0">
              <a:lnSpc>
                <a:spcPts val="3640"/>
              </a:lnSpc>
              <a:spcBef>
                <a:spcPct val="0"/>
              </a:spcBef>
            </a:pPr>
            <a:r>
              <a:rPr lang="en-US" b="true" sz="2800" spc="-28" u="none">
                <a:solidFill>
                  <a:srgbClr val="014F8E"/>
                </a:solidFill>
                <a:latin typeface="League Spartan"/>
                <a:ea typeface="League Spartan"/>
                <a:cs typeface="League Spartan"/>
                <a:sym typeface="League Spartan"/>
              </a:rPr>
              <a:t>Needs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14F8E"/>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0" y="6126616"/>
            <a:ext cx="18288000" cy="4160384"/>
          </a:xfrm>
          <a:prstGeom prst="rect">
            <a:avLst/>
          </a:prstGeom>
          <a:solidFill>
            <a:srgbClr val="FCEA00"/>
          </a:solidFill>
        </p:spPr>
      </p:sp>
      <p:grpSp>
        <p:nvGrpSpPr>
          <p:cNvPr name="Group 3" id="3"/>
          <p:cNvGrpSpPr/>
          <p:nvPr/>
        </p:nvGrpSpPr>
        <p:grpSpPr>
          <a:xfrm rot="0">
            <a:off x="1028700" y="1363008"/>
            <a:ext cx="14100917" cy="3488237"/>
            <a:chOff x="0" y="0"/>
            <a:chExt cx="18801223" cy="4650983"/>
          </a:xfrm>
        </p:grpSpPr>
        <p:sp>
          <p:nvSpPr>
            <p:cNvPr name="AutoShape 4" id="4"/>
            <p:cNvSpPr/>
            <p:nvPr/>
          </p:nvSpPr>
          <p:spPr>
            <a:xfrm rot="0">
              <a:off x="0" y="4427863"/>
              <a:ext cx="1324627" cy="223120"/>
            </a:xfrm>
            <a:prstGeom prst="rect">
              <a:avLst/>
            </a:prstGeom>
            <a:solidFill>
              <a:srgbClr val="FCEA00"/>
            </a:solidFill>
          </p:spPr>
        </p:sp>
        <p:sp>
          <p:nvSpPr>
            <p:cNvPr name="TextBox 5" id="5"/>
            <p:cNvSpPr txBox="true"/>
            <p:nvPr/>
          </p:nvSpPr>
          <p:spPr>
            <a:xfrm rot="0">
              <a:off x="0" y="-85725"/>
              <a:ext cx="18801223" cy="4125018"/>
            </a:xfrm>
            <a:prstGeom prst="rect">
              <a:avLst/>
            </a:prstGeom>
          </p:spPr>
          <p:txBody>
            <a:bodyPr anchor="t" rtlCol="false" tIns="0" lIns="0" bIns="0" rIns="0">
              <a:spAutoFit/>
            </a:bodyPr>
            <a:lstStyle/>
            <a:p>
              <a:pPr algn="l">
                <a:lnSpc>
                  <a:spcPts val="12480"/>
                </a:lnSpc>
              </a:pPr>
              <a:r>
                <a:rPr lang="en-US" sz="9600" spc="-96" b="true">
                  <a:solidFill>
                    <a:srgbClr val="FFFFFF"/>
                  </a:solidFill>
                  <a:latin typeface="League Spartan"/>
                  <a:ea typeface="League Spartan"/>
                  <a:cs typeface="League Spartan"/>
                  <a:sym typeface="League Spartan"/>
                </a:rPr>
                <a:t>Create a Business Plan with a Lean Canvas</a:t>
              </a:r>
            </a:p>
          </p:txBody>
        </p:sp>
      </p:grpSp>
      <p:sp>
        <p:nvSpPr>
          <p:cNvPr name="TextBox 6" id="6"/>
          <p:cNvSpPr txBox="true"/>
          <p:nvPr/>
        </p:nvSpPr>
        <p:spPr>
          <a:xfrm rot="0">
            <a:off x="1028700" y="7157026"/>
            <a:ext cx="12655775" cy="1770323"/>
          </a:xfrm>
          <a:prstGeom prst="rect">
            <a:avLst/>
          </a:prstGeom>
        </p:spPr>
        <p:txBody>
          <a:bodyPr anchor="t" rtlCol="false" tIns="0" lIns="0" bIns="0" rIns="0">
            <a:spAutoFit/>
          </a:bodyPr>
          <a:lstStyle/>
          <a:p>
            <a:pPr algn="l" marL="0" indent="0" lvl="0">
              <a:lnSpc>
                <a:spcPts val="3550"/>
              </a:lnSpc>
            </a:pPr>
            <a:r>
              <a:rPr lang="en-US" sz="2500" u="none">
                <a:solidFill>
                  <a:srgbClr val="014F8E"/>
                </a:solidFill>
                <a:latin typeface="Roboto"/>
                <a:ea typeface="Roboto"/>
                <a:cs typeface="Roboto"/>
                <a:sym typeface="Roboto"/>
              </a:rPr>
              <a:t>Lean canvas is a one-page business plan template created by Ash Maurya. It’s designed to create a snapshot of your business idea, distill the essence of your product or service, and break it down into key parts. Check out a completed example on the next page and then try filling out the blank lean canvas for your own business on the page after that</a:t>
            </a:r>
          </a:p>
        </p:txBody>
      </p:sp>
      <p:grpSp>
        <p:nvGrpSpPr>
          <p:cNvPr name="Group 7" id="7"/>
          <p:cNvGrpSpPr/>
          <p:nvPr/>
        </p:nvGrpSpPr>
        <p:grpSpPr>
          <a:xfrm rot="0">
            <a:off x="14872909" y="6883226"/>
            <a:ext cx="2386391" cy="2375074"/>
            <a:chOff x="0" y="0"/>
            <a:chExt cx="3181855" cy="3166765"/>
          </a:xfrm>
        </p:grpSpPr>
        <p:grpSp>
          <p:nvGrpSpPr>
            <p:cNvPr name="Group 8" id="8"/>
            <p:cNvGrpSpPr>
              <a:grpSpLocks noChangeAspect="true"/>
            </p:cNvGrpSpPr>
            <p:nvPr/>
          </p:nvGrpSpPr>
          <p:grpSpPr>
            <a:xfrm rot="0">
              <a:off x="0" y="0"/>
              <a:ext cx="1505152" cy="1505152"/>
              <a:chOff x="0" y="0"/>
              <a:chExt cx="1708150" cy="1708150"/>
            </a:xfrm>
          </p:grpSpPr>
          <p:sp>
            <p:nvSpPr>
              <p:cNvPr name="Freeform 9" id="9"/>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grpSp>
          <p:nvGrpSpPr>
            <p:cNvPr name="Group 10" id="10"/>
            <p:cNvGrpSpPr>
              <a:grpSpLocks noChangeAspect="true"/>
            </p:cNvGrpSpPr>
            <p:nvPr/>
          </p:nvGrpSpPr>
          <p:grpSpPr>
            <a:xfrm rot="-10800000">
              <a:off x="0" y="1661613"/>
              <a:ext cx="1505152" cy="1505152"/>
              <a:chOff x="0" y="0"/>
              <a:chExt cx="2653030" cy="2653030"/>
            </a:xfrm>
          </p:grpSpPr>
          <p:sp>
            <p:nvSpPr>
              <p:cNvPr name="Freeform 11" id="11"/>
              <p:cNvSpPr/>
              <p:nvPr/>
            </p:nvSpPr>
            <p:spPr>
              <a:xfrm flipH="false" flipV="false" rot="0">
                <a:off x="0" y="0"/>
                <a:ext cx="2653030" cy="2654300"/>
              </a:xfrm>
              <a:custGeom>
                <a:avLst/>
                <a:gdLst/>
                <a:ahLst/>
                <a:cxnLst/>
                <a:rect r="r" b="b" t="t" l="l"/>
                <a:pathLst>
                  <a:path h="2654300" w="265303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014F8E"/>
              </a:solidFill>
            </p:spPr>
          </p:sp>
        </p:grpSp>
        <p:grpSp>
          <p:nvGrpSpPr>
            <p:cNvPr name="Group 12" id="12"/>
            <p:cNvGrpSpPr>
              <a:grpSpLocks noChangeAspect="true"/>
            </p:cNvGrpSpPr>
            <p:nvPr/>
          </p:nvGrpSpPr>
          <p:grpSpPr>
            <a:xfrm rot="0">
              <a:off x="1676703" y="1661613"/>
              <a:ext cx="1505152" cy="1505152"/>
              <a:chOff x="13411200" y="2743200"/>
              <a:chExt cx="21945600" cy="21945600"/>
            </a:xfrm>
          </p:grpSpPr>
          <p:sp>
            <p:nvSpPr>
              <p:cNvPr name="Freeform 13" id="13"/>
              <p:cNvSpPr/>
              <p:nvPr/>
            </p:nvSpPr>
            <p:spPr>
              <a:xfrm flipH="false" flipV="false" rot="0">
                <a:off x="13393617" y="2201258"/>
                <a:ext cx="21980767" cy="23029484"/>
              </a:xfrm>
              <a:custGeom>
                <a:avLst/>
                <a:gdLst/>
                <a:ahLst/>
                <a:cxnLst/>
                <a:rect r="r" b="b" t="t" l="l"/>
                <a:pathLst>
                  <a:path h="23029484" w="21980767">
                    <a:moveTo>
                      <a:pt x="17583" y="11514742"/>
                    </a:moveTo>
                    <a:cubicBezTo>
                      <a:pt x="0" y="15446635"/>
                      <a:pt x="2087548" y="19087402"/>
                      <a:pt x="5489768" y="21058443"/>
                    </a:cubicBezTo>
                    <a:cubicBezTo>
                      <a:pt x="8891989" y="23029484"/>
                      <a:pt x="13088779" y="23029484"/>
                      <a:pt x="16490999" y="21058443"/>
                    </a:cubicBezTo>
                    <a:cubicBezTo>
                      <a:pt x="19893216" y="19087402"/>
                      <a:pt x="21980766" y="15446635"/>
                      <a:pt x="21963183" y="11514742"/>
                    </a:cubicBezTo>
                    <a:cubicBezTo>
                      <a:pt x="21980766" y="7582848"/>
                      <a:pt x="19893216" y="3942081"/>
                      <a:pt x="16490999" y="1971041"/>
                    </a:cubicBezTo>
                    <a:cubicBezTo>
                      <a:pt x="13088779" y="0"/>
                      <a:pt x="8891989" y="0"/>
                      <a:pt x="5489768" y="1971041"/>
                    </a:cubicBezTo>
                    <a:cubicBezTo>
                      <a:pt x="2087548" y="3942081"/>
                      <a:pt x="0" y="7582848"/>
                      <a:pt x="17583" y="11514742"/>
                    </a:cubicBezTo>
                    <a:close/>
                  </a:path>
                </a:pathLst>
              </a:custGeom>
              <a:solidFill>
                <a:srgbClr val="FFFFFF"/>
              </a:solidFill>
            </p:spPr>
          </p:sp>
        </p:grpSp>
        <p:sp>
          <p:nvSpPr>
            <p:cNvPr name="Freeform 14" id="14"/>
            <p:cNvSpPr/>
            <p:nvPr/>
          </p:nvSpPr>
          <p:spPr>
            <a:xfrm flipH="false" flipV="false" rot="0">
              <a:off x="1676703" y="0"/>
              <a:ext cx="1505152" cy="1505152"/>
            </a:xfrm>
            <a:custGeom>
              <a:avLst/>
              <a:gdLst/>
              <a:ahLst/>
              <a:cxnLst/>
              <a:rect r="r" b="b" t="t" l="l"/>
              <a:pathLst>
                <a:path h="1505152" w="1505152">
                  <a:moveTo>
                    <a:pt x="0" y="0"/>
                  </a:moveTo>
                  <a:lnTo>
                    <a:pt x="1505152" y="0"/>
                  </a:lnTo>
                  <a:lnTo>
                    <a:pt x="1505152" y="1505152"/>
                  </a:lnTo>
                  <a:lnTo>
                    <a:pt x="0" y="15051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n icon of a network"/>
          <p:cNvSpPr/>
          <p:nvPr/>
        </p:nvSpPr>
        <p:spPr>
          <a:xfrm flipH="false" flipV="false" rot="0">
            <a:off x="10707669" y="1655150"/>
            <a:ext cx="1271016" cy="788030"/>
          </a:xfrm>
          <a:custGeom>
            <a:avLst/>
            <a:gdLst/>
            <a:ahLst/>
            <a:cxnLst/>
            <a:rect r="r" b="b" t="t" l="l"/>
            <a:pathLst>
              <a:path h="788030" w="1271016">
                <a:moveTo>
                  <a:pt x="0" y="0"/>
                </a:moveTo>
                <a:lnTo>
                  <a:pt x="1271016" y="0"/>
                </a:lnTo>
                <a:lnTo>
                  <a:pt x="1271016" y="788031"/>
                </a:lnTo>
                <a:lnTo>
                  <a:pt x="0" y="7880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an icon of a cloud"/>
          <p:cNvSpPr/>
          <p:nvPr/>
        </p:nvSpPr>
        <p:spPr>
          <a:xfrm flipH="false" flipV="false" rot="0">
            <a:off x="12495861" y="1577440"/>
            <a:ext cx="1374950" cy="842469"/>
          </a:xfrm>
          <a:custGeom>
            <a:avLst/>
            <a:gdLst/>
            <a:ahLst/>
            <a:cxnLst/>
            <a:rect r="r" b="b" t="t" l="l"/>
            <a:pathLst>
              <a:path h="842469" w="1374950">
                <a:moveTo>
                  <a:pt x="0" y="0"/>
                </a:moveTo>
                <a:lnTo>
                  <a:pt x="1374950" y="0"/>
                </a:lnTo>
                <a:lnTo>
                  <a:pt x="1374950" y="842470"/>
                </a:lnTo>
                <a:lnTo>
                  <a:pt x="0" y="8424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descr="an icon of conversation bubbles"/>
          <p:cNvSpPr/>
          <p:nvPr/>
        </p:nvSpPr>
        <p:spPr>
          <a:xfrm flipH="false" flipV="false" rot="0">
            <a:off x="14268042" y="1542857"/>
            <a:ext cx="1159303" cy="965384"/>
          </a:xfrm>
          <a:custGeom>
            <a:avLst/>
            <a:gdLst/>
            <a:ahLst/>
            <a:cxnLst/>
            <a:rect r="r" b="b" t="t" l="l"/>
            <a:pathLst>
              <a:path h="965384" w="1159303">
                <a:moveTo>
                  <a:pt x="0" y="0"/>
                </a:moveTo>
                <a:lnTo>
                  <a:pt x="1159303" y="0"/>
                </a:lnTo>
                <a:lnTo>
                  <a:pt x="1159303" y="965383"/>
                </a:lnTo>
                <a:lnTo>
                  <a:pt x="0" y="9653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descr="an icon of dollars"/>
          <p:cNvSpPr/>
          <p:nvPr/>
        </p:nvSpPr>
        <p:spPr>
          <a:xfrm flipH="false" flipV="false" rot="0">
            <a:off x="8930244" y="3482068"/>
            <a:ext cx="1301315" cy="970072"/>
          </a:xfrm>
          <a:custGeom>
            <a:avLst/>
            <a:gdLst/>
            <a:ahLst/>
            <a:cxnLst/>
            <a:rect r="r" b="b" t="t" l="l"/>
            <a:pathLst>
              <a:path h="970072" w="1301315">
                <a:moveTo>
                  <a:pt x="0" y="0"/>
                </a:moveTo>
                <a:lnTo>
                  <a:pt x="1301316" y="0"/>
                </a:lnTo>
                <a:lnTo>
                  <a:pt x="1301316" y="970072"/>
                </a:lnTo>
                <a:lnTo>
                  <a:pt x="0" y="9700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descr="an icon of a receipt"/>
          <p:cNvSpPr/>
          <p:nvPr/>
        </p:nvSpPr>
        <p:spPr>
          <a:xfrm flipH="false" flipV="false" rot="0">
            <a:off x="14532038" y="3606326"/>
            <a:ext cx="631311" cy="1000636"/>
          </a:xfrm>
          <a:custGeom>
            <a:avLst/>
            <a:gdLst/>
            <a:ahLst/>
            <a:cxnLst/>
            <a:rect r="r" b="b" t="t" l="l"/>
            <a:pathLst>
              <a:path h="1000636" w="631311">
                <a:moveTo>
                  <a:pt x="0" y="0"/>
                </a:moveTo>
                <a:lnTo>
                  <a:pt x="631311" y="0"/>
                </a:lnTo>
                <a:lnTo>
                  <a:pt x="631311" y="1000636"/>
                </a:lnTo>
                <a:lnTo>
                  <a:pt x="0" y="10006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descr="an icon of a lightbulb"/>
          <p:cNvSpPr/>
          <p:nvPr/>
        </p:nvSpPr>
        <p:spPr>
          <a:xfrm flipH="false" flipV="false" rot="0">
            <a:off x="9101086" y="5444627"/>
            <a:ext cx="959631" cy="1092748"/>
          </a:xfrm>
          <a:custGeom>
            <a:avLst/>
            <a:gdLst/>
            <a:ahLst/>
            <a:cxnLst/>
            <a:rect r="r" b="b" t="t" l="l"/>
            <a:pathLst>
              <a:path h="1092748" w="959631">
                <a:moveTo>
                  <a:pt x="0" y="0"/>
                </a:moveTo>
                <a:lnTo>
                  <a:pt x="959632" y="0"/>
                </a:lnTo>
                <a:lnTo>
                  <a:pt x="959632" y="1092747"/>
                </a:lnTo>
                <a:lnTo>
                  <a:pt x="0" y="109274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descr="an icon of a workflow chart"/>
          <p:cNvSpPr/>
          <p:nvPr/>
        </p:nvSpPr>
        <p:spPr>
          <a:xfrm flipH="false" flipV="false" rot="0">
            <a:off x="12569305" y="5494814"/>
            <a:ext cx="1228062" cy="1056134"/>
          </a:xfrm>
          <a:custGeom>
            <a:avLst/>
            <a:gdLst/>
            <a:ahLst/>
            <a:cxnLst/>
            <a:rect r="r" b="b" t="t" l="l"/>
            <a:pathLst>
              <a:path h="1056134" w="1228062">
                <a:moveTo>
                  <a:pt x="0" y="0"/>
                </a:moveTo>
                <a:lnTo>
                  <a:pt x="1228062" y="0"/>
                </a:lnTo>
                <a:lnTo>
                  <a:pt x="1228062" y="1056134"/>
                </a:lnTo>
                <a:lnTo>
                  <a:pt x="0" y="105613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descr="an icon of a briefcase"/>
          <p:cNvSpPr/>
          <p:nvPr/>
        </p:nvSpPr>
        <p:spPr>
          <a:xfrm flipH="false" flipV="false" rot="0">
            <a:off x="14293345" y="5705092"/>
            <a:ext cx="1108697" cy="886957"/>
          </a:xfrm>
          <a:custGeom>
            <a:avLst/>
            <a:gdLst/>
            <a:ahLst/>
            <a:cxnLst/>
            <a:rect r="r" b="b" t="t" l="l"/>
            <a:pathLst>
              <a:path h="886957" w="1108697">
                <a:moveTo>
                  <a:pt x="0" y="0"/>
                </a:moveTo>
                <a:lnTo>
                  <a:pt x="1108697" y="0"/>
                </a:lnTo>
                <a:lnTo>
                  <a:pt x="1108697" y="886957"/>
                </a:lnTo>
                <a:lnTo>
                  <a:pt x="0" y="88695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descr="an icon of a document and magnifying glass"/>
          <p:cNvSpPr/>
          <p:nvPr/>
        </p:nvSpPr>
        <p:spPr>
          <a:xfrm flipH="false" flipV="false" rot="0">
            <a:off x="15941594" y="5726232"/>
            <a:ext cx="1212300" cy="1253318"/>
          </a:xfrm>
          <a:custGeom>
            <a:avLst/>
            <a:gdLst/>
            <a:ahLst/>
            <a:cxnLst/>
            <a:rect r="r" b="b" t="t" l="l"/>
            <a:pathLst>
              <a:path h="1253318" w="1212300">
                <a:moveTo>
                  <a:pt x="0" y="0"/>
                </a:moveTo>
                <a:lnTo>
                  <a:pt x="1212300" y="0"/>
                </a:lnTo>
                <a:lnTo>
                  <a:pt x="1212300" y="1253318"/>
                </a:lnTo>
                <a:lnTo>
                  <a:pt x="0" y="125331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descr="an icon of settings"/>
          <p:cNvSpPr/>
          <p:nvPr/>
        </p:nvSpPr>
        <p:spPr>
          <a:xfrm flipH="false" flipV="false" rot="0">
            <a:off x="9049129" y="7764800"/>
            <a:ext cx="1063547" cy="1063547"/>
          </a:xfrm>
          <a:custGeom>
            <a:avLst/>
            <a:gdLst/>
            <a:ahLst/>
            <a:cxnLst/>
            <a:rect r="r" b="b" t="t" l="l"/>
            <a:pathLst>
              <a:path h="1063547" w="1063547">
                <a:moveTo>
                  <a:pt x="0" y="0"/>
                </a:moveTo>
                <a:lnTo>
                  <a:pt x="1063547" y="0"/>
                </a:lnTo>
                <a:lnTo>
                  <a:pt x="1063547" y="1063547"/>
                </a:lnTo>
                <a:lnTo>
                  <a:pt x="0" y="106354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descr="an icon of a pie chart"/>
          <p:cNvSpPr/>
          <p:nvPr/>
        </p:nvSpPr>
        <p:spPr>
          <a:xfrm flipH="false" flipV="false" rot="0">
            <a:off x="10767587" y="7687701"/>
            <a:ext cx="1151181" cy="1140715"/>
          </a:xfrm>
          <a:custGeom>
            <a:avLst/>
            <a:gdLst/>
            <a:ahLst/>
            <a:cxnLst/>
            <a:rect r="r" b="b" t="t" l="l"/>
            <a:pathLst>
              <a:path h="1140715" w="1151181">
                <a:moveTo>
                  <a:pt x="0" y="0"/>
                </a:moveTo>
                <a:lnTo>
                  <a:pt x="1151180" y="0"/>
                </a:lnTo>
                <a:lnTo>
                  <a:pt x="1151180" y="1140716"/>
                </a:lnTo>
                <a:lnTo>
                  <a:pt x="0" y="114071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descr="an icon of a folder and magnifying glass"/>
          <p:cNvSpPr/>
          <p:nvPr/>
        </p:nvSpPr>
        <p:spPr>
          <a:xfrm flipH="false" flipV="false" rot="0">
            <a:off x="12509079" y="7719395"/>
            <a:ext cx="1348513" cy="1042033"/>
          </a:xfrm>
          <a:custGeom>
            <a:avLst/>
            <a:gdLst/>
            <a:ahLst/>
            <a:cxnLst/>
            <a:rect r="r" b="b" t="t" l="l"/>
            <a:pathLst>
              <a:path h="1042033" w="1348513">
                <a:moveTo>
                  <a:pt x="0" y="0"/>
                </a:moveTo>
                <a:lnTo>
                  <a:pt x="1348514" y="0"/>
                </a:lnTo>
                <a:lnTo>
                  <a:pt x="1348514" y="1042033"/>
                </a:lnTo>
                <a:lnTo>
                  <a:pt x="0" y="104203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4" id="14" descr="an icon of an hourglass"/>
          <p:cNvSpPr/>
          <p:nvPr/>
        </p:nvSpPr>
        <p:spPr>
          <a:xfrm flipH="false" flipV="false" rot="0">
            <a:off x="14207023" y="7653344"/>
            <a:ext cx="1281341" cy="1281341"/>
          </a:xfrm>
          <a:custGeom>
            <a:avLst/>
            <a:gdLst/>
            <a:ahLst/>
            <a:cxnLst/>
            <a:rect r="r" b="b" t="t" l="l"/>
            <a:pathLst>
              <a:path h="1281341" w="1281341">
                <a:moveTo>
                  <a:pt x="0" y="0"/>
                </a:moveTo>
                <a:lnTo>
                  <a:pt x="1281341" y="0"/>
                </a:lnTo>
                <a:lnTo>
                  <a:pt x="1281341" y="1281341"/>
                </a:lnTo>
                <a:lnTo>
                  <a:pt x="0" y="1281341"/>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5" id="15" descr="an icon of a folder"/>
          <p:cNvSpPr/>
          <p:nvPr/>
        </p:nvSpPr>
        <p:spPr>
          <a:xfrm flipH="false" flipV="false" rot="0">
            <a:off x="15923168" y="3482068"/>
            <a:ext cx="1249151" cy="1249151"/>
          </a:xfrm>
          <a:custGeom>
            <a:avLst/>
            <a:gdLst/>
            <a:ahLst/>
            <a:cxnLst/>
            <a:rect r="r" b="b" t="t" l="l"/>
            <a:pathLst>
              <a:path h="1249151" w="1249151">
                <a:moveTo>
                  <a:pt x="0" y="0"/>
                </a:moveTo>
                <a:lnTo>
                  <a:pt x="1249151" y="0"/>
                </a:lnTo>
                <a:lnTo>
                  <a:pt x="1249151" y="1249151"/>
                </a:lnTo>
                <a:lnTo>
                  <a:pt x="0" y="1249151"/>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6" id="16" descr="an icon of an airplane"/>
          <p:cNvSpPr/>
          <p:nvPr/>
        </p:nvSpPr>
        <p:spPr>
          <a:xfrm flipH="false" flipV="false" rot="0">
            <a:off x="15836187" y="7546503"/>
            <a:ext cx="1423113" cy="1423113"/>
          </a:xfrm>
          <a:custGeom>
            <a:avLst/>
            <a:gdLst/>
            <a:ahLst/>
            <a:cxnLst/>
            <a:rect r="r" b="b" t="t" l="l"/>
            <a:pathLst>
              <a:path h="1423113" w="1423113">
                <a:moveTo>
                  <a:pt x="0" y="0"/>
                </a:moveTo>
                <a:lnTo>
                  <a:pt x="1423113" y="0"/>
                </a:lnTo>
                <a:lnTo>
                  <a:pt x="1423113" y="1423112"/>
                </a:lnTo>
                <a:lnTo>
                  <a:pt x="0" y="1423112"/>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Freeform 17" id="17" descr="an icon of a computer"/>
          <p:cNvSpPr/>
          <p:nvPr/>
        </p:nvSpPr>
        <p:spPr>
          <a:xfrm flipH="false" flipV="false" rot="0">
            <a:off x="15949841" y="1451262"/>
            <a:ext cx="1195806" cy="1195806"/>
          </a:xfrm>
          <a:custGeom>
            <a:avLst/>
            <a:gdLst/>
            <a:ahLst/>
            <a:cxnLst/>
            <a:rect r="r" b="b" t="t" l="l"/>
            <a:pathLst>
              <a:path h="1195806" w="1195806">
                <a:moveTo>
                  <a:pt x="0" y="0"/>
                </a:moveTo>
                <a:lnTo>
                  <a:pt x="1195806" y="0"/>
                </a:lnTo>
                <a:lnTo>
                  <a:pt x="1195806" y="1195807"/>
                </a:lnTo>
                <a:lnTo>
                  <a:pt x="0" y="1195807"/>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sp>
        <p:nvSpPr>
          <p:cNvPr name="Freeform 18" id="18" descr="an icon of a computer arrow"/>
          <p:cNvSpPr/>
          <p:nvPr/>
        </p:nvSpPr>
        <p:spPr>
          <a:xfrm flipH="false" flipV="false" rot="0">
            <a:off x="7374030" y="1498691"/>
            <a:ext cx="820215" cy="867535"/>
          </a:xfrm>
          <a:custGeom>
            <a:avLst/>
            <a:gdLst/>
            <a:ahLst/>
            <a:cxnLst/>
            <a:rect r="r" b="b" t="t" l="l"/>
            <a:pathLst>
              <a:path h="867535" w="820215">
                <a:moveTo>
                  <a:pt x="0" y="0"/>
                </a:moveTo>
                <a:lnTo>
                  <a:pt x="820215" y="0"/>
                </a:lnTo>
                <a:lnTo>
                  <a:pt x="820215" y="867536"/>
                </a:lnTo>
                <a:lnTo>
                  <a:pt x="0" y="867536"/>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p:spPr>
      </p:sp>
      <p:sp>
        <p:nvSpPr>
          <p:cNvPr name="Freeform 19" id="19" descr="an icon of a communication bubble"/>
          <p:cNvSpPr/>
          <p:nvPr/>
        </p:nvSpPr>
        <p:spPr>
          <a:xfrm flipH="false" flipV="false" rot="0">
            <a:off x="7374030" y="3482068"/>
            <a:ext cx="1055222" cy="1016851"/>
          </a:xfrm>
          <a:custGeom>
            <a:avLst/>
            <a:gdLst/>
            <a:ahLst/>
            <a:cxnLst/>
            <a:rect r="r" b="b" t="t" l="l"/>
            <a:pathLst>
              <a:path h="1016851" w="1055222">
                <a:moveTo>
                  <a:pt x="0" y="0"/>
                </a:moveTo>
                <a:lnTo>
                  <a:pt x="1055222" y="0"/>
                </a:lnTo>
                <a:lnTo>
                  <a:pt x="1055222" y="1016851"/>
                </a:lnTo>
                <a:lnTo>
                  <a:pt x="0" y="1016851"/>
                </a:lnTo>
                <a:lnTo>
                  <a:pt x="0" y="0"/>
                </a:lnTo>
                <a:close/>
              </a:path>
            </a:pathLst>
          </a:custGeom>
          <a:blipFill>
            <a:blip r:embed="rId36">
              <a:extLst>
                <a:ext uri="{96DAC541-7B7A-43D3-8B79-37D633B846F1}">
                  <asvg:svgBlip xmlns:asvg="http://schemas.microsoft.com/office/drawing/2016/SVG/main" r:embed="rId37"/>
                </a:ext>
              </a:extLst>
            </a:blip>
            <a:stretch>
              <a:fillRect l="0" t="0" r="0" b="0"/>
            </a:stretch>
          </a:blipFill>
        </p:spPr>
      </p:sp>
      <p:sp>
        <p:nvSpPr>
          <p:cNvPr name="Freeform 20" id="20" descr="an icon of arrows "/>
          <p:cNvSpPr/>
          <p:nvPr/>
        </p:nvSpPr>
        <p:spPr>
          <a:xfrm flipH="false" flipV="false" rot="0">
            <a:off x="7357480" y="5547589"/>
            <a:ext cx="1088323" cy="1201964"/>
          </a:xfrm>
          <a:custGeom>
            <a:avLst/>
            <a:gdLst/>
            <a:ahLst/>
            <a:cxnLst/>
            <a:rect r="r" b="b" t="t" l="l"/>
            <a:pathLst>
              <a:path h="1201964" w="1088323">
                <a:moveTo>
                  <a:pt x="0" y="0"/>
                </a:moveTo>
                <a:lnTo>
                  <a:pt x="1088323" y="0"/>
                </a:lnTo>
                <a:lnTo>
                  <a:pt x="1088323" y="1201964"/>
                </a:lnTo>
                <a:lnTo>
                  <a:pt x="0" y="1201964"/>
                </a:lnTo>
                <a:lnTo>
                  <a:pt x="0" y="0"/>
                </a:lnTo>
                <a:close/>
              </a:path>
            </a:pathLst>
          </a:custGeom>
          <a:blipFill>
            <a:blip r:embed="rId38">
              <a:extLst>
                <a:ext uri="{96DAC541-7B7A-43D3-8B79-37D633B846F1}">
                  <asvg:svgBlip xmlns:asvg="http://schemas.microsoft.com/office/drawing/2016/SVG/main" r:embed="rId39"/>
                </a:ext>
              </a:extLst>
            </a:blip>
            <a:stretch>
              <a:fillRect l="0" t="0" r="0" b="0"/>
            </a:stretch>
          </a:blipFill>
        </p:spPr>
      </p:sp>
      <p:sp>
        <p:nvSpPr>
          <p:cNvPr name="Freeform 21" id="21" descr="an icon of a play button"/>
          <p:cNvSpPr/>
          <p:nvPr/>
        </p:nvSpPr>
        <p:spPr>
          <a:xfrm flipH="false" flipV="false" rot="0">
            <a:off x="7357480" y="7750857"/>
            <a:ext cx="1088323" cy="1091433"/>
          </a:xfrm>
          <a:custGeom>
            <a:avLst/>
            <a:gdLst/>
            <a:ahLst/>
            <a:cxnLst/>
            <a:rect r="r" b="b" t="t" l="l"/>
            <a:pathLst>
              <a:path h="1091433" w="1088323">
                <a:moveTo>
                  <a:pt x="0" y="0"/>
                </a:moveTo>
                <a:lnTo>
                  <a:pt x="1088323" y="0"/>
                </a:lnTo>
                <a:lnTo>
                  <a:pt x="1088323" y="1091433"/>
                </a:lnTo>
                <a:lnTo>
                  <a:pt x="0" y="1091433"/>
                </a:lnTo>
                <a:lnTo>
                  <a:pt x="0" y="0"/>
                </a:lnTo>
                <a:close/>
              </a:path>
            </a:pathLst>
          </a:custGeom>
          <a:blipFill>
            <a:blip r:embed="rId40">
              <a:extLst>
                <a:ext uri="{96DAC541-7B7A-43D3-8B79-37D633B846F1}">
                  <asvg:svgBlip xmlns:asvg="http://schemas.microsoft.com/office/drawing/2016/SVG/main" r:embed="rId41"/>
                </a:ext>
              </a:extLst>
            </a:blip>
            <a:stretch>
              <a:fillRect l="0" t="0" r="0" b="0"/>
            </a:stretch>
          </a:blipFill>
        </p:spPr>
      </p:sp>
      <p:sp>
        <p:nvSpPr>
          <p:cNvPr name="Freeform 22" id="22" descr="an icon of a chat bubble"/>
          <p:cNvSpPr/>
          <p:nvPr/>
        </p:nvSpPr>
        <p:spPr>
          <a:xfrm flipH="false" flipV="false" rot="0">
            <a:off x="9003668" y="1498691"/>
            <a:ext cx="1154468" cy="1053714"/>
          </a:xfrm>
          <a:custGeom>
            <a:avLst/>
            <a:gdLst/>
            <a:ahLst/>
            <a:cxnLst/>
            <a:rect r="r" b="b" t="t" l="l"/>
            <a:pathLst>
              <a:path h="1053714" w="1154468">
                <a:moveTo>
                  <a:pt x="0" y="0"/>
                </a:moveTo>
                <a:lnTo>
                  <a:pt x="1154468" y="0"/>
                </a:lnTo>
                <a:lnTo>
                  <a:pt x="1154468" y="1053715"/>
                </a:lnTo>
                <a:lnTo>
                  <a:pt x="0" y="1053715"/>
                </a:lnTo>
                <a:lnTo>
                  <a:pt x="0" y="0"/>
                </a:lnTo>
                <a:close/>
              </a:path>
            </a:pathLst>
          </a:custGeom>
          <a:blipFill>
            <a:blip r:embed="rId42">
              <a:extLst>
                <a:ext uri="{96DAC541-7B7A-43D3-8B79-37D633B846F1}">
                  <asvg:svgBlip xmlns:asvg="http://schemas.microsoft.com/office/drawing/2016/SVG/main" r:embed="rId43"/>
                </a:ext>
              </a:extLst>
            </a:blip>
            <a:stretch>
              <a:fillRect l="0" t="0" r="0" b="0"/>
            </a:stretch>
          </a:blipFill>
        </p:spPr>
      </p:sp>
      <p:sp>
        <p:nvSpPr>
          <p:cNvPr name="Freeform 23" id="23" descr="an icon of a phone "/>
          <p:cNvSpPr/>
          <p:nvPr/>
        </p:nvSpPr>
        <p:spPr>
          <a:xfrm flipH="false" flipV="false" rot="0">
            <a:off x="12652592" y="3407259"/>
            <a:ext cx="1061487" cy="1166470"/>
          </a:xfrm>
          <a:custGeom>
            <a:avLst/>
            <a:gdLst/>
            <a:ahLst/>
            <a:cxnLst/>
            <a:rect r="r" b="b" t="t" l="l"/>
            <a:pathLst>
              <a:path h="1166470" w="1061487">
                <a:moveTo>
                  <a:pt x="0" y="0"/>
                </a:moveTo>
                <a:lnTo>
                  <a:pt x="1061488" y="0"/>
                </a:lnTo>
                <a:lnTo>
                  <a:pt x="1061488" y="1166470"/>
                </a:lnTo>
                <a:lnTo>
                  <a:pt x="0" y="1166470"/>
                </a:lnTo>
                <a:lnTo>
                  <a:pt x="0" y="0"/>
                </a:lnTo>
                <a:close/>
              </a:path>
            </a:pathLst>
          </a:custGeom>
          <a:blipFill>
            <a:blip r:embed="rId44">
              <a:extLst>
                <a:ext uri="{96DAC541-7B7A-43D3-8B79-37D633B846F1}">
                  <asvg:svgBlip xmlns:asvg="http://schemas.microsoft.com/office/drawing/2016/SVG/main" r:embed="rId45"/>
                </a:ext>
              </a:extLst>
            </a:blip>
            <a:stretch>
              <a:fillRect l="0" t="0" r="0" b="0"/>
            </a:stretch>
          </a:blipFill>
        </p:spPr>
      </p:sp>
      <p:sp>
        <p:nvSpPr>
          <p:cNvPr name="Freeform 24" id="24" descr="an icon of settings"/>
          <p:cNvSpPr/>
          <p:nvPr/>
        </p:nvSpPr>
        <p:spPr>
          <a:xfrm flipH="false" flipV="false" rot="0">
            <a:off x="10878677" y="3451497"/>
            <a:ext cx="1100008" cy="1094008"/>
          </a:xfrm>
          <a:custGeom>
            <a:avLst/>
            <a:gdLst/>
            <a:ahLst/>
            <a:cxnLst/>
            <a:rect r="r" b="b" t="t" l="l"/>
            <a:pathLst>
              <a:path h="1094008" w="1100008">
                <a:moveTo>
                  <a:pt x="0" y="0"/>
                </a:moveTo>
                <a:lnTo>
                  <a:pt x="1100008" y="0"/>
                </a:lnTo>
                <a:lnTo>
                  <a:pt x="1100008" y="1094008"/>
                </a:lnTo>
                <a:lnTo>
                  <a:pt x="0" y="1094008"/>
                </a:lnTo>
                <a:lnTo>
                  <a:pt x="0" y="0"/>
                </a:lnTo>
                <a:close/>
              </a:path>
            </a:pathLst>
          </a:custGeom>
          <a:blipFill>
            <a:blip r:embed="rId46">
              <a:extLst>
                <a:ext uri="{96DAC541-7B7A-43D3-8B79-37D633B846F1}">
                  <asvg:svgBlip xmlns:asvg="http://schemas.microsoft.com/office/drawing/2016/SVG/main" r:embed="rId47"/>
                </a:ext>
              </a:extLst>
            </a:blip>
            <a:stretch>
              <a:fillRect l="0" t="0" r="0" b="0"/>
            </a:stretch>
          </a:blipFill>
        </p:spPr>
      </p:sp>
      <p:sp>
        <p:nvSpPr>
          <p:cNvPr name="Freeform 25" id="25" descr="an icon of a question mark"/>
          <p:cNvSpPr/>
          <p:nvPr/>
        </p:nvSpPr>
        <p:spPr>
          <a:xfrm flipH="false" flipV="false" rot="0">
            <a:off x="10778131" y="5510421"/>
            <a:ext cx="1073762" cy="1081628"/>
          </a:xfrm>
          <a:custGeom>
            <a:avLst/>
            <a:gdLst/>
            <a:ahLst/>
            <a:cxnLst/>
            <a:rect r="r" b="b" t="t" l="l"/>
            <a:pathLst>
              <a:path h="1081628" w="1073762">
                <a:moveTo>
                  <a:pt x="0" y="0"/>
                </a:moveTo>
                <a:lnTo>
                  <a:pt x="1073761" y="0"/>
                </a:lnTo>
                <a:lnTo>
                  <a:pt x="1073761" y="1081628"/>
                </a:lnTo>
                <a:lnTo>
                  <a:pt x="0" y="1081628"/>
                </a:lnTo>
                <a:lnTo>
                  <a:pt x="0" y="0"/>
                </a:lnTo>
                <a:close/>
              </a:path>
            </a:pathLst>
          </a:custGeom>
          <a:blipFill>
            <a:blip r:embed="rId48">
              <a:extLst>
                <a:ext uri="{96DAC541-7B7A-43D3-8B79-37D633B846F1}">
                  <asvg:svgBlip xmlns:asvg="http://schemas.microsoft.com/office/drawing/2016/SVG/main" r:embed="rId49"/>
                </a:ext>
              </a:extLst>
            </a:blip>
            <a:stretch>
              <a:fillRect l="0" t="0" r="0" b="0"/>
            </a:stretch>
          </a:blipFill>
        </p:spPr>
      </p:sp>
      <p:grpSp>
        <p:nvGrpSpPr>
          <p:cNvPr name="Group 26" id="26"/>
          <p:cNvGrpSpPr/>
          <p:nvPr/>
        </p:nvGrpSpPr>
        <p:grpSpPr>
          <a:xfrm rot="0">
            <a:off x="1028700" y="3290449"/>
            <a:ext cx="5031738" cy="3706103"/>
            <a:chOff x="0" y="0"/>
            <a:chExt cx="6708984" cy="4941470"/>
          </a:xfrm>
        </p:grpSpPr>
        <p:sp>
          <p:nvSpPr>
            <p:cNvPr name="TextBox 27" id="27"/>
            <p:cNvSpPr txBox="true"/>
            <p:nvPr/>
          </p:nvSpPr>
          <p:spPr>
            <a:xfrm rot="0">
              <a:off x="0" y="66675"/>
              <a:ext cx="6708984" cy="2606180"/>
            </a:xfrm>
            <a:prstGeom prst="rect">
              <a:avLst/>
            </a:prstGeom>
          </p:spPr>
          <p:txBody>
            <a:bodyPr anchor="t" rtlCol="false" tIns="0" lIns="0" bIns="0" rIns="0">
              <a:spAutoFit/>
            </a:bodyPr>
            <a:lstStyle/>
            <a:p>
              <a:pPr algn="l">
                <a:lnSpc>
                  <a:spcPts val="7551"/>
                </a:lnSpc>
              </a:pPr>
              <a:r>
                <a:rPr lang="en-US" sz="6864" spc="-68">
                  <a:solidFill>
                    <a:srgbClr val="014F8E"/>
                  </a:solidFill>
                  <a:latin typeface="League Spartan"/>
                  <a:ea typeface="League Spartan"/>
                  <a:cs typeface="League Spartan"/>
                  <a:sym typeface="League Spartan"/>
                </a:rPr>
                <a:t>Free Resources</a:t>
              </a:r>
            </a:p>
          </p:txBody>
        </p:sp>
        <p:sp>
          <p:nvSpPr>
            <p:cNvPr name="TextBox 28" id="28"/>
            <p:cNvSpPr txBox="true"/>
            <p:nvPr/>
          </p:nvSpPr>
          <p:spPr>
            <a:xfrm rot="0">
              <a:off x="0" y="2969746"/>
              <a:ext cx="6708984" cy="1971725"/>
            </a:xfrm>
            <a:prstGeom prst="rect">
              <a:avLst/>
            </a:prstGeom>
          </p:spPr>
          <p:txBody>
            <a:bodyPr anchor="t" rtlCol="false" tIns="0" lIns="0" bIns="0" rIns="0">
              <a:spAutoFit/>
            </a:bodyPr>
            <a:lstStyle/>
            <a:p>
              <a:pPr algn="l">
                <a:lnSpc>
                  <a:spcPts val="3920"/>
                </a:lnSpc>
                <a:spcBef>
                  <a:spcPct val="0"/>
                </a:spcBef>
              </a:pPr>
              <a:r>
                <a:rPr lang="en-US" sz="2800">
                  <a:solidFill>
                    <a:srgbClr val="014F8E"/>
                  </a:solidFill>
                  <a:latin typeface="Roboto"/>
                  <a:ea typeface="Roboto"/>
                  <a:cs typeface="Roboto"/>
                  <a:sym typeface="Roboto"/>
                </a:rPr>
                <a:t>Use these free and recolourable icons and illustrations in your </a:t>
              </a:r>
            </a:p>
            <a:p>
              <a:pPr algn="l">
                <a:lnSpc>
                  <a:spcPts val="3919"/>
                </a:lnSpc>
                <a:spcBef>
                  <a:spcPct val="0"/>
                </a:spcBef>
              </a:pPr>
              <a:r>
                <a:rPr lang="en-US" sz="2800">
                  <a:solidFill>
                    <a:srgbClr val="014F8E"/>
                  </a:solidFill>
                  <a:latin typeface="Roboto"/>
                  <a:ea typeface="Roboto"/>
                  <a:cs typeface="Roboto"/>
                  <a:sym typeface="Roboto"/>
                </a:rPr>
                <a:t>Canva design.</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014F8E"/>
        </a:solidFill>
      </p:bgPr>
    </p:bg>
    <p:spTree>
      <p:nvGrpSpPr>
        <p:cNvPr id="1" name=""/>
        <p:cNvGrpSpPr/>
        <p:nvPr/>
      </p:nvGrpSpPr>
      <p:grpSpPr>
        <a:xfrm>
          <a:off x="0" y="0"/>
          <a:ext cx="0" cy="0"/>
          <a:chOff x="0" y="0"/>
          <a:chExt cx="0" cy="0"/>
        </a:xfrm>
      </p:grpSpPr>
      <p:grpSp>
        <p:nvGrpSpPr>
          <p:cNvPr name="Group 2" id="2"/>
          <p:cNvGrpSpPr/>
          <p:nvPr/>
        </p:nvGrpSpPr>
        <p:grpSpPr>
          <a:xfrm rot="0">
            <a:off x="3821657" y="4075118"/>
            <a:ext cx="3420860" cy="3691111"/>
            <a:chOff x="0" y="0"/>
            <a:chExt cx="1797661" cy="1939678"/>
          </a:xfrm>
        </p:grpSpPr>
        <p:sp>
          <p:nvSpPr>
            <p:cNvPr name="Freeform 3" id="3">
              <a:extLst>
                <a:ext uri="{C183D7F6-B498-43B3-948B-1728B52AA6E4}">
                  <adec:decorative xmlns:adec="http://schemas.microsoft.com/office/drawing/2017/decorative" val="1"/>
                </a:ext>
              </a:extLst>
            </p:cNvPr>
            <p:cNvSpPr/>
            <p:nvPr/>
          </p:nvSpPr>
          <p:spPr>
            <a:xfrm flipH="false" flipV="false" rot="0">
              <a:off x="0" y="0"/>
              <a:ext cx="1797661" cy="1939678"/>
            </a:xfrm>
            <a:custGeom>
              <a:avLst/>
              <a:gdLst/>
              <a:ahLst/>
              <a:cxnLst/>
              <a:rect r="r" b="b" t="t" l="l"/>
              <a:pathLst>
                <a:path h="1939678" w="1797661">
                  <a:moveTo>
                    <a:pt x="0" y="0"/>
                  </a:moveTo>
                  <a:lnTo>
                    <a:pt x="1797661" y="0"/>
                  </a:lnTo>
                  <a:lnTo>
                    <a:pt x="1797661" y="1939678"/>
                  </a:lnTo>
                  <a:lnTo>
                    <a:pt x="0" y="1939678"/>
                  </a:lnTo>
                  <a:close/>
                </a:path>
              </a:pathLst>
            </a:custGeom>
            <a:solidFill>
              <a:srgbClr val="FFFFFF"/>
            </a:solidFill>
          </p:spPr>
        </p:sp>
      </p:grpSp>
      <p:grpSp>
        <p:nvGrpSpPr>
          <p:cNvPr name="Group 4" id="4"/>
          <p:cNvGrpSpPr/>
          <p:nvPr/>
        </p:nvGrpSpPr>
        <p:grpSpPr>
          <a:xfrm rot="0">
            <a:off x="210553" y="216721"/>
            <a:ext cx="3420860" cy="7549507"/>
            <a:chOff x="0" y="0"/>
            <a:chExt cx="814220" cy="1796904"/>
          </a:xfrm>
        </p:grpSpPr>
        <p:sp>
          <p:nvSpPr>
            <p:cNvPr name="Freeform 5" id="5">
              <a:extLst>
                <a:ext uri="{C183D7F6-B498-43B3-948B-1728B52AA6E4}">
                  <adec:decorative xmlns:adec="http://schemas.microsoft.com/office/drawing/2017/decorative" val="1"/>
                </a:ext>
              </a:extLst>
            </p:cNvPr>
            <p:cNvSpPr/>
            <p:nvPr/>
          </p:nvSpPr>
          <p:spPr>
            <a:xfrm flipH="false" flipV="false" rot="0">
              <a:off x="0" y="0"/>
              <a:ext cx="814219" cy="1796904"/>
            </a:xfrm>
            <a:custGeom>
              <a:avLst/>
              <a:gdLst/>
              <a:ahLst/>
              <a:cxnLst/>
              <a:rect r="r" b="b" t="t" l="l"/>
              <a:pathLst>
                <a:path h="1796904" w="814219">
                  <a:moveTo>
                    <a:pt x="0" y="0"/>
                  </a:moveTo>
                  <a:lnTo>
                    <a:pt x="814219" y="0"/>
                  </a:lnTo>
                  <a:lnTo>
                    <a:pt x="814219" y="1796904"/>
                  </a:lnTo>
                  <a:lnTo>
                    <a:pt x="0" y="1796904"/>
                  </a:lnTo>
                  <a:close/>
                </a:path>
              </a:pathLst>
            </a:custGeom>
            <a:solidFill>
              <a:srgbClr val="FFFFFF"/>
            </a:solidFill>
          </p:spPr>
        </p:sp>
      </p:grpSp>
      <p:grpSp>
        <p:nvGrpSpPr>
          <p:cNvPr name="Group 6" id="6"/>
          <p:cNvGrpSpPr/>
          <p:nvPr/>
        </p:nvGrpSpPr>
        <p:grpSpPr>
          <a:xfrm rot="0">
            <a:off x="3821657" y="216721"/>
            <a:ext cx="3420860" cy="3642037"/>
            <a:chOff x="0" y="0"/>
            <a:chExt cx="1797661" cy="1913890"/>
          </a:xfrm>
        </p:grpSpPr>
        <p:sp>
          <p:nvSpPr>
            <p:cNvPr name="Freeform 7" id="7">
              <a:extLst>
                <a:ext uri="{C183D7F6-B498-43B3-948B-1728B52AA6E4}">
                  <adec:decorative xmlns:adec="http://schemas.microsoft.com/office/drawing/2017/decorative" val="1"/>
                </a:ext>
              </a:extLst>
            </p:cNvPr>
            <p:cNvSpPr/>
            <p:nvPr/>
          </p:nvSpPr>
          <p:spPr>
            <a:xfrm flipH="false" flipV="false" rot="0">
              <a:off x="0" y="0"/>
              <a:ext cx="1797661" cy="1913890"/>
            </a:xfrm>
            <a:custGeom>
              <a:avLst/>
              <a:gdLst/>
              <a:ahLst/>
              <a:cxnLst/>
              <a:rect r="r" b="b" t="t" l="l"/>
              <a:pathLst>
                <a:path h="1913890" w="1797661">
                  <a:moveTo>
                    <a:pt x="0" y="0"/>
                  </a:moveTo>
                  <a:lnTo>
                    <a:pt x="1797661" y="0"/>
                  </a:lnTo>
                  <a:lnTo>
                    <a:pt x="1797661" y="1913890"/>
                  </a:lnTo>
                  <a:lnTo>
                    <a:pt x="0" y="1913890"/>
                  </a:lnTo>
                  <a:close/>
                </a:path>
              </a:pathLst>
            </a:custGeom>
            <a:solidFill>
              <a:srgbClr val="FFFFFF"/>
            </a:solidFill>
          </p:spPr>
        </p:sp>
      </p:grpSp>
      <p:grpSp>
        <p:nvGrpSpPr>
          <p:cNvPr name="Group 8" id="8"/>
          <p:cNvGrpSpPr/>
          <p:nvPr/>
        </p:nvGrpSpPr>
        <p:grpSpPr>
          <a:xfrm rot="0">
            <a:off x="7432761" y="216721"/>
            <a:ext cx="3420860" cy="7549507"/>
            <a:chOff x="0" y="0"/>
            <a:chExt cx="814220" cy="1796904"/>
          </a:xfrm>
        </p:grpSpPr>
        <p:sp>
          <p:nvSpPr>
            <p:cNvPr name="Freeform 9" id="9">
              <a:extLst>
                <a:ext uri="{C183D7F6-B498-43B3-948B-1728B52AA6E4}">
                  <adec:decorative xmlns:adec="http://schemas.microsoft.com/office/drawing/2017/decorative" val="1"/>
                </a:ext>
              </a:extLst>
            </p:cNvPr>
            <p:cNvSpPr/>
            <p:nvPr/>
          </p:nvSpPr>
          <p:spPr>
            <a:xfrm flipH="false" flipV="false" rot="0">
              <a:off x="0" y="0"/>
              <a:ext cx="814219" cy="1796904"/>
            </a:xfrm>
            <a:custGeom>
              <a:avLst/>
              <a:gdLst/>
              <a:ahLst/>
              <a:cxnLst/>
              <a:rect r="r" b="b" t="t" l="l"/>
              <a:pathLst>
                <a:path h="1796904" w="814219">
                  <a:moveTo>
                    <a:pt x="0" y="0"/>
                  </a:moveTo>
                  <a:lnTo>
                    <a:pt x="814219" y="0"/>
                  </a:lnTo>
                  <a:lnTo>
                    <a:pt x="814219" y="1796904"/>
                  </a:lnTo>
                  <a:lnTo>
                    <a:pt x="0" y="1796904"/>
                  </a:lnTo>
                  <a:close/>
                </a:path>
              </a:pathLst>
            </a:custGeom>
            <a:solidFill>
              <a:srgbClr val="FFFFFF"/>
            </a:solidFill>
          </p:spPr>
        </p:sp>
      </p:grpSp>
      <p:grpSp>
        <p:nvGrpSpPr>
          <p:cNvPr name="Group 10" id="10"/>
          <p:cNvGrpSpPr/>
          <p:nvPr/>
        </p:nvGrpSpPr>
        <p:grpSpPr>
          <a:xfrm rot="0">
            <a:off x="11043865" y="216721"/>
            <a:ext cx="3420860" cy="3642037"/>
            <a:chOff x="0" y="0"/>
            <a:chExt cx="1797661" cy="1913890"/>
          </a:xfrm>
        </p:grpSpPr>
        <p:sp>
          <p:nvSpPr>
            <p:cNvPr name="Freeform 11" id="11">
              <a:extLst>
                <a:ext uri="{C183D7F6-B498-43B3-948B-1728B52AA6E4}">
                  <adec:decorative xmlns:adec="http://schemas.microsoft.com/office/drawing/2017/decorative" val="1"/>
                </a:ext>
              </a:extLst>
            </p:cNvPr>
            <p:cNvSpPr/>
            <p:nvPr/>
          </p:nvSpPr>
          <p:spPr>
            <a:xfrm flipH="false" flipV="false" rot="0">
              <a:off x="0" y="0"/>
              <a:ext cx="1797661" cy="1913890"/>
            </a:xfrm>
            <a:custGeom>
              <a:avLst/>
              <a:gdLst/>
              <a:ahLst/>
              <a:cxnLst/>
              <a:rect r="r" b="b" t="t" l="l"/>
              <a:pathLst>
                <a:path h="1913890" w="1797661">
                  <a:moveTo>
                    <a:pt x="0" y="0"/>
                  </a:moveTo>
                  <a:lnTo>
                    <a:pt x="1797661" y="0"/>
                  </a:lnTo>
                  <a:lnTo>
                    <a:pt x="1797661" y="1913890"/>
                  </a:lnTo>
                  <a:lnTo>
                    <a:pt x="0" y="1913890"/>
                  </a:lnTo>
                  <a:close/>
                </a:path>
              </a:pathLst>
            </a:custGeom>
            <a:solidFill>
              <a:srgbClr val="FFFFFF"/>
            </a:solidFill>
          </p:spPr>
        </p:sp>
      </p:grpSp>
      <p:grpSp>
        <p:nvGrpSpPr>
          <p:cNvPr name="Group 12" id="12"/>
          <p:cNvGrpSpPr/>
          <p:nvPr/>
        </p:nvGrpSpPr>
        <p:grpSpPr>
          <a:xfrm rot="0">
            <a:off x="11043865" y="4075118"/>
            <a:ext cx="3420860" cy="3691111"/>
            <a:chOff x="0" y="0"/>
            <a:chExt cx="1797661" cy="1939678"/>
          </a:xfrm>
        </p:grpSpPr>
        <p:sp>
          <p:nvSpPr>
            <p:cNvPr name="Freeform 13" id="13">
              <a:extLst>
                <a:ext uri="{C183D7F6-B498-43B3-948B-1728B52AA6E4}">
                  <adec:decorative xmlns:adec="http://schemas.microsoft.com/office/drawing/2017/decorative" val="1"/>
                </a:ext>
              </a:extLst>
            </p:cNvPr>
            <p:cNvSpPr/>
            <p:nvPr/>
          </p:nvSpPr>
          <p:spPr>
            <a:xfrm flipH="false" flipV="false" rot="0">
              <a:off x="0" y="0"/>
              <a:ext cx="1797661" cy="1939678"/>
            </a:xfrm>
            <a:custGeom>
              <a:avLst/>
              <a:gdLst/>
              <a:ahLst/>
              <a:cxnLst/>
              <a:rect r="r" b="b" t="t" l="l"/>
              <a:pathLst>
                <a:path h="1939678" w="1797661">
                  <a:moveTo>
                    <a:pt x="0" y="0"/>
                  </a:moveTo>
                  <a:lnTo>
                    <a:pt x="1797661" y="0"/>
                  </a:lnTo>
                  <a:lnTo>
                    <a:pt x="1797661" y="1939678"/>
                  </a:lnTo>
                  <a:lnTo>
                    <a:pt x="0" y="1939678"/>
                  </a:lnTo>
                  <a:close/>
                </a:path>
              </a:pathLst>
            </a:custGeom>
            <a:solidFill>
              <a:srgbClr val="FFFFFF"/>
            </a:solidFill>
          </p:spPr>
        </p:sp>
      </p:grpSp>
      <p:grpSp>
        <p:nvGrpSpPr>
          <p:cNvPr name="Group 14" id="14"/>
          <p:cNvGrpSpPr/>
          <p:nvPr/>
        </p:nvGrpSpPr>
        <p:grpSpPr>
          <a:xfrm rot="0">
            <a:off x="14654969" y="216721"/>
            <a:ext cx="3420860" cy="7549507"/>
            <a:chOff x="0" y="0"/>
            <a:chExt cx="814220" cy="1796904"/>
          </a:xfrm>
        </p:grpSpPr>
        <p:sp>
          <p:nvSpPr>
            <p:cNvPr name="Freeform 15" id="15">
              <a:extLst>
                <a:ext uri="{C183D7F6-B498-43B3-948B-1728B52AA6E4}">
                  <adec:decorative xmlns:adec="http://schemas.microsoft.com/office/drawing/2017/decorative" val="1"/>
                </a:ext>
              </a:extLst>
            </p:cNvPr>
            <p:cNvSpPr/>
            <p:nvPr/>
          </p:nvSpPr>
          <p:spPr>
            <a:xfrm flipH="false" flipV="false" rot="0">
              <a:off x="0" y="0"/>
              <a:ext cx="814219" cy="1796904"/>
            </a:xfrm>
            <a:custGeom>
              <a:avLst/>
              <a:gdLst/>
              <a:ahLst/>
              <a:cxnLst/>
              <a:rect r="r" b="b" t="t" l="l"/>
              <a:pathLst>
                <a:path h="1796904" w="814219">
                  <a:moveTo>
                    <a:pt x="0" y="0"/>
                  </a:moveTo>
                  <a:lnTo>
                    <a:pt x="814219" y="0"/>
                  </a:lnTo>
                  <a:lnTo>
                    <a:pt x="814219" y="1796904"/>
                  </a:lnTo>
                  <a:lnTo>
                    <a:pt x="0" y="1796904"/>
                  </a:lnTo>
                  <a:close/>
                </a:path>
              </a:pathLst>
            </a:custGeom>
            <a:solidFill>
              <a:srgbClr val="FFFFFF"/>
            </a:solidFill>
          </p:spPr>
        </p:sp>
      </p:grpSp>
      <p:grpSp>
        <p:nvGrpSpPr>
          <p:cNvPr name="Group 16" id="16"/>
          <p:cNvGrpSpPr/>
          <p:nvPr/>
        </p:nvGrpSpPr>
        <p:grpSpPr>
          <a:xfrm rot="-5400000">
            <a:off x="3567405" y="4629066"/>
            <a:ext cx="2074554" cy="8788259"/>
            <a:chOff x="0" y="0"/>
            <a:chExt cx="569569" cy="2412817"/>
          </a:xfrm>
        </p:grpSpPr>
        <p:sp>
          <p:nvSpPr>
            <p:cNvPr name="Freeform 17" id="17">
              <a:extLst>
                <a:ext uri="{C183D7F6-B498-43B3-948B-1728B52AA6E4}">
                  <adec:decorative xmlns:adec="http://schemas.microsoft.com/office/drawing/2017/decorative" val="1"/>
                </a:ext>
              </a:extLst>
            </p:cNvPr>
            <p:cNvSpPr/>
            <p:nvPr/>
          </p:nvSpPr>
          <p:spPr>
            <a:xfrm flipH="false" flipV="false" rot="0">
              <a:off x="0" y="0"/>
              <a:ext cx="569569" cy="2412817"/>
            </a:xfrm>
            <a:custGeom>
              <a:avLst/>
              <a:gdLst/>
              <a:ahLst/>
              <a:cxnLst/>
              <a:rect r="r" b="b" t="t" l="l"/>
              <a:pathLst>
                <a:path h="2412817" w="569569">
                  <a:moveTo>
                    <a:pt x="0" y="0"/>
                  </a:moveTo>
                  <a:lnTo>
                    <a:pt x="569569" y="0"/>
                  </a:lnTo>
                  <a:lnTo>
                    <a:pt x="569569" y="2412817"/>
                  </a:lnTo>
                  <a:lnTo>
                    <a:pt x="0" y="2412817"/>
                  </a:lnTo>
                  <a:close/>
                </a:path>
              </a:pathLst>
            </a:custGeom>
            <a:solidFill>
              <a:srgbClr val="FFFFFF"/>
            </a:solidFill>
          </p:spPr>
        </p:sp>
      </p:grpSp>
      <p:grpSp>
        <p:nvGrpSpPr>
          <p:cNvPr name="Group 18" id="18"/>
          <p:cNvGrpSpPr/>
          <p:nvPr/>
        </p:nvGrpSpPr>
        <p:grpSpPr>
          <a:xfrm rot="-5400000">
            <a:off x="12623925" y="4608569"/>
            <a:ext cx="2060969" cy="8842839"/>
            <a:chOff x="0" y="0"/>
            <a:chExt cx="588993" cy="2527145"/>
          </a:xfrm>
        </p:grpSpPr>
        <p:sp>
          <p:nvSpPr>
            <p:cNvPr name="Freeform 19" id="19">
              <a:extLst>
                <a:ext uri="{C183D7F6-B498-43B3-948B-1728B52AA6E4}">
                  <adec:decorative xmlns:adec="http://schemas.microsoft.com/office/drawing/2017/decorative" val="1"/>
                </a:ext>
              </a:extLst>
            </p:cNvPr>
            <p:cNvSpPr/>
            <p:nvPr/>
          </p:nvSpPr>
          <p:spPr>
            <a:xfrm flipH="false" flipV="false" rot="0">
              <a:off x="0" y="0"/>
              <a:ext cx="588993" cy="2527145"/>
            </a:xfrm>
            <a:custGeom>
              <a:avLst/>
              <a:gdLst/>
              <a:ahLst/>
              <a:cxnLst/>
              <a:rect r="r" b="b" t="t" l="l"/>
              <a:pathLst>
                <a:path h="2527145" w="588993">
                  <a:moveTo>
                    <a:pt x="0" y="0"/>
                  </a:moveTo>
                  <a:lnTo>
                    <a:pt x="588993" y="0"/>
                  </a:lnTo>
                  <a:lnTo>
                    <a:pt x="588993" y="2527145"/>
                  </a:lnTo>
                  <a:lnTo>
                    <a:pt x="0" y="2527145"/>
                  </a:lnTo>
                  <a:close/>
                </a:path>
              </a:pathLst>
            </a:custGeom>
            <a:solidFill>
              <a:srgbClr val="FFFFFF"/>
            </a:solidFill>
          </p:spPr>
        </p:sp>
      </p:grpSp>
      <p:grpSp>
        <p:nvGrpSpPr>
          <p:cNvPr name="Group 20" id="20"/>
          <p:cNvGrpSpPr/>
          <p:nvPr/>
        </p:nvGrpSpPr>
        <p:grpSpPr>
          <a:xfrm rot="0">
            <a:off x="562092" y="491698"/>
            <a:ext cx="2717782" cy="1325571"/>
            <a:chOff x="0" y="0"/>
            <a:chExt cx="3623709" cy="1767428"/>
          </a:xfrm>
        </p:grpSpPr>
        <p:sp>
          <p:nvSpPr>
            <p:cNvPr name="TextBox 21" id="21"/>
            <p:cNvSpPr txBox="true"/>
            <p:nvPr/>
          </p:nvSpPr>
          <p:spPr>
            <a:xfrm rot="0">
              <a:off x="0" y="-28575"/>
              <a:ext cx="3623709" cy="500918"/>
            </a:xfrm>
            <a:prstGeom prst="rect">
              <a:avLst/>
            </a:prstGeom>
          </p:spPr>
          <p:txBody>
            <a:bodyPr anchor="t" rtlCol="false" tIns="0" lIns="0" bIns="0" rIns="0">
              <a:spAutoFit/>
            </a:bodyPr>
            <a:lstStyle/>
            <a:p>
              <a:pPr algn="l" marL="0" indent="0" lvl="0">
                <a:lnSpc>
                  <a:spcPts val="3119"/>
                </a:lnSpc>
                <a:spcBef>
                  <a:spcPct val="0"/>
                </a:spcBef>
              </a:pPr>
              <a:r>
                <a:rPr lang="en-US" b="true" sz="2399" spc="-23" u="none">
                  <a:solidFill>
                    <a:srgbClr val="014F8E"/>
                  </a:solidFill>
                  <a:latin typeface="League Spartan"/>
                  <a:ea typeface="League Spartan"/>
                  <a:cs typeface="League Spartan"/>
                  <a:sym typeface="League Spartan"/>
                </a:rPr>
                <a:t>Problem</a:t>
              </a:r>
            </a:p>
          </p:txBody>
        </p:sp>
        <p:sp>
          <p:nvSpPr>
            <p:cNvPr name="TextBox 22" id="22"/>
            <p:cNvSpPr txBox="true"/>
            <p:nvPr/>
          </p:nvSpPr>
          <p:spPr>
            <a:xfrm rot="0">
              <a:off x="0" y="625267"/>
              <a:ext cx="3623709" cy="1142161"/>
            </a:xfrm>
            <a:prstGeom prst="rect">
              <a:avLst/>
            </a:prstGeom>
          </p:spPr>
          <p:txBody>
            <a:bodyPr anchor="t" rtlCol="false" tIns="0" lIns="0" bIns="0" rIns="0">
              <a:spAutoFit/>
            </a:bodyPr>
            <a:lstStyle/>
            <a:p>
              <a:pPr algn="l" marL="0" indent="0" lvl="0">
                <a:lnSpc>
                  <a:spcPts val="2271"/>
                </a:lnSpc>
                <a:spcBef>
                  <a:spcPct val="0"/>
                </a:spcBef>
              </a:pPr>
              <a:r>
                <a:rPr lang="en-US" sz="1599" u="none">
                  <a:solidFill>
                    <a:srgbClr val="014F8E"/>
                  </a:solidFill>
                  <a:latin typeface="Roboto"/>
                  <a:ea typeface="Roboto"/>
                  <a:cs typeface="Roboto"/>
                  <a:sym typeface="Roboto"/>
                </a:rPr>
                <a:t>What problems are people facing? List their top 3 frustrations.</a:t>
              </a:r>
            </a:p>
          </p:txBody>
        </p:sp>
      </p:grpSp>
      <p:grpSp>
        <p:nvGrpSpPr>
          <p:cNvPr name="Group 23" id="23"/>
          <p:cNvGrpSpPr/>
          <p:nvPr/>
        </p:nvGrpSpPr>
        <p:grpSpPr>
          <a:xfrm rot="0">
            <a:off x="4173196" y="491698"/>
            <a:ext cx="2717782" cy="1325571"/>
            <a:chOff x="0" y="0"/>
            <a:chExt cx="3623709" cy="1767428"/>
          </a:xfrm>
        </p:grpSpPr>
        <p:sp>
          <p:nvSpPr>
            <p:cNvPr name="TextBox 24" id="24"/>
            <p:cNvSpPr txBox="true"/>
            <p:nvPr/>
          </p:nvSpPr>
          <p:spPr>
            <a:xfrm rot="0">
              <a:off x="0" y="-28575"/>
              <a:ext cx="3623709" cy="500918"/>
            </a:xfrm>
            <a:prstGeom prst="rect">
              <a:avLst/>
            </a:prstGeom>
          </p:spPr>
          <p:txBody>
            <a:bodyPr anchor="t" rtlCol="false" tIns="0" lIns="0" bIns="0" rIns="0">
              <a:spAutoFit/>
            </a:bodyPr>
            <a:lstStyle/>
            <a:p>
              <a:pPr algn="l" marL="0" indent="0" lvl="0">
                <a:lnSpc>
                  <a:spcPts val="3119"/>
                </a:lnSpc>
                <a:spcBef>
                  <a:spcPct val="0"/>
                </a:spcBef>
              </a:pPr>
              <a:r>
                <a:rPr lang="en-US" b="true" sz="2399" spc="-23" u="none">
                  <a:solidFill>
                    <a:srgbClr val="014F8E"/>
                  </a:solidFill>
                  <a:latin typeface="League Spartan"/>
                  <a:ea typeface="League Spartan"/>
                  <a:cs typeface="League Spartan"/>
                  <a:sym typeface="League Spartan"/>
                </a:rPr>
                <a:t>Solution</a:t>
              </a:r>
            </a:p>
          </p:txBody>
        </p:sp>
        <p:sp>
          <p:nvSpPr>
            <p:cNvPr name="TextBox 25" id="25"/>
            <p:cNvSpPr txBox="true"/>
            <p:nvPr/>
          </p:nvSpPr>
          <p:spPr>
            <a:xfrm rot="0">
              <a:off x="0" y="625267"/>
              <a:ext cx="3623709" cy="1142161"/>
            </a:xfrm>
            <a:prstGeom prst="rect">
              <a:avLst/>
            </a:prstGeom>
          </p:spPr>
          <p:txBody>
            <a:bodyPr anchor="t" rtlCol="false" tIns="0" lIns="0" bIns="0" rIns="0">
              <a:spAutoFit/>
            </a:bodyPr>
            <a:lstStyle/>
            <a:p>
              <a:pPr algn="l" marL="0" indent="0" lvl="0">
                <a:lnSpc>
                  <a:spcPts val="2271"/>
                </a:lnSpc>
                <a:spcBef>
                  <a:spcPct val="0"/>
                </a:spcBef>
              </a:pPr>
              <a:r>
                <a:rPr lang="en-US" sz="1599" u="none">
                  <a:solidFill>
                    <a:srgbClr val="014F8E"/>
                  </a:solidFill>
                  <a:latin typeface="Roboto"/>
                  <a:ea typeface="Roboto"/>
                  <a:cs typeface="Roboto"/>
                  <a:sym typeface="Roboto"/>
                </a:rPr>
                <a:t>How will you solve these problems? Write down a solution for each problem.</a:t>
              </a:r>
            </a:p>
          </p:txBody>
        </p:sp>
      </p:grpSp>
      <p:grpSp>
        <p:nvGrpSpPr>
          <p:cNvPr name="Group 26" id="26"/>
          <p:cNvGrpSpPr/>
          <p:nvPr/>
        </p:nvGrpSpPr>
        <p:grpSpPr>
          <a:xfrm rot="0">
            <a:off x="7785109" y="491698"/>
            <a:ext cx="2717782" cy="2211588"/>
            <a:chOff x="0" y="0"/>
            <a:chExt cx="3623709" cy="2948784"/>
          </a:xfrm>
        </p:grpSpPr>
        <p:sp>
          <p:nvSpPr>
            <p:cNvPr name="TextBox 27" id="27"/>
            <p:cNvSpPr txBox="true"/>
            <p:nvPr/>
          </p:nvSpPr>
          <p:spPr>
            <a:xfrm rot="0">
              <a:off x="0" y="-28575"/>
              <a:ext cx="3623709" cy="912846"/>
            </a:xfrm>
            <a:prstGeom prst="rect">
              <a:avLst/>
            </a:prstGeom>
          </p:spPr>
          <p:txBody>
            <a:bodyPr anchor="t" rtlCol="false" tIns="0" lIns="0" bIns="0" rIns="0">
              <a:spAutoFit/>
            </a:bodyPr>
            <a:lstStyle/>
            <a:p>
              <a:pPr algn="l" marL="0" indent="0" lvl="0">
                <a:lnSpc>
                  <a:spcPts val="2729"/>
                </a:lnSpc>
                <a:spcBef>
                  <a:spcPct val="0"/>
                </a:spcBef>
              </a:pPr>
              <a:r>
                <a:rPr lang="en-US" b="true" sz="2099" spc="-20" u="none">
                  <a:solidFill>
                    <a:srgbClr val="014F8E"/>
                  </a:solidFill>
                  <a:latin typeface="League Spartan"/>
                  <a:ea typeface="League Spartan"/>
                  <a:cs typeface="League Spartan"/>
                  <a:sym typeface="League Spartan"/>
                </a:rPr>
                <a:t>Unique Value Proposition</a:t>
              </a:r>
            </a:p>
          </p:txBody>
        </p:sp>
        <p:sp>
          <p:nvSpPr>
            <p:cNvPr name="TextBox 28" id="28"/>
            <p:cNvSpPr txBox="true"/>
            <p:nvPr/>
          </p:nvSpPr>
          <p:spPr>
            <a:xfrm rot="0">
              <a:off x="0" y="1037196"/>
              <a:ext cx="3623709" cy="1911589"/>
            </a:xfrm>
            <a:prstGeom prst="rect">
              <a:avLst/>
            </a:prstGeom>
          </p:spPr>
          <p:txBody>
            <a:bodyPr anchor="t" rtlCol="false" tIns="0" lIns="0" bIns="0" rIns="0">
              <a:spAutoFit/>
            </a:bodyPr>
            <a:lstStyle/>
            <a:p>
              <a:pPr algn="l" marL="0" indent="0" lvl="0">
                <a:lnSpc>
                  <a:spcPts val="2271"/>
                </a:lnSpc>
                <a:spcBef>
                  <a:spcPct val="0"/>
                </a:spcBef>
              </a:pPr>
              <a:r>
                <a:rPr lang="en-US" sz="1599" u="none">
                  <a:solidFill>
                    <a:srgbClr val="014F8E"/>
                  </a:solidFill>
                  <a:latin typeface="Roboto"/>
                  <a:ea typeface="Roboto"/>
                  <a:cs typeface="Roboto"/>
                  <a:sym typeface="Roboto"/>
                </a:rPr>
                <a:t>How will you turn an unaware visitor into an interested customer? Create a clear and compelling one-liner message you want to send across.</a:t>
              </a:r>
            </a:p>
          </p:txBody>
        </p:sp>
      </p:grpSp>
      <p:grpSp>
        <p:nvGrpSpPr>
          <p:cNvPr name="Group 29" id="29"/>
          <p:cNvGrpSpPr/>
          <p:nvPr/>
        </p:nvGrpSpPr>
        <p:grpSpPr>
          <a:xfrm rot="0">
            <a:off x="11395404" y="491698"/>
            <a:ext cx="2717782" cy="1289581"/>
            <a:chOff x="0" y="0"/>
            <a:chExt cx="3623709" cy="1719441"/>
          </a:xfrm>
        </p:grpSpPr>
        <p:sp>
          <p:nvSpPr>
            <p:cNvPr name="TextBox 30" id="30"/>
            <p:cNvSpPr txBox="true"/>
            <p:nvPr/>
          </p:nvSpPr>
          <p:spPr>
            <a:xfrm rot="0">
              <a:off x="0" y="-28575"/>
              <a:ext cx="3623709" cy="452931"/>
            </a:xfrm>
            <a:prstGeom prst="rect">
              <a:avLst/>
            </a:prstGeom>
          </p:spPr>
          <p:txBody>
            <a:bodyPr anchor="t" rtlCol="false" tIns="0" lIns="0" bIns="0" rIns="0">
              <a:spAutoFit/>
            </a:bodyPr>
            <a:lstStyle/>
            <a:p>
              <a:pPr algn="l" marL="0" indent="0" lvl="0">
                <a:lnSpc>
                  <a:spcPts val="2729"/>
                </a:lnSpc>
                <a:spcBef>
                  <a:spcPct val="0"/>
                </a:spcBef>
              </a:pPr>
              <a:r>
                <a:rPr lang="en-US" b="true" sz="2099" spc="-20" u="none">
                  <a:solidFill>
                    <a:srgbClr val="014F8E"/>
                  </a:solidFill>
                  <a:latin typeface="League Spartan"/>
                  <a:ea typeface="League Spartan"/>
                  <a:cs typeface="League Spartan"/>
                  <a:sym typeface="League Spartan"/>
                </a:rPr>
                <a:t>Unfair Advantage</a:t>
              </a:r>
            </a:p>
          </p:txBody>
        </p:sp>
        <p:sp>
          <p:nvSpPr>
            <p:cNvPr name="TextBox 31" id="31"/>
            <p:cNvSpPr txBox="true"/>
            <p:nvPr/>
          </p:nvSpPr>
          <p:spPr>
            <a:xfrm rot="0">
              <a:off x="0" y="577280"/>
              <a:ext cx="3623709" cy="1142161"/>
            </a:xfrm>
            <a:prstGeom prst="rect">
              <a:avLst/>
            </a:prstGeom>
          </p:spPr>
          <p:txBody>
            <a:bodyPr anchor="t" rtlCol="false" tIns="0" lIns="0" bIns="0" rIns="0">
              <a:spAutoFit/>
            </a:bodyPr>
            <a:lstStyle/>
            <a:p>
              <a:pPr algn="l" marL="0" indent="0" lvl="0">
                <a:lnSpc>
                  <a:spcPts val="2271"/>
                </a:lnSpc>
                <a:spcBef>
                  <a:spcPct val="0"/>
                </a:spcBef>
              </a:pPr>
              <a:r>
                <a:rPr lang="en-US" sz="1599" u="none">
                  <a:solidFill>
                    <a:srgbClr val="014F8E"/>
                  </a:solidFill>
                  <a:latin typeface="Roboto"/>
                  <a:ea typeface="Roboto"/>
                  <a:cs typeface="Roboto"/>
                  <a:sym typeface="Roboto"/>
                </a:rPr>
                <a:t>What separates you from competitors? What makes you ahead of the pack?</a:t>
              </a:r>
            </a:p>
          </p:txBody>
        </p:sp>
      </p:grpSp>
      <p:grpSp>
        <p:nvGrpSpPr>
          <p:cNvPr name="Group 32" id="32"/>
          <p:cNvGrpSpPr/>
          <p:nvPr/>
        </p:nvGrpSpPr>
        <p:grpSpPr>
          <a:xfrm rot="0">
            <a:off x="15006508" y="509693"/>
            <a:ext cx="2717782" cy="1923053"/>
            <a:chOff x="0" y="0"/>
            <a:chExt cx="3623709" cy="2564071"/>
          </a:xfrm>
        </p:grpSpPr>
        <p:sp>
          <p:nvSpPr>
            <p:cNvPr name="TextBox 33" id="33"/>
            <p:cNvSpPr txBox="true"/>
            <p:nvPr/>
          </p:nvSpPr>
          <p:spPr>
            <a:xfrm rot="0">
              <a:off x="0" y="-28575"/>
              <a:ext cx="3623709" cy="912846"/>
            </a:xfrm>
            <a:prstGeom prst="rect">
              <a:avLst/>
            </a:prstGeom>
          </p:spPr>
          <p:txBody>
            <a:bodyPr anchor="t" rtlCol="false" tIns="0" lIns="0" bIns="0" rIns="0">
              <a:spAutoFit/>
            </a:bodyPr>
            <a:lstStyle/>
            <a:p>
              <a:pPr algn="l" marL="0" indent="0" lvl="0">
                <a:lnSpc>
                  <a:spcPts val="2729"/>
                </a:lnSpc>
                <a:spcBef>
                  <a:spcPct val="0"/>
                </a:spcBef>
              </a:pPr>
              <a:r>
                <a:rPr lang="en-US" b="true" sz="2099" spc="-20" u="none">
                  <a:solidFill>
                    <a:srgbClr val="014F8E"/>
                  </a:solidFill>
                  <a:latin typeface="League Spartan"/>
                  <a:ea typeface="League Spartan"/>
                  <a:cs typeface="League Spartan"/>
                  <a:sym typeface="League Spartan"/>
                </a:rPr>
                <a:t>Customer Segments</a:t>
              </a:r>
            </a:p>
          </p:txBody>
        </p:sp>
        <p:sp>
          <p:nvSpPr>
            <p:cNvPr name="TextBox 34" id="34"/>
            <p:cNvSpPr txBox="true"/>
            <p:nvPr/>
          </p:nvSpPr>
          <p:spPr>
            <a:xfrm rot="0">
              <a:off x="0" y="1037196"/>
              <a:ext cx="3623709" cy="1526875"/>
            </a:xfrm>
            <a:prstGeom prst="rect">
              <a:avLst/>
            </a:prstGeom>
          </p:spPr>
          <p:txBody>
            <a:bodyPr anchor="t" rtlCol="false" tIns="0" lIns="0" bIns="0" rIns="0">
              <a:spAutoFit/>
            </a:bodyPr>
            <a:lstStyle/>
            <a:p>
              <a:pPr algn="l" marL="0" indent="0" lvl="0">
                <a:lnSpc>
                  <a:spcPts val="2271"/>
                </a:lnSpc>
                <a:spcBef>
                  <a:spcPct val="0"/>
                </a:spcBef>
              </a:pPr>
              <a:r>
                <a:rPr lang="en-US" sz="1599" u="none">
                  <a:solidFill>
                    <a:srgbClr val="014F8E"/>
                  </a:solidFill>
                  <a:latin typeface="Roboto"/>
                  <a:ea typeface="Roboto"/>
                  <a:cs typeface="Roboto"/>
                  <a:sym typeface="Roboto"/>
                </a:rPr>
                <a:t>Create 3 to 4 personas of the people you can help. Visualize these people who will turn to you for solutions.</a:t>
              </a:r>
            </a:p>
          </p:txBody>
        </p:sp>
      </p:grpSp>
      <p:grpSp>
        <p:nvGrpSpPr>
          <p:cNvPr name="Group 35" id="35"/>
          <p:cNvGrpSpPr/>
          <p:nvPr/>
        </p:nvGrpSpPr>
        <p:grpSpPr>
          <a:xfrm rot="0">
            <a:off x="562092" y="4075118"/>
            <a:ext cx="2717782" cy="2575914"/>
            <a:chOff x="0" y="0"/>
            <a:chExt cx="3623709" cy="3434553"/>
          </a:xfrm>
        </p:grpSpPr>
        <p:sp>
          <p:nvSpPr>
            <p:cNvPr name="TextBox 36" id="36"/>
            <p:cNvSpPr txBox="true"/>
            <p:nvPr/>
          </p:nvSpPr>
          <p:spPr>
            <a:xfrm rot="0">
              <a:off x="0" y="-28575"/>
              <a:ext cx="3623709" cy="1013900"/>
            </a:xfrm>
            <a:prstGeom prst="rect">
              <a:avLst/>
            </a:prstGeom>
          </p:spPr>
          <p:txBody>
            <a:bodyPr anchor="t" rtlCol="false" tIns="0" lIns="0" bIns="0" rIns="0">
              <a:spAutoFit/>
            </a:bodyPr>
            <a:lstStyle/>
            <a:p>
              <a:pPr algn="l" marL="0" indent="0" lvl="0">
                <a:lnSpc>
                  <a:spcPts val="3119"/>
                </a:lnSpc>
                <a:spcBef>
                  <a:spcPct val="0"/>
                </a:spcBef>
              </a:pPr>
              <a:r>
                <a:rPr lang="en-US" b="true" sz="2399" spc="-23" u="none">
                  <a:solidFill>
                    <a:srgbClr val="014F8E"/>
                  </a:solidFill>
                  <a:latin typeface="League Spartan"/>
                  <a:ea typeface="League Spartan"/>
                  <a:cs typeface="League Spartan"/>
                  <a:sym typeface="League Spartan"/>
                </a:rPr>
                <a:t>Existing Alternatives</a:t>
              </a:r>
            </a:p>
          </p:txBody>
        </p:sp>
        <p:sp>
          <p:nvSpPr>
            <p:cNvPr name="TextBox 37" id="37"/>
            <p:cNvSpPr txBox="true"/>
            <p:nvPr/>
          </p:nvSpPr>
          <p:spPr>
            <a:xfrm rot="0">
              <a:off x="0" y="1138250"/>
              <a:ext cx="3623709" cy="2296303"/>
            </a:xfrm>
            <a:prstGeom prst="rect">
              <a:avLst/>
            </a:prstGeom>
          </p:spPr>
          <p:txBody>
            <a:bodyPr anchor="t" rtlCol="false" tIns="0" lIns="0" bIns="0" rIns="0">
              <a:spAutoFit/>
            </a:bodyPr>
            <a:lstStyle/>
            <a:p>
              <a:pPr algn="l" marL="0" indent="0" lvl="0">
                <a:lnSpc>
                  <a:spcPts val="2271"/>
                </a:lnSpc>
                <a:spcBef>
                  <a:spcPct val="0"/>
                </a:spcBef>
              </a:pPr>
              <a:r>
                <a:rPr lang="en-US" sz="1599" u="none">
                  <a:solidFill>
                    <a:srgbClr val="014F8E"/>
                  </a:solidFill>
                  <a:latin typeface="Roboto"/>
                  <a:ea typeface="Roboto"/>
                  <a:cs typeface="Roboto"/>
                  <a:sym typeface="Roboto"/>
                </a:rPr>
                <a:t>How are these problems solved today? This can be a direct competitor to what you are offering or the existing ways people are employing to address their problems.</a:t>
              </a:r>
            </a:p>
          </p:txBody>
        </p:sp>
      </p:grpSp>
      <p:grpSp>
        <p:nvGrpSpPr>
          <p:cNvPr name="Group 38" id="38"/>
          <p:cNvGrpSpPr/>
          <p:nvPr/>
        </p:nvGrpSpPr>
        <p:grpSpPr>
          <a:xfrm rot="0">
            <a:off x="4173196" y="4404535"/>
            <a:ext cx="2717782" cy="1325571"/>
            <a:chOff x="0" y="0"/>
            <a:chExt cx="3623709" cy="1767428"/>
          </a:xfrm>
        </p:grpSpPr>
        <p:sp>
          <p:nvSpPr>
            <p:cNvPr name="TextBox 39" id="39"/>
            <p:cNvSpPr txBox="true"/>
            <p:nvPr/>
          </p:nvSpPr>
          <p:spPr>
            <a:xfrm rot="0">
              <a:off x="0" y="-28575"/>
              <a:ext cx="3623709" cy="500918"/>
            </a:xfrm>
            <a:prstGeom prst="rect">
              <a:avLst/>
            </a:prstGeom>
          </p:spPr>
          <p:txBody>
            <a:bodyPr anchor="t" rtlCol="false" tIns="0" lIns="0" bIns="0" rIns="0">
              <a:spAutoFit/>
            </a:bodyPr>
            <a:lstStyle/>
            <a:p>
              <a:pPr algn="l" marL="0" indent="0" lvl="0">
                <a:lnSpc>
                  <a:spcPts val="3119"/>
                </a:lnSpc>
                <a:spcBef>
                  <a:spcPct val="0"/>
                </a:spcBef>
              </a:pPr>
              <a:r>
                <a:rPr lang="en-US" b="true" sz="2399" spc="-23" u="none">
                  <a:solidFill>
                    <a:srgbClr val="014F8E"/>
                  </a:solidFill>
                  <a:latin typeface="League Spartan"/>
                  <a:ea typeface="League Spartan"/>
                  <a:cs typeface="League Spartan"/>
                  <a:sym typeface="League Spartan"/>
                </a:rPr>
                <a:t>Key Metrics</a:t>
              </a:r>
            </a:p>
          </p:txBody>
        </p:sp>
        <p:sp>
          <p:nvSpPr>
            <p:cNvPr name="TextBox 40" id="40"/>
            <p:cNvSpPr txBox="true"/>
            <p:nvPr/>
          </p:nvSpPr>
          <p:spPr>
            <a:xfrm rot="0">
              <a:off x="0" y="625267"/>
              <a:ext cx="3623709" cy="1142161"/>
            </a:xfrm>
            <a:prstGeom prst="rect">
              <a:avLst/>
            </a:prstGeom>
          </p:spPr>
          <p:txBody>
            <a:bodyPr anchor="t" rtlCol="false" tIns="0" lIns="0" bIns="0" rIns="0">
              <a:spAutoFit/>
            </a:bodyPr>
            <a:lstStyle/>
            <a:p>
              <a:pPr algn="l" marL="0" indent="0" lvl="0">
                <a:lnSpc>
                  <a:spcPts val="2271"/>
                </a:lnSpc>
                <a:spcBef>
                  <a:spcPct val="0"/>
                </a:spcBef>
              </a:pPr>
              <a:r>
                <a:rPr lang="en-US" sz="1599" u="none">
                  <a:solidFill>
                    <a:srgbClr val="014F8E"/>
                  </a:solidFill>
                  <a:latin typeface="Roboto"/>
                  <a:ea typeface="Roboto"/>
                  <a:cs typeface="Roboto"/>
                  <a:sym typeface="Roboto"/>
                </a:rPr>
                <a:t>How will you measure the success of your product or service? List the key metrics.</a:t>
              </a:r>
            </a:p>
          </p:txBody>
        </p:sp>
      </p:grpSp>
      <p:grpSp>
        <p:nvGrpSpPr>
          <p:cNvPr name="Group 41" id="41"/>
          <p:cNvGrpSpPr/>
          <p:nvPr/>
        </p:nvGrpSpPr>
        <p:grpSpPr>
          <a:xfrm rot="0">
            <a:off x="7784300" y="4075118"/>
            <a:ext cx="2717782" cy="1710308"/>
            <a:chOff x="0" y="0"/>
            <a:chExt cx="3623709" cy="2280411"/>
          </a:xfrm>
        </p:grpSpPr>
        <p:sp>
          <p:nvSpPr>
            <p:cNvPr name="TextBox 42" id="42"/>
            <p:cNvSpPr txBox="true"/>
            <p:nvPr/>
          </p:nvSpPr>
          <p:spPr>
            <a:xfrm rot="0">
              <a:off x="0" y="-28575"/>
              <a:ext cx="3623709" cy="1013900"/>
            </a:xfrm>
            <a:prstGeom prst="rect">
              <a:avLst/>
            </a:prstGeom>
          </p:spPr>
          <p:txBody>
            <a:bodyPr anchor="t" rtlCol="false" tIns="0" lIns="0" bIns="0" rIns="0">
              <a:spAutoFit/>
            </a:bodyPr>
            <a:lstStyle/>
            <a:p>
              <a:pPr algn="l" marL="0" indent="0" lvl="0">
                <a:lnSpc>
                  <a:spcPts val="3119"/>
                </a:lnSpc>
                <a:spcBef>
                  <a:spcPct val="0"/>
                </a:spcBef>
              </a:pPr>
              <a:r>
                <a:rPr lang="en-US" b="true" sz="2399" spc="-23" u="none">
                  <a:solidFill>
                    <a:srgbClr val="014F8E"/>
                  </a:solidFill>
                  <a:latin typeface="League Spartan"/>
                  <a:ea typeface="League Spartan"/>
                  <a:cs typeface="League Spartan"/>
                  <a:sym typeface="League Spartan"/>
                </a:rPr>
                <a:t>High Level Concept</a:t>
              </a:r>
            </a:p>
          </p:txBody>
        </p:sp>
        <p:sp>
          <p:nvSpPr>
            <p:cNvPr name="TextBox 43" id="43"/>
            <p:cNvSpPr txBox="true"/>
            <p:nvPr/>
          </p:nvSpPr>
          <p:spPr>
            <a:xfrm rot="0">
              <a:off x="0" y="1138250"/>
              <a:ext cx="3623709" cy="1142161"/>
            </a:xfrm>
            <a:prstGeom prst="rect">
              <a:avLst/>
            </a:prstGeom>
          </p:spPr>
          <p:txBody>
            <a:bodyPr anchor="t" rtlCol="false" tIns="0" lIns="0" bIns="0" rIns="0">
              <a:spAutoFit/>
            </a:bodyPr>
            <a:lstStyle/>
            <a:p>
              <a:pPr algn="l" marL="0" indent="0" lvl="0">
                <a:lnSpc>
                  <a:spcPts val="2271"/>
                </a:lnSpc>
                <a:spcBef>
                  <a:spcPct val="0"/>
                </a:spcBef>
              </a:pPr>
              <a:r>
                <a:rPr lang="en-US" sz="1599" u="none">
                  <a:solidFill>
                    <a:srgbClr val="014F8E"/>
                  </a:solidFill>
                  <a:latin typeface="Roboto"/>
                  <a:ea typeface="Roboto"/>
                  <a:cs typeface="Roboto"/>
                  <a:sym typeface="Roboto"/>
                </a:rPr>
                <a:t>How does your product or service fit into the grand scheme of things?</a:t>
              </a:r>
            </a:p>
          </p:txBody>
        </p:sp>
      </p:grpSp>
      <p:grpSp>
        <p:nvGrpSpPr>
          <p:cNvPr name="Group 44" id="44"/>
          <p:cNvGrpSpPr/>
          <p:nvPr/>
        </p:nvGrpSpPr>
        <p:grpSpPr>
          <a:xfrm rot="0">
            <a:off x="11395404" y="4404535"/>
            <a:ext cx="2717782" cy="1902642"/>
            <a:chOff x="0" y="0"/>
            <a:chExt cx="3623709" cy="2536856"/>
          </a:xfrm>
        </p:grpSpPr>
        <p:sp>
          <p:nvSpPr>
            <p:cNvPr name="TextBox 45" id="45"/>
            <p:cNvSpPr txBox="true"/>
            <p:nvPr/>
          </p:nvSpPr>
          <p:spPr>
            <a:xfrm rot="0">
              <a:off x="0" y="-28575"/>
              <a:ext cx="3623709" cy="500918"/>
            </a:xfrm>
            <a:prstGeom prst="rect">
              <a:avLst/>
            </a:prstGeom>
          </p:spPr>
          <p:txBody>
            <a:bodyPr anchor="t" rtlCol="false" tIns="0" lIns="0" bIns="0" rIns="0">
              <a:spAutoFit/>
            </a:bodyPr>
            <a:lstStyle/>
            <a:p>
              <a:pPr algn="l" marL="0" indent="0" lvl="0">
                <a:lnSpc>
                  <a:spcPts val="3119"/>
                </a:lnSpc>
                <a:spcBef>
                  <a:spcPct val="0"/>
                </a:spcBef>
              </a:pPr>
              <a:r>
                <a:rPr lang="en-US" b="true" sz="2399" spc="-23" u="none">
                  <a:solidFill>
                    <a:srgbClr val="014F8E"/>
                  </a:solidFill>
                  <a:latin typeface="League Spartan"/>
                  <a:ea typeface="League Spartan"/>
                  <a:cs typeface="League Spartan"/>
                  <a:sym typeface="League Spartan"/>
                </a:rPr>
                <a:t>Channels</a:t>
              </a:r>
            </a:p>
          </p:txBody>
        </p:sp>
        <p:sp>
          <p:nvSpPr>
            <p:cNvPr name="TextBox 46" id="46"/>
            <p:cNvSpPr txBox="true"/>
            <p:nvPr/>
          </p:nvSpPr>
          <p:spPr>
            <a:xfrm rot="0">
              <a:off x="0" y="625267"/>
              <a:ext cx="3623709" cy="1911589"/>
            </a:xfrm>
            <a:prstGeom prst="rect">
              <a:avLst/>
            </a:prstGeom>
          </p:spPr>
          <p:txBody>
            <a:bodyPr anchor="t" rtlCol="false" tIns="0" lIns="0" bIns="0" rIns="0">
              <a:spAutoFit/>
            </a:bodyPr>
            <a:lstStyle/>
            <a:p>
              <a:pPr algn="l" marL="0" indent="0" lvl="0">
                <a:lnSpc>
                  <a:spcPts val="2271"/>
                </a:lnSpc>
                <a:spcBef>
                  <a:spcPct val="0"/>
                </a:spcBef>
              </a:pPr>
              <a:r>
                <a:rPr lang="en-US" sz="1599" u="none">
                  <a:solidFill>
                    <a:srgbClr val="014F8E"/>
                  </a:solidFill>
                  <a:latin typeface="Roboto"/>
                  <a:ea typeface="Roboto"/>
                  <a:cs typeface="Roboto"/>
                  <a:sym typeface="Roboto"/>
                </a:rPr>
                <a:t>How will you reach your target consumers? Direct marketing, social media, ads, partnerships — identify the effective ways to reach them.</a:t>
              </a:r>
            </a:p>
          </p:txBody>
        </p:sp>
      </p:grpSp>
      <p:grpSp>
        <p:nvGrpSpPr>
          <p:cNvPr name="Group 47" id="47"/>
          <p:cNvGrpSpPr/>
          <p:nvPr/>
        </p:nvGrpSpPr>
        <p:grpSpPr>
          <a:xfrm rot="0">
            <a:off x="15006508" y="4075118"/>
            <a:ext cx="2717782" cy="1289581"/>
            <a:chOff x="0" y="0"/>
            <a:chExt cx="3623709" cy="1719441"/>
          </a:xfrm>
        </p:grpSpPr>
        <p:sp>
          <p:nvSpPr>
            <p:cNvPr name="TextBox 48" id="48"/>
            <p:cNvSpPr txBox="true"/>
            <p:nvPr/>
          </p:nvSpPr>
          <p:spPr>
            <a:xfrm rot="0">
              <a:off x="0" y="-28575"/>
              <a:ext cx="3623709" cy="452931"/>
            </a:xfrm>
            <a:prstGeom prst="rect">
              <a:avLst/>
            </a:prstGeom>
          </p:spPr>
          <p:txBody>
            <a:bodyPr anchor="t" rtlCol="false" tIns="0" lIns="0" bIns="0" rIns="0">
              <a:spAutoFit/>
            </a:bodyPr>
            <a:lstStyle/>
            <a:p>
              <a:pPr algn="l" marL="0" indent="0" lvl="0">
                <a:lnSpc>
                  <a:spcPts val="2729"/>
                </a:lnSpc>
                <a:spcBef>
                  <a:spcPct val="0"/>
                </a:spcBef>
              </a:pPr>
              <a:r>
                <a:rPr lang="en-US" b="true" sz="2099" spc="-20" u="none">
                  <a:solidFill>
                    <a:srgbClr val="014F8E"/>
                  </a:solidFill>
                  <a:latin typeface="League Spartan"/>
                  <a:ea typeface="League Spartan"/>
                  <a:cs typeface="League Spartan"/>
                  <a:sym typeface="League Spartan"/>
                </a:rPr>
                <a:t>Early Adopters</a:t>
              </a:r>
            </a:p>
          </p:txBody>
        </p:sp>
        <p:sp>
          <p:nvSpPr>
            <p:cNvPr name="TextBox 49" id="49"/>
            <p:cNvSpPr txBox="true"/>
            <p:nvPr/>
          </p:nvSpPr>
          <p:spPr>
            <a:xfrm rot="0">
              <a:off x="0" y="577280"/>
              <a:ext cx="3623709" cy="1142161"/>
            </a:xfrm>
            <a:prstGeom prst="rect">
              <a:avLst/>
            </a:prstGeom>
          </p:spPr>
          <p:txBody>
            <a:bodyPr anchor="t" rtlCol="false" tIns="0" lIns="0" bIns="0" rIns="0">
              <a:spAutoFit/>
            </a:bodyPr>
            <a:lstStyle/>
            <a:p>
              <a:pPr algn="l" marL="0" indent="0" lvl="0">
                <a:lnSpc>
                  <a:spcPts val="2271"/>
                </a:lnSpc>
                <a:spcBef>
                  <a:spcPct val="0"/>
                </a:spcBef>
              </a:pPr>
              <a:r>
                <a:rPr lang="en-US" sz="1599" u="none">
                  <a:solidFill>
                    <a:srgbClr val="014F8E"/>
                  </a:solidFill>
                  <a:latin typeface="Roboto"/>
                  <a:ea typeface="Roboto"/>
                  <a:cs typeface="Roboto"/>
                  <a:sym typeface="Roboto"/>
                </a:rPr>
                <a:t>What are the specific characteristics of your early adopters?</a:t>
              </a:r>
            </a:p>
          </p:txBody>
        </p:sp>
      </p:grpSp>
      <p:grpSp>
        <p:nvGrpSpPr>
          <p:cNvPr name="Group 50" id="50"/>
          <p:cNvGrpSpPr/>
          <p:nvPr/>
        </p:nvGrpSpPr>
        <p:grpSpPr>
          <a:xfrm rot="0">
            <a:off x="562092" y="8221264"/>
            <a:ext cx="8099034" cy="1325571"/>
            <a:chOff x="0" y="0"/>
            <a:chExt cx="10798713" cy="1767428"/>
          </a:xfrm>
        </p:grpSpPr>
        <p:sp>
          <p:nvSpPr>
            <p:cNvPr name="TextBox 51" id="51"/>
            <p:cNvSpPr txBox="true"/>
            <p:nvPr/>
          </p:nvSpPr>
          <p:spPr>
            <a:xfrm rot="0">
              <a:off x="0" y="-28575"/>
              <a:ext cx="10798713" cy="500918"/>
            </a:xfrm>
            <a:prstGeom prst="rect">
              <a:avLst/>
            </a:prstGeom>
          </p:spPr>
          <p:txBody>
            <a:bodyPr anchor="t" rtlCol="false" tIns="0" lIns="0" bIns="0" rIns="0">
              <a:spAutoFit/>
            </a:bodyPr>
            <a:lstStyle/>
            <a:p>
              <a:pPr algn="l" marL="0" indent="0" lvl="0">
                <a:lnSpc>
                  <a:spcPts val="3119"/>
                </a:lnSpc>
                <a:spcBef>
                  <a:spcPct val="0"/>
                </a:spcBef>
              </a:pPr>
              <a:r>
                <a:rPr lang="en-US" b="true" sz="2399" spc="-23" u="none">
                  <a:solidFill>
                    <a:srgbClr val="014F8E"/>
                  </a:solidFill>
                  <a:latin typeface="League Spartan"/>
                  <a:ea typeface="League Spartan"/>
                  <a:cs typeface="League Spartan"/>
                  <a:sym typeface="League Spartan"/>
                </a:rPr>
                <a:t>Cost Structure</a:t>
              </a:r>
            </a:p>
          </p:txBody>
        </p:sp>
        <p:sp>
          <p:nvSpPr>
            <p:cNvPr name="TextBox 52" id="52"/>
            <p:cNvSpPr txBox="true"/>
            <p:nvPr/>
          </p:nvSpPr>
          <p:spPr>
            <a:xfrm rot="0">
              <a:off x="0" y="625267"/>
              <a:ext cx="10798713" cy="1142161"/>
            </a:xfrm>
            <a:prstGeom prst="rect">
              <a:avLst/>
            </a:prstGeom>
          </p:spPr>
          <p:txBody>
            <a:bodyPr anchor="t" rtlCol="false" tIns="0" lIns="0" bIns="0" rIns="0">
              <a:spAutoFit/>
            </a:bodyPr>
            <a:lstStyle/>
            <a:p>
              <a:pPr algn="l" marL="0" indent="0" lvl="0">
                <a:lnSpc>
                  <a:spcPts val="2271"/>
                </a:lnSpc>
                <a:spcBef>
                  <a:spcPct val="0"/>
                </a:spcBef>
              </a:pPr>
              <a:r>
                <a:rPr lang="en-US" sz="1599" u="none">
                  <a:solidFill>
                    <a:srgbClr val="014F8E"/>
                  </a:solidFill>
                  <a:latin typeface="Roboto"/>
                  <a:ea typeface="Roboto"/>
                  <a:cs typeface="Roboto"/>
                  <a:sym typeface="Roboto"/>
                </a:rPr>
                <a:t>What are the fixed and variable costs to launch your product or service? Consider the cost at each stage from setting up a website, hiring employees, production, marketing, and bringing them to consumers.</a:t>
              </a:r>
            </a:p>
          </p:txBody>
        </p:sp>
      </p:grpSp>
      <p:grpSp>
        <p:nvGrpSpPr>
          <p:cNvPr name="Group 53" id="53"/>
          <p:cNvGrpSpPr/>
          <p:nvPr/>
        </p:nvGrpSpPr>
        <p:grpSpPr>
          <a:xfrm rot="0">
            <a:off x="9604892" y="8221264"/>
            <a:ext cx="8099034" cy="1325571"/>
            <a:chOff x="0" y="0"/>
            <a:chExt cx="10798713" cy="1767428"/>
          </a:xfrm>
        </p:grpSpPr>
        <p:sp>
          <p:nvSpPr>
            <p:cNvPr name="TextBox 54" id="54"/>
            <p:cNvSpPr txBox="true"/>
            <p:nvPr/>
          </p:nvSpPr>
          <p:spPr>
            <a:xfrm rot="0">
              <a:off x="0" y="-28575"/>
              <a:ext cx="10798713" cy="500918"/>
            </a:xfrm>
            <a:prstGeom prst="rect">
              <a:avLst/>
            </a:prstGeom>
          </p:spPr>
          <p:txBody>
            <a:bodyPr anchor="t" rtlCol="false" tIns="0" lIns="0" bIns="0" rIns="0">
              <a:spAutoFit/>
            </a:bodyPr>
            <a:lstStyle/>
            <a:p>
              <a:pPr algn="l" marL="0" indent="0" lvl="0">
                <a:lnSpc>
                  <a:spcPts val="3119"/>
                </a:lnSpc>
                <a:spcBef>
                  <a:spcPct val="0"/>
                </a:spcBef>
              </a:pPr>
              <a:r>
                <a:rPr lang="en-US" b="true" sz="2399" spc="-23" u="none">
                  <a:solidFill>
                    <a:srgbClr val="014F8E"/>
                  </a:solidFill>
                  <a:latin typeface="League Spartan"/>
                  <a:ea typeface="League Spartan"/>
                  <a:cs typeface="League Spartan"/>
                  <a:sym typeface="League Spartan"/>
                </a:rPr>
                <a:t>Revenue Streams</a:t>
              </a:r>
            </a:p>
          </p:txBody>
        </p:sp>
        <p:sp>
          <p:nvSpPr>
            <p:cNvPr name="TextBox 55" id="55"/>
            <p:cNvSpPr txBox="true"/>
            <p:nvPr/>
          </p:nvSpPr>
          <p:spPr>
            <a:xfrm rot="0">
              <a:off x="0" y="625267"/>
              <a:ext cx="10798713" cy="1142161"/>
            </a:xfrm>
            <a:prstGeom prst="rect">
              <a:avLst/>
            </a:prstGeom>
          </p:spPr>
          <p:txBody>
            <a:bodyPr anchor="t" rtlCol="false" tIns="0" lIns="0" bIns="0" rIns="0">
              <a:spAutoFit/>
            </a:bodyPr>
            <a:lstStyle/>
            <a:p>
              <a:pPr algn="l" marL="0" indent="0" lvl="0">
                <a:lnSpc>
                  <a:spcPts val="2271"/>
                </a:lnSpc>
                <a:spcBef>
                  <a:spcPct val="0"/>
                </a:spcBef>
              </a:pPr>
              <a:r>
                <a:rPr lang="en-US" sz="1599" u="none">
                  <a:solidFill>
                    <a:srgbClr val="014F8E"/>
                  </a:solidFill>
                  <a:latin typeface="Roboto"/>
                  <a:ea typeface="Roboto"/>
                  <a:cs typeface="Roboto"/>
                  <a:sym typeface="Roboto"/>
                </a:rPr>
                <a:t>What money sources will grow your money? How will you generate income? Show a pricing model of your product or service and include other revenue sources, such as sales and subscription fees.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CEA0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5713007" cy="7599448"/>
            <a:chOff x="0" y="0"/>
            <a:chExt cx="7617342" cy="10132597"/>
          </a:xfrm>
        </p:grpSpPr>
        <p:sp>
          <p:nvSpPr>
            <p:cNvPr name="TextBox 3" id="3"/>
            <p:cNvSpPr txBox="true"/>
            <p:nvPr/>
          </p:nvSpPr>
          <p:spPr>
            <a:xfrm rot="0">
              <a:off x="0" y="-47625"/>
              <a:ext cx="7617342" cy="4873389"/>
            </a:xfrm>
            <a:prstGeom prst="rect">
              <a:avLst/>
            </a:prstGeom>
          </p:spPr>
          <p:txBody>
            <a:bodyPr anchor="t" rtlCol="false" tIns="0" lIns="0" bIns="0" rIns="0">
              <a:spAutoFit/>
            </a:bodyPr>
            <a:lstStyle/>
            <a:p>
              <a:pPr algn="l">
                <a:lnSpc>
                  <a:spcPts val="7280"/>
                </a:lnSpc>
              </a:pPr>
              <a:r>
                <a:rPr lang="en-US" sz="5600" spc="-56" b="true">
                  <a:solidFill>
                    <a:srgbClr val="014F8E"/>
                  </a:solidFill>
                  <a:latin typeface="League Spartan"/>
                  <a:ea typeface="League Spartan"/>
                  <a:cs typeface="League Spartan"/>
                  <a:sym typeface="League Spartan"/>
                </a:rPr>
                <a:t>Find Your Competitive Position with a SWOT Analysis</a:t>
              </a:r>
            </a:p>
          </p:txBody>
        </p:sp>
        <p:sp>
          <p:nvSpPr>
            <p:cNvPr name="TextBox 4" id="4"/>
            <p:cNvSpPr txBox="true"/>
            <p:nvPr/>
          </p:nvSpPr>
          <p:spPr>
            <a:xfrm rot="0">
              <a:off x="0" y="6182501"/>
              <a:ext cx="7617342" cy="3950096"/>
            </a:xfrm>
            <a:prstGeom prst="rect">
              <a:avLst/>
            </a:prstGeom>
          </p:spPr>
          <p:txBody>
            <a:bodyPr anchor="t" rtlCol="false" tIns="0" lIns="0" bIns="0" rIns="0">
              <a:spAutoFit/>
            </a:bodyPr>
            <a:lstStyle/>
            <a:p>
              <a:pPr algn="just" marL="0" indent="0" lvl="0">
                <a:lnSpc>
                  <a:spcPts val="2982"/>
                </a:lnSpc>
              </a:pPr>
              <a:r>
                <a:rPr lang="en-US" sz="2100" u="none">
                  <a:solidFill>
                    <a:srgbClr val="014F8E"/>
                  </a:solidFill>
                  <a:latin typeface="Roboto"/>
                  <a:ea typeface="Roboto"/>
                  <a:cs typeface="Roboto"/>
                  <a:sym typeface="Roboto"/>
                </a:rPr>
                <a:t>A SWOT analysis maps out your company’s path towards your goals by identifying strengths and weaknesses (internal attributes) and opportunities and threats (external conditions). Uncover your company's competitive position with these guiding questions. Use the blank framework on the next page to start filling out your own SWOT analysis.</a:t>
              </a:r>
            </a:p>
          </p:txBody>
        </p:sp>
        <p:sp>
          <p:nvSpPr>
            <p:cNvPr name="AutoShape 5" id="5"/>
            <p:cNvSpPr/>
            <p:nvPr/>
          </p:nvSpPr>
          <p:spPr>
            <a:xfrm rot="0">
              <a:off x="0" y="5263280"/>
              <a:ext cx="1324627" cy="223120"/>
            </a:xfrm>
            <a:prstGeom prst="rect">
              <a:avLst/>
            </a:prstGeom>
            <a:solidFill>
              <a:srgbClr val="014F8E"/>
            </a:solidFill>
          </p:spPr>
        </p:sp>
      </p:grpSp>
      <p:grpSp>
        <p:nvGrpSpPr>
          <p:cNvPr name="Group 6" id="6"/>
          <p:cNvGrpSpPr/>
          <p:nvPr/>
        </p:nvGrpSpPr>
        <p:grpSpPr>
          <a:xfrm rot="0">
            <a:off x="8516503" y="1028700"/>
            <a:ext cx="3608738" cy="2715578"/>
            <a:chOff x="0" y="0"/>
            <a:chExt cx="4811651" cy="3620771"/>
          </a:xfrm>
        </p:grpSpPr>
        <p:sp>
          <p:nvSpPr>
            <p:cNvPr name="TextBox 7" id="7"/>
            <p:cNvSpPr txBox="true"/>
            <p:nvPr/>
          </p:nvSpPr>
          <p:spPr>
            <a:xfrm rot="0">
              <a:off x="0" y="-28575"/>
              <a:ext cx="4811651" cy="665483"/>
            </a:xfrm>
            <a:prstGeom prst="rect">
              <a:avLst/>
            </a:prstGeom>
          </p:spPr>
          <p:txBody>
            <a:bodyPr anchor="t" rtlCol="false" tIns="0" lIns="0" bIns="0" rIns="0">
              <a:spAutoFit/>
            </a:bodyPr>
            <a:lstStyle/>
            <a:p>
              <a:pPr algn="l">
                <a:lnSpc>
                  <a:spcPts val="4160"/>
                </a:lnSpc>
              </a:pPr>
              <a:r>
                <a:rPr lang="en-US" sz="3200" spc="-32" b="true">
                  <a:solidFill>
                    <a:srgbClr val="014F8E"/>
                  </a:solidFill>
                  <a:latin typeface="League Spartan"/>
                  <a:ea typeface="League Spartan"/>
                  <a:cs typeface="League Spartan"/>
                  <a:sym typeface="League Spartan"/>
                </a:rPr>
                <a:t>Strengths</a:t>
              </a:r>
            </a:p>
          </p:txBody>
        </p:sp>
        <p:sp>
          <p:nvSpPr>
            <p:cNvPr name="TextBox 8" id="8"/>
            <p:cNvSpPr txBox="true"/>
            <p:nvPr/>
          </p:nvSpPr>
          <p:spPr>
            <a:xfrm rot="0">
              <a:off x="0" y="810017"/>
              <a:ext cx="4811651" cy="2810753"/>
            </a:xfrm>
            <a:prstGeom prst="rect">
              <a:avLst/>
            </a:prstGeom>
          </p:spPr>
          <p:txBody>
            <a:bodyPr anchor="t" rtlCol="false" tIns="0" lIns="0" bIns="0" rIns="0">
              <a:spAutoFit/>
            </a:bodyPr>
            <a:lstStyle/>
            <a:p>
              <a:pPr algn="l" marL="0" indent="0" lvl="0">
                <a:lnSpc>
                  <a:spcPts val="3408"/>
                </a:lnSpc>
              </a:pPr>
              <a:r>
                <a:rPr lang="en-US" sz="2400" u="none">
                  <a:solidFill>
                    <a:srgbClr val="014F8E"/>
                  </a:solidFill>
                  <a:latin typeface="Roboto"/>
                  <a:ea typeface="Roboto"/>
                  <a:cs typeface="Roboto"/>
                  <a:sym typeface="Roboto"/>
                </a:rPr>
                <a:t>What advantages does your company have? What do you do better than anyone else? What are your unique selling points?</a:t>
              </a:r>
            </a:p>
          </p:txBody>
        </p:sp>
      </p:grpSp>
      <p:grpSp>
        <p:nvGrpSpPr>
          <p:cNvPr name="Group 9" id="9"/>
          <p:cNvGrpSpPr>
            <a:grpSpLocks noChangeAspect="true"/>
          </p:cNvGrpSpPr>
          <p:nvPr/>
        </p:nvGrpSpPr>
        <p:grpSpPr>
          <a:xfrm rot="0">
            <a:off x="7698857" y="1028700"/>
            <a:ext cx="488968" cy="488968"/>
            <a:chOff x="13411200" y="2743200"/>
            <a:chExt cx="21945600" cy="21945600"/>
          </a:xfrm>
        </p:grpSpPr>
        <p:sp>
          <p:nvSpPr>
            <p:cNvPr name="Freeform 10" id="10" descr="a circle icon"/>
            <p:cNvSpPr/>
            <p:nvPr/>
          </p:nvSpPr>
          <p:spPr>
            <a:xfrm flipH="false" flipV="false" rot="0">
              <a:off x="13393617" y="2201258"/>
              <a:ext cx="21980767" cy="23029484"/>
            </a:xfrm>
            <a:custGeom>
              <a:avLst/>
              <a:gdLst/>
              <a:ahLst/>
              <a:cxnLst/>
              <a:rect r="r" b="b" t="t" l="l"/>
              <a:pathLst>
                <a:path h="23029484" w="21980767">
                  <a:moveTo>
                    <a:pt x="17583" y="11514742"/>
                  </a:moveTo>
                  <a:cubicBezTo>
                    <a:pt x="0" y="15446635"/>
                    <a:pt x="2087548" y="19087402"/>
                    <a:pt x="5489768" y="21058443"/>
                  </a:cubicBezTo>
                  <a:cubicBezTo>
                    <a:pt x="8891989" y="23029484"/>
                    <a:pt x="13088779" y="23029484"/>
                    <a:pt x="16490999" y="21058443"/>
                  </a:cubicBezTo>
                  <a:cubicBezTo>
                    <a:pt x="19893216" y="19087402"/>
                    <a:pt x="21980766" y="15446635"/>
                    <a:pt x="21963183" y="11514742"/>
                  </a:cubicBezTo>
                  <a:cubicBezTo>
                    <a:pt x="21980766" y="7582848"/>
                    <a:pt x="19893216" y="3942081"/>
                    <a:pt x="16490999" y="1971041"/>
                  </a:cubicBezTo>
                  <a:cubicBezTo>
                    <a:pt x="13088779" y="0"/>
                    <a:pt x="8891989" y="0"/>
                    <a:pt x="5489768" y="1971041"/>
                  </a:cubicBezTo>
                  <a:cubicBezTo>
                    <a:pt x="2087548" y="3942081"/>
                    <a:pt x="0" y="7582848"/>
                    <a:pt x="17583" y="11514742"/>
                  </a:cubicBezTo>
                  <a:close/>
                </a:path>
              </a:pathLst>
            </a:custGeom>
            <a:solidFill>
              <a:srgbClr val="014F8E"/>
            </a:solidFill>
          </p:spPr>
        </p:sp>
      </p:grpSp>
      <p:sp>
        <p:nvSpPr>
          <p:cNvPr name="Freeform 11" id="11" descr="an x icon"/>
          <p:cNvSpPr/>
          <p:nvPr/>
        </p:nvSpPr>
        <p:spPr>
          <a:xfrm flipH="false" flipV="false" rot="0">
            <a:off x="12832915" y="1028700"/>
            <a:ext cx="488968" cy="488968"/>
          </a:xfrm>
          <a:custGeom>
            <a:avLst/>
            <a:gdLst/>
            <a:ahLst/>
            <a:cxnLst/>
            <a:rect r="r" b="b" t="t" l="l"/>
            <a:pathLst>
              <a:path h="488968" w="488968">
                <a:moveTo>
                  <a:pt x="0" y="0"/>
                </a:moveTo>
                <a:lnTo>
                  <a:pt x="488968" y="0"/>
                </a:lnTo>
                <a:lnTo>
                  <a:pt x="488968" y="488968"/>
                </a:lnTo>
                <a:lnTo>
                  <a:pt x="0" y="4889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a:grpSpLocks noChangeAspect="true"/>
          </p:cNvGrpSpPr>
          <p:nvPr/>
        </p:nvGrpSpPr>
        <p:grpSpPr>
          <a:xfrm rot="5400000">
            <a:off x="7698857" y="5456811"/>
            <a:ext cx="488968" cy="488968"/>
            <a:chOff x="0" y="0"/>
            <a:chExt cx="1708150" cy="1708150"/>
          </a:xfrm>
        </p:grpSpPr>
        <p:sp>
          <p:nvSpPr>
            <p:cNvPr name="Freeform 13" id="13" descr="a circle icon"/>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14F8E"/>
            </a:solidFill>
          </p:spPr>
        </p:sp>
      </p:grpSp>
      <p:sp>
        <p:nvSpPr>
          <p:cNvPr name="AutoShape 14" id="14" descr="a square icon"/>
          <p:cNvSpPr/>
          <p:nvPr/>
        </p:nvSpPr>
        <p:spPr>
          <a:xfrm rot="-10800000">
            <a:off x="12832915" y="5456811"/>
            <a:ext cx="488968" cy="488968"/>
          </a:xfrm>
          <a:prstGeom prst="rect">
            <a:avLst/>
          </a:prstGeom>
          <a:solidFill>
            <a:srgbClr val="014F8E"/>
          </a:solidFill>
        </p:spPr>
      </p:sp>
      <p:grpSp>
        <p:nvGrpSpPr>
          <p:cNvPr name="Group 15" id="15"/>
          <p:cNvGrpSpPr/>
          <p:nvPr/>
        </p:nvGrpSpPr>
        <p:grpSpPr>
          <a:xfrm rot="0">
            <a:off x="13650562" y="1028700"/>
            <a:ext cx="3608738" cy="3140601"/>
            <a:chOff x="0" y="0"/>
            <a:chExt cx="4811651" cy="4187468"/>
          </a:xfrm>
        </p:grpSpPr>
        <p:sp>
          <p:nvSpPr>
            <p:cNvPr name="TextBox 16" id="16"/>
            <p:cNvSpPr txBox="true"/>
            <p:nvPr/>
          </p:nvSpPr>
          <p:spPr>
            <a:xfrm rot="0">
              <a:off x="0" y="-28575"/>
              <a:ext cx="4811651" cy="665483"/>
            </a:xfrm>
            <a:prstGeom prst="rect">
              <a:avLst/>
            </a:prstGeom>
          </p:spPr>
          <p:txBody>
            <a:bodyPr anchor="t" rtlCol="false" tIns="0" lIns="0" bIns="0" rIns="0">
              <a:spAutoFit/>
            </a:bodyPr>
            <a:lstStyle/>
            <a:p>
              <a:pPr algn="l">
                <a:lnSpc>
                  <a:spcPts val="4160"/>
                </a:lnSpc>
              </a:pPr>
              <a:r>
                <a:rPr lang="en-US" sz="3200" spc="-32" b="true">
                  <a:solidFill>
                    <a:srgbClr val="014F8E"/>
                  </a:solidFill>
                  <a:latin typeface="League Spartan"/>
                  <a:ea typeface="League Spartan"/>
                  <a:cs typeface="League Spartan"/>
                  <a:sym typeface="League Spartan"/>
                </a:rPr>
                <a:t>Weaknesses</a:t>
              </a:r>
            </a:p>
          </p:txBody>
        </p:sp>
        <p:sp>
          <p:nvSpPr>
            <p:cNvPr name="TextBox 17" id="17"/>
            <p:cNvSpPr txBox="true"/>
            <p:nvPr/>
          </p:nvSpPr>
          <p:spPr>
            <a:xfrm rot="0">
              <a:off x="0" y="810017"/>
              <a:ext cx="4811651" cy="3377451"/>
            </a:xfrm>
            <a:prstGeom prst="rect">
              <a:avLst/>
            </a:prstGeom>
          </p:spPr>
          <p:txBody>
            <a:bodyPr anchor="t" rtlCol="false" tIns="0" lIns="0" bIns="0" rIns="0">
              <a:spAutoFit/>
            </a:bodyPr>
            <a:lstStyle/>
            <a:p>
              <a:pPr algn="l" marL="0" indent="0" lvl="0">
                <a:lnSpc>
                  <a:spcPts val="3408"/>
                </a:lnSpc>
              </a:pPr>
              <a:r>
                <a:rPr lang="en-US" sz="2400" u="none">
                  <a:solidFill>
                    <a:srgbClr val="014F8E"/>
                  </a:solidFill>
                  <a:latin typeface="Roboto"/>
                  <a:ea typeface="Roboto"/>
                  <a:cs typeface="Roboto"/>
                  <a:sym typeface="Roboto"/>
                </a:rPr>
                <a:t>What areas can you improve on? What does your company lack? What things do your competitors do better than you?</a:t>
              </a:r>
            </a:p>
          </p:txBody>
        </p:sp>
      </p:grpSp>
      <p:grpSp>
        <p:nvGrpSpPr>
          <p:cNvPr name="Group 18" id="18"/>
          <p:cNvGrpSpPr/>
          <p:nvPr/>
        </p:nvGrpSpPr>
        <p:grpSpPr>
          <a:xfrm rot="0">
            <a:off x="8516503" y="5456811"/>
            <a:ext cx="3608738" cy="2715578"/>
            <a:chOff x="0" y="0"/>
            <a:chExt cx="4811651" cy="3620771"/>
          </a:xfrm>
        </p:grpSpPr>
        <p:sp>
          <p:nvSpPr>
            <p:cNvPr name="TextBox 19" id="19"/>
            <p:cNvSpPr txBox="true"/>
            <p:nvPr/>
          </p:nvSpPr>
          <p:spPr>
            <a:xfrm rot="0">
              <a:off x="0" y="-28575"/>
              <a:ext cx="4811651" cy="665483"/>
            </a:xfrm>
            <a:prstGeom prst="rect">
              <a:avLst/>
            </a:prstGeom>
          </p:spPr>
          <p:txBody>
            <a:bodyPr anchor="t" rtlCol="false" tIns="0" lIns="0" bIns="0" rIns="0">
              <a:spAutoFit/>
            </a:bodyPr>
            <a:lstStyle/>
            <a:p>
              <a:pPr algn="l">
                <a:lnSpc>
                  <a:spcPts val="4160"/>
                </a:lnSpc>
              </a:pPr>
              <a:r>
                <a:rPr lang="en-US" sz="3200" spc="-32" b="true">
                  <a:solidFill>
                    <a:srgbClr val="014F8E"/>
                  </a:solidFill>
                  <a:latin typeface="League Spartan"/>
                  <a:ea typeface="League Spartan"/>
                  <a:cs typeface="League Spartan"/>
                  <a:sym typeface="League Spartan"/>
                </a:rPr>
                <a:t>Opportunities</a:t>
              </a:r>
            </a:p>
          </p:txBody>
        </p:sp>
        <p:sp>
          <p:nvSpPr>
            <p:cNvPr name="TextBox 20" id="20"/>
            <p:cNvSpPr txBox="true"/>
            <p:nvPr/>
          </p:nvSpPr>
          <p:spPr>
            <a:xfrm rot="0">
              <a:off x="0" y="810017"/>
              <a:ext cx="4811651" cy="2810753"/>
            </a:xfrm>
            <a:prstGeom prst="rect">
              <a:avLst/>
            </a:prstGeom>
          </p:spPr>
          <p:txBody>
            <a:bodyPr anchor="t" rtlCol="false" tIns="0" lIns="0" bIns="0" rIns="0">
              <a:spAutoFit/>
            </a:bodyPr>
            <a:lstStyle/>
            <a:p>
              <a:pPr algn="l" marL="0" indent="0" lvl="0">
                <a:lnSpc>
                  <a:spcPts val="3408"/>
                </a:lnSpc>
              </a:pPr>
              <a:r>
                <a:rPr lang="en-US" sz="2400" u="none">
                  <a:solidFill>
                    <a:srgbClr val="014F8E"/>
                  </a:solidFill>
                  <a:latin typeface="Roboto"/>
                  <a:ea typeface="Roboto"/>
                  <a:cs typeface="Roboto"/>
                  <a:sym typeface="Roboto"/>
                </a:rPr>
                <a:t>What changes in technology, policies, and social patterns can be a growth opportunity for the company?</a:t>
              </a:r>
            </a:p>
          </p:txBody>
        </p:sp>
      </p:grpSp>
      <p:grpSp>
        <p:nvGrpSpPr>
          <p:cNvPr name="Group 21" id="21"/>
          <p:cNvGrpSpPr/>
          <p:nvPr/>
        </p:nvGrpSpPr>
        <p:grpSpPr>
          <a:xfrm rot="0">
            <a:off x="13650562" y="5445481"/>
            <a:ext cx="3608738" cy="3565624"/>
            <a:chOff x="0" y="0"/>
            <a:chExt cx="4811651" cy="4754166"/>
          </a:xfrm>
        </p:grpSpPr>
        <p:sp>
          <p:nvSpPr>
            <p:cNvPr name="TextBox 22" id="22"/>
            <p:cNvSpPr txBox="true"/>
            <p:nvPr/>
          </p:nvSpPr>
          <p:spPr>
            <a:xfrm rot="0">
              <a:off x="0" y="-28575"/>
              <a:ext cx="4811651" cy="665483"/>
            </a:xfrm>
            <a:prstGeom prst="rect">
              <a:avLst/>
            </a:prstGeom>
          </p:spPr>
          <p:txBody>
            <a:bodyPr anchor="t" rtlCol="false" tIns="0" lIns="0" bIns="0" rIns="0">
              <a:spAutoFit/>
            </a:bodyPr>
            <a:lstStyle/>
            <a:p>
              <a:pPr algn="l">
                <a:lnSpc>
                  <a:spcPts val="4160"/>
                </a:lnSpc>
              </a:pPr>
              <a:r>
                <a:rPr lang="en-US" sz="3200" spc="-32" b="true">
                  <a:solidFill>
                    <a:srgbClr val="014F8E"/>
                  </a:solidFill>
                  <a:latin typeface="League Spartan"/>
                  <a:ea typeface="League Spartan"/>
                  <a:cs typeface="League Spartan"/>
                  <a:sym typeface="League Spartan"/>
                </a:rPr>
                <a:t>Threats</a:t>
              </a:r>
            </a:p>
          </p:txBody>
        </p:sp>
        <p:sp>
          <p:nvSpPr>
            <p:cNvPr name="TextBox 23" id="23"/>
            <p:cNvSpPr txBox="true"/>
            <p:nvPr/>
          </p:nvSpPr>
          <p:spPr>
            <a:xfrm rot="0">
              <a:off x="0" y="810017"/>
              <a:ext cx="4811651" cy="3944148"/>
            </a:xfrm>
            <a:prstGeom prst="rect">
              <a:avLst/>
            </a:prstGeom>
          </p:spPr>
          <p:txBody>
            <a:bodyPr anchor="t" rtlCol="false" tIns="0" lIns="0" bIns="0" rIns="0">
              <a:spAutoFit/>
            </a:bodyPr>
            <a:lstStyle/>
            <a:p>
              <a:pPr algn="l" marL="0" indent="0" lvl="0">
                <a:lnSpc>
                  <a:spcPts val="3408"/>
                </a:lnSpc>
              </a:pPr>
              <a:r>
                <a:rPr lang="en-US" sz="2400" u="none">
                  <a:solidFill>
                    <a:srgbClr val="014F8E"/>
                  </a:solidFill>
                  <a:latin typeface="Roboto"/>
                  <a:ea typeface="Roboto"/>
                  <a:cs typeface="Roboto"/>
                  <a:sym typeface="Roboto"/>
                </a:rPr>
                <a:t>What are the obstacles to your company’s growth? Who are your competitors? What changing factors can threaten your company's position?</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14F8E"/>
        </a:solidFill>
      </p:bgPr>
    </p:bg>
    <p:spTree>
      <p:nvGrpSpPr>
        <p:cNvPr id="1" name=""/>
        <p:cNvGrpSpPr/>
        <p:nvPr/>
      </p:nvGrpSpPr>
      <p:grpSpPr>
        <a:xfrm>
          <a:off x="0" y="0"/>
          <a:ext cx="0" cy="0"/>
          <a:chOff x="0" y="0"/>
          <a:chExt cx="0" cy="0"/>
        </a:xfrm>
      </p:grpSpPr>
      <p:grpSp>
        <p:nvGrpSpPr>
          <p:cNvPr name="Group 2" id="2"/>
          <p:cNvGrpSpPr/>
          <p:nvPr/>
        </p:nvGrpSpPr>
        <p:grpSpPr>
          <a:xfrm rot="0">
            <a:off x="15840640" y="1028700"/>
            <a:ext cx="1418660" cy="8229600"/>
            <a:chOff x="0" y="0"/>
            <a:chExt cx="1891546" cy="10972800"/>
          </a:xfrm>
        </p:grpSpPr>
        <p:grpSp>
          <p:nvGrpSpPr>
            <p:cNvPr name="Group 3" id="3"/>
            <p:cNvGrpSpPr>
              <a:grpSpLocks noChangeAspect="true"/>
            </p:cNvGrpSpPr>
            <p:nvPr/>
          </p:nvGrpSpPr>
          <p:grpSpPr>
            <a:xfrm rot="-10800000">
              <a:off x="0" y="6810940"/>
              <a:ext cx="1891546" cy="1891546"/>
              <a:chOff x="0" y="0"/>
              <a:chExt cx="1708150" cy="1708150"/>
            </a:xfrm>
          </p:grpSpPr>
          <p:sp>
            <p:nvSpPr>
              <p:cNvPr name="Freeform 4" id="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5" id="5"/>
            <p:cNvSpPr/>
            <p:nvPr/>
          </p:nvSpPr>
          <p:spPr>
            <a:xfrm flipH="false" flipV="false" rot="-10800000">
              <a:off x="0" y="9081254"/>
              <a:ext cx="1891546" cy="1891546"/>
            </a:xfrm>
            <a:custGeom>
              <a:avLst/>
              <a:gdLst/>
              <a:ahLst/>
              <a:cxnLst/>
              <a:rect r="r" b="b" t="t" l="l"/>
              <a:pathLst>
                <a:path h="1891546" w="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10800000">
              <a:off x="0" y="2270313"/>
              <a:ext cx="1891546" cy="1891546"/>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8" id="8"/>
            <p:cNvSpPr/>
            <p:nvPr/>
          </p:nvSpPr>
          <p:spPr>
            <a:xfrm flipH="false" flipV="false" rot="-10800000">
              <a:off x="0" y="4540627"/>
              <a:ext cx="1891546" cy="1891546"/>
            </a:xfrm>
            <a:custGeom>
              <a:avLst/>
              <a:gdLst/>
              <a:ahLst/>
              <a:cxnLst/>
              <a:rect r="r" b="b" t="t" l="l"/>
              <a:pathLst>
                <a:path h="1891546" w="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0"/>
              <a:ext cx="1891546" cy="1891546"/>
            </a:xfrm>
            <a:custGeom>
              <a:avLst/>
              <a:gdLst/>
              <a:ahLst/>
              <a:cxnLst/>
              <a:rect r="r" b="b" t="t" l="l"/>
              <a:pathLst>
                <a:path h="1891546" w="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0" id="10"/>
          <p:cNvGrpSpPr/>
          <p:nvPr/>
        </p:nvGrpSpPr>
        <p:grpSpPr>
          <a:xfrm rot="0">
            <a:off x="1028700" y="1384487"/>
            <a:ext cx="13338033" cy="7518026"/>
            <a:chOff x="0" y="0"/>
            <a:chExt cx="17784044" cy="10024035"/>
          </a:xfrm>
        </p:grpSpPr>
        <p:sp>
          <p:nvSpPr>
            <p:cNvPr name="TextBox 11" id="11"/>
            <p:cNvSpPr txBox="true"/>
            <p:nvPr/>
          </p:nvSpPr>
          <p:spPr>
            <a:xfrm rot="0">
              <a:off x="0" y="-85725"/>
              <a:ext cx="17784044" cy="5185297"/>
            </a:xfrm>
            <a:prstGeom prst="rect">
              <a:avLst/>
            </a:prstGeom>
          </p:spPr>
          <p:txBody>
            <a:bodyPr anchor="t" rtlCol="false" tIns="0" lIns="0" bIns="0" rIns="0">
              <a:spAutoFit/>
            </a:bodyPr>
            <a:lstStyle/>
            <a:p>
              <a:pPr algn="l">
                <a:lnSpc>
                  <a:spcPts val="10400"/>
                </a:lnSpc>
              </a:pPr>
              <a:r>
                <a:rPr lang="en-US" sz="8000" spc="-80" b="true">
                  <a:solidFill>
                    <a:srgbClr val="FFFFFF"/>
                  </a:solidFill>
                  <a:latin typeface="League Spartan"/>
                  <a:ea typeface="League Spartan"/>
                  <a:cs typeface="League Spartan"/>
                  <a:sym typeface="League Spartan"/>
                </a:rPr>
                <a:t>Visualize Your Company's Weak Points with a Pirate Funnel</a:t>
              </a:r>
            </a:p>
          </p:txBody>
        </p:sp>
        <p:sp>
          <p:nvSpPr>
            <p:cNvPr name="TextBox 12" id="12"/>
            <p:cNvSpPr txBox="true"/>
            <p:nvPr/>
          </p:nvSpPr>
          <p:spPr>
            <a:xfrm rot="0">
              <a:off x="0" y="6953819"/>
              <a:ext cx="17784044" cy="3070216"/>
            </a:xfrm>
            <a:prstGeom prst="rect">
              <a:avLst/>
            </a:prstGeom>
          </p:spPr>
          <p:txBody>
            <a:bodyPr anchor="t" rtlCol="false" tIns="0" lIns="0" bIns="0" rIns="0">
              <a:spAutoFit/>
            </a:bodyPr>
            <a:lstStyle/>
            <a:p>
              <a:pPr algn="just" marL="0" indent="0" lvl="0">
                <a:lnSpc>
                  <a:spcPts val="3692"/>
                </a:lnSpc>
              </a:pPr>
              <a:r>
                <a:rPr lang="en-US" sz="2600" u="none">
                  <a:solidFill>
                    <a:srgbClr val="FFFFFF"/>
                  </a:solidFill>
                  <a:latin typeface="Roboto"/>
                  <a:ea typeface="Roboto"/>
                  <a:cs typeface="Roboto"/>
                  <a:sym typeface="Roboto"/>
                </a:rPr>
                <a:t>The Pirate Funnel is a customer-lifecycle framework by Dave McClure that shows what you need to focus on to optimize your marketing funnel. It is called a Pirate Funnel because the first letters spell out AAARRR for Awareness, Acquisition, Activation, Retention, Referral, and Revenue. Use the blank framework on the next page to start filling out your own pirate metrics.</a:t>
              </a:r>
            </a:p>
          </p:txBody>
        </p:sp>
        <p:sp>
          <p:nvSpPr>
            <p:cNvPr name="AutoShape 13" id="13"/>
            <p:cNvSpPr/>
            <p:nvPr/>
          </p:nvSpPr>
          <p:spPr>
            <a:xfrm rot="0">
              <a:off x="0" y="5810401"/>
              <a:ext cx="1324627" cy="223120"/>
            </a:xfrm>
            <a:prstGeom prst="rect">
              <a:avLst/>
            </a:prstGeom>
            <a:solidFill>
              <a:srgbClr val="FCEA00"/>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n x icon"/>
          <p:cNvSpPr/>
          <p:nvPr/>
        </p:nvSpPr>
        <p:spPr>
          <a:xfrm flipH="false" flipV="false" rot="0">
            <a:off x="1028700" y="1028700"/>
            <a:ext cx="488968" cy="488968"/>
          </a:xfrm>
          <a:custGeom>
            <a:avLst/>
            <a:gdLst/>
            <a:ahLst/>
            <a:cxnLst/>
            <a:rect r="r" b="b" t="t" l="l"/>
            <a:pathLst>
              <a:path h="488968" w="488968">
                <a:moveTo>
                  <a:pt x="0" y="0"/>
                </a:moveTo>
                <a:lnTo>
                  <a:pt x="488968" y="0"/>
                </a:lnTo>
                <a:lnTo>
                  <a:pt x="488968" y="488968"/>
                </a:lnTo>
                <a:lnTo>
                  <a:pt x="0" y="4889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an x icon"/>
          <p:cNvSpPr/>
          <p:nvPr/>
        </p:nvSpPr>
        <p:spPr>
          <a:xfrm flipH="false" flipV="false" rot="0">
            <a:off x="9444124" y="3937999"/>
            <a:ext cx="488968" cy="488968"/>
          </a:xfrm>
          <a:custGeom>
            <a:avLst/>
            <a:gdLst/>
            <a:ahLst/>
            <a:cxnLst/>
            <a:rect r="r" b="b" t="t" l="l"/>
            <a:pathLst>
              <a:path h="488968" w="488968">
                <a:moveTo>
                  <a:pt x="0" y="0"/>
                </a:moveTo>
                <a:lnTo>
                  <a:pt x="488967" y="0"/>
                </a:lnTo>
                <a:lnTo>
                  <a:pt x="488967" y="488968"/>
                </a:lnTo>
                <a:lnTo>
                  <a:pt x="0" y="4889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descr="an x icon"/>
          <p:cNvSpPr/>
          <p:nvPr/>
        </p:nvSpPr>
        <p:spPr>
          <a:xfrm flipH="false" flipV="false" rot="0">
            <a:off x="1028700" y="6847298"/>
            <a:ext cx="488968" cy="488968"/>
          </a:xfrm>
          <a:custGeom>
            <a:avLst/>
            <a:gdLst/>
            <a:ahLst/>
            <a:cxnLst/>
            <a:rect r="r" b="b" t="t" l="l"/>
            <a:pathLst>
              <a:path h="488968" w="488968">
                <a:moveTo>
                  <a:pt x="0" y="0"/>
                </a:moveTo>
                <a:lnTo>
                  <a:pt x="488968" y="0"/>
                </a:lnTo>
                <a:lnTo>
                  <a:pt x="488968" y="488968"/>
                </a:lnTo>
                <a:lnTo>
                  <a:pt x="0" y="4889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a:grpSpLocks noChangeAspect="true"/>
          </p:cNvGrpSpPr>
          <p:nvPr/>
        </p:nvGrpSpPr>
        <p:grpSpPr>
          <a:xfrm rot="5400000">
            <a:off x="1028700" y="3937999"/>
            <a:ext cx="488968" cy="488968"/>
            <a:chOff x="0" y="0"/>
            <a:chExt cx="1708150" cy="1708150"/>
          </a:xfrm>
        </p:grpSpPr>
        <p:sp>
          <p:nvSpPr>
            <p:cNvPr name="Freeform 6" id="6" descr="a circle icon"/>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grpSp>
        <p:nvGrpSpPr>
          <p:cNvPr name="Group 7" id="7"/>
          <p:cNvGrpSpPr>
            <a:grpSpLocks noChangeAspect="true"/>
          </p:cNvGrpSpPr>
          <p:nvPr/>
        </p:nvGrpSpPr>
        <p:grpSpPr>
          <a:xfrm rot="5400000">
            <a:off x="9444124" y="1028700"/>
            <a:ext cx="488968" cy="488968"/>
            <a:chOff x="0" y="0"/>
            <a:chExt cx="1708150" cy="1708150"/>
          </a:xfrm>
        </p:grpSpPr>
        <p:sp>
          <p:nvSpPr>
            <p:cNvPr name="Freeform 8" id="8" descr="a circle icon"/>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grpSp>
        <p:nvGrpSpPr>
          <p:cNvPr name="Group 9" id="9"/>
          <p:cNvGrpSpPr>
            <a:grpSpLocks noChangeAspect="true"/>
          </p:cNvGrpSpPr>
          <p:nvPr/>
        </p:nvGrpSpPr>
        <p:grpSpPr>
          <a:xfrm rot="5400000">
            <a:off x="9444124" y="6847298"/>
            <a:ext cx="488968" cy="488968"/>
            <a:chOff x="0" y="0"/>
            <a:chExt cx="1708150" cy="1708150"/>
          </a:xfrm>
        </p:grpSpPr>
        <p:sp>
          <p:nvSpPr>
            <p:cNvPr name="Freeform 10" id="10" descr="a circle icon"/>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grpSp>
        <p:nvGrpSpPr>
          <p:cNvPr name="Group 11" id="11"/>
          <p:cNvGrpSpPr/>
          <p:nvPr/>
        </p:nvGrpSpPr>
        <p:grpSpPr>
          <a:xfrm rot="0">
            <a:off x="2112557" y="1028700"/>
            <a:ext cx="6731320" cy="1812808"/>
            <a:chOff x="0" y="0"/>
            <a:chExt cx="8975093" cy="2417077"/>
          </a:xfrm>
        </p:grpSpPr>
        <p:sp>
          <p:nvSpPr>
            <p:cNvPr name="TextBox 12" id="12"/>
            <p:cNvSpPr txBox="true"/>
            <p:nvPr/>
          </p:nvSpPr>
          <p:spPr>
            <a:xfrm rot="0">
              <a:off x="0" y="38100"/>
              <a:ext cx="8975093" cy="680002"/>
            </a:xfrm>
            <a:prstGeom prst="rect">
              <a:avLst/>
            </a:prstGeom>
          </p:spPr>
          <p:txBody>
            <a:bodyPr anchor="t" rtlCol="false" tIns="0" lIns="0" bIns="0" rIns="0">
              <a:spAutoFit/>
            </a:bodyPr>
            <a:lstStyle/>
            <a:p>
              <a:pPr algn="l">
                <a:lnSpc>
                  <a:spcPts val="3960"/>
                </a:lnSpc>
              </a:pPr>
              <a:r>
                <a:rPr lang="en-US" sz="3600">
                  <a:solidFill>
                    <a:srgbClr val="014F8E"/>
                  </a:solidFill>
                  <a:latin typeface="League Spartan"/>
                  <a:ea typeface="League Spartan"/>
                  <a:cs typeface="League Spartan"/>
                  <a:sym typeface="League Spartan"/>
                </a:rPr>
                <a:t>Awareness</a:t>
              </a:r>
            </a:p>
          </p:txBody>
        </p:sp>
        <p:sp>
          <p:nvSpPr>
            <p:cNvPr name="TextBox 13" id="13"/>
            <p:cNvSpPr txBox="true"/>
            <p:nvPr/>
          </p:nvSpPr>
          <p:spPr>
            <a:xfrm rot="0">
              <a:off x="0" y="960920"/>
              <a:ext cx="8975093" cy="1456157"/>
            </a:xfrm>
            <a:prstGeom prst="rect">
              <a:avLst/>
            </a:prstGeom>
          </p:spPr>
          <p:txBody>
            <a:bodyPr anchor="t" rtlCol="false" tIns="0" lIns="0" bIns="0" rIns="0">
              <a:spAutoFit/>
            </a:bodyPr>
            <a:lstStyle/>
            <a:p>
              <a:pPr algn="l">
                <a:lnSpc>
                  <a:spcPts val="3000"/>
                </a:lnSpc>
              </a:pPr>
              <a:r>
                <a:rPr lang="en-US" sz="2000">
                  <a:solidFill>
                    <a:srgbClr val="014F8E"/>
                  </a:solidFill>
                  <a:latin typeface="Roboto"/>
                  <a:ea typeface="Roboto"/>
                  <a:cs typeface="Roboto"/>
                  <a:sym typeface="Roboto"/>
                </a:rPr>
                <a:t>How will you introduce your company to your potential customers? Examples: impressions, click-through rate, visits, and social media metrics.</a:t>
              </a:r>
            </a:p>
          </p:txBody>
        </p:sp>
      </p:grpSp>
      <p:grpSp>
        <p:nvGrpSpPr>
          <p:cNvPr name="Group 14" id="14"/>
          <p:cNvGrpSpPr/>
          <p:nvPr/>
        </p:nvGrpSpPr>
        <p:grpSpPr>
          <a:xfrm rot="0">
            <a:off x="10527980" y="1028700"/>
            <a:ext cx="6731320" cy="1821769"/>
            <a:chOff x="0" y="0"/>
            <a:chExt cx="8975093" cy="2429025"/>
          </a:xfrm>
        </p:grpSpPr>
        <p:sp>
          <p:nvSpPr>
            <p:cNvPr name="TextBox 15" id="15"/>
            <p:cNvSpPr txBox="true"/>
            <p:nvPr/>
          </p:nvSpPr>
          <p:spPr>
            <a:xfrm rot="0">
              <a:off x="0" y="38100"/>
              <a:ext cx="8975093" cy="691950"/>
            </a:xfrm>
            <a:prstGeom prst="rect">
              <a:avLst/>
            </a:prstGeom>
          </p:spPr>
          <p:txBody>
            <a:bodyPr anchor="t" rtlCol="false" tIns="0" lIns="0" bIns="0" rIns="0">
              <a:spAutoFit/>
            </a:bodyPr>
            <a:lstStyle/>
            <a:p>
              <a:pPr algn="l">
                <a:lnSpc>
                  <a:spcPts val="3960"/>
                </a:lnSpc>
              </a:pPr>
              <a:r>
                <a:rPr lang="en-US" sz="3600">
                  <a:solidFill>
                    <a:srgbClr val="014F8E"/>
                  </a:solidFill>
                  <a:latin typeface="League Spartan"/>
                  <a:ea typeface="League Spartan"/>
                  <a:cs typeface="League Spartan"/>
                  <a:sym typeface="League Spartan"/>
                </a:rPr>
                <a:t>Retention</a:t>
              </a:r>
            </a:p>
          </p:txBody>
        </p:sp>
        <p:sp>
          <p:nvSpPr>
            <p:cNvPr name="TextBox 16" id="16"/>
            <p:cNvSpPr txBox="true"/>
            <p:nvPr/>
          </p:nvSpPr>
          <p:spPr>
            <a:xfrm rot="0">
              <a:off x="0" y="972868"/>
              <a:ext cx="8975093" cy="1456157"/>
            </a:xfrm>
            <a:prstGeom prst="rect">
              <a:avLst/>
            </a:prstGeom>
          </p:spPr>
          <p:txBody>
            <a:bodyPr anchor="t" rtlCol="false" tIns="0" lIns="0" bIns="0" rIns="0">
              <a:spAutoFit/>
            </a:bodyPr>
            <a:lstStyle/>
            <a:p>
              <a:pPr algn="l">
                <a:lnSpc>
                  <a:spcPts val="3000"/>
                </a:lnSpc>
              </a:pPr>
              <a:r>
                <a:rPr lang="en-US" sz="2000">
                  <a:solidFill>
                    <a:srgbClr val="014F8E"/>
                  </a:solidFill>
                  <a:latin typeface="Roboto"/>
                  <a:ea typeface="Roboto"/>
                  <a:cs typeface="Roboto"/>
                  <a:sym typeface="Roboto"/>
                </a:rPr>
                <a:t>How many of your customers are you retaining? Why are you losing others? Examples: customer acquisition rate and customer churn rate.</a:t>
              </a:r>
            </a:p>
          </p:txBody>
        </p:sp>
      </p:grpSp>
      <p:grpSp>
        <p:nvGrpSpPr>
          <p:cNvPr name="Group 17" id="17"/>
          <p:cNvGrpSpPr/>
          <p:nvPr/>
        </p:nvGrpSpPr>
        <p:grpSpPr>
          <a:xfrm rot="0">
            <a:off x="10527980" y="6847298"/>
            <a:ext cx="6731320" cy="1821769"/>
            <a:chOff x="0" y="0"/>
            <a:chExt cx="8975093" cy="2429025"/>
          </a:xfrm>
        </p:grpSpPr>
        <p:sp>
          <p:nvSpPr>
            <p:cNvPr name="TextBox 18" id="18"/>
            <p:cNvSpPr txBox="true"/>
            <p:nvPr/>
          </p:nvSpPr>
          <p:spPr>
            <a:xfrm rot="0">
              <a:off x="0" y="38100"/>
              <a:ext cx="8975093" cy="691950"/>
            </a:xfrm>
            <a:prstGeom prst="rect">
              <a:avLst/>
            </a:prstGeom>
          </p:spPr>
          <p:txBody>
            <a:bodyPr anchor="t" rtlCol="false" tIns="0" lIns="0" bIns="0" rIns="0">
              <a:spAutoFit/>
            </a:bodyPr>
            <a:lstStyle/>
            <a:p>
              <a:pPr algn="l">
                <a:lnSpc>
                  <a:spcPts val="3960"/>
                </a:lnSpc>
              </a:pPr>
              <a:r>
                <a:rPr lang="en-US" sz="3600">
                  <a:solidFill>
                    <a:srgbClr val="014F8E"/>
                  </a:solidFill>
                  <a:latin typeface="League Spartan"/>
                  <a:ea typeface="League Spartan"/>
                  <a:cs typeface="League Spartan"/>
                  <a:sym typeface="League Spartan"/>
                </a:rPr>
                <a:t>Referral</a:t>
              </a:r>
            </a:p>
          </p:txBody>
        </p:sp>
        <p:sp>
          <p:nvSpPr>
            <p:cNvPr name="TextBox 19" id="19"/>
            <p:cNvSpPr txBox="true"/>
            <p:nvPr/>
          </p:nvSpPr>
          <p:spPr>
            <a:xfrm rot="0">
              <a:off x="0" y="972868"/>
              <a:ext cx="8975093" cy="1456157"/>
            </a:xfrm>
            <a:prstGeom prst="rect">
              <a:avLst/>
            </a:prstGeom>
          </p:spPr>
          <p:txBody>
            <a:bodyPr anchor="t" rtlCol="false" tIns="0" lIns="0" bIns="0" rIns="0">
              <a:spAutoFit/>
            </a:bodyPr>
            <a:lstStyle/>
            <a:p>
              <a:pPr algn="l">
                <a:lnSpc>
                  <a:spcPts val="3000"/>
                </a:lnSpc>
              </a:pPr>
              <a:r>
                <a:rPr lang="en-US" sz="2000">
                  <a:solidFill>
                    <a:srgbClr val="014F8E"/>
                  </a:solidFill>
                  <a:latin typeface="Roboto"/>
                  <a:ea typeface="Roboto"/>
                  <a:cs typeface="Roboto"/>
                  <a:sym typeface="Roboto"/>
                </a:rPr>
                <a:t>How can you turn your customers into advocates? What’s your systematic process to generate referrals consistently? Examples: Net Promoter Score, referrals, and social shares.</a:t>
              </a:r>
            </a:p>
          </p:txBody>
        </p:sp>
      </p:grpSp>
      <p:grpSp>
        <p:nvGrpSpPr>
          <p:cNvPr name="Group 20" id="20"/>
          <p:cNvGrpSpPr/>
          <p:nvPr/>
        </p:nvGrpSpPr>
        <p:grpSpPr>
          <a:xfrm rot="0">
            <a:off x="10718480" y="3937999"/>
            <a:ext cx="6731320" cy="1821769"/>
            <a:chOff x="0" y="0"/>
            <a:chExt cx="8975093" cy="2429025"/>
          </a:xfrm>
        </p:grpSpPr>
        <p:sp>
          <p:nvSpPr>
            <p:cNvPr name="TextBox 21" id="21"/>
            <p:cNvSpPr txBox="true"/>
            <p:nvPr/>
          </p:nvSpPr>
          <p:spPr>
            <a:xfrm rot="0">
              <a:off x="0" y="38100"/>
              <a:ext cx="8975093" cy="691950"/>
            </a:xfrm>
            <a:prstGeom prst="rect">
              <a:avLst/>
            </a:prstGeom>
          </p:spPr>
          <p:txBody>
            <a:bodyPr anchor="t" rtlCol="false" tIns="0" lIns="0" bIns="0" rIns="0">
              <a:spAutoFit/>
            </a:bodyPr>
            <a:lstStyle/>
            <a:p>
              <a:pPr algn="l">
                <a:lnSpc>
                  <a:spcPts val="3960"/>
                </a:lnSpc>
              </a:pPr>
              <a:r>
                <a:rPr lang="en-US" sz="3600">
                  <a:solidFill>
                    <a:srgbClr val="014F8E"/>
                  </a:solidFill>
                  <a:latin typeface="League Spartan"/>
                  <a:ea typeface="League Spartan"/>
                  <a:cs typeface="League Spartan"/>
                  <a:sym typeface="League Spartan"/>
                </a:rPr>
                <a:t>Revenue</a:t>
              </a:r>
            </a:p>
          </p:txBody>
        </p:sp>
        <p:sp>
          <p:nvSpPr>
            <p:cNvPr name="TextBox 22" id="22"/>
            <p:cNvSpPr txBox="true"/>
            <p:nvPr/>
          </p:nvSpPr>
          <p:spPr>
            <a:xfrm rot="0">
              <a:off x="0" y="972868"/>
              <a:ext cx="8975093" cy="1456157"/>
            </a:xfrm>
            <a:prstGeom prst="rect">
              <a:avLst/>
            </a:prstGeom>
          </p:spPr>
          <p:txBody>
            <a:bodyPr anchor="t" rtlCol="false" tIns="0" lIns="0" bIns="0" rIns="0">
              <a:spAutoFit/>
            </a:bodyPr>
            <a:lstStyle/>
            <a:p>
              <a:pPr algn="l">
                <a:lnSpc>
                  <a:spcPts val="3000"/>
                </a:lnSpc>
              </a:pPr>
              <a:r>
                <a:rPr lang="en-US" sz="2000">
                  <a:solidFill>
                    <a:srgbClr val="014F8E"/>
                  </a:solidFill>
                  <a:latin typeface="Roboto"/>
                  <a:ea typeface="Roboto"/>
                  <a:cs typeface="Roboto"/>
                  <a:sym typeface="Roboto"/>
                </a:rPr>
                <a:t>How can you increase revenue? What’s your monetization plan? Examples: customer acquisition cost and customer lifetime value.</a:t>
              </a:r>
            </a:p>
          </p:txBody>
        </p:sp>
      </p:grpSp>
      <p:grpSp>
        <p:nvGrpSpPr>
          <p:cNvPr name="Group 23" id="23"/>
          <p:cNvGrpSpPr/>
          <p:nvPr/>
        </p:nvGrpSpPr>
        <p:grpSpPr>
          <a:xfrm rot="0">
            <a:off x="2112557" y="3937999"/>
            <a:ext cx="6731320" cy="2192158"/>
            <a:chOff x="0" y="0"/>
            <a:chExt cx="8975093" cy="2922878"/>
          </a:xfrm>
        </p:grpSpPr>
        <p:sp>
          <p:nvSpPr>
            <p:cNvPr name="TextBox 24" id="24"/>
            <p:cNvSpPr txBox="true"/>
            <p:nvPr/>
          </p:nvSpPr>
          <p:spPr>
            <a:xfrm rot="0">
              <a:off x="0" y="38100"/>
              <a:ext cx="8975093" cy="691950"/>
            </a:xfrm>
            <a:prstGeom prst="rect">
              <a:avLst/>
            </a:prstGeom>
          </p:spPr>
          <p:txBody>
            <a:bodyPr anchor="t" rtlCol="false" tIns="0" lIns="0" bIns="0" rIns="0">
              <a:spAutoFit/>
            </a:bodyPr>
            <a:lstStyle/>
            <a:p>
              <a:pPr algn="l">
                <a:lnSpc>
                  <a:spcPts val="3960"/>
                </a:lnSpc>
              </a:pPr>
              <a:r>
                <a:rPr lang="en-US" sz="3600">
                  <a:solidFill>
                    <a:srgbClr val="014F8E"/>
                  </a:solidFill>
                  <a:latin typeface="League Spartan"/>
                  <a:ea typeface="League Spartan"/>
                  <a:cs typeface="League Spartan"/>
                  <a:sym typeface="League Spartan"/>
                </a:rPr>
                <a:t>Acquisition</a:t>
              </a:r>
            </a:p>
          </p:txBody>
        </p:sp>
        <p:sp>
          <p:nvSpPr>
            <p:cNvPr name="TextBox 25" id="25"/>
            <p:cNvSpPr txBox="true"/>
            <p:nvPr/>
          </p:nvSpPr>
          <p:spPr>
            <a:xfrm rot="0">
              <a:off x="0" y="972868"/>
              <a:ext cx="8975093" cy="1950009"/>
            </a:xfrm>
            <a:prstGeom prst="rect">
              <a:avLst/>
            </a:prstGeom>
          </p:spPr>
          <p:txBody>
            <a:bodyPr anchor="t" rtlCol="false" tIns="0" lIns="0" bIns="0" rIns="0">
              <a:spAutoFit/>
            </a:bodyPr>
            <a:lstStyle/>
            <a:p>
              <a:pPr algn="l">
                <a:lnSpc>
                  <a:spcPts val="3000"/>
                </a:lnSpc>
              </a:pPr>
              <a:r>
                <a:rPr lang="en-US" sz="2000">
                  <a:solidFill>
                    <a:srgbClr val="014F8E"/>
                  </a:solidFill>
                  <a:latin typeface="Roboto"/>
                  <a:ea typeface="Roboto"/>
                  <a:cs typeface="Roboto"/>
                  <a:sym typeface="Roboto"/>
                </a:rPr>
                <a:t>Where are your potential customers coming from? What channel is driving the most valuable traffic for your company? Examples: new leads, email subscribers, resource downloads, support and sales chats.</a:t>
              </a:r>
            </a:p>
          </p:txBody>
        </p:sp>
      </p:grpSp>
      <p:grpSp>
        <p:nvGrpSpPr>
          <p:cNvPr name="Group 26" id="26"/>
          <p:cNvGrpSpPr/>
          <p:nvPr/>
        </p:nvGrpSpPr>
        <p:grpSpPr>
          <a:xfrm rot="0">
            <a:off x="2112557" y="6847298"/>
            <a:ext cx="6731320" cy="2192158"/>
            <a:chOff x="0" y="0"/>
            <a:chExt cx="8975093" cy="2922878"/>
          </a:xfrm>
        </p:grpSpPr>
        <p:sp>
          <p:nvSpPr>
            <p:cNvPr name="TextBox 27" id="27"/>
            <p:cNvSpPr txBox="true"/>
            <p:nvPr/>
          </p:nvSpPr>
          <p:spPr>
            <a:xfrm rot="0">
              <a:off x="0" y="38100"/>
              <a:ext cx="8975093" cy="691950"/>
            </a:xfrm>
            <a:prstGeom prst="rect">
              <a:avLst/>
            </a:prstGeom>
          </p:spPr>
          <p:txBody>
            <a:bodyPr anchor="t" rtlCol="false" tIns="0" lIns="0" bIns="0" rIns="0">
              <a:spAutoFit/>
            </a:bodyPr>
            <a:lstStyle/>
            <a:p>
              <a:pPr algn="l">
                <a:lnSpc>
                  <a:spcPts val="3960"/>
                </a:lnSpc>
              </a:pPr>
              <a:r>
                <a:rPr lang="en-US" sz="3600">
                  <a:solidFill>
                    <a:srgbClr val="014F8E"/>
                  </a:solidFill>
                  <a:latin typeface="League Spartan"/>
                  <a:ea typeface="League Spartan"/>
                  <a:cs typeface="League Spartan"/>
                  <a:sym typeface="League Spartan"/>
                </a:rPr>
                <a:t>Activation</a:t>
              </a:r>
            </a:p>
          </p:txBody>
        </p:sp>
        <p:sp>
          <p:nvSpPr>
            <p:cNvPr name="TextBox 28" id="28"/>
            <p:cNvSpPr txBox="true"/>
            <p:nvPr/>
          </p:nvSpPr>
          <p:spPr>
            <a:xfrm rot="0">
              <a:off x="0" y="972868"/>
              <a:ext cx="8975093" cy="1950009"/>
            </a:xfrm>
            <a:prstGeom prst="rect">
              <a:avLst/>
            </a:prstGeom>
          </p:spPr>
          <p:txBody>
            <a:bodyPr anchor="t" rtlCol="false" tIns="0" lIns="0" bIns="0" rIns="0">
              <a:spAutoFit/>
            </a:bodyPr>
            <a:lstStyle/>
            <a:p>
              <a:pPr algn="l">
                <a:lnSpc>
                  <a:spcPts val="3000"/>
                </a:lnSpc>
              </a:pPr>
              <a:r>
                <a:rPr lang="en-US" sz="2000">
                  <a:solidFill>
                    <a:srgbClr val="014F8E"/>
                  </a:solidFill>
                  <a:latin typeface="Roboto"/>
                  <a:ea typeface="Roboto"/>
                  <a:cs typeface="Roboto"/>
                  <a:sym typeface="Roboto"/>
                </a:rPr>
                <a:t>How will your potential customers try your product or service for the first time? How will you make them realize the true value of your product or service? Examples: new trial signups, product sales, activation after app download.</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14F8E"/>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418660" cy="8229600"/>
            <a:chOff x="0" y="0"/>
            <a:chExt cx="1891546" cy="10972800"/>
          </a:xfrm>
        </p:grpSpPr>
        <p:grpSp>
          <p:nvGrpSpPr>
            <p:cNvPr name="Group 3" id="3"/>
            <p:cNvGrpSpPr>
              <a:grpSpLocks noChangeAspect="true"/>
            </p:cNvGrpSpPr>
            <p:nvPr/>
          </p:nvGrpSpPr>
          <p:grpSpPr>
            <a:xfrm rot="-10800000">
              <a:off x="0" y="6810940"/>
              <a:ext cx="1891546" cy="1891546"/>
              <a:chOff x="0" y="0"/>
              <a:chExt cx="1708150" cy="1708150"/>
            </a:xfrm>
          </p:grpSpPr>
          <p:sp>
            <p:nvSpPr>
              <p:cNvPr name="Freeform 4" id="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5" id="5"/>
            <p:cNvSpPr/>
            <p:nvPr/>
          </p:nvSpPr>
          <p:spPr>
            <a:xfrm flipH="false" flipV="false" rot="-10800000">
              <a:off x="0" y="9081254"/>
              <a:ext cx="1891546" cy="1891546"/>
            </a:xfrm>
            <a:custGeom>
              <a:avLst/>
              <a:gdLst/>
              <a:ahLst/>
              <a:cxnLst/>
              <a:rect r="r" b="b" t="t" l="l"/>
              <a:pathLst>
                <a:path h="1891546" w="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10800000">
              <a:off x="0" y="2270313"/>
              <a:ext cx="1891546" cy="1891546"/>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8" id="8"/>
            <p:cNvSpPr/>
            <p:nvPr/>
          </p:nvSpPr>
          <p:spPr>
            <a:xfrm flipH="false" flipV="false" rot="-10800000">
              <a:off x="0" y="4540627"/>
              <a:ext cx="1891546" cy="1891546"/>
            </a:xfrm>
            <a:custGeom>
              <a:avLst/>
              <a:gdLst/>
              <a:ahLst/>
              <a:cxnLst/>
              <a:rect r="r" b="b" t="t" l="l"/>
              <a:pathLst>
                <a:path h="1891546" w="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0" y="0"/>
              <a:ext cx="1891546" cy="1891546"/>
            </a:xfrm>
            <a:custGeom>
              <a:avLst/>
              <a:gdLst/>
              <a:ahLst/>
              <a:cxnLst/>
              <a:rect r="r" b="b" t="t" l="l"/>
              <a:pathLst>
                <a:path h="1891546" w="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10" id="10"/>
          <p:cNvSpPr txBox="true"/>
          <p:nvPr/>
        </p:nvSpPr>
        <p:spPr>
          <a:xfrm rot="0">
            <a:off x="3598012" y="1836676"/>
            <a:ext cx="7139134" cy="6527924"/>
          </a:xfrm>
          <a:prstGeom prst="rect">
            <a:avLst/>
          </a:prstGeom>
        </p:spPr>
        <p:txBody>
          <a:bodyPr anchor="t" rtlCol="false" tIns="0" lIns="0" bIns="0" rIns="0">
            <a:spAutoFit/>
          </a:bodyPr>
          <a:lstStyle/>
          <a:p>
            <a:pPr algn="l">
              <a:lnSpc>
                <a:spcPts val="10400"/>
              </a:lnSpc>
            </a:pPr>
            <a:r>
              <a:rPr lang="en-US" sz="8000" spc="-80" b="true">
                <a:solidFill>
                  <a:srgbClr val="FFFFFF"/>
                </a:solidFill>
                <a:latin typeface="League Spartan"/>
                <a:ea typeface="League Spartan"/>
                <a:cs typeface="League Spartan"/>
                <a:sym typeface="League Spartan"/>
              </a:rPr>
              <a:t>Position Your Product or Service with the 4Ps of Marketing</a:t>
            </a:r>
          </a:p>
        </p:txBody>
      </p:sp>
      <p:grpSp>
        <p:nvGrpSpPr>
          <p:cNvPr name="Group 11" id="11"/>
          <p:cNvGrpSpPr/>
          <p:nvPr/>
        </p:nvGrpSpPr>
        <p:grpSpPr>
          <a:xfrm rot="0">
            <a:off x="11774474" y="1999648"/>
            <a:ext cx="5484826" cy="6287703"/>
            <a:chOff x="0" y="0"/>
            <a:chExt cx="7313102" cy="8383604"/>
          </a:xfrm>
        </p:grpSpPr>
        <p:sp>
          <p:nvSpPr>
            <p:cNvPr name="TextBox 12" id="12"/>
            <p:cNvSpPr txBox="true"/>
            <p:nvPr/>
          </p:nvSpPr>
          <p:spPr>
            <a:xfrm rot="0">
              <a:off x="0" y="1730007"/>
              <a:ext cx="7313102" cy="6653597"/>
            </a:xfrm>
            <a:prstGeom prst="rect">
              <a:avLst/>
            </a:prstGeom>
          </p:spPr>
          <p:txBody>
            <a:bodyPr anchor="t" rtlCol="false" tIns="0" lIns="0" bIns="0" rIns="0">
              <a:spAutoFit/>
            </a:bodyPr>
            <a:lstStyle/>
            <a:p>
              <a:pPr algn="l" marL="0" indent="0" lvl="0">
                <a:lnSpc>
                  <a:spcPts val="3600"/>
                </a:lnSpc>
              </a:pPr>
              <a:r>
                <a:rPr lang="en-US" sz="2400" u="none">
                  <a:solidFill>
                    <a:srgbClr val="FFFFFF"/>
                  </a:solidFill>
                  <a:latin typeface="Roboto"/>
                  <a:ea typeface="Roboto"/>
                  <a:cs typeface="Roboto"/>
                  <a:sym typeface="Roboto"/>
                </a:rPr>
                <a:t>The 4Ps of Marketing illustrates how product, price, place, and promotion work together when a product or service is launched to customers. It is created by Neil Borden in the 1950s to demonstrate the ways companies use advertising and marketing techniques to convert potential buyers into actual customers. Use the blank framework on the next page to start filling out your own 4Ps of Marketing.</a:t>
              </a:r>
            </a:p>
          </p:txBody>
        </p:sp>
        <p:sp>
          <p:nvSpPr>
            <p:cNvPr name="AutoShape 13" id="13"/>
            <p:cNvSpPr/>
            <p:nvPr/>
          </p:nvSpPr>
          <p:spPr>
            <a:xfrm rot="0">
              <a:off x="0" y="992379"/>
              <a:ext cx="1324627" cy="223120"/>
            </a:xfrm>
            <a:prstGeom prst="rect">
              <a:avLst/>
            </a:prstGeom>
            <a:solidFill>
              <a:srgbClr val="FCEA00"/>
            </a:solidFill>
          </p:spPr>
        </p:sp>
        <p:sp>
          <p:nvSpPr>
            <p:cNvPr name="TextBox 14" id="14"/>
            <p:cNvSpPr txBox="true"/>
            <p:nvPr/>
          </p:nvSpPr>
          <p:spPr>
            <a:xfrm rot="0">
              <a:off x="0" y="-28575"/>
              <a:ext cx="7313102" cy="665483"/>
            </a:xfrm>
            <a:prstGeom prst="rect">
              <a:avLst/>
            </a:prstGeom>
          </p:spPr>
          <p:txBody>
            <a:bodyPr anchor="t" rtlCol="false" tIns="0" lIns="0" bIns="0" rIns="0">
              <a:spAutoFit/>
            </a:bodyPr>
            <a:lstStyle/>
            <a:p>
              <a:pPr algn="l">
                <a:lnSpc>
                  <a:spcPts val="4160"/>
                </a:lnSpc>
              </a:pPr>
              <a:r>
                <a:rPr lang="en-US" b="true" sz="3200" spc="-32">
                  <a:solidFill>
                    <a:srgbClr val="FFFFFF"/>
                  </a:solidFill>
                  <a:latin typeface="League Spartan"/>
                  <a:ea typeface="League Spartan"/>
                  <a:cs typeface="League Spartan"/>
                  <a:sym typeface="League Spartan"/>
                </a:rPr>
                <a:t>4PS OF MARKETING</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n x icon"/>
          <p:cNvSpPr/>
          <p:nvPr/>
        </p:nvSpPr>
        <p:spPr>
          <a:xfrm flipH="false" flipV="false" rot="0">
            <a:off x="871931" y="1028700"/>
            <a:ext cx="488968" cy="488968"/>
          </a:xfrm>
          <a:custGeom>
            <a:avLst/>
            <a:gdLst/>
            <a:ahLst/>
            <a:cxnLst/>
            <a:rect r="r" b="b" t="t" l="l"/>
            <a:pathLst>
              <a:path h="488968" w="488968">
                <a:moveTo>
                  <a:pt x="0" y="0"/>
                </a:moveTo>
                <a:lnTo>
                  <a:pt x="488968" y="0"/>
                </a:lnTo>
                <a:lnTo>
                  <a:pt x="488968" y="488968"/>
                </a:lnTo>
                <a:lnTo>
                  <a:pt x="0" y="4889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a:extLst>
              <a:ext uri="{C183D7F6-B498-43B3-948B-1728B52AA6E4}">
                <adec:decorative xmlns:adec="http://schemas.microsoft.com/office/drawing/2017/decorative" val="1"/>
              </a:ext>
            </a:extLst>
          </p:cNvPr>
          <p:cNvSpPr/>
          <p:nvPr/>
        </p:nvSpPr>
        <p:spPr>
          <a:xfrm rot="0">
            <a:off x="0" y="5143500"/>
            <a:ext cx="18288000" cy="5111307"/>
          </a:xfrm>
          <a:prstGeom prst="rect">
            <a:avLst/>
          </a:prstGeom>
          <a:solidFill>
            <a:srgbClr val="FCEA00"/>
          </a:solidFill>
        </p:spPr>
      </p:sp>
      <p:sp>
        <p:nvSpPr>
          <p:cNvPr name="Freeform 4" id="4" descr="an x icon"/>
          <p:cNvSpPr/>
          <p:nvPr/>
        </p:nvSpPr>
        <p:spPr>
          <a:xfrm flipH="false" flipV="false" rot="0">
            <a:off x="9465155" y="5782457"/>
            <a:ext cx="488968" cy="488968"/>
          </a:xfrm>
          <a:custGeom>
            <a:avLst/>
            <a:gdLst/>
            <a:ahLst/>
            <a:cxnLst/>
            <a:rect r="r" b="b" t="t" l="l"/>
            <a:pathLst>
              <a:path h="488968" w="488968">
                <a:moveTo>
                  <a:pt x="0" y="0"/>
                </a:moveTo>
                <a:lnTo>
                  <a:pt x="488967" y="0"/>
                </a:lnTo>
                <a:lnTo>
                  <a:pt x="488967" y="488968"/>
                </a:lnTo>
                <a:lnTo>
                  <a:pt x="0" y="488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a:grpSpLocks noChangeAspect="true"/>
          </p:cNvGrpSpPr>
          <p:nvPr/>
        </p:nvGrpSpPr>
        <p:grpSpPr>
          <a:xfrm rot="5400000">
            <a:off x="871931" y="5782457"/>
            <a:ext cx="488968" cy="488968"/>
            <a:chOff x="0" y="0"/>
            <a:chExt cx="1708150" cy="1708150"/>
          </a:xfrm>
        </p:grpSpPr>
        <p:sp>
          <p:nvSpPr>
            <p:cNvPr name="Freeform 6" id="6" descr="a circle icon"/>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FFFFF"/>
            </a:solidFill>
          </p:spPr>
        </p:sp>
      </p:grpSp>
      <p:grpSp>
        <p:nvGrpSpPr>
          <p:cNvPr name="Group 7" id="7"/>
          <p:cNvGrpSpPr>
            <a:grpSpLocks noChangeAspect="true"/>
          </p:cNvGrpSpPr>
          <p:nvPr/>
        </p:nvGrpSpPr>
        <p:grpSpPr>
          <a:xfrm rot="5400000">
            <a:off x="9465155" y="1028700"/>
            <a:ext cx="488968" cy="488968"/>
            <a:chOff x="0" y="0"/>
            <a:chExt cx="1708150" cy="1708150"/>
          </a:xfrm>
        </p:grpSpPr>
        <p:sp>
          <p:nvSpPr>
            <p:cNvPr name="Freeform 8" id="8" descr="a circle icon"/>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TextBox 9" id="9"/>
          <p:cNvSpPr txBox="true"/>
          <p:nvPr/>
        </p:nvSpPr>
        <p:spPr>
          <a:xfrm rot="0">
            <a:off x="4674404" y="981075"/>
            <a:ext cx="3998337" cy="3011702"/>
          </a:xfrm>
          <a:prstGeom prst="rect">
            <a:avLst/>
          </a:prstGeom>
        </p:spPr>
        <p:txBody>
          <a:bodyPr anchor="t" rtlCol="false" tIns="0" lIns="0" bIns="0" rIns="0">
            <a:spAutoFit/>
          </a:bodyPr>
          <a:lstStyle/>
          <a:p>
            <a:pPr algn="l" marL="0" indent="0" lvl="0">
              <a:lnSpc>
                <a:spcPts val="2982"/>
              </a:lnSpc>
              <a:spcBef>
                <a:spcPct val="0"/>
              </a:spcBef>
            </a:pPr>
            <a:r>
              <a:rPr lang="en-US" sz="2100" u="none">
                <a:solidFill>
                  <a:srgbClr val="014F8E"/>
                </a:solidFill>
                <a:latin typeface="Roboto"/>
                <a:ea typeface="Roboto"/>
                <a:cs typeface="Roboto"/>
                <a:sym typeface="Roboto"/>
              </a:rPr>
              <a:t>Product refers to the good or service you are offering to customers. What needs does this product fulfil? What frustrations does it address? What makes it compelling to customers such that they will believe they need to have it?</a:t>
            </a:r>
          </a:p>
        </p:txBody>
      </p:sp>
      <p:grpSp>
        <p:nvGrpSpPr>
          <p:cNvPr name="Group 10" id="10"/>
          <p:cNvGrpSpPr/>
          <p:nvPr/>
        </p:nvGrpSpPr>
        <p:grpSpPr>
          <a:xfrm rot="0">
            <a:off x="1690571" y="1028700"/>
            <a:ext cx="2286984" cy="1627822"/>
            <a:chOff x="0" y="0"/>
            <a:chExt cx="3049313" cy="2170430"/>
          </a:xfrm>
        </p:grpSpPr>
        <p:sp>
          <p:nvSpPr>
            <p:cNvPr name="TextBox 11" id="11"/>
            <p:cNvSpPr txBox="true"/>
            <p:nvPr/>
          </p:nvSpPr>
          <p:spPr>
            <a:xfrm rot="0">
              <a:off x="0" y="0"/>
              <a:ext cx="3049313" cy="641190"/>
            </a:xfrm>
            <a:prstGeom prst="rect">
              <a:avLst/>
            </a:prstGeom>
          </p:spPr>
          <p:txBody>
            <a:bodyPr anchor="t" rtlCol="false" tIns="0" lIns="0" bIns="0" rIns="0">
              <a:spAutoFit/>
            </a:bodyPr>
            <a:lstStyle/>
            <a:p>
              <a:pPr algn="l" marL="0" indent="0" lvl="0">
                <a:lnSpc>
                  <a:spcPts val="3840"/>
                </a:lnSpc>
              </a:pPr>
              <a:r>
                <a:rPr lang="en-US" b="true" sz="3200" u="none">
                  <a:solidFill>
                    <a:srgbClr val="014F8E"/>
                  </a:solidFill>
                  <a:latin typeface="League Spartan"/>
                  <a:ea typeface="League Spartan"/>
                  <a:cs typeface="League Spartan"/>
                  <a:sym typeface="League Spartan"/>
                </a:rPr>
                <a:t>Product</a:t>
              </a:r>
            </a:p>
          </p:txBody>
        </p:sp>
        <p:sp>
          <p:nvSpPr>
            <p:cNvPr name="TextBox 12" id="12"/>
            <p:cNvSpPr txBox="true"/>
            <p:nvPr/>
          </p:nvSpPr>
          <p:spPr>
            <a:xfrm rot="0">
              <a:off x="0" y="867746"/>
              <a:ext cx="3049313" cy="1302683"/>
            </a:xfrm>
            <a:prstGeom prst="rect">
              <a:avLst/>
            </a:prstGeom>
          </p:spPr>
          <p:txBody>
            <a:bodyPr anchor="t" rtlCol="false" tIns="0" lIns="0" bIns="0" rIns="0">
              <a:spAutoFit/>
            </a:bodyPr>
            <a:lstStyle/>
            <a:p>
              <a:pPr algn="l" marL="297180" indent="-148590" lvl="1">
                <a:lnSpc>
                  <a:spcPts val="2700"/>
                </a:lnSpc>
                <a:buFont typeface="Arial"/>
                <a:buChar char="•"/>
              </a:pPr>
              <a:r>
                <a:rPr lang="en-US" b="true" sz="1800" u="none">
                  <a:solidFill>
                    <a:srgbClr val="014F8E"/>
                  </a:solidFill>
                  <a:latin typeface="League Spartan"/>
                  <a:ea typeface="League Spartan"/>
                  <a:cs typeface="League Spartan"/>
                  <a:sym typeface="League Spartan"/>
                </a:rPr>
                <a:t>BRAND</a:t>
              </a:r>
            </a:p>
            <a:p>
              <a:pPr algn="l" marL="297180" indent="-148590" lvl="1">
                <a:lnSpc>
                  <a:spcPts val="2700"/>
                </a:lnSpc>
                <a:buFont typeface="Arial"/>
                <a:buChar char="•"/>
              </a:pPr>
              <a:r>
                <a:rPr lang="en-US" b="true" sz="1800" u="none">
                  <a:solidFill>
                    <a:srgbClr val="014F8E"/>
                  </a:solidFill>
                  <a:latin typeface="League Spartan"/>
                  <a:ea typeface="League Spartan"/>
                  <a:cs typeface="League Spartan"/>
                  <a:sym typeface="League Spartan"/>
                </a:rPr>
                <a:t>FEATURES</a:t>
              </a:r>
            </a:p>
            <a:p>
              <a:pPr algn="l" marL="297180" indent="-148590" lvl="1">
                <a:lnSpc>
                  <a:spcPts val="2700"/>
                </a:lnSpc>
                <a:buFont typeface="Arial"/>
                <a:buChar char="•"/>
              </a:pPr>
              <a:r>
                <a:rPr lang="en-US" b="true" sz="1800" u="none">
                  <a:solidFill>
                    <a:srgbClr val="014F8E"/>
                  </a:solidFill>
                  <a:latin typeface="League Spartan"/>
                  <a:ea typeface="League Spartan"/>
                  <a:cs typeface="League Spartan"/>
                  <a:sym typeface="League Spartan"/>
                </a:rPr>
                <a:t>PACKAGING</a:t>
              </a:r>
            </a:p>
          </p:txBody>
        </p:sp>
      </p:grpSp>
      <p:sp>
        <p:nvSpPr>
          <p:cNvPr name="TextBox 13" id="13"/>
          <p:cNvSpPr txBox="true"/>
          <p:nvPr/>
        </p:nvSpPr>
        <p:spPr>
          <a:xfrm rot="0">
            <a:off x="13260963" y="981075"/>
            <a:ext cx="3998337" cy="3767390"/>
          </a:xfrm>
          <a:prstGeom prst="rect">
            <a:avLst/>
          </a:prstGeom>
        </p:spPr>
        <p:txBody>
          <a:bodyPr anchor="t" rtlCol="false" tIns="0" lIns="0" bIns="0" rIns="0">
            <a:spAutoFit/>
          </a:bodyPr>
          <a:lstStyle/>
          <a:p>
            <a:pPr algn="l" marL="0" indent="0" lvl="0">
              <a:lnSpc>
                <a:spcPts val="2982"/>
              </a:lnSpc>
              <a:spcBef>
                <a:spcPct val="0"/>
              </a:spcBef>
            </a:pPr>
            <a:r>
              <a:rPr lang="en-US" sz="2100" u="none">
                <a:solidFill>
                  <a:srgbClr val="014F8E"/>
                </a:solidFill>
                <a:latin typeface="Roboto"/>
                <a:ea typeface="Roboto"/>
                <a:cs typeface="Roboto"/>
                <a:sym typeface="Roboto"/>
              </a:rPr>
              <a:t>Price is what customers pay for a product or service and it takes into account the cost of production. What is the value of the product or service to customers? Are there established price points for this product or service in the market? How will this price compare with competitors?</a:t>
            </a:r>
          </a:p>
        </p:txBody>
      </p:sp>
      <p:grpSp>
        <p:nvGrpSpPr>
          <p:cNvPr name="Group 14" id="14"/>
          <p:cNvGrpSpPr/>
          <p:nvPr/>
        </p:nvGrpSpPr>
        <p:grpSpPr>
          <a:xfrm rot="0">
            <a:off x="10277130" y="1028700"/>
            <a:ext cx="2286984" cy="2301072"/>
            <a:chOff x="0" y="0"/>
            <a:chExt cx="3049313" cy="3068095"/>
          </a:xfrm>
        </p:grpSpPr>
        <p:sp>
          <p:nvSpPr>
            <p:cNvPr name="TextBox 15" id="15"/>
            <p:cNvSpPr txBox="true"/>
            <p:nvPr/>
          </p:nvSpPr>
          <p:spPr>
            <a:xfrm rot="0">
              <a:off x="0" y="0"/>
              <a:ext cx="3049313" cy="641190"/>
            </a:xfrm>
            <a:prstGeom prst="rect">
              <a:avLst/>
            </a:prstGeom>
          </p:spPr>
          <p:txBody>
            <a:bodyPr anchor="t" rtlCol="false" tIns="0" lIns="0" bIns="0" rIns="0">
              <a:spAutoFit/>
            </a:bodyPr>
            <a:lstStyle/>
            <a:p>
              <a:pPr algn="l" marL="0" indent="0" lvl="0">
                <a:lnSpc>
                  <a:spcPts val="3840"/>
                </a:lnSpc>
              </a:pPr>
              <a:r>
                <a:rPr lang="en-US" b="true" sz="3200" u="none">
                  <a:solidFill>
                    <a:srgbClr val="014F8E"/>
                  </a:solidFill>
                  <a:latin typeface="League Spartan"/>
                  <a:ea typeface="League Spartan"/>
                  <a:cs typeface="League Spartan"/>
                  <a:sym typeface="League Spartan"/>
                </a:rPr>
                <a:t>Price</a:t>
              </a:r>
            </a:p>
          </p:txBody>
        </p:sp>
        <p:sp>
          <p:nvSpPr>
            <p:cNvPr name="TextBox 16" id="16"/>
            <p:cNvSpPr txBox="true"/>
            <p:nvPr/>
          </p:nvSpPr>
          <p:spPr>
            <a:xfrm rot="0">
              <a:off x="0" y="877271"/>
              <a:ext cx="3049313" cy="2190824"/>
            </a:xfrm>
            <a:prstGeom prst="rect">
              <a:avLst/>
            </a:prstGeom>
          </p:spPr>
          <p:txBody>
            <a:bodyPr anchor="t" rtlCol="false" tIns="0" lIns="0" bIns="0" rIns="0">
              <a:spAutoFit/>
            </a:bodyPr>
            <a:lstStyle/>
            <a:p>
              <a:pPr algn="l" marL="297180" indent="-148590" lvl="1">
                <a:lnSpc>
                  <a:spcPts val="2699"/>
                </a:lnSpc>
                <a:buFont typeface="Arial"/>
                <a:buChar char="•"/>
              </a:pPr>
              <a:r>
                <a:rPr lang="en-US" b="true" sz="1799" u="none">
                  <a:solidFill>
                    <a:srgbClr val="014F8E"/>
                  </a:solidFill>
                  <a:latin typeface="League Spartan"/>
                  <a:ea typeface="League Spartan"/>
                  <a:cs typeface="League Spartan"/>
                  <a:sym typeface="League Spartan"/>
                </a:rPr>
                <a:t>PRICE</a:t>
              </a:r>
            </a:p>
            <a:p>
              <a:pPr algn="l" marL="297180" indent="-148590" lvl="1">
                <a:lnSpc>
                  <a:spcPts val="2699"/>
                </a:lnSpc>
                <a:buFont typeface="Arial"/>
                <a:buChar char="•"/>
              </a:pPr>
              <a:r>
                <a:rPr lang="en-US" b="true" sz="1799" u="none">
                  <a:solidFill>
                    <a:srgbClr val="014F8E"/>
                  </a:solidFill>
                  <a:latin typeface="League Spartan"/>
                  <a:ea typeface="League Spartan"/>
                  <a:cs typeface="League Spartan"/>
                  <a:sym typeface="League Spartan"/>
                </a:rPr>
                <a:t>DISCOUNTS</a:t>
              </a:r>
            </a:p>
            <a:p>
              <a:pPr algn="l" marL="297180" indent="-148590" lvl="1">
                <a:lnSpc>
                  <a:spcPts val="2699"/>
                </a:lnSpc>
                <a:buFont typeface="Arial"/>
                <a:buChar char="•"/>
              </a:pPr>
              <a:r>
                <a:rPr lang="en-US" b="true" sz="1799" u="none">
                  <a:solidFill>
                    <a:srgbClr val="014F8E"/>
                  </a:solidFill>
                  <a:latin typeface="League Spartan"/>
                  <a:ea typeface="League Spartan"/>
                  <a:cs typeface="League Spartan"/>
                  <a:sym typeface="League Spartan"/>
                </a:rPr>
                <a:t>BUNDLING DEALS</a:t>
              </a:r>
            </a:p>
            <a:p>
              <a:pPr algn="l" marL="297180" indent="-148590" lvl="1">
                <a:lnSpc>
                  <a:spcPts val="2700"/>
                </a:lnSpc>
                <a:buFont typeface="Arial"/>
                <a:buChar char="•"/>
              </a:pPr>
              <a:r>
                <a:rPr lang="en-US" b="true" sz="1800" u="none">
                  <a:solidFill>
                    <a:srgbClr val="014F8E"/>
                  </a:solidFill>
                  <a:latin typeface="League Spartan"/>
                  <a:ea typeface="League Spartan"/>
                  <a:cs typeface="League Spartan"/>
                  <a:sym typeface="League Spartan"/>
                </a:rPr>
                <a:t>CREDIT TERMS</a:t>
              </a:r>
            </a:p>
          </p:txBody>
        </p:sp>
      </p:grpSp>
      <p:sp>
        <p:nvSpPr>
          <p:cNvPr name="TextBox 17" id="17"/>
          <p:cNvSpPr txBox="true"/>
          <p:nvPr/>
        </p:nvSpPr>
        <p:spPr>
          <a:xfrm rot="0">
            <a:off x="4674404" y="5734832"/>
            <a:ext cx="3998337" cy="2256015"/>
          </a:xfrm>
          <a:prstGeom prst="rect">
            <a:avLst/>
          </a:prstGeom>
        </p:spPr>
        <p:txBody>
          <a:bodyPr anchor="t" rtlCol="false" tIns="0" lIns="0" bIns="0" rIns="0">
            <a:spAutoFit/>
          </a:bodyPr>
          <a:lstStyle/>
          <a:p>
            <a:pPr algn="l" marL="0" indent="0" lvl="0">
              <a:lnSpc>
                <a:spcPts val="2982"/>
              </a:lnSpc>
              <a:spcBef>
                <a:spcPct val="0"/>
              </a:spcBef>
            </a:pPr>
            <a:r>
              <a:rPr lang="en-US" sz="2100" u="none">
                <a:solidFill>
                  <a:srgbClr val="014F8E"/>
                </a:solidFill>
                <a:latin typeface="Roboto"/>
                <a:ea typeface="Roboto"/>
                <a:cs typeface="Roboto"/>
                <a:sym typeface="Roboto"/>
              </a:rPr>
              <a:t>Promotion is how you will get the word out about your product or service to your target customers. It includes advertising, public relations, and promotional strategies.</a:t>
            </a:r>
          </a:p>
        </p:txBody>
      </p:sp>
      <p:grpSp>
        <p:nvGrpSpPr>
          <p:cNvPr name="Group 18" id="18"/>
          <p:cNvGrpSpPr/>
          <p:nvPr/>
        </p:nvGrpSpPr>
        <p:grpSpPr>
          <a:xfrm rot="0">
            <a:off x="1690571" y="5782457"/>
            <a:ext cx="2286984" cy="2637696"/>
            <a:chOff x="0" y="0"/>
            <a:chExt cx="3049313" cy="3516928"/>
          </a:xfrm>
        </p:grpSpPr>
        <p:sp>
          <p:nvSpPr>
            <p:cNvPr name="TextBox 19" id="19"/>
            <p:cNvSpPr txBox="true"/>
            <p:nvPr/>
          </p:nvSpPr>
          <p:spPr>
            <a:xfrm rot="0">
              <a:off x="0" y="0"/>
              <a:ext cx="3049313" cy="641190"/>
            </a:xfrm>
            <a:prstGeom prst="rect">
              <a:avLst/>
            </a:prstGeom>
          </p:spPr>
          <p:txBody>
            <a:bodyPr anchor="t" rtlCol="false" tIns="0" lIns="0" bIns="0" rIns="0">
              <a:spAutoFit/>
            </a:bodyPr>
            <a:lstStyle/>
            <a:p>
              <a:pPr algn="l" marL="0" indent="0" lvl="0">
                <a:lnSpc>
                  <a:spcPts val="3840"/>
                </a:lnSpc>
              </a:pPr>
              <a:r>
                <a:rPr lang="en-US" b="true" sz="3200" u="none">
                  <a:solidFill>
                    <a:srgbClr val="014F8E"/>
                  </a:solidFill>
                  <a:latin typeface="League Spartan"/>
                  <a:ea typeface="League Spartan"/>
                  <a:cs typeface="League Spartan"/>
                  <a:sym typeface="League Spartan"/>
                </a:rPr>
                <a:t>Promotion</a:t>
              </a:r>
            </a:p>
          </p:txBody>
        </p:sp>
        <p:sp>
          <p:nvSpPr>
            <p:cNvPr name="TextBox 20" id="20"/>
            <p:cNvSpPr txBox="true"/>
            <p:nvPr/>
          </p:nvSpPr>
          <p:spPr>
            <a:xfrm rot="0">
              <a:off x="0" y="877271"/>
              <a:ext cx="3049313" cy="2639657"/>
            </a:xfrm>
            <a:prstGeom prst="rect">
              <a:avLst/>
            </a:prstGeom>
          </p:spPr>
          <p:txBody>
            <a:bodyPr anchor="t" rtlCol="false" tIns="0" lIns="0" bIns="0" rIns="0">
              <a:spAutoFit/>
            </a:bodyPr>
            <a:lstStyle/>
            <a:p>
              <a:pPr algn="l" marL="297180" indent="-148590" lvl="1">
                <a:lnSpc>
                  <a:spcPts val="2699"/>
                </a:lnSpc>
                <a:buFont typeface="Arial"/>
                <a:buChar char="•"/>
              </a:pPr>
              <a:r>
                <a:rPr lang="en-US" b="true" sz="1799" u="none">
                  <a:solidFill>
                    <a:srgbClr val="014F8E"/>
                  </a:solidFill>
                  <a:latin typeface="League Spartan"/>
                  <a:ea typeface="League Spartan"/>
                  <a:cs typeface="League Spartan"/>
                  <a:sym typeface="League Spartan"/>
                </a:rPr>
                <a:t>ADS</a:t>
              </a:r>
            </a:p>
            <a:p>
              <a:pPr algn="l" marL="297180" indent="-148590" lvl="1">
                <a:lnSpc>
                  <a:spcPts val="2699"/>
                </a:lnSpc>
                <a:buFont typeface="Arial"/>
                <a:buChar char="•"/>
              </a:pPr>
              <a:r>
                <a:rPr lang="en-US" b="true" sz="1799" u="none">
                  <a:solidFill>
                    <a:srgbClr val="014F8E"/>
                  </a:solidFill>
                  <a:latin typeface="League Spartan"/>
                  <a:ea typeface="League Spartan"/>
                  <a:cs typeface="League Spartan"/>
                  <a:sym typeface="League Spartan"/>
                </a:rPr>
                <a:t>PR</a:t>
              </a:r>
            </a:p>
            <a:p>
              <a:pPr algn="l" marL="297180" indent="-148590" lvl="1">
                <a:lnSpc>
                  <a:spcPts val="2699"/>
                </a:lnSpc>
                <a:buFont typeface="Arial"/>
                <a:buChar char="•"/>
              </a:pPr>
              <a:r>
                <a:rPr lang="en-US" b="true" sz="1799" u="none">
                  <a:solidFill>
                    <a:srgbClr val="014F8E"/>
                  </a:solidFill>
                  <a:latin typeface="League Spartan"/>
                  <a:ea typeface="League Spartan"/>
                  <a:cs typeface="League Spartan"/>
                  <a:sym typeface="League Spartan"/>
                </a:rPr>
                <a:t>SOCIAL MEDIA</a:t>
              </a:r>
            </a:p>
            <a:p>
              <a:pPr algn="l" marL="297180" indent="-148590" lvl="1">
                <a:lnSpc>
                  <a:spcPts val="2699"/>
                </a:lnSpc>
                <a:buFont typeface="Arial"/>
                <a:buChar char="•"/>
              </a:pPr>
              <a:r>
                <a:rPr lang="en-US" b="true" sz="1799" u="none">
                  <a:solidFill>
                    <a:srgbClr val="014F8E"/>
                  </a:solidFill>
                  <a:latin typeface="League Spartan"/>
                  <a:ea typeface="League Spartan"/>
                  <a:cs typeface="League Spartan"/>
                  <a:sym typeface="League Spartan"/>
                </a:rPr>
                <a:t>EMAIL</a:t>
              </a:r>
            </a:p>
            <a:p>
              <a:pPr algn="l" marL="297180" indent="-148590" lvl="1">
                <a:lnSpc>
                  <a:spcPts val="2699"/>
                </a:lnSpc>
                <a:buFont typeface="Arial"/>
                <a:buChar char="•"/>
              </a:pPr>
              <a:r>
                <a:rPr lang="en-US" b="true" sz="1799" u="none">
                  <a:solidFill>
                    <a:srgbClr val="014F8E"/>
                  </a:solidFill>
                  <a:latin typeface="League Spartan"/>
                  <a:ea typeface="League Spartan"/>
                  <a:cs typeface="League Spartan"/>
                  <a:sym typeface="League Spartan"/>
                </a:rPr>
                <a:t>SEARCH ENGINE</a:t>
              </a:r>
            </a:p>
            <a:p>
              <a:pPr algn="l" marL="297180" indent="-148590" lvl="1">
                <a:lnSpc>
                  <a:spcPts val="2700"/>
                </a:lnSpc>
                <a:buFont typeface="Arial"/>
                <a:buChar char="•"/>
              </a:pPr>
              <a:r>
                <a:rPr lang="en-US" b="true" sz="1800" u="none">
                  <a:solidFill>
                    <a:srgbClr val="014F8E"/>
                  </a:solidFill>
                  <a:latin typeface="League Spartan"/>
                  <a:ea typeface="League Spartan"/>
                  <a:cs typeface="League Spartan"/>
                  <a:sym typeface="League Spartan"/>
                </a:rPr>
                <a:t>VIDEO</a:t>
              </a:r>
            </a:p>
          </p:txBody>
        </p:sp>
      </p:grpSp>
      <p:sp>
        <p:nvSpPr>
          <p:cNvPr name="TextBox 21" id="21"/>
          <p:cNvSpPr txBox="true"/>
          <p:nvPr/>
        </p:nvSpPr>
        <p:spPr>
          <a:xfrm rot="0">
            <a:off x="13260963" y="5734832"/>
            <a:ext cx="3998337" cy="3011702"/>
          </a:xfrm>
          <a:prstGeom prst="rect">
            <a:avLst/>
          </a:prstGeom>
        </p:spPr>
        <p:txBody>
          <a:bodyPr anchor="t" rtlCol="false" tIns="0" lIns="0" bIns="0" rIns="0">
            <a:spAutoFit/>
          </a:bodyPr>
          <a:lstStyle/>
          <a:p>
            <a:pPr algn="l" marL="0" indent="0" lvl="0">
              <a:lnSpc>
                <a:spcPts val="2982"/>
              </a:lnSpc>
              <a:spcBef>
                <a:spcPct val="0"/>
              </a:spcBef>
            </a:pPr>
            <a:r>
              <a:rPr lang="en-US" sz="2100" u="none">
                <a:solidFill>
                  <a:srgbClr val="014F8E"/>
                </a:solidFill>
                <a:latin typeface="Roboto"/>
                <a:ea typeface="Roboto"/>
                <a:cs typeface="Roboto"/>
                <a:sym typeface="Roboto"/>
              </a:rPr>
              <a:t>Place refers to how and where your customers will look to see your product or service. It also considers how you will deliver the product or service to them. Will it be in a physical store or online? What will be the distribution channels?</a:t>
            </a:r>
          </a:p>
        </p:txBody>
      </p:sp>
      <p:grpSp>
        <p:nvGrpSpPr>
          <p:cNvPr name="Group 22" id="22"/>
          <p:cNvGrpSpPr/>
          <p:nvPr/>
        </p:nvGrpSpPr>
        <p:grpSpPr>
          <a:xfrm rot="0">
            <a:off x="10277130" y="5782457"/>
            <a:ext cx="2286984" cy="1964447"/>
            <a:chOff x="0" y="0"/>
            <a:chExt cx="3049313" cy="2619263"/>
          </a:xfrm>
        </p:grpSpPr>
        <p:sp>
          <p:nvSpPr>
            <p:cNvPr name="TextBox 23" id="23"/>
            <p:cNvSpPr txBox="true"/>
            <p:nvPr/>
          </p:nvSpPr>
          <p:spPr>
            <a:xfrm rot="0">
              <a:off x="0" y="0"/>
              <a:ext cx="3049313" cy="641190"/>
            </a:xfrm>
            <a:prstGeom prst="rect">
              <a:avLst/>
            </a:prstGeom>
          </p:spPr>
          <p:txBody>
            <a:bodyPr anchor="t" rtlCol="false" tIns="0" lIns="0" bIns="0" rIns="0">
              <a:spAutoFit/>
            </a:bodyPr>
            <a:lstStyle/>
            <a:p>
              <a:pPr algn="l" marL="0" indent="0" lvl="0">
                <a:lnSpc>
                  <a:spcPts val="3840"/>
                </a:lnSpc>
              </a:pPr>
              <a:r>
                <a:rPr lang="en-US" b="true" sz="3200" u="none">
                  <a:solidFill>
                    <a:srgbClr val="014F8E"/>
                  </a:solidFill>
                  <a:latin typeface="League Spartan"/>
                  <a:ea typeface="League Spartan"/>
                  <a:cs typeface="League Spartan"/>
                  <a:sym typeface="League Spartan"/>
                </a:rPr>
                <a:t>Place</a:t>
              </a:r>
            </a:p>
          </p:txBody>
        </p:sp>
        <p:sp>
          <p:nvSpPr>
            <p:cNvPr name="TextBox 24" id="24"/>
            <p:cNvSpPr txBox="true"/>
            <p:nvPr/>
          </p:nvSpPr>
          <p:spPr>
            <a:xfrm rot="0">
              <a:off x="0" y="877271"/>
              <a:ext cx="3049313" cy="1741991"/>
            </a:xfrm>
            <a:prstGeom prst="rect">
              <a:avLst/>
            </a:prstGeom>
          </p:spPr>
          <p:txBody>
            <a:bodyPr anchor="t" rtlCol="false" tIns="0" lIns="0" bIns="0" rIns="0">
              <a:spAutoFit/>
            </a:bodyPr>
            <a:lstStyle/>
            <a:p>
              <a:pPr algn="l" marL="297180" indent="-148590" lvl="1">
                <a:lnSpc>
                  <a:spcPts val="2699"/>
                </a:lnSpc>
                <a:buFont typeface="Arial"/>
                <a:buChar char="•"/>
              </a:pPr>
              <a:r>
                <a:rPr lang="en-US" b="true" sz="1799" u="none">
                  <a:solidFill>
                    <a:srgbClr val="014F8E"/>
                  </a:solidFill>
                  <a:latin typeface="League Spartan"/>
                  <a:ea typeface="League Spartan"/>
                  <a:cs typeface="League Spartan"/>
                  <a:sym typeface="League Spartan"/>
                </a:rPr>
                <a:t>STORES</a:t>
              </a:r>
            </a:p>
            <a:p>
              <a:pPr algn="l" marL="297180" indent="-148590" lvl="1">
                <a:lnSpc>
                  <a:spcPts val="2699"/>
                </a:lnSpc>
                <a:buFont typeface="Arial"/>
                <a:buChar char="•"/>
              </a:pPr>
              <a:r>
                <a:rPr lang="en-US" b="true" sz="1799" u="none">
                  <a:solidFill>
                    <a:srgbClr val="014F8E"/>
                  </a:solidFill>
                  <a:latin typeface="League Spartan"/>
                  <a:ea typeface="League Spartan"/>
                  <a:cs typeface="League Spartan"/>
                  <a:sym typeface="League Spartan"/>
                </a:rPr>
                <a:t>WEBSITE</a:t>
              </a:r>
            </a:p>
            <a:p>
              <a:pPr algn="l" marL="297180" indent="-148590" lvl="1">
                <a:lnSpc>
                  <a:spcPts val="2699"/>
                </a:lnSpc>
                <a:buFont typeface="Arial"/>
                <a:buChar char="•"/>
              </a:pPr>
              <a:r>
                <a:rPr lang="en-US" b="true" sz="1799" u="none">
                  <a:solidFill>
                    <a:srgbClr val="014F8E"/>
                  </a:solidFill>
                  <a:latin typeface="League Spartan"/>
                  <a:ea typeface="League Spartan"/>
                  <a:cs typeface="League Spartan"/>
                  <a:sym typeface="League Spartan"/>
                </a:rPr>
                <a:t>ONLINE</a:t>
              </a:r>
            </a:p>
            <a:p>
              <a:pPr algn="l" marL="297180" indent="-148590" lvl="1">
                <a:lnSpc>
                  <a:spcPts val="2700"/>
                </a:lnSpc>
                <a:buFont typeface="Arial"/>
                <a:buChar char="•"/>
              </a:pPr>
              <a:r>
                <a:rPr lang="en-US" b="true" sz="1800" u="none">
                  <a:solidFill>
                    <a:srgbClr val="014F8E"/>
                  </a:solidFill>
                  <a:latin typeface="League Spartan"/>
                  <a:ea typeface="League Spartan"/>
                  <a:cs typeface="League Spartan"/>
                  <a:sym typeface="League Spartan"/>
                </a:rPr>
                <a:t>MARKETPLACE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14F8E"/>
        </a:solidFill>
      </p:bgPr>
    </p:bg>
    <p:spTree>
      <p:nvGrpSpPr>
        <p:cNvPr id="1" name=""/>
        <p:cNvGrpSpPr/>
        <p:nvPr/>
      </p:nvGrpSpPr>
      <p:grpSpPr>
        <a:xfrm>
          <a:off x="0" y="0"/>
          <a:ext cx="0" cy="0"/>
          <a:chOff x="0" y="0"/>
          <a:chExt cx="0" cy="0"/>
        </a:xfrm>
      </p:grpSpPr>
      <p:sp>
        <p:nvSpPr>
          <p:cNvPr name="AutoShape 2" id="2">
            <a:extLst>
              <a:ext uri="{C183D7F6-B498-43B3-948B-1728B52AA6E4}">
                <adec:decorative xmlns:adec="http://schemas.microsoft.com/office/drawing/2017/decorative" val="1"/>
              </a:ext>
            </a:extLst>
          </p:cNvPr>
          <p:cNvSpPr/>
          <p:nvPr/>
        </p:nvSpPr>
        <p:spPr>
          <a:xfrm rot="0">
            <a:off x="10652193" y="0"/>
            <a:ext cx="7635807" cy="10287000"/>
          </a:xfrm>
          <a:prstGeom prst="rect">
            <a:avLst/>
          </a:prstGeom>
          <a:solidFill>
            <a:srgbClr val="FCEA00"/>
          </a:solidFill>
        </p:spPr>
      </p:sp>
      <p:sp>
        <p:nvSpPr>
          <p:cNvPr name="TextBox 3" id="3"/>
          <p:cNvSpPr txBox="true"/>
          <p:nvPr/>
        </p:nvSpPr>
        <p:spPr>
          <a:xfrm rot="0">
            <a:off x="914610" y="962025"/>
            <a:ext cx="8641321" cy="5871133"/>
          </a:xfrm>
          <a:prstGeom prst="rect">
            <a:avLst/>
          </a:prstGeom>
        </p:spPr>
        <p:txBody>
          <a:bodyPr anchor="t" rtlCol="false" tIns="0" lIns="0" bIns="0" rIns="0">
            <a:spAutoFit/>
          </a:bodyPr>
          <a:lstStyle/>
          <a:p>
            <a:pPr algn="l">
              <a:lnSpc>
                <a:spcPts val="9359"/>
              </a:lnSpc>
            </a:pPr>
            <a:r>
              <a:rPr lang="en-US" sz="7199" spc="-71" b="true">
                <a:solidFill>
                  <a:srgbClr val="FFFFFF"/>
                </a:solidFill>
                <a:latin typeface="League Spartan"/>
                <a:ea typeface="League Spartan"/>
                <a:cs typeface="League Spartan"/>
                <a:sym typeface="League Spartan"/>
              </a:rPr>
              <a:t>Establish</a:t>
            </a:r>
          </a:p>
          <a:p>
            <a:pPr algn="l">
              <a:lnSpc>
                <a:spcPts val="9360"/>
              </a:lnSpc>
            </a:pPr>
            <a:r>
              <a:rPr lang="en-US" sz="7200" spc="-72" b="true">
                <a:solidFill>
                  <a:srgbClr val="FFFFFF"/>
                </a:solidFill>
                <a:latin typeface="League Spartan"/>
                <a:ea typeface="League Spartan"/>
                <a:cs typeface="League Spartan"/>
                <a:sym typeface="League Spartan"/>
              </a:rPr>
              <a:t>Your Product's Appeal with a Product-Market Fit Pyramid</a:t>
            </a:r>
          </a:p>
        </p:txBody>
      </p:sp>
      <p:grpSp>
        <p:nvGrpSpPr>
          <p:cNvPr name="Group 4" id="4"/>
          <p:cNvGrpSpPr/>
          <p:nvPr/>
        </p:nvGrpSpPr>
        <p:grpSpPr>
          <a:xfrm rot="0">
            <a:off x="11774474" y="1028700"/>
            <a:ext cx="5484826" cy="7387400"/>
            <a:chOff x="0" y="0"/>
            <a:chExt cx="7313102" cy="9849867"/>
          </a:xfrm>
        </p:grpSpPr>
        <p:sp>
          <p:nvSpPr>
            <p:cNvPr name="AutoShape 5" id="5"/>
            <p:cNvSpPr/>
            <p:nvPr/>
          </p:nvSpPr>
          <p:spPr>
            <a:xfrm rot="0">
              <a:off x="0" y="0"/>
              <a:ext cx="1324627" cy="223120"/>
            </a:xfrm>
            <a:prstGeom prst="rect">
              <a:avLst/>
            </a:prstGeom>
            <a:solidFill>
              <a:srgbClr val="014F8E"/>
            </a:solidFill>
          </p:spPr>
        </p:sp>
        <p:sp>
          <p:nvSpPr>
            <p:cNvPr name="TextBox 6" id="6"/>
            <p:cNvSpPr txBox="true"/>
            <p:nvPr/>
          </p:nvSpPr>
          <p:spPr>
            <a:xfrm rot="0">
              <a:off x="0" y="763617"/>
              <a:ext cx="7313102" cy="9086249"/>
            </a:xfrm>
            <a:prstGeom prst="rect">
              <a:avLst/>
            </a:prstGeom>
          </p:spPr>
          <p:txBody>
            <a:bodyPr anchor="t" rtlCol="false" tIns="0" lIns="0" bIns="0" rIns="0">
              <a:spAutoFit/>
            </a:bodyPr>
            <a:lstStyle/>
            <a:p>
              <a:pPr algn="l" marL="0" indent="0" lvl="0">
                <a:lnSpc>
                  <a:spcPts val="3600"/>
                </a:lnSpc>
              </a:pPr>
              <a:r>
                <a:rPr lang="en-US" sz="2400" u="none">
                  <a:solidFill>
                    <a:srgbClr val="014F8E"/>
                  </a:solidFill>
                  <a:latin typeface="Roboto"/>
                  <a:ea typeface="Roboto"/>
                  <a:cs typeface="Roboto"/>
                  <a:sym typeface="Roboto"/>
                </a:rPr>
                <a:t>Product-Market fit is a concept coined Marc Andreessen and refers to your start-up being in a good market with a product that can satisfy that market. Finding Product-Market fit is the difference between struggling to find customers and having them knocking down your door for your product. This framework will help you identify target customers and their underserved needs and test and change your key market hypotheses to arrive at product-market fit. Use the blank framework on the next page to start filling out your own Product-Market Fit Pyramid.</a:t>
              </a:r>
            </a:p>
          </p:txBody>
        </p:sp>
      </p:grpSp>
      <p:grpSp>
        <p:nvGrpSpPr>
          <p:cNvPr name="Group 7" id="7"/>
          <p:cNvGrpSpPr/>
          <p:nvPr/>
        </p:nvGrpSpPr>
        <p:grpSpPr>
          <a:xfrm rot="0">
            <a:off x="1028700" y="8289929"/>
            <a:ext cx="3378602" cy="968371"/>
            <a:chOff x="0" y="0"/>
            <a:chExt cx="4504802" cy="1291162"/>
          </a:xfrm>
        </p:grpSpPr>
        <p:sp>
          <p:nvSpPr>
            <p:cNvPr name="AutoShape 8" id="8"/>
            <p:cNvSpPr/>
            <p:nvPr/>
          </p:nvSpPr>
          <p:spPr>
            <a:xfrm rot="5400000">
              <a:off x="1610906" y="5447"/>
              <a:ext cx="1288438" cy="1282991"/>
            </a:xfrm>
            <a:prstGeom prst="rect">
              <a:avLst/>
            </a:prstGeom>
            <a:solidFill>
              <a:srgbClr val="FFFFFF"/>
            </a:solidFill>
          </p:spPr>
        </p:sp>
        <p:grpSp>
          <p:nvGrpSpPr>
            <p:cNvPr name="Group 9" id="9"/>
            <p:cNvGrpSpPr>
              <a:grpSpLocks noChangeAspect="true"/>
            </p:cNvGrpSpPr>
            <p:nvPr/>
          </p:nvGrpSpPr>
          <p:grpSpPr>
            <a:xfrm rot="5400000">
              <a:off x="0" y="0"/>
              <a:ext cx="1288438" cy="128843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CEA00"/>
              </a:solidFill>
            </p:spPr>
          </p:sp>
        </p:grpSp>
        <p:sp>
          <p:nvSpPr>
            <p:cNvPr name="Freeform 11" id="11"/>
            <p:cNvSpPr/>
            <p:nvPr/>
          </p:nvSpPr>
          <p:spPr>
            <a:xfrm flipH="false" flipV="false" rot="0">
              <a:off x="3221811" y="5447"/>
              <a:ext cx="1282991" cy="1282991"/>
            </a:xfrm>
            <a:custGeom>
              <a:avLst/>
              <a:gdLst/>
              <a:ahLst/>
              <a:cxnLst/>
              <a:rect r="r" b="b" t="t" l="l"/>
              <a:pathLst>
                <a:path h="1282991" w="1282991">
                  <a:moveTo>
                    <a:pt x="0" y="0"/>
                  </a:moveTo>
                  <a:lnTo>
                    <a:pt x="1282991" y="0"/>
                  </a:lnTo>
                  <a:lnTo>
                    <a:pt x="1282991" y="1282991"/>
                  </a:lnTo>
                  <a:lnTo>
                    <a:pt x="0" y="12829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DAGZhSxWSRY</dc:identifier>
  <dcterms:modified xsi:type="dcterms:W3CDTF">2011-08-01T06:04:30Z</dcterms:modified>
  <cp:revision>1</cp:revision>
</cp:coreProperties>
</file>