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6" r:id="rId2"/>
    <p:sldId id="302" r:id="rId3"/>
    <p:sldId id="282" r:id="rId4"/>
    <p:sldId id="310" r:id="rId5"/>
    <p:sldId id="304" r:id="rId6"/>
    <p:sldId id="294" r:id="rId7"/>
    <p:sldId id="297" r:id="rId8"/>
    <p:sldId id="257" r:id="rId9"/>
    <p:sldId id="313" r:id="rId10"/>
    <p:sldId id="258" r:id="rId11"/>
    <p:sldId id="311" r:id="rId12"/>
    <p:sldId id="262" r:id="rId13"/>
    <p:sldId id="261" r:id="rId14"/>
    <p:sldId id="265" r:id="rId15"/>
    <p:sldId id="307" r:id="rId16"/>
    <p:sldId id="305" r:id="rId17"/>
    <p:sldId id="259" r:id="rId18"/>
    <p:sldId id="260" r:id="rId19"/>
    <p:sldId id="298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식 신" initials="은신" lastIdx="1" clrIdx="0">
    <p:extLst>
      <p:ext uri="{19B8F6BF-5375-455C-9EA6-DF929625EA0E}">
        <p15:presenceInfo xmlns:p15="http://schemas.microsoft.com/office/powerpoint/2012/main" userId="844c087e33d55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64169" autoAdjust="0"/>
  </p:normalViewPr>
  <p:slideViewPr>
    <p:cSldViewPr snapToGrid="0">
      <p:cViewPr varScale="1">
        <p:scale>
          <a:sx n="73" d="100"/>
          <a:sy n="73" d="100"/>
        </p:scale>
        <p:origin x="1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09FF-B478-4F25-B111-AD6F7A967278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AF19-1C06-45BC-8EA4-9734B7B88D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33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3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045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61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79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43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5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17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22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52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13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04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50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B4D2D-DEDF-53B5-71E9-19608C9DF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1ACB2-54B1-9F71-1CA0-0D9E6B3F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AC3DC-8D62-4ED1-2D24-64E8A91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CD1F-6935-5C01-1FEB-CA3F2F12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66DFB-A33D-F2FF-B4D9-75710883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15C14A-FA9F-454B-B503-42A8986BA59C}"/>
              </a:ext>
            </a:extLst>
          </p:cNvPr>
          <p:cNvGrpSpPr/>
          <p:nvPr userDrawn="1"/>
        </p:nvGrpSpPr>
        <p:grpSpPr>
          <a:xfrm>
            <a:off x="0" y="-14053"/>
            <a:ext cx="12192000" cy="741429"/>
            <a:chOff x="0" y="-14053"/>
            <a:chExt cx="12192000" cy="7414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8854FC-23C0-48DA-AA28-42E15AE0185E}"/>
                </a:ext>
              </a:extLst>
            </p:cNvPr>
            <p:cNvSpPr/>
            <p:nvPr/>
          </p:nvSpPr>
          <p:spPr>
            <a:xfrm>
              <a:off x="0" y="-14053"/>
              <a:ext cx="12192000" cy="403291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8A675A1-D55D-4EF4-9232-8F6179F04EC4}"/>
                </a:ext>
              </a:extLst>
            </p:cNvPr>
            <p:cNvGrpSpPr/>
            <p:nvPr/>
          </p:nvGrpSpPr>
          <p:grpSpPr>
            <a:xfrm>
              <a:off x="228148" y="84939"/>
              <a:ext cx="2815498" cy="642437"/>
              <a:chOff x="185270" y="960471"/>
              <a:chExt cx="3129544" cy="64243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54AA75-B454-46D6-9F96-9B71B188F898}"/>
                  </a:ext>
                </a:extLst>
              </p:cNvPr>
              <p:cNvSpPr/>
              <p:nvPr/>
            </p:nvSpPr>
            <p:spPr>
              <a:xfrm>
                <a:off x="1042767" y="960471"/>
                <a:ext cx="2272047" cy="64243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40D69CC1-8422-4E73-AD5B-78A02581A189}"/>
                  </a:ext>
                </a:extLst>
              </p:cNvPr>
              <p:cNvSpPr/>
              <p:nvPr/>
            </p:nvSpPr>
            <p:spPr>
              <a:xfrm>
                <a:off x="185270" y="960471"/>
                <a:ext cx="3024095" cy="642437"/>
              </a:xfrm>
              <a:prstGeom prst="roundRect">
                <a:avLst>
                  <a:gd name="adj" fmla="val 50000"/>
                </a:avLst>
              </a:prstGeom>
              <a:solidFill>
                <a:srgbClr val="1D63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2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30456-64CE-24C9-835F-BA83BD4D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AE05E-9D31-CD97-DC11-A491DD30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3AC9-AF75-1F38-D6DC-BA927D15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EFC0A-919D-79A0-05FD-FF2295C3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1F717-2DF5-B776-63FA-2E910D44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4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FA051-D03C-0622-1EB7-FD05214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C2095-5D76-28CD-603F-EDFE16B8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5922-1092-EABD-F28C-4282A0A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23485-017E-AE46-4E66-708299DB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B4E31-4CC9-75BF-3E53-CBD1DA67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2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0FF3-BBAC-3DD9-52EA-A028F93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8CFA6-F0D5-3CFA-76AB-DF37B8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EE524-A8A3-F7A1-BBCC-B9B1484A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5179F-9789-2B56-4176-BEBA0A78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0B5D2-DFDF-06D4-2467-CFCCE4CA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E27-4C55-131B-D8B7-1186B17A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EE32E-7A97-001C-CBB8-2D15C2AD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A5B43-BC3E-FAA9-7958-01433406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97854-FB19-E4AC-A065-A73B067B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03891-56A5-7359-2A45-04A1C5E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1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29711-AA7B-9748-FA64-1655386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63512-3553-6083-5A77-06176A78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362CD-1164-0D7F-2F1F-0C76CE2D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F1DB0-67DB-BA7C-EE70-2DA36EA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9DD7-4D1C-4A05-E795-1D426D5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01EE2-FA3C-85A5-5CBE-918CA1A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0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12E5-0F03-E740-1ACA-E4878A8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0640F-3076-4F71-D26B-38B6E926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04C1-72ED-137F-EA77-D6CC96F9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17F09-CF39-B3AD-2160-ED6BD593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52978-8032-8B64-8724-314BA1FF9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49982-6CE2-5D56-339C-30451599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12D55-8F05-7825-DAEB-0C158DC1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93B6D-21C9-837B-66A8-3831CAB2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C3D8F-3CC0-4D4D-98D9-0ADA519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12E39-DCB9-5C7A-9154-0F34C4B5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D1CF4-BF66-49CE-C208-2B1CF383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29E197-EE3A-1210-97E4-B116AA5F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2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D9BB6-E9B4-0F4D-C6BC-2B40CF14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BDDC6-B9FB-2CE2-AF0C-E65E9D7A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C50EA-20E3-003C-BF5E-3A0164D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F1AFA-E7C1-2191-1599-B3032492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2F09-B0A0-5A25-C1B6-BF8E39A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746D6-9659-8F6E-4804-AED4D407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6EEAB-E87B-6191-9727-2392A6D0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456E8-2DAA-A145-AD15-E60D45E5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4F5D8-FF7E-912F-5BDD-84AA998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053C-3578-13CF-B03A-B4ACCB8A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650C88-EF04-4942-D41D-A4ACB27C8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AEF4B-6224-F6FF-95C6-085CF174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EFB6D-6A1E-ECD9-4F51-8E0DA42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FD040-BE9A-2A3B-FF4E-AB61C31C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30E69-6590-61D8-9F0C-F7C9FC90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E2A5C-8A27-2C80-8E06-AD6D4036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B5A2D-E638-997D-C30A-DD7EDBAF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E8551-C605-A2F8-6559-12F075C0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41B-EF2D-5A06-6220-DDFA7886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2BCAD-7C3F-BB85-4A43-66714988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2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25.e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D3E9-00CD-5E40-CE70-E6FF02E2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45D20-9D2A-F2D3-8551-A320CFC1EADF}"/>
              </a:ext>
            </a:extLst>
          </p:cNvPr>
          <p:cNvSpPr txBox="1"/>
          <p:nvPr/>
        </p:nvSpPr>
        <p:spPr>
          <a:xfrm>
            <a:off x="894092" y="2101125"/>
            <a:ext cx="7965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4000" b="1" dirty="0"/>
              <a:t>도커</a:t>
            </a:r>
            <a:r>
              <a:rPr lang="en-US" altLang="ko-KR" sz="4000" b="1" dirty="0"/>
              <a:t>(docker)</a:t>
            </a:r>
          </a:p>
          <a:p>
            <a:pPr marL="514350" indent="-514350">
              <a:buAutoNum type="arabicPeriod"/>
            </a:pPr>
            <a:endParaRPr lang="en-US" altLang="ko-KR" sz="4000" b="1" dirty="0"/>
          </a:p>
          <a:p>
            <a:pPr marL="514350" indent="-514350">
              <a:buAutoNum type="arabicPeriod"/>
            </a:pPr>
            <a:endParaRPr lang="en-US" altLang="ko-KR" sz="4000" b="1" dirty="0"/>
          </a:p>
          <a:p>
            <a:pPr marL="514350" indent="-514350">
              <a:buAutoNum type="arabicPeriod"/>
            </a:pPr>
            <a:endParaRPr lang="en-US" altLang="ko-KR" sz="4000" b="1" dirty="0"/>
          </a:p>
          <a:p>
            <a:pPr marL="514350" indent="-514350">
              <a:buAutoNum type="arabicPeriod"/>
            </a:pPr>
            <a:r>
              <a:rPr lang="ko-KR" altLang="en-US" sz="4000" b="1" dirty="0"/>
              <a:t>도커 컴포즈</a:t>
            </a:r>
            <a:r>
              <a:rPr lang="en-US" altLang="ko-KR" sz="4000" b="1" dirty="0"/>
              <a:t>(Docker Compose)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6F34F-DA6F-601D-F46D-026816F7CA10}"/>
              </a:ext>
            </a:extLst>
          </p:cNvPr>
          <p:cNvSpPr txBox="1"/>
          <p:nvPr/>
        </p:nvSpPr>
        <p:spPr>
          <a:xfrm>
            <a:off x="466090" y="153425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D3359E-E8DD-D9E6-8499-547016B8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532" y="4141457"/>
            <a:ext cx="3027150" cy="14726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7EB40E-EF8D-416D-A12C-881641799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12" y="1797050"/>
            <a:ext cx="429514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1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35CAC7-CF87-48F5-B593-19FFF0676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87849"/>
              </p:ext>
            </p:extLst>
          </p:nvPr>
        </p:nvGraphicFramePr>
        <p:xfrm>
          <a:off x="838200" y="1891665"/>
          <a:ext cx="10515600" cy="1280160"/>
        </p:xfrm>
        <a:graphic>
          <a:graphicData uri="http://schemas.openxmlformats.org/drawingml/2006/table">
            <a:tbl>
              <a:tblPr/>
              <a:tblGrid>
                <a:gridCol w="2597458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  <a:gridCol w="4145132">
                  <a:extLst>
                    <a:ext uri="{9D8B030D-6E8A-4147-A177-3AD203B41FA5}">
                      <a16:colId xmlns:a16="http://schemas.microsoft.com/office/drawing/2014/main" val="2398024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내려 받거나 생성한 이미지 목록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이미지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rmi [</a:t>
                      </a:r>
                      <a:r>
                        <a:rPr lang="ko-KR" altLang="en-US" sz="1500" dirty="0"/>
                        <a:t>이미지</a:t>
                      </a:r>
                      <a:r>
                        <a:rPr lang="en-US" altLang="ko-KR" sz="1500" dirty="0"/>
                        <a:t>ID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0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이미지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search [nginx,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java, ubuntu </a:t>
                      </a:r>
                      <a:r>
                        <a:rPr lang="ko-KR" altLang="en-US" sz="1500" dirty="0"/>
                        <a:t>등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84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79E32-D344-4501-ABD0-E79F9573FA89}"/>
              </a:ext>
            </a:extLst>
          </p:cNvPr>
          <p:cNvSpPr txBox="1"/>
          <p:nvPr/>
        </p:nvSpPr>
        <p:spPr>
          <a:xfrm>
            <a:off x="712825" y="1105232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4C995-679C-921E-3347-2BC3F80C960E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031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35CAC7-CF87-48F5-B593-19FFF0676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8869"/>
              </p:ext>
            </p:extLst>
          </p:nvPr>
        </p:nvGraphicFramePr>
        <p:xfrm>
          <a:off x="838200" y="1891665"/>
          <a:ext cx="10515600" cy="1828800"/>
        </p:xfrm>
        <a:graphic>
          <a:graphicData uri="http://schemas.openxmlformats.org/drawingml/2006/table">
            <a:tbl>
              <a:tblPr/>
              <a:tblGrid>
                <a:gridCol w="2597458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  <a:gridCol w="4145132">
                  <a:extLst>
                    <a:ext uri="{9D8B030D-6E8A-4147-A177-3AD203B41FA5}">
                      <a16:colId xmlns:a16="http://schemas.microsoft.com/office/drawing/2014/main" val="2398024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작업 폴더 변경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cd 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현재 작업 폴더에 있는 파일 목록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ls,</a:t>
                      </a:r>
                      <a:r>
                        <a:rPr lang="ko-KR" altLang="en-US" sz="1500" dirty="0"/>
                        <a:t>  </a:t>
                      </a:r>
                      <a:r>
                        <a:rPr lang="en-US" altLang="ko-KR" sz="1500" dirty="0"/>
                        <a:t>ls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-a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0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 내용 출력하기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cat memo.txt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8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echo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파일에 내용쓰기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echo hello &gt; index.html   (</a:t>
                      </a:r>
                      <a:r>
                        <a:rPr lang="ko-KR" altLang="en-US" sz="1500" dirty="0"/>
                        <a:t>덮어쓰기</a:t>
                      </a:r>
                      <a:r>
                        <a:rPr lang="en-US" sz="1500" dirty="0"/>
                        <a:t>)</a:t>
                      </a:r>
                    </a:p>
                    <a:p>
                      <a:r>
                        <a:rPr lang="en-US" sz="1500" dirty="0"/>
                        <a:t>echo hello &gt;&gt; index.html (</a:t>
                      </a:r>
                      <a:r>
                        <a:rPr lang="ko-KR" altLang="en-US" sz="1500" dirty="0"/>
                        <a:t>이어쓰기</a:t>
                      </a:r>
                      <a:r>
                        <a:rPr lang="en-US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201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79E32-D344-4501-ABD0-E79F9573FA89}"/>
              </a:ext>
            </a:extLst>
          </p:cNvPr>
          <p:cNvSpPr txBox="1"/>
          <p:nvPr/>
        </p:nvSpPr>
        <p:spPr>
          <a:xfrm>
            <a:off x="712824" y="1105232"/>
            <a:ext cx="355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자주 사용하는 </a:t>
            </a:r>
            <a:r>
              <a:rPr lang="ko-KR" altLang="en-US" b="1"/>
              <a:t>리눅스 명령어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4C995-679C-921E-3347-2BC3F80C960E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251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1892300" y="3251200"/>
            <a:ext cx="819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나만의 이미지 만들기</a:t>
            </a:r>
            <a:r>
              <a:rPr lang="en-US" altLang="ko-KR" sz="4000" b="1" dirty="0"/>
              <a:t>(Dockerfile)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2C010-1C88-D23E-A1E8-A612F7F7C35A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89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9044D-9C02-44A6-83E0-2E1BB73266D8}"/>
              </a:ext>
            </a:extLst>
          </p:cNvPr>
          <p:cNvSpPr txBox="1"/>
          <p:nvPr/>
        </p:nvSpPr>
        <p:spPr>
          <a:xfrm>
            <a:off x="531850" y="1115090"/>
            <a:ext cx="33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Dockerfile</a:t>
            </a:r>
            <a:r>
              <a:rPr lang="ko-KR" altLang="en-US" b="1" dirty="0"/>
              <a:t>로 이미지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4353E-CC10-410F-B18F-25CB56B0F7B3}"/>
              </a:ext>
            </a:extLst>
          </p:cNvPr>
          <p:cNvSpPr txBox="1"/>
          <p:nvPr/>
        </p:nvSpPr>
        <p:spPr>
          <a:xfrm>
            <a:off x="651493" y="1550818"/>
            <a:ext cx="7273308" cy="3093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#</a:t>
            </a:r>
            <a:r>
              <a:rPr lang="ko-KR" altLang="en-US" sz="1300" dirty="0"/>
              <a:t>사용할 베이스 이미지 명시 </a:t>
            </a:r>
            <a:r>
              <a:rPr lang="en-US" altLang="ko-KR" sz="1300" dirty="0"/>
              <a:t>(</a:t>
            </a:r>
            <a:r>
              <a:rPr lang="ko-KR" altLang="en-US" sz="1300" dirty="0"/>
              <a:t>공식 이미지 권장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FROM openjdk:17-jdk-alpine</a:t>
            </a:r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작업 디렉토리 생성 및 설정</a:t>
            </a:r>
            <a:r>
              <a:rPr lang="en-US" altLang="ko-KR" sz="1300" dirty="0"/>
              <a:t>(</a:t>
            </a:r>
            <a:r>
              <a:rPr lang="ko-KR" altLang="en-US" sz="1300" dirty="0"/>
              <a:t>컨테이너 내부 경로에 시작점으로 지정 </a:t>
            </a:r>
            <a:r>
              <a:rPr lang="en-US" altLang="ko-KR" sz="1300" dirty="0"/>
              <a:t>-&gt; </a:t>
            </a:r>
            <a:r>
              <a:rPr lang="ko-KR" altLang="en-US" sz="1300" dirty="0"/>
              <a:t>없으면 생성 됨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WORKDIR /app</a:t>
            </a:r>
          </a:p>
          <a:p>
            <a:endParaRPr lang="en-US" altLang="ko-KR" sz="1300" dirty="0"/>
          </a:p>
          <a:p>
            <a:r>
              <a:rPr lang="en-US" altLang="ko-KR" sz="1300" dirty="0"/>
              <a:t>#jar</a:t>
            </a:r>
            <a:r>
              <a:rPr lang="ko-KR" altLang="en-US" sz="1300" dirty="0"/>
              <a:t>파일 등 빌드 결과물을 컨테이너에 복사 </a:t>
            </a:r>
            <a:r>
              <a:rPr lang="en-US" altLang="ko-KR" sz="1300" dirty="0"/>
              <a:t>(</a:t>
            </a:r>
            <a:r>
              <a:rPr lang="ko-KR" altLang="en-US" sz="1300" dirty="0"/>
              <a:t>호스트 </a:t>
            </a:r>
            <a:r>
              <a:rPr lang="en-US" altLang="ko-KR" sz="1300" dirty="0"/>
              <a:t>-&gt; </a:t>
            </a:r>
            <a:r>
              <a:rPr lang="ko-KR" altLang="en-US" sz="1300" dirty="0"/>
              <a:t>컨테이너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COPY build/libs/myapp.jar /app/app.jar</a:t>
            </a:r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환경변수 사용</a:t>
            </a:r>
            <a:endParaRPr lang="en-US" altLang="ko-KR" sz="1300" dirty="0"/>
          </a:p>
          <a:p>
            <a:r>
              <a:rPr lang="en-US" altLang="ko-KR" sz="1300" b="1" dirty="0"/>
              <a:t>ENV INSTANCE_NAME=＂</a:t>
            </a:r>
            <a:r>
              <a:rPr lang="ko-KR" altLang="en-US" sz="1300" b="1" dirty="0"/>
              <a:t>환경변수입니다</a:t>
            </a:r>
            <a:r>
              <a:rPr lang="en-US" altLang="ko-KR" sz="1300" b="1" dirty="0"/>
              <a:t>."</a:t>
            </a:r>
          </a:p>
          <a:p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컨테이너 실행시 기본으로 실행할 명령</a:t>
            </a:r>
          </a:p>
          <a:p>
            <a:r>
              <a:rPr lang="en-US" altLang="ko-KR" sz="1300" b="1" dirty="0"/>
              <a:t>CMD ["java", "-jar", "/app/app.jar"]</a:t>
            </a:r>
            <a:endParaRPr lang="ko-KR" altLang="en-US" sz="1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D261B-ECD2-4111-9F6F-ECA41FD15B5C}"/>
              </a:ext>
            </a:extLst>
          </p:cNvPr>
          <p:cNvSpPr txBox="1"/>
          <p:nvPr/>
        </p:nvSpPr>
        <p:spPr>
          <a:xfrm>
            <a:off x="651493" y="5152896"/>
            <a:ext cx="8256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이미지 만드는 명령어</a:t>
            </a:r>
            <a:endParaRPr lang="en-US" altLang="ko-KR" sz="1300" dirty="0"/>
          </a:p>
          <a:p>
            <a:r>
              <a:rPr lang="en-US" altLang="ko-KR" b="1" dirty="0"/>
              <a:t>docker build -t [</a:t>
            </a:r>
            <a:r>
              <a:rPr lang="ko-KR" altLang="en-US" b="1" dirty="0"/>
              <a:t>이미지이름</a:t>
            </a:r>
            <a:r>
              <a:rPr lang="en-US" altLang="ko-KR" b="1" dirty="0"/>
              <a:t>]:[</a:t>
            </a:r>
            <a:r>
              <a:rPr lang="ko-KR" altLang="en-US" b="1" dirty="0"/>
              <a:t>태그</a:t>
            </a:r>
            <a:r>
              <a:rPr lang="en-US" altLang="ko-KR" b="1" dirty="0"/>
              <a:t>] [Dockerfile</a:t>
            </a:r>
            <a:r>
              <a:rPr lang="ko-KR" altLang="en-US" b="1" dirty="0"/>
              <a:t>경로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r>
              <a:rPr lang="en-US" altLang="ko-KR" sz="1300" dirty="0"/>
              <a:t>//</a:t>
            </a:r>
            <a:r>
              <a:rPr lang="ko-KR" altLang="en-US" sz="1300" dirty="0"/>
              <a:t>예시</a:t>
            </a:r>
            <a:endParaRPr lang="en-US" altLang="ko-KR" sz="1300" dirty="0"/>
          </a:p>
          <a:p>
            <a:r>
              <a:rPr lang="en-US" altLang="ko-KR" b="1" dirty="0"/>
              <a:t>docker build -t myapp:latest 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1956F-ABF7-42E4-CAC6-EF4312C2A7EB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480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DA379-D0FD-3E4E-6EDE-132C0473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93C10-4CA3-E016-5833-0A232524D51F}"/>
              </a:ext>
            </a:extLst>
          </p:cNvPr>
          <p:cNvSpPr txBox="1"/>
          <p:nvPr/>
        </p:nvSpPr>
        <p:spPr>
          <a:xfrm>
            <a:off x="484225" y="1191290"/>
            <a:ext cx="33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</a:t>
            </a:r>
            <a:r>
              <a:rPr lang="ko-KR" altLang="en-US" b="1" dirty="0"/>
              <a:t> </a:t>
            </a:r>
            <a:r>
              <a:rPr lang="en-US" altLang="ko-KR" b="1" dirty="0"/>
              <a:t>Hub</a:t>
            </a:r>
            <a:r>
              <a:rPr lang="ko-KR" altLang="en-US" b="1" dirty="0"/>
              <a:t>에 이미지 올리기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FD8B0-39F6-33C8-F55C-97BEC335B5FA}"/>
              </a:ext>
            </a:extLst>
          </p:cNvPr>
          <p:cNvSpPr txBox="1"/>
          <p:nvPr/>
        </p:nvSpPr>
        <p:spPr>
          <a:xfrm>
            <a:off x="484225" y="2120653"/>
            <a:ext cx="82562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이미지 올리기 전 태깅하기</a:t>
            </a:r>
            <a:endParaRPr lang="en-US" altLang="ko-KR" sz="1300" dirty="0"/>
          </a:p>
          <a:p>
            <a:r>
              <a:rPr lang="en-US" altLang="ko-KR" b="1" dirty="0"/>
              <a:t>docker tag myapp:v1 </a:t>
            </a:r>
            <a:r>
              <a:rPr lang="en-US" altLang="ko-KR" b="1" dirty="0" err="1"/>
              <a:t>eunshik</a:t>
            </a:r>
            <a:r>
              <a:rPr lang="en-US" altLang="ko-KR" b="1" dirty="0"/>
              <a:t>/myapp:v1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300" dirty="0"/>
              <a:t>//push</a:t>
            </a:r>
          </a:p>
          <a:p>
            <a:r>
              <a:rPr lang="en-US" altLang="ko-KR" b="1" dirty="0"/>
              <a:t>docker push </a:t>
            </a:r>
            <a:r>
              <a:rPr lang="en-US" altLang="ko-KR" b="1" dirty="0" err="1"/>
              <a:t>eunshik</a:t>
            </a:r>
            <a:r>
              <a:rPr lang="en-US" altLang="ko-KR" b="1" dirty="0"/>
              <a:t>/myapp:v1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254E1-E05E-30E9-0C9D-7616234C2302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56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8E755-73A7-8205-9E00-D8824FFE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76818-8CC9-D0AC-C196-B8968F512E8A}"/>
              </a:ext>
            </a:extLst>
          </p:cNvPr>
          <p:cNvSpPr txBox="1"/>
          <p:nvPr/>
        </p:nvSpPr>
        <p:spPr>
          <a:xfrm>
            <a:off x="304800" y="154072"/>
            <a:ext cx="25431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 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F4D69-0538-4AC3-BE4B-FA20A7CFC985}"/>
              </a:ext>
            </a:extLst>
          </p:cNvPr>
          <p:cNvSpPr txBox="1"/>
          <p:nvPr/>
        </p:nvSpPr>
        <p:spPr>
          <a:xfrm>
            <a:off x="584650" y="4962525"/>
            <a:ext cx="1120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docker Compose</a:t>
            </a:r>
            <a:r>
              <a:rPr lang="ko-KR" altLang="en-US" sz="2200" b="1" dirty="0"/>
              <a:t>는 여러 개의 컨테이너를 한 번에 정의하고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실행하고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관리하는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C21C9-4E2A-4F03-8B80-F5504E10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98" y="1416143"/>
            <a:ext cx="7091603" cy="3449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536D91-89F2-49A9-9AD9-29BB74FEAFC5}"/>
              </a:ext>
            </a:extLst>
          </p:cNvPr>
          <p:cNvSpPr txBox="1"/>
          <p:nvPr/>
        </p:nvSpPr>
        <p:spPr>
          <a:xfrm>
            <a:off x="2746436" y="-984204"/>
            <a:ext cx="1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 하나의 서비스를 운영하기 위해서는 </a:t>
            </a:r>
            <a:r>
              <a:rPr lang="en-US" altLang="ko-KR" dirty="0"/>
              <a:t>DB, </a:t>
            </a:r>
            <a:r>
              <a:rPr lang="ko-KR" altLang="en-US" dirty="0"/>
              <a:t>백앤드</a:t>
            </a:r>
            <a:r>
              <a:rPr lang="en-US" altLang="ko-KR" dirty="0"/>
              <a:t>,</a:t>
            </a:r>
            <a:r>
              <a:rPr lang="ko-KR" altLang="en-US" dirty="0"/>
              <a:t>프론트앤드</a:t>
            </a:r>
            <a:r>
              <a:rPr lang="en-US" altLang="ko-KR" dirty="0"/>
              <a:t> </a:t>
            </a:r>
            <a:r>
              <a:rPr lang="ko-KR" altLang="en-US" dirty="0"/>
              <a:t>등 여러 컨테이너가 필요한데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모두 하나의 </a:t>
            </a:r>
            <a:r>
              <a:rPr lang="en-US" altLang="ko-KR" dirty="0"/>
              <a:t>docker-compose.yaml </a:t>
            </a:r>
            <a:r>
              <a:rPr lang="ko-KR" altLang="en-US" dirty="0"/>
              <a:t>파일 하나로 정의하고 프로젝트 단위로 묶어서 관리할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8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018D-9627-B5E6-3E6D-1F9BAA110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6799E-7D66-4D53-9093-2FC65E3A571B}"/>
              </a:ext>
            </a:extLst>
          </p:cNvPr>
          <p:cNvSpPr txBox="1"/>
          <p:nvPr/>
        </p:nvSpPr>
        <p:spPr>
          <a:xfrm>
            <a:off x="565211" y="784329"/>
            <a:ext cx="6724589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-docker Compose</a:t>
            </a:r>
            <a:r>
              <a:rPr lang="ko-KR" altLang="en-US" sz="2500" b="1" dirty="0"/>
              <a:t> 특징</a:t>
            </a:r>
            <a:r>
              <a:rPr lang="en-US" altLang="ko-KR" sz="2500" b="1" dirty="0"/>
              <a:t>-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여러 컨테이너 일괄 관리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환경 변수</a:t>
            </a:r>
            <a:r>
              <a:rPr lang="en-US" altLang="ko-KR" dirty="0"/>
              <a:t>, </a:t>
            </a:r>
            <a:r>
              <a:rPr lang="ko-KR" altLang="en-US" dirty="0"/>
              <a:t>볼륨</a:t>
            </a:r>
            <a:r>
              <a:rPr lang="en-US" altLang="ko-KR" dirty="0"/>
              <a:t>, </a:t>
            </a:r>
            <a:r>
              <a:rPr lang="ko-KR" altLang="en-US" dirty="0"/>
              <a:t>네트워크 설정을 코드로 분리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컨테이너간 네트워크 자동 연결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6007D8-0D59-4946-BAE6-C5FA40844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897" y="3270068"/>
            <a:ext cx="3041209" cy="1360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33C55D-0DB9-45FF-A765-1592BA029791}"/>
              </a:ext>
            </a:extLst>
          </p:cNvPr>
          <p:cNvSpPr txBox="1"/>
          <p:nvPr/>
        </p:nvSpPr>
        <p:spPr>
          <a:xfrm>
            <a:off x="337488" y="6192744"/>
            <a:ext cx="1062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C00000"/>
                </a:solidFill>
              </a:rPr>
              <a:t>docker Compose</a:t>
            </a:r>
            <a:r>
              <a:rPr lang="ko-KR" altLang="en-US" sz="2000" b="1" dirty="0">
                <a:solidFill>
                  <a:srgbClr val="C00000"/>
                </a:solidFill>
              </a:rPr>
              <a:t>는 여러 개의 컨테이너를 한 번에 정의하고</a:t>
            </a:r>
            <a:r>
              <a:rPr lang="en-US" altLang="ko-KR" sz="2000" b="1" dirty="0">
                <a:solidFill>
                  <a:srgbClr val="C00000"/>
                </a:solidFill>
              </a:rPr>
              <a:t>, </a:t>
            </a:r>
            <a:r>
              <a:rPr lang="ko-KR" altLang="en-US" sz="2000" b="1" dirty="0">
                <a:solidFill>
                  <a:srgbClr val="C00000"/>
                </a:solidFill>
              </a:rPr>
              <a:t>실행하고 관리하는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도구 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F3D4-5A02-48C4-8EEE-F8F1249F9C00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F19CA-7263-42F8-BA84-551797236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1" y="2614544"/>
            <a:ext cx="2567959" cy="31666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FA33E3-5DE1-454F-9705-45ED657785D3}"/>
              </a:ext>
            </a:extLst>
          </p:cNvPr>
          <p:cNvSpPr txBox="1"/>
          <p:nvPr/>
        </p:nvSpPr>
        <p:spPr>
          <a:xfrm>
            <a:off x="3581400" y="4569365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</a:t>
            </a:r>
            <a:r>
              <a:rPr lang="ko-KR" altLang="en-US" b="1" dirty="0"/>
              <a:t> </a:t>
            </a:r>
            <a:r>
              <a:rPr lang="en-US" altLang="ko-KR" b="1" dirty="0"/>
              <a:t>compose up -d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954CC5-6DE4-43B2-A7BF-007333305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302" y="4894662"/>
            <a:ext cx="1078577" cy="11541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391074-013F-44B7-BA2D-2F4BB9B26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083" y="3557899"/>
            <a:ext cx="1051017" cy="1135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06D729-D210-4CB3-A833-40077FF61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4083" y="2267192"/>
            <a:ext cx="1051017" cy="1061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B9E47B-ED0A-49F3-B5D1-5F805BB48B99}"/>
              </a:ext>
            </a:extLst>
          </p:cNvPr>
          <p:cNvSpPr txBox="1"/>
          <p:nvPr/>
        </p:nvSpPr>
        <p:spPr>
          <a:xfrm>
            <a:off x="7563730" y="2371527"/>
            <a:ext cx="160567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FROM </a:t>
            </a:r>
            <a:r>
              <a:rPr lang="en-US" altLang="ko-KR" sz="800" b="1" dirty="0">
                <a:solidFill>
                  <a:srgbClr val="FF0000"/>
                </a:solidFill>
              </a:rPr>
              <a:t>jdk17</a:t>
            </a:r>
          </a:p>
          <a:p>
            <a:endParaRPr lang="en-US" altLang="ko-KR" sz="800" dirty="0"/>
          </a:p>
          <a:p>
            <a:r>
              <a:rPr lang="en-US" altLang="ko-KR" sz="800" dirty="0"/>
              <a:t>WORKDIR /app</a:t>
            </a:r>
          </a:p>
          <a:p>
            <a:endParaRPr lang="en-US" altLang="ko-KR" sz="800" dirty="0"/>
          </a:p>
          <a:p>
            <a:r>
              <a:rPr lang="en-US" altLang="ko-KR" sz="800" dirty="0"/>
              <a:t>COPY ./app.jar /app/app.jar</a:t>
            </a:r>
          </a:p>
          <a:p>
            <a:endParaRPr lang="en-US" altLang="ko-KR" sz="800" dirty="0"/>
          </a:p>
          <a:p>
            <a:r>
              <a:rPr lang="en-US" altLang="ko-KR" sz="800" dirty="0"/>
              <a:t>CMD [“java", "/app/app.jar"]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2BF10-29F6-48BA-82D8-F973D1F8CEBC}"/>
              </a:ext>
            </a:extLst>
          </p:cNvPr>
          <p:cNvSpPr txBox="1"/>
          <p:nvPr/>
        </p:nvSpPr>
        <p:spPr>
          <a:xfrm>
            <a:off x="7563730" y="3659489"/>
            <a:ext cx="160567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FROM </a:t>
            </a:r>
            <a:r>
              <a:rPr lang="en-US" altLang="ko-KR" sz="800" b="1" dirty="0">
                <a:solidFill>
                  <a:srgbClr val="FF0000"/>
                </a:solidFill>
              </a:rPr>
              <a:t>mysql8.0</a:t>
            </a:r>
          </a:p>
          <a:p>
            <a:endParaRPr lang="en-US" altLang="ko-KR" sz="800" dirty="0"/>
          </a:p>
          <a:p>
            <a:r>
              <a:rPr lang="en-US" altLang="ko-KR" sz="800" dirty="0"/>
              <a:t>ENV MYSQL_ROOT_PASSWORD=my-secret-pw</a:t>
            </a:r>
          </a:p>
          <a:p>
            <a:r>
              <a:rPr lang="en-US" altLang="ko-KR" sz="800" dirty="0"/>
              <a:t>ENV MYSQL_DATABASE=mydb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BD5BB-D401-4AD6-96C2-3712F6AED502}"/>
              </a:ext>
            </a:extLst>
          </p:cNvPr>
          <p:cNvSpPr txBox="1"/>
          <p:nvPr/>
        </p:nvSpPr>
        <p:spPr>
          <a:xfrm>
            <a:off x="7563730" y="4957555"/>
            <a:ext cx="160567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FROM </a:t>
            </a:r>
            <a:r>
              <a:rPr lang="en-US" altLang="ko-KR" sz="800" b="1" dirty="0">
                <a:solidFill>
                  <a:srgbClr val="FF0000"/>
                </a:solidFill>
              </a:rPr>
              <a:t>python:2.7</a:t>
            </a:r>
          </a:p>
          <a:p>
            <a:endParaRPr lang="en-US" altLang="ko-KR" sz="800" dirty="0"/>
          </a:p>
          <a:p>
            <a:r>
              <a:rPr lang="en-US" altLang="ko-KR" sz="800" dirty="0"/>
              <a:t>WORKDIR /app</a:t>
            </a:r>
          </a:p>
          <a:p>
            <a:endParaRPr lang="en-US" altLang="ko-KR" sz="800" dirty="0"/>
          </a:p>
          <a:p>
            <a:r>
              <a:rPr lang="en-US" altLang="ko-KR" sz="800" dirty="0"/>
              <a:t>COPY ./app.py /app/app.py</a:t>
            </a:r>
          </a:p>
          <a:p>
            <a:endParaRPr lang="en-US" altLang="ko-KR" sz="800" dirty="0"/>
          </a:p>
          <a:p>
            <a:r>
              <a:rPr lang="en-US" altLang="ko-KR" sz="800" dirty="0"/>
              <a:t>CMD ["python", "/app/app.py"]</a:t>
            </a:r>
            <a:endParaRPr lang="ko-KR" altLang="en-US" sz="8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F5AA67D-FC0E-40D8-8223-96E19AAC2894}"/>
              </a:ext>
            </a:extLst>
          </p:cNvPr>
          <p:cNvSpPr/>
          <p:nvPr/>
        </p:nvSpPr>
        <p:spPr>
          <a:xfrm>
            <a:off x="9334500" y="2730500"/>
            <a:ext cx="1051017" cy="203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3FEB787-62A7-49C0-B4E7-85CE59F3828C}"/>
              </a:ext>
            </a:extLst>
          </p:cNvPr>
          <p:cNvSpPr/>
          <p:nvPr/>
        </p:nvSpPr>
        <p:spPr>
          <a:xfrm>
            <a:off x="9334499" y="4048669"/>
            <a:ext cx="1051017" cy="203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28FFF7C-2BB1-444B-9E84-1984CFB0814F}"/>
              </a:ext>
            </a:extLst>
          </p:cNvPr>
          <p:cNvSpPr/>
          <p:nvPr/>
        </p:nvSpPr>
        <p:spPr>
          <a:xfrm>
            <a:off x="9334499" y="5316550"/>
            <a:ext cx="1051017" cy="203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3FD515D-DFF7-4B4D-9949-06305DCB8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7928" y="2439762"/>
            <a:ext cx="1078577" cy="3493288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7E8AA2B9-9AA0-4C9F-9DC9-EC1CF6226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13923"/>
              </p:ext>
            </p:extLst>
          </p:nvPr>
        </p:nvGraphicFramePr>
        <p:xfrm>
          <a:off x="6872288" y="828675"/>
          <a:ext cx="25463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10" imgW="1403280" imgH="532800" progId="Package">
                  <p:embed/>
                </p:oleObj>
              </mc:Choice>
              <mc:Fallback>
                <p:oleObj name="포장기 셸 개체" showAsIcon="1" r:id="rId10" imgW="14032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2288" y="828675"/>
                        <a:ext cx="2546350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95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3406066" y="3152001"/>
            <a:ext cx="5379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 Compose</a:t>
            </a:r>
            <a:r>
              <a:rPr lang="ko-KR" altLang="en-US" sz="3000" b="1" dirty="0"/>
              <a:t>주요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25190-CF57-8D09-6345-08EAB9890621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329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E98DEF4-CB8B-458B-A621-776FD5B0E067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2628900"/>
          <a:ext cx="10520040" cy="1600200"/>
        </p:xfrm>
        <a:graphic>
          <a:graphicData uri="http://schemas.openxmlformats.org/drawingml/2006/table">
            <a:tbl>
              <a:tblPr/>
              <a:tblGrid>
                <a:gridCol w="3124941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7395099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up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-d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docker-compose.yaml</a:t>
                      </a:r>
                      <a:r>
                        <a:rPr lang="ko-KR" altLang="en-US" sz="1500" dirty="0"/>
                        <a:t>에 작성된 내용 기반으로 모든 컨테이너 백그라운드로 실행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중지 및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8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docker-compose.yaml</a:t>
                      </a:r>
                      <a:r>
                        <a:rPr lang="ko-KR" altLang="en-US" sz="1500" dirty="0"/>
                        <a:t>로 실행중인 컨테이너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로그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81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56716F-3A18-3B69-943B-A21F74ECC455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46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1322773" y="3152001"/>
            <a:ext cx="917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docker-compose.yaml</a:t>
            </a:r>
            <a:r>
              <a:rPr lang="ko-KR" altLang="en-US" sz="3000" b="1" dirty="0"/>
              <a:t>파일로 여러 컨테이너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F8FA-5724-C2CB-BB49-ECAF906E1A86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395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8E755-73A7-8205-9E00-D8824FFE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76818-8CC9-D0AC-C196-B8968F512E8A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B089D6-3975-405D-97F4-0CC83F2A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2343150"/>
            <a:ext cx="9268460" cy="2343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BF4D69-0538-4AC3-BE4B-FA20A7CFC985}"/>
              </a:ext>
            </a:extLst>
          </p:cNvPr>
          <p:cNvSpPr txBox="1"/>
          <p:nvPr/>
        </p:nvSpPr>
        <p:spPr>
          <a:xfrm>
            <a:off x="1086051" y="4982844"/>
            <a:ext cx="10599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accent6">
                    <a:lumMod val="75000"/>
                  </a:schemeClr>
                </a:solidFill>
              </a:rPr>
              <a:t>도커</a:t>
            </a: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(docker)</a:t>
            </a:r>
            <a:r>
              <a:rPr lang="ko-KR" altLang="en-US" sz="2200" b="1" dirty="0"/>
              <a:t>는 컨테이너라는 기술을 사용해서 </a:t>
            </a:r>
            <a:r>
              <a:rPr lang="ko-KR" altLang="en-US" sz="2200" b="1" dirty="0">
                <a:solidFill>
                  <a:schemeClr val="accent5">
                    <a:lumMod val="75000"/>
                  </a:schemeClr>
                </a:solidFill>
              </a:rPr>
              <a:t>애플리케이션을</a:t>
            </a:r>
            <a:r>
              <a:rPr lang="ko-KR" altLang="en-US" sz="2200" b="1" dirty="0"/>
              <a:t> 언제 어디서나</a:t>
            </a:r>
            <a:r>
              <a:rPr lang="en-US" altLang="ko-KR" sz="2200" b="1" dirty="0"/>
              <a:t>,</a:t>
            </a:r>
            <a:r>
              <a:rPr lang="ko-KR" altLang="en-US" sz="2200" b="1" dirty="0"/>
              <a:t> </a:t>
            </a:r>
            <a:endParaRPr lang="en-US" altLang="ko-KR" sz="2200" b="1" dirty="0"/>
          </a:p>
          <a:p>
            <a:r>
              <a:rPr lang="ko-KR" altLang="en-US" sz="2200" b="1" dirty="0">
                <a:solidFill>
                  <a:schemeClr val="accent2">
                    <a:lumMod val="75000"/>
                  </a:schemeClr>
                </a:solidFill>
              </a:rPr>
              <a:t>같은 환경에서 배포하고 실행</a:t>
            </a:r>
            <a:r>
              <a:rPr lang="ko-KR" altLang="en-US" sz="2200" b="1" dirty="0"/>
              <a:t>할 수 있게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해주는 도구입니다</a:t>
            </a:r>
            <a:r>
              <a:rPr lang="en-US" altLang="ko-KR" sz="2200" b="1" dirty="0"/>
              <a:t>.</a:t>
            </a:r>
            <a:endParaRPr lang="ko-KR" altLang="en-US" sz="2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FC297F-335E-47A6-A241-21D663AA82EF}"/>
              </a:ext>
            </a:extLst>
          </p:cNvPr>
          <p:cNvSpPr txBox="1"/>
          <p:nvPr/>
        </p:nvSpPr>
        <p:spPr>
          <a:xfrm>
            <a:off x="4356849" y="409958"/>
            <a:ext cx="80245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6">
                    <a:lumMod val="75000"/>
                  </a:schemeClr>
                </a:solidFill>
              </a:rPr>
              <a:t>고래</a:t>
            </a:r>
            <a:r>
              <a:rPr lang="ko-KR" altLang="en-US" sz="2500" b="1" dirty="0"/>
              <a:t>가 </a:t>
            </a:r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</a:rPr>
              <a:t>여러 개의 컨테이너</a:t>
            </a:r>
            <a:r>
              <a:rPr lang="ko-KR" altLang="en-US" sz="2500" b="1" dirty="0"/>
              <a:t>를 싣고 </a:t>
            </a:r>
            <a:r>
              <a:rPr lang="ko-KR" altLang="en-US" sz="2500" b="1" dirty="0">
                <a:solidFill>
                  <a:schemeClr val="accent2">
                    <a:lumMod val="75000"/>
                  </a:schemeClr>
                </a:solidFill>
              </a:rPr>
              <a:t>바다</a:t>
            </a:r>
            <a:r>
              <a:rPr lang="ko-KR" altLang="en-US" sz="2500" b="1" dirty="0"/>
              <a:t>로 향한다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16ACDC-59FD-4987-AB9C-06ACC6C5774F}"/>
              </a:ext>
            </a:extLst>
          </p:cNvPr>
          <p:cNvGrpSpPr/>
          <p:nvPr/>
        </p:nvGrpSpPr>
        <p:grpSpPr>
          <a:xfrm>
            <a:off x="6326041" y="1310223"/>
            <a:ext cx="1323975" cy="1318314"/>
            <a:chOff x="3324224" y="696224"/>
            <a:chExt cx="1323975" cy="131831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595F0F5-7CB5-4BA7-AA89-C1707456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199" y="1350869"/>
              <a:ext cx="516299" cy="55248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0147FA9-CBCB-4E36-8D50-6298FF6D2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6784" y="791049"/>
              <a:ext cx="566006" cy="54077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839232B-CDFF-4587-BFB0-0E68D9A2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801" y="767661"/>
              <a:ext cx="534697" cy="55504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56803AD-BA35-4FA9-9E45-4A49B037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6784" y="1336551"/>
              <a:ext cx="516300" cy="593678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B737464-80F8-4E07-910C-04C1C032914D}"/>
                </a:ext>
              </a:extLst>
            </p:cNvPr>
            <p:cNvSpPr/>
            <p:nvPr/>
          </p:nvSpPr>
          <p:spPr>
            <a:xfrm>
              <a:off x="3324224" y="696224"/>
              <a:ext cx="1323975" cy="1318314"/>
            </a:xfrm>
            <a:prstGeom prst="roundRect">
              <a:avLst>
                <a:gd name="adj" fmla="val 799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682EC2B-B14D-45D8-B1BC-3B7EEC3C951D}"/>
              </a:ext>
            </a:extLst>
          </p:cNvPr>
          <p:cNvCxnSpPr>
            <a:cxnSpLocks/>
          </p:cNvCxnSpPr>
          <p:nvPr/>
        </p:nvCxnSpPr>
        <p:spPr>
          <a:xfrm flipH="1">
            <a:off x="6988029" y="879336"/>
            <a:ext cx="260059" cy="39020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1E9BBF41-E992-4300-95F2-B1BB99213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855" y="1381505"/>
            <a:ext cx="2200320" cy="1162027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670BD4-7EAD-4D00-BEC7-85448E02BBB9}"/>
              </a:ext>
            </a:extLst>
          </p:cNvPr>
          <p:cNvCxnSpPr>
            <a:cxnSpLocks/>
          </p:cNvCxnSpPr>
          <p:nvPr/>
        </p:nvCxnSpPr>
        <p:spPr>
          <a:xfrm flipH="1">
            <a:off x="9563450" y="879336"/>
            <a:ext cx="184558" cy="432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F9009B-1925-495B-A0CA-2AA9588B97A6}"/>
              </a:ext>
            </a:extLst>
          </p:cNvPr>
          <p:cNvSpPr txBox="1"/>
          <p:nvPr/>
        </p:nvSpPr>
        <p:spPr>
          <a:xfrm>
            <a:off x="5022806" y="1310223"/>
            <a:ext cx="13850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애플리케이션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B019C2-8572-4320-8F30-67CDCA88D904}"/>
              </a:ext>
            </a:extLst>
          </p:cNvPr>
          <p:cNvCxnSpPr>
            <a:cxnSpLocks/>
          </p:cNvCxnSpPr>
          <p:nvPr/>
        </p:nvCxnSpPr>
        <p:spPr>
          <a:xfrm flipH="1">
            <a:off x="3414319" y="927481"/>
            <a:ext cx="1335631" cy="179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D03C2E-F9CB-47E3-A666-05DDAC010330}"/>
              </a:ext>
            </a:extLst>
          </p:cNvPr>
          <p:cNvGrpSpPr/>
          <p:nvPr/>
        </p:nvGrpSpPr>
        <p:grpSpPr>
          <a:xfrm>
            <a:off x="10994031" y="901094"/>
            <a:ext cx="1197969" cy="758088"/>
            <a:chOff x="10994031" y="901094"/>
            <a:chExt cx="1197969" cy="7580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C32AB6-5CD7-4791-9D10-5043AEAAA04F}"/>
                </a:ext>
              </a:extLst>
            </p:cNvPr>
            <p:cNvSpPr txBox="1"/>
            <p:nvPr/>
          </p:nvSpPr>
          <p:spPr>
            <a:xfrm>
              <a:off x="10994031" y="1336017"/>
              <a:ext cx="11979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배포</a:t>
              </a:r>
              <a:r>
                <a:rPr lang="en-US" altLang="ko-KR" sz="1500" b="1" dirty="0"/>
                <a:t>-&gt;</a:t>
              </a:r>
              <a:r>
                <a:rPr lang="ko-KR" altLang="en-US" sz="1500" b="1" dirty="0"/>
                <a:t>실행</a:t>
              </a:r>
              <a:endParaRPr lang="en-US" altLang="ko-KR" sz="1500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2EA6B2C-22EF-4FD7-81DC-15A8593C4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097259" y="901094"/>
              <a:ext cx="163330" cy="43278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03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14BD7-5051-42C3-8ADA-1F492738895F}"/>
              </a:ext>
            </a:extLst>
          </p:cNvPr>
          <p:cNvSpPr txBox="1"/>
          <p:nvPr/>
        </p:nvSpPr>
        <p:spPr>
          <a:xfrm>
            <a:off x="446124" y="991265"/>
            <a:ext cx="614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docker-compose.yaml </a:t>
            </a:r>
            <a:r>
              <a:rPr lang="ko-KR" altLang="en-US" b="1" dirty="0"/>
              <a:t>파일로 여러 컨테이너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DC11E-A6AC-42BD-8142-EB0B87640C11}"/>
              </a:ext>
            </a:extLst>
          </p:cNvPr>
          <p:cNvSpPr txBox="1"/>
          <p:nvPr/>
        </p:nvSpPr>
        <p:spPr>
          <a:xfrm>
            <a:off x="565767" y="1426993"/>
            <a:ext cx="825623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services:</a:t>
            </a:r>
          </a:p>
          <a:p>
            <a:r>
              <a:rPr lang="en-US" altLang="ko-KR" sz="1300" dirty="0"/>
              <a:t>  backend1:                               		# </a:t>
            </a:r>
            <a:r>
              <a:rPr lang="ko-KR" altLang="en-US" sz="1300" dirty="0"/>
              <a:t>서비스 이름</a:t>
            </a:r>
            <a:endParaRPr lang="en-US" altLang="ko-KR" sz="1300" dirty="0"/>
          </a:p>
          <a:p>
            <a:r>
              <a:rPr lang="en-US" altLang="ko-KR" sz="1300" dirty="0"/>
              <a:t>    image: backend                  		# </a:t>
            </a:r>
            <a:r>
              <a:rPr lang="ko-KR" altLang="en-US" sz="1300" dirty="0"/>
              <a:t>이미지 이름</a:t>
            </a:r>
          </a:p>
          <a:p>
            <a:r>
              <a:rPr lang="ko-KR" altLang="en-US" sz="1300" dirty="0"/>
              <a:t>    </a:t>
            </a:r>
            <a:r>
              <a:rPr lang="en-US" altLang="ko-KR" sz="1300" dirty="0"/>
              <a:t>container_name: backend1 		#</a:t>
            </a:r>
            <a:r>
              <a:rPr lang="ko-KR" altLang="en-US" sz="1300" dirty="0"/>
              <a:t>컨테이너 이름</a:t>
            </a:r>
            <a:endParaRPr lang="en-US" altLang="ko-KR" sz="1300" dirty="0"/>
          </a:p>
          <a:p>
            <a:r>
              <a:rPr lang="en-US" altLang="ko-KR" sz="1300" dirty="0"/>
              <a:t>    ports:</a:t>
            </a:r>
          </a:p>
          <a:p>
            <a:r>
              <a:rPr lang="en-US" altLang="ko-KR" sz="1300" dirty="0"/>
              <a:t>      - "8080:8080"  			# </a:t>
            </a:r>
            <a:r>
              <a:rPr lang="ko-KR" altLang="en-US" sz="1300" dirty="0"/>
              <a:t>호스트</a:t>
            </a:r>
            <a:r>
              <a:rPr lang="en-US" altLang="ko-KR" sz="1300" dirty="0"/>
              <a:t>:</a:t>
            </a:r>
            <a:r>
              <a:rPr lang="ko-KR" altLang="en-US" sz="1300" dirty="0"/>
              <a:t>컨테이너 포트 매핑</a:t>
            </a:r>
            <a:endParaRPr lang="en-US" altLang="ko-KR" sz="1300" dirty="0"/>
          </a:p>
          <a:p>
            <a:r>
              <a:rPr lang="en-US" altLang="ko-KR" sz="1300" dirty="0"/>
              <a:t>    volumes:</a:t>
            </a:r>
          </a:p>
          <a:p>
            <a:r>
              <a:rPr lang="en-US" altLang="ko-KR" sz="1300" dirty="0"/>
              <a:t>      - ./logs:/app/logs          	                # (</a:t>
            </a:r>
            <a:r>
              <a:rPr lang="ko-KR" altLang="en-US" sz="1300" dirty="0"/>
              <a:t>호스트</a:t>
            </a:r>
            <a:r>
              <a:rPr lang="en-US" altLang="ko-KR" sz="1300" dirty="0"/>
              <a:t>:</a:t>
            </a:r>
            <a:r>
              <a:rPr lang="ko-KR" altLang="en-US" sz="1300" dirty="0"/>
              <a:t>컨테이너</a:t>
            </a:r>
            <a:r>
              <a:rPr lang="en-US" altLang="ko-KR" sz="1300" dirty="0"/>
              <a:t>) </a:t>
            </a:r>
            <a:r>
              <a:rPr lang="ko-KR" altLang="en-US" sz="1300" dirty="0"/>
              <a:t>폴더 마운트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database:</a:t>
            </a:r>
          </a:p>
          <a:p>
            <a:r>
              <a:rPr lang="en-US" altLang="ko-KR" sz="1300" dirty="0"/>
              <a:t>    image: mysql:8.0</a:t>
            </a:r>
          </a:p>
          <a:p>
            <a:r>
              <a:rPr lang="en-US" altLang="ko-KR" sz="1300" dirty="0"/>
              <a:t>    container_name: database		#</a:t>
            </a:r>
            <a:r>
              <a:rPr lang="ko-KR" altLang="en-US" sz="1300" dirty="0"/>
              <a:t>컨테이너 이름</a:t>
            </a:r>
            <a:endParaRPr lang="en-US" altLang="ko-KR" sz="1300" dirty="0"/>
          </a:p>
          <a:p>
            <a:r>
              <a:rPr lang="en-US" altLang="ko-KR" sz="1300" dirty="0"/>
              <a:t>    restart: always			#</a:t>
            </a:r>
            <a:r>
              <a:rPr lang="ko-KR" altLang="en-US" sz="1300" dirty="0"/>
              <a:t>컨테이너 꺼지면 자동 재시작</a:t>
            </a:r>
            <a:endParaRPr lang="en-US" altLang="ko-KR" sz="1300" dirty="0"/>
          </a:p>
          <a:p>
            <a:r>
              <a:rPr lang="en-US" altLang="ko-KR" sz="1300" dirty="0"/>
              <a:t>    ports:</a:t>
            </a:r>
          </a:p>
          <a:p>
            <a:r>
              <a:rPr lang="en-US" altLang="ko-KR" sz="1300" dirty="0"/>
              <a:t>      - "3307:3306“			</a:t>
            </a:r>
          </a:p>
          <a:p>
            <a:r>
              <a:rPr lang="en-US" altLang="ko-KR" sz="1300" dirty="0"/>
              <a:t>    environment:</a:t>
            </a:r>
          </a:p>
          <a:p>
            <a:r>
              <a:rPr lang="en-US" altLang="ko-KR" sz="1300" dirty="0"/>
              <a:t>      MYSQL_ROOT_PASSWORD: 1234</a:t>
            </a:r>
          </a:p>
          <a:p>
            <a:r>
              <a:rPr lang="en-US" altLang="ko-KR" sz="1300" dirty="0"/>
              <a:t>      MYSQL_DATABASE: backend</a:t>
            </a:r>
          </a:p>
          <a:p>
            <a:r>
              <a:rPr lang="en-US" altLang="ko-KR" sz="1300" dirty="0"/>
              <a:t>    volumes:</a:t>
            </a:r>
          </a:p>
          <a:p>
            <a:r>
              <a:rPr lang="en-US" altLang="ko-KR" sz="1300" dirty="0"/>
              <a:t>      - ./volumes/</a:t>
            </a:r>
            <a:r>
              <a:rPr lang="en-US" altLang="ko-KR" sz="1300" dirty="0" err="1"/>
              <a:t>mysql</a:t>
            </a:r>
            <a:r>
              <a:rPr lang="en-US" altLang="ko-KR" sz="1300" dirty="0"/>
              <a:t>-data:/var/lib/mysql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397EC-5E18-4471-85CC-9970188C2B20}"/>
              </a:ext>
            </a:extLst>
          </p:cNvPr>
          <p:cNvSpPr txBox="1"/>
          <p:nvPr/>
        </p:nvSpPr>
        <p:spPr>
          <a:xfrm>
            <a:off x="565766" y="5675594"/>
            <a:ext cx="825623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컨테이너 생성 및 시작</a:t>
            </a:r>
            <a:endParaRPr lang="en-US" altLang="ko-KR" sz="1300" dirty="0"/>
          </a:p>
          <a:p>
            <a:r>
              <a:rPr lang="en-US" altLang="ko-KR" dirty="0"/>
              <a:t>docker compose up -d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D8AF5-6E95-2895-4E36-C1C06E217264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70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F16B-C768-79BE-FB3C-26DF039C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ADF2D7-083F-45AC-B319-1047EB29569F}"/>
              </a:ext>
            </a:extLst>
          </p:cNvPr>
          <p:cNvSpPr/>
          <p:nvPr/>
        </p:nvSpPr>
        <p:spPr>
          <a:xfrm>
            <a:off x="483845" y="2177510"/>
            <a:ext cx="4145362" cy="278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B7A226-F758-427E-9729-328F6354A7C4}"/>
              </a:ext>
            </a:extLst>
          </p:cNvPr>
          <p:cNvSpPr/>
          <p:nvPr/>
        </p:nvSpPr>
        <p:spPr>
          <a:xfrm>
            <a:off x="352425" y="914400"/>
            <a:ext cx="11229975" cy="5867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9A4D3-2285-EF57-245D-94C632F3F52D}"/>
              </a:ext>
            </a:extLst>
          </p:cNvPr>
          <p:cNvSpPr txBox="1"/>
          <p:nvPr/>
        </p:nvSpPr>
        <p:spPr>
          <a:xfrm>
            <a:off x="744574" y="2336436"/>
            <a:ext cx="3513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A-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프로젝트에 필요한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A3341-4F79-664F-3205-DC0A20B778AF}"/>
              </a:ext>
            </a:extLst>
          </p:cNvPr>
          <p:cNvSpPr txBox="1"/>
          <p:nvPr/>
        </p:nvSpPr>
        <p:spPr>
          <a:xfrm>
            <a:off x="5504386" y="1213800"/>
            <a:ext cx="10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공용</a:t>
            </a:r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F187B-F60C-7E8B-41D0-02BDBF095968}"/>
              </a:ext>
            </a:extLst>
          </p:cNvPr>
          <p:cNvSpPr txBox="1"/>
          <p:nvPr/>
        </p:nvSpPr>
        <p:spPr>
          <a:xfrm>
            <a:off x="7673242" y="2334594"/>
            <a:ext cx="3472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B-</a:t>
            </a:r>
            <a:r>
              <a:rPr lang="ko-KR" altLang="en-US" sz="2000" b="1" dirty="0">
                <a:solidFill>
                  <a:srgbClr val="FF0000"/>
                </a:solidFill>
              </a:rPr>
              <a:t>프로젝트에 필요한 런타임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663F3-D306-4506-A88D-49B32919216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DCA634A-A817-405A-BF24-B37C9957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589" y="2736547"/>
            <a:ext cx="1833451" cy="202044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2B654D6-1D0F-4B29-A802-0673C62C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84" y="2755644"/>
            <a:ext cx="1797878" cy="201416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474ECF5-5DF5-426E-A454-DDA722946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134" y="1710974"/>
            <a:ext cx="1906632" cy="205114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1DC1B99-B28A-46BF-83C5-C0130DC12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2726" y="2774082"/>
            <a:ext cx="1906632" cy="199572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4D7AB2-985C-443F-B842-6A757A0431EC}"/>
              </a:ext>
            </a:extLst>
          </p:cNvPr>
          <p:cNvSpPr txBox="1"/>
          <p:nvPr/>
        </p:nvSpPr>
        <p:spPr>
          <a:xfrm>
            <a:off x="429183" y="993947"/>
            <a:ext cx="2728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운영 서버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A8F0349-9E0C-465E-96D0-70AF8EB09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91" y="2822795"/>
            <a:ext cx="1848287" cy="1836260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24207A-824D-4E90-AA4E-191AD6CD5103}"/>
              </a:ext>
            </a:extLst>
          </p:cNvPr>
          <p:cNvSpPr/>
          <p:nvPr/>
        </p:nvSpPr>
        <p:spPr>
          <a:xfrm>
            <a:off x="352426" y="5083978"/>
            <a:ext cx="11229974" cy="1697822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운영체제</a:t>
            </a:r>
            <a:r>
              <a:rPr lang="en-US" altLang="ko-KR" sz="3000" b="1" dirty="0">
                <a:solidFill>
                  <a:schemeClr val="bg1"/>
                </a:solidFill>
              </a:rPr>
              <a:t>(Window)</a:t>
            </a:r>
            <a:r>
              <a:rPr lang="ko-KR" altLang="en-US" sz="2000" b="1" dirty="0">
                <a:solidFill>
                  <a:schemeClr val="bg1"/>
                </a:solidFill>
              </a:rPr>
              <a:t>    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                현재 설치된 런타임 버전</a:t>
            </a:r>
            <a:r>
              <a:rPr lang="en-US" altLang="ko-KR" sz="2000" b="1" dirty="0">
                <a:solidFill>
                  <a:schemeClr val="bg1"/>
                </a:solidFill>
              </a:rPr>
              <a:t> : </a:t>
            </a:r>
            <a:r>
              <a:rPr lang="en-US" altLang="ko-KR" sz="3000" b="1" dirty="0">
                <a:solidFill>
                  <a:srgbClr val="FF0000"/>
                </a:solidFill>
              </a:rPr>
              <a:t>JAVA17, node.js18.16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                공용</a:t>
            </a:r>
            <a:r>
              <a:rPr lang="en-US" altLang="ko-KR" sz="2000" b="1" dirty="0">
                <a:solidFill>
                  <a:schemeClr val="bg1"/>
                </a:solidFill>
              </a:rPr>
              <a:t>DB : </a:t>
            </a:r>
            <a:r>
              <a:rPr lang="en-US" altLang="ko-KR" sz="3000" b="1" dirty="0">
                <a:solidFill>
                  <a:schemeClr val="bg1"/>
                </a:solidFill>
              </a:rPr>
              <a:t>MySQL8.0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A655C1-A8C1-4352-B2CC-5F013C85F77D}"/>
              </a:ext>
            </a:extLst>
          </p:cNvPr>
          <p:cNvSpPr txBox="1"/>
          <p:nvPr/>
        </p:nvSpPr>
        <p:spPr>
          <a:xfrm>
            <a:off x="8286417" y="380557"/>
            <a:ext cx="3461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컨테이너 기술 적용 </a:t>
            </a:r>
            <a:r>
              <a:rPr lang="ko-KR" altLang="en-US" sz="2500" b="1" dirty="0">
                <a:solidFill>
                  <a:srgbClr val="FF0000"/>
                </a:solidFill>
              </a:rPr>
              <a:t>전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BD1D8-59EE-4242-A514-8985360A42E1}"/>
              </a:ext>
            </a:extLst>
          </p:cNvPr>
          <p:cNvSpPr txBox="1"/>
          <p:nvPr/>
        </p:nvSpPr>
        <p:spPr>
          <a:xfrm>
            <a:off x="1730769" y="1794578"/>
            <a:ext cx="154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A-</a:t>
            </a:r>
            <a:r>
              <a:rPr lang="ko-KR" altLang="en-US" sz="2000" b="1" dirty="0"/>
              <a:t>프로젝트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C33E88-6206-4A96-A65A-17F66CAC6C12}"/>
              </a:ext>
            </a:extLst>
          </p:cNvPr>
          <p:cNvSpPr/>
          <p:nvPr/>
        </p:nvSpPr>
        <p:spPr>
          <a:xfrm>
            <a:off x="7336677" y="2177510"/>
            <a:ext cx="4145362" cy="27803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63E7F-EACD-4C49-A8B9-07E31C7F405A}"/>
              </a:ext>
            </a:extLst>
          </p:cNvPr>
          <p:cNvSpPr txBox="1"/>
          <p:nvPr/>
        </p:nvSpPr>
        <p:spPr>
          <a:xfrm>
            <a:off x="8724299" y="1794578"/>
            <a:ext cx="164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B-</a:t>
            </a:r>
            <a:r>
              <a:rPr lang="ko-KR" altLang="en-US" sz="2000" b="1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85444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F16B-C768-79BE-FB3C-26DF039C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B7A226-F758-427E-9729-328F6354A7C4}"/>
              </a:ext>
            </a:extLst>
          </p:cNvPr>
          <p:cNvSpPr/>
          <p:nvPr/>
        </p:nvSpPr>
        <p:spPr>
          <a:xfrm>
            <a:off x="352425" y="914400"/>
            <a:ext cx="11229975" cy="5867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5B0F86-7498-C162-5BB1-82638A54CC4D}"/>
              </a:ext>
            </a:extLst>
          </p:cNvPr>
          <p:cNvSpPr/>
          <p:nvPr/>
        </p:nvSpPr>
        <p:spPr>
          <a:xfrm>
            <a:off x="352426" y="5083978"/>
            <a:ext cx="11229974" cy="1697822"/>
          </a:xfrm>
          <a:prstGeom prst="roundRect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운영체제</a:t>
            </a:r>
            <a:r>
              <a:rPr lang="en-US" altLang="ko-KR" sz="3000" b="1" dirty="0">
                <a:solidFill>
                  <a:schemeClr val="bg1"/>
                </a:solidFill>
              </a:rPr>
              <a:t>(Window)</a:t>
            </a:r>
            <a:r>
              <a:rPr lang="ko-KR" altLang="en-US" sz="2000" b="1" dirty="0">
                <a:solidFill>
                  <a:schemeClr val="bg1"/>
                </a:solidFill>
              </a:rPr>
              <a:t>    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                현재 설치된 런타임 버전</a:t>
            </a:r>
            <a:r>
              <a:rPr lang="en-US" altLang="ko-KR" sz="2000" b="1" dirty="0">
                <a:solidFill>
                  <a:schemeClr val="bg1"/>
                </a:solidFill>
              </a:rPr>
              <a:t> : </a:t>
            </a:r>
            <a:r>
              <a:rPr lang="en-US" altLang="ko-KR" sz="3000" b="1" dirty="0">
                <a:solidFill>
                  <a:srgbClr val="FF0000"/>
                </a:solidFill>
              </a:rPr>
              <a:t>JAVA17, node.js18.16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                        공용</a:t>
            </a:r>
            <a:r>
              <a:rPr lang="en-US" altLang="ko-KR" sz="2000" b="1" dirty="0">
                <a:solidFill>
                  <a:schemeClr val="bg1"/>
                </a:solidFill>
              </a:rPr>
              <a:t>DB : </a:t>
            </a:r>
            <a:r>
              <a:rPr lang="en-US" altLang="ko-KR" sz="3000" b="1" dirty="0">
                <a:solidFill>
                  <a:schemeClr val="bg1"/>
                </a:solidFill>
              </a:rPr>
              <a:t>MySQL8.0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2663F3-D306-4506-A88D-49B32919216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4D7AB2-985C-443F-B842-6A757A0431EC}"/>
              </a:ext>
            </a:extLst>
          </p:cNvPr>
          <p:cNvSpPr txBox="1"/>
          <p:nvPr/>
        </p:nvSpPr>
        <p:spPr>
          <a:xfrm>
            <a:off x="429182" y="993947"/>
            <a:ext cx="2439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운영 서버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0F4E9-F9BA-4317-AFC0-C077A5D12B24}"/>
              </a:ext>
            </a:extLst>
          </p:cNvPr>
          <p:cNvSpPr txBox="1"/>
          <p:nvPr/>
        </p:nvSpPr>
        <p:spPr>
          <a:xfrm>
            <a:off x="5358349" y="2356458"/>
            <a:ext cx="10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공용</a:t>
            </a:r>
            <a:r>
              <a:rPr lang="en-US" altLang="ko-KR" sz="2000" b="1" dirty="0"/>
              <a:t>DB</a:t>
            </a:r>
            <a:endParaRPr lang="ko-KR" altLang="en-US" sz="2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360E3B-99DA-4DD4-82C9-4E47FC4EF7DC}"/>
              </a:ext>
            </a:extLst>
          </p:cNvPr>
          <p:cNvSpPr/>
          <p:nvPr/>
        </p:nvSpPr>
        <p:spPr>
          <a:xfrm>
            <a:off x="429183" y="2212798"/>
            <a:ext cx="2129877" cy="283637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5B18B3-4F66-4898-A3FA-077983960895}"/>
              </a:ext>
            </a:extLst>
          </p:cNvPr>
          <p:cNvSpPr/>
          <p:nvPr/>
        </p:nvSpPr>
        <p:spPr>
          <a:xfrm>
            <a:off x="2559060" y="2211183"/>
            <a:ext cx="2220499" cy="283637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6933B9-256A-4753-B1EE-A2A1787B78E5}"/>
              </a:ext>
            </a:extLst>
          </p:cNvPr>
          <p:cNvSpPr/>
          <p:nvPr/>
        </p:nvSpPr>
        <p:spPr>
          <a:xfrm>
            <a:off x="6967528" y="2212100"/>
            <a:ext cx="2270149" cy="28363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12B098-260B-4FCC-9F17-97041F15D45E}"/>
              </a:ext>
            </a:extLst>
          </p:cNvPr>
          <p:cNvSpPr/>
          <p:nvPr/>
        </p:nvSpPr>
        <p:spPr>
          <a:xfrm>
            <a:off x="9237678" y="2211183"/>
            <a:ext cx="2280320" cy="28363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490A61-433D-49AE-BB90-8A38CE4E481E}"/>
              </a:ext>
            </a:extLst>
          </p:cNvPr>
          <p:cNvSpPr/>
          <p:nvPr/>
        </p:nvSpPr>
        <p:spPr>
          <a:xfrm>
            <a:off x="4788483" y="2211641"/>
            <a:ext cx="2175148" cy="28363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6BB3BE8-C737-441F-B62E-A9FCA495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7" y="2957119"/>
            <a:ext cx="1885059" cy="180101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B0A014C-4FED-454E-B964-1C76C0E7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792" y="2809314"/>
            <a:ext cx="1957233" cy="20317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7BD5C3-2D62-49E4-B627-F26D8EE46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745" y="2809956"/>
            <a:ext cx="1848624" cy="21256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FF773-5C9D-47C4-A072-B439F90C8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211" y="2832047"/>
            <a:ext cx="1910029" cy="2043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957117-C488-454C-B835-E26A9ADB5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4743" y="2885048"/>
            <a:ext cx="1812786" cy="18992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BBFB7AB-14C6-42BC-8BDD-54CC87E368DA}"/>
              </a:ext>
            </a:extLst>
          </p:cNvPr>
          <p:cNvSpPr txBox="1"/>
          <p:nvPr/>
        </p:nvSpPr>
        <p:spPr>
          <a:xfrm>
            <a:off x="8286417" y="380557"/>
            <a:ext cx="34616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컨테이너 기술 적용 </a:t>
            </a:r>
            <a:r>
              <a:rPr lang="ko-KR" altLang="en-US" sz="2500" b="1" dirty="0">
                <a:solidFill>
                  <a:srgbClr val="FF0000"/>
                </a:solidFill>
              </a:rPr>
              <a:t>후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9BEA1A-EE49-4543-9188-9D9E828DCFEF}"/>
              </a:ext>
            </a:extLst>
          </p:cNvPr>
          <p:cNvSpPr txBox="1"/>
          <p:nvPr/>
        </p:nvSpPr>
        <p:spPr>
          <a:xfrm>
            <a:off x="2868597" y="1018013"/>
            <a:ext cx="864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컨테이너 기술은 각 애플리케이션이 서로의 실행 환경에 영향을 받지 않고 </a:t>
            </a:r>
            <a:endParaRPr lang="en-US" altLang="ko-KR" b="1" dirty="0"/>
          </a:p>
          <a:p>
            <a:r>
              <a:rPr lang="ko-KR" altLang="en-US" b="1" dirty="0"/>
              <a:t>독립적으로 실행할 수 있게 해주는 기술</a:t>
            </a:r>
            <a:endParaRPr lang="ko-KR" altLang="en-US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1640CA-090A-4670-B8DF-DDDB008AC37D}"/>
              </a:ext>
            </a:extLst>
          </p:cNvPr>
          <p:cNvSpPr txBox="1"/>
          <p:nvPr/>
        </p:nvSpPr>
        <p:spPr>
          <a:xfrm>
            <a:off x="1730769" y="1794578"/>
            <a:ext cx="154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A-</a:t>
            </a:r>
            <a:r>
              <a:rPr lang="ko-KR" altLang="en-US" sz="2000" b="1" dirty="0"/>
              <a:t>프로젝트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695B88-7D12-42D6-9CED-A444938EF36B}"/>
              </a:ext>
            </a:extLst>
          </p:cNvPr>
          <p:cNvSpPr txBox="1"/>
          <p:nvPr/>
        </p:nvSpPr>
        <p:spPr>
          <a:xfrm>
            <a:off x="8505224" y="1804669"/>
            <a:ext cx="164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B-</a:t>
            </a:r>
            <a:r>
              <a:rPr lang="ko-KR" altLang="en-US" sz="2000" b="1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3233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0765A-382A-061D-4636-097E6D11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5324392-EF58-4E91-8D87-BED377E5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508" y="4335146"/>
            <a:ext cx="4563247" cy="2522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A56B26-A9B4-6C27-21FE-5028FA5F9AAA}"/>
              </a:ext>
            </a:extLst>
          </p:cNvPr>
          <p:cNvSpPr txBox="1"/>
          <p:nvPr/>
        </p:nvSpPr>
        <p:spPr>
          <a:xfrm>
            <a:off x="549436" y="1796199"/>
            <a:ext cx="28517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-</a:t>
            </a:r>
            <a:r>
              <a:rPr lang="ko-KR" altLang="en-US" sz="2500" b="1" dirty="0"/>
              <a:t>주요 구성 요소</a:t>
            </a:r>
            <a:r>
              <a:rPr lang="en-US" altLang="ko-KR" sz="2500" b="1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1A84C-D229-485E-94C7-AB42EF4695EC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03A921-38E2-454D-A145-ABE8A9D8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05" y="390657"/>
            <a:ext cx="3913650" cy="989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B61A92-54F3-40A4-91AE-A13DCCEA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10" y="2380963"/>
            <a:ext cx="1428238" cy="789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C2008A-F6A2-4428-AF95-1D75D2F2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153" y="3771142"/>
            <a:ext cx="1071161" cy="8033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86951E-2620-4640-8010-ADC44BEBE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4906" y="4752991"/>
            <a:ext cx="876828" cy="896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2FFBCD-CFFB-4528-8724-658197615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36" y="5843464"/>
            <a:ext cx="1200149" cy="4740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80A01F-5DDD-4375-B318-39DFBA857D99}"/>
              </a:ext>
            </a:extLst>
          </p:cNvPr>
          <p:cNvSpPr txBox="1"/>
          <p:nvPr/>
        </p:nvSpPr>
        <p:spPr>
          <a:xfrm>
            <a:off x="309630" y="3155330"/>
            <a:ext cx="154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컨테이너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96018-3398-42F4-910E-C81A8257E055}"/>
              </a:ext>
            </a:extLst>
          </p:cNvPr>
          <p:cNvSpPr txBox="1"/>
          <p:nvPr/>
        </p:nvSpPr>
        <p:spPr>
          <a:xfrm>
            <a:off x="309629" y="2305623"/>
            <a:ext cx="138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B0ED7-B48D-45E0-A891-666660C6CEA0}"/>
              </a:ext>
            </a:extLst>
          </p:cNvPr>
          <p:cNvSpPr txBox="1"/>
          <p:nvPr/>
        </p:nvSpPr>
        <p:spPr>
          <a:xfrm>
            <a:off x="305400" y="4024198"/>
            <a:ext cx="175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레지스트리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8A285-05E4-48D6-BB3A-E75B0E9CCB77}"/>
              </a:ext>
            </a:extLst>
          </p:cNvPr>
          <p:cNvSpPr txBox="1"/>
          <p:nvPr/>
        </p:nvSpPr>
        <p:spPr>
          <a:xfrm>
            <a:off x="305400" y="4896922"/>
            <a:ext cx="155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네트워크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4758EC-B28B-4672-A080-123938365B34}"/>
              </a:ext>
            </a:extLst>
          </p:cNvPr>
          <p:cNvSpPr txBox="1"/>
          <p:nvPr/>
        </p:nvSpPr>
        <p:spPr>
          <a:xfrm>
            <a:off x="305400" y="5843464"/>
            <a:ext cx="99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볼륨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059BBD-AECF-4818-98A0-986D75CBE7DF}"/>
              </a:ext>
            </a:extLst>
          </p:cNvPr>
          <p:cNvSpPr txBox="1"/>
          <p:nvPr/>
        </p:nvSpPr>
        <p:spPr>
          <a:xfrm>
            <a:off x="309629" y="2305700"/>
            <a:ext cx="1386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이미지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5A17CE-5BCD-4ECB-BE2E-84B9AD021DCC}"/>
              </a:ext>
            </a:extLst>
          </p:cNvPr>
          <p:cNvSpPr txBox="1"/>
          <p:nvPr/>
        </p:nvSpPr>
        <p:spPr>
          <a:xfrm>
            <a:off x="309630" y="3155348"/>
            <a:ext cx="154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컨테이너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CC972F-767F-45AC-8C0B-42293DBFE155}"/>
              </a:ext>
            </a:extLst>
          </p:cNvPr>
          <p:cNvSpPr txBox="1"/>
          <p:nvPr/>
        </p:nvSpPr>
        <p:spPr>
          <a:xfrm>
            <a:off x="305400" y="4022617"/>
            <a:ext cx="192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레지스트리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4C636-2A1C-4BD9-8D05-A3275E39AC41}"/>
              </a:ext>
            </a:extLst>
          </p:cNvPr>
          <p:cNvSpPr txBox="1"/>
          <p:nvPr/>
        </p:nvSpPr>
        <p:spPr>
          <a:xfrm>
            <a:off x="305399" y="4896922"/>
            <a:ext cx="1551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네트워크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ADDC4-AC68-4B63-8C86-37351A394911}"/>
              </a:ext>
            </a:extLst>
          </p:cNvPr>
          <p:cNvSpPr txBox="1"/>
          <p:nvPr/>
        </p:nvSpPr>
        <p:spPr>
          <a:xfrm>
            <a:off x="305400" y="5843464"/>
            <a:ext cx="999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볼륨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74242-4EC0-4094-A6DD-2308DD869649}"/>
              </a:ext>
            </a:extLst>
          </p:cNvPr>
          <p:cNvSpPr txBox="1"/>
          <p:nvPr/>
        </p:nvSpPr>
        <p:spPr>
          <a:xfrm>
            <a:off x="380329" y="804327"/>
            <a:ext cx="456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도커</a:t>
            </a:r>
            <a:r>
              <a:rPr lang="en-US" altLang="ko-KR" sz="2000" b="1" dirty="0"/>
              <a:t>(docker)</a:t>
            </a:r>
            <a:r>
              <a:rPr lang="ko-KR" altLang="en-US" sz="2000" b="1" dirty="0"/>
              <a:t>는 컨테이너 기술을 사용</a:t>
            </a:r>
            <a:endParaRPr lang="ko-KR" altLang="en-US" sz="2000" b="1" u="sng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997C21-11C9-4193-B0E2-E3DEEEF82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690" y="1653253"/>
            <a:ext cx="3914369" cy="258224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AECA5FD-AF75-4D1B-AE6B-1D9FA0A59802}"/>
              </a:ext>
            </a:extLst>
          </p:cNvPr>
          <p:cNvSpPr txBox="1"/>
          <p:nvPr/>
        </p:nvSpPr>
        <p:spPr>
          <a:xfrm>
            <a:off x="5636601" y="3730205"/>
            <a:ext cx="157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Dockerfile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62FA58-8869-47D9-B9BD-6D0D68882B61}"/>
              </a:ext>
            </a:extLst>
          </p:cNvPr>
          <p:cNvSpPr txBox="1"/>
          <p:nvPr/>
        </p:nvSpPr>
        <p:spPr>
          <a:xfrm>
            <a:off x="4490227" y="1803417"/>
            <a:ext cx="3490944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FROM </a:t>
            </a:r>
            <a:r>
              <a:rPr lang="en-US" altLang="ko-KR" sz="1700" b="1" dirty="0">
                <a:solidFill>
                  <a:srgbClr val="FF0000"/>
                </a:solidFill>
              </a:rPr>
              <a:t>openjdk:17-jdk</a:t>
            </a:r>
          </a:p>
          <a:p>
            <a:endParaRPr lang="en-US" altLang="ko-KR" sz="1700" dirty="0"/>
          </a:p>
          <a:p>
            <a:r>
              <a:rPr lang="en-US" altLang="ko-KR" sz="1700" dirty="0"/>
              <a:t>WORKDIR /app</a:t>
            </a:r>
          </a:p>
          <a:p>
            <a:endParaRPr lang="en-US" altLang="ko-KR" sz="1700" dirty="0"/>
          </a:p>
          <a:p>
            <a:r>
              <a:rPr lang="en-US" altLang="ko-KR" sz="1700" dirty="0"/>
              <a:t>COPY ./app.jar /app/app.jar</a:t>
            </a:r>
          </a:p>
          <a:p>
            <a:endParaRPr lang="en-US" altLang="ko-KR" sz="1700" dirty="0"/>
          </a:p>
          <a:p>
            <a:r>
              <a:rPr lang="en-US" altLang="ko-KR" sz="1700" dirty="0"/>
              <a:t>CMD [“java",”-jar”, "/app/app.jar"]</a:t>
            </a:r>
            <a:endParaRPr lang="ko-KR" altLang="en-US" sz="1700" dirty="0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1C82AB60-71EE-4078-B134-E1614B7F6575}"/>
              </a:ext>
            </a:extLst>
          </p:cNvPr>
          <p:cNvSpPr/>
          <p:nvPr/>
        </p:nvSpPr>
        <p:spPr>
          <a:xfrm rot="5400000">
            <a:off x="5864703" y="4784305"/>
            <a:ext cx="1407030" cy="1025454"/>
          </a:xfrm>
          <a:prstGeom prst="bentUpArrow">
            <a:avLst>
              <a:gd name="adj1" fmla="val 32572"/>
              <a:gd name="adj2" fmla="val 25000"/>
              <a:gd name="adj3" fmla="val 2954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A7B44-4F64-96DE-7D47-A78FBAECD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5AE8B6-5707-4F10-A4BA-ABC7776B73A8}"/>
              </a:ext>
            </a:extLst>
          </p:cNvPr>
          <p:cNvGrpSpPr/>
          <p:nvPr/>
        </p:nvGrpSpPr>
        <p:grpSpPr>
          <a:xfrm>
            <a:off x="1620920" y="1794762"/>
            <a:ext cx="8492036" cy="2516318"/>
            <a:chOff x="1620920" y="2232912"/>
            <a:chExt cx="8492036" cy="2516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FCB070-2830-50B5-4C02-659BD2FB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0920" y="2326852"/>
              <a:ext cx="8492036" cy="242237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58C06B-CE81-6267-4126-CE89A1E7CECD}"/>
                </a:ext>
              </a:extLst>
            </p:cNvPr>
            <p:cNvSpPr txBox="1"/>
            <p:nvPr/>
          </p:nvSpPr>
          <p:spPr>
            <a:xfrm>
              <a:off x="1930330" y="2235452"/>
              <a:ext cx="12408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/>
                <a:t>컨테이너</a:t>
              </a:r>
              <a:r>
                <a:rPr lang="en-US" altLang="ko-KR" sz="1700" b="1" dirty="0"/>
                <a:t>1</a:t>
              </a:r>
              <a:endParaRPr lang="ko-KR" altLang="en-US" sz="17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B879CB-E46C-3221-4C93-0B0995954704}"/>
                </a:ext>
              </a:extLst>
            </p:cNvPr>
            <p:cNvSpPr txBox="1"/>
            <p:nvPr/>
          </p:nvSpPr>
          <p:spPr>
            <a:xfrm>
              <a:off x="3585198" y="2235451"/>
              <a:ext cx="12408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/>
                <a:t>컨테이너</a:t>
              </a:r>
              <a:r>
                <a:rPr lang="en-US" altLang="ko-KR" sz="1700" b="1" dirty="0"/>
                <a:t>2</a:t>
              </a:r>
              <a:endParaRPr lang="ko-KR" altLang="en-US" sz="17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69C9F3-50B8-DA23-CCF2-23CC6B12BC24}"/>
                </a:ext>
              </a:extLst>
            </p:cNvPr>
            <p:cNvSpPr txBox="1"/>
            <p:nvPr/>
          </p:nvSpPr>
          <p:spPr>
            <a:xfrm>
              <a:off x="5311116" y="2235450"/>
              <a:ext cx="12408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/>
                <a:t>컨테이너</a:t>
              </a:r>
              <a:r>
                <a:rPr lang="en-US" altLang="ko-KR" sz="1700" b="1" dirty="0"/>
                <a:t>3</a:t>
              </a:r>
              <a:endParaRPr lang="ko-KR" altLang="en-US" sz="17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51CAE1-1FA0-CC6E-9649-70C628B00BC8}"/>
                </a:ext>
              </a:extLst>
            </p:cNvPr>
            <p:cNvSpPr txBox="1"/>
            <p:nvPr/>
          </p:nvSpPr>
          <p:spPr>
            <a:xfrm>
              <a:off x="7037034" y="2232913"/>
              <a:ext cx="12408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/>
                <a:t>컨테이너</a:t>
              </a:r>
              <a:r>
                <a:rPr lang="en-US" altLang="ko-KR" sz="1700" b="1" dirty="0"/>
                <a:t>4</a:t>
              </a:r>
              <a:endParaRPr lang="ko-KR" altLang="en-US" sz="17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77C725-56CA-E2C3-5914-DDA9EDB430A2}"/>
                </a:ext>
              </a:extLst>
            </p:cNvPr>
            <p:cNvSpPr txBox="1"/>
            <p:nvPr/>
          </p:nvSpPr>
          <p:spPr>
            <a:xfrm>
              <a:off x="8562876" y="2232912"/>
              <a:ext cx="12408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b="1" dirty="0"/>
                <a:t>컨테이너</a:t>
              </a:r>
              <a:r>
                <a:rPr lang="en-US" altLang="ko-KR" sz="1700" b="1" dirty="0"/>
                <a:t>5</a:t>
              </a:r>
              <a:endParaRPr lang="ko-KR" altLang="en-US" sz="1700" b="1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6B06344-2CF1-4BC3-8147-808A8E87D4F2}"/>
              </a:ext>
            </a:extLst>
          </p:cNvPr>
          <p:cNvGrpSpPr/>
          <p:nvPr/>
        </p:nvGrpSpPr>
        <p:grpSpPr>
          <a:xfrm>
            <a:off x="1841843" y="5380423"/>
            <a:ext cx="8050190" cy="1324857"/>
            <a:chOff x="1899793" y="4601433"/>
            <a:chExt cx="8050190" cy="132485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5FCE44A-AD26-7DCA-E755-6EDD5A13CBB5}"/>
                </a:ext>
              </a:extLst>
            </p:cNvPr>
            <p:cNvSpPr/>
            <p:nvPr/>
          </p:nvSpPr>
          <p:spPr>
            <a:xfrm>
              <a:off x="1899793" y="4601433"/>
              <a:ext cx="8050190" cy="132485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bg1"/>
                  </a:solidFill>
                </a:rPr>
                <a:t>              OS (Window, MAC, Linux)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B620E7A-2CC6-4E83-BA1F-75032BBA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1626" y="4858291"/>
              <a:ext cx="544609" cy="85120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6F7931D-0398-4537-A874-A1790DA0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181" y="4874806"/>
              <a:ext cx="628488" cy="85120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EDF8307-57A6-4394-ADE9-2A2E225B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3333" y="4874806"/>
              <a:ext cx="629891" cy="85756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B7BC1A-EFF4-4A07-BF74-06A204CB02F6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D3CADF-AE0F-4977-9DF3-D5760256622E}"/>
              </a:ext>
            </a:extLst>
          </p:cNvPr>
          <p:cNvGrpSpPr/>
          <p:nvPr/>
        </p:nvGrpSpPr>
        <p:grpSpPr>
          <a:xfrm>
            <a:off x="1841843" y="4044327"/>
            <a:ext cx="8050190" cy="1324857"/>
            <a:chOff x="1899793" y="3834160"/>
            <a:chExt cx="8050190" cy="1324857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3E2B3B3-1B3F-4D2B-88F5-3FE907B721FF}"/>
                </a:ext>
              </a:extLst>
            </p:cNvPr>
            <p:cNvSpPr/>
            <p:nvPr/>
          </p:nvSpPr>
          <p:spPr>
            <a:xfrm>
              <a:off x="1899793" y="3834160"/>
              <a:ext cx="8050190" cy="132485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8FB6748-4D50-428D-B971-366B71C7C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0038" y="3977475"/>
              <a:ext cx="3733800" cy="103822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1C1D99-27C9-46AD-AA17-C1817E4BE3F9}"/>
              </a:ext>
            </a:extLst>
          </p:cNvPr>
          <p:cNvSpPr txBox="1"/>
          <p:nvPr/>
        </p:nvSpPr>
        <p:spPr>
          <a:xfrm>
            <a:off x="3171133" y="358997"/>
            <a:ext cx="78109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컨테이너 기술은 각 애플리케이션이 서로의 실행 환경에 영향을 받지 않고 </a:t>
            </a:r>
            <a:endParaRPr lang="en-US" altLang="ko-KR" sz="1500" b="1" dirty="0"/>
          </a:p>
          <a:p>
            <a:r>
              <a:rPr lang="ko-KR" altLang="en-US" sz="1500" b="1" dirty="0"/>
              <a:t>독립적으로 실행할 수 있게 해주는 기술</a:t>
            </a:r>
            <a:endParaRPr lang="en-US" altLang="ko-KR" sz="1500" b="1" dirty="0"/>
          </a:p>
          <a:p>
            <a:r>
              <a:rPr lang="ko-KR" altLang="en-US" sz="1500" b="1" u="sng" dirty="0" err="1"/>
              <a:t>도커</a:t>
            </a:r>
            <a:r>
              <a:rPr lang="en-US" altLang="ko-KR" sz="1500" b="1" u="sng" dirty="0"/>
              <a:t>(docker)</a:t>
            </a:r>
            <a:r>
              <a:rPr lang="ko-KR" altLang="en-US" sz="1500" b="1" u="sng" dirty="0"/>
              <a:t>는 이 컨테이너 기술을 편리하게 사용할 수 있게 해주는 도구</a:t>
            </a:r>
          </a:p>
        </p:txBody>
      </p:sp>
    </p:spTree>
    <p:extLst>
      <p:ext uri="{BB962C8B-B14F-4D97-AF65-F5344CB8AC3E}">
        <p14:creationId xmlns:p14="http://schemas.microsoft.com/office/powerpoint/2010/main" val="421677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4262761" y="3323451"/>
            <a:ext cx="3666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</a:t>
            </a:r>
            <a:r>
              <a:rPr lang="ko-KR" altLang="en-US" sz="3000" b="1" dirty="0"/>
              <a:t> 주요 명령어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AAF4-72A6-FD2D-81ED-C5F635AE58A9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79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259137" y="1135330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컨테이너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C001C7-2D33-4003-84B5-B262B890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2759"/>
              </p:ext>
            </p:extLst>
          </p:nvPr>
        </p:nvGraphicFramePr>
        <p:xfrm>
          <a:off x="293615" y="1596964"/>
          <a:ext cx="11660698" cy="4251960"/>
        </p:xfrm>
        <a:graphic>
          <a:graphicData uri="http://schemas.openxmlformats.org/drawingml/2006/table">
            <a:tbl>
              <a:tblPr/>
              <a:tblGrid>
                <a:gridCol w="1554855">
                  <a:extLst>
                    <a:ext uri="{9D8B030D-6E8A-4147-A177-3AD203B41FA5}">
                      <a16:colId xmlns:a16="http://schemas.microsoft.com/office/drawing/2014/main" val="1568547465"/>
                    </a:ext>
                  </a:extLst>
                </a:gridCol>
                <a:gridCol w="3470179">
                  <a:extLst>
                    <a:ext uri="{9D8B030D-6E8A-4147-A177-3AD203B41FA5}">
                      <a16:colId xmlns:a16="http://schemas.microsoft.com/office/drawing/2014/main" val="3745065228"/>
                    </a:ext>
                  </a:extLst>
                </a:gridCol>
                <a:gridCol w="6635664">
                  <a:extLst>
                    <a:ext uri="{9D8B030D-6E8A-4147-A177-3AD203B41FA5}">
                      <a16:colId xmlns:a16="http://schemas.microsoft.com/office/drawing/2014/main" val="327574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1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생성 </a:t>
                      </a:r>
                      <a:r>
                        <a:rPr lang="en-US" altLang="ko-KR" sz="1500" dirty="0"/>
                        <a:t>&amp; </a:t>
                      </a:r>
                      <a:r>
                        <a:rPr lang="ko-KR" altLang="en-US" sz="15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run --name [</a:t>
                      </a:r>
                      <a:r>
                        <a:rPr lang="ko-KR" altLang="en-US" sz="1500" dirty="0"/>
                        <a:t>컨테이너이름지정</a:t>
                      </a:r>
                      <a:r>
                        <a:rPr lang="en-US" sz="1500" dirty="0"/>
                        <a:t>] </a:t>
                      </a:r>
                    </a:p>
                    <a:p>
                      <a:r>
                        <a:rPr lang="en-US" sz="1500" dirty="0"/>
                        <a:t>               -d                                                   </a:t>
                      </a:r>
                      <a:r>
                        <a:rPr lang="ko-KR" altLang="en-US" sz="1500" dirty="0"/>
                        <a:t>백그라운드로 실행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-p 3306:3306                                     </a:t>
                      </a:r>
                      <a:r>
                        <a:rPr lang="ko-KR" altLang="en-US" sz="1500" dirty="0" err="1"/>
                        <a:t>포트포워딩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-v ${</a:t>
                      </a:r>
                      <a:r>
                        <a:rPr lang="en-US" sz="1500" dirty="0" err="1"/>
                        <a:t>pwd</a:t>
                      </a:r>
                      <a:r>
                        <a:rPr lang="en-US" sz="1500" dirty="0"/>
                        <a:t>}/volume:/var/lib/</a:t>
                      </a:r>
                      <a:r>
                        <a:rPr lang="en-US" sz="1500" dirty="0" err="1"/>
                        <a:t>mysql</a:t>
                      </a:r>
                      <a:r>
                        <a:rPr lang="en-US" sz="1500" dirty="0"/>
                        <a:t>             </a:t>
                      </a:r>
                      <a:r>
                        <a:rPr lang="ko-KR" altLang="en-US" sz="1500" dirty="0"/>
                        <a:t>볼륨</a:t>
                      </a:r>
                      <a:r>
                        <a:rPr lang="en-US" sz="1500" dirty="0"/>
                        <a:t>  </a:t>
                      </a:r>
                    </a:p>
                    <a:p>
                      <a:r>
                        <a:rPr lang="en-US" sz="1500" dirty="0"/>
                        <a:t>               -e MYSQL_ROOT_PASSWORD=1234         </a:t>
                      </a:r>
                      <a:r>
                        <a:rPr lang="ko-KR" altLang="en-US" sz="1500" dirty="0"/>
                        <a:t>환경변수</a:t>
                      </a:r>
                      <a:r>
                        <a:rPr lang="en-US" sz="1500" dirty="0"/>
                        <a:t>   </a:t>
                      </a:r>
                    </a:p>
                    <a:p>
                      <a:r>
                        <a:rPr lang="en-US" sz="1500" dirty="0"/>
                        <a:t>               -e MYSQL_DATABASE=backend</a:t>
                      </a:r>
                    </a:p>
                    <a:p>
                      <a:r>
                        <a:rPr lang="en-US" sz="1500" dirty="0"/>
                        <a:t>                [</a:t>
                      </a:r>
                      <a:r>
                        <a:rPr lang="ko-KR" altLang="en-US" sz="1500" dirty="0"/>
                        <a:t>이미지이름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59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create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create [</a:t>
                      </a:r>
                      <a:r>
                        <a:rPr lang="ko-KR" altLang="en-US" sz="1500" dirty="0"/>
                        <a:t>이미지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9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실행 중인 컨테이너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9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ps -a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중지 포함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ps -a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중지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stop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3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중지된 컨테이너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start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1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restart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재시작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restart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rm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880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DA5C0-5912-79AC-FFFA-34ACA38AF7C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648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259137" y="1135330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컨테이너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C001C7-2D33-4003-84B5-B262B890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0090"/>
              </p:ext>
            </p:extLst>
          </p:nvPr>
        </p:nvGraphicFramePr>
        <p:xfrm>
          <a:off x="293615" y="1596964"/>
          <a:ext cx="11660698" cy="2545080"/>
        </p:xfrm>
        <a:graphic>
          <a:graphicData uri="http://schemas.openxmlformats.org/drawingml/2006/table">
            <a:tbl>
              <a:tblPr/>
              <a:tblGrid>
                <a:gridCol w="1554855">
                  <a:extLst>
                    <a:ext uri="{9D8B030D-6E8A-4147-A177-3AD203B41FA5}">
                      <a16:colId xmlns:a16="http://schemas.microsoft.com/office/drawing/2014/main" val="1568547465"/>
                    </a:ext>
                  </a:extLst>
                </a:gridCol>
                <a:gridCol w="3470179">
                  <a:extLst>
                    <a:ext uri="{9D8B030D-6E8A-4147-A177-3AD203B41FA5}">
                      <a16:colId xmlns:a16="http://schemas.microsoft.com/office/drawing/2014/main" val="3745065228"/>
                    </a:ext>
                  </a:extLst>
                </a:gridCol>
                <a:gridCol w="6635664">
                  <a:extLst>
                    <a:ext uri="{9D8B030D-6E8A-4147-A177-3AD203B41FA5}">
                      <a16:colId xmlns:a16="http://schemas.microsoft.com/office/drawing/2014/main" val="327574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1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실행 중인 컨테이너 내부로 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exec </a:t>
                      </a:r>
                    </a:p>
                    <a:p>
                      <a:r>
                        <a:rPr lang="en-US" sz="1500" dirty="0"/>
                        <a:t>               -it                               </a:t>
                      </a:r>
                      <a:r>
                        <a:rPr lang="ko-KR" altLang="en-US" sz="1500" dirty="0"/>
                        <a:t>컨테이너의 터미널과 연결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 </a:t>
                      </a:r>
                    </a:p>
                    <a:p>
                      <a:r>
                        <a:rPr lang="en-US" sz="1500" dirty="0"/>
                        <a:t>                 /bin/bash                    </a:t>
                      </a:r>
                      <a:r>
                        <a:rPr lang="ko-KR" altLang="en-US" sz="1500" dirty="0"/>
                        <a:t>연결된 터미널에서 명령어를 실행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67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로그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logs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9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리소스 사용량 실시간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88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 복사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docker cp ./index.html web:/</a:t>
                      </a:r>
                      <a:r>
                        <a:rPr lang="en-US" altLang="ko-KR" sz="1600" dirty="0" err="1"/>
                        <a:t>usr</a:t>
                      </a:r>
                      <a:r>
                        <a:rPr lang="en-US" altLang="ko-KR" sz="1600" dirty="0"/>
                        <a:t>/share/</a:t>
                      </a:r>
                      <a:r>
                        <a:rPr lang="en-US" altLang="ko-KR" sz="1600" dirty="0" err="1"/>
                        <a:t>nginx</a:t>
                      </a:r>
                      <a:r>
                        <a:rPr lang="en-US" altLang="ko-KR" sz="1600" dirty="0"/>
                        <a:t>/html/ </a:t>
                      </a:r>
                      <a:r>
                        <a:rPr lang="en-US" altLang="ko-KR" sz="1400" dirty="0"/>
                        <a:t>  (</a:t>
                      </a:r>
                      <a:r>
                        <a:rPr lang="ko-KR" altLang="en-US" sz="1400" dirty="0"/>
                        <a:t>호스트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컨테이너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r>
                        <a:rPr lang="en-US" altLang="ko-KR" sz="1600" dirty="0"/>
                        <a:t>docker cp web:/</a:t>
                      </a:r>
                      <a:r>
                        <a:rPr lang="en-US" altLang="ko-KR" sz="1600" dirty="0" err="1"/>
                        <a:t>usr</a:t>
                      </a:r>
                      <a:r>
                        <a:rPr lang="en-US" altLang="ko-KR" sz="1600" dirty="0"/>
                        <a:t>/share/</a:t>
                      </a:r>
                      <a:r>
                        <a:rPr lang="en-US" altLang="ko-KR" sz="1600" dirty="0" err="1"/>
                        <a:t>nginx</a:t>
                      </a:r>
                      <a:r>
                        <a:rPr lang="en-US" altLang="ko-KR" sz="1600" dirty="0"/>
                        <a:t>/html/index.html ./  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컨테이너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호스트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02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DA5C0-5912-79AC-FFFA-34ACA38AF7C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1157</Words>
  <Application>Microsoft Office PowerPoint</Application>
  <PresentationFormat>와이드스크린</PresentationFormat>
  <Paragraphs>268</Paragraphs>
  <Slides>20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신 은식</cp:lastModifiedBy>
  <cp:revision>637</cp:revision>
  <dcterms:created xsi:type="dcterms:W3CDTF">2025-05-28T07:44:57Z</dcterms:created>
  <dcterms:modified xsi:type="dcterms:W3CDTF">2025-06-17T12:50:03Z</dcterms:modified>
</cp:coreProperties>
</file>