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59" r:id="rId5"/>
    <p:sldId id="262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59719" autoAdjust="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956F0-78EC-499B-A3E9-B858E7BA5602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0206A-426C-4C4B-97CA-BB0E8687B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92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0206A-426C-4C4B-97CA-BB0E8687BCC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53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0206A-426C-4C4B-97CA-BB0E8687BCC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049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0206A-426C-4C4B-97CA-BB0E8687BCC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32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0206A-426C-4C4B-97CA-BB0E8687BCC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604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0206A-426C-4C4B-97CA-BB0E8687BCC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117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0206A-426C-4C4B-97CA-BB0E8687BCC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410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078FE-95AC-75C3-CEB9-149121457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23DD40B-4E74-680A-A1B8-3600366FDF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E4E3CF1-1165-EBE8-15B8-0949A5CE0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C561C7-BFE3-1277-E0BC-CFD8BA9D79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0206A-426C-4C4B-97CA-BB0E8687BCC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37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B62D5-9986-1FD4-E7CC-7371F1241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90F7DD-7A54-B017-4665-E687C6C9E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C8B448-3891-0A45-A690-ECAD5CC1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557-D503-442A-BA7F-9F948C666935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96761-DE1C-C73F-A9AB-657C25548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60473-6946-8A47-D2BF-3A37FE49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F8C5-5495-496C-ACFF-5F4EC9AD292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6C439D-D20D-4962-9AF1-A971168598C0}"/>
              </a:ext>
            </a:extLst>
          </p:cNvPr>
          <p:cNvGrpSpPr/>
          <p:nvPr userDrawn="1"/>
        </p:nvGrpSpPr>
        <p:grpSpPr>
          <a:xfrm>
            <a:off x="0" y="-14053"/>
            <a:ext cx="12192000" cy="741429"/>
            <a:chOff x="0" y="-14053"/>
            <a:chExt cx="12192000" cy="74142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5063417-9AD0-4601-B4A2-B5995DA56C63}"/>
                </a:ext>
              </a:extLst>
            </p:cNvPr>
            <p:cNvSpPr/>
            <p:nvPr/>
          </p:nvSpPr>
          <p:spPr>
            <a:xfrm>
              <a:off x="0" y="-14053"/>
              <a:ext cx="12192000" cy="403291"/>
            </a:xfrm>
            <a:prstGeom prst="rect">
              <a:avLst/>
            </a:prstGeom>
            <a:solidFill>
              <a:srgbClr val="DADEE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82AC012-72C5-4F0D-B14F-60CA21744E0F}"/>
                </a:ext>
              </a:extLst>
            </p:cNvPr>
            <p:cNvGrpSpPr/>
            <p:nvPr/>
          </p:nvGrpSpPr>
          <p:grpSpPr>
            <a:xfrm>
              <a:off x="228148" y="84939"/>
              <a:ext cx="2815498" cy="642437"/>
              <a:chOff x="185270" y="960471"/>
              <a:chExt cx="3129544" cy="64243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1141B6FF-2F36-4642-A34C-9E6A3D707640}"/>
                  </a:ext>
                </a:extLst>
              </p:cNvPr>
              <p:cNvSpPr/>
              <p:nvPr/>
            </p:nvSpPr>
            <p:spPr>
              <a:xfrm>
                <a:off x="1042767" y="960471"/>
                <a:ext cx="2272047" cy="64243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7122BCD1-FD53-4282-94D9-62F88571ABF8}"/>
                  </a:ext>
                </a:extLst>
              </p:cNvPr>
              <p:cNvSpPr/>
              <p:nvPr/>
            </p:nvSpPr>
            <p:spPr>
              <a:xfrm>
                <a:off x="185270" y="960471"/>
                <a:ext cx="3024095" cy="642437"/>
              </a:xfrm>
              <a:prstGeom prst="roundRect">
                <a:avLst>
                  <a:gd name="adj" fmla="val 50000"/>
                </a:avLst>
              </a:prstGeom>
              <a:solidFill>
                <a:srgbClr val="1D63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487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B395-7D40-4D34-FCE6-B7F564A5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BF072C-F84A-FEFF-34BE-8020F4A2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0A6C2-5C9B-D81C-D4BA-ED1F4558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557-D503-442A-BA7F-9F948C666935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10B02-D624-F33C-DE23-68F20957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29A21-E54F-883B-CF20-56B4CB13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F8C5-5495-496C-ACFF-5F4EC9AD2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04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38C976-C008-640D-4285-A42F8A550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82738A-8373-002E-7DD2-CB1F3F878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4B857-B361-0031-ECAF-FC25B523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557-D503-442A-BA7F-9F948C666935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120B5-384E-6C57-6209-3853A0EB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3009E6-1FEB-7A05-E300-9FA790EC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F8C5-5495-496C-ACFF-5F4EC9AD2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4DBF7-3642-9B56-1EA9-2076C4D0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CBE28-6D5D-0587-94D7-1E48E26F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DFFD7B-B467-CE32-F4BE-2B5A2D7F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557-D503-442A-BA7F-9F948C666935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0FB08-9BAF-34B6-0F1B-A065A48A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E14159-78D6-BE95-75E0-EF414930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F8C5-5495-496C-ACFF-5F4EC9AD2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9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CE68A-4E74-69C0-5ED5-8E21BDAB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634A1A-3ED4-2EBD-D96C-8398886DF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F9DF7-E9A4-5EA3-EA8F-AE58B1CA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557-D503-442A-BA7F-9F948C666935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0822C-364A-28FB-8B0F-B413E87E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0F17C-5B93-71EE-EE07-54AA474D0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F8C5-5495-496C-ACFF-5F4EC9AD2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91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46FC0-51A6-C88B-1D8A-E6164CD7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185DE-728C-95C0-45A0-8B185F943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1F05E2-9E9B-E710-8A5D-3FC70E225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DBC1E4-A3BA-4586-53D3-138F8F93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557-D503-442A-BA7F-9F948C666935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76557E-A485-8A33-3F3E-47AC14CB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9B97AF-DCDD-F93C-6BC1-E64377E5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F8C5-5495-496C-ACFF-5F4EC9AD2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81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11418-8619-26E6-FBC3-E9C4787E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EC2F6B-7C74-DCFB-FBE2-FB75A72F5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9EF1E5-4A89-D738-D1DE-CEBC8B16A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7361A2-CEDA-AA80-3053-CD72366FF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567270-81BA-416D-F2D3-3E68C5833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9604DB-F481-4A8C-D310-329B6040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557-D503-442A-BA7F-9F948C666935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565BC9-1DAC-623B-0950-D4E7B5EF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EA11A2-ADC5-8188-2DB9-DB8BA1AC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F8C5-5495-496C-ACFF-5F4EC9AD2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7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7E63F-19B5-638D-7894-6A787C1E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5EA567-82E7-E72F-F6A9-E7FE5CC9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557-D503-442A-BA7F-9F948C666935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0143DE-1010-F493-5546-A90858F2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6406E8-A7E1-1629-EEB9-1A4B6CB5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F8C5-5495-496C-ACFF-5F4EC9AD2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4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B73248-C87C-7D44-603E-5D47580E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557-D503-442A-BA7F-9F948C666935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A0BB24-5D26-899D-B8E9-41317163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804FE9-9347-995F-F044-2E2895E1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F8C5-5495-496C-ACFF-5F4EC9AD2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4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DE9FC-51B9-BD35-99F5-22CDEB6B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82434-94EF-ED71-7406-370F3CEBC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4A09AF-AF4C-77AA-9F9B-22D331C1A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A1C9A7-4A61-14C1-1D58-BCAFFB77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557-D503-442A-BA7F-9F948C666935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804509-829C-41EF-7DF6-DD551715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4EFD1D-2D99-6497-522E-FA408AE4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F8C5-5495-496C-ACFF-5F4EC9AD2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97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1DD83-0FBD-C3CB-11E4-FC4DC1F6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BFBE88-98B0-2442-A620-521A39041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D1B528-C388-7CF4-3878-4F22EB39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D4D9E-31A2-AA63-8ACE-1F743477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A557-D503-442A-BA7F-9F948C666935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A8966B-D6AB-86DE-00BD-81C043FE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55F63-7019-F830-B404-2447D4C6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2F8C5-5495-496C-ACFF-5F4EC9AD29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99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FC3D8E-63B7-6763-C93C-A524D183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1474FB-ADBD-219F-5666-CBEF04E8A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5093E-CF4D-6B98-B32F-FD940B93C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7A557-D503-442A-BA7F-9F948C666935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E8131-4273-E108-B2BE-7DB4AA122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C8B4A-DF58-352C-DD43-7EF58D13F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2F8C5-5495-496C-ACFF-5F4EC9AD2921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58861AD-47DA-4283-A49D-616E6F045B23}"/>
              </a:ext>
            </a:extLst>
          </p:cNvPr>
          <p:cNvGrpSpPr/>
          <p:nvPr userDrawn="1"/>
        </p:nvGrpSpPr>
        <p:grpSpPr>
          <a:xfrm>
            <a:off x="0" y="-14053"/>
            <a:ext cx="12192000" cy="741429"/>
            <a:chOff x="0" y="-14053"/>
            <a:chExt cx="12192000" cy="74142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7CBA30F-49A7-45B5-9E0B-A8A224842E38}"/>
                </a:ext>
              </a:extLst>
            </p:cNvPr>
            <p:cNvSpPr/>
            <p:nvPr/>
          </p:nvSpPr>
          <p:spPr>
            <a:xfrm>
              <a:off x="0" y="-14053"/>
              <a:ext cx="12192000" cy="403291"/>
            </a:xfrm>
            <a:prstGeom prst="rect">
              <a:avLst/>
            </a:prstGeom>
            <a:solidFill>
              <a:srgbClr val="DADEE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C5698C5-E657-498A-A22B-F9A9145A951F}"/>
                </a:ext>
              </a:extLst>
            </p:cNvPr>
            <p:cNvGrpSpPr/>
            <p:nvPr/>
          </p:nvGrpSpPr>
          <p:grpSpPr>
            <a:xfrm>
              <a:off x="228148" y="84939"/>
              <a:ext cx="2815498" cy="642437"/>
              <a:chOff x="185270" y="960471"/>
              <a:chExt cx="3129544" cy="64243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C97EE906-7BCA-4B17-AFC1-89B8E1348E39}"/>
                  </a:ext>
                </a:extLst>
              </p:cNvPr>
              <p:cNvSpPr/>
              <p:nvPr/>
            </p:nvSpPr>
            <p:spPr>
              <a:xfrm>
                <a:off x="1042767" y="960471"/>
                <a:ext cx="2272047" cy="64243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13B0BD7E-B06F-4A42-B1D9-FFFB8BB28629}"/>
                  </a:ext>
                </a:extLst>
              </p:cNvPr>
              <p:cNvSpPr/>
              <p:nvPr/>
            </p:nvSpPr>
            <p:spPr>
              <a:xfrm>
                <a:off x="185270" y="960471"/>
                <a:ext cx="3024095" cy="642437"/>
              </a:xfrm>
              <a:prstGeom prst="roundRect">
                <a:avLst>
                  <a:gd name="adj" fmla="val 50000"/>
                </a:avLst>
              </a:prstGeom>
              <a:solidFill>
                <a:srgbClr val="1D63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234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1CFDA-B89B-BA97-68DD-821E63577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F8E9BA-5B29-99F1-4C9E-FAC05BF5E5CE}"/>
              </a:ext>
            </a:extLst>
          </p:cNvPr>
          <p:cNvSpPr txBox="1"/>
          <p:nvPr/>
        </p:nvSpPr>
        <p:spPr>
          <a:xfrm>
            <a:off x="545977" y="958511"/>
            <a:ext cx="1149214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nginx </a:t>
            </a:r>
            <a:r>
              <a:rPr lang="ko-KR" altLang="en-US" sz="2500" b="1" dirty="0"/>
              <a:t>웹서버 띄워서 들어가보기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en-US" altLang="ko-KR" b="1" dirty="0"/>
              <a:t>1.</a:t>
            </a:r>
            <a:r>
              <a:rPr lang="ko-KR" altLang="en-US" b="1" dirty="0"/>
              <a:t>공식 이미지로 </a:t>
            </a:r>
            <a:r>
              <a:rPr lang="en-US" altLang="ko-KR" b="1" dirty="0"/>
              <a:t>nginx </a:t>
            </a:r>
            <a:r>
              <a:rPr lang="ko-KR" altLang="en-US" b="1" dirty="0"/>
              <a:t>컨테이너 실행</a:t>
            </a:r>
            <a:endParaRPr lang="en-US" altLang="ko-KR" b="1" dirty="0"/>
          </a:p>
          <a:p>
            <a:r>
              <a:rPr lang="en-US" altLang="ko-KR" dirty="0"/>
              <a:t>docker run --name webserver -d -p 8080:80 nginx</a:t>
            </a:r>
          </a:p>
          <a:p>
            <a:endParaRPr lang="en-US" altLang="ko-KR" dirty="0"/>
          </a:p>
          <a:p>
            <a:r>
              <a:rPr lang="en-US" altLang="ko-KR" b="1" dirty="0"/>
              <a:t>2.</a:t>
            </a:r>
            <a:r>
              <a:rPr lang="ko-KR" altLang="en-US" b="1" dirty="0"/>
              <a:t>로컬에서 확인하기</a:t>
            </a:r>
            <a:endParaRPr lang="en-US" altLang="ko-KR" b="1" dirty="0"/>
          </a:p>
          <a:p>
            <a:r>
              <a:rPr lang="en-US" altLang="ko-KR" dirty="0"/>
              <a:t>localhost:8080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b="1" dirty="0"/>
              <a:t>3.</a:t>
            </a:r>
            <a:r>
              <a:rPr lang="ko-KR" altLang="en-US" b="1" dirty="0"/>
              <a:t>컨테이너 안으로 들어가서 </a:t>
            </a:r>
            <a:r>
              <a:rPr lang="en-US" altLang="ko-KR" b="1" dirty="0"/>
              <a:t>index.html </a:t>
            </a:r>
            <a:r>
              <a:rPr lang="ko-KR" altLang="en-US" b="1" dirty="0"/>
              <a:t>바꿔보기</a:t>
            </a:r>
            <a:endParaRPr lang="en-US" altLang="ko-KR" b="1" dirty="0"/>
          </a:p>
          <a:p>
            <a:r>
              <a:rPr lang="en-US" altLang="ko-KR" dirty="0"/>
              <a:t>docker exec -it [</a:t>
            </a:r>
            <a:r>
              <a:rPr lang="ko-KR" altLang="en-US" dirty="0"/>
              <a:t>컨테이너 </a:t>
            </a:r>
            <a:r>
              <a:rPr lang="en-US" altLang="ko-KR" dirty="0"/>
              <a:t>ID] /bin/bash</a:t>
            </a:r>
          </a:p>
          <a:p>
            <a:endParaRPr lang="en-US" altLang="ko-KR" dirty="0"/>
          </a:p>
          <a:p>
            <a:r>
              <a:rPr lang="en-US" altLang="ko-KR" dirty="0"/>
              <a:t>cd /</a:t>
            </a:r>
            <a:r>
              <a:rPr lang="en-US" altLang="ko-KR" dirty="0" err="1"/>
              <a:t>usr</a:t>
            </a:r>
            <a:r>
              <a:rPr lang="en-US" altLang="ko-KR" dirty="0"/>
              <a:t>/share/nginx/html/</a:t>
            </a:r>
          </a:p>
          <a:p>
            <a:r>
              <a:rPr lang="en-US" altLang="ko-KR" dirty="0"/>
              <a:t>cat index.html</a:t>
            </a:r>
          </a:p>
          <a:p>
            <a:r>
              <a:rPr lang="en-US" altLang="ko-KR" dirty="0"/>
              <a:t>echo hello &gt; index.html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4.</a:t>
            </a:r>
            <a:r>
              <a:rPr lang="ko-KR" altLang="en-US" b="1" dirty="0"/>
              <a:t>볼륨으로 </a:t>
            </a:r>
            <a:r>
              <a:rPr lang="en-US" altLang="ko-KR" b="1" dirty="0"/>
              <a:t>index.html </a:t>
            </a:r>
            <a:r>
              <a:rPr lang="ko-KR" altLang="en-US" b="1" dirty="0"/>
              <a:t>파일 설정해서 로컬에서 바뀌는지 확인해보기</a:t>
            </a:r>
            <a:endParaRPr lang="en-US" altLang="ko-KR" b="1" dirty="0"/>
          </a:p>
          <a:p>
            <a:r>
              <a:rPr lang="en-US" altLang="ko-KR" dirty="0"/>
              <a:t>docker run --name webserver -d -p 8080:80 -v .${</a:t>
            </a:r>
            <a:r>
              <a:rPr lang="en-US" altLang="ko-KR" dirty="0" err="1"/>
              <a:t>pwd</a:t>
            </a:r>
            <a:r>
              <a:rPr lang="en-US" altLang="ko-KR" dirty="0"/>
              <a:t>}/index.html:/</a:t>
            </a:r>
            <a:r>
              <a:rPr lang="en-US" altLang="ko-KR" dirty="0" err="1"/>
              <a:t>usr</a:t>
            </a:r>
            <a:r>
              <a:rPr lang="en-US" altLang="ko-KR" dirty="0"/>
              <a:t>/share/</a:t>
            </a:r>
            <a:r>
              <a:rPr lang="en-US" altLang="ko-KR" dirty="0" err="1"/>
              <a:t>nginx</a:t>
            </a:r>
            <a:r>
              <a:rPr lang="en-US" altLang="ko-KR" dirty="0"/>
              <a:t>/html/index.html  </a:t>
            </a:r>
            <a:r>
              <a:rPr lang="en-US" altLang="ko-KR" dirty="0" err="1"/>
              <a:t>nginx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D96B1-E8F4-4DE9-B401-DBA93633FC29}"/>
              </a:ext>
            </a:extLst>
          </p:cNvPr>
          <p:cNvSpPr txBox="1"/>
          <p:nvPr/>
        </p:nvSpPr>
        <p:spPr>
          <a:xfrm>
            <a:off x="803429" y="177553"/>
            <a:ext cx="185099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</a:rPr>
              <a:t>예제 실습</a:t>
            </a:r>
            <a:r>
              <a:rPr lang="en-US" altLang="ko-KR" sz="2300" b="1" dirty="0">
                <a:solidFill>
                  <a:schemeClr val="bg1"/>
                </a:solidFill>
              </a:rPr>
              <a:t>1</a:t>
            </a:r>
            <a:endParaRPr lang="ko-KR" altLang="en-US" sz="23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id="{2431D157-0CE2-446D-A1B0-FC15A10CE9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061190"/>
              </p:ext>
            </p:extLst>
          </p:nvPr>
        </p:nvGraphicFramePr>
        <p:xfrm>
          <a:off x="7380288" y="2719388"/>
          <a:ext cx="476408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1788480" imgH="532800" progId="Package">
                  <p:embed/>
                </p:oleObj>
              </mc:Choice>
              <mc:Fallback>
                <p:oleObj name="포장기 셸 개체" showAsIcon="1" r:id="rId3" imgW="1788480" imgH="532800" progId="Package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id="{C0C7CFA3-7412-42F4-9C48-0780B0B78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0288" y="2719388"/>
                        <a:ext cx="4764087" cy="141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159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33E3E-166A-C02C-96CF-87F82429D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6D9279-C32B-FCEE-A39C-A6FB6BA16457}"/>
              </a:ext>
            </a:extLst>
          </p:cNvPr>
          <p:cNvSpPr txBox="1"/>
          <p:nvPr/>
        </p:nvSpPr>
        <p:spPr>
          <a:xfrm>
            <a:off x="803429" y="1354357"/>
            <a:ext cx="11388571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/>
              <a:t>1.</a:t>
            </a:r>
            <a:r>
              <a:rPr lang="ko-KR" altLang="en-US" sz="1500" b="1" dirty="0"/>
              <a:t>볼륨 적용 전</a:t>
            </a:r>
            <a:endParaRPr lang="en-US" altLang="ko-KR" sz="1500" b="1" dirty="0"/>
          </a:p>
          <a:p>
            <a:r>
              <a:rPr lang="en-US" altLang="ko-KR" sz="1500" dirty="0"/>
              <a:t>docker run --name database -d -p 3307:3306 -e MYSQL_ROOT_PASSWORD=1234 -e MYSQL_DATABASE=backend5 mysql:8.0</a:t>
            </a:r>
          </a:p>
          <a:p>
            <a:endParaRPr lang="en-US" altLang="ko-KR" dirty="0"/>
          </a:p>
          <a:p>
            <a:r>
              <a:rPr lang="en-US" altLang="ko-KR" dirty="0" err="1"/>
              <a:t>db</a:t>
            </a:r>
            <a:r>
              <a:rPr lang="ko-KR" altLang="en-US" dirty="0"/>
              <a:t>컨테이너 </a:t>
            </a:r>
            <a:r>
              <a:rPr lang="ko-KR" altLang="en-US" dirty="0" err="1"/>
              <a:t>만들때는</a:t>
            </a:r>
            <a:r>
              <a:rPr lang="ko-KR" altLang="en-US" dirty="0"/>
              <a:t> </a:t>
            </a:r>
            <a:r>
              <a:rPr lang="en-US" altLang="ko-KR" dirty="0"/>
              <a:t>root </a:t>
            </a:r>
            <a:r>
              <a:rPr lang="ko-KR" altLang="en-US" dirty="0"/>
              <a:t>비밀번호를 반드시 설정해야 함</a:t>
            </a:r>
            <a:endParaRPr lang="en-US" altLang="ko-KR" dirty="0"/>
          </a:p>
          <a:p>
            <a:endParaRPr lang="en-US" altLang="ko-KR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3307:3306</a:t>
            </a:r>
            <a:r>
              <a:rPr lang="ko-KR" altLang="ko-KR" sz="1500" dirty="0"/>
              <a:t> → </a:t>
            </a:r>
            <a:r>
              <a:rPr lang="ko-KR" altLang="ko-KR" sz="1500" dirty="0" err="1"/>
              <a:t>호스트PC</a:t>
            </a:r>
            <a:r>
              <a:rPr lang="ko-KR" altLang="ko-KR" sz="1500" dirty="0"/>
              <a:t>(윈도우) 3307 → 컨테이너 3306포트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MYSQL_ROOT_PASSWORD=1234</a:t>
            </a:r>
            <a:r>
              <a:rPr lang="ko-KR" altLang="ko-KR" sz="1500" dirty="0"/>
              <a:t> → </a:t>
            </a:r>
            <a:r>
              <a:rPr lang="ko-KR" altLang="ko-KR" sz="1500" dirty="0" err="1"/>
              <a:t>root</a:t>
            </a:r>
            <a:r>
              <a:rPr lang="ko-KR" altLang="ko-KR" sz="1500" dirty="0"/>
              <a:t> 계정 비번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MYSQL_DATABASE=</a:t>
            </a:r>
            <a:r>
              <a:rPr lang="en-US" altLang="ko-KR" sz="1500" dirty="0"/>
              <a:t>backend5</a:t>
            </a:r>
            <a:r>
              <a:rPr lang="ko-KR" altLang="ko-KR" sz="1500" dirty="0"/>
              <a:t> → </a:t>
            </a:r>
            <a:r>
              <a:rPr lang="en-US" altLang="ko-KR" sz="1500" dirty="0"/>
              <a:t>backend5</a:t>
            </a:r>
            <a:r>
              <a:rPr lang="ko-KR" altLang="ko-KR" sz="1500" dirty="0"/>
              <a:t>라는 DB 미리 생성</a:t>
            </a:r>
            <a:endParaRPr lang="en-US" altLang="ko-KR" sz="15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5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dirty="0"/>
              <a:t>2.</a:t>
            </a:r>
            <a:r>
              <a:rPr lang="ko-KR" altLang="en-US" sz="1500" b="1" dirty="0"/>
              <a:t>볼륨 적용 후</a:t>
            </a:r>
            <a:endParaRPr lang="en-US" altLang="ko-KR" sz="1500" b="1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/>
              <a:t>docker run --name database -d -p 3307:3306 -e MYSQL_ROOT_PASSWORD=1234  -e MYSQL_DATABASE=backend5 -v ${</a:t>
            </a:r>
            <a:r>
              <a:rPr lang="en-US" altLang="ko-KR" sz="1500" dirty="0" err="1"/>
              <a:t>pwd</a:t>
            </a:r>
            <a:r>
              <a:rPr lang="en-US" altLang="ko-KR" sz="1500" dirty="0"/>
              <a:t>}/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volumes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500" dirty="0" err="1"/>
              <a:t>mysql</a:t>
            </a:r>
            <a:r>
              <a:rPr lang="en-US" altLang="ko-KR" sz="1500" dirty="0"/>
              <a:t>-data:/var/lib/</a:t>
            </a:r>
            <a:r>
              <a:rPr lang="en-US" altLang="ko-KR" sz="1500" dirty="0" err="1"/>
              <a:t>mysql</a:t>
            </a:r>
            <a:r>
              <a:rPr lang="en-US" altLang="ko-KR" sz="1500" dirty="0"/>
              <a:t> </a:t>
            </a:r>
            <a:r>
              <a:rPr lang="en-US" altLang="ko-KR" sz="1500" dirty="0" err="1"/>
              <a:t>mysql</a:t>
            </a:r>
            <a:endParaRPr lang="en-US" altLang="ko-KR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50369-F6AA-A4DD-A429-47F210C88A73}"/>
              </a:ext>
            </a:extLst>
          </p:cNvPr>
          <p:cNvSpPr txBox="1"/>
          <p:nvPr/>
        </p:nvSpPr>
        <p:spPr>
          <a:xfrm>
            <a:off x="200025" y="750566"/>
            <a:ext cx="113150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MySql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컨테이너 만들어서 </a:t>
            </a:r>
            <a:r>
              <a:rPr lang="en-US" altLang="ko-KR" sz="2500" b="1" dirty="0"/>
              <a:t>DB </a:t>
            </a:r>
            <a:r>
              <a:rPr lang="ko-KR" altLang="en-US" sz="2500" b="1" dirty="0"/>
              <a:t>접속해보기 </a:t>
            </a:r>
            <a:r>
              <a:rPr lang="en-US" altLang="ko-KR" sz="2500" b="1" dirty="0"/>
              <a:t>(</a:t>
            </a:r>
            <a:r>
              <a:rPr lang="ko-KR" altLang="en-US" sz="2500" b="1" dirty="0"/>
              <a:t>볼륨 적용 전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적용 후 비교</a:t>
            </a:r>
            <a:r>
              <a:rPr lang="en-US" altLang="ko-KR" sz="2500" b="1" dirty="0"/>
              <a:t>)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CB05A-B9F2-4F6D-9B7C-53A83C44F132}"/>
              </a:ext>
            </a:extLst>
          </p:cNvPr>
          <p:cNvSpPr txBox="1"/>
          <p:nvPr/>
        </p:nvSpPr>
        <p:spPr>
          <a:xfrm>
            <a:off x="803429" y="177553"/>
            <a:ext cx="185099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</a:rPr>
              <a:t>예제 실습</a:t>
            </a:r>
            <a:r>
              <a:rPr lang="en-US" altLang="ko-KR" sz="2300" b="1" dirty="0">
                <a:solidFill>
                  <a:schemeClr val="bg1"/>
                </a:solidFill>
              </a:rPr>
              <a:t>2</a:t>
            </a:r>
            <a:endParaRPr lang="ko-KR" altLang="en-US" sz="23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D54DF2-AAB9-405E-9FA6-D8FA786EA42B}"/>
              </a:ext>
            </a:extLst>
          </p:cNvPr>
          <p:cNvSpPr txBox="1"/>
          <p:nvPr/>
        </p:nvSpPr>
        <p:spPr>
          <a:xfrm>
            <a:off x="965200" y="5149840"/>
            <a:ext cx="5259156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/>
              <a:t>create table test(	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/>
              <a:t>id INT AUTO_INCREMENT PRIMARY KEY,    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/>
              <a:t>user VARCHAR(50) NOT NULL,    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/>
              <a:t>address VARCHAR(50) NOT NULL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/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5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/>
              <a:t>insert INTO test(</a:t>
            </a:r>
            <a:r>
              <a:rPr lang="en-US" altLang="ko-KR" sz="1500" dirty="0" err="1"/>
              <a:t>user,address</a:t>
            </a:r>
            <a:r>
              <a:rPr lang="en-US" altLang="ko-KR" sz="1500" dirty="0"/>
              <a:t>) VALUES('</a:t>
            </a:r>
            <a:r>
              <a:rPr lang="ko-KR" altLang="en-US" sz="1500" dirty="0"/>
              <a:t>홍길동</a:t>
            </a:r>
            <a:r>
              <a:rPr lang="en-US" altLang="ko-KR" sz="1500" dirty="0"/>
              <a:t>＇,'</a:t>
            </a:r>
            <a:r>
              <a:rPr lang="ko-KR" altLang="en-US" sz="1500" dirty="0"/>
              <a:t>경기도</a:t>
            </a:r>
            <a:r>
              <a:rPr lang="en-US" altLang="ko-KR" sz="1500" dirty="0"/>
              <a:t>')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E25F8-7201-4537-97F1-2566860CF794}"/>
              </a:ext>
            </a:extLst>
          </p:cNvPr>
          <p:cNvSpPr txBox="1"/>
          <p:nvPr/>
        </p:nvSpPr>
        <p:spPr>
          <a:xfrm>
            <a:off x="276225" y="4718953"/>
            <a:ext cx="42851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테이블 만들기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56676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5FA1E-6320-F11D-4402-F1426C887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1AFBF9-CB4A-0F01-7B1F-5E968B4EB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57" y="2111076"/>
            <a:ext cx="1164934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컨테이너에서 실행할 환경(운영체제, 소프트웨어, 복사할 파일, 실행 커맨드 등)을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스크립트로 작성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하는 “설계도”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도커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이미지를 만드는 데 사용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05EEC-8C33-7E99-4AF5-163662403851}"/>
              </a:ext>
            </a:extLst>
          </p:cNvPr>
          <p:cNvSpPr txBox="1"/>
          <p:nvPr/>
        </p:nvSpPr>
        <p:spPr>
          <a:xfrm>
            <a:off x="390525" y="1358006"/>
            <a:ext cx="86391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Dockerfile</a:t>
            </a:r>
            <a:r>
              <a:rPr lang="ko-KR" altLang="en-US" sz="2500" b="1" dirty="0"/>
              <a:t>로 이미지 만들기 예제 </a:t>
            </a:r>
            <a:endParaRPr lang="en-US" altLang="ko-KR" sz="15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CFC687C-8213-8AAF-43F1-D6DE4D60F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005892"/>
              </p:ext>
            </p:extLst>
          </p:nvPr>
        </p:nvGraphicFramePr>
        <p:xfrm>
          <a:off x="800100" y="3249671"/>
          <a:ext cx="11049000" cy="1722120"/>
        </p:xfrm>
        <a:graphic>
          <a:graphicData uri="http://schemas.openxmlformats.org/drawingml/2006/table">
            <a:tbl>
              <a:tblPr/>
              <a:tblGrid>
                <a:gridCol w="1534583">
                  <a:extLst>
                    <a:ext uri="{9D8B030D-6E8A-4147-A177-3AD203B41FA5}">
                      <a16:colId xmlns:a16="http://schemas.microsoft.com/office/drawing/2014/main" val="1149820900"/>
                    </a:ext>
                  </a:extLst>
                </a:gridCol>
                <a:gridCol w="4683816">
                  <a:extLst>
                    <a:ext uri="{9D8B030D-6E8A-4147-A177-3AD203B41FA5}">
                      <a16:colId xmlns:a16="http://schemas.microsoft.com/office/drawing/2014/main" val="1449544944"/>
                    </a:ext>
                  </a:extLst>
                </a:gridCol>
                <a:gridCol w="4830601">
                  <a:extLst>
                    <a:ext uri="{9D8B030D-6E8A-4147-A177-3AD203B41FA5}">
                      <a16:colId xmlns:a16="http://schemas.microsoft.com/office/drawing/2014/main" val="2398024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500" dirty="0"/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107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FROM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컨테이너의 기초 이미지 지정</a:t>
                      </a:r>
                      <a:endParaRPr lang="en-US" altLang="ko-KR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FROM 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openjdk:17-jdk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69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WORKDIR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컨테이너에서 작업할 디렉토리 지정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WORKDIR /app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908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500" dirty="0"/>
                        <a:t>COPY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호스트의 파일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폴더를 컨테이너로 복사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COPY ./app.jar /app/app.jar</a:t>
                      </a:r>
                      <a:r>
                        <a:rPr lang="ko-KR" altLang="en-US" sz="1600" dirty="0"/>
                        <a:t>　</a:t>
                      </a:r>
                      <a:endParaRPr 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58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컨테이너가 실행될 때 기본으로 실행될 명령어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ENTRYPOINT</a:t>
                      </a:r>
                      <a:r>
                        <a:rPr lang="en-US" altLang="ko-KR" sz="1600" dirty="0"/>
                        <a:t> [“java", “-jar“, “app.jar”]</a:t>
                      </a:r>
                      <a:endParaRPr lang="en-US" sz="15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2600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C889EB-B72B-4370-86C6-669B32A6C000}"/>
              </a:ext>
            </a:extLst>
          </p:cNvPr>
          <p:cNvSpPr txBox="1"/>
          <p:nvPr/>
        </p:nvSpPr>
        <p:spPr>
          <a:xfrm>
            <a:off x="803429" y="177553"/>
            <a:ext cx="185099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</a:rPr>
              <a:t>예제 실습</a:t>
            </a:r>
            <a:r>
              <a:rPr lang="en-US" altLang="ko-KR" sz="2300" b="1" dirty="0">
                <a:solidFill>
                  <a:schemeClr val="bg1"/>
                </a:solidFill>
              </a:rPr>
              <a:t>3</a:t>
            </a:r>
            <a:endParaRPr lang="ko-KR" altLang="en-US" sz="2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34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929E0-0E61-1650-F318-337E7DC6C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4412F4-BAAD-F21B-BC85-1596075C55E7}"/>
              </a:ext>
            </a:extLst>
          </p:cNvPr>
          <p:cNvSpPr txBox="1"/>
          <p:nvPr/>
        </p:nvSpPr>
        <p:spPr>
          <a:xfrm>
            <a:off x="612468" y="1514026"/>
            <a:ext cx="100431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ko-KR" altLang="en-US" dirty="0"/>
              <a:t>사용할 베이스 이미지 명시 </a:t>
            </a:r>
            <a:r>
              <a:rPr lang="en-US" altLang="ko-KR" dirty="0"/>
              <a:t>(</a:t>
            </a:r>
            <a:r>
              <a:rPr lang="ko-KR" altLang="en-US" dirty="0"/>
              <a:t>공식 이미지 권장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FROM openjdk:17-jdk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작업 디렉토리 생성 및 설정</a:t>
            </a:r>
            <a:r>
              <a:rPr lang="en-US" altLang="ko-KR" dirty="0"/>
              <a:t>(</a:t>
            </a:r>
            <a:r>
              <a:rPr lang="ko-KR" altLang="en-US" dirty="0"/>
              <a:t>컨테이너 내부 경로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WORKDIR /app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#jar</a:t>
            </a:r>
            <a:r>
              <a:rPr lang="ko-KR" altLang="en-US" dirty="0"/>
              <a:t>파일 등 빌드 결과물을 컨테이너에 복사 </a:t>
            </a:r>
            <a:r>
              <a:rPr lang="en-US" altLang="ko-KR" dirty="0"/>
              <a:t>(</a:t>
            </a:r>
            <a:r>
              <a:rPr lang="ko-KR" altLang="en-US" dirty="0"/>
              <a:t>호스트 </a:t>
            </a:r>
            <a:r>
              <a:rPr lang="en-US" altLang="ko-KR" dirty="0"/>
              <a:t>-&gt; </a:t>
            </a:r>
            <a:r>
              <a:rPr lang="ko-KR" altLang="en-US" dirty="0"/>
              <a:t>컨테이너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COPY ./app.jar /app/app.jar</a:t>
            </a:r>
            <a:r>
              <a:rPr lang="ko-KR" altLang="en-US" dirty="0"/>
              <a:t>　　　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컨테이너 </a:t>
            </a:r>
            <a:r>
              <a:rPr lang="ko-KR" altLang="en-US" dirty="0" err="1"/>
              <a:t>실행시</a:t>
            </a:r>
            <a:r>
              <a:rPr lang="ko-KR" altLang="en-US" dirty="0"/>
              <a:t> 기본으로 실행할 명령</a:t>
            </a:r>
          </a:p>
          <a:p>
            <a:r>
              <a:rPr lang="en-US" altLang="ko-KR" dirty="0"/>
              <a:t>CMD ["java", "-jar", "/app/app.jar"]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38560-882E-4DF7-A88D-90166853F91B}"/>
              </a:ext>
            </a:extLst>
          </p:cNvPr>
          <p:cNvSpPr txBox="1"/>
          <p:nvPr/>
        </p:nvSpPr>
        <p:spPr>
          <a:xfrm>
            <a:off x="803429" y="177553"/>
            <a:ext cx="185099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</a:rPr>
              <a:t>예제 실습</a:t>
            </a:r>
            <a:r>
              <a:rPr lang="en-US" altLang="ko-KR" sz="2300" b="1" dirty="0">
                <a:solidFill>
                  <a:schemeClr val="bg1"/>
                </a:solidFill>
              </a:rPr>
              <a:t>3</a:t>
            </a:r>
            <a:endParaRPr lang="ko-KR" altLang="en-US" sz="23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840E40-C58E-4597-9A10-6FDA55378382}"/>
              </a:ext>
            </a:extLst>
          </p:cNvPr>
          <p:cNvSpPr txBox="1"/>
          <p:nvPr/>
        </p:nvSpPr>
        <p:spPr>
          <a:xfrm>
            <a:off x="574367" y="933358"/>
            <a:ext cx="86391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Dockerfile</a:t>
            </a:r>
            <a:r>
              <a:rPr lang="ko-KR" altLang="en-US" sz="2500" b="1" dirty="0"/>
              <a:t>로 이미지 만들기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8EEF9-CB64-77E6-1CD9-F26E61B2F9B4}"/>
              </a:ext>
            </a:extLst>
          </p:cNvPr>
          <p:cNvSpPr txBox="1"/>
          <p:nvPr/>
        </p:nvSpPr>
        <p:spPr>
          <a:xfrm>
            <a:off x="5376334" y="6129867"/>
            <a:ext cx="653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app.jar </a:t>
            </a:r>
            <a:r>
              <a:rPr lang="ko-KR" altLang="en-US" dirty="0">
                <a:solidFill>
                  <a:srgbClr val="FF0000"/>
                </a:solidFill>
              </a:rPr>
              <a:t>파일은 실제 서버 실행 </a:t>
            </a:r>
            <a:r>
              <a:rPr lang="en-US" altLang="ko-KR" dirty="0">
                <a:solidFill>
                  <a:srgbClr val="FF0000"/>
                </a:solidFill>
              </a:rPr>
              <a:t>jar</a:t>
            </a:r>
            <a:r>
              <a:rPr lang="ko-KR" altLang="en-US" dirty="0">
                <a:solidFill>
                  <a:srgbClr val="FF0000"/>
                </a:solidFill>
              </a:rPr>
              <a:t>파일명으로 변경해야 함</a:t>
            </a:r>
          </a:p>
        </p:txBody>
      </p:sp>
    </p:spTree>
    <p:extLst>
      <p:ext uri="{BB962C8B-B14F-4D97-AF65-F5344CB8AC3E}">
        <p14:creationId xmlns:p14="http://schemas.microsoft.com/office/powerpoint/2010/main" val="207631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0B84C-EC26-5C1A-9F1F-C8D86CE80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ACAC5E-7661-CA2A-7ADE-C5A09E2F6C71}"/>
              </a:ext>
            </a:extLst>
          </p:cNvPr>
          <p:cNvSpPr txBox="1"/>
          <p:nvPr/>
        </p:nvSpPr>
        <p:spPr>
          <a:xfrm>
            <a:off x="548566" y="846184"/>
            <a:ext cx="10614734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4. </a:t>
            </a:r>
            <a:r>
              <a:rPr lang="ko-KR" altLang="en-US" sz="2500" b="1" dirty="0" err="1"/>
              <a:t>도커로</a:t>
            </a:r>
            <a:r>
              <a:rPr lang="ko-KR" altLang="en-US" sz="2500" b="1" dirty="0"/>
              <a:t> 네트워크 구성해서 </a:t>
            </a:r>
            <a:r>
              <a:rPr lang="en-US" altLang="ko-KR" sz="2500" b="1" dirty="0"/>
              <a:t>Nginx + Spring </a:t>
            </a:r>
            <a:r>
              <a:rPr lang="ko-KR" altLang="en-US" sz="2500" b="1" dirty="0"/>
              <a:t>서버 연동하기</a:t>
            </a:r>
            <a:endParaRPr lang="en-US" altLang="ko-KR" sz="2500" b="1" dirty="0"/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 err="1"/>
              <a:t>도커</a:t>
            </a:r>
            <a:r>
              <a:rPr lang="ko-KR" altLang="en-US" dirty="0"/>
              <a:t> 네트워크 구성</a:t>
            </a:r>
            <a:endParaRPr lang="en-US" altLang="ko-KR" dirty="0"/>
          </a:p>
          <a:p>
            <a:r>
              <a:rPr lang="en-US" altLang="ko-KR" dirty="0"/>
              <a:t>docker network create my-network</a:t>
            </a:r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서버 컨테이너</a:t>
            </a:r>
            <a:endParaRPr lang="en-US" altLang="ko-KR" dirty="0"/>
          </a:p>
          <a:p>
            <a:r>
              <a:rPr lang="en-US" altLang="ko-KR" dirty="0"/>
              <a:t>docker run --name backend -d -p 8080:8080 --network my-network backend</a:t>
            </a:r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ko-KR" altLang="en-US" dirty="0"/>
              <a:t>컨테이너</a:t>
            </a:r>
            <a:endParaRPr lang="en-US" altLang="ko-KR" dirty="0"/>
          </a:p>
          <a:p>
            <a:r>
              <a:rPr lang="en-US" altLang="ko-KR" dirty="0"/>
              <a:t>docker run -d --name </a:t>
            </a:r>
            <a:r>
              <a:rPr lang="en-US" altLang="ko-KR" dirty="0" err="1"/>
              <a:t>nginx</a:t>
            </a:r>
            <a:r>
              <a:rPr lang="en-US" altLang="ko-KR" dirty="0"/>
              <a:t> --network my-network -p 8080:80 -v ${</a:t>
            </a:r>
            <a:r>
              <a:rPr lang="en-US" altLang="ko-KR" dirty="0" err="1"/>
              <a:t>pwd</a:t>
            </a:r>
            <a:r>
              <a:rPr lang="en-US" altLang="ko-KR" dirty="0"/>
              <a:t>}/</a:t>
            </a:r>
            <a:r>
              <a:rPr lang="en-US" altLang="ko-KR" dirty="0" err="1"/>
              <a:t>nginx.conf</a:t>
            </a:r>
            <a:r>
              <a:rPr lang="en-US" altLang="ko-KR" dirty="0"/>
              <a:t>:/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r>
              <a:rPr lang="en-US" altLang="ko-KR" dirty="0"/>
              <a:t>/</a:t>
            </a:r>
            <a:r>
              <a:rPr lang="en-US" altLang="ko-KR" dirty="0" err="1"/>
              <a:t>nginx.conf</a:t>
            </a:r>
            <a:r>
              <a:rPr lang="en-US" altLang="ko-KR" dirty="0"/>
              <a:t> </a:t>
            </a:r>
            <a:r>
              <a:rPr lang="en-US" altLang="ko-KR" dirty="0" err="1"/>
              <a:t>nginx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A617B-4C89-47B5-90B8-DA19F821F31F}"/>
              </a:ext>
            </a:extLst>
          </p:cNvPr>
          <p:cNvSpPr txBox="1"/>
          <p:nvPr/>
        </p:nvSpPr>
        <p:spPr>
          <a:xfrm>
            <a:off x="803429" y="177553"/>
            <a:ext cx="185099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</a:rPr>
              <a:t>예제 실습</a:t>
            </a:r>
            <a:r>
              <a:rPr lang="en-US" altLang="ko-KR" sz="2300" b="1" dirty="0">
                <a:solidFill>
                  <a:schemeClr val="bg1"/>
                </a:solidFill>
              </a:rPr>
              <a:t>4</a:t>
            </a:r>
            <a:endParaRPr lang="ko-KR" altLang="en-US" sz="23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BC718970-D8EC-4359-8C69-F4310C3ACA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544183"/>
              </p:ext>
            </p:extLst>
          </p:nvPr>
        </p:nvGraphicFramePr>
        <p:xfrm>
          <a:off x="9253538" y="4448175"/>
          <a:ext cx="1944687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711360" imgH="532800" progId="Package">
                  <p:embed/>
                </p:oleObj>
              </mc:Choice>
              <mc:Fallback>
                <p:oleObj name="포장기 셸 개체" showAsIcon="1" r:id="rId3" imgW="71136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53538" y="4448175"/>
                        <a:ext cx="1944687" cy="145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AA6AB26-CC6C-C655-E838-0FF94DA82591}"/>
              </a:ext>
            </a:extLst>
          </p:cNvPr>
          <p:cNvSpPr txBox="1"/>
          <p:nvPr/>
        </p:nvSpPr>
        <p:spPr>
          <a:xfrm>
            <a:off x="8372614" y="5945200"/>
            <a:ext cx="391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단일 서버 전용 </a:t>
            </a:r>
            <a:r>
              <a:rPr lang="en-US" altLang="ko-KR" dirty="0" err="1"/>
              <a:t>nginx.conf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334687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0B84C-EC26-5C1A-9F1F-C8D86CE80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ACAC5E-7661-CA2A-7ADE-C5A09E2F6C71}"/>
              </a:ext>
            </a:extLst>
          </p:cNvPr>
          <p:cNvSpPr txBox="1"/>
          <p:nvPr/>
        </p:nvSpPr>
        <p:spPr>
          <a:xfrm>
            <a:off x="510466" y="1366884"/>
            <a:ext cx="863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 웹서버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A617B-4C89-47B5-90B8-DA19F821F31F}"/>
              </a:ext>
            </a:extLst>
          </p:cNvPr>
          <p:cNvSpPr txBox="1"/>
          <p:nvPr/>
        </p:nvSpPr>
        <p:spPr>
          <a:xfrm>
            <a:off x="803429" y="177553"/>
            <a:ext cx="185099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</a:rPr>
              <a:t>예제 실습</a:t>
            </a:r>
            <a:r>
              <a:rPr lang="en-US" altLang="ko-KR" sz="2300" b="1" dirty="0">
                <a:solidFill>
                  <a:schemeClr val="bg1"/>
                </a:solidFill>
              </a:rPr>
              <a:t>4</a:t>
            </a:r>
            <a:endParaRPr lang="ko-KR" altLang="en-US" sz="23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BD0EE-9399-9DAA-4CB8-6F399E739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365" y="1736216"/>
            <a:ext cx="6194982" cy="4742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ECFF0B-6BFF-129A-3850-D178484D1A42}"/>
              </a:ext>
            </a:extLst>
          </p:cNvPr>
          <p:cNvSpPr txBox="1"/>
          <p:nvPr/>
        </p:nvSpPr>
        <p:spPr>
          <a:xfrm>
            <a:off x="548566" y="846184"/>
            <a:ext cx="1061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4. </a:t>
            </a:r>
            <a:r>
              <a:rPr lang="ko-KR" altLang="en-US" sz="2500" b="1" dirty="0" err="1"/>
              <a:t>도커로</a:t>
            </a:r>
            <a:r>
              <a:rPr lang="ko-KR" altLang="en-US" sz="2500" b="1" dirty="0"/>
              <a:t> 네트워크 구성해서 </a:t>
            </a:r>
            <a:r>
              <a:rPr lang="en-US" altLang="ko-KR" sz="2500" b="1" dirty="0"/>
              <a:t>Nginx + Spring </a:t>
            </a:r>
            <a:r>
              <a:rPr lang="ko-KR" altLang="en-US" sz="2500" b="1" dirty="0"/>
              <a:t>서버 연동하기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92177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0D266-CA56-1071-FED6-7AA26968C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A314AA-0C97-80C8-B3B4-E8D810B1B27E}"/>
              </a:ext>
            </a:extLst>
          </p:cNvPr>
          <p:cNvSpPr txBox="1"/>
          <p:nvPr/>
        </p:nvSpPr>
        <p:spPr>
          <a:xfrm>
            <a:off x="7246547" y="3244334"/>
            <a:ext cx="3916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로드발란서</a:t>
            </a:r>
            <a:r>
              <a:rPr lang="ko-KR" altLang="en-US" dirty="0"/>
              <a:t> 전용 </a:t>
            </a:r>
            <a:r>
              <a:rPr lang="en-US" altLang="ko-KR" dirty="0" err="1"/>
              <a:t>nginx.conf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A48A6-468C-2C96-43BD-7C9AB1444589}"/>
              </a:ext>
            </a:extLst>
          </p:cNvPr>
          <p:cNvSpPr txBox="1"/>
          <p:nvPr/>
        </p:nvSpPr>
        <p:spPr>
          <a:xfrm>
            <a:off x="803429" y="177553"/>
            <a:ext cx="185099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b="1" dirty="0">
                <a:solidFill>
                  <a:schemeClr val="bg1"/>
                </a:solidFill>
              </a:rPr>
              <a:t>예제 실습</a:t>
            </a:r>
            <a:r>
              <a:rPr lang="en-US" altLang="ko-KR" sz="2300" b="1" dirty="0">
                <a:solidFill>
                  <a:schemeClr val="bg1"/>
                </a:solidFill>
              </a:rPr>
              <a:t>5</a:t>
            </a:r>
            <a:endParaRPr lang="ko-KR" altLang="en-US" sz="23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25E66C30-8A1E-0267-2A03-E9E062F74A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792255"/>
              </p:ext>
            </p:extLst>
          </p:nvPr>
        </p:nvGraphicFramePr>
        <p:xfrm>
          <a:off x="8007350" y="3900488"/>
          <a:ext cx="2024063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3" imgW="711360" imgH="532800" progId="Package">
                  <p:embed/>
                </p:oleObj>
              </mc:Choice>
              <mc:Fallback>
                <p:oleObj name="포장기 셸 개체" showAsIcon="1" r:id="rId3" imgW="711360" imgH="532800" progId="Package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CD7C926B-03DA-495B-A76F-9791B1843C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07350" y="3900488"/>
                        <a:ext cx="2024063" cy="151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5AC4F9-C714-58A3-A227-64F24150E87B}"/>
              </a:ext>
            </a:extLst>
          </p:cNvPr>
          <p:cNvSpPr txBox="1"/>
          <p:nvPr/>
        </p:nvSpPr>
        <p:spPr>
          <a:xfrm>
            <a:off x="548566" y="846184"/>
            <a:ext cx="106147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5. docker compos</a:t>
            </a:r>
            <a:r>
              <a:rPr lang="ko-KR" altLang="en-US" sz="2500" b="1" dirty="0"/>
              <a:t>로 </a:t>
            </a:r>
            <a:r>
              <a:rPr lang="en-US" altLang="ko-KR" sz="2500" b="1" dirty="0"/>
              <a:t> </a:t>
            </a:r>
            <a:r>
              <a:rPr lang="en-US" altLang="ko-KR" sz="2500" b="1" dirty="0" err="1"/>
              <a:t>nginx+spring</a:t>
            </a:r>
            <a:r>
              <a:rPr lang="ko-KR" altLang="en-US" sz="2500" b="1" dirty="0"/>
              <a:t> 서버 </a:t>
            </a:r>
            <a:r>
              <a:rPr lang="en-US" altLang="ko-KR" sz="2500" b="1" dirty="0"/>
              <a:t>3</a:t>
            </a:r>
            <a:r>
              <a:rPr lang="ko-KR" altLang="en-US" sz="2500" b="1" dirty="0"/>
              <a:t>개 </a:t>
            </a:r>
            <a:r>
              <a:rPr lang="ko-KR" altLang="en-US" sz="2500" b="1" dirty="0" err="1"/>
              <a:t>로드발란서</a:t>
            </a:r>
            <a:r>
              <a:rPr lang="ko-KR" altLang="en-US" sz="2500" b="1" dirty="0"/>
              <a:t> 구현</a:t>
            </a:r>
            <a:endParaRPr lang="en-US" altLang="ko-KR" sz="2500" b="1" dirty="0"/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51B01837-829D-D9FA-CCDC-34178EB2A2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154517"/>
              </p:ext>
            </p:extLst>
          </p:nvPr>
        </p:nvGraphicFramePr>
        <p:xfrm>
          <a:off x="1028699" y="2760940"/>
          <a:ext cx="25463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5" imgW="1403280" imgH="532800" progId="Package">
                  <p:embed/>
                </p:oleObj>
              </mc:Choice>
              <mc:Fallback>
                <p:oleObj name="포장기 셸 개체" showAsIcon="1" r:id="rId5" imgW="1403280" imgH="532800" progId="Package">
                  <p:embed/>
                  <p:pic>
                    <p:nvPicPr>
                      <p:cNvPr id="8" name="개체 7">
                        <a:extLst>
                          <a:ext uri="{FF2B5EF4-FFF2-40B4-BE49-F238E27FC236}">
                            <a16:creationId xmlns:a16="http://schemas.microsoft.com/office/drawing/2014/main" id="{7E8AA2B9-9AA0-4C9F-9DC9-EC1CF6226E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8699" y="2760940"/>
                        <a:ext cx="2546350" cy="966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819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607</Words>
  <Application>Microsoft Office PowerPoint</Application>
  <PresentationFormat>와이드스크린</PresentationFormat>
  <Paragraphs>104</Paragraphs>
  <Slides>7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Arial Unicode MS</vt:lpstr>
      <vt:lpstr>맑은 고딕</vt:lpstr>
      <vt:lpstr>Arial</vt:lpstr>
      <vt:lpstr>Office 테마</vt:lpstr>
      <vt:lpstr>패키지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은식 신</dc:creator>
  <cp:lastModifiedBy>은식 신</cp:lastModifiedBy>
  <cp:revision>284</cp:revision>
  <dcterms:created xsi:type="dcterms:W3CDTF">2025-06-04T04:59:52Z</dcterms:created>
  <dcterms:modified xsi:type="dcterms:W3CDTF">2025-06-17T08:57:40Z</dcterms:modified>
</cp:coreProperties>
</file>