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6" r:id="rId2"/>
    <p:sldId id="266" r:id="rId3"/>
    <p:sldId id="282" r:id="rId4"/>
    <p:sldId id="258" r:id="rId5"/>
    <p:sldId id="259" r:id="rId6"/>
    <p:sldId id="278" r:id="rId7"/>
    <p:sldId id="274" r:id="rId8"/>
    <p:sldId id="260" r:id="rId9"/>
    <p:sldId id="261" r:id="rId10"/>
    <p:sldId id="284" r:id="rId11"/>
    <p:sldId id="285" r:id="rId12"/>
    <p:sldId id="289" r:id="rId13"/>
    <p:sldId id="263" r:id="rId14"/>
    <p:sldId id="264" r:id="rId15"/>
    <p:sldId id="287" r:id="rId16"/>
    <p:sldId id="290" r:id="rId17"/>
    <p:sldId id="265" r:id="rId18"/>
    <p:sldId id="291" r:id="rId19"/>
    <p:sldId id="292" r:id="rId20"/>
    <p:sldId id="293" r:id="rId21"/>
    <p:sldId id="281" r:id="rId22"/>
    <p:sldId id="29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3489" autoAdjust="0"/>
  </p:normalViewPr>
  <p:slideViewPr>
    <p:cSldViewPr snapToGrid="0">
      <p:cViewPr varScale="1">
        <p:scale>
          <a:sx n="114" d="100"/>
          <a:sy n="114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92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212AF-8BAF-424B-B9E9-2211B73A86D8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9CA19-E623-438A-9ACA-F430D1B54AAF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02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515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055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808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2403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593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80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7885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17D9-7C6E-0CC7-E9D4-CDC04408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17CF7C-8021-79C9-F73A-C90468FEE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2ECEB1-9723-41BC-A307-37EE99532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9CBBC-CD8C-8641-05BA-C1DD92FF8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74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61728-9969-CF87-7519-18D1AC63A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B89F07-042F-1830-D5C3-8F27CC02F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6EA8B9-7CBB-F070-1FAC-27AB5C3D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174B4B-9588-A9F7-B59F-8259F2636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109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5964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96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104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8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724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8942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86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6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7284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9CA19-E623-438A-9ACA-F430D1B54AA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360EC-1546-CAA1-0199-3A272684B7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E51C5C-FAAE-1A72-102E-4EF90B53E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A1AAB-9507-A8A6-F132-AA1EFE4D4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CCF6F-78FF-ED70-C333-6F984999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A52710-0574-B5C8-16BE-B8400FC0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9307A71-2B39-4158-9F35-F58C2E1CE67A}"/>
              </a:ext>
            </a:extLst>
          </p:cNvPr>
          <p:cNvGrpSpPr/>
          <p:nvPr userDrawn="1"/>
        </p:nvGrpSpPr>
        <p:grpSpPr>
          <a:xfrm>
            <a:off x="0" y="-14053"/>
            <a:ext cx="12192000" cy="741429"/>
            <a:chOff x="0" y="-14053"/>
            <a:chExt cx="12192000" cy="74142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7213E2-7CF8-4839-ADC7-C253AC391D94}"/>
                </a:ext>
              </a:extLst>
            </p:cNvPr>
            <p:cNvSpPr/>
            <p:nvPr/>
          </p:nvSpPr>
          <p:spPr>
            <a:xfrm>
              <a:off x="0" y="-14053"/>
              <a:ext cx="12192000" cy="403291"/>
            </a:xfrm>
            <a:prstGeom prst="rect">
              <a:avLst/>
            </a:prstGeom>
            <a:solidFill>
              <a:srgbClr val="DADE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A9DFDED-EBB5-4F6A-9801-CAE23F1116BD}"/>
                </a:ext>
              </a:extLst>
            </p:cNvPr>
            <p:cNvGrpSpPr/>
            <p:nvPr/>
          </p:nvGrpSpPr>
          <p:grpSpPr>
            <a:xfrm>
              <a:off x="228148" y="84939"/>
              <a:ext cx="2815498" cy="642437"/>
              <a:chOff x="185270" y="960471"/>
              <a:chExt cx="3129544" cy="64243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F2223DB3-18B4-4A2D-AD9D-24E413D426B1}"/>
                  </a:ext>
                </a:extLst>
              </p:cNvPr>
              <p:cNvSpPr/>
              <p:nvPr/>
            </p:nvSpPr>
            <p:spPr>
              <a:xfrm>
                <a:off x="1042767" y="960471"/>
                <a:ext cx="2272047" cy="64243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E7DAF685-69E3-4C0D-BF14-B62B0F2BF8E6}"/>
                  </a:ext>
                </a:extLst>
              </p:cNvPr>
              <p:cNvSpPr/>
              <p:nvPr/>
            </p:nvSpPr>
            <p:spPr>
              <a:xfrm>
                <a:off x="185270" y="960471"/>
                <a:ext cx="3024095" cy="642437"/>
              </a:xfrm>
              <a:prstGeom prst="roundRect">
                <a:avLst>
                  <a:gd name="adj" fmla="val 50000"/>
                </a:avLst>
              </a:prstGeom>
              <a:solidFill>
                <a:srgbClr val="1D63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34A2D44-2485-45B5-AC39-2743FBD89838}"/>
              </a:ext>
            </a:extLst>
          </p:cNvPr>
          <p:cNvSpPr txBox="1"/>
          <p:nvPr userDrawn="1"/>
        </p:nvSpPr>
        <p:spPr>
          <a:xfrm>
            <a:off x="556607" y="136525"/>
            <a:ext cx="2278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</a:rPr>
              <a:t>WebSocket</a:t>
            </a:r>
          </a:p>
        </p:txBody>
      </p:sp>
    </p:spTree>
    <p:extLst>
      <p:ext uri="{BB962C8B-B14F-4D97-AF65-F5344CB8AC3E}">
        <p14:creationId xmlns:p14="http://schemas.microsoft.com/office/powerpoint/2010/main" val="726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B43DA-664A-4085-A69C-C0DFA010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0F3675-C0A5-2203-948F-BA9A3AACE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1010E-204A-014C-76D8-48A1D3CFB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C19A08-101C-363F-1764-2C087FC7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6C18E-AE3C-4F4E-834D-F41407661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482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3BD29F-E9CF-D7B6-EBA2-ADFECF3A0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D1471-FB3F-B074-0802-5B1D0B3EC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7413E9-E64F-B2EE-8B63-8D73ABC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5FC3FB-04DE-E03C-8E42-9BAC48D7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3D598-AAA4-EE79-CE92-FA3EA781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548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6EB8F-F533-A3D3-50F1-D48C281F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99238A-8E36-1D75-4964-15C9E8EB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436B4-349A-810C-88CA-F4D873B3E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3A1BD-83D4-E649-FB8C-780ADF32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AAAA3A-C5A8-FA34-DF5D-DBB3742E1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67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14B04-83E9-B267-6806-11B3CE68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300C5-549D-FE1F-1FD3-94881008C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9F5EE-4830-75D1-D034-2AAF13C7F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00900D-219F-9000-7E10-A61C407C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3A9BD-3B2F-5C5B-4F39-33183F48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5472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5F656-076A-A77E-E3E9-76FF8C5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B0231-A1BD-A6A8-7662-23715C47F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B3CF73-7714-F5F0-055A-7EA861B32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5A6144-FF27-9847-5FD8-C45506AA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E71516-A049-0315-E3D0-6438637E9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D414BB-9A55-C99E-A48E-2678E0FB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0410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2F1DC-07AA-2CA3-E20A-4FA59E7F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EC1BE-D725-7467-1309-D8C725998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ECBDA-9243-A352-8CCC-50D68F887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582B1F-791B-7D63-5D6B-5F6D42D60A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FEDF27-6A79-600C-E222-95B04C047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F45335-AAC1-B824-F084-5F1B2E45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D0E727-4E7D-9E20-AE04-5729BA4FC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92EFC-0BDD-D810-75B6-93CAAFAC9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026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A8300-4FAC-3405-8C54-73C5DA08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C6C702-8EA9-A15A-68DE-8BCBBF60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0F9DE5-29CA-B4DF-9866-E3504397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12F4B-7D62-0A64-DE82-858C2B8A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34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488FB3-634E-4EF7-BE9E-82D49D1F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2C1940-EFDD-91CC-99D0-65409D4F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F363B-C381-E94E-8302-4A4F5E16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01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73053-4400-B12C-4077-93480A7D3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7C758-98E1-8CE1-23BA-602C9103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23EA6F-C28A-33D4-73AE-B031D8059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74A15B-3A41-E584-ADA7-E99E31EC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76519-6200-5F35-4086-5653C794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E4E84F-3DE8-D1A8-51DF-A49A91B5B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863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6A4EF-9833-6384-C2CC-5E22C92F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6E9DDB-113D-C733-2345-F3A31A4E5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505F60-B9C8-B566-9C2B-8490B126B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6E679-61E2-3A63-BA87-1547EB39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BCE69B-658D-B12D-8838-C89A4BBB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E39E87-36D1-E678-7BEC-DA3AE64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649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D4A903-9D2F-24A2-45B8-EC6B8BAC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ECF3DD-E9FD-DEEC-77D8-BC49A42C5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B8D325-0EE1-FB94-7E0E-FE0423DF75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1084D-D115-4925-8345-9F5DD0267957}" type="datetimeFigureOut">
              <a:rPr lang="ko-KR" altLang="en-US" smtClean="0"/>
              <a:t>2025-06-19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9A485-2162-3574-5BC7-5B23718BE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03C76-0D02-BF2B-7317-A4BC2DB065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2A679-90DC-4FBA-9D44-94644B8029E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285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8297-91A3-895E-8D0A-02F00424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A56576E-EC17-4E5E-AE0A-7E1D8CFEB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188" y="2632150"/>
            <a:ext cx="4690742" cy="19888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648B90-3241-4D0E-8841-BD5CA3484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170" y="3049473"/>
            <a:ext cx="4116524" cy="115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0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72B0-E567-4F33-B1E3-3EA385D0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A98A062-1DB1-4B32-8041-E35E96021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37" y="907359"/>
            <a:ext cx="10057968" cy="510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61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72B0-E567-4F33-B1E3-3EA385D0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6F9DA34-94A7-4C74-930E-114C35B77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21" y="904046"/>
            <a:ext cx="4867275" cy="53149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AC88FA0-8FEC-44A3-824C-00FBB6178EA5}"/>
              </a:ext>
            </a:extLst>
          </p:cNvPr>
          <p:cNvSpPr/>
          <p:nvPr/>
        </p:nvSpPr>
        <p:spPr>
          <a:xfrm>
            <a:off x="472862" y="795130"/>
            <a:ext cx="5094932" cy="556591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449B52D-6CA9-42BB-B1B4-C84BF78B67F1}"/>
              </a:ext>
            </a:extLst>
          </p:cNvPr>
          <p:cNvGrpSpPr/>
          <p:nvPr/>
        </p:nvGrpSpPr>
        <p:grpSpPr>
          <a:xfrm>
            <a:off x="6624207" y="604575"/>
            <a:ext cx="4736520" cy="6143887"/>
            <a:chOff x="6624207" y="604575"/>
            <a:chExt cx="4736520" cy="614388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FD0EA26-775A-43B7-8AF0-0A816550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34177" y="700087"/>
              <a:ext cx="4467225" cy="6048375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10E10C-8981-4312-AC1C-6C0CB0417360}"/>
                </a:ext>
              </a:extLst>
            </p:cNvPr>
            <p:cNvSpPr/>
            <p:nvPr/>
          </p:nvSpPr>
          <p:spPr>
            <a:xfrm>
              <a:off x="6624207" y="604575"/>
              <a:ext cx="4736520" cy="32469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416DA0-B8A6-4D00-82D0-4FD9404C566D}"/>
                </a:ext>
              </a:extLst>
            </p:cNvPr>
            <p:cNvSpPr/>
            <p:nvPr/>
          </p:nvSpPr>
          <p:spPr>
            <a:xfrm>
              <a:off x="6624207" y="3848943"/>
              <a:ext cx="4736520" cy="289951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69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72B0-E567-4F33-B1E3-3EA385D0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0A94C25-4C88-45DA-9196-2739652441DC}"/>
              </a:ext>
            </a:extLst>
          </p:cNvPr>
          <p:cNvGrpSpPr/>
          <p:nvPr/>
        </p:nvGrpSpPr>
        <p:grpSpPr>
          <a:xfrm>
            <a:off x="506634" y="1023921"/>
            <a:ext cx="4860496" cy="5151592"/>
            <a:chOff x="506634" y="1023921"/>
            <a:chExt cx="4860496" cy="5151592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AC88FA0-8FEC-44A3-824C-00FBB6178EA5}"/>
                </a:ext>
              </a:extLst>
            </p:cNvPr>
            <p:cNvSpPr/>
            <p:nvPr/>
          </p:nvSpPr>
          <p:spPr>
            <a:xfrm>
              <a:off x="506634" y="1023921"/>
              <a:ext cx="4860496" cy="51515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C225AC-D423-40A6-90B1-535DD1FAF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879" y="1070527"/>
              <a:ext cx="4523208" cy="498091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2B01058-753B-4B6C-BC8D-907BEAE4C9A6}"/>
              </a:ext>
            </a:extLst>
          </p:cNvPr>
          <p:cNvGrpSpPr/>
          <p:nvPr/>
        </p:nvGrpSpPr>
        <p:grpSpPr>
          <a:xfrm>
            <a:off x="5723058" y="1908108"/>
            <a:ext cx="6248765" cy="3392762"/>
            <a:chOff x="5723058" y="1908108"/>
            <a:chExt cx="6248765" cy="339276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510E10C-8981-4312-AC1C-6C0CB0417360}"/>
                </a:ext>
              </a:extLst>
            </p:cNvPr>
            <p:cNvSpPr/>
            <p:nvPr/>
          </p:nvSpPr>
          <p:spPr>
            <a:xfrm>
              <a:off x="5723058" y="1908108"/>
              <a:ext cx="6248765" cy="33927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D3F555B-77E6-4980-ABEE-14BD3EC729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55581" y="2002783"/>
              <a:ext cx="6018367" cy="31523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5138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9A6A4-EBB4-6ED4-7EBD-455540A1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834CA-1B98-624E-6710-84BB1390B9BA}"/>
              </a:ext>
            </a:extLst>
          </p:cNvPr>
          <p:cNvSpPr txBox="1"/>
          <p:nvPr/>
        </p:nvSpPr>
        <p:spPr>
          <a:xfrm>
            <a:off x="735312" y="1474619"/>
            <a:ext cx="1096635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/>
              <a:t>STOMP</a:t>
            </a:r>
            <a:r>
              <a:rPr lang="ko-KR" altLang="en-US" sz="3000" b="1" dirty="0"/>
              <a:t>를 많이 쓰는 이유</a:t>
            </a:r>
            <a:endParaRPr lang="en-US" altLang="ko-KR" sz="3000" b="1" dirty="0"/>
          </a:p>
          <a:p>
            <a:endParaRPr lang="en-US" altLang="ko-KR" dirty="0"/>
          </a:p>
          <a:p>
            <a:r>
              <a:rPr lang="en-US" altLang="ko-KR" sz="2000" b="1" dirty="0"/>
              <a:t>1.</a:t>
            </a:r>
            <a:r>
              <a:rPr lang="ko-KR" altLang="en-US" sz="2000" b="1" dirty="0"/>
              <a:t>생산성과 유지보수성</a:t>
            </a:r>
            <a:endParaRPr lang="en-US" altLang="ko-KR" sz="2000" b="1" dirty="0"/>
          </a:p>
          <a:p>
            <a:r>
              <a:rPr lang="en-US" altLang="ko-KR" sz="2000" dirty="0"/>
              <a:t>	-</a:t>
            </a:r>
            <a:r>
              <a:rPr lang="ko-KR" altLang="en-US" sz="2000" dirty="0" err="1"/>
              <a:t>채팅방</a:t>
            </a:r>
            <a:r>
              <a:rPr lang="en-US" altLang="ko-KR" sz="2000" dirty="0"/>
              <a:t>, </a:t>
            </a:r>
            <a:r>
              <a:rPr lang="ko-KR" altLang="en-US" sz="2000" dirty="0"/>
              <a:t>알림</a:t>
            </a:r>
            <a:r>
              <a:rPr lang="en-US" altLang="ko-KR" sz="2000" dirty="0"/>
              <a:t>, </a:t>
            </a:r>
            <a:r>
              <a:rPr lang="ko-KR" altLang="en-US" sz="2000" dirty="0"/>
              <a:t>구독</a:t>
            </a:r>
            <a:r>
              <a:rPr lang="en-US" altLang="ko-KR" sz="2000" dirty="0"/>
              <a:t>/</a:t>
            </a:r>
            <a:r>
              <a:rPr lang="ko-KR" altLang="en-US" sz="2000" dirty="0"/>
              <a:t>취소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브로드캐스트</a:t>
            </a:r>
            <a:r>
              <a:rPr lang="ko-KR" altLang="en-US" sz="2000" dirty="0"/>
              <a:t> 등의 기능을 다 내장하고 있음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2.</a:t>
            </a:r>
            <a:r>
              <a:rPr lang="ko-KR" altLang="en-US" sz="2000" b="1" dirty="0"/>
              <a:t>코드가 간결하고 실수 가능성이 적음</a:t>
            </a:r>
            <a:endParaRPr lang="en-US" altLang="ko-KR" sz="2000" b="1" dirty="0"/>
          </a:p>
          <a:p>
            <a:r>
              <a:rPr lang="en-US" altLang="ko-KR" sz="2000" dirty="0"/>
              <a:t>	-</a:t>
            </a:r>
            <a:r>
              <a:rPr lang="ko-KR" altLang="en-US" sz="2000" dirty="0"/>
              <a:t>세션 관리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채팅방</a:t>
            </a:r>
            <a:r>
              <a:rPr lang="ko-KR" altLang="en-US" sz="2000" dirty="0"/>
              <a:t> 관리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 매핑</a:t>
            </a:r>
            <a:r>
              <a:rPr lang="en-US" altLang="ko-KR" sz="2000" dirty="0"/>
              <a:t>, </a:t>
            </a:r>
            <a:r>
              <a:rPr lang="ko-KR" altLang="en-US" sz="2000" dirty="0"/>
              <a:t>목적지 라우팅 등을 다 코드로 직접 구현하면</a:t>
            </a:r>
            <a:endParaRPr lang="en-US" altLang="ko-KR" sz="2000" dirty="0"/>
          </a:p>
          <a:p>
            <a:r>
              <a:rPr lang="en-US" altLang="ko-KR" sz="2000" dirty="0"/>
              <a:t>	</a:t>
            </a:r>
            <a:r>
              <a:rPr lang="ko-KR" altLang="en-US" sz="2000" dirty="0"/>
              <a:t>버그도 많이 생기고</a:t>
            </a:r>
            <a:r>
              <a:rPr lang="en-US" altLang="ko-KR" sz="2000" dirty="0"/>
              <a:t>, </a:t>
            </a:r>
            <a:r>
              <a:rPr lang="ko-KR" altLang="en-US" sz="2000" dirty="0"/>
              <a:t>개발자마다 방식이 다르고</a:t>
            </a:r>
            <a:r>
              <a:rPr lang="en-US" altLang="ko-KR" sz="2000" dirty="0"/>
              <a:t>,</a:t>
            </a:r>
            <a:r>
              <a:rPr lang="ko-KR" altLang="en-US" sz="2000" dirty="0"/>
              <a:t> 테스트</a:t>
            </a:r>
            <a:r>
              <a:rPr lang="en-US" altLang="ko-KR" sz="2000" dirty="0"/>
              <a:t>/</a:t>
            </a:r>
            <a:r>
              <a:rPr lang="ko-KR" altLang="en-US" sz="2000" dirty="0"/>
              <a:t>유지보수</a:t>
            </a:r>
            <a:r>
              <a:rPr lang="en-US" altLang="ko-KR" sz="2000" dirty="0"/>
              <a:t>/</a:t>
            </a:r>
            <a:r>
              <a:rPr lang="ko-KR" altLang="en-US" sz="2000" dirty="0"/>
              <a:t>협업 시 문제 생김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3.</a:t>
            </a:r>
            <a:r>
              <a:rPr lang="ko-KR" altLang="en-US" sz="2000" b="1" dirty="0"/>
              <a:t>확장성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변경 용이</a:t>
            </a:r>
            <a:endParaRPr lang="en-US" altLang="ko-KR" sz="2000" b="1" dirty="0"/>
          </a:p>
          <a:p>
            <a:r>
              <a:rPr lang="en-US" altLang="ko-KR" sz="2000" dirty="0"/>
              <a:t>	-1:1 </a:t>
            </a:r>
            <a:r>
              <a:rPr lang="ko-KR" altLang="en-US" sz="2000" dirty="0"/>
              <a:t>채팅방</a:t>
            </a:r>
            <a:r>
              <a:rPr lang="en-US" altLang="ko-KR" sz="2000" dirty="0"/>
              <a:t>, 1:N </a:t>
            </a:r>
            <a:r>
              <a:rPr lang="ko-KR" altLang="en-US" sz="2000" dirty="0"/>
              <a:t>그룹방</a:t>
            </a:r>
            <a:r>
              <a:rPr lang="en-US" altLang="ko-KR" sz="2000" dirty="0"/>
              <a:t>, </a:t>
            </a:r>
            <a:r>
              <a:rPr lang="ko-KR" altLang="en-US" sz="2000" dirty="0"/>
              <a:t>토픽별 알림 등을 </a:t>
            </a:r>
            <a:r>
              <a:rPr lang="en-US" altLang="ko-KR" sz="2000" dirty="0"/>
              <a:t>STOMP</a:t>
            </a:r>
            <a:r>
              <a:rPr lang="ko-KR" altLang="en-US" sz="2000" dirty="0"/>
              <a:t>는 </a:t>
            </a:r>
            <a:r>
              <a:rPr lang="ko-KR" altLang="en-US" sz="2000" b="1" dirty="0"/>
              <a:t>경로만 바꾸면 적용</a:t>
            </a:r>
            <a:r>
              <a:rPr lang="ko-KR" altLang="en-US" sz="2000" dirty="0"/>
              <a:t> 가능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	-</a:t>
            </a:r>
            <a:r>
              <a:rPr lang="ko-KR" altLang="en-US" sz="2000" dirty="0"/>
              <a:t>순수 </a:t>
            </a:r>
            <a:r>
              <a:rPr lang="en-US" altLang="ko-KR" sz="2000" dirty="0"/>
              <a:t>WebSocket</a:t>
            </a:r>
            <a:r>
              <a:rPr lang="ko-KR" altLang="en-US" sz="2000" dirty="0"/>
              <a:t>은 내부 코드 구조도 전부 변경 필요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6607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81143-5656-B639-D9BB-C93C6E86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C82164-C926-6BB0-5C55-BDEFCFF629DD}"/>
              </a:ext>
            </a:extLst>
          </p:cNvPr>
          <p:cNvSpPr txBox="1"/>
          <p:nvPr/>
        </p:nvSpPr>
        <p:spPr>
          <a:xfrm>
            <a:off x="1195575" y="1140770"/>
            <a:ext cx="98008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/>
              <a:t>하지만 순수 </a:t>
            </a:r>
            <a:r>
              <a:rPr lang="en-US" altLang="ko-KR" sz="3000" b="1" dirty="0"/>
              <a:t>WebSocket</a:t>
            </a:r>
            <a:r>
              <a:rPr lang="ko-KR" altLang="en-US" sz="3000" b="1" dirty="0"/>
              <a:t>을 써야 하는 상황은</a:t>
            </a:r>
            <a:r>
              <a:rPr lang="en-US" altLang="ko-KR" sz="3000" b="1" dirty="0"/>
              <a:t>?</a:t>
            </a:r>
          </a:p>
          <a:p>
            <a:endParaRPr lang="en-US" altLang="ko-KR" dirty="0"/>
          </a:p>
          <a:p>
            <a:r>
              <a:rPr lang="en-US" altLang="ko-KR" sz="2000" b="1" dirty="0"/>
              <a:t>1.</a:t>
            </a:r>
            <a:r>
              <a:rPr lang="ko-KR" altLang="en-US" sz="2000" b="1" dirty="0"/>
              <a:t>초고성능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초경량 통신이 필요할 때</a:t>
            </a:r>
            <a:endParaRPr lang="en-US" altLang="ko-KR" sz="2000" b="1" dirty="0"/>
          </a:p>
          <a:p>
            <a:r>
              <a:rPr lang="en-US" altLang="ko-KR" sz="2000" dirty="0"/>
              <a:t>	-</a:t>
            </a:r>
            <a:r>
              <a:rPr lang="ko-KR" altLang="en-US" sz="2000" dirty="0"/>
              <a:t>게임서버</a:t>
            </a:r>
            <a:r>
              <a:rPr lang="en-US" altLang="ko-KR" sz="2000" dirty="0"/>
              <a:t>,</a:t>
            </a:r>
            <a:r>
              <a:rPr lang="ko-KR" altLang="en-US" sz="2000" dirty="0"/>
              <a:t>초저지연 실시간 서비스</a:t>
            </a:r>
            <a:endParaRPr lang="en-US" altLang="ko-KR" sz="2000" dirty="0"/>
          </a:p>
          <a:p>
            <a:r>
              <a:rPr lang="en-US" altLang="ko-KR" sz="2000" dirty="0"/>
              <a:t>	-1ms </a:t>
            </a:r>
            <a:r>
              <a:rPr lang="ko-KR" altLang="en-US" sz="2000" dirty="0"/>
              <a:t>단위의 레이턴시가 중요한 상황</a:t>
            </a:r>
            <a:endParaRPr lang="en-US" altLang="ko-KR" sz="2000" dirty="0"/>
          </a:p>
          <a:p>
            <a:r>
              <a:rPr lang="en-US" altLang="ko-KR" sz="2000" dirty="0"/>
              <a:t>	-</a:t>
            </a:r>
            <a:r>
              <a:rPr lang="ko-KR" altLang="en-US" sz="2000" dirty="0"/>
              <a:t>최대한 </a:t>
            </a:r>
            <a:r>
              <a:rPr lang="en-US" altLang="ko-KR" sz="2000" dirty="0"/>
              <a:t>"</a:t>
            </a:r>
            <a:r>
              <a:rPr lang="ko-KR" altLang="en-US" sz="2000" dirty="0"/>
              <a:t>가공</a:t>
            </a:r>
            <a:r>
              <a:rPr lang="en-US" altLang="ko-KR" sz="2000" dirty="0"/>
              <a:t>"</a:t>
            </a:r>
            <a:r>
              <a:rPr lang="ko-KR" altLang="en-US" sz="2000" dirty="0"/>
              <a:t>을 없애고 패킷 크기를 최소화하고 싶을 때</a:t>
            </a:r>
            <a:endParaRPr lang="en-US" altLang="ko-KR" sz="2000" dirty="0"/>
          </a:p>
          <a:p>
            <a:r>
              <a:rPr lang="en-US" altLang="ko-KR" sz="2000" dirty="0"/>
              <a:t>	-(STOMP</a:t>
            </a:r>
            <a:r>
              <a:rPr lang="ko-KR" altLang="en-US" sz="2000" dirty="0"/>
              <a:t>는 텍스트 기반 프레임</a:t>
            </a:r>
            <a:r>
              <a:rPr lang="en-US" altLang="ko-KR" sz="2000" dirty="0"/>
              <a:t>, </a:t>
            </a:r>
            <a:r>
              <a:rPr lang="ko-KR" altLang="en-US" sz="2000" dirty="0"/>
              <a:t>헤더 등 오버헤드가 조금이라도 있음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b="1" dirty="0"/>
              <a:t>2.</a:t>
            </a:r>
            <a:r>
              <a:rPr lang="ko-KR" altLang="en-US" sz="2000" b="1" dirty="0"/>
              <a:t>메시지 구조를 직접 커스텀해야 할 때</a:t>
            </a:r>
            <a:endParaRPr lang="en-US" altLang="ko-KR" sz="2000" b="1" dirty="0"/>
          </a:p>
          <a:p>
            <a:r>
              <a:rPr lang="en-US" altLang="ko-KR" sz="2000" dirty="0"/>
              <a:t>	-</a:t>
            </a:r>
            <a:r>
              <a:rPr lang="ko-KR" altLang="en-US" sz="2000" dirty="0"/>
              <a:t>사내 전용 메시지 포맷</a:t>
            </a:r>
            <a:r>
              <a:rPr lang="en-US" altLang="ko-KR" sz="2000" dirty="0"/>
              <a:t>, </a:t>
            </a:r>
            <a:r>
              <a:rPr lang="ko-KR" altLang="en-US" sz="2000" dirty="0"/>
              <a:t>엔터프라이즈 표준</a:t>
            </a:r>
            <a:r>
              <a:rPr lang="en-US" altLang="ko-KR" sz="2000" dirty="0"/>
              <a:t>, </a:t>
            </a:r>
            <a:r>
              <a:rPr lang="ko-KR" altLang="en-US" sz="2000" dirty="0"/>
              <a:t>바이너리 전용 등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b="1" dirty="0"/>
              <a:t>3.</a:t>
            </a:r>
            <a:r>
              <a:rPr lang="ko-KR" altLang="en-US" sz="2000" b="1" dirty="0"/>
              <a:t>아주 단순한 서비스</a:t>
            </a:r>
            <a:endParaRPr lang="en-US" altLang="ko-KR" sz="2000" b="1" dirty="0"/>
          </a:p>
          <a:p>
            <a:r>
              <a:rPr lang="en-US" altLang="ko-KR" sz="2000" dirty="0"/>
              <a:t>	-</a:t>
            </a:r>
            <a:r>
              <a:rPr lang="ko-KR" altLang="en-US" sz="2000" dirty="0"/>
              <a:t>채널</a:t>
            </a:r>
            <a:r>
              <a:rPr lang="en-US" altLang="ko-KR" sz="2000" dirty="0"/>
              <a:t>/</a:t>
            </a:r>
            <a:r>
              <a:rPr lang="ko-KR" altLang="en-US" sz="2000" dirty="0"/>
              <a:t>구독</a:t>
            </a:r>
            <a:r>
              <a:rPr lang="en-US" altLang="ko-KR" sz="2000" dirty="0"/>
              <a:t>/</a:t>
            </a:r>
            <a:r>
              <a:rPr lang="ko-KR" altLang="en-US" sz="2000" dirty="0"/>
              <a:t>방 기능이 필요 없는 경우</a:t>
            </a:r>
            <a:endParaRPr lang="en-US" altLang="ko-KR" sz="2000" dirty="0"/>
          </a:p>
          <a:p>
            <a:r>
              <a:rPr lang="en-US" altLang="ko-KR" sz="2000" dirty="0"/>
              <a:t>	-</a:t>
            </a:r>
            <a:r>
              <a:rPr lang="ko-KR" altLang="en-US" sz="2000" dirty="0"/>
              <a:t>간단한 테스트용 데모 서버 등</a:t>
            </a:r>
            <a:endParaRPr lang="en-US" altLang="ko-KR" sz="20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41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81143-5656-B639-D9BB-C93C6E86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24A643-82C0-4755-A6BC-BE016D41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28" y="1279455"/>
            <a:ext cx="102489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039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8297-91A3-895E-8D0A-02F00424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A556E5B-4C7C-469F-B412-43B9D93CFEE7}"/>
              </a:ext>
            </a:extLst>
          </p:cNvPr>
          <p:cNvGrpSpPr/>
          <p:nvPr/>
        </p:nvGrpSpPr>
        <p:grpSpPr>
          <a:xfrm>
            <a:off x="887270" y="767690"/>
            <a:ext cx="1836881" cy="3215394"/>
            <a:chOff x="887270" y="691490"/>
            <a:chExt cx="1836881" cy="3215394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B0934CA-837C-497A-AE19-471DD0E25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270" y="943037"/>
              <a:ext cx="1605106" cy="2963847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A96883-8665-4CC3-98A5-70DF9465AFAB}"/>
                </a:ext>
              </a:extLst>
            </p:cNvPr>
            <p:cNvSpPr txBox="1"/>
            <p:nvPr/>
          </p:nvSpPr>
          <p:spPr>
            <a:xfrm>
              <a:off x="975167" y="691490"/>
              <a:ext cx="174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클라이언트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D226CF3-BCA8-49A1-BF04-4521035A9CE4}"/>
              </a:ext>
            </a:extLst>
          </p:cNvPr>
          <p:cNvSpPr txBox="1"/>
          <p:nvPr/>
        </p:nvSpPr>
        <p:spPr>
          <a:xfrm>
            <a:off x="34926" y="4002134"/>
            <a:ext cx="409892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/>
              <a:t>ws://localhost:8080/ws-chat + </a:t>
            </a:r>
            <a:r>
              <a:rPr lang="ko-KR" altLang="en-US" sz="1500" b="1" dirty="0"/>
              <a:t>클라이언트</a:t>
            </a:r>
            <a:r>
              <a:rPr lang="en-US" altLang="ko-KR" sz="1500" b="1" dirty="0"/>
              <a:t>1</a:t>
            </a:r>
            <a:endParaRPr lang="ko-KR" altLang="en-US" sz="15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9B9E7E6-0701-4A65-962F-DF9AAB23F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" y="1184853"/>
            <a:ext cx="706295" cy="85076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2355FA6-BBC0-4CAB-B57A-D1EC5E2FDCCE}"/>
              </a:ext>
            </a:extLst>
          </p:cNvPr>
          <p:cNvSpPr txBox="1"/>
          <p:nvPr/>
        </p:nvSpPr>
        <p:spPr>
          <a:xfrm>
            <a:off x="0" y="4410180"/>
            <a:ext cx="444182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나 </a:t>
            </a:r>
            <a:r>
              <a:rPr lang="ko-KR" altLang="en-US" sz="1500" b="1" dirty="0" err="1"/>
              <a:t>웹소켓에</a:t>
            </a:r>
            <a:r>
              <a:rPr lang="ko-KR" altLang="en-US" sz="1500" b="1" dirty="0"/>
              <a:t> </a:t>
            </a:r>
            <a:r>
              <a:rPr lang="ko-KR" altLang="en-US" sz="1500" b="1" dirty="0" err="1"/>
              <a:t>연결했어</a:t>
            </a:r>
            <a:endParaRPr lang="en-US" altLang="ko-KR" sz="1500" b="1" dirty="0"/>
          </a:p>
          <a:p>
            <a:r>
              <a:rPr lang="en-US" altLang="ko-KR" sz="1500" b="1" dirty="0"/>
              <a:t>/topic</a:t>
            </a:r>
            <a:r>
              <a:rPr lang="ko-KR" altLang="en-US" sz="1500" b="1" dirty="0"/>
              <a:t> 이랑</a:t>
            </a:r>
            <a:endParaRPr lang="en-US" altLang="ko-KR" sz="1500" b="1" dirty="0"/>
          </a:p>
          <a:p>
            <a:r>
              <a:rPr lang="en-US" altLang="ko-KR" sz="1500" b="1" dirty="0"/>
              <a:t>/queue </a:t>
            </a:r>
            <a:r>
              <a:rPr lang="ko-KR" altLang="en-US" sz="1500" b="1" dirty="0"/>
              <a:t>구독 중이야 여기로 메시지 보내</a:t>
            </a:r>
            <a:endParaRPr lang="en-US" altLang="ko-KR" sz="1500" b="1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C167F9A-3C68-4294-B9D6-D04B3D8ED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5141" y="343609"/>
            <a:ext cx="1405698" cy="1852102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6875B8-A6A3-454C-AB41-8FC77E880F7B}"/>
              </a:ext>
            </a:extLst>
          </p:cNvPr>
          <p:cNvSpPr txBox="1"/>
          <p:nvPr/>
        </p:nvSpPr>
        <p:spPr>
          <a:xfrm>
            <a:off x="9302650" y="175207"/>
            <a:ext cx="94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서버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5870D3-25F8-487E-B866-EFAD3BEE481C}"/>
              </a:ext>
            </a:extLst>
          </p:cNvPr>
          <p:cNvSpPr txBox="1"/>
          <p:nvPr/>
        </p:nvSpPr>
        <p:spPr>
          <a:xfrm rot="18935477">
            <a:off x="3742422" y="2563929"/>
            <a:ext cx="740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다들 </a:t>
            </a:r>
            <a:r>
              <a:rPr lang="ko-KR" altLang="en-US" sz="1000" dirty="0" err="1"/>
              <a:t>머함</a:t>
            </a:r>
            <a:endParaRPr lang="en-US" altLang="ko-KR" sz="1000" dirty="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4D8E149-C21A-4757-9DDB-E1F62919B3CA}"/>
              </a:ext>
            </a:extLst>
          </p:cNvPr>
          <p:cNvGrpSpPr/>
          <p:nvPr/>
        </p:nvGrpSpPr>
        <p:grpSpPr>
          <a:xfrm>
            <a:off x="7125474" y="4252288"/>
            <a:ext cx="1379564" cy="2414877"/>
            <a:chOff x="887270" y="691490"/>
            <a:chExt cx="1836881" cy="321539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434EDEA6-7BAA-4C09-99CD-C601C9F26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270" y="943037"/>
              <a:ext cx="1605106" cy="2963847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2BDA6F2-CF25-4E52-A28D-51948EDC7F7E}"/>
                </a:ext>
              </a:extLst>
            </p:cNvPr>
            <p:cNvSpPr txBox="1"/>
            <p:nvPr/>
          </p:nvSpPr>
          <p:spPr>
            <a:xfrm>
              <a:off x="975167" y="691490"/>
              <a:ext cx="174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클라이언트</a:t>
              </a:r>
              <a:r>
                <a:rPr lang="en-US" altLang="ko-KR" sz="1200" b="1" dirty="0"/>
                <a:t>2</a:t>
              </a:r>
              <a:endParaRPr lang="ko-KR" altLang="en-US" sz="1200" b="1" dirty="0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824441C7-8F97-46AF-98C8-EA14603B49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3781" y="4802595"/>
            <a:ext cx="779589" cy="83826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E286DD69-64B2-46D1-BEEC-DD620396A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1369" y="4707203"/>
            <a:ext cx="706497" cy="881137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845ACB9-D8BD-4AA7-A39B-F4F1DB796CCD}"/>
              </a:ext>
            </a:extLst>
          </p:cNvPr>
          <p:cNvGrpSpPr/>
          <p:nvPr/>
        </p:nvGrpSpPr>
        <p:grpSpPr>
          <a:xfrm>
            <a:off x="10588671" y="4239876"/>
            <a:ext cx="1379564" cy="2414877"/>
            <a:chOff x="887270" y="691490"/>
            <a:chExt cx="1836881" cy="3215394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62AACF55-B417-47A1-98B6-EE355C483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270" y="943037"/>
              <a:ext cx="1605106" cy="2963847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393777-CCCC-43E5-B99E-EF36D2022762}"/>
                </a:ext>
              </a:extLst>
            </p:cNvPr>
            <p:cNvSpPr txBox="1"/>
            <p:nvPr/>
          </p:nvSpPr>
          <p:spPr>
            <a:xfrm>
              <a:off x="975167" y="691490"/>
              <a:ext cx="174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클라이언트</a:t>
              </a:r>
              <a:r>
                <a:rPr lang="en-US" altLang="ko-KR" sz="1200" b="1" dirty="0"/>
                <a:t>3</a:t>
              </a:r>
              <a:endParaRPr lang="ko-KR" altLang="en-US" sz="1200" b="1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9DB488-8BA1-47D8-8CA6-F1595C55B0B5}"/>
              </a:ext>
            </a:extLst>
          </p:cNvPr>
          <p:cNvSpPr txBox="1"/>
          <p:nvPr/>
        </p:nvSpPr>
        <p:spPr>
          <a:xfrm>
            <a:off x="5646728" y="5732812"/>
            <a:ext cx="1771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나도 연결함 </a:t>
            </a:r>
            <a:endParaRPr lang="en-US" altLang="ko-KR" sz="1500" b="1" dirty="0"/>
          </a:p>
          <a:p>
            <a:r>
              <a:rPr lang="en-US" altLang="ko-KR" sz="1500" b="1" dirty="0"/>
              <a:t>/topic</a:t>
            </a:r>
          </a:p>
          <a:p>
            <a:r>
              <a:rPr lang="en-US" altLang="ko-KR" sz="1500" b="1" dirty="0"/>
              <a:t>/queue  </a:t>
            </a:r>
            <a:r>
              <a:rPr lang="ko-KR" altLang="en-US" sz="1500" b="1" dirty="0"/>
              <a:t>구독 중</a:t>
            </a:r>
            <a:endParaRPr lang="en-US" altLang="ko-KR" sz="15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E96C60-4010-49A2-9129-84C536945199}"/>
              </a:ext>
            </a:extLst>
          </p:cNvPr>
          <p:cNvSpPr txBox="1"/>
          <p:nvPr/>
        </p:nvSpPr>
        <p:spPr>
          <a:xfrm>
            <a:off x="9136933" y="5637583"/>
            <a:ext cx="177165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/>
              <a:t>나도 연결함 </a:t>
            </a:r>
            <a:endParaRPr lang="en-US" altLang="ko-KR" sz="1500" b="1" dirty="0"/>
          </a:p>
          <a:p>
            <a:r>
              <a:rPr lang="en-US" altLang="ko-KR" sz="1500" b="1" dirty="0"/>
              <a:t>/topic</a:t>
            </a:r>
          </a:p>
          <a:p>
            <a:r>
              <a:rPr lang="en-US" altLang="ko-KR" sz="1500" b="1" dirty="0"/>
              <a:t>/queue  </a:t>
            </a:r>
            <a:r>
              <a:rPr lang="ko-KR" altLang="en-US" sz="1500" b="1" dirty="0"/>
              <a:t>구독 중</a:t>
            </a:r>
            <a:endParaRPr lang="en-US" altLang="ko-KR" sz="1500" b="1" dirty="0"/>
          </a:p>
        </p:txBody>
      </p: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9C63B1CE-4AEE-4D46-9CDB-99DD1FC08869}"/>
              </a:ext>
            </a:extLst>
          </p:cNvPr>
          <p:cNvSpPr/>
          <p:nvPr/>
        </p:nvSpPr>
        <p:spPr>
          <a:xfrm rot="16200000">
            <a:off x="9036445" y="3208076"/>
            <a:ext cx="1546131" cy="4114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메시지 전송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8B1E151-42EF-4B0F-82A6-5F14E2CCDCD0}"/>
              </a:ext>
            </a:extLst>
          </p:cNvPr>
          <p:cNvSpPr txBox="1"/>
          <p:nvPr/>
        </p:nvSpPr>
        <p:spPr>
          <a:xfrm>
            <a:off x="9929191" y="2759300"/>
            <a:ext cx="219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/app/</a:t>
            </a:r>
            <a:r>
              <a:rPr lang="en-US" altLang="ko-KR" sz="1200" b="1" dirty="0" err="1"/>
              <a:t>chat.sendMessage</a:t>
            </a:r>
            <a:endParaRPr lang="en-US" altLang="ko-KR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F88ECD7-F1C4-4DF0-8D42-14F978A510DD}"/>
              </a:ext>
            </a:extLst>
          </p:cNvPr>
          <p:cNvSpPr txBox="1"/>
          <p:nvPr/>
        </p:nvSpPr>
        <p:spPr>
          <a:xfrm>
            <a:off x="10423449" y="3046125"/>
            <a:ext cx="18352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{</a:t>
            </a:r>
          </a:p>
          <a:p>
            <a:r>
              <a:rPr lang="en-US" altLang="ko-KR" sz="1000" b="1" dirty="0"/>
              <a:t>   “from”:”</a:t>
            </a:r>
            <a:r>
              <a:rPr lang="ko-KR" altLang="en-US" sz="1000" b="1" dirty="0"/>
              <a:t>클라이언트</a:t>
            </a:r>
            <a:r>
              <a:rPr lang="en-US" altLang="ko-KR" sz="1000" b="1" dirty="0"/>
              <a:t>3”,</a:t>
            </a:r>
          </a:p>
          <a:p>
            <a:r>
              <a:rPr lang="en-US" altLang="ko-KR" sz="1000" b="1" dirty="0"/>
              <a:t>   “message”:”</a:t>
            </a:r>
            <a:r>
              <a:rPr lang="ko-KR" altLang="en-US" sz="1000" b="1" dirty="0"/>
              <a:t>다들 </a:t>
            </a:r>
            <a:r>
              <a:rPr lang="ko-KR" altLang="en-US" sz="1000" b="1" dirty="0" err="1"/>
              <a:t>머함</a:t>
            </a:r>
            <a:r>
              <a:rPr lang="en-US" altLang="ko-KR" sz="1000" b="1" dirty="0"/>
              <a:t>?”,</a:t>
            </a:r>
          </a:p>
          <a:p>
            <a:r>
              <a:rPr lang="en-US" altLang="ko-KR" sz="1000" b="1" dirty="0"/>
              <a:t>   “</a:t>
            </a:r>
            <a:r>
              <a:rPr lang="en-US" altLang="ko-KR" sz="1000" b="1" dirty="0" err="1"/>
              <a:t>roomId</a:t>
            </a:r>
            <a:r>
              <a:rPr lang="en-US" altLang="ko-KR" sz="1000" b="1" dirty="0"/>
              <a:t>”:”</a:t>
            </a:r>
            <a:r>
              <a:rPr lang="ko-KR" altLang="en-US" sz="1000" b="1" dirty="0"/>
              <a:t>동대문</a:t>
            </a:r>
            <a:r>
              <a:rPr lang="en-US" altLang="ko-KR" sz="1000" b="1" dirty="0"/>
              <a:t>4”,</a:t>
            </a:r>
          </a:p>
          <a:p>
            <a:r>
              <a:rPr lang="en-US" altLang="ko-KR" sz="1000" b="1" dirty="0"/>
              <a:t>   “</a:t>
            </a:r>
            <a:r>
              <a:rPr lang="en-US" altLang="ko-KR" sz="1000" b="1" dirty="0" err="1"/>
              <a:t>to”:null</a:t>
            </a:r>
            <a:endParaRPr lang="en-US" altLang="ko-KR" sz="1000" b="1" dirty="0"/>
          </a:p>
          <a:p>
            <a:r>
              <a:rPr lang="en-US" altLang="ko-KR" sz="1000" b="1" dirty="0"/>
              <a:t>}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E02E9A-A7A3-470A-8FF8-95A2A78EDD6A}"/>
              </a:ext>
            </a:extLst>
          </p:cNvPr>
          <p:cNvSpPr txBox="1"/>
          <p:nvPr/>
        </p:nvSpPr>
        <p:spPr>
          <a:xfrm>
            <a:off x="3130240" y="451893"/>
            <a:ext cx="264152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WebSocket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ROOM ID = </a:t>
            </a:r>
            <a:r>
              <a:rPr lang="ko-KR" altLang="en-US" sz="1200" b="1" dirty="0"/>
              <a:t>동대문</a:t>
            </a:r>
            <a:r>
              <a:rPr lang="en-US" altLang="ko-KR" sz="1200" b="1" dirty="0"/>
              <a:t>4</a:t>
            </a:r>
          </a:p>
        </p:txBody>
      </p:sp>
      <p:sp>
        <p:nvSpPr>
          <p:cNvPr id="58" name="화살표: 위로 굽음 57">
            <a:extLst>
              <a:ext uri="{FF2B5EF4-FFF2-40B4-BE49-F238E27FC236}">
                <a16:creationId xmlns:a16="http://schemas.microsoft.com/office/drawing/2014/main" id="{038F3B9A-D801-419F-BCF1-AE9359A62E78}"/>
              </a:ext>
            </a:extLst>
          </p:cNvPr>
          <p:cNvSpPr/>
          <p:nvPr/>
        </p:nvSpPr>
        <p:spPr>
          <a:xfrm rot="16200000">
            <a:off x="11882295" y="2894345"/>
            <a:ext cx="254833" cy="259948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E388DCA-E97E-4788-9250-45EAA16468ED}"/>
              </a:ext>
            </a:extLst>
          </p:cNvPr>
          <p:cNvSpPr/>
          <p:nvPr/>
        </p:nvSpPr>
        <p:spPr>
          <a:xfrm>
            <a:off x="2148109" y="4441920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88E62BB-A8CF-488D-8F26-1777B9585266}"/>
              </a:ext>
            </a:extLst>
          </p:cNvPr>
          <p:cNvSpPr/>
          <p:nvPr/>
        </p:nvSpPr>
        <p:spPr>
          <a:xfrm>
            <a:off x="5394315" y="5958539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1E92BBB1-080B-48DC-826F-5F2015A88935}"/>
              </a:ext>
            </a:extLst>
          </p:cNvPr>
          <p:cNvSpPr/>
          <p:nvPr/>
        </p:nvSpPr>
        <p:spPr>
          <a:xfrm>
            <a:off x="8832868" y="5869668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B2BE8BAC-F2FE-45E2-9D42-5C93A0756E72}"/>
              </a:ext>
            </a:extLst>
          </p:cNvPr>
          <p:cNvSpPr/>
          <p:nvPr/>
        </p:nvSpPr>
        <p:spPr>
          <a:xfrm>
            <a:off x="9979210" y="3085542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A97D8C0-D5BA-4F30-AB58-3D4BE77040EE}"/>
              </a:ext>
            </a:extLst>
          </p:cNvPr>
          <p:cNvSpPr/>
          <p:nvPr/>
        </p:nvSpPr>
        <p:spPr>
          <a:xfrm>
            <a:off x="11214893" y="572374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F28AE4-7087-4959-8AD6-C4A2F65B2B1B}"/>
              </a:ext>
            </a:extLst>
          </p:cNvPr>
          <p:cNvSpPr txBox="1"/>
          <p:nvPr/>
        </p:nvSpPr>
        <p:spPr>
          <a:xfrm>
            <a:off x="10079222" y="771840"/>
            <a:ext cx="2112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클라이언트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에게</a:t>
            </a:r>
            <a:endParaRPr lang="en-US" altLang="ko-KR" sz="1000" b="1" dirty="0"/>
          </a:p>
          <a:p>
            <a:r>
              <a:rPr lang="ko-KR" altLang="en-US" sz="1000" b="1" dirty="0"/>
              <a:t>받은 메시지에 </a:t>
            </a:r>
            <a:r>
              <a:rPr lang="en-US" altLang="ko-KR" sz="1000" b="1" dirty="0"/>
              <a:t>to</a:t>
            </a:r>
            <a:r>
              <a:rPr lang="ko-KR" altLang="en-US" sz="1000" b="1" dirty="0"/>
              <a:t>가 </a:t>
            </a:r>
            <a:r>
              <a:rPr lang="en-US" altLang="ko-KR" sz="1000" b="1" dirty="0"/>
              <a:t>null </a:t>
            </a:r>
            <a:r>
              <a:rPr lang="ko-KR" altLang="en-US" sz="1000" b="1" dirty="0"/>
              <a:t>이군</a:t>
            </a:r>
            <a:endParaRPr lang="en-US" altLang="ko-KR" sz="1000" b="1" dirty="0"/>
          </a:p>
          <a:p>
            <a:r>
              <a:rPr lang="ko-KR" altLang="en-US" sz="1000" b="1" dirty="0"/>
              <a:t>그럼 </a:t>
            </a:r>
            <a:r>
              <a:rPr lang="en-US" altLang="ko-KR" sz="1000" b="1" dirty="0"/>
              <a:t>/topic</a:t>
            </a:r>
            <a:r>
              <a:rPr lang="ko-KR" altLang="en-US" sz="1000" b="1" dirty="0"/>
              <a:t>을 구독하고 있는</a:t>
            </a:r>
            <a:endParaRPr lang="en-US" altLang="ko-KR" sz="1000" b="1" dirty="0"/>
          </a:p>
          <a:p>
            <a:r>
              <a:rPr lang="ko-KR" altLang="en-US" sz="1000" b="1" dirty="0"/>
              <a:t>사람들에게 메시지 전달해야 </a:t>
            </a:r>
            <a:r>
              <a:rPr lang="ko-KR" altLang="en-US" sz="1000" b="1" dirty="0" err="1"/>
              <a:t>겠다</a:t>
            </a:r>
            <a:endParaRPr lang="en-US" altLang="ko-KR" sz="10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F571DB-C605-4F60-ADCC-450208EA37B5}"/>
              </a:ext>
            </a:extLst>
          </p:cNvPr>
          <p:cNvSpPr txBox="1"/>
          <p:nvPr/>
        </p:nvSpPr>
        <p:spPr>
          <a:xfrm>
            <a:off x="3152250" y="-39168"/>
            <a:ext cx="1569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to = </a:t>
            </a:r>
            <a:r>
              <a:rPr lang="ko-KR" altLang="en-US" sz="1100" b="1" dirty="0"/>
              <a:t>받는 사람</a:t>
            </a:r>
            <a:endParaRPr lang="en-US" altLang="ko-KR" sz="1100" b="1" dirty="0"/>
          </a:p>
          <a:p>
            <a:r>
              <a:rPr lang="en-US" altLang="ko-KR" sz="1100" b="1" dirty="0"/>
              <a:t>from = </a:t>
            </a:r>
            <a:r>
              <a:rPr lang="ko-KR" altLang="en-US" sz="1100" b="1" dirty="0"/>
              <a:t>보내는 사람</a:t>
            </a:r>
            <a:endParaRPr lang="en-US" altLang="ko-KR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DA8CADF-03D6-45B4-ACFF-831CBF569215}"/>
              </a:ext>
            </a:extLst>
          </p:cNvPr>
          <p:cNvSpPr txBox="1"/>
          <p:nvPr/>
        </p:nvSpPr>
        <p:spPr>
          <a:xfrm>
            <a:off x="4086022" y="6579962"/>
            <a:ext cx="36639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ws://localhost:8080/ws-chat + </a:t>
            </a:r>
            <a:r>
              <a:rPr lang="ko-KR" altLang="en-US" sz="1300" b="1" dirty="0"/>
              <a:t>클라이언트</a:t>
            </a:r>
            <a:r>
              <a:rPr lang="en-US" altLang="ko-KR" sz="1300" b="1" dirty="0"/>
              <a:t>2</a:t>
            </a:r>
            <a:endParaRPr lang="ko-KR" altLang="en-US" sz="13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6FB334-22E9-42DF-A9DC-4790942B4E1B}"/>
              </a:ext>
            </a:extLst>
          </p:cNvPr>
          <p:cNvSpPr txBox="1"/>
          <p:nvPr/>
        </p:nvSpPr>
        <p:spPr>
          <a:xfrm>
            <a:off x="8677879" y="6565612"/>
            <a:ext cx="36639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ws://localhost:8080/ws-chat + </a:t>
            </a:r>
            <a:r>
              <a:rPr lang="ko-KR" altLang="en-US" sz="1300" b="1" dirty="0"/>
              <a:t>클라이언트</a:t>
            </a:r>
            <a:r>
              <a:rPr lang="en-US" altLang="ko-KR" sz="1300" b="1" dirty="0"/>
              <a:t>3</a:t>
            </a:r>
            <a:endParaRPr lang="ko-KR" altLang="en-US" sz="13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25AD44B-17AE-4143-A415-343C69843AB2}"/>
              </a:ext>
            </a:extLst>
          </p:cNvPr>
          <p:cNvSpPr txBox="1"/>
          <p:nvPr/>
        </p:nvSpPr>
        <p:spPr>
          <a:xfrm>
            <a:off x="6238107" y="2942146"/>
            <a:ext cx="2191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/app/</a:t>
            </a:r>
            <a:r>
              <a:rPr lang="en-US" altLang="ko-KR" sz="1200" b="1" dirty="0" err="1"/>
              <a:t>chat.sendMessage</a:t>
            </a:r>
            <a:endParaRPr lang="en-US" altLang="ko-KR" sz="12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6C170F-942B-4037-8DF1-B81F9B696F1D}"/>
              </a:ext>
            </a:extLst>
          </p:cNvPr>
          <p:cNvSpPr txBox="1"/>
          <p:nvPr/>
        </p:nvSpPr>
        <p:spPr>
          <a:xfrm>
            <a:off x="6610167" y="3161816"/>
            <a:ext cx="19890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{</a:t>
            </a:r>
          </a:p>
          <a:p>
            <a:r>
              <a:rPr lang="en-US" altLang="ko-KR" sz="1000" b="1" dirty="0"/>
              <a:t>   “from”:”</a:t>
            </a:r>
            <a:r>
              <a:rPr lang="ko-KR" altLang="en-US" sz="1000" b="1" dirty="0"/>
              <a:t>클라이언트</a:t>
            </a:r>
            <a:r>
              <a:rPr lang="en-US" altLang="ko-KR" sz="1000" b="1" dirty="0"/>
              <a:t>2”,</a:t>
            </a:r>
          </a:p>
          <a:p>
            <a:r>
              <a:rPr lang="en-US" altLang="ko-KR" sz="1000" b="1" dirty="0"/>
              <a:t>   “message”:”</a:t>
            </a:r>
            <a:r>
              <a:rPr lang="ko-KR" altLang="en-US" sz="1000" b="1" dirty="0"/>
              <a:t>엄마 어디야</a:t>
            </a:r>
            <a:r>
              <a:rPr lang="en-US" altLang="ko-KR" sz="1000" b="1" dirty="0"/>
              <a:t>?”,</a:t>
            </a:r>
          </a:p>
          <a:p>
            <a:r>
              <a:rPr lang="en-US" altLang="ko-KR" sz="1000" b="1" dirty="0"/>
              <a:t>   “roomId”:”</a:t>
            </a:r>
            <a:r>
              <a:rPr lang="ko-KR" altLang="en-US" sz="1000" b="1" dirty="0"/>
              <a:t>동대문</a:t>
            </a:r>
            <a:r>
              <a:rPr lang="en-US" altLang="ko-KR" sz="1000" b="1" dirty="0"/>
              <a:t>4”,</a:t>
            </a:r>
          </a:p>
          <a:p>
            <a:r>
              <a:rPr lang="en-US" altLang="ko-KR" sz="1000" b="1" dirty="0"/>
              <a:t>   “to”:”</a:t>
            </a:r>
            <a:r>
              <a:rPr lang="ko-KR" altLang="en-US" sz="1000" b="1" dirty="0"/>
              <a:t>클라이언트</a:t>
            </a:r>
            <a:r>
              <a:rPr lang="en-US" altLang="ko-KR" sz="1000" b="1" dirty="0"/>
              <a:t>3”</a:t>
            </a:r>
          </a:p>
          <a:p>
            <a:r>
              <a:rPr lang="en-US" altLang="ko-KR" sz="1000" b="1" dirty="0"/>
              <a:t>}</a:t>
            </a:r>
          </a:p>
        </p:txBody>
      </p:sp>
      <p:sp>
        <p:nvSpPr>
          <p:cNvPr id="70" name="화살표: 오른쪽 69">
            <a:extLst>
              <a:ext uri="{FF2B5EF4-FFF2-40B4-BE49-F238E27FC236}">
                <a16:creationId xmlns:a16="http://schemas.microsoft.com/office/drawing/2014/main" id="{6D0BF706-E5FE-46AF-BA44-92714966A79B}"/>
              </a:ext>
            </a:extLst>
          </p:cNvPr>
          <p:cNvSpPr/>
          <p:nvPr/>
        </p:nvSpPr>
        <p:spPr>
          <a:xfrm rot="19714036">
            <a:off x="7149565" y="2162469"/>
            <a:ext cx="1546131" cy="41143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메시지 전송</a:t>
            </a:r>
          </a:p>
        </p:txBody>
      </p:sp>
      <p:sp>
        <p:nvSpPr>
          <p:cNvPr id="71" name="화살표: 위로 굽음 70">
            <a:extLst>
              <a:ext uri="{FF2B5EF4-FFF2-40B4-BE49-F238E27FC236}">
                <a16:creationId xmlns:a16="http://schemas.microsoft.com/office/drawing/2014/main" id="{EA4FE9E1-B5D1-4F81-81F4-ED3F7E590031}"/>
              </a:ext>
            </a:extLst>
          </p:cNvPr>
          <p:cNvSpPr/>
          <p:nvPr/>
        </p:nvSpPr>
        <p:spPr>
          <a:xfrm rot="10800000">
            <a:off x="5816847" y="1137021"/>
            <a:ext cx="2612703" cy="4010749"/>
          </a:xfrm>
          <a:prstGeom prst="bentUpArrow">
            <a:avLst>
              <a:gd name="adj1" fmla="val 2430"/>
              <a:gd name="adj2" fmla="val 5502"/>
              <a:gd name="adj3" fmla="val 595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7C70CB29-0737-4693-BCB7-E31D729305B3}"/>
              </a:ext>
            </a:extLst>
          </p:cNvPr>
          <p:cNvSpPr/>
          <p:nvPr/>
        </p:nvSpPr>
        <p:spPr>
          <a:xfrm rot="8185864">
            <a:off x="3521515" y="2077278"/>
            <a:ext cx="2836851" cy="12051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D206D185-AD47-4DCD-91DC-A25523197682}"/>
              </a:ext>
            </a:extLst>
          </p:cNvPr>
          <p:cNvSpPr/>
          <p:nvPr/>
        </p:nvSpPr>
        <p:spPr>
          <a:xfrm>
            <a:off x="6053143" y="1256063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D51C30-E135-4650-AD72-A3B4245F89D4}"/>
              </a:ext>
            </a:extLst>
          </p:cNvPr>
          <p:cNvSpPr txBox="1"/>
          <p:nvPr/>
        </p:nvSpPr>
        <p:spPr>
          <a:xfrm rot="16200000">
            <a:off x="5372546" y="4327462"/>
            <a:ext cx="7406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다들 머함</a:t>
            </a:r>
            <a:endParaRPr lang="en-US" altLang="ko-KR" sz="1000" dirty="0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C135316-6C74-478D-AF3B-42ADEAA6A4A2}"/>
              </a:ext>
            </a:extLst>
          </p:cNvPr>
          <p:cNvSpPr/>
          <p:nvPr/>
        </p:nvSpPr>
        <p:spPr>
          <a:xfrm>
            <a:off x="7779469" y="2616425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3FEA9AFA-AC75-46DB-A2E1-3092C6FEEFB6}"/>
              </a:ext>
            </a:extLst>
          </p:cNvPr>
          <p:cNvSpPr/>
          <p:nvPr/>
        </p:nvSpPr>
        <p:spPr>
          <a:xfrm>
            <a:off x="8600871" y="-39168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FE3D5DC-F1C9-4A36-B0A1-DD0BD5ADB881}"/>
              </a:ext>
            </a:extLst>
          </p:cNvPr>
          <p:cNvSpPr txBox="1"/>
          <p:nvPr/>
        </p:nvSpPr>
        <p:spPr>
          <a:xfrm>
            <a:off x="6903536" y="121531"/>
            <a:ext cx="2403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클라이언트</a:t>
            </a:r>
            <a:r>
              <a:rPr lang="en-US" altLang="ko-KR" sz="1000" b="1" dirty="0"/>
              <a:t>2</a:t>
            </a:r>
            <a:r>
              <a:rPr lang="ko-KR" altLang="en-US" sz="1000" b="1" dirty="0"/>
              <a:t>에게</a:t>
            </a:r>
            <a:endParaRPr lang="en-US" altLang="ko-KR" sz="1000" b="1" dirty="0"/>
          </a:p>
          <a:p>
            <a:r>
              <a:rPr lang="ko-KR" altLang="en-US" sz="1000" b="1" dirty="0"/>
              <a:t>받은 메시지에 </a:t>
            </a:r>
            <a:r>
              <a:rPr lang="en-US" altLang="ko-KR" sz="1000" b="1" dirty="0"/>
              <a:t>to</a:t>
            </a:r>
            <a:r>
              <a:rPr lang="ko-KR" altLang="en-US" sz="1000" b="1" dirty="0"/>
              <a:t>가 클라이언트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이네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클라이언트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이 </a:t>
            </a:r>
            <a:r>
              <a:rPr lang="en-US" altLang="ko-KR" sz="1000" b="1" dirty="0"/>
              <a:t>queue</a:t>
            </a:r>
            <a:r>
              <a:rPr lang="ko-KR" altLang="en-US" sz="1000" b="1" dirty="0"/>
              <a:t>를 구독하고 있으니 메시지 전달해야 겠다</a:t>
            </a:r>
            <a:endParaRPr lang="en-US" altLang="ko-KR" sz="1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4F9465-6085-4AA9-9F70-4B25746209CF}"/>
              </a:ext>
            </a:extLst>
          </p:cNvPr>
          <p:cNvSpPr txBox="1"/>
          <p:nvPr/>
        </p:nvSpPr>
        <p:spPr>
          <a:xfrm rot="16200000">
            <a:off x="8658787" y="4394147"/>
            <a:ext cx="9865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엄마 어디야</a:t>
            </a:r>
            <a:r>
              <a:rPr lang="en-US" altLang="ko-KR" sz="1000" dirty="0"/>
              <a:t>?</a:t>
            </a: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A9180F0D-4D17-46AD-9406-1493E4B9853E}"/>
              </a:ext>
            </a:extLst>
          </p:cNvPr>
          <p:cNvSpPr/>
          <p:nvPr/>
        </p:nvSpPr>
        <p:spPr>
          <a:xfrm rot="5400000">
            <a:off x="7853165" y="3603125"/>
            <a:ext cx="2836851" cy="12051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623FE5C-1354-4AB4-ADBA-5253790C9D5B}"/>
              </a:ext>
            </a:extLst>
          </p:cNvPr>
          <p:cNvSpPr/>
          <p:nvPr/>
        </p:nvSpPr>
        <p:spPr>
          <a:xfrm>
            <a:off x="8868362" y="3751802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DAC45256-45D2-4B6B-9958-FBA096B8C744}"/>
              </a:ext>
            </a:extLst>
          </p:cNvPr>
          <p:cNvSpPr/>
          <p:nvPr/>
        </p:nvSpPr>
        <p:spPr>
          <a:xfrm>
            <a:off x="0" y="7385207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BA39B688-BDDD-4AD3-A59C-2B43C97358E4}"/>
              </a:ext>
            </a:extLst>
          </p:cNvPr>
          <p:cNvSpPr/>
          <p:nvPr/>
        </p:nvSpPr>
        <p:spPr>
          <a:xfrm>
            <a:off x="509587" y="7383776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FD765EF6-A614-4E28-9FAD-575D2AC2D200}"/>
              </a:ext>
            </a:extLst>
          </p:cNvPr>
          <p:cNvSpPr/>
          <p:nvPr/>
        </p:nvSpPr>
        <p:spPr>
          <a:xfrm>
            <a:off x="1000125" y="7383776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163911B-0173-4C96-A6C5-D455F5CB046B}"/>
              </a:ext>
            </a:extLst>
          </p:cNvPr>
          <p:cNvSpPr/>
          <p:nvPr/>
        </p:nvSpPr>
        <p:spPr>
          <a:xfrm>
            <a:off x="1490663" y="7383776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7B69928-C7C2-43F3-97F2-5CA5068486AC}"/>
              </a:ext>
            </a:extLst>
          </p:cNvPr>
          <p:cNvSpPr/>
          <p:nvPr/>
        </p:nvSpPr>
        <p:spPr>
          <a:xfrm>
            <a:off x="2000471" y="7383776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B86C9AC8-FA50-43EE-91C7-938D792C66E9}"/>
              </a:ext>
            </a:extLst>
          </p:cNvPr>
          <p:cNvSpPr/>
          <p:nvPr/>
        </p:nvSpPr>
        <p:spPr>
          <a:xfrm>
            <a:off x="2462654" y="7383776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78714D3F-DDAA-4139-AFED-019FE173F844}"/>
              </a:ext>
            </a:extLst>
          </p:cNvPr>
          <p:cNvSpPr/>
          <p:nvPr/>
        </p:nvSpPr>
        <p:spPr>
          <a:xfrm>
            <a:off x="2934977" y="7383776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B98014A9-EDE4-4CA3-8A0C-0FDE42A7185D}"/>
              </a:ext>
            </a:extLst>
          </p:cNvPr>
          <p:cNvSpPr/>
          <p:nvPr/>
        </p:nvSpPr>
        <p:spPr>
          <a:xfrm>
            <a:off x="3406464" y="7379480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4A482C2-11B6-4267-9EA0-535D219BD0F5}"/>
              </a:ext>
            </a:extLst>
          </p:cNvPr>
          <p:cNvSpPr/>
          <p:nvPr/>
        </p:nvSpPr>
        <p:spPr>
          <a:xfrm>
            <a:off x="3882698" y="7379480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92" name="화살표: 오른쪽 91">
            <a:extLst>
              <a:ext uri="{FF2B5EF4-FFF2-40B4-BE49-F238E27FC236}">
                <a16:creationId xmlns:a16="http://schemas.microsoft.com/office/drawing/2014/main" id="{6D85DF34-9396-4A10-B045-4F5A69EEE51D}"/>
              </a:ext>
            </a:extLst>
          </p:cNvPr>
          <p:cNvSpPr/>
          <p:nvPr/>
        </p:nvSpPr>
        <p:spPr>
          <a:xfrm>
            <a:off x="28693" y="7831901"/>
            <a:ext cx="2836851" cy="12051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80C7FB-8E0F-4003-95F6-78B6D6AE4117}"/>
              </a:ext>
            </a:extLst>
          </p:cNvPr>
          <p:cNvSpPr txBox="1"/>
          <p:nvPr/>
        </p:nvSpPr>
        <p:spPr>
          <a:xfrm>
            <a:off x="4748791" y="7550463"/>
            <a:ext cx="4441824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/queue</a:t>
            </a:r>
            <a:r>
              <a:rPr lang="ko-KR" altLang="en-US" sz="1300" dirty="0"/>
              <a:t>를 구독하고 있다고 명시해 놓았지만</a:t>
            </a:r>
            <a:endParaRPr lang="en-US" altLang="ko-KR" sz="1300" dirty="0"/>
          </a:p>
          <a:p>
            <a:r>
              <a:rPr lang="ko-KR" altLang="en-US" sz="1300" dirty="0"/>
              <a:t>실제로는 </a:t>
            </a:r>
            <a:r>
              <a:rPr lang="en-US" altLang="ko-KR" sz="1300" dirty="0"/>
              <a:t>/user/queue</a:t>
            </a:r>
            <a:r>
              <a:rPr lang="ko-KR" altLang="en-US" sz="1300" dirty="0"/>
              <a:t>를 구독 함</a:t>
            </a:r>
            <a:endParaRPr lang="en-US" altLang="ko-KR" sz="1300" dirty="0"/>
          </a:p>
          <a:p>
            <a:r>
              <a:rPr lang="ko-KR" altLang="en-US" sz="1300" dirty="0"/>
              <a:t>그리고 서버는 클라이언트가 </a:t>
            </a:r>
            <a:r>
              <a:rPr lang="en-US" altLang="ko-KR" sz="1300" dirty="0"/>
              <a:t>/user/queue</a:t>
            </a:r>
            <a:r>
              <a:rPr lang="ko-KR" altLang="en-US" sz="1300" dirty="0"/>
              <a:t>를</a:t>
            </a:r>
            <a:endParaRPr lang="en-US" altLang="ko-KR" sz="1300" dirty="0"/>
          </a:p>
          <a:p>
            <a:r>
              <a:rPr lang="ko-KR" altLang="en-US" sz="1300" dirty="0"/>
              <a:t>구독하고 있으면 </a:t>
            </a:r>
            <a:r>
              <a:rPr lang="en-US" altLang="ko-KR" sz="1300" dirty="0"/>
              <a:t>/user/</a:t>
            </a:r>
            <a:r>
              <a:rPr lang="ko-KR" altLang="en-US" sz="1300" dirty="0"/>
              <a:t>클라이언트</a:t>
            </a:r>
            <a:r>
              <a:rPr lang="en-US" altLang="ko-KR" sz="1300" dirty="0"/>
              <a:t>x/queue</a:t>
            </a:r>
            <a:r>
              <a:rPr lang="ko-KR" altLang="en-US" sz="1300" dirty="0"/>
              <a:t>로</a:t>
            </a:r>
            <a:endParaRPr lang="en-US" altLang="ko-KR" sz="1300" dirty="0"/>
          </a:p>
          <a:p>
            <a:r>
              <a:rPr lang="ko-KR" altLang="en-US" sz="1300" dirty="0"/>
              <a:t>메시지 전달함</a:t>
            </a:r>
            <a:endParaRPr lang="en-US" altLang="ko-KR" sz="13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47F66E4-795C-4A4C-9C90-4D7843029330}"/>
              </a:ext>
            </a:extLst>
          </p:cNvPr>
          <p:cNvSpPr txBox="1"/>
          <p:nvPr/>
        </p:nvSpPr>
        <p:spPr>
          <a:xfrm>
            <a:off x="4670894" y="-26790"/>
            <a:ext cx="15693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topic = </a:t>
            </a:r>
            <a:r>
              <a:rPr lang="ko-KR" altLang="en-US" sz="1100" b="1" dirty="0"/>
              <a:t>전체 메시지</a:t>
            </a:r>
            <a:endParaRPr lang="en-US" altLang="ko-KR" sz="1100" b="1" dirty="0"/>
          </a:p>
          <a:p>
            <a:r>
              <a:rPr lang="en-US" altLang="ko-KR" sz="1100" b="1" dirty="0"/>
              <a:t>queue = </a:t>
            </a:r>
            <a:r>
              <a:rPr lang="ko-KR" altLang="en-US" sz="1100" b="1" dirty="0"/>
              <a:t>귓말</a:t>
            </a:r>
            <a:endParaRPr lang="en-US" altLang="ko-KR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F3CBA3D-C8B1-49FE-B4A6-728AA9A83EEB}"/>
              </a:ext>
            </a:extLst>
          </p:cNvPr>
          <p:cNvSpPr txBox="1"/>
          <p:nvPr/>
        </p:nvSpPr>
        <p:spPr>
          <a:xfrm>
            <a:off x="-76440" y="7025216"/>
            <a:ext cx="801076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b="1" dirty="0"/>
              <a:t>STOMP </a:t>
            </a:r>
            <a:r>
              <a:rPr lang="ko-KR" altLang="en-US" sz="1500" b="1" dirty="0"/>
              <a:t>기반 </a:t>
            </a:r>
            <a:r>
              <a:rPr lang="en-US" altLang="ko-KR" sz="1500" b="1" dirty="0"/>
              <a:t>WebSocket </a:t>
            </a:r>
            <a:r>
              <a:rPr lang="ko-KR" altLang="en-US" sz="1500" b="1" dirty="0"/>
              <a:t>채팅 브로드캐스트 </a:t>
            </a:r>
            <a:r>
              <a:rPr lang="en-US" altLang="ko-KR" sz="1500" b="1" dirty="0"/>
              <a:t>+ </a:t>
            </a:r>
            <a:r>
              <a:rPr lang="ko-KR" altLang="en-US" sz="1500" b="1" dirty="0"/>
              <a:t>귓속말</a:t>
            </a:r>
            <a:r>
              <a:rPr lang="en-US" altLang="ko-KR" sz="1500" b="1" dirty="0"/>
              <a:t>(1:1)</a:t>
            </a:r>
            <a:r>
              <a:rPr lang="ko-KR" altLang="en-US" sz="1500" dirty="0"/>
              <a:t> 메시지를 처리하는 전체 흐름</a:t>
            </a:r>
          </a:p>
        </p:txBody>
      </p:sp>
    </p:spTree>
    <p:extLst>
      <p:ext uri="{BB962C8B-B14F-4D97-AF65-F5344CB8AC3E}">
        <p14:creationId xmlns:p14="http://schemas.microsoft.com/office/powerpoint/2010/main" val="220848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1948-8F38-2949-A354-C462C09E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56A0C3-FFFA-15BB-6ACC-6DAD2475537A}"/>
              </a:ext>
            </a:extLst>
          </p:cNvPr>
          <p:cNvSpPr txBox="1"/>
          <p:nvPr/>
        </p:nvSpPr>
        <p:spPr>
          <a:xfrm>
            <a:off x="901453" y="900588"/>
            <a:ext cx="9845104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실습</a:t>
            </a:r>
            <a:endParaRPr lang="en-US" altLang="ko-KR" sz="2500" b="1" dirty="0"/>
          </a:p>
          <a:p>
            <a:endParaRPr lang="en-US" altLang="ko-KR" sz="2500" b="1" dirty="0"/>
          </a:p>
          <a:p>
            <a:pPr marL="457200" indent="-457200">
              <a:buAutoNum type="arabicPeriod"/>
            </a:pPr>
            <a:r>
              <a:rPr lang="ko-KR" altLang="en-US" sz="2500" b="1" dirty="0"/>
              <a:t>순수 </a:t>
            </a:r>
            <a:r>
              <a:rPr lang="en-US" altLang="ko-KR" sz="2500" b="1" dirty="0"/>
              <a:t>WebSocket </a:t>
            </a:r>
            <a:r>
              <a:rPr lang="ko-KR" altLang="en-US" sz="2500" b="1" dirty="0"/>
              <a:t>채팅 서버</a:t>
            </a:r>
            <a:endParaRPr lang="en-US" altLang="ko-KR" sz="2500" b="1" dirty="0"/>
          </a:p>
          <a:p>
            <a:r>
              <a:rPr lang="en-US" altLang="ko-KR" sz="2500" dirty="0">
                <a:solidFill>
                  <a:srgbClr val="FF0000"/>
                </a:solidFill>
              </a:rPr>
              <a:t>-1</a:t>
            </a:r>
            <a:r>
              <a:rPr lang="ko-KR" altLang="en-US" sz="2500" dirty="0">
                <a:solidFill>
                  <a:srgbClr val="FF0000"/>
                </a:solidFill>
              </a:rPr>
              <a:t>대</a:t>
            </a:r>
            <a:r>
              <a:rPr lang="en-US" altLang="ko-KR" sz="2500" dirty="0">
                <a:solidFill>
                  <a:srgbClr val="FF0000"/>
                </a:solidFill>
              </a:rPr>
              <a:t>1 </a:t>
            </a:r>
            <a:r>
              <a:rPr lang="ko-KR" altLang="en-US" sz="2500" dirty="0" err="1">
                <a:solidFill>
                  <a:srgbClr val="FF0000"/>
                </a:solidFill>
              </a:rPr>
              <a:t>채팅방</a:t>
            </a:r>
            <a:endParaRPr lang="en-US" altLang="ko-KR" sz="2500" dirty="0">
              <a:solidFill>
                <a:srgbClr val="FF0000"/>
              </a:solidFill>
            </a:endParaRPr>
          </a:p>
          <a:p>
            <a:r>
              <a:rPr lang="en-US" altLang="ko-KR" sz="2500" dirty="0">
                <a:solidFill>
                  <a:srgbClr val="FF0000"/>
                </a:solidFill>
              </a:rPr>
              <a:t>-</a:t>
            </a:r>
            <a:r>
              <a:rPr lang="ko-KR" altLang="en-US" sz="2500" dirty="0">
                <a:solidFill>
                  <a:srgbClr val="FF0000"/>
                </a:solidFill>
              </a:rPr>
              <a:t>방 만들기</a:t>
            </a:r>
            <a:endParaRPr lang="en-US" altLang="ko-KR" sz="2500" dirty="0">
              <a:solidFill>
                <a:srgbClr val="FF0000"/>
              </a:solidFill>
            </a:endParaRPr>
          </a:p>
          <a:p>
            <a:endParaRPr lang="en-US" altLang="ko-KR" sz="2500" b="1" dirty="0"/>
          </a:p>
          <a:p>
            <a:r>
              <a:rPr lang="en-US" altLang="ko-KR" sz="2500" b="1" dirty="0"/>
              <a:t>2. Spring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WebSocket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+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STOMP </a:t>
            </a:r>
            <a:r>
              <a:rPr lang="ko-KR" altLang="en-US" sz="2500" b="1" dirty="0"/>
              <a:t>채팅 서버</a:t>
            </a:r>
            <a:r>
              <a:rPr lang="en-US" altLang="ko-KR" sz="2500" b="1" dirty="0"/>
              <a:t> (1:1), (</a:t>
            </a:r>
            <a:r>
              <a:rPr lang="ko-KR" altLang="en-US" sz="2500" b="1" dirty="0"/>
              <a:t>단체</a:t>
            </a:r>
            <a:r>
              <a:rPr lang="en-US" altLang="ko-KR" sz="2500" b="1" dirty="0"/>
              <a:t>)</a:t>
            </a:r>
          </a:p>
          <a:p>
            <a:r>
              <a:rPr lang="en-US" altLang="ko-KR" sz="2500" dirty="0">
                <a:solidFill>
                  <a:srgbClr val="FF0000"/>
                </a:solidFill>
              </a:rPr>
              <a:t>-1</a:t>
            </a:r>
            <a:r>
              <a:rPr lang="ko-KR" altLang="en-US" sz="2500" dirty="0">
                <a:solidFill>
                  <a:srgbClr val="FF0000"/>
                </a:solidFill>
              </a:rPr>
              <a:t>대</a:t>
            </a:r>
            <a:r>
              <a:rPr lang="en-US" altLang="ko-KR" sz="2500" dirty="0">
                <a:solidFill>
                  <a:srgbClr val="FF0000"/>
                </a:solidFill>
              </a:rPr>
              <a:t>1 </a:t>
            </a:r>
            <a:r>
              <a:rPr lang="ko-KR" altLang="en-US" sz="2500" dirty="0" err="1">
                <a:solidFill>
                  <a:srgbClr val="FF0000"/>
                </a:solidFill>
              </a:rPr>
              <a:t>채팅방</a:t>
            </a:r>
            <a:endParaRPr lang="en-US" altLang="ko-KR" sz="2500" dirty="0">
              <a:solidFill>
                <a:srgbClr val="FF0000"/>
              </a:solidFill>
            </a:endParaRPr>
          </a:p>
          <a:p>
            <a:r>
              <a:rPr lang="en-US" altLang="ko-KR" sz="2500" dirty="0">
                <a:solidFill>
                  <a:srgbClr val="FF0000"/>
                </a:solidFill>
              </a:rPr>
              <a:t>-</a:t>
            </a:r>
            <a:r>
              <a:rPr lang="ko-KR" altLang="en-US" sz="2500" dirty="0">
                <a:solidFill>
                  <a:srgbClr val="FF0000"/>
                </a:solidFill>
              </a:rPr>
              <a:t>방 만들기</a:t>
            </a:r>
            <a:endParaRPr lang="en-US" altLang="ko-KR" sz="2500" dirty="0">
              <a:solidFill>
                <a:srgbClr val="FF0000"/>
              </a:solidFill>
            </a:endParaRPr>
          </a:p>
          <a:p>
            <a:r>
              <a:rPr lang="en-US" altLang="ko-KR" sz="2500" dirty="0">
                <a:solidFill>
                  <a:srgbClr val="FF0000"/>
                </a:solidFill>
              </a:rPr>
              <a:t>-</a:t>
            </a:r>
            <a:r>
              <a:rPr lang="ko-KR" altLang="en-US" sz="2500" dirty="0">
                <a:solidFill>
                  <a:srgbClr val="FF0000"/>
                </a:solidFill>
              </a:rPr>
              <a:t>귓속말</a:t>
            </a:r>
            <a:endParaRPr lang="en-US" altLang="ko-KR" sz="2500" dirty="0">
              <a:solidFill>
                <a:srgbClr val="FF0000"/>
              </a:solidFill>
            </a:endParaRPr>
          </a:p>
          <a:p>
            <a:endParaRPr lang="en-US" altLang="ko-KR" sz="2500" b="1" dirty="0"/>
          </a:p>
          <a:p>
            <a:r>
              <a:rPr lang="en-US" altLang="ko-KR" sz="2500" b="1" dirty="0">
                <a:solidFill>
                  <a:srgbClr val="FF0000"/>
                </a:solidFill>
              </a:rPr>
              <a:t>3. Spring WebSocket + STOMP </a:t>
            </a:r>
            <a:r>
              <a:rPr lang="ko-KR" altLang="en-US" sz="2500" b="1" dirty="0">
                <a:solidFill>
                  <a:srgbClr val="FF0000"/>
                </a:solidFill>
              </a:rPr>
              <a:t>채팅 서버 </a:t>
            </a:r>
            <a:r>
              <a:rPr lang="en-US" altLang="ko-KR" sz="2500" b="1" dirty="0">
                <a:solidFill>
                  <a:srgbClr val="FF0000"/>
                </a:solidFill>
              </a:rPr>
              <a:t>+ </a:t>
            </a:r>
            <a:r>
              <a:rPr lang="en-US" altLang="ko-KR" sz="2500" b="1" dirty="0" err="1">
                <a:solidFill>
                  <a:srgbClr val="FF0000"/>
                </a:solidFill>
              </a:rPr>
              <a:t>redis</a:t>
            </a:r>
            <a:r>
              <a:rPr lang="en-US" altLang="ko-KR" sz="25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2500" dirty="0">
                <a:solidFill>
                  <a:srgbClr val="FF0000"/>
                </a:solidFill>
              </a:rPr>
              <a:t>    (WebSocket</a:t>
            </a:r>
            <a:r>
              <a:rPr lang="ko-KR" altLang="en-US" sz="2500" dirty="0">
                <a:solidFill>
                  <a:srgbClr val="FF0000"/>
                </a:solidFill>
              </a:rPr>
              <a:t> 서버</a:t>
            </a:r>
            <a:r>
              <a:rPr lang="en-US" altLang="ko-KR" sz="2500" dirty="0">
                <a:solidFill>
                  <a:srgbClr val="FF0000"/>
                </a:solidFill>
              </a:rPr>
              <a:t> </a:t>
            </a:r>
            <a:r>
              <a:rPr lang="ko-KR" altLang="en-US" sz="2500" dirty="0">
                <a:solidFill>
                  <a:srgbClr val="FF0000"/>
                </a:solidFill>
              </a:rPr>
              <a:t>수평 확장과 </a:t>
            </a:r>
            <a:r>
              <a:rPr lang="en-US" altLang="ko-KR" sz="2500" dirty="0" err="1">
                <a:solidFill>
                  <a:srgbClr val="FF0000"/>
                </a:solidFill>
              </a:rPr>
              <a:t>redis</a:t>
            </a:r>
            <a:r>
              <a:rPr lang="ko-KR" altLang="en-US" sz="2500" dirty="0">
                <a:solidFill>
                  <a:srgbClr val="FF0000"/>
                </a:solidFill>
              </a:rPr>
              <a:t>기반 서버 부하 분산처리</a:t>
            </a:r>
            <a:r>
              <a:rPr lang="en-US" altLang="ko-KR" sz="2500" dirty="0">
                <a:solidFill>
                  <a:srgbClr val="FF0000"/>
                </a:solidFill>
              </a:rPr>
              <a:t>)</a:t>
            </a:r>
          </a:p>
          <a:p>
            <a:endParaRPr lang="en-US" altLang="ko-KR" sz="2500" dirty="0"/>
          </a:p>
          <a:p>
            <a:r>
              <a:rPr lang="en-US" altLang="ko-KR" sz="2500" b="1" dirty="0"/>
              <a:t>4. WebSocket</a:t>
            </a:r>
            <a:r>
              <a:rPr lang="ko-KR" altLang="en-US" sz="2500" b="1" dirty="0"/>
              <a:t>을 활용한 </a:t>
            </a:r>
            <a:r>
              <a:rPr lang="en-US" altLang="ko-KR" sz="2500" b="1" dirty="0"/>
              <a:t>GPT AI </a:t>
            </a:r>
            <a:r>
              <a:rPr lang="ko-KR" altLang="en-US" sz="2500" b="1" dirty="0" err="1"/>
              <a:t>챗봇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만들기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58546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8297-91A3-895E-8D0A-02F00424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D608D46-7E31-4736-87E0-A811B5EA4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19" y="3240004"/>
            <a:ext cx="1972342" cy="821291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75F29E96-6101-49EF-8A9A-0F63EC277B1A}"/>
              </a:ext>
            </a:extLst>
          </p:cNvPr>
          <p:cNvGrpSpPr/>
          <p:nvPr/>
        </p:nvGrpSpPr>
        <p:grpSpPr>
          <a:xfrm>
            <a:off x="2991183" y="1513780"/>
            <a:ext cx="610965" cy="4427729"/>
            <a:chOff x="2124081" y="2015532"/>
            <a:chExt cx="610965" cy="4427729"/>
          </a:xfrm>
        </p:grpSpPr>
        <p:sp>
          <p:nvSpPr>
            <p:cNvPr id="11" name="화살표: 위로 굽음 10">
              <a:extLst>
                <a:ext uri="{FF2B5EF4-FFF2-40B4-BE49-F238E27FC236}">
                  <a16:creationId xmlns:a16="http://schemas.microsoft.com/office/drawing/2014/main" id="{45B90F69-9D0E-4CD5-95F9-C74F9A296215}"/>
                </a:ext>
              </a:extLst>
            </p:cNvPr>
            <p:cNvSpPr/>
            <p:nvPr/>
          </p:nvSpPr>
          <p:spPr>
            <a:xfrm rot="16200000" flipV="1">
              <a:off x="1570714" y="2834221"/>
              <a:ext cx="1965939" cy="328561"/>
            </a:xfrm>
            <a:prstGeom prst="bentUp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위로 굽음 11">
              <a:extLst>
                <a:ext uri="{FF2B5EF4-FFF2-40B4-BE49-F238E27FC236}">
                  <a16:creationId xmlns:a16="http://schemas.microsoft.com/office/drawing/2014/main" id="{384623EA-FCEA-447E-95B0-0C3A0F523487}"/>
                </a:ext>
              </a:extLst>
            </p:cNvPr>
            <p:cNvSpPr/>
            <p:nvPr/>
          </p:nvSpPr>
          <p:spPr>
            <a:xfrm rot="16200000" flipH="1" flipV="1">
              <a:off x="944927" y="4669423"/>
              <a:ext cx="3219115" cy="328561"/>
            </a:xfrm>
            <a:prstGeom prst="bentUp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494CD613-A6B9-43E9-BC50-88B49140E57F}"/>
                </a:ext>
              </a:extLst>
            </p:cNvPr>
            <p:cNvSpPr/>
            <p:nvPr/>
          </p:nvSpPr>
          <p:spPr>
            <a:xfrm>
              <a:off x="2124081" y="4109379"/>
              <a:ext cx="610965" cy="16158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4F780FB-9A47-49E9-B678-735A28FE80D0}"/>
              </a:ext>
            </a:extLst>
          </p:cNvPr>
          <p:cNvGrpSpPr/>
          <p:nvPr/>
        </p:nvGrpSpPr>
        <p:grpSpPr>
          <a:xfrm>
            <a:off x="3799951" y="1067148"/>
            <a:ext cx="2145373" cy="1046595"/>
            <a:chOff x="7211691" y="1638125"/>
            <a:chExt cx="2145373" cy="104659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C73DE58A-4E74-4C0A-A920-BAB05860F747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3843CE-227A-4720-B3CA-7DCB96C1D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71AD5A-3B90-4FC1-8E2A-2819653988B9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C8B37E-5E8B-4888-A616-F01A2BCF92F6}"/>
              </a:ext>
            </a:extLst>
          </p:cNvPr>
          <p:cNvGrpSpPr/>
          <p:nvPr/>
        </p:nvGrpSpPr>
        <p:grpSpPr>
          <a:xfrm>
            <a:off x="3799951" y="3157246"/>
            <a:ext cx="2145373" cy="1046595"/>
            <a:chOff x="7211691" y="1638125"/>
            <a:chExt cx="2145373" cy="104659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16EC4BAA-CED7-4DA8-AEDF-4E3CB216D723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8B921507-90D6-4171-B2EB-E079AA922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4811471-C518-4285-B308-D49EC73A8AB2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4F0F0EF-A656-4F94-8730-01E245BDA779}"/>
              </a:ext>
            </a:extLst>
          </p:cNvPr>
          <p:cNvGrpSpPr/>
          <p:nvPr/>
        </p:nvGrpSpPr>
        <p:grpSpPr>
          <a:xfrm>
            <a:off x="3797411" y="5320529"/>
            <a:ext cx="2145373" cy="1046595"/>
            <a:chOff x="7211691" y="1638125"/>
            <a:chExt cx="2145373" cy="104659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4630D27B-2F8F-4A6B-875E-24F652416328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5E418C5B-51DF-4248-8FE5-12B62F126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C7E79B-EB17-43BE-98A2-B39B890ACB5A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pic>
        <p:nvPicPr>
          <p:cNvPr id="34" name="그림 33">
            <a:extLst>
              <a:ext uri="{FF2B5EF4-FFF2-40B4-BE49-F238E27FC236}">
                <a16:creationId xmlns:a16="http://schemas.microsoft.com/office/drawing/2014/main" id="{4FC9F2FF-3028-4CDB-B44C-E7E78AC28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871" y="631819"/>
            <a:ext cx="1308742" cy="2416607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F7CBDC4-B95A-46EC-9806-4CCA7831CF70}"/>
              </a:ext>
            </a:extLst>
          </p:cNvPr>
          <p:cNvSpPr txBox="1"/>
          <p:nvPr/>
        </p:nvSpPr>
        <p:spPr>
          <a:xfrm>
            <a:off x="10079069" y="2976244"/>
            <a:ext cx="130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Client1</a:t>
            </a:r>
          </a:p>
          <a:p>
            <a:pPr algn="ctr"/>
            <a:r>
              <a:rPr lang="en-US" altLang="ko-KR" sz="1500" b="1" dirty="0"/>
              <a:t>(</a:t>
            </a:r>
            <a:r>
              <a:rPr lang="ko-KR" altLang="en-US" sz="1500" b="1" dirty="0">
                <a:solidFill>
                  <a:srgbClr val="FF0000"/>
                </a:solidFill>
              </a:rPr>
              <a:t>서버</a:t>
            </a:r>
            <a:r>
              <a:rPr lang="en-US" altLang="ko-KR" sz="1500" b="1" dirty="0">
                <a:solidFill>
                  <a:srgbClr val="FF0000"/>
                </a:solidFill>
              </a:rPr>
              <a:t>2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접속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D911B89E-3BB5-4314-8640-C64AA930A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9871" y="3879244"/>
            <a:ext cx="1308742" cy="241660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D353606-74FB-4538-B5C2-534FDB8B1B33}"/>
              </a:ext>
            </a:extLst>
          </p:cNvPr>
          <p:cNvSpPr/>
          <p:nvPr/>
        </p:nvSpPr>
        <p:spPr>
          <a:xfrm>
            <a:off x="7560866" y="5320529"/>
            <a:ext cx="999846" cy="4269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메시지 전송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9BD4E3-5C59-4CC8-94AE-8F3241BDC5B3}"/>
              </a:ext>
            </a:extLst>
          </p:cNvPr>
          <p:cNvSpPr txBox="1"/>
          <p:nvPr/>
        </p:nvSpPr>
        <p:spPr>
          <a:xfrm>
            <a:off x="10077331" y="6224578"/>
            <a:ext cx="13087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Client2</a:t>
            </a:r>
          </a:p>
          <a:p>
            <a:pPr algn="ctr"/>
            <a:r>
              <a:rPr lang="en-US" altLang="ko-KR" sz="1500" b="1" dirty="0"/>
              <a:t>(</a:t>
            </a:r>
            <a:r>
              <a:rPr lang="ko-KR" altLang="en-US" sz="1500" b="1" dirty="0">
                <a:solidFill>
                  <a:srgbClr val="FF0000"/>
                </a:solidFill>
              </a:rPr>
              <a:t>서버</a:t>
            </a:r>
            <a:r>
              <a:rPr lang="en-US" altLang="ko-KR" sz="1500" b="1" dirty="0">
                <a:solidFill>
                  <a:srgbClr val="FF0000"/>
                </a:solidFill>
              </a:rPr>
              <a:t>3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접속</a:t>
            </a:r>
            <a:r>
              <a:rPr lang="en-US" altLang="ko-KR" sz="1500" b="1" dirty="0"/>
              <a:t>)</a:t>
            </a:r>
            <a:endParaRPr lang="ko-KR" altLang="en-US" sz="1500" b="1" dirty="0"/>
          </a:p>
        </p:txBody>
      </p:sp>
      <p:sp>
        <p:nvSpPr>
          <p:cNvPr id="5" name="화살표: 왼쪽 4">
            <a:extLst>
              <a:ext uri="{FF2B5EF4-FFF2-40B4-BE49-F238E27FC236}">
                <a16:creationId xmlns:a16="http://schemas.microsoft.com/office/drawing/2014/main" id="{DAA3D892-CA15-4742-900F-9DD419F7B935}"/>
              </a:ext>
            </a:extLst>
          </p:cNvPr>
          <p:cNvSpPr/>
          <p:nvPr/>
        </p:nvSpPr>
        <p:spPr>
          <a:xfrm>
            <a:off x="6382023" y="5749631"/>
            <a:ext cx="3258609" cy="2248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쪽/아래쪽 5">
            <a:extLst>
              <a:ext uri="{FF2B5EF4-FFF2-40B4-BE49-F238E27FC236}">
                <a16:creationId xmlns:a16="http://schemas.microsoft.com/office/drawing/2014/main" id="{E19F3BB0-051E-4DAF-8DAD-2B7A1BB2601A}"/>
              </a:ext>
            </a:extLst>
          </p:cNvPr>
          <p:cNvSpPr/>
          <p:nvPr/>
        </p:nvSpPr>
        <p:spPr>
          <a:xfrm>
            <a:off x="4773756" y="4355360"/>
            <a:ext cx="221900" cy="8136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위쪽/아래쪽 40">
            <a:extLst>
              <a:ext uri="{FF2B5EF4-FFF2-40B4-BE49-F238E27FC236}">
                <a16:creationId xmlns:a16="http://schemas.microsoft.com/office/drawing/2014/main" id="{1C1EF2DB-7FDD-497C-8A18-CD0775BDF90B}"/>
              </a:ext>
            </a:extLst>
          </p:cNvPr>
          <p:cNvSpPr/>
          <p:nvPr/>
        </p:nvSpPr>
        <p:spPr>
          <a:xfrm>
            <a:off x="4773756" y="2224783"/>
            <a:ext cx="221900" cy="81364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91A998-1B55-4D3B-9BE4-69B31F52B850}"/>
              </a:ext>
            </a:extLst>
          </p:cNvPr>
          <p:cNvSpPr txBox="1"/>
          <p:nvPr/>
        </p:nvSpPr>
        <p:spPr>
          <a:xfrm>
            <a:off x="5184704" y="2478248"/>
            <a:ext cx="15970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x</a:t>
            </a:r>
            <a:r>
              <a:rPr lang="ko-KR" altLang="en-US" sz="1300" b="1" dirty="0">
                <a:solidFill>
                  <a:srgbClr val="FF0000"/>
                </a:solidFill>
              </a:rPr>
              <a:t>메시지 공유 실패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9EDAC9-2343-4007-874C-0AEE54314975}"/>
              </a:ext>
            </a:extLst>
          </p:cNvPr>
          <p:cNvSpPr txBox="1"/>
          <p:nvPr/>
        </p:nvSpPr>
        <p:spPr>
          <a:xfrm>
            <a:off x="5184705" y="4599242"/>
            <a:ext cx="15970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rgbClr val="FF0000"/>
                </a:solidFill>
              </a:rPr>
              <a:t>x</a:t>
            </a:r>
            <a:r>
              <a:rPr lang="ko-KR" altLang="en-US" sz="1300" b="1" dirty="0">
                <a:solidFill>
                  <a:srgbClr val="FF0000"/>
                </a:solidFill>
              </a:rPr>
              <a:t>메시지 공유 실패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0D26EC0-CB2B-469E-A151-2A800FBFFD96}"/>
              </a:ext>
            </a:extLst>
          </p:cNvPr>
          <p:cNvSpPr/>
          <p:nvPr/>
        </p:nvSpPr>
        <p:spPr>
          <a:xfrm>
            <a:off x="7406418" y="1300285"/>
            <a:ext cx="1308742" cy="4269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bg1"/>
                </a:solidFill>
              </a:rPr>
              <a:t>메시지 전송실패</a:t>
            </a:r>
          </a:p>
        </p:txBody>
      </p:sp>
      <p:sp>
        <p:nvSpPr>
          <p:cNvPr id="45" name="화살표: 왼쪽 44">
            <a:extLst>
              <a:ext uri="{FF2B5EF4-FFF2-40B4-BE49-F238E27FC236}">
                <a16:creationId xmlns:a16="http://schemas.microsoft.com/office/drawing/2014/main" id="{B893F8D5-7445-4A5C-A534-0F322166E598}"/>
              </a:ext>
            </a:extLst>
          </p:cNvPr>
          <p:cNvSpPr/>
          <p:nvPr/>
        </p:nvSpPr>
        <p:spPr>
          <a:xfrm rot="10800000">
            <a:off x="6431485" y="1748841"/>
            <a:ext cx="3258609" cy="2248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6C842B-3851-4C83-8D9C-908E5B23C6E9}"/>
              </a:ext>
            </a:extLst>
          </p:cNvPr>
          <p:cNvSpPr txBox="1"/>
          <p:nvPr/>
        </p:nvSpPr>
        <p:spPr>
          <a:xfrm>
            <a:off x="7896508" y="1913688"/>
            <a:ext cx="328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X</a:t>
            </a:r>
            <a:endParaRPr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1EBD0-5B52-44D2-929D-EFADF9EB1F21}"/>
              </a:ext>
            </a:extLst>
          </p:cNvPr>
          <p:cNvSpPr txBox="1"/>
          <p:nvPr/>
        </p:nvSpPr>
        <p:spPr>
          <a:xfrm>
            <a:off x="222398" y="828621"/>
            <a:ext cx="2313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Redis </a:t>
            </a:r>
            <a:r>
              <a:rPr lang="ko-KR" altLang="en-US" sz="2500" b="1" dirty="0"/>
              <a:t>적용 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2982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E57F5-C339-811D-AC0D-F3C63E264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6DFD9F2-F362-36AA-AAAF-055CBC6ED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41" y="3020938"/>
            <a:ext cx="1972342" cy="8212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18238C-27A3-653C-EE2A-71B6D1FDD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384" y="2903063"/>
            <a:ext cx="1258255" cy="109269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2DEBC675-C78A-AE83-6F51-84910A3843C5}"/>
              </a:ext>
            </a:extLst>
          </p:cNvPr>
          <p:cNvGrpSpPr/>
          <p:nvPr/>
        </p:nvGrpSpPr>
        <p:grpSpPr>
          <a:xfrm>
            <a:off x="2889305" y="1294714"/>
            <a:ext cx="610965" cy="4427729"/>
            <a:chOff x="2124081" y="2015532"/>
            <a:chExt cx="610965" cy="4427729"/>
          </a:xfrm>
        </p:grpSpPr>
        <p:sp>
          <p:nvSpPr>
            <p:cNvPr id="11" name="화살표: 위로 굽음 10">
              <a:extLst>
                <a:ext uri="{FF2B5EF4-FFF2-40B4-BE49-F238E27FC236}">
                  <a16:creationId xmlns:a16="http://schemas.microsoft.com/office/drawing/2014/main" id="{DF06013C-1133-AFF3-EDAF-9FFC45EAE52F}"/>
                </a:ext>
              </a:extLst>
            </p:cNvPr>
            <p:cNvSpPr/>
            <p:nvPr/>
          </p:nvSpPr>
          <p:spPr>
            <a:xfrm rot="16200000" flipV="1">
              <a:off x="1570714" y="2834221"/>
              <a:ext cx="1965939" cy="328561"/>
            </a:xfrm>
            <a:prstGeom prst="bentUp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화살표: 위로 굽음 11">
              <a:extLst>
                <a:ext uri="{FF2B5EF4-FFF2-40B4-BE49-F238E27FC236}">
                  <a16:creationId xmlns:a16="http://schemas.microsoft.com/office/drawing/2014/main" id="{F9231724-6D1E-0AA0-1775-DF15C3AFE187}"/>
                </a:ext>
              </a:extLst>
            </p:cNvPr>
            <p:cNvSpPr/>
            <p:nvPr/>
          </p:nvSpPr>
          <p:spPr>
            <a:xfrm rot="16200000" flipH="1" flipV="1">
              <a:off x="944927" y="4669423"/>
              <a:ext cx="3219115" cy="328561"/>
            </a:xfrm>
            <a:prstGeom prst="bentUp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51FAAB3A-F6AE-B8F0-2EDF-81F2C0034C83}"/>
                </a:ext>
              </a:extLst>
            </p:cNvPr>
            <p:cNvSpPr/>
            <p:nvPr/>
          </p:nvSpPr>
          <p:spPr>
            <a:xfrm>
              <a:off x="2124081" y="4109379"/>
              <a:ext cx="610965" cy="16158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11F102A-19D1-7805-0FF5-00C31F0F38F9}"/>
              </a:ext>
            </a:extLst>
          </p:cNvPr>
          <p:cNvGrpSpPr/>
          <p:nvPr/>
        </p:nvGrpSpPr>
        <p:grpSpPr>
          <a:xfrm>
            <a:off x="3698073" y="848082"/>
            <a:ext cx="2145373" cy="1046595"/>
            <a:chOff x="7211691" y="1638125"/>
            <a:chExt cx="2145373" cy="104659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B556BE63-8045-32BE-BF99-1444A5525D3A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5DA5BD0-C191-96B1-01C3-C8C92BC08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E38DAC-4D84-F306-B008-6D886E2EA79A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0D5DAB-DA57-1E5B-63CC-6350C3F93433}"/>
              </a:ext>
            </a:extLst>
          </p:cNvPr>
          <p:cNvGrpSpPr/>
          <p:nvPr/>
        </p:nvGrpSpPr>
        <p:grpSpPr>
          <a:xfrm>
            <a:off x="3698073" y="2938180"/>
            <a:ext cx="2145373" cy="1046595"/>
            <a:chOff x="7211691" y="1638125"/>
            <a:chExt cx="2145373" cy="104659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58279F4-D89F-80DA-10B7-E6BA0794B8A4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8EBE6E2-155E-6B6A-BD6B-72AE441DD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9D5AA2-F3AA-93F4-0D22-DE6F3F57AD5F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B15E7B7-068F-0C7D-A90E-913FF9518858}"/>
              </a:ext>
            </a:extLst>
          </p:cNvPr>
          <p:cNvGrpSpPr/>
          <p:nvPr/>
        </p:nvGrpSpPr>
        <p:grpSpPr>
          <a:xfrm>
            <a:off x="3695533" y="5101463"/>
            <a:ext cx="2145373" cy="1046595"/>
            <a:chOff x="7211691" y="1638125"/>
            <a:chExt cx="2145373" cy="104659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A8C7F66F-9F91-AA57-FC5F-28A7C9358D9F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AB704B40-9900-8A59-9625-5A0A6225DE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8A65B36-7519-D352-012A-35FEFD84247D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1EC0176-0612-73F2-7F43-48B0CA9347F5}"/>
              </a:ext>
            </a:extLst>
          </p:cNvPr>
          <p:cNvGrpSpPr/>
          <p:nvPr/>
        </p:nvGrpSpPr>
        <p:grpSpPr>
          <a:xfrm rot="10800000">
            <a:off x="6006268" y="1294714"/>
            <a:ext cx="534279" cy="4427729"/>
            <a:chOff x="2200768" y="2015532"/>
            <a:chExt cx="534279" cy="4427729"/>
          </a:xfrm>
        </p:grpSpPr>
        <p:sp>
          <p:nvSpPr>
            <p:cNvPr id="31" name="화살표: 위로 굽음 30">
              <a:extLst>
                <a:ext uri="{FF2B5EF4-FFF2-40B4-BE49-F238E27FC236}">
                  <a16:creationId xmlns:a16="http://schemas.microsoft.com/office/drawing/2014/main" id="{F75B95C1-0992-93E8-B9C2-86242B8FDDD2}"/>
                </a:ext>
              </a:extLst>
            </p:cNvPr>
            <p:cNvSpPr/>
            <p:nvPr/>
          </p:nvSpPr>
          <p:spPr>
            <a:xfrm rot="16200000" flipV="1">
              <a:off x="1570714" y="2834221"/>
              <a:ext cx="1965939" cy="328561"/>
            </a:xfrm>
            <a:prstGeom prst="bentUp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화살표: 위로 굽음 31">
              <a:extLst>
                <a:ext uri="{FF2B5EF4-FFF2-40B4-BE49-F238E27FC236}">
                  <a16:creationId xmlns:a16="http://schemas.microsoft.com/office/drawing/2014/main" id="{7FD52AED-21CC-6A9C-E7A9-D8089612D76E}"/>
                </a:ext>
              </a:extLst>
            </p:cNvPr>
            <p:cNvSpPr/>
            <p:nvPr/>
          </p:nvSpPr>
          <p:spPr>
            <a:xfrm rot="16200000" flipH="1" flipV="1">
              <a:off x="944927" y="4669423"/>
              <a:ext cx="3219115" cy="328561"/>
            </a:xfrm>
            <a:prstGeom prst="bentUp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화살표: 오른쪽 32">
              <a:extLst>
                <a:ext uri="{FF2B5EF4-FFF2-40B4-BE49-F238E27FC236}">
                  <a16:creationId xmlns:a16="http://schemas.microsoft.com/office/drawing/2014/main" id="{B9F83630-756F-46EF-ADF5-2CDDD99BB33F}"/>
                </a:ext>
              </a:extLst>
            </p:cNvPr>
            <p:cNvSpPr/>
            <p:nvPr/>
          </p:nvSpPr>
          <p:spPr>
            <a:xfrm>
              <a:off x="2200768" y="4171525"/>
              <a:ext cx="534279" cy="161583"/>
            </a:xfrm>
            <a:prstGeom prst="rightArrow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36E2CC59-7F32-4687-BA95-EB5E526B978B}"/>
              </a:ext>
            </a:extLst>
          </p:cNvPr>
          <p:cNvSpPr/>
          <p:nvPr/>
        </p:nvSpPr>
        <p:spPr>
          <a:xfrm>
            <a:off x="6100253" y="3404867"/>
            <a:ext cx="534280" cy="161583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17B4C0-691E-47CE-14F9-F9F9C70C3043}"/>
              </a:ext>
            </a:extLst>
          </p:cNvPr>
          <p:cNvSpPr txBox="1"/>
          <p:nvPr/>
        </p:nvSpPr>
        <p:spPr>
          <a:xfrm>
            <a:off x="7050761" y="646467"/>
            <a:ext cx="51412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STOMP</a:t>
            </a:r>
            <a:r>
              <a:rPr lang="ko-KR" altLang="en-US" dirty="0"/>
              <a:t>도 </a:t>
            </a:r>
            <a:r>
              <a:rPr lang="en-US" altLang="ko-KR" b="1" dirty="0"/>
              <a:t>Pub/Sub </a:t>
            </a:r>
            <a:r>
              <a:rPr lang="ko-KR" altLang="en-US" dirty="0"/>
              <a:t>메시지 브로커이지만 </a:t>
            </a:r>
            <a:endParaRPr lang="en-US" altLang="ko-KR" dirty="0"/>
          </a:p>
          <a:p>
            <a:r>
              <a:rPr lang="ko-KR" altLang="en-US" dirty="0"/>
              <a:t>단일 서버의 메모리 기반</a:t>
            </a:r>
            <a:endParaRPr lang="en-US" altLang="ko-KR" dirty="0"/>
          </a:p>
          <a:p>
            <a:endParaRPr lang="en-US" altLang="ko-KR" b="1" dirty="0"/>
          </a:p>
          <a:p>
            <a:r>
              <a:rPr lang="en-US" altLang="ko-KR" b="1" dirty="0" err="1"/>
              <a:t>redis</a:t>
            </a:r>
            <a:r>
              <a:rPr lang="ko-KR" altLang="en-US" dirty="0"/>
              <a:t>는 여러 서버 간 메시지 동기화를 위한 </a:t>
            </a:r>
            <a:endParaRPr lang="en-US" altLang="ko-KR" dirty="0"/>
          </a:p>
          <a:p>
            <a:r>
              <a:rPr lang="ko-KR" altLang="en-US" dirty="0"/>
              <a:t>별도 </a:t>
            </a:r>
            <a:r>
              <a:rPr lang="en-US" altLang="ko-KR" b="1" dirty="0"/>
              <a:t>pub/sub </a:t>
            </a:r>
            <a:r>
              <a:rPr lang="ko-KR" altLang="en-US" dirty="0"/>
              <a:t>메시지 브로커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23B9E5-A867-8824-7AD6-2DBA0F0CD8FD}"/>
              </a:ext>
            </a:extLst>
          </p:cNvPr>
          <p:cNvSpPr txBox="1"/>
          <p:nvPr/>
        </p:nvSpPr>
        <p:spPr>
          <a:xfrm>
            <a:off x="7275578" y="5288203"/>
            <a:ext cx="4305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Publish</a:t>
            </a:r>
            <a:r>
              <a:rPr lang="ko-KR" altLang="en-US" dirty="0"/>
              <a:t>    메시지 발행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Subscribe </a:t>
            </a:r>
            <a:r>
              <a:rPr lang="ko-KR" altLang="en-US" dirty="0"/>
              <a:t>메시지 구독 후 수신 처리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9C3CCD-82FB-4237-BA68-0048B74E59E2}"/>
              </a:ext>
            </a:extLst>
          </p:cNvPr>
          <p:cNvSpPr txBox="1"/>
          <p:nvPr/>
        </p:nvSpPr>
        <p:spPr>
          <a:xfrm>
            <a:off x="197214" y="817660"/>
            <a:ext cx="23134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Redis </a:t>
            </a:r>
            <a:r>
              <a:rPr lang="ko-KR" altLang="en-US" sz="2500" b="1" dirty="0"/>
              <a:t>적용 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581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8297-91A3-895E-8D0A-02F00424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4C82A6D-206A-4A58-AF8F-9BF4DCF1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97" y="1757362"/>
            <a:ext cx="3771900" cy="3343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77CCB1-91F7-46A9-A744-13088ED98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926" y="1714500"/>
            <a:ext cx="2352675" cy="34290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1280FF2-DE8A-454B-8FC7-74E438ABC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187" y="1393098"/>
            <a:ext cx="2924175" cy="134302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7613C96-7254-4594-94E9-BF235D78A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137" y="3543299"/>
            <a:ext cx="2943225" cy="1600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ABDA502-FEC0-42A3-8579-216FCDAD8419}"/>
              </a:ext>
            </a:extLst>
          </p:cNvPr>
          <p:cNvSpPr txBox="1"/>
          <p:nvPr/>
        </p:nvSpPr>
        <p:spPr>
          <a:xfrm>
            <a:off x="5043996" y="6035414"/>
            <a:ext cx="21040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u="sng" dirty="0"/>
              <a:t>HTTP</a:t>
            </a:r>
            <a:r>
              <a:rPr lang="ko-KR" altLang="en-US" sz="3000" b="1" u="sng" dirty="0"/>
              <a:t> 통신</a:t>
            </a:r>
          </a:p>
        </p:txBody>
      </p:sp>
    </p:spTree>
    <p:extLst>
      <p:ext uri="{BB962C8B-B14F-4D97-AF65-F5344CB8AC3E}">
        <p14:creationId xmlns:p14="http://schemas.microsoft.com/office/powerpoint/2010/main" val="38234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07FC5-8B01-0F16-9B9F-5250D4A69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795F605-D1FB-9B71-6D68-38F813162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476" y="3031067"/>
            <a:ext cx="1258255" cy="1092695"/>
          </a:xfrm>
          <a:prstGeom prst="rect">
            <a:avLst/>
          </a:prstGeom>
        </p:spPr>
      </p:pic>
      <p:sp>
        <p:nvSpPr>
          <p:cNvPr id="11" name="화살표: 위로 굽음 10">
            <a:extLst>
              <a:ext uri="{FF2B5EF4-FFF2-40B4-BE49-F238E27FC236}">
                <a16:creationId xmlns:a16="http://schemas.microsoft.com/office/drawing/2014/main" id="{1F948412-0EE3-6772-9730-CB1448A3FB5D}"/>
              </a:ext>
            </a:extLst>
          </p:cNvPr>
          <p:cNvSpPr/>
          <p:nvPr/>
        </p:nvSpPr>
        <p:spPr>
          <a:xfrm rot="5400000" flipV="1">
            <a:off x="7837567" y="4509643"/>
            <a:ext cx="1939002" cy="1308745"/>
          </a:xfrm>
          <a:prstGeom prst="bentUpArrow">
            <a:avLst>
              <a:gd name="adj1" fmla="val 7418"/>
              <a:gd name="adj2" fmla="val 9786"/>
              <a:gd name="adj3" fmla="val 12107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화살표: 위로 굽음 11">
            <a:extLst>
              <a:ext uri="{FF2B5EF4-FFF2-40B4-BE49-F238E27FC236}">
                <a16:creationId xmlns:a16="http://schemas.microsoft.com/office/drawing/2014/main" id="{44DAA8D0-49A7-E19D-FFE7-AFD86F2B33D6}"/>
              </a:ext>
            </a:extLst>
          </p:cNvPr>
          <p:cNvSpPr/>
          <p:nvPr/>
        </p:nvSpPr>
        <p:spPr>
          <a:xfrm rot="5400000" flipH="1" flipV="1">
            <a:off x="7987528" y="1380375"/>
            <a:ext cx="1579729" cy="1414595"/>
          </a:xfrm>
          <a:prstGeom prst="bentUpArrow">
            <a:avLst>
              <a:gd name="adj1" fmla="val 6524"/>
              <a:gd name="adj2" fmla="val 8753"/>
              <a:gd name="adj3" fmla="val 9709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4FCA2C6-4AA6-3F0E-DC93-CB7675612A25}"/>
              </a:ext>
            </a:extLst>
          </p:cNvPr>
          <p:cNvGrpSpPr/>
          <p:nvPr/>
        </p:nvGrpSpPr>
        <p:grpSpPr>
          <a:xfrm>
            <a:off x="5697436" y="976086"/>
            <a:ext cx="2145373" cy="1046595"/>
            <a:chOff x="7211691" y="1638125"/>
            <a:chExt cx="2145373" cy="104659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id="{3832E601-13E7-1EF1-AE9F-2FE98AC79C4A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A68950D-1247-506A-0701-D601F4456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CA6311-DEE2-8E6E-4718-E1BD31683CE6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442AB74-3478-B07E-41AB-C73DC05ECDAF}"/>
              </a:ext>
            </a:extLst>
          </p:cNvPr>
          <p:cNvGrpSpPr/>
          <p:nvPr/>
        </p:nvGrpSpPr>
        <p:grpSpPr>
          <a:xfrm>
            <a:off x="5697436" y="3066184"/>
            <a:ext cx="2145373" cy="1046595"/>
            <a:chOff x="7211691" y="1638125"/>
            <a:chExt cx="2145373" cy="104659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6BC222D-A906-CDE9-8E21-96E3BAF74829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2506E2A0-97C2-754D-E3DC-2D7D9A38E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BF031B-7682-EA15-00CB-C3B5BFAD0E19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E20496-E1C5-4A30-2C1D-06BFA1D6FC0B}"/>
              </a:ext>
            </a:extLst>
          </p:cNvPr>
          <p:cNvGrpSpPr/>
          <p:nvPr/>
        </p:nvGrpSpPr>
        <p:grpSpPr>
          <a:xfrm>
            <a:off x="5694896" y="5229467"/>
            <a:ext cx="2145373" cy="1046595"/>
            <a:chOff x="7211691" y="1638125"/>
            <a:chExt cx="2145373" cy="104659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F2CDC29-8337-8C10-F4B2-F4E5B2BEA15D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441F285-E314-6B53-084B-BD1DB97F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59B91D8-FF4C-375C-CDC9-7D742B401737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  <a:r>
                <a:rPr lang="en-US" altLang="ko-KR" b="1" dirty="0"/>
                <a:t>3</a:t>
              </a:r>
              <a:endParaRPr lang="ko-KR" altLang="en-US" b="1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5B651EB-03FC-5465-8BAE-F39E133FC3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8244" y="2226082"/>
            <a:ext cx="1308742" cy="24166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73C2E8-F22D-A125-A59F-ECD6C2FCD586}"/>
              </a:ext>
            </a:extLst>
          </p:cNvPr>
          <p:cNvSpPr txBox="1"/>
          <p:nvPr/>
        </p:nvSpPr>
        <p:spPr>
          <a:xfrm>
            <a:off x="1747442" y="4570507"/>
            <a:ext cx="1308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Client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1D1D648F-C56D-34EA-4D28-4EE62AC536CB}"/>
              </a:ext>
            </a:extLst>
          </p:cNvPr>
          <p:cNvSpPr/>
          <p:nvPr/>
        </p:nvSpPr>
        <p:spPr>
          <a:xfrm>
            <a:off x="3323109" y="3459352"/>
            <a:ext cx="2160590" cy="2805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1B0B0E-66E9-4D7C-7038-0DE5DD46A6E3}"/>
              </a:ext>
            </a:extLst>
          </p:cNvPr>
          <p:cNvSpPr txBox="1"/>
          <p:nvPr/>
        </p:nvSpPr>
        <p:spPr>
          <a:xfrm>
            <a:off x="3558041" y="3718802"/>
            <a:ext cx="1690725" cy="40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/>
              <a:t>메시지 전송</a:t>
            </a:r>
            <a:endParaRPr lang="en-US" altLang="ko-KR" sz="2000" b="1" dirty="0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5D4062AC-5E19-DE55-9E1B-259BDD7046EE}"/>
              </a:ext>
            </a:extLst>
          </p:cNvPr>
          <p:cNvSpPr/>
          <p:nvPr/>
        </p:nvSpPr>
        <p:spPr>
          <a:xfrm>
            <a:off x="7990794" y="3459879"/>
            <a:ext cx="821298" cy="323165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0B7BB-5E80-8BB1-DF30-7B5F1A436BA1}"/>
              </a:ext>
            </a:extLst>
          </p:cNvPr>
          <p:cNvSpPr txBox="1"/>
          <p:nvPr/>
        </p:nvSpPr>
        <p:spPr>
          <a:xfrm>
            <a:off x="7725645" y="3718341"/>
            <a:ext cx="1308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pub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4FE1C3-7740-ECFC-77E8-881170EEDB7F}"/>
              </a:ext>
            </a:extLst>
          </p:cNvPr>
          <p:cNvSpPr txBox="1"/>
          <p:nvPr/>
        </p:nvSpPr>
        <p:spPr>
          <a:xfrm>
            <a:off x="7938382" y="2131631"/>
            <a:ext cx="1308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sub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DCBF1D9-99EA-B40A-760E-15ADC462F0D0}"/>
              </a:ext>
            </a:extLst>
          </p:cNvPr>
          <p:cNvSpPr txBox="1"/>
          <p:nvPr/>
        </p:nvSpPr>
        <p:spPr>
          <a:xfrm>
            <a:off x="7930366" y="4739374"/>
            <a:ext cx="1308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F79EE9-B4D7-A8F6-2C53-C8F6192A19E8}"/>
              </a:ext>
            </a:extLst>
          </p:cNvPr>
          <p:cNvSpPr txBox="1"/>
          <p:nvPr/>
        </p:nvSpPr>
        <p:spPr>
          <a:xfrm>
            <a:off x="7717148" y="2927579"/>
            <a:ext cx="1308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sub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AD06634-B819-0801-EC73-9F15E7CBAFB5}"/>
              </a:ext>
            </a:extLst>
          </p:cNvPr>
          <p:cNvCxnSpPr/>
          <p:nvPr/>
        </p:nvCxnSpPr>
        <p:spPr>
          <a:xfrm>
            <a:off x="8012966" y="3245187"/>
            <a:ext cx="705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366E69A-DECA-4C0D-A0E6-595B21DA9391}"/>
              </a:ext>
            </a:extLst>
          </p:cNvPr>
          <p:cNvCxnSpPr>
            <a:cxnSpLocks/>
          </p:cNvCxnSpPr>
          <p:nvPr/>
        </p:nvCxnSpPr>
        <p:spPr>
          <a:xfrm>
            <a:off x="7967395" y="2003126"/>
            <a:ext cx="948154" cy="837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DB37020-861A-C417-4AF5-6B945A6C8019}"/>
              </a:ext>
            </a:extLst>
          </p:cNvPr>
          <p:cNvCxnSpPr>
            <a:cxnSpLocks/>
          </p:cNvCxnSpPr>
          <p:nvPr/>
        </p:nvCxnSpPr>
        <p:spPr>
          <a:xfrm flipV="1">
            <a:off x="7909169" y="4291779"/>
            <a:ext cx="941694" cy="89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5563335-8B75-431E-AE8A-12828F37D434}"/>
              </a:ext>
            </a:extLst>
          </p:cNvPr>
          <p:cNvSpPr txBox="1"/>
          <p:nvPr/>
        </p:nvSpPr>
        <p:spPr>
          <a:xfrm>
            <a:off x="197214" y="817660"/>
            <a:ext cx="40273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STOMP + </a:t>
            </a:r>
            <a:r>
              <a:rPr lang="en-US" altLang="ko-KR" sz="2500" b="1" dirty="0" err="1"/>
              <a:t>redis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동작 흐름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3515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8297-91A3-895E-8D0A-02F00424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D434E48-9A34-4CDC-A6C6-DFB0A3B21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12" y="968412"/>
            <a:ext cx="2931332" cy="254563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FE017DE-BFA4-45D3-AF8A-4E4FE204BFF4}"/>
              </a:ext>
            </a:extLst>
          </p:cNvPr>
          <p:cNvSpPr txBox="1"/>
          <p:nvPr/>
        </p:nvSpPr>
        <p:spPr>
          <a:xfrm>
            <a:off x="7211414" y="4389178"/>
            <a:ext cx="4305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Publish</a:t>
            </a:r>
            <a:r>
              <a:rPr lang="ko-KR" altLang="en-US" sz="2000" dirty="0"/>
              <a:t>    메시지 발행</a:t>
            </a:r>
            <a:endParaRPr lang="en-US" altLang="ko-KR" sz="2000" dirty="0"/>
          </a:p>
          <a:p>
            <a:r>
              <a:rPr lang="en-US" altLang="ko-KR" sz="2000" dirty="0"/>
              <a:t>Subscribe </a:t>
            </a:r>
            <a:r>
              <a:rPr lang="ko-KR" altLang="en-US" sz="2000" dirty="0"/>
              <a:t>메시지 구독 후 수신 처리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E1362EE-F706-9CBB-533B-5B7C08028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691412"/>
              </p:ext>
            </p:extLst>
          </p:nvPr>
        </p:nvGraphicFramePr>
        <p:xfrm>
          <a:off x="4226572" y="1843548"/>
          <a:ext cx="351794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971">
                  <a:extLst>
                    <a:ext uri="{9D8B030D-6E8A-4147-A177-3AD203B41FA5}">
                      <a16:colId xmlns:a16="http://schemas.microsoft.com/office/drawing/2014/main" val="167432091"/>
                    </a:ext>
                  </a:extLst>
                </a:gridCol>
                <a:gridCol w="1758971">
                  <a:extLst>
                    <a:ext uri="{9D8B030D-6E8A-4147-A177-3AD203B41FA5}">
                      <a16:colId xmlns:a16="http://schemas.microsoft.com/office/drawing/2014/main" val="2445829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Key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232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| user:1:name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“</a:t>
                      </a:r>
                      <a:r>
                        <a:rPr lang="en-US" altLang="ko-KR" dirty="0" err="1"/>
                        <a:t>kim</a:t>
                      </a:r>
                      <a:r>
                        <a:rPr lang="en-US" altLang="ko-KR" dirty="0"/>
                        <a:t>"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807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 user:1:age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"30" 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1720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D0A1C2-CE71-E472-D14C-C1B77683AEEE}"/>
              </a:ext>
            </a:extLst>
          </p:cNvPr>
          <p:cNvSpPr txBox="1"/>
          <p:nvPr/>
        </p:nvSpPr>
        <p:spPr>
          <a:xfrm>
            <a:off x="350425" y="5668948"/>
            <a:ext cx="7322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1.</a:t>
            </a:r>
            <a:r>
              <a:rPr lang="ko-KR" altLang="en-US" sz="2000" dirty="0"/>
              <a:t>세션관리 </a:t>
            </a:r>
            <a:r>
              <a:rPr lang="en-US" altLang="ko-KR" sz="2000" dirty="0"/>
              <a:t>(</a:t>
            </a:r>
            <a:r>
              <a:rPr lang="ko-KR" altLang="en-US" sz="2000" dirty="0"/>
              <a:t>서버 분산 시 </a:t>
            </a:r>
            <a:r>
              <a:rPr lang="en-US" altLang="ko-KR" sz="2000" dirty="0"/>
              <a:t>OAuth2</a:t>
            </a:r>
            <a:r>
              <a:rPr lang="ko-KR" altLang="en-US" sz="2000" dirty="0"/>
              <a:t> 소셜 로그인의 세션 공유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2.</a:t>
            </a:r>
            <a:r>
              <a:rPr lang="ko-KR" altLang="en-US" sz="2000" dirty="0"/>
              <a:t>메시지 브로커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E3311-FF47-91B0-52D8-5DC8699D8672}"/>
              </a:ext>
            </a:extLst>
          </p:cNvPr>
          <p:cNvSpPr txBox="1"/>
          <p:nvPr/>
        </p:nvSpPr>
        <p:spPr>
          <a:xfrm>
            <a:off x="7220293" y="3912124"/>
            <a:ext cx="345480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/>
              <a:t>메시지 브로커</a:t>
            </a:r>
            <a:endParaRPr lang="en-US" altLang="ko-KR" sz="25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774DE-9E2B-91CC-F660-A7DE1C5BF618}"/>
              </a:ext>
            </a:extLst>
          </p:cNvPr>
          <p:cNvSpPr txBox="1"/>
          <p:nvPr/>
        </p:nvSpPr>
        <p:spPr>
          <a:xfrm>
            <a:off x="8737191" y="491358"/>
            <a:ext cx="345480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500" b="1" dirty="0"/>
              <a:t>매우 빠른 임시 저장소</a:t>
            </a:r>
            <a:endParaRPr lang="en-US" altLang="ko-KR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870077-DA91-B5BD-E600-17687C5BF872}"/>
              </a:ext>
            </a:extLst>
          </p:cNvPr>
          <p:cNvSpPr txBox="1"/>
          <p:nvPr/>
        </p:nvSpPr>
        <p:spPr>
          <a:xfrm>
            <a:off x="4217693" y="1366494"/>
            <a:ext cx="3454809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/>
              <a:t>Key-value </a:t>
            </a:r>
            <a:r>
              <a:rPr lang="ko-KR" altLang="en-US" sz="2500" b="1" dirty="0"/>
              <a:t>저장소</a:t>
            </a:r>
            <a:endParaRPr lang="en-US" altLang="ko-KR" sz="2500" b="1" dirty="0"/>
          </a:p>
        </p:txBody>
      </p:sp>
    </p:spTree>
    <p:extLst>
      <p:ext uri="{BB962C8B-B14F-4D97-AF65-F5344CB8AC3E}">
        <p14:creationId xmlns:p14="http://schemas.microsoft.com/office/powerpoint/2010/main" val="3055045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8297-91A3-895E-8D0A-02F00424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51774DE-9E2B-91CC-F660-A7DE1C5BF618}"/>
              </a:ext>
            </a:extLst>
          </p:cNvPr>
          <p:cNvSpPr txBox="1"/>
          <p:nvPr/>
        </p:nvSpPr>
        <p:spPr>
          <a:xfrm>
            <a:off x="247116" y="890289"/>
            <a:ext cx="6603423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/>
              <a:t>WebSocket</a:t>
            </a:r>
            <a:r>
              <a:rPr lang="ko-KR" altLang="en-US" sz="2500" b="1" dirty="0"/>
              <a:t>을 활용한 </a:t>
            </a:r>
            <a:r>
              <a:rPr lang="en-US" altLang="ko-KR" sz="2500" b="1" dirty="0"/>
              <a:t>GPT AI </a:t>
            </a:r>
            <a:r>
              <a:rPr lang="ko-KR" altLang="en-US" sz="2500" b="1" dirty="0" err="1"/>
              <a:t>챗봇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만들기</a:t>
            </a:r>
            <a:endParaRPr lang="en-US" altLang="ko-KR" sz="25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E0338A-9688-42CB-8A5E-92E37A991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18" y="2998440"/>
            <a:ext cx="1308742" cy="24166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B1A21F-B819-4160-A189-E1BC4E309DF2}"/>
              </a:ext>
            </a:extLst>
          </p:cNvPr>
          <p:cNvSpPr txBox="1"/>
          <p:nvPr/>
        </p:nvSpPr>
        <p:spPr>
          <a:xfrm>
            <a:off x="247116" y="5342865"/>
            <a:ext cx="130874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dirty="0"/>
              <a:t>Client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9872E54-144C-472C-BA06-5DC9A6BE29C3}"/>
              </a:ext>
            </a:extLst>
          </p:cNvPr>
          <p:cNvGrpSpPr/>
          <p:nvPr/>
        </p:nvGrpSpPr>
        <p:grpSpPr>
          <a:xfrm>
            <a:off x="4270467" y="3481875"/>
            <a:ext cx="2145373" cy="1046595"/>
            <a:chOff x="7211691" y="1638125"/>
            <a:chExt cx="2145373" cy="1046595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B62A32B-5F68-47D9-9728-7BF1F39894B9}"/>
                </a:ext>
              </a:extLst>
            </p:cNvPr>
            <p:cNvSpPr/>
            <p:nvPr/>
          </p:nvSpPr>
          <p:spPr>
            <a:xfrm>
              <a:off x="7211691" y="1638125"/>
              <a:ext cx="2145373" cy="1046595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15213FB-D92B-446F-B25A-DAA90D62F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788" y="1817128"/>
              <a:ext cx="1710015" cy="72504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1981DBC-667C-46E6-B65C-212F040D9CF4}"/>
                </a:ext>
              </a:extLst>
            </p:cNvPr>
            <p:cNvSpPr txBox="1"/>
            <p:nvPr/>
          </p:nvSpPr>
          <p:spPr>
            <a:xfrm>
              <a:off x="8246726" y="2244115"/>
              <a:ext cx="83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서버</a:t>
              </a:r>
            </a:p>
          </p:txBody>
        </p:sp>
      </p:grp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A72F931E-26E2-4633-9D0F-C149028B3C87}"/>
              </a:ext>
            </a:extLst>
          </p:cNvPr>
          <p:cNvSpPr/>
          <p:nvPr/>
        </p:nvSpPr>
        <p:spPr>
          <a:xfrm>
            <a:off x="1815280" y="4834156"/>
            <a:ext cx="2160590" cy="2805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D223D8-B959-44A3-987C-ABBE8FFA62E1}"/>
              </a:ext>
            </a:extLst>
          </p:cNvPr>
          <p:cNvSpPr txBox="1"/>
          <p:nvPr/>
        </p:nvSpPr>
        <p:spPr>
          <a:xfrm>
            <a:off x="1780998" y="4470965"/>
            <a:ext cx="20435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WebSocket </a:t>
            </a:r>
            <a:r>
              <a:rPr lang="ko-KR" altLang="en-US" sz="1000" b="1" dirty="0"/>
              <a:t>통신으로</a:t>
            </a:r>
            <a:r>
              <a:rPr lang="en-US" altLang="ko-KR" sz="1000" b="1" dirty="0"/>
              <a:t> </a:t>
            </a:r>
          </a:p>
          <a:p>
            <a:r>
              <a:rPr lang="ko-KR" altLang="en-US" sz="1000" b="1" dirty="0"/>
              <a:t>메시지 전송</a:t>
            </a:r>
            <a:endParaRPr lang="en-US" altLang="ko-KR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C3974A-74A1-458B-AB96-D2BBE3C3205C}"/>
              </a:ext>
            </a:extLst>
          </p:cNvPr>
          <p:cNvSpPr txBox="1"/>
          <p:nvPr/>
        </p:nvSpPr>
        <p:spPr>
          <a:xfrm>
            <a:off x="6663619" y="5610511"/>
            <a:ext cx="216059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/>
              <a:t>{</a:t>
            </a:r>
          </a:p>
          <a:p>
            <a:r>
              <a:rPr lang="en-US" altLang="ko-KR" sz="1300" b="1" dirty="0"/>
              <a:t>  “model”:”ChatGPT4.1”,</a:t>
            </a:r>
          </a:p>
          <a:p>
            <a:r>
              <a:rPr lang="en-US" altLang="ko-KR" sz="1300" b="1" dirty="0"/>
              <a:t>  “input”:”</a:t>
            </a:r>
            <a:r>
              <a:rPr lang="en-US" altLang="ko-KR" sz="1300" b="1" dirty="0" err="1"/>
              <a:t>gpt</a:t>
            </a:r>
            <a:r>
              <a:rPr lang="ko-KR" altLang="en-US" sz="1300" b="1" dirty="0"/>
              <a:t>야 </a:t>
            </a:r>
            <a:r>
              <a:rPr lang="ko-KR" altLang="en-US" sz="1300" b="1" dirty="0" err="1"/>
              <a:t>머하노</a:t>
            </a:r>
            <a:r>
              <a:rPr lang="en-US" altLang="ko-KR" sz="1300" b="1" dirty="0"/>
              <a:t>”</a:t>
            </a:r>
          </a:p>
          <a:p>
            <a:r>
              <a:rPr lang="en-US" altLang="ko-KR" sz="1300" b="1" dirty="0"/>
              <a:t>}</a:t>
            </a:r>
          </a:p>
        </p:txBody>
      </p: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C2B2C1A8-FEA9-4EFB-A15F-12ECB84E1E22}"/>
              </a:ext>
            </a:extLst>
          </p:cNvPr>
          <p:cNvSpPr/>
          <p:nvPr/>
        </p:nvSpPr>
        <p:spPr>
          <a:xfrm>
            <a:off x="6627914" y="4834156"/>
            <a:ext cx="3187838" cy="2805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04C50D-07E9-4FC6-A8AA-8E0AE614E564}"/>
              </a:ext>
            </a:extLst>
          </p:cNvPr>
          <p:cNvSpPr txBox="1"/>
          <p:nvPr/>
        </p:nvSpPr>
        <p:spPr>
          <a:xfrm>
            <a:off x="6402450" y="3778037"/>
            <a:ext cx="2451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서버가 클라이언트에게 받은 메시지를 </a:t>
            </a:r>
            <a:endParaRPr lang="en-US" altLang="ko-KR" sz="1000" b="1" dirty="0"/>
          </a:p>
          <a:p>
            <a:r>
              <a:rPr lang="en-US" altLang="ko-KR" sz="1000" b="1" dirty="0" err="1"/>
              <a:t>gpt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API</a:t>
            </a:r>
            <a:r>
              <a:rPr lang="ko-KR" altLang="en-US" sz="1000" b="1" dirty="0"/>
              <a:t>로 </a:t>
            </a:r>
            <a:r>
              <a:rPr lang="en-US" altLang="ko-KR" sz="1000" b="1" dirty="0"/>
              <a:t>HTTP </a:t>
            </a:r>
            <a:r>
              <a:rPr lang="ko-KR" altLang="en-US" sz="1000" b="1" dirty="0"/>
              <a:t>요청</a:t>
            </a:r>
            <a:endParaRPr lang="en-US" altLang="ko-KR" sz="1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CAC55F-C415-444C-B5A9-7976C97B40C3}"/>
              </a:ext>
            </a:extLst>
          </p:cNvPr>
          <p:cNvSpPr txBox="1"/>
          <p:nvPr/>
        </p:nvSpPr>
        <p:spPr>
          <a:xfrm>
            <a:off x="1683254" y="5114658"/>
            <a:ext cx="238419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/>
              <a:t>{</a:t>
            </a:r>
          </a:p>
          <a:p>
            <a:r>
              <a:rPr lang="en-US" altLang="ko-KR" sz="1300" b="1" dirty="0"/>
              <a:t>  “message”:”</a:t>
            </a:r>
            <a:r>
              <a:rPr lang="en-US" altLang="ko-KR" sz="1300" b="1" dirty="0" err="1"/>
              <a:t>gpt</a:t>
            </a:r>
            <a:r>
              <a:rPr lang="ko-KR" altLang="en-US" sz="1300" b="1" dirty="0"/>
              <a:t>야 </a:t>
            </a:r>
            <a:r>
              <a:rPr lang="ko-KR" altLang="en-US" sz="1300" b="1" dirty="0" err="1"/>
              <a:t>머하노</a:t>
            </a:r>
            <a:r>
              <a:rPr lang="en-US" altLang="ko-KR" sz="1300" b="1" dirty="0"/>
              <a:t>”</a:t>
            </a:r>
          </a:p>
          <a:p>
            <a:r>
              <a:rPr lang="en-US" altLang="ko-KR" sz="1300" b="1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ECB802-BBBA-4555-8D83-7E6C46EF6FB7}"/>
              </a:ext>
            </a:extLst>
          </p:cNvPr>
          <p:cNvSpPr txBox="1"/>
          <p:nvPr/>
        </p:nvSpPr>
        <p:spPr>
          <a:xfrm>
            <a:off x="6599813" y="5245421"/>
            <a:ext cx="391998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500" b="1" i="0" u="none" strike="noStrike" cap="none" normalizeH="0" baseline="0" dirty="0">
                <a:ln>
                  <a:noFill/>
                </a:ln>
                <a:effectLst/>
                <a:latin typeface="Arial Unicode MS"/>
                <a:ea typeface="JetBrains Mono"/>
              </a:rPr>
              <a:t>https://api.openai.com/v1/responses</a:t>
            </a:r>
            <a:endParaRPr kumimoji="0" lang="ko-KR" altLang="ko-KR" sz="15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2D5A75-EA43-4FE0-AA65-8B8B9CE092BB}"/>
              </a:ext>
            </a:extLst>
          </p:cNvPr>
          <p:cNvSpPr txBox="1"/>
          <p:nvPr/>
        </p:nvSpPr>
        <p:spPr>
          <a:xfrm>
            <a:off x="6599011" y="5038549"/>
            <a:ext cx="9489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요청</a:t>
            </a:r>
            <a:endParaRPr lang="en-US" altLang="ko-KR" sz="15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8E2338-573C-404B-B0C8-D4351C0B2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6872" y="3153881"/>
            <a:ext cx="1797478" cy="186796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44CB608-F73E-4134-9F79-8F40D4A1EA09}"/>
              </a:ext>
            </a:extLst>
          </p:cNvPr>
          <p:cNvSpPr txBox="1"/>
          <p:nvPr/>
        </p:nvSpPr>
        <p:spPr>
          <a:xfrm>
            <a:off x="6613881" y="1719436"/>
            <a:ext cx="216059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/>
              <a:t>{</a:t>
            </a:r>
          </a:p>
          <a:p>
            <a:r>
              <a:rPr lang="en-US" altLang="ko-KR" sz="1300" b="1" dirty="0"/>
              <a:t>  “id”:” resp_6.. …..”,</a:t>
            </a:r>
          </a:p>
          <a:p>
            <a:r>
              <a:rPr lang="en-US" altLang="ko-KR" sz="1300" b="1" dirty="0"/>
              <a:t>  “model”:”gpt4.1”,</a:t>
            </a:r>
          </a:p>
          <a:p>
            <a:r>
              <a:rPr lang="en-US" altLang="ko-KR" sz="1300" b="1" dirty="0"/>
              <a:t>  “text”:”</a:t>
            </a:r>
            <a:r>
              <a:rPr lang="ko-KR" altLang="en-US" sz="1300" b="1" dirty="0"/>
              <a:t>안녕하세요</a:t>
            </a:r>
            <a:r>
              <a:rPr lang="en-US" altLang="ko-KR" sz="1300" b="1" dirty="0"/>
              <a:t>!!”</a:t>
            </a:r>
          </a:p>
          <a:p>
            <a:r>
              <a:rPr lang="en-US" altLang="ko-KR" sz="1300" b="1" dirty="0"/>
              <a:t>}</a:t>
            </a: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6671A79-8F0B-4EE6-BA1E-C05B61337F33}"/>
              </a:ext>
            </a:extLst>
          </p:cNvPr>
          <p:cNvSpPr/>
          <p:nvPr/>
        </p:nvSpPr>
        <p:spPr>
          <a:xfrm rot="10800000">
            <a:off x="6613881" y="3072711"/>
            <a:ext cx="3187838" cy="2805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F38F08-9D70-4502-9947-9739B9ED78AB}"/>
              </a:ext>
            </a:extLst>
          </p:cNvPr>
          <p:cNvSpPr txBox="1"/>
          <p:nvPr/>
        </p:nvSpPr>
        <p:spPr>
          <a:xfrm>
            <a:off x="6531385" y="2787209"/>
            <a:ext cx="94896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응답</a:t>
            </a:r>
            <a:endParaRPr lang="en-US" altLang="ko-KR" sz="1500" b="1" dirty="0"/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9018F36-7B87-4EDB-9092-10498CF1FA51}"/>
              </a:ext>
            </a:extLst>
          </p:cNvPr>
          <p:cNvSpPr/>
          <p:nvPr/>
        </p:nvSpPr>
        <p:spPr>
          <a:xfrm rot="10800000">
            <a:off x="1833268" y="3066953"/>
            <a:ext cx="2160590" cy="28050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B4D531-3FB7-4045-BF3E-9FC8408D0A06}"/>
              </a:ext>
            </a:extLst>
          </p:cNvPr>
          <p:cNvSpPr txBox="1"/>
          <p:nvPr/>
        </p:nvSpPr>
        <p:spPr>
          <a:xfrm>
            <a:off x="1833267" y="2305943"/>
            <a:ext cx="238419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b="1" dirty="0"/>
              <a:t>{</a:t>
            </a:r>
          </a:p>
          <a:p>
            <a:r>
              <a:rPr lang="en-US" altLang="ko-KR" sz="1300" b="1" dirty="0"/>
              <a:t>  “message”:”</a:t>
            </a:r>
            <a:r>
              <a:rPr lang="ko-KR" altLang="en-US" sz="1300" b="1" dirty="0"/>
              <a:t>안녕하세요</a:t>
            </a:r>
            <a:r>
              <a:rPr lang="en-US" altLang="ko-KR" sz="1300" b="1" dirty="0"/>
              <a:t>!!”</a:t>
            </a:r>
          </a:p>
          <a:p>
            <a:r>
              <a:rPr lang="en-US" altLang="ko-KR" sz="1300" b="1" dirty="0"/>
              <a:t>}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F01D7DA-F914-4CDA-9A87-7C0E585BA98F}"/>
              </a:ext>
            </a:extLst>
          </p:cNvPr>
          <p:cNvSpPr/>
          <p:nvPr/>
        </p:nvSpPr>
        <p:spPr>
          <a:xfrm>
            <a:off x="3818229" y="4484079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F42F7F1-A430-4EBA-9CCC-5965CB431728}"/>
              </a:ext>
            </a:extLst>
          </p:cNvPr>
          <p:cNvSpPr/>
          <p:nvPr/>
        </p:nvSpPr>
        <p:spPr>
          <a:xfrm>
            <a:off x="9264979" y="4484080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46D6D640-1D53-4259-94AF-1C43F05DFD38}"/>
              </a:ext>
            </a:extLst>
          </p:cNvPr>
          <p:cNvSpPr/>
          <p:nvPr/>
        </p:nvSpPr>
        <p:spPr>
          <a:xfrm>
            <a:off x="7229469" y="2666318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34A990A2-EAEB-4464-B4C6-DAF8E08BE88C}"/>
              </a:ext>
            </a:extLst>
          </p:cNvPr>
          <p:cNvSpPr/>
          <p:nvPr/>
        </p:nvSpPr>
        <p:spPr>
          <a:xfrm>
            <a:off x="2211249" y="2107814"/>
            <a:ext cx="333375" cy="333375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0AE892-F7D8-4DC7-9BB3-8E9EF5CCDA49}"/>
              </a:ext>
            </a:extLst>
          </p:cNvPr>
          <p:cNvSpPr txBox="1"/>
          <p:nvPr/>
        </p:nvSpPr>
        <p:spPr>
          <a:xfrm>
            <a:off x="2105958" y="3300813"/>
            <a:ext cx="216059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서버가 </a:t>
            </a:r>
            <a:r>
              <a:rPr lang="en-US" altLang="ko-KR" sz="1000" b="1" dirty="0" err="1"/>
              <a:t>gpt</a:t>
            </a:r>
            <a:r>
              <a:rPr lang="en-US" altLang="ko-KR" sz="1000" b="1" dirty="0"/>
              <a:t>  API </a:t>
            </a:r>
            <a:r>
              <a:rPr lang="ko-KR" altLang="en-US" sz="1000" b="1" dirty="0"/>
              <a:t>응답으로 받은 </a:t>
            </a:r>
            <a:endParaRPr lang="en-US" altLang="ko-KR" sz="1000" b="1" dirty="0"/>
          </a:p>
          <a:p>
            <a:r>
              <a:rPr lang="ko-KR" altLang="en-US" sz="1000" b="1" dirty="0"/>
              <a:t>메시지를 </a:t>
            </a:r>
            <a:r>
              <a:rPr lang="en-US" altLang="ko-KR" sz="1000" b="1" dirty="0"/>
              <a:t>WebSocket </a:t>
            </a:r>
            <a:r>
              <a:rPr lang="ko-KR" altLang="en-US" sz="1000" b="1" dirty="0"/>
              <a:t>통신으로 </a:t>
            </a:r>
            <a:endParaRPr lang="en-US" altLang="ko-KR" sz="1000" b="1" dirty="0"/>
          </a:p>
          <a:p>
            <a:r>
              <a:rPr lang="ko-KR" altLang="en-US" sz="1000" b="1" dirty="0"/>
              <a:t>클라이언트에게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메시지 전송</a:t>
            </a:r>
            <a:endParaRPr lang="en-US" altLang="ko-KR" sz="1000" b="1" dirty="0"/>
          </a:p>
        </p:txBody>
      </p:sp>
    </p:spTree>
    <p:extLst>
      <p:ext uri="{BB962C8B-B14F-4D97-AF65-F5344CB8AC3E}">
        <p14:creationId xmlns:p14="http://schemas.microsoft.com/office/powerpoint/2010/main" val="2835145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8297-91A3-895E-8D0A-02F00424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A23F8D9-A9D7-4763-9122-3B0DC1281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73" y="1614321"/>
            <a:ext cx="4494672" cy="39253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C407B4-861F-4F8F-815B-D9DB5ECA8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779" y="1614321"/>
            <a:ext cx="4087400" cy="39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8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C6868-6E02-F511-9011-A3C90A621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3DB23E-0992-CE75-5207-EC9548EE4748}"/>
              </a:ext>
            </a:extLst>
          </p:cNvPr>
          <p:cNvSpPr txBox="1"/>
          <p:nvPr/>
        </p:nvSpPr>
        <p:spPr>
          <a:xfrm>
            <a:off x="292547" y="768574"/>
            <a:ext cx="1160690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WebSocket</a:t>
            </a:r>
            <a:r>
              <a:rPr lang="ko-KR" altLang="en-US" sz="2000" b="1" dirty="0"/>
              <a:t>이란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en-US" altLang="ko-KR" b="1" dirty="0"/>
              <a:t>WebSocket</a:t>
            </a:r>
            <a:r>
              <a:rPr lang="ko-KR" altLang="en-US" dirty="0"/>
              <a:t>은 클라이언트와 서버 간의 지속적인 연결을 유지하고 </a:t>
            </a:r>
            <a:r>
              <a:rPr lang="ko-KR" altLang="en-US" b="1" dirty="0"/>
              <a:t>양방향</a:t>
            </a:r>
            <a:r>
              <a:rPr lang="ko-KR" altLang="en-US" dirty="0"/>
              <a:t> </a:t>
            </a:r>
            <a:r>
              <a:rPr lang="ko-KR" altLang="en-US" b="1" dirty="0"/>
              <a:t>통신</a:t>
            </a:r>
            <a:r>
              <a:rPr lang="ko-KR" altLang="en-US" dirty="0"/>
              <a:t>이 가능한 프로토콜입니다</a:t>
            </a:r>
            <a:r>
              <a:rPr lang="en-US" altLang="ko-KR" dirty="0"/>
              <a:t>.</a:t>
            </a:r>
          </a:p>
          <a:p>
            <a:r>
              <a:rPr lang="en-US" altLang="ko-KR" sz="1200" dirty="0"/>
              <a:t>*</a:t>
            </a:r>
            <a:r>
              <a:rPr lang="ko-KR" altLang="en-US" sz="1200" dirty="0"/>
              <a:t>프로토콜 </a:t>
            </a:r>
            <a:r>
              <a:rPr lang="en-US" altLang="ko-KR" sz="1200" dirty="0"/>
              <a:t>: </a:t>
            </a:r>
            <a:r>
              <a:rPr lang="ko-KR" altLang="en-US" sz="1200" dirty="0"/>
              <a:t>컴퓨터나 네트워크 장치 간의 통신 시 서로 주고 받는 데이터 형식과 규칙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dirty="0"/>
          </a:p>
          <a:p>
            <a:r>
              <a:rPr lang="ko-KR" altLang="en-US" dirty="0"/>
              <a:t>요청</a:t>
            </a:r>
            <a:r>
              <a:rPr lang="en-US" altLang="ko-KR" dirty="0"/>
              <a:t>-</a:t>
            </a:r>
            <a:r>
              <a:rPr lang="ko-KR" altLang="en-US" dirty="0"/>
              <a:t>응답 모델을 사용하는 기존 </a:t>
            </a:r>
            <a:r>
              <a:rPr lang="en-US" altLang="ko-KR" b="1" dirty="0"/>
              <a:t>HTTP</a:t>
            </a:r>
            <a:r>
              <a:rPr lang="ko-KR" altLang="en-US" dirty="0"/>
              <a:t>와 달리 </a:t>
            </a:r>
            <a:r>
              <a:rPr lang="en-US" altLang="ko-KR" b="1" dirty="0"/>
              <a:t>WebSocket</a:t>
            </a:r>
            <a:r>
              <a:rPr lang="ko-KR" altLang="en-US" dirty="0"/>
              <a:t>은 </a:t>
            </a:r>
            <a:r>
              <a:rPr lang="ko-KR" altLang="en-US" b="1" u="sng" dirty="0">
                <a:solidFill>
                  <a:schemeClr val="accent2">
                    <a:lumMod val="50000"/>
                  </a:schemeClr>
                </a:solidFill>
              </a:rPr>
              <a:t>새로운 연결을 반복적으로 설정하지 않고도</a:t>
            </a:r>
            <a:endParaRPr lang="en-US" altLang="ko-KR" b="1" u="sng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ko-KR" altLang="en-US" b="1" u="sng" dirty="0">
                <a:solidFill>
                  <a:schemeClr val="accent2">
                    <a:lumMod val="50000"/>
                  </a:schemeClr>
                </a:solidFill>
              </a:rPr>
              <a:t>지속적으로 양방향 데이터 교환을 가능하게 합니다</a:t>
            </a:r>
            <a:r>
              <a:rPr lang="en-US" altLang="ko-KR" b="1" u="sng" dirty="0">
                <a:solidFill>
                  <a:schemeClr val="accent2">
                    <a:lumMod val="50000"/>
                  </a:schemeClr>
                </a:solidFill>
              </a:rPr>
              <a:t>.  </a:t>
            </a:r>
            <a:r>
              <a:rPr lang="en-US" altLang="ko-KR" dirty="0"/>
              <a:t>(</a:t>
            </a:r>
            <a:r>
              <a:rPr lang="ko-KR" altLang="en-US" dirty="0"/>
              <a:t>채팅 어플리케이션</a:t>
            </a:r>
            <a:r>
              <a:rPr lang="en-US" altLang="ko-KR" dirty="0"/>
              <a:t>,</a:t>
            </a:r>
            <a:r>
              <a:rPr lang="ko-KR" altLang="en-US" dirty="0"/>
              <a:t>온라인 게임</a:t>
            </a:r>
            <a:r>
              <a:rPr lang="en-US" altLang="ko-KR" dirty="0"/>
              <a:t>, </a:t>
            </a:r>
            <a:r>
              <a:rPr lang="ko-KR" altLang="en-US" dirty="0"/>
              <a:t>주식 시세 등</a:t>
            </a:r>
            <a:r>
              <a:rPr lang="en-US" altLang="ko-KR" dirty="0"/>
              <a:t>)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5143D-40FD-4847-85D2-90439C16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486" y="3136947"/>
            <a:ext cx="5313321" cy="34823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065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A4197-5BC6-C861-AC35-CB84D261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8269D7-D810-18A2-6723-F6391B4DE65A}"/>
              </a:ext>
            </a:extLst>
          </p:cNvPr>
          <p:cNvSpPr txBox="1"/>
          <p:nvPr/>
        </p:nvSpPr>
        <p:spPr>
          <a:xfrm>
            <a:off x="303967" y="823681"/>
            <a:ext cx="112784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WebSocket</a:t>
            </a:r>
            <a:r>
              <a:rPr lang="ko-KR" altLang="en-US" sz="2500" dirty="0"/>
              <a:t>도 연결을 하기 위해서는 최초에 한번은 </a:t>
            </a:r>
            <a:r>
              <a:rPr lang="en-US" altLang="ko-KR" sz="2500" dirty="0"/>
              <a:t>HTTP </a:t>
            </a:r>
            <a:r>
              <a:rPr lang="ko-KR" altLang="en-US" sz="2500" dirty="0"/>
              <a:t>요청을 보낸다</a:t>
            </a:r>
            <a:r>
              <a:rPr lang="en-US" altLang="ko-KR" sz="25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DEEA32-B267-AB18-022B-4C8231F3C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70" y="2479737"/>
            <a:ext cx="1605106" cy="29638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C2E06F5-3F55-4B28-9177-13B4C7141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908" y="1897052"/>
            <a:ext cx="3405429" cy="448688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E02B45-6F89-FE31-EF82-8AD949ADBE4E}"/>
              </a:ext>
            </a:extLst>
          </p:cNvPr>
          <p:cNvCxnSpPr>
            <a:cxnSpLocks/>
          </p:cNvCxnSpPr>
          <p:nvPr/>
        </p:nvCxnSpPr>
        <p:spPr>
          <a:xfrm>
            <a:off x="2714625" y="3199661"/>
            <a:ext cx="500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B5673A6-77B6-3E19-42C1-69FBED06C545}"/>
              </a:ext>
            </a:extLst>
          </p:cNvPr>
          <p:cNvCxnSpPr>
            <a:cxnSpLocks/>
          </p:cNvCxnSpPr>
          <p:nvPr/>
        </p:nvCxnSpPr>
        <p:spPr>
          <a:xfrm flipH="1">
            <a:off x="2714625" y="4876061"/>
            <a:ext cx="49888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7437159-5694-72E2-046B-F47A1755F374}"/>
              </a:ext>
            </a:extLst>
          </p:cNvPr>
          <p:cNvSpPr txBox="1"/>
          <p:nvPr/>
        </p:nvSpPr>
        <p:spPr>
          <a:xfrm>
            <a:off x="4836157" y="4945444"/>
            <a:ext cx="8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OK~</a:t>
            </a:r>
            <a:endParaRPr lang="ko-KR" altLang="en-US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D2EC24E-1D01-2649-18AF-1534125880EF}"/>
              </a:ext>
            </a:extLst>
          </p:cNvPr>
          <p:cNvGrpSpPr/>
          <p:nvPr/>
        </p:nvGrpSpPr>
        <p:grpSpPr>
          <a:xfrm>
            <a:off x="2800350" y="3780686"/>
            <a:ext cx="4903117" cy="646331"/>
            <a:chOff x="2800350" y="3248025"/>
            <a:chExt cx="4903117" cy="6463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304BDE-6290-402E-0797-BCF9864EC458}"/>
                </a:ext>
              </a:extLst>
            </p:cNvPr>
            <p:cNvSpPr txBox="1"/>
            <p:nvPr/>
          </p:nvSpPr>
          <p:spPr>
            <a:xfrm>
              <a:off x="4094570" y="3248025"/>
              <a:ext cx="22289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WebSocket</a:t>
              </a:r>
              <a:br>
                <a:rPr lang="en-US" altLang="ko-KR" dirty="0"/>
              </a:br>
              <a:r>
                <a:rPr lang="ko-KR" altLang="en-US" dirty="0"/>
                <a:t>실시간 양방향 통신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4811F2A-9C03-B92E-9E25-CEA28CB4A42A}"/>
                </a:ext>
              </a:extLst>
            </p:cNvPr>
            <p:cNvCxnSpPr/>
            <p:nvPr/>
          </p:nvCxnSpPr>
          <p:spPr>
            <a:xfrm>
              <a:off x="2800350" y="3248025"/>
              <a:ext cx="4903117" cy="0"/>
            </a:xfrm>
            <a:prstGeom prst="straightConnector1">
              <a:avLst/>
            </a:prstGeom>
            <a:ln w="762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52B23EE-9B26-EDDD-8F06-18DCA5821744}"/>
              </a:ext>
            </a:extLst>
          </p:cNvPr>
          <p:cNvSpPr txBox="1"/>
          <p:nvPr/>
        </p:nvSpPr>
        <p:spPr>
          <a:xfrm>
            <a:off x="3667125" y="2751986"/>
            <a:ext cx="340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WebSocket</a:t>
            </a:r>
            <a:r>
              <a:rPr lang="ko-KR" altLang="en-US" dirty="0"/>
              <a:t>으로 </a:t>
            </a:r>
            <a:r>
              <a:rPr lang="en-US" altLang="ko-KR" dirty="0"/>
              <a:t>Upgrade </a:t>
            </a:r>
            <a:r>
              <a:rPr lang="ko-KR" altLang="en-US" dirty="0"/>
              <a:t>하자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E2507-FCFC-FFCB-4B27-BDDA796DC72E}"/>
              </a:ext>
            </a:extLst>
          </p:cNvPr>
          <p:cNvSpPr txBox="1"/>
          <p:nvPr/>
        </p:nvSpPr>
        <p:spPr>
          <a:xfrm>
            <a:off x="1016441" y="5333826"/>
            <a:ext cx="8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Client</a:t>
            </a:r>
            <a:endParaRPr lang="ko-KR" altLang="en-US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4677A-2EE9-1DBD-DD44-C1AFBC87DB84}"/>
              </a:ext>
            </a:extLst>
          </p:cNvPr>
          <p:cNvSpPr txBox="1"/>
          <p:nvPr/>
        </p:nvSpPr>
        <p:spPr>
          <a:xfrm>
            <a:off x="9534240" y="6383934"/>
            <a:ext cx="943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Server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738F231-04D5-9C4B-C042-A20A0A8C9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334" y="1547323"/>
            <a:ext cx="2467148" cy="12448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75BC048-3978-245A-E23D-5CDA979D56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0631" y="5293480"/>
            <a:ext cx="3348670" cy="81935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157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0" grpId="0"/>
      <p:bldP spid="2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38297-91A3-895E-8D0A-02F00424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AF9411-99EB-41F0-8509-97AE36168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2147" y="661483"/>
            <a:ext cx="2601157" cy="58325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B67804-52F4-46BF-A825-93A263A5E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40" y="2073676"/>
            <a:ext cx="4420340" cy="4420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7E24A9-6EFE-4D8E-993A-04AAA3474EC8}"/>
              </a:ext>
            </a:extLst>
          </p:cNvPr>
          <p:cNvSpPr txBox="1"/>
          <p:nvPr/>
        </p:nvSpPr>
        <p:spPr>
          <a:xfrm>
            <a:off x="459697" y="817160"/>
            <a:ext cx="3544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WebSocket</a:t>
            </a:r>
            <a:r>
              <a:rPr lang="ko-KR" altLang="en-US" sz="2000" b="1" dirty="0"/>
              <a:t>을 사용한 플랫폼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991493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C3936-864C-B15E-A06A-4D2A0548F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CB51DB-03B3-035A-F26E-FE0FDE91E5FD}"/>
              </a:ext>
            </a:extLst>
          </p:cNvPr>
          <p:cNvSpPr txBox="1"/>
          <p:nvPr/>
        </p:nvSpPr>
        <p:spPr>
          <a:xfrm>
            <a:off x="1502870" y="2226353"/>
            <a:ext cx="962384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u="sng" dirty="0"/>
              <a:t>Spring</a:t>
            </a:r>
            <a:r>
              <a:rPr lang="ko-KR" altLang="en-US" sz="3000" b="1" u="sng" dirty="0"/>
              <a:t>에서 </a:t>
            </a:r>
            <a:r>
              <a:rPr lang="en-US" altLang="ko-KR" sz="3000" b="1" u="sng" dirty="0"/>
              <a:t>WebSocket</a:t>
            </a:r>
            <a:r>
              <a:rPr lang="ko-KR" altLang="en-US" sz="3000" b="1" u="sng" dirty="0"/>
              <a:t>을 사용하는 대표적인 두가지</a:t>
            </a:r>
            <a:endParaRPr lang="en-US" altLang="ko-KR" sz="3000" b="1" u="sng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sz="2500" dirty="0"/>
              <a:t>1.Spring WebSocket</a:t>
            </a:r>
          </a:p>
          <a:p>
            <a:pPr lvl="1"/>
            <a:endParaRPr lang="en-US" altLang="ko-KR" sz="2500" dirty="0"/>
          </a:p>
          <a:p>
            <a:pPr lvl="1"/>
            <a:r>
              <a:rPr lang="en-US" altLang="ko-KR" sz="2500" dirty="0"/>
              <a:t>2.Spring</a:t>
            </a:r>
            <a:r>
              <a:rPr lang="ko-KR" altLang="en-US" sz="2500" dirty="0"/>
              <a:t> </a:t>
            </a:r>
            <a:r>
              <a:rPr lang="en-US" altLang="ko-KR" sz="2500" dirty="0"/>
              <a:t>WebSocket</a:t>
            </a:r>
            <a:r>
              <a:rPr lang="ko-KR" altLang="en-US" sz="2500" dirty="0"/>
              <a:t> </a:t>
            </a:r>
            <a:r>
              <a:rPr lang="en-US" altLang="ko-KR" sz="2500" dirty="0"/>
              <a:t>+</a:t>
            </a:r>
            <a:r>
              <a:rPr lang="ko-KR" altLang="en-US" sz="2500" dirty="0"/>
              <a:t> </a:t>
            </a:r>
            <a:r>
              <a:rPr lang="en-US" altLang="ko-KR" sz="2500" dirty="0"/>
              <a:t>STOMP</a:t>
            </a:r>
          </a:p>
        </p:txBody>
      </p:sp>
    </p:spTree>
    <p:extLst>
      <p:ext uri="{BB962C8B-B14F-4D97-AF65-F5344CB8AC3E}">
        <p14:creationId xmlns:p14="http://schemas.microsoft.com/office/powerpoint/2010/main" val="404364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00CB-13BB-F7C0-4C0B-677C7D220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224D69-700F-E3F0-786D-587A233DCDA0}"/>
              </a:ext>
            </a:extLst>
          </p:cNvPr>
          <p:cNvSpPr txBox="1"/>
          <p:nvPr/>
        </p:nvSpPr>
        <p:spPr>
          <a:xfrm>
            <a:off x="284923" y="668637"/>
            <a:ext cx="552595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1.Spring WebSocket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연결만 제공하고 </a:t>
            </a:r>
            <a:r>
              <a:rPr lang="ko-KR" altLang="en-US" dirty="0" err="1"/>
              <a:t>핸들러를</a:t>
            </a:r>
            <a:r>
              <a:rPr lang="ko-KR" altLang="en-US" dirty="0"/>
              <a:t> 직접 구현해야 함</a:t>
            </a:r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2713AB-FD71-47B0-87FA-05B80C5CD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26" y="1507328"/>
            <a:ext cx="6883616" cy="50013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ChatWebSocketHandler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TextWebSocketHandler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현재 접속 중인 모든 클라이언트의 세션을 저장하는 집합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set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관리하여 중복을 없앱니다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.)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Set&lt;WebSocketSession&gt;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sessions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Collections.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synchronizedSet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HashSet&lt;&gt;());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json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&lt;-&gt;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java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객체 변환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final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ObjectMapper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objectMapper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ObjectMapper();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//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서버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연결되었을 </a:t>
            </a:r>
            <a:r>
              <a:rPr lang="ko-KR" altLang="en-US" sz="1000" dirty="0">
                <a:solidFill>
                  <a:srgbClr val="7A7E8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afterConnectionEstablished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(WebSocketSession session) 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sessions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.add(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session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서버에 메시지가 도착했을 때 호출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handleTextMessage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(WebSocketSession session, TextMessage message)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throws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Exception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ChatMessage chatMessage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objectMapper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.readValue(message.getPayload(), ChatMessage.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(WebSocketSession s 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sessions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(s.isOpen())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s.sendMessage(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TextMessage(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objectMapper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.writeValueAsString(chatMessage)));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@Override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클라이언트가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WebSocket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서버</a:t>
            </a:r>
            <a:r>
              <a:rPr lang="ko-KR" altLang="en-US" sz="1000" dirty="0">
                <a:solidFill>
                  <a:srgbClr val="7A7E85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연결이 끊겼을 때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호출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afterConnectionClosed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(WebSocketSession session, CloseStatus status) 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sessions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.remove(session);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FB8AC-0DCD-4AAE-8673-FE7BB26D97D3}"/>
              </a:ext>
            </a:extLst>
          </p:cNvPr>
          <p:cNvSpPr txBox="1"/>
          <p:nvPr/>
        </p:nvSpPr>
        <p:spPr>
          <a:xfrm>
            <a:off x="7412144" y="1235924"/>
            <a:ext cx="4779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session</a:t>
            </a:r>
          </a:p>
          <a:p>
            <a:r>
              <a:rPr lang="en-US" altLang="ko-KR" sz="2000" b="1" dirty="0"/>
              <a:t>-&gt; </a:t>
            </a:r>
            <a:r>
              <a:rPr lang="ko-KR" altLang="en-US" sz="2000" b="1" dirty="0"/>
              <a:t>연결된 상태를 관리하는 객체</a:t>
            </a:r>
            <a:endParaRPr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1120A-0F14-498E-B5F3-92DE1382B18A}"/>
              </a:ext>
            </a:extLst>
          </p:cNvPr>
          <p:cNvSpPr txBox="1"/>
          <p:nvPr/>
        </p:nvSpPr>
        <p:spPr>
          <a:xfrm>
            <a:off x="7892248" y="4615092"/>
            <a:ext cx="2574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{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from</a:t>
            </a:r>
            <a:r>
              <a:rPr lang="ko-KR" altLang="en-US" dirty="0"/>
              <a:t>":"</a:t>
            </a:r>
            <a:r>
              <a:rPr lang="ko-KR" altLang="en-US" dirty="0" err="1"/>
              <a:t>은시기</a:t>
            </a:r>
            <a:r>
              <a:rPr lang="ko-KR" altLang="en-US" dirty="0"/>
              <a:t>",</a:t>
            </a:r>
          </a:p>
          <a:p>
            <a:r>
              <a:rPr lang="ko-KR" altLang="en-US" dirty="0"/>
              <a:t>    "</a:t>
            </a:r>
            <a:r>
              <a:rPr lang="ko-KR" altLang="en-US" dirty="0" err="1"/>
              <a:t>message</a:t>
            </a:r>
            <a:r>
              <a:rPr lang="ko-KR" altLang="en-US" dirty="0"/>
              <a:t>":"안녕"</a:t>
            </a:r>
          </a:p>
          <a:p>
            <a:r>
              <a:rPr lang="ko-KR" altLang="en-US" dirty="0"/>
              <a:t>}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F6850AB-A2BE-4C3F-A147-918ED89B7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118" y="1943810"/>
            <a:ext cx="3627279" cy="15240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46482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72B0-E567-4F33-B1E3-3EA385D0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83A74-A2B2-2D51-5961-A7EF01CBC1BE}"/>
              </a:ext>
            </a:extLst>
          </p:cNvPr>
          <p:cNvSpPr txBox="1"/>
          <p:nvPr/>
        </p:nvSpPr>
        <p:spPr>
          <a:xfrm>
            <a:off x="369069" y="783718"/>
            <a:ext cx="111363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2.Spring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WebSocket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+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STOMP</a:t>
            </a:r>
          </a:p>
          <a:p>
            <a:endParaRPr lang="en-US" altLang="ko-KR" sz="2500" b="1" dirty="0"/>
          </a:p>
          <a:p>
            <a:r>
              <a:rPr lang="en-US" altLang="ko-KR" b="1" dirty="0"/>
              <a:t>STOMP (S</a:t>
            </a:r>
            <a:r>
              <a:rPr lang="en-US" altLang="ko-KR" dirty="0"/>
              <a:t>imple </a:t>
            </a:r>
            <a:r>
              <a:rPr lang="en-US" altLang="ko-KR" b="1" dirty="0"/>
              <a:t>T</a:t>
            </a:r>
            <a:r>
              <a:rPr lang="en-US" altLang="ko-KR" dirty="0"/>
              <a:t>ext </a:t>
            </a:r>
            <a:r>
              <a:rPr lang="en-US" altLang="ko-KR" b="1" dirty="0"/>
              <a:t>O</a:t>
            </a:r>
            <a:r>
              <a:rPr lang="en-US" altLang="ko-KR" dirty="0"/>
              <a:t>riented </a:t>
            </a:r>
            <a:r>
              <a:rPr lang="en-US" altLang="ko-KR" b="1" dirty="0"/>
              <a:t>M</a:t>
            </a:r>
            <a:r>
              <a:rPr lang="en-US" altLang="ko-KR" dirty="0"/>
              <a:t>essaging </a:t>
            </a:r>
            <a:r>
              <a:rPr lang="en-US" altLang="ko-KR" b="1" dirty="0"/>
              <a:t>P</a:t>
            </a:r>
            <a:r>
              <a:rPr lang="en-US" altLang="ko-KR" dirty="0"/>
              <a:t>rotocol</a:t>
            </a:r>
            <a:r>
              <a:rPr lang="en-US" altLang="ko-KR" b="1" dirty="0"/>
              <a:t>) -&gt;</a:t>
            </a:r>
            <a:r>
              <a:rPr lang="ko-KR" altLang="en-US" sz="1800" dirty="0">
                <a:solidFill>
                  <a:srgbClr val="FF0000"/>
                </a:solidFill>
              </a:rPr>
              <a:t>텍스트 기반의 메시지 전송 프로토콜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채팅방</a:t>
            </a:r>
            <a:r>
              <a:rPr lang="en-US" altLang="ko-KR" dirty="0"/>
              <a:t>(</a:t>
            </a:r>
            <a:r>
              <a:rPr lang="ko-KR" altLang="en-US" dirty="0"/>
              <a:t>채널</a:t>
            </a:r>
            <a:r>
              <a:rPr lang="en-US" altLang="ko-KR" dirty="0"/>
              <a:t>) </a:t>
            </a:r>
            <a:r>
              <a:rPr lang="ko-KR" altLang="en-US" dirty="0"/>
              <a:t>구분</a:t>
            </a:r>
            <a:r>
              <a:rPr lang="en-US" altLang="ko-KR" dirty="0"/>
              <a:t>,</a:t>
            </a:r>
            <a:r>
              <a:rPr lang="ko-KR" altLang="en-US" dirty="0"/>
              <a:t> 구독</a:t>
            </a:r>
            <a:r>
              <a:rPr lang="en-US" altLang="ko-KR" dirty="0"/>
              <a:t>/</a:t>
            </a:r>
            <a:r>
              <a:rPr lang="ko-KR" altLang="en-US" dirty="0"/>
              <a:t>발행</a:t>
            </a:r>
            <a:r>
              <a:rPr lang="en-US" altLang="ko-KR" dirty="0"/>
              <a:t>, </a:t>
            </a:r>
            <a:r>
              <a:rPr lang="ko-KR" altLang="en-US" dirty="0"/>
              <a:t>메시지 라우팅을 </a:t>
            </a:r>
            <a:r>
              <a:rPr lang="en-US" altLang="ko-KR" dirty="0"/>
              <a:t>STOMP</a:t>
            </a:r>
            <a:r>
              <a:rPr lang="ko-KR" altLang="en-US" dirty="0"/>
              <a:t>에서 자동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-WebSocket </a:t>
            </a:r>
            <a:r>
              <a:rPr lang="ko-KR" altLang="en-US" dirty="0"/>
              <a:t>위에서 동작하는 메시징 프로토콜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메시지를 어떻게 주고받을지의 규칙이 정해져 있음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353B45-4731-4F70-B362-6D913CA40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69" y="3327376"/>
            <a:ext cx="6409958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@Controller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ChatController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@MessageMapping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"/chat.sendMessage"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/>
                <a:ea typeface="JetBrains Mono"/>
              </a:rPr>
              <a:t>@SendTo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"/topic/public"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ChatMessage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sendMessage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(ChatMessage message) {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 </a:t>
            </a: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message;</a:t>
            </a: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5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lang="en-US" altLang="ko-KR" sz="1500" dirty="0">
              <a:latin typeface="Arial" panose="020B0604020202020204" pitchFamily="34" charset="0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5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951713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3331</TotalTime>
  <Words>1283</Words>
  <Application>Microsoft Office PowerPoint</Application>
  <PresentationFormat>와이드스크린</PresentationFormat>
  <Paragraphs>251</Paragraphs>
  <Slides>22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은식 신</dc:creator>
  <cp:lastModifiedBy>신 은식</cp:lastModifiedBy>
  <cp:revision>353</cp:revision>
  <dcterms:created xsi:type="dcterms:W3CDTF">2025-05-28T02:36:40Z</dcterms:created>
  <dcterms:modified xsi:type="dcterms:W3CDTF">2025-06-19T12:55:21Z</dcterms:modified>
</cp:coreProperties>
</file>