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7" r:id="rId2"/>
    <p:sldId id="257" r:id="rId3"/>
    <p:sldId id="313" r:id="rId4"/>
    <p:sldId id="258" r:id="rId5"/>
    <p:sldId id="311" r:id="rId6"/>
    <p:sldId id="262" r:id="rId7"/>
    <p:sldId id="261" r:id="rId8"/>
    <p:sldId id="265" r:id="rId9"/>
    <p:sldId id="259" r:id="rId10"/>
    <p:sldId id="260" r:id="rId11"/>
    <p:sldId id="298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은식 신" initials="은신" lastIdx="1" clrIdx="0">
    <p:extLst>
      <p:ext uri="{19B8F6BF-5375-455C-9EA6-DF929625EA0E}">
        <p15:presenceInfo xmlns:p15="http://schemas.microsoft.com/office/powerpoint/2012/main" userId="844c087e33d55a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6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80094" autoAdjust="0"/>
  </p:normalViewPr>
  <p:slideViewPr>
    <p:cSldViewPr snapToGrid="0">
      <p:cViewPr varScale="1">
        <p:scale>
          <a:sx n="113" d="100"/>
          <a:sy n="113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A09FF-B478-4F25-B111-AD6F7A967278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AF19-1C06-45BC-8EA4-9734B7B88D6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33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8AF19-1C06-45BC-8EA4-9734B7B88D6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0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8AF19-1C06-45BC-8EA4-9734B7B88D60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50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8AF19-1C06-45BC-8EA4-9734B7B88D6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0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B4D2D-DEDF-53B5-71E9-19608C9DF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51ACB2-54B1-9F71-1CA0-0D9E6B3F7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AC3DC-8D62-4ED1-2D24-64E8A910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10F-4771-4416-91EB-29E3CF07DB67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4CD1F-6935-5C01-1FEB-CA3F2F12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66DFB-A33D-F2FF-B4D9-75710883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C051-DFF8-41E8-8735-DFC7F8B6CCD5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E15C14A-FA9F-454B-B503-42A8986BA59C}"/>
              </a:ext>
            </a:extLst>
          </p:cNvPr>
          <p:cNvGrpSpPr/>
          <p:nvPr userDrawn="1"/>
        </p:nvGrpSpPr>
        <p:grpSpPr>
          <a:xfrm>
            <a:off x="0" y="-14053"/>
            <a:ext cx="12192000" cy="741429"/>
            <a:chOff x="0" y="-14053"/>
            <a:chExt cx="12192000" cy="74142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8854FC-23C0-48DA-AA28-42E15AE0185E}"/>
                </a:ext>
              </a:extLst>
            </p:cNvPr>
            <p:cNvSpPr/>
            <p:nvPr/>
          </p:nvSpPr>
          <p:spPr>
            <a:xfrm>
              <a:off x="0" y="-14053"/>
              <a:ext cx="12192000" cy="403291"/>
            </a:xfrm>
            <a:prstGeom prst="rect">
              <a:avLst/>
            </a:prstGeom>
            <a:solidFill>
              <a:srgbClr val="DADE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8A675A1-D55D-4EF4-9232-8F6179F04EC4}"/>
                </a:ext>
              </a:extLst>
            </p:cNvPr>
            <p:cNvGrpSpPr/>
            <p:nvPr/>
          </p:nvGrpSpPr>
          <p:grpSpPr>
            <a:xfrm>
              <a:off x="228148" y="84939"/>
              <a:ext cx="2815498" cy="642437"/>
              <a:chOff x="185270" y="960471"/>
              <a:chExt cx="3129544" cy="642437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254AA75-B454-46D6-9F96-9B71B188F898}"/>
                  </a:ext>
                </a:extLst>
              </p:cNvPr>
              <p:cNvSpPr/>
              <p:nvPr/>
            </p:nvSpPr>
            <p:spPr>
              <a:xfrm>
                <a:off x="1042767" y="960471"/>
                <a:ext cx="2272047" cy="64243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40D69CC1-8422-4E73-AD5B-78A02581A189}"/>
                  </a:ext>
                </a:extLst>
              </p:cNvPr>
              <p:cNvSpPr/>
              <p:nvPr/>
            </p:nvSpPr>
            <p:spPr>
              <a:xfrm>
                <a:off x="185270" y="960471"/>
                <a:ext cx="3024095" cy="642437"/>
              </a:xfrm>
              <a:prstGeom prst="roundRect">
                <a:avLst>
                  <a:gd name="adj" fmla="val 50000"/>
                </a:avLst>
              </a:prstGeom>
              <a:solidFill>
                <a:srgbClr val="1D63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020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30456-64CE-24C9-835F-BA83BD4D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DAE05E-9D31-CD97-DC11-A491DD309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13AC9-AF75-1F38-D6DC-BA927D15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10F-4771-4416-91EB-29E3CF07DB67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EFC0A-919D-79A0-05FD-FF2295C3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1F717-2DF5-B776-63FA-2E910D44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C051-DFF8-41E8-8735-DFC7F8B6CC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47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5FA051-D03C-0622-1EB7-FD0521434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7C2095-5D76-28CD-603F-EDFE16B8C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35922-1092-EABD-F28C-4282A0AF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10F-4771-4416-91EB-29E3CF07DB67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23485-017E-AE46-4E66-708299DB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B4E31-4CC9-75BF-3E53-CBD1DA67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C051-DFF8-41E8-8735-DFC7F8B6CC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22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00FF3-BBAC-3DD9-52EA-A028F933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8CFA6-F0D5-3CFA-76AB-DF37B826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EE524-A8A3-F7A1-BBCC-B9B1484A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10F-4771-4416-91EB-29E3CF07DB67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5179F-9789-2B56-4176-BEBA0A78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0B5D2-DFDF-06D4-2467-CFCCE4CA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C051-DFF8-41E8-8735-DFC7F8B6CC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88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A9E27-4C55-131B-D8B7-1186B17A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FEE32E-7A97-001C-CBB8-2D15C2ADF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A5B43-BC3E-FAA9-7958-01433406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10F-4771-4416-91EB-29E3CF07DB67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97854-FB19-E4AC-A065-A73B067B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03891-56A5-7359-2A45-04A1C5E6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C051-DFF8-41E8-8735-DFC7F8B6CC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15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29711-AA7B-9748-FA64-1655386D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63512-3553-6083-5A77-06176A788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362CD-1164-0D7F-2F1F-0C76CE2DA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FF1DB0-67DB-BA7C-EE70-2DA36EA1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10F-4771-4416-91EB-29E3CF07DB67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19DD7-4D1C-4A05-E795-1D426D50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801EE2-FA3C-85A5-5CBE-918CA1A7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C051-DFF8-41E8-8735-DFC7F8B6CC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80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E12E5-0F03-E740-1ACA-E4878A88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60640F-3076-4F71-D26B-38B6E9261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004C1-72ED-137F-EA77-D6CC96F95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817F09-CF39-B3AD-2160-ED6BD593A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952978-8032-8B64-8724-314BA1FF9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A49982-6CE2-5D56-339C-30451599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10F-4771-4416-91EB-29E3CF07DB67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C12D55-8F05-7825-DAEB-0C158DC1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E93B6D-21C9-837B-66A8-3831CAB2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C051-DFF8-41E8-8735-DFC7F8B6CC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8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C3D8F-3CC0-4D4D-98D9-0ADA519A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912E39-DCB9-5C7A-9154-0F34C4B5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10F-4771-4416-91EB-29E3CF07DB67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DD1CF4-BF66-49CE-C208-2B1CF383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29E197-EE3A-1210-97E4-B116AA5F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C051-DFF8-41E8-8735-DFC7F8B6CC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20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AD9BB6-E9B4-0F4D-C6BC-2B40CF14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10F-4771-4416-91EB-29E3CF07DB67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BDDC6-B9FB-2CE2-AF0C-E65E9D7A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6C50EA-20E3-003C-BF5E-3A0164D3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C051-DFF8-41E8-8735-DFC7F8B6CC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4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F1AFA-E7C1-2191-1599-B3032492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C2F09-B0A0-5A25-C1B6-BF8E39A8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C746D6-9659-8F6E-4804-AED4D407A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76EEAB-E87B-6191-9727-2392A6D0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10F-4771-4416-91EB-29E3CF07DB67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456E8-2DAA-A145-AD15-E60D45E5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4F5D8-FF7E-912F-5BDD-84AA9987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C051-DFF8-41E8-8735-DFC7F8B6CC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9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7053C-3578-13CF-B03A-B4ACCB8A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650C88-EF04-4942-D41D-A4ACB27C8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AEF4B-6224-F6FF-95C6-085CF1742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CEFB6D-6A1E-ECD9-4F51-8E0DA42C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110F-4771-4416-91EB-29E3CF07DB67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AFD040-BE9A-2A3B-FF4E-AB61C31C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30E69-6590-61D8-9F0C-F7C9FC90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BC051-DFF8-41E8-8735-DFC7F8B6CC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40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EE2A5C-8A27-2C80-8E06-AD6D4036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0B5A2D-E638-997D-C30A-DD7EDBAF2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E8551-C605-A2F8-6559-12F075C03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110F-4771-4416-91EB-29E3CF07DB67}" type="datetimeFigureOut">
              <a:rPr lang="ko-KR" altLang="en-US" smtClean="0"/>
              <a:t>2025-06-17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5041B-EF2D-5A06-6220-DDFA78864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2BCAD-7C3F-BB85-4A43-66714988D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BC051-DFF8-41E8-8735-DFC7F8B6CCD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2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265EF-FC4E-4022-9F35-6E8C980A7A21}"/>
              </a:ext>
            </a:extLst>
          </p:cNvPr>
          <p:cNvSpPr txBox="1"/>
          <p:nvPr/>
        </p:nvSpPr>
        <p:spPr>
          <a:xfrm>
            <a:off x="4262761" y="3323451"/>
            <a:ext cx="36664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docker</a:t>
            </a:r>
            <a:r>
              <a:rPr lang="ko-KR" altLang="en-US" sz="3000" b="1" dirty="0"/>
              <a:t> 주요 명령어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4AAF4-72A6-FD2D-81ED-C5F635AE58A9}"/>
              </a:ext>
            </a:extLst>
          </p:cNvPr>
          <p:cNvSpPr txBox="1"/>
          <p:nvPr/>
        </p:nvSpPr>
        <p:spPr>
          <a:xfrm>
            <a:off x="483845" y="144547"/>
            <a:ext cx="22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479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E98DEF4-CB8B-458B-A621-776FD5B0E067}"/>
              </a:ext>
            </a:extLst>
          </p:cNvPr>
          <p:cNvGraphicFramePr>
            <a:graphicFrameLocks noGrp="1"/>
          </p:cNvGraphicFramePr>
          <p:nvPr/>
        </p:nvGraphicFramePr>
        <p:xfrm>
          <a:off x="727968" y="2628900"/>
          <a:ext cx="10520040" cy="1600200"/>
        </p:xfrm>
        <a:graphic>
          <a:graphicData uri="http://schemas.openxmlformats.org/drawingml/2006/table">
            <a:tbl>
              <a:tblPr/>
              <a:tblGrid>
                <a:gridCol w="3124941">
                  <a:extLst>
                    <a:ext uri="{9D8B030D-6E8A-4147-A177-3AD203B41FA5}">
                      <a16:colId xmlns:a16="http://schemas.microsoft.com/office/drawing/2014/main" val="1149820900"/>
                    </a:ext>
                  </a:extLst>
                </a:gridCol>
                <a:gridCol w="7395099">
                  <a:extLst>
                    <a:ext uri="{9D8B030D-6E8A-4147-A177-3AD203B41FA5}">
                      <a16:colId xmlns:a16="http://schemas.microsoft.com/office/drawing/2014/main" val="14495449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07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compose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up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-d</a:t>
                      </a:r>
                      <a:endParaRPr 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docker-compose.yaml</a:t>
                      </a:r>
                      <a:r>
                        <a:rPr lang="ko-KR" altLang="en-US" sz="1500" dirty="0"/>
                        <a:t>에 작성된 내용 기반으로 모든 컨테이너 백그라운드로 실행</a:t>
                      </a:r>
                      <a:endParaRPr lang="en-US" altLang="ko-KR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69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compose down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모든 컨테이너 중지 및 정리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908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compose 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docker-compose.yaml</a:t>
                      </a:r>
                      <a:r>
                        <a:rPr lang="ko-KR" altLang="en-US" sz="1500" dirty="0"/>
                        <a:t>로 실행중인 컨테이너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222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compose logs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모든 컨테이너 로그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581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556716F-3A18-3B69-943B-A21F74ECC455}"/>
              </a:ext>
            </a:extLst>
          </p:cNvPr>
          <p:cNvSpPr txBox="1"/>
          <p:nvPr/>
        </p:nvSpPr>
        <p:spPr>
          <a:xfrm>
            <a:off x="226392" y="153424"/>
            <a:ext cx="280977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300" b="1" dirty="0">
                <a:solidFill>
                  <a:schemeClr val="bg1"/>
                </a:solidFill>
                <a:latin typeface="+mj-ea"/>
                <a:ea typeface="+mj-ea"/>
              </a:rPr>
              <a:t>Compose</a:t>
            </a:r>
            <a:endParaRPr lang="ko-KR" altLang="en-US" sz="23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346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18285-71B8-4CF2-8A79-A4C35413C985}"/>
              </a:ext>
            </a:extLst>
          </p:cNvPr>
          <p:cNvSpPr txBox="1"/>
          <p:nvPr/>
        </p:nvSpPr>
        <p:spPr>
          <a:xfrm>
            <a:off x="1322773" y="3152001"/>
            <a:ext cx="91795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docker-compose.yaml</a:t>
            </a:r>
            <a:r>
              <a:rPr lang="ko-KR" altLang="en-US" sz="3000" b="1" dirty="0"/>
              <a:t>파일로 여러 컨테이너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8F8FA-5724-C2CB-BB49-ECAF906E1A86}"/>
              </a:ext>
            </a:extLst>
          </p:cNvPr>
          <p:cNvSpPr txBox="1"/>
          <p:nvPr/>
        </p:nvSpPr>
        <p:spPr>
          <a:xfrm>
            <a:off x="226392" y="153424"/>
            <a:ext cx="280977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300" b="1" dirty="0">
                <a:solidFill>
                  <a:schemeClr val="bg1"/>
                </a:solidFill>
                <a:latin typeface="+mj-ea"/>
                <a:ea typeface="+mj-ea"/>
              </a:rPr>
              <a:t>Compose</a:t>
            </a:r>
            <a:endParaRPr lang="ko-KR" altLang="en-US" sz="23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3953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714BD7-5051-42C3-8ADA-1F492738895F}"/>
              </a:ext>
            </a:extLst>
          </p:cNvPr>
          <p:cNvSpPr txBox="1"/>
          <p:nvPr/>
        </p:nvSpPr>
        <p:spPr>
          <a:xfrm>
            <a:off x="446124" y="991265"/>
            <a:ext cx="614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docker-compose.yaml </a:t>
            </a:r>
            <a:r>
              <a:rPr lang="ko-KR" altLang="en-US" b="1" dirty="0"/>
              <a:t>파일로 여러 컨테이너 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DC11E-A6AC-42BD-8142-EB0B87640C11}"/>
              </a:ext>
            </a:extLst>
          </p:cNvPr>
          <p:cNvSpPr txBox="1"/>
          <p:nvPr/>
        </p:nvSpPr>
        <p:spPr>
          <a:xfrm>
            <a:off x="565767" y="1426993"/>
            <a:ext cx="8256233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services:</a:t>
            </a:r>
          </a:p>
          <a:p>
            <a:r>
              <a:rPr lang="en-US" altLang="ko-KR" sz="1300" dirty="0"/>
              <a:t>  backend1:                               		# </a:t>
            </a:r>
            <a:r>
              <a:rPr lang="ko-KR" altLang="en-US" sz="1300" dirty="0"/>
              <a:t>서비스 이름</a:t>
            </a:r>
            <a:endParaRPr lang="en-US" altLang="ko-KR" sz="1300" dirty="0"/>
          </a:p>
          <a:p>
            <a:r>
              <a:rPr lang="en-US" altLang="ko-KR" sz="1300" dirty="0"/>
              <a:t>    image: backend                  		# </a:t>
            </a:r>
            <a:r>
              <a:rPr lang="ko-KR" altLang="en-US" sz="1300" dirty="0"/>
              <a:t>이미지 이름</a:t>
            </a:r>
          </a:p>
          <a:p>
            <a:r>
              <a:rPr lang="ko-KR" altLang="en-US" sz="1300" dirty="0"/>
              <a:t>    </a:t>
            </a:r>
            <a:r>
              <a:rPr lang="en-US" altLang="ko-KR" sz="1300" dirty="0"/>
              <a:t>container_name: backend1 		#</a:t>
            </a:r>
            <a:r>
              <a:rPr lang="ko-KR" altLang="en-US" sz="1300" dirty="0"/>
              <a:t>컨테이너 이름</a:t>
            </a:r>
            <a:endParaRPr lang="en-US" altLang="ko-KR" sz="1300" dirty="0"/>
          </a:p>
          <a:p>
            <a:r>
              <a:rPr lang="en-US" altLang="ko-KR" sz="1300" dirty="0"/>
              <a:t>    ports:</a:t>
            </a:r>
          </a:p>
          <a:p>
            <a:r>
              <a:rPr lang="en-US" altLang="ko-KR" sz="1300" dirty="0"/>
              <a:t>      - "8080:8080"  			# </a:t>
            </a:r>
            <a:r>
              <a:rPr lang="ko-KR" altLang="en-US" sz="1300" dirty="0"/>
              <a:t>호스트</a:t>
            </a:r>
            <a:r>
              <a:rPr lang="en-US" altLang="ko-KR" sz="1300" dirty="0"/>
              <a:t>:</a:t>
            </a:r>
            <a:r>
              <a:rPr lang="ko-KR" altLang="en-US" sz="1300" dirty="0"/>
              <a:t>컨테이너 포트 매핑</a:t>
            </a:r>
            <a:endParaRPr lang="en-US" altLang="ko-KR" sz="1300" dirty="0"/>
          </a:p>
          <a:p>
            <a:r>
              <a:rPr lang="en-US" altLang="ko-KR" sz="1300" dirty="0"/>
              <a:t>    volumes:</a:t>
            </a:r>
          </a:p>
          <a:p>
            <a:r>
              <a:rPr lang="en-US" altLang="ko-KR" sz="1300" dirty="0"/>
              <a:t>      - ./logs:/app/logs          	                # (</a:t>
            </a:r>
            <a:r>
              <a:rPr lang="ko-KR" altLang="en-US" sz="1300" dirty="0"/>
              <a:t>호스트</a:t>
            </a:r>
            <a:r>
              <a:rPr lang="en-US" altLang="ko-KR" sz="1300" dirty="0"/>
              <a:t>:</a:t>
            </a:r>
            <a:r>
              <a:rPr lang="ko-KR" altLang="en-US" sz="1300" dirty="0"/>
              <a:t>컨테이너</a:t>
            </a:r>
            <a:r>
              <a:rPr lang="en-US" altLang="ko-KR" sz="1300" dirty="0"/>
              <a:t>) </a:t>
            </a:r>
            <a:r>
              <a:rPr lang="ko-KR" altLang="en-US" sz="1300"/>
              <a:t>볼륨 폴더 </a:t>
            </a:r>
            <a:r>
              <a:rPr lang="ko-KR" altLang="en-US" sz="1300" dirty="0"/>
              <a:t>마운트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database:</a:t>
            </a:r>
          </a:p>
          <a:p>
            <a:r>
              <a:rPr lang="en-US" altLang="ko-KR" sz="1300" dirty="0"/>
              <a:t>    image: mysql:8.0</a:t>
            </a:r>
          </a:p>
          <a:p>
            <a:r>
              <a:rPr lang="en-US" altLang="ko-KR" sz="1300" dirty="0"/>
              <a:t>    container_name: database		#</a:t>
            </a:r>
            <a:r>
              <a:rPr lang="ko-KR" altLang="en-US" sz="1300" dirty="0"/>
              <a:t>컨테이너 이름</a:t>
            </a:r>
            <a:endParaRPr lang="en-US" altLang="ko-KR" sz="1300" dirty="0"/>
          </a:p>
          <a:p>
            <a:r>
              <a:rPr lang="en-US" altLang="ko-KR" sz="1300" dirty="0"/>
              <a:t>    restart: always			#</a:t>
            </a:r>
            <a:r>
              <a:rPr lang="ko-KR" altLang="en-US" sz="1300" dirty="0"/>
              <a:t>컨테이너 꺼지면 자동 재시작</a:t>
            </a:r>
            <a:endParaRPr lang="en-US" altLang="ko-KR" sz="1300" dirty="0"/>
          </a:p>
          <a:p>
            <a:r>
              <a:rPr lang="en-US" altLang="ko-KR" sz="1300" dirty="0"/>
              <a:t>    ports:</a:t>
            </a:r>
          </a:p>
          <a:p>
            <a:r>
              <a:rPr lang="en-US" altLang="ko-KR" sz="1300" dirty="0"/>
              <a:t>      - "3307:3306“			</a:t>
            </a:r>
          </a:p>
          <a:p>
            <a:r>
              <a:rPr lang="en-US" altLang="ko-KR" sz="1300" dirty="0"/>
              <a:t>    environment:</a:t>
            </a:r>
          </a:p>
          <a:p>
            <a:r>
              <a:rPr lang="en-US" altLang="ko-KR" sz="1300" dirty="0"/>
              <a:t>      MYSQL_ROOT_PASSWORD: 1234</a:t>
            </a:r>
          </a:p>
          <a:p>
            <a:r>
              <a:rPr lang="en-US" altLang="ko-KR" sz="1300" dirty="0"/>
              <a:t>      MYSQL_DATABASE: backend</a:t>
            </a:r>
          </a:p>
          <a:p>
            <a:r>
              <a:rPr lang="en-US" altLang="ko-KR" sz="1300" dirty="0"/>
              <a:t>    volumes:</a:t>
            </a:r>
          </a:p>
          <a:p>
            <a:r>
              <a:rPr lang="en-US" altLang="ko-KR" sz="1300" dirty="0"/>
              <a:t>      - ./volumes/</a:t>
            </a:r>
            <a:r>
              <a:rPr lang="en-US" altLang="ko-KR" sz="1300" dirty="0" err="1"/>
              <a:t>mysql</a:t>
            </a:r>
            <a:r>
              <a:rPr lang="en-US" altLang="ko-KR" sz="1300" dirty="0"/>
              <a:t>-data:/var/lib/mysql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397EC-5E18-4471-85CC-9970188C2B20}"/>
              </a:ext>
            </a:extLst>
          </p:cNvPr>
          <p:cNvSpPr txBox="1"/>
          <p:nvPr/>
        </p:nvSpPr>
        <p:spPr>
          <a:xfrm>
            <a:off x="565766" y="5675594"/>
            <a:ext cx="825623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//</a:t>
            </a:r>
            <a:r>
              <a:rPr lang="ko-KR" altLang="en-US" sz="1300" dirty="0"/>
              <a:t>컨테이너 생성 및 시작</a:t>
            </a:r>
            <a:endParaRPr lang="en-US" altLang="ko-KR" sz="1300" dirty="0"/>
          </a:p>
          <a:p>
            <a:r>
              <a:rPr lang="en-US" altLang="ko-KR" dirty="0"/>
              <a:t>docker compose up -d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D8AF5-6E95-2895-4E36-C1C06E217264}"/>
              </a:ext>
            </a:extLst>
          </p:cNvPr>
          <p:cNvSpPr txBox="1"/>
          <p:nvPr/>
        </p:nvSpPr>
        <p:spPr>
          <a:xfrm>
            <a:off x="226392" y="153424"/>
            <a:ext cx="280977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300" b="1" dirty="0">
                <a:solidFill>
                  <a:schemeClr val="bg1"/>
                </a:solidFill>
                <a:latin typeface="+mj-ea"/>
                <a:ea typeface="+mj-ea"/>
              </a:rPr>
              <a:t>Compose</a:t>
            </a:r>
            <a:endParaRPr lang="ko-KR" altLang="en-US" sz="23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703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265EF-FC4E-4022-9F35-6E8C980A7A21}"/>
              </a:ext>
            </a:extLst>
          </p:cNvPr>
          <p:cNvSpPr txBox="1"/>
          <p:nvPr/>
        </p:nvSpPr>
        <p:spPr>
          <a:xfrm>
            <a:off x="259137" y="1135330"/>
            <a:ext cx="249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컨테이너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0C001C7-2D33-4003-84B5-B262B890A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08351"/>
              </p:ext>
            </p:extLst>
          </p:nvPr>
        </p:nvGraphicFramePr>
        <p:xfrm>
          <a:off x="293615" y="1596964"/>
          <a:ext cx="11660698" cy="4251960"/>
        </p:xfrm>
        <a:graphic>
          <a:graphicData uri="http://schemas.openxmlformats.org/drawingml/2006/table">
            <a:tbl>
              <a:tblPr/>
              <a:tblGrid>
                <a:gridCol w="1554855">
                  <a:extLst>
                    <a:ext uri="{9D8B030D-6E8A-4147-A177-3AD203B41FA5}">
                      <a16:colId xmlns:a16="http://schemas.microsoft.com/office/drawing/2014/main" val="1568547465"/>
                    </a:ext>
                  </a:extLst>
                </a:gridCol>
                <a:gridCol w="3470179">
                  <a:extLst>
                    <a:ext uri="{9D8B030D-6E8A-4147-A177-3AD203B41FA5}">
                      <a16:colId xmlns:a16="http://schemas.microsoft.com/office/drawing/2014/main" val="3745065228"/>
                    </a:ext>
                  </a:extLst>
                </a:gridCol>
                <a:gridCol w="6635664">
                  <a:extLst>
                    <a:ext uri="{9D8B030D-6E8A-4147-A177-3AD203B41FA5}">
                      <a16:colId xmlns:a16="http://schemas.microsoft.com/office/drawing/2014/main" val="327574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61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run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컨테이너 생성 </a:t>
                      </a:r>
                      <a:r>
                        <a:rPr lang="en-US" altLang="ko-KR" sz="1500" dirty="0"/>
                        <a:t>&amp; </a:t>
                      </a:r>
                      <a:r>
                        <a:rPr lang="ko-KR" altLang="en-US" sz="1500" dirty="0"/>
                        <a:t>실행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run --name [</a:t>
                      </a:r>
                      <a:r>
                        <a:rPr lang="ko-KR" altLang="en-US" sz="1500" dirty="0"/>
                        <a:t>컨테이너이름지정</a:t>
                      </a:r>
                      <a:r>
                        <a:rPr lang="en-US" sz="1500" dirty="0"/>
                        <a:t>]                </a:t>
                      </a:r>
                    </a:p>
                    <a:p>
                      <a:r>
                        <a:rPr lang="en-US" sz="1500" dirty="0"/>
                        <a:t>               -d                                                 </a:t>
                      </a:r>
                      <a:r>
                        <a:rPr lang="ko-KR" altLang="en-US" sz="1500" dirty="0"/>
                        <a:t>백그라운드로 실행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               -p 3306:3306                                   </a:t>
                      </a:r>
                      <a:r>
                        <a:rPr lang="ko-KR" altLang="en-US" sz="1500" dirty="0" err="1"/>
                        <a:t>포트포워딩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               -v ${</a:t>
                      </a:r>
                      <a:r>
                        <a:rPr lang="en-US" sz="1500" dirty="0" err="1"/>
                        <a:t>pwd</a:t>
                      </a:r>
                      <a:r>
                        <a:rPr lang="en-US" sz="1500" dirty="0"/>
                        <a:t>}/volume:/var/lib/</a:t>
                      </a:r>
                      <a:r>
                        <a:rPr lang="en-US" sz="1500" dirty="0" err="1"/>
                        <a:t>mysql</a:t>
                      </a:r>
                      <a:r>
                        <a:rPr lang="en-US" sz="1500" dirty="0"/>
                        <a:t>           </a:t>
                      </a:r>
                      <a:r>
                        <a:rPr lang="ko-KR" altLang="en-US" sz="1500" dirty="0"/>
                        <a:t>볼륨 </a:t>
                      </a:r>
                      <a:r>
                        <a:rPr lang="en-US" sz="1500" dirty="0"/>
                        <a:t>     </a:t>
                      </a:r>
                    </a:p>
                    <a:p>
                      <a:r>
                        <a:rPr lang="en-US" sz="1500" dirty="0"/>
                        <a:t>               -e MYSQL_ROOT_PASSWORD=1234      </a:t>
                      </a:r>
                      <a:r>
                        <a:rPr lang="ko-KR" altLang="en-US" sz="1500" dirty="0"/>
                        <a:t>환경변수</a:t>
                      </a:r>
                      <a:r>
                        <a:rPr lang="en-US" sz="1500" dirty="0"/>
                        <a:t> </a:t>
                      </a:r>
                    </a:p>
                    <a:p>
                      <a:r>
                        <a:rPr lang="en-US" sz="1500" dirty="0"/>
                        <a:t>               -e MYSQL_DATABASE=backend </a:t>
                      </a:r>
                    </a:p>
                    <a:p>
                      <a:r>
                        <a:rPr lang="en-US" sz="1500" dirty="0"/>
                        <a:t>                [</a:t>
                      </a:r>
                      <a:r>
                        <a:rPr lang="ko-KR" altLang="en-US" sz="1500" dirty="0"/>
                        <a:t>이미지이름</a:t>
                      </a:r>
                      <a:r>
                        <a:rPr lang="en-US" sz="1500" dirty="0"/>
                        <a:t>]                  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596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create</a:t>
                      </a:r>
                      <a:endParaRPr 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컨테이너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create [</a:t>
                      </a:r>
                      <a:r>
                        <a:rPr lang="ko-KR" altLang="en-US" sz="1500" dirty="0"/>
                        <a:t>이미지</a:t>
                      </a:r>
                      <a:r>
                        <a:rPr lang="en-US" sz="1500" dirty="0"/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92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실행 중인 컨테이너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59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ps -a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모든 컨테이너 목록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중지 포함</a:t>
                      </a:r>
                      <a:r>
                        <a:rPr lang="en-US" altLang="ko-KR" sz="15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ps -a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065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stop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컨테이너 중지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stop [</a:t>
                      </a:r>
                      <a:r>
                        <a:rPr lang="ko-KR" altLang="en-US" sz="1500" dirty="0"/>
                        <a:t>컨테이너</a:t>
                      </a:r>
                      <a:r>
                        <a:rPr lang="en-US" sz="1500" dirty="0"/>
                        <a:t>ID]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37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중지된 컨테이너 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start [</a:t>
                      </a:r>
                      <a:r>
                        <a:rPr lang="ko-KR" altLang="en-US" sz="1500" dirty="0"/>
                        <a:t>컨테이너</a:t>
                      </a:r>
                      <a:r>
                        <a:rPr lang="en-US" sz="1500" dirty="0"/>
                        <a:t>ID]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011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restart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컨테이너 재시작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restart [</a:t>
                      </a:r>
                      <a:r>
                        <a:rPr lang="ko-KR" altLang="en-US" sz="1500" dirty="0"/>
                        <a:t>컨테이너</a:t>
                      </a:r>
                      <a:r>
                        <a:rPr lang="en-US" sz="1500" dirty="0"/>
                        <a:t>ID]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279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컨테이너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rm [</a:t>
                      </a:r>
                      <a:r>
                        <a:rPr lang="ko-KR" altLang="en-US" sz="1500" dirty="0"/>
                        <a:t>컨테이너</a:t>
                      </a:r>
                      <a:r>
                        <a:rPr lang="en-US" sz="1500" dirty="0"/>
                        <a:t>ID]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880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1DA5C0-5912-79AC-FFFA-34ACA38AF7C1}"/>
              </a:ext>
            </a:extLst>
          </p:cNvPr>
          <p:cNvSpPr txBox="1"/>
          <p:nvPr/>
        </p:nvSpPr>
        <p:spPr>
          <a:xfrm>
            <a:off x="483845" y="144547"/>
            <a:ext cx="22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648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D265EF-FC4E-4022-9F35-6E8C980A7A21}"/>
              </a:ext>
            </a:extLst>
          </p:cNvPr>
          <p:cNvSpPr txBox="1"/>
          <p:nvPr/>
        </p:nvSpPr>
        <p:spPr>
          <a:xfrm>
            <a:off x="259137" y="1135330"/>
            <a:ext cx="249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컨테이너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0C001C7-2D33-4003-84B5-B262B890A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501613"/>
              </p:ext>
            </p:extLst>
          </p:nvPr>
        </p:nvGraphicFramePr>
        <p:xfrm>
          <a:off x="293615" y="1596964"/>
          <a:ext cx="11660698" cy="2545080"/>
        </p:xfrm>
        <a:graphic>
          <a:graphicData uri="http://schemas.openxmlformats.org/drawingml/2006/table">
            <a:tbl>
              <a:tblPr/>
              <a:tblGrid>
                <a:gridCol w="1554855">
                  <a:extLst>
                    <a:ext uri="{9D8B030D-6E8A-4147-A177-3AD203B41FA5}">
                      <a16:colId xmlns:a16="http://schemas.microsoft.com/office/drawing/2014/main" val="1568547465"/>
                    </a:ext>
                  </a:extLst>
                </a:gridCol>
                <a:gridCol w="3470179">
                  <a:extLst>
                    <a:ext uri="{9D8B030D-6E8A-4147-A177-3AD203B41FA5}">
                      <a16:colId xmlns:a16="http://schemas.microsoft.com/office/drawing/2014/main" val="3745065228"/>
                    </a:ext>
                  </a:extLst>
                </a:gridCol>
                <a:gridCol w="6635664">
                  <a:extLst>
                    <a:ext uri="{9D8B030D-6E8A-4147-A177-3AD203B41FA5}">
                      <a16:colId xmlns:a16="http://schemas.microsoft.com/office/drawing/2014/main" val="327574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61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exec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실행 중인 컨테이너 내부로 접속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exec </a:t>
                      </a:r>
                    </a:p>
                    <a:p>
                      <a:r>
                        <a:rPr lang="en-US" sz="1500" dirty="0"/>
                        <a:t>               -it                          </a:t>
                      </a:r>
                      <a:r>
                        <a:rPr lang="ko-KR" altLang="en-US" sz="1500" dirty="0"/>
                        <a:t>컨테이너의 터미널과 연결 </a:t>
                      </a:r>
                      <a:endParaRPr lang="en-US" sz="1500" dirty="0"/>
                    </a:p>
                    <a:p>
                      <a:r>
                        <a:rPr lang="en-US" sz="1500" dirty="0"/>
                        <a:t>               [</a:t>
                      </a:r>
                      <a:r>
                        <a:rPr lang="ko-KR" altLang="en-US" sz="1500" dirty="0"/>
                        <a:t>컨테이너</a:t>
                      </a:r>
                      <a:r>
                        <a:rPr lang="en-US" sz="1500" dirty="0"/>
                        <a:t>ID] </a:t>
                      </a:r>
                    </a:p>
                    <a:p>
                      <a:r>
                        <a:rPr lang="en-US" sz="1500" dirty="0"/>
                        <a:t>               /bin/bash                 </a:t>
                      </a:r>
                      <a:r>
                        <a:rPr lang="ko-KR" altLang="en-US" sz="1500" dirty="0"/>
                        <a:t>연결된 터미널에서 명령어를 실행</a:t>
                      </a:r>
                      <a:endParaRPr 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667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logs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컨테이너 로그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logs [</a:t>
                      </a:r>
                      <a:r>
                        <a:rPr lang="ko-KR" altLang="en-US" sz="1500" dirty="0"/>
                        <a:t>컨테이너</a:t>
                      </a:r>
                      <a:r>
                        <a:rPr lang="en-US" sz="1500" dirty="0"/>
                        <a:t>ID]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592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stats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컨테이너 리소스 사용량 실시간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stats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988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cp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파일 복사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docker cp ./index.html web:/</a:t>
                      </a:r>
                      <a:r>
                        <a:rPr lang="en-US" altLang="ko-KR" sz="1600" dirty="0" err="1"/>
                        <a:t>usr</a:t>
                      </a:r>
                      <a:r>
                        <a:rPr lang="en-US" altLang="ko-KR" sz="1600" dirty="0"/>
                        <a:t>/share/</a:t>
                      </a:r>
                      <a:r>
                        <a:rPr lang="en-US" altLang="ko-KR" sz="1600" dirty="0" err="1"/>
                        <a:t>nginx</a:t>
                      </a:r>
                      <a:r>
                        <a:rPr lang="en-US" altLang="ko-KR" sz="1600" dirty="0"/>
                        <a:t>/html/ </a:t>
                      </a:r>
                      <a:r>
                        <a:rPr lang="en-US" altLang="ko-KR" sz="1400" dirty="0"/>
                        <a:t>  (</a:t>
                      </a:r>
                      <a:r>
                        <a:rPr lang="ko-KR" altLang="en-US" sz="1400" dirty="0"/>
                        <a:t>호스트</a:t>
                      </a:r>
                      <a:r>
                        <a:rPr lang="en-US" altLang="ko-KR" sz="1400" dirty="0"/>
                        <a:t>-&gt;</a:t>
                      </a:r>
                      <a:r>
                        <a:rPr lang="ko-KR" altLang="en-US" sz="1400" dirty="0"/>
                        <a:t>컨테이너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r>
                        <a:rPr lang="en-US" altLang="ko-KR" sz="1600" dirty="0"/>
                        <a:t>docker cp web:/</a:t>
                      </a:r>
                      <a:r>
                        <a:rPr lang="en-US" altLang="ko-KR" sz="1600" dirty="0" err="1"/>
                        <a:t>usr</a:t>
                      </a:r>
                      <a:r>
                        <a:rPr lang="en-US" altLang="ko-KR" sz="1600" dirty="0"/>
                        <a:t>/share/</a:t>
                      </a:r>
                      <a:r>
                        <a:rPr lang="en-US" altLang="ko-KR" sz="1600" dirty="0" err="1"/>
                        <a:t>nginx</a:t>
                      </a:r>
                      <a:r>
                        <a:rPr lang="en-US" altLang="ko-KR" sz="1600" dirty="0"/>
                        <a:t>/html/index.html ./  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컨테이너</a:t>
                      </a:r>
                      <a:r>
                        <a:rPr lang="en-US" altLang="ko-KR" sz="1400" dirty="0"/>
                        <a:t>-&gt;</a:t>
                      </a:r>
                      <a:r>
                        <a:rPr lang="ko-KR" altLang="en-US" sz="1400" dirty="0"/>
                        <a:t>호스트</a:t>
                      </a:r>
                      <a:r>
                        <a:rPr lang="en-US" altLang="ko-KR" sz="1400" dirty="0"/>
                        <a:t>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7027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1DA5C0-5912-79AC-FFFA-34ACA38AF7C1}"/>
              </a:ext>
            </a:extLst>
          </p:cNvPr>
          <p:cNvSpPr txBox="1"/>
          <p:nvPr/>
        </p:nvSpPr>
        <p:spPr>
          <a:xfrm>
            <a:off x="483845" y="144547"/>
            <a:ext cx="22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659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35CAC7-CF87-48F5-B593-19FFF0676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887849"/>
              </p:ext>
            </p:extLst>
          </p:nvPr>
        </p:nvGraphicFramePr>
        <p:xfrm>
          <a:off x="838200" y="1891665"/>
          <a:ext cx="10515600" cy="1280160"/>
        </p:xfrm>
        <a:graphic>
          <a:graphicData uri="http://schemas.openxmlformats.org/drawingml/2006/table">
            <a:tbl>
              <a:tblPr/>
              <a:tblGrid>
                <a:gridCol w="2597458">
                  <a:extLst>
                    <a:ext uri="{9D8B030D-6E8A-4147-A177-3AD203B41FA5}">
                      <a16:colId xmlns:a16="http://schemas.microsoft.com/office/drawing/2014/main" val="1149820900"/>
                    </a:ext>
                  </a:extLst>
                </a:gridCol>
                <a:gridCol w="3773010">
                  <a:extLst>
                    <a:ext uri="{9D8B030D-6E8A-4147-A177-3AD203B41FA5}">
                      <a16:colId xmlns:a16="http://schemas.microsoft.com/office/drawing/2014/main" val="1449544944"/>
                    </a:ext>
                  </a:extLst>
                </a:gridCol>
                <a:gridCol w="4145132">
                  <a:extLst>
                    <a:ext uri="{9D8B030D-6E8A-4147-A177-3AD203B41FA5}">
                      <a16:colId xmlns:a16="http://schemas.microsoft.com/office/drawing/2014/main" val="2398024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07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images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내려 받거나 생성한 이미지 목록</a:t>
                      </a:r>
                      <a:endParaRPr lang="en-US" altLang="ko-KR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images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69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rmi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이미지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rmi [</a:t>
                      </a:r>
                      <a:r>
                        <a:rPr lang="ko-KR" altLang="en-US" sz="1500" dirty="0"/>
                        <a:t>이미지</a:t>
                      </a:r>
                      <a:r>
                        <a:rPr lang="en-US" altLang="ko-KR" sz="1500" dirty="0"/>
                        <a:t>ID</a:t>
                      </a:r>
                      <a:r>
                        <a:rPr lang="en-US" sz="1500" dirty="0"/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102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docker search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이미지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docker search [nginx,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java, ubuntu </a:t>
                      </a:r>
                      <a:r>
                        <a:rPr lang="ko-KR" altLang="en-US" sz="1500" dirty="0"/>
                        <a:t>등</a:t>
                      </a:r>
                      <a:r>
                        <a:rPr lang="en-US" sz="1500" dirty="0"/>
                        <a:t>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3841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C79E32-D344-4501-ABD0-E79F9573FA89}"/>
              </a:ext>
            </a:extLst>
          </p:cNvPr>
          <p:cNvSpPr txBox="1"/>
          <p:nvPr/>
        </p:nvSpPr>
        <p:spPr>
          <a:xfrm>
            <a:off x="712825" y="1105232"/>
            <a:ext cx="249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이미지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4C995-679C-921E-3347-2BC3F80C960E}"/>
              </a:ext>
            </a:extLst>
          </p:cNvPr>
          <p:cNvSpPr txBox="1"/>
          <p:nvPr/>
        </p:nvSpPr>
        <p:spPr>
          <a:xfrm>
            <a:off x="483845" y="144547"/>
            <a:ext cx="22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031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35CAC7-CF87-48F5-B593-19FFF0676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55810"/>
              </p:ext>
            </p:extLst>
          </p:nvPr>
        </p:nvGraphicFramePr>
        <p:xfrm>
          <a:off x="838200" y="1891665"/>
          <a:ext cx="10515600" cy="1828800"/>
        </p:xfrm>
        <a:graphic>
          <a:graphicData uri="http://schemas.openxmlformats.org/drawingml/2006/table">
            <a:tbl>
              <a:tblPr/>
              <a:tblGrid>
                <a:gridCol w="2597458">
                  <a:extLst>
                    <a:ext uri="{9D8B030D-6E8A-4147-A177-3AD203B41FA5}">
                      <a16:colId xmlns:a16="http://schemas.microsoft.com/office/drawing/2014/main" val="1149820900"/>
                    </a:ext>
                  </a:extLst>
                </a:gridCol>
                <a:gridCol w="3773010">
                  <a:extLst>
                    <a:ext uri="{9D8B030D-6E8A-4147-A177-3AD203B41FA5}">
                      <a16:colId xmlns:a16="http://schemas.microsoft.com/office/drawing/2014/main" val="1449544944"/>
                    </a:ext>
                  </a:extLst>
                </a:gridCol>
                <a:gridCol w="4145132">
                  <a:extLst>
                    <a:ext uri="{9D8B030D-6E8A-4147-A177-3AD203B41FA5}">
                      <a16:colId xmlns:a16="http://schemas.microsoft.com/office/drawing/2014/main" val="2398024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07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작업 폴더 변경</a:t>
                      </a:r>
                      <a:endParaRPr lang="en-US" altLang="ko-KR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cd home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69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현재 작업 폴더에 있는 파일 목록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ls,</a:t>
                      </a:r>
                      <a:r>
                        <a:rPr lang="ko-KR" altLang="en-US" sz="1500" dirty="0"/>
                        <a:t>  </a:t>
                      </a:r>
                      <a:r>
                        <a:rPr lang="en-US" altLang="ko-KR" sz="1500" dirty="0"/>
                        <a:t>ls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-a</a:t>
                      </a:r>
                      <a:endParaRPr 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102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cat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파일 내용 출력하기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cat </a:t>
                      </a:r>
                      <a:r>
                        <a:rPr lang="en-US" altLang="ko-KR" sz="1500" dirty="0"/>
                        <a:t>index.html</a:t>
                      </a:r>
                      <a:endParaRPr 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384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echo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파일에 내용쓰기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echo hello &gt; index.html   (</a:t>
                      </a:r>
                      <a:r>
                        <a:rPr lang="ko-KR" altLang="en-US" sz="1500" dirty="0"/>
                        <a:t>덮어쓰기</a:t>
                      </a:r>
                      <a:r>
                        <a:rPr lang="en-US" sz="1500" dirty="0"/>
                        <a:t>)</a:t>
                      </a:r>
                    </a:p>
                    <a:p>
                      <a:r>
                        <a:rPr lang="en-US" sz="1500" dirty="0"/>
                        <a:t>echo hello &gt;&gt; index.html (</a:t>
                      </a:r>
                      <a:r>
                        <a:rPr lang="ko-KR" altLang="en-US" sz="1500" dirty="0"/>
                        <a:t>이어쓰기</a:t>
                      </a:r>
                      <a:r>
                        <a:rPr lang="en-US" sz="15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5201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C79E32-D344-4501-ABD0-E79F9573FA89}"/>
              </a:ext>
            </a:extLst>
          </p:cNvPr>
          <p:cNvSpPr txBox="1"/>
          <p:nvPr/>
        </p:nvSpPr>
        <p:spPr>
          <a:xfrm>
            <a:off x="712824" y="1105232"/>
            <a:ext cx="355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실습에 필요한 리눅스 명령어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4C995-679C-921E-3347-2BC3F80C960E}"/>
              </a:ext>
            </a:extLst>
          </p:cNvPr>
          <p:cNvSpPr txBox="1"/>
          <p:nvPr/>
        </p:nvSpPr>
        <p:spPr>
          <a:xfrm>
            <a:off x="483845" y="144547"/>
            <a:ext cx="22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251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18285-71B8-4CF2-8A79-A4C35413C985}"/>
              </a:ext>
            </a:extLst>
          </p:cNvPr>
          <p:cNvSpPr txBox="1"/>
          <p:nvPr/>
        </p:nvSpPr>
        <p:spPr>
          <a:xfrm>
            <a:off x="1892300" y="3251200"/>
            <a:ext cx="819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나만의 이미지 만들기</a:t>
            </a:r>
            <a:r>
              <a:rPr lang="en-US" altLang="ko-KR" sz="4000" b="1" dirty="0"/>
              <a:t>(Dockerfile)</a:t>
            </a:r>
            <a:endParaRPr lang="ko-KR" altLang="en-US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2C010-1C88-D23E-A1E8-A612F7F7C35A}"/>
              </a:ext>
            </a:extLst>
          </p:cNvPr>
          <p:cNvSpPr txBox="1"/>
          <p:nvPr/>
        </p:nvSpPr>
        <p:spPr>
          <a:xfrm>
            <a:off x="483845" y="144547"/>
            <a:ext cx="22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589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59044D-9C02-44A6-83E0-2E1BB73266D8}"/>
              </a:ext>
            </a:extLst>
          </p:cNvPr>
          <p:cNvSpPr txBox="1"/>
          <p:nvPr/>
        </p:nvSpPr>
        <p:spPr>
          <a:xfrm>
            <a:off x="531850" y="1115090"/>
            <a:ext cx="338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Dockerfile</a:t>
            </a:r>
            <a:r>
              <a:rPr lang="ko-KR" altLang="en-US" b="1" dirty="0"/>
              <a:t>로 이미지 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4353E-CC10-410F-B18F-25CB56B0F7B3}"/>
              </a:ext>
            </a:extLst>
          </p:cNvPr>
          <p:cNvSpPr txBox="1"/>
          <p:nvPr/>
        </p:nvSpPr>
        <p:spPr>
          <a:xfrm>
            <a:off x="651493" y="1550818"/>
            <a:ext cx="727330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#</a:t>
            </a:r>
            <a:r>
              <a:rPr lang="ko-KR" altLang="en-US" sz="1300" dirty="0"/>
              <a:t>사용할 베이스 이미지 명시 </a:t>
            </a:r>
            <a:r>
              <a:rPr lang="en-US" altLang="ko-KR" sz="1300" dirty="0"/>
              <a:t>(</a:t>
            </a:r>
            <a:r>
              <a:rPr lang="ko-KR" altLang="en-US" sz="1300" dirty="0"/>
              <a:t>공식 이미지 권장</a:t>
            </a:r>
            <a:r>
              <a:rPr lang="en-US" altLang="ko-KR" sz="1300" dirty="0"/>
              <a:t>)</a:t>
            </a:r>
          </a:p>
          <a:p>
            <a:r>
              <a:rPr lang="en-US" altLang="ko-KR" sz="1300" b="1" dirty="0"/>
              <a:t>FROM openjdk:17-jdk</a:t>
            </a:r>
          </a:p>
          <a:p>
            <a:endParaRPr lang="en-US" altLang="ko-KR" sz="1300" dirty="0"/>
          </a:p>
          <a:p>
            <a:r>
              <a:rPr lang="en-US" altLang="ko-KR" sz="1300" dirty="0"/>
              <a:t>#</a:t>
            </a:r>
            <a:r>
              <a:rPr lang="ko-KR" altLang="en-US" sz="1300" dirty="0"/>
              <a:t>작업 디렉토리 생성 및 설정</a:t>
            </a:r>
            <a:r>
              <a:rPr lang="en-US" altLang="ko-KR" sz="1300" dirty="0"/>
              <a:t>(</a:t>
            </a:r>
            <a:r>
              <a:rPr lang="ko-KR" altLang="en-US" sz="1300" dirty="0"/>
              <a:t>컨테이너 내부 경로에 시작점으로 지정 </a:t>
            </a:r>
            <a:r>
              <a:rPr lang="en-US" altLang="ko-KR" sz="1300" dirty="0"/>
              <a:t>-&gt; </a:t>
            </a:r>
            <a:r>
              <a:rPr lang="ko-KR" altLang="en-US" sz="1300" dirty="0"/>
              <a:t>없으면 생성 됨</a:t>
            </a:r>
            <a:r>
              <a:rPr lang="en-US" altLang="ko-KR" sz="1300" dirty="0"/>
              <a:t>)</a:t>
            </a:r>
          </a:p>
          <a:p>
            <a:r>
              <a:rPr lang="en-US" altLang="ko-KR" sz="1300" b="1" dirty="0"/>
              <a:t>WORKDIR /app</a:t>
            </a:r>
          </a:p>
          <a:p>
            <a:endParaRPr lang="en-US" altLang="ko-KR" sz="1300" dirty="0"/>
          </a:p>
          <a:p>
            <a:r>
              <a:rPr lang="en-US" altLang="ko-KR" sz="1300" dirty="0"/>
              <a:t>#jar</a:t>
            </a:r>
            <a:r>
              <a:rPr lang="ko-KR" altLang="en-US" sz="1300" dirty="0"/>
              <a:t>파일 등 빌드 결과물을 컨테이너에 복사 </a:t>
            </a:r>
            <a:r>
              <a:rPr lang="en-US" altLang="ko-KR" sz="1300" dirty="0"/>
              <a:t>(</a:t>
            </a:r>
            <a:r>
              <a:rPr lang="ko-KR" altLang="en-US" sz="1300" dirty="0"/>
              <a:t>호스트 </a:t>
            </a:r>
            <a:r>
              <a:rPr lang="en-US" altLang="ko-KR" sz="1300" dirty="0"/>
              <a:t>-&gt; </a:t>
            </a:r>
            <a:r>
              <a:rPr lang="ko-KR" altLang="en-US" sz="1300" dirty="0"/>
              <a:t>컨테이너</a:t>
            </a:r>
            <a:r>
              <a:rPr lang="en-US" altLang="ko-KR" sz="1300" dirty="0"/>
              <a:t>)</a:t>
            </a:r>
          </a:p>
          <a:p>
            <a:r>
              <a:rPr lang="en-US" altLang="ko-KR" sz="1300" b="1" dirty="0"/>
              <a:t>COPY build/libs/myapp.jar /app/app.jar</a:t>
            </a:r>
          </a:p>
          <a:p>
            <a:endParaRPr lang="en-US" altLang="ko-KR" sz="1300" dirty="0"/>
          </a:p>
          <a:p>
            <a:r>
              <a:rPr lang="en-US" altLang="ko-KR" sz="1300" dirty="0"/>
              <a:t>#</a:t>
            </a:r>
            <a:r>
              <a:rPr lang="ko-KR" altLang="en-US" sz="1300" dirty="0"/>
              <a:t>환경변수 사용</a:t>
            </a:r>
            <a:endParaRPr lang="en-US" altLang="ko-KR" sz="1300" dirty="0"/>
          </a:p>
          <a:p>
            <a:r>
              <a:rPr lang="en-US" altLang="ko-KR" sz="1300" b="1" dirty="0"/>
              <a:t>ENV </a:t>
            </a:r>
            <a:r>
              <a:rPr kumimoji="0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PROJECT_NAME </a:t>
            </a:r>
            <a:r>
              <a:rPr lang="en-US" altLang="ko-KR" sz="1300" b="1" dirty="0"/>
              <a:t>=“</a:t>
            </a:r>
            <a:r>
              <a:rPr lang="ko-KR" altLang="en-US" sz="1300" b="1" dirty="0"/>
              <a:t>스프링 웹 서버입니다</a:t>
            </a:r>
            <a:r>
              <a:rPr lang="en-US" altLang="ko-KR" sz="1300" b="1" dirty="0"/>
              <a:t>."</a:t>
            </a:r>
          </a:p>
          <a:p>
            <a:endParaRPr lang="en-US" altLang="ko-KR" sz="1300" dirty="0"/>
          </a:p>
          <a:p>
            <a:r>
              <a:rPr lang="en-US" altLang="ko-KR" sz="1300" dirty="0"/>
              <a:t>#</a:t>
            </a:r>
            <a:r>
              <a:rPr lang="ko-KR" altLang="en-US" sz="1300" dirty="0"/>
              <a:t>컨테이너 실행시 기본으로 실행할 명령</a:t>
            </a:r>
          </a:p>
          <a:p>
            <a:r>
              <a:rPr lang="en-US" altLang="ko-KR" sz="1300" b="1" dirty="0"/>
              <a:t>CMD ["java", "-jar", "/app/app.jar"]</a:t>
            </a:r>
            <a:endParaRPr lang="ko-KR" altLang="en-US" sz="13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D261B-ECD2-4111-9F6F-ECA41FD15B5C}"/>
              </a:ext>
            </a:extLst>
          </p:cNvPr>
          <p:cNvSpPr txBox="1"/>
          <p:nvPr/>
        </p:nvSpPr>
        <p:spPr>
          <a:xfrm>
            <a:off x="651493" y="5152896"/>
            <a:ext cx="8256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//</a:t>
            </a:r>
            <a:r>
              <a:rPr lang="ko-KR" altLang="en-US" sz="1300" dirty="0"/>
              <a:t>이미지 만드는 명령어</a:t>
            </a:r>
            <a:endParaRPr lang="en-US" altLang="ko-KR" sz="1300" dirty="0"/>
          </a:p>
          <a:p>
            <a:r>
              <a:rPr lang="en-US" altLang="ko-KR" b="1" dirty="0"/>
              <a:t>docker build -t [</a:t>
            </a:r>
            <a:r>
              <a:rPr lang="ko-KR" altLang="en-US" b="1" dirty="0"/>
              <a:t>이미지이름</a:t>
            </a:r>
            <a:r>
              <a:rPr lang="en-US" altLang="ko-KR" b="1" dirty="0"/>
              <a:t>]:[</a:t>
            </a:r>
            <a:r>
              <a:rPr lang="ko-KR" altLang="en-US" b="1" dirty="0"/>
              <a:t>태그</a:t>
            </a:r>
            <a:r>
              <a:rPr lang="en-US" altLang="ko-KR" b="1" dirty="0"/>
              <a:t>] [Dockerfile</a:t>
            </a:r>
            <a:r>
              <a:rPr lang="ko-KR" altLang="en-US" b="1" dirty="0"/>
              <a:t>경로</a:t>
            </a:r>
            <a:r>
              <a:rPr lang="en-US" altLang="ko-KR" b="1" dirty="0"/>
              <a:t>]</a:t>
            </a:r>
          </a:p>
          <a:p>
            <a:endParaRPr lang="en-US" altLang="ko-KR" dirty="0"/>
          </a:p>
          <a:p>
            <a:r>
              <a:rPr lang="en-US" altLang="ko-KR" sz="1300" dirty="0"/>
              <a:t>//</a:t>
            </a:r>
            <a:r>
              <a:rPr lang="ko-KR" altLang="en-US" sz="1300" dirty="0"/>
              <a:t>예시</a:t>
            </a:r>
            <a:endParaRPr lang="en-US" altLang="ko-KR" sz="1300" dirty="0"/>
          </a:p>
          <a:p>
            <a:r>
              <a:rPr lang="en-US" altLang="ko-KR" b="1" dirty="0"/>
              <a:t>docker build -t backend .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51956F-ABF7-42E4-CAC6-EF4312C2A7EB}"/>
              </a:ext>
            </a:extLst>
          </p:cNvPr>
          <p:cNvSpPr txBox="1"/>
          <p:nvPr/>
        </p:nvSpPr>
        <p:spPr>
          <a:xfrm>
            <a:off x="483845" y="144547"/>
            <a:ext cx="22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480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DA379-D0FD-3E4E-6EDE-132C0473E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893C10-4CA3-E016-5833-0A232524D51F}"/>
              </a:ext>
            </a:extLst>
          </p:cNvPr>
          <p:cNvSpPr txBox="1"/>
          <p:nvPr/>
        </p:nvSpPr>
        <p:spPr>
          <a:xfrm>
            <a:off x="484225" y="1191290"/>
            <a:ext cx="338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docker</a:t>
            </a:r>
            <a:r>
              <a:rPr lang="ko-KR" altLang="en-US" b="1" dirty="0"/>
              <a:t> </a:t>
            </a:r>
            <a:r>
              <a:rPr lang="en-US" altLang="ko-KR" b="1" dirty="0"/>
              <a:t>Hub</a:t>
            </a:r>
            <a:r>
              <a:rPr lang="ko-KR" altLang="en-US" b="1" dirty="0"/>
              <a:t>에 이미지 올리기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FD8B0-39F6-33C8-F55C-97BEC335B5FA}"/>
              </a:ext>
            </a:extLst>
          </p:cNvPr>
          <p:cNvSpPr txBox="1"/>
          <p:nvPr/>
        </p:nvSpPr>
        <p:spPr>
          <a:xfrm>
            <a:off x="484225" y="2120653"/>
            <a:ext cx="82562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//</a:t>
            </a:r>
            <a:r>
              <a:rPr lang="ko-KR" altLang="en-US" sz="1300" dirty="0"/>
              <a:t>이미지 올리기 전 태깅하기</a:t>
            </a:r>
            <a:endParaRPr lang="en-US" altLang="ko-KR" sz="1300" dirty="0"/>
          </a:p>
          <a:p>
            <a:r>
              <a:rPr lang="en-US" altLang="ko-KR" b="1" dirty="0"/>
              <a:t>docker tag backend:v1 </a:t>
            </a:r>
            <a:r>
              <a:rPr lang="en-US" altLang="ko-KR" b="1" dirty="0" err="1"/>
              <a:t>eunshik</a:t>
            </a:r>
            <a:r>
              <a:rPr lang="en-US" altLang="ko-KR" b="1" dirty="0"/>
              <a:t>/ backend:v1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300" dirty="0"/>
              <a:t>//push</a:t>
            </a:r>
          </a:p>
          <a:p>
            <a:r>
              <a:rPr lang="en-US" altLang="ko-KR" b="1" dirty="0"/>
              <a:t>docker push </a:t>
            </a:r>
            <a:r>
              <a:rPr lang="en-US" altLang="ko-KR" b="1" dirty="0" err="1"/>
              <a:t>eunshik</a:t>
            </a:r>
            <a:r>
              <a:rPr lang="en-US" altLang="ko-KR" b="1" dirty="0"/>
              <a:t>/ backend:v1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C254E1-E05E-30E9-0C9D-7616234C2302}"/>
              </a:ext>
            </a:extLst>
          </p:cNvPr>
          <p:cNvSpPr txBox="1"/>
          <p:nvPr/>
        </p:nvSpPr>
        <p:spPr>
          <a:xfrm>
            <a:off x="483845" y="144547"/>
            <a:ext cx="2274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endParaRPr lang="ko-KR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156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18285-71B8-4CF2-8A79-A4C35413C985}"/>
              </a:ext>
            </a:extLst>
          </p:cNvPr>
          <p:cNvSpPr txBox="1"/>
          <p:nvPr/>
        </p:nvSpPr>
        <p:spPr>
          <a:xfrm>
            <a:off x="3406066" y="3152001"/>
            <a:ext cx="53798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docker Compose</a:t>
            </a:r>
            <a:r>
              <a:rPr lang="ko-KR" altLang="en-US" sz="3000" b="1" dirty="0"/>
              <a:t>주요 명령어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25190-CF57-8D09-6345-08EAB9890621}"/>
              </a:ext>
            </a:extLst>
          </p:cNvPr>
          <p:cNvSpPr txBox="1"/>
          <p:nvPr/>
        </p:nvSpPr>
        <p:spPr>
          <a:xfrm>
            <a:off x="226392" y="153424"/>
            <a:ext cx="280977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b="1" dirty="0">
                <a:solidFill>
                  <a:schemeClr val="bg1"/>
                </a:solidFill>
                <a:latin typeface="+mj-ea"/>
                <a:ea typeface="+mj-ea"/>
              </a:rPr>
              <a:t>docker</a:t>
            </a:r>
            <a:r>
              <a:rPr lang="ko-KR" altLang="en-US" sz="23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300" b="1" dirty="0">
                <a:solidFill>
                  <a:schemeClr val="bg1"/>
                </a:solidFill>
                <a:latin typeface="+mj-ea"/>
                <a:ea typeface="+mj-ea"/>
              </a:rPr>
              <a:t>Compose</a:t>
            </a:r>
            <a:endParaRPr lang="ko-KR" altLang="en-US" sz="23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329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5268</TotalTime>
  <Words>722</Words>
  <Application>Microsoft Office PowerPoint</Application>
  <PresentationFormat>와이드스크린</PresentationFormat>
  <Paragraphs>163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은식 신</dc:creator>
  <cp:lastModifiedBy>은식 신</cp:lastModifiedBy>
  <cp:revision>598</cp:revision>
  <dcterms:created xsi:type="dcterms:W3CDTF">2025-05-28T07:44:57Z</dcterms:created>
  <dcterms:modified xsi:type="dcterms:W3CDTF">2025-06-17T02:23:15Z</dcterms:modified>
</cp:coreProperties>
</file>