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3/17/2022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080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19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86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1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96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98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06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43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50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61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42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3/17/2022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‹N°›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172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6" name="Picture 3" descr="Une courbe numérique de marché boursier">
            <a:extLst>
              <a:ext uri="{FF2B5EF4-FFF2-40B4-BE49-F238E27FC236}">
                <a16:creationId xmlns:a16="http://schemas.microsoft.com/office/drawing/2014/main" id="{0356E69A-64E6-60E6-450D-209A0FECFF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688" r="-1" b="10570"/>
          <a:stretch/>
        </p:blipFill>
        <p:spPr>
          <a:xfrm>
            <a:off x="-1" y="10"/>
            <a:ext cx="12188951" cy="6857990"/>
          </a:xfrm>
          <a:prstGeom prst="rect">
            <a:avLst/>
          </a:prstGeom>
        </p:spPr>
      </p:pic>
      <p:grpSp>
        <p:nvGrpSpPr>
          <p:cNvPr id="48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1CB848B-7D97-4DB5-A6B4-0F990D5A8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fr-CH" dirty="0" err="1">
                <a:solidFill>
                  <a:srgbClr val="FFFFFF"/>
                </a:solidFill>
              </a:rPr>
              <a:t>Semester</a:t>
            </a:r>
            <a:r>
              <a:rPr lang="fr-CH" dirty="0">
                <a:solidFill>
                  <a:srgbClr val="FFFFFF"/>
                </a:solidFill>
              </a:rPr>
              <a:t> Project</a:t>
            </a:r>
            <a:br>
              <a:rPr lang="fr-CH" dirty="0">
                <a:solidFill>
                  <a:srgbClr val="FFFFFF"/>
                </a:solidFill>
              </a:rPr>
            </a:br>
            <a:r>
              <a:rPr lang="fr-CH" dirty="0">
                <a:solidFill>
                  <a:srgbClr val="FFFFFF"/>
                </a:solidFill>
              </a:rPr>
              <a:t>(</a:t>
            </a:r>
            <a:r>
              <a:rPr lang="fr-CH" dirty="0" err="1">
                <a:solidFill>
                  <a:srgbClr val="FFFFFF"/>
                </a:solidFill>
              </a:rPr>
              <a:t>MScIS</a:t>
            </a:r>
            <a:r>
              <a:rPr lang="fr-CH" dirty="0">
                <a:solidFill>
                  <a:srgbClr val="FFFFFF"/>
                </a:solidFill>
              </a:rPr>
              <a:t>)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72204B-0C81-4163-8420-17E36242C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4468986"/>
            <a:ext cx="7063739" cy="1655762"/>
          </a:xfrm>
        </p:spPr>
        <p:txBody>
          <a:bodyPr>
            <a:normAutofit/>
          </a:bodyPr>
          <a:lstStyle/>
          <a:p>
            <a:r>
              <a:rPr lang="fr-CH" sz="3200" dirty="0">
                <a:solidFill>
                  <a:srgbClr val="FFFFFF"/>
                </a:solidFill>
              </a:rPr>
              <a:t>Louis Tochon</a:t>
            </a:r>
          </a:p>
          <a:p>
            <a:r>
              <a:rPr lang="fr-CH" sz="3200" dirty="0" err="1">
                <a:solidFill>
                  <a:srgbClr val="FFFFFF"/>
                </a:solidFill>
              </a:rPr>
              <a:t>Supervised</a:t>
            </a:r>
            <a:r>
              <a:rPr lang="fr-CH" sz="3200" dirty="0">
                <a:solidFill>
                  <a:srgbClr val="FFFFFF"/>
                </a:solidFill>
              </a:rPr>
              <a:t> by Pr. Huguenin</a:t>
            </a:r>
            <a:endParaRPr lang="fr-FR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240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CB848B-7D97-4DB5-A6B4-0F990D5A8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314" y="174625"/>
            <a:ext cx="5047488" cy="862013"/>
          </a:xfrm>
        </p:spPr>
        <p:txBody>
          <a:bodyPr>
            <a:normAutofit/>
          </a:bodyPr>
          <a:lstStyle/>
          <a:p>
            <a:pPr algn="l"/>
            <a:r>
              <a:rPr lang="fr-CH" dirty="0"/>
              <a:t>Background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72204B-0C81-4163-8420-17E36242C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643" y="1386754"/>
            <a:ext cx="5227784" cy="636010"/>
          </a:xfrm>
        </p:spPr>
        <p:txBody>
          <a:bodyPr>
            <a:normAutofit/>
          </a:bodyPr>
          <a:lstStyle/>
          <a:p>
            <a:r>
              <a:rPr lang="fr-CH" i="1" dirty="0"/>
              <a:t>K-</a:t>
            </a:r>
            <a:r>
              <a:rPr lang="fr-CH" i="1" dirty="0" err="1"/>
              <a:t>anonymity</a:t>
            </a:r>
            <a:r>
              <a:rPr lang="fr-CH" i="1" dirty="0"/>
              <a:t> </a:t>
            </a:r>
            <a:endParaRPr lang="fr-CH" dirty="0"/>
          </a:p>
          <a:p>
            <a:pPr algn="l"/>
            <a:endParaRPr lang="fr-FR" i="1" dirty="0"/>
          </a:p>
        </p:txBody>
      </p:sp>
      <p:grpSp>
        <p:nvGrpSpPr>
          <p:cNvPr id="65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B2E2F101-4916-48E8-A10C-C18F53990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275453"/>
              </p:ext>
            </p:extLst>
          </p:nvPr>
        </p:nvGraphicFramePr>
        <p:xfrm>
          <a:off x="657643" y="2022764"/>
          <a:ext cx="522778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946">
                  <a:extLst>
                    <a:ext uri="{9D8B030D-6E8A-4147-A177-3AD203B41FA5}">
                      <a16:colId xmlns:a16="http://schemas.microsoft.com/office/drawing/2014/main" val="1910348102"/>
                    </a:ext>
                  </a:extLst>
                </a:gridCol>
                <a:gridCol w="1306946">
                  <a:extLst>
                    <a:ext uri="{9D8B030D-6E8A-4147-A177-3AD203B41FA5}">
                      <a16:colId xmlns:a16="http://schemas.microsoft.com/office/drawing/2014/main" val="3188242273"/>
                    </a:ext>
                  </a:extLst>
                </a:gridCol>
                <a:gridCol w="1306946">
                  <a:extLst>
                    <a:ext uri="{9D8B030D-6E8A-4147-A177-3AD203B41FA5}">
                      <a16:colId xmlns:a16="http://schemas.microsoft.com/office/drawing/2014/main" val="1126986390"/>
                    </a:ext>
                  </a:extLst>
                </a:gridCol>
                <a:gridCol w="1306946">
                  <a:extLst>
                    <a:ext uri="{9D8B030D-6E8A-4147-A177-3AD203B41FA5}">
                      <a16:colId xmlns:a16="http://schemas.microsoft.com/office/drawing/2014/main" val="4112795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Name</a:t>
                      </a:r>
                      <a:endParaRPr lang="fr-FR" dirty="0"/>
                    </a:p>
                  </a:txBody>
                  <a:tcPr>
                    <a:pattFill prst="pct60">
                      <a:fgClr>
                        <a:schemeClr val="tx1">
                          <a:lumMod val="75000"/>
                          <a:lumOff val="2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Gender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Zipcode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Problem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25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>
                          <a:solidFill>
                            <a:schemeClr val="bg1"/>
                          </a:solidFill>
                        </a:rPr>
                        <a:t>Simon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pattFill prst="pct60">
                      <a:fgClr>
                        <a:schemeClr val="tx1">
                          <a:lumMod val="75000"/>
                          <a:lumOff val="2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1226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Cancer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73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>
                          <a:solidFill>
                            <a:schemeClr val="bg1"/>
                          </a:solidFill>
                        </a:rPr>
                        <a:t>Louis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pattFill prst="pct60">
                      <a:fgClr>
                        <a:schemeClr val="tx1">
                          <a:lumMod val="75000"/>
                          <a:lumOff val="2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1212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Flu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738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>
                          <a:solidFill>
                            <a:schemeClr val="bg1"/>
                          </a:solidFill>
                        </a:rPr>
                        <a:t>Theo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pattFill prst="pct60">
                      <a:fgClr>
                        <a:schemeClr val="tx1">
                          <a:lumMod val="75000"/>
                          <a:lumOff val="2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1212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HIV+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006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>
                          <a:solidFill>
                            <a:schemeClr val="bg1"/>
                          </a:solidFill>
                        </a:rPr>
                        <a:t>Laura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pattFill prst="pct60">
                      <a:fgClr>
                        <a:schemeClr val="tx1">
                          <a:lumMod val="75000"/>
                          <a:lumOff val="2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1217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Cancer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919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>
                          <a:solidFill>
                            <a:schemeClr val="bg1"/>
                          </a:solidFill>
                        </a:rPr>
                        <a:t>Leo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pattFill prst="pct60">
                      <a:fgClr>
                        <a:schemeClr val="tx1">
                          <a:lumMod val="75000"/>
                          <a:lumOff val="2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1212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Flu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677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>
                          <a:solidFill>
                            <a:schemeClr val="bg1"/>
                          </a:solidFill>
                        </a:rPr>
                        <a:t>Lisa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pattFill prst="pct60">
                      <a:fgClr>
                        <a:schemeClr val="tx1">
                          <a:lumMod val="75000"/>
                          <a:lumOff val="2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1211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HIV+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99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>
                          <a:solidFill>
                            <a:schemeClr val="bg1"/>
                          </a:solidFill>
                        </a:rPr>
                        <a:t>Ana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pattFill prst="pct60">
                      <a:fgClr>
                        <a:schemeClr val="tx1">
                          <a:lumMod val="75000"/>
                          <a:lumOff val="2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1227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Flu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668737"/>
                  </a:ext>
                </a:extLst>
              </a:tr>
            </a:tbl>
          </a:graphicData>
        </a:graphic>
      </p:graphicFrame>
      <p:sp>
        <p:nvSpPr>
          <p:cNvPr id="30" name="Sous-titre 2">
            <a:extLst>
              <a:ext uri="{FF2B5EF4-FFF2-40B4-BE49-F238E27FC236}">
                <a16:creationId xmlns:a16="http://schemas.microsoft.com/office/drawing/2014/main" id="{1BA0DD49-54DD-49A5-A54D-972C9ACEB16B}"/>
              </a:ext>
            </a:extLst>
          </p:cNvPr>
          <p:cNvSpPr txBox="1">
            <a:spLocks/>
          </p:cNvSpPr>
          <p:nvPr/>
        </p:nvSpPr>
        <p:spPr>
          <a:xfrm>
            <a:off x="6541546" y="1329366"/>
            <a:ext cx="5227784" cy="636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i="1" dirty="0" err="1"/>
              <a:t>Generalization</a:t>
            </a:r>
            <a:r>
              <a:rPr lang="fr-CH" i="1" dirty="0"/>
              <a:t> </a:t>
            </a:r>
            <a:r>
              <a:rPr lang="fr-CH" i="1" dirty="0" err="1"/>
              <a:t>Tree</a:t>
            </a:r>
            <a:r>
              <a:rPr lang="fr-CH" i="1" dirty="0"/>
              <a:t> </a:t>
            </a:r>
            <a:endParaRPr lang="fr-CH" dirty="0"/>
          </a:p>
          <a:p>
            <a:pPr algn="l"/>
            <a:endParaRPr lang="fr-FR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5FDB63-DC7E-4908-8FE3-26AB90745CEC}"/>
              </a:ext>
            </a:extLst>
          </p:cNvPr>
          <p:cNvSpPr/>
          <p:nvPr/>
        </p:nvSpPr>
        <p:spPr>
          <a:xfrm>
            <a:off x="1952625" y="2032289"/>
            <a:ext cx="1314450" cy="294928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DAF2CE2-192A-418C-9501-94D23A8F23FB}"/>
              </a:ext>
            </a:extLst>
          </p:cNvPr>
          <p:cNvSpPr/>
          <p:nvPr/>
        </p:nvSpPr>
        <p:spPr>
          <a:xfrm>
            <a:off x="3267075" y="2031481"/>
            <a:ext cx="1314450" cy="294928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B61B1D-9827-4766-B7DB-29C62AE0323B}"/>
              </a:ext>
            </a:extLst>
          </p:cNvPr>
          <p:cNvSpPr/>
          <p:nvPr/>
        </p:nvSpPr>
        <p:spPr>
          <a:xfrm>
            <a:off x="1961861" y="2762250"/>
            <a:ext cx="26289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D56F0C-DF64-4719-A49F-265DE3377FAE}"/>
              </a:ext>
            </a:extLst>
          </p:cNvPr>
          <p:cNvSpPr/>
          <p:nvPr/>
        </p:nvSpPr>
        <p:spPr>
          <a:xfrm>
            <a:off x="1966321" y="3143250"/>
            <a:ext cx="26289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B5B1C3-4921-469B-A4E6-842A0F8C7A93}"/>
              </a:ext>
            </a:extLst>
          </p:cNvPr>
          <p:cNvSpPr/>
          <p:nvPr/>
        </p:nvSpPr>
        <p:spPr>
          <a:xfrm>
            <a:off x="1966112" y="3897457"/>
            <a:ext cx="26289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FA433C1-ECEC-4E07-9CE5-BEA140207C39}"/>
              </a:ext>
            </a:extLst>
          </p:cNvPr>
          <p:cNvSpPr/>
          <p:nvPr/>
        </p:nvSpPr>
        <p:spPr>
          <a:xfrm>
            <a:off x="6555736" y="4371975"/>
            <a:ext cx="949963" cy="42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1211</a:t>
            </a:r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3D6EAD44-14D0-47CB-87D9-861CFDA27B7D}"/>
              </a:ext>
            </a:extLst>
          </p:cNvPr>
          <p:cNvSpPr/>
          <p:nvPr/>
        </p:nvSpPr>
        <p:spPr>
          <a:xfrm>
            <a:off x="7578469" y="4363736"/>
            <a:ext cx="949963" cy="42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1212</a:t>
            </a:r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C06C74F6-567D-47C8-A473-81B7A27443AB}"/>
              </a:ext>
            </a:extLst>
          </p:cNvPr>
          <p:cNvSpPr/>
          <p:nvPr/>
        </p:nvSpPr>
        <p:spPr>
          <a:xfrm>
            <a:off x="8623810" y="4363736"/>
            <a:ext cx="949963" cy="42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1217</a:t>
            </a:r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7A6E7C28-CAB0-4B62-A565-08156D56D857}"/>
              </a:ext>
            </a:extLst>
          </p:cNvPr>
          <p:cNvSpPr/>
          <p:nvPr/>
        </p:nvSpPr>
        <p:spPr>
          <a:xfrm>
            <a:off x="9754298" y="4371190"/>
            <a:ext cx="949963" cy="42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1226</a:t>
            </a:r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C1CF40C-1695-46D4-B12D-B1F3110863C6}"/>
              </a:ext>
            </a:extLst>
          </p:cNvPr>
          <p:cNvSpPr/>
          <p:nvPr/>
        </p:nvSpPr>
        <p:spPr>
          <a:xfrm>
            <a:off x="9739272" y="3280880"/>
            <a:ext cx="949963" cy="42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1220</a:t>
            </a:r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D0A41649-B611-4E39-B047-FA3F65B12BBC}"/>
              </a:ext>
            </a:extLst>
          </p:cNvPr>
          <p:cNvSpPr/>
          <p:nvPr/>
        </p:nvSpPr>
        <p:spPr>
          <a:xfrm>
            <a:off x="8077374" y="3296942"/>
            <a:ext cx="949963" cy="42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1210</a:t>
            </a:r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9C8AFE17-CF2C-4A4E-A109-D75C58549C52}"/>
              </a:ext>
            </a:extLst>
          </p:cNvPr>
          <p:cNvSpPr/>
          <p:nvPr/>
        </p:nvSpPr>
        <p:spPr>
          <a:xfrm>
            <a:off x="8815449" y="2156840"/>
            <a:ext cx="949963" cy="42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1200</a:t>
            </a:r>
            <a:endParaRPr lang="fr-FR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ED787A3-CF26-4F1E-B0D1-42D6EC2B6FB5}"/>
              </a:ext>
            </a:extLst>
          </p:cNvPr>
          <p:cNvCxnSpPr>
            <a:cxnSpLocks/>
            <a:stCxn id="9" idx="0"/>
            <a:endCxn id="41" idx="3"/>
          </p:cNvCxnSpPr>
          <p:nvPr/>
        </p:nvCxnSpPr>
        <p:spPr>
          <a:xfrm flipV="1">
            <a:off x="7030718" y="3663620"/>
            <a:ext cx="1185775" cy="7083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9F249F1-D3E6-4241-B944-E8889F673F89}"/>
              </a:ext>
            </a:extLst>
          </p:cNvPr>
          <p:cNvCxnSpPr>
            <a:cxnSpLocks/>
            <a:stCxn id="37" idx="0"/>
            <a:endCxn id="41" idx="4"/>
          </p:cNvCxnSpPr>
          <p:nvPr/>
        </p:nvCxnSpPr>
        <p:spPr>
          <a:xfrm flipV="1">
            <a:off x="8053451" y="3726532"/>
            <a:ext cx="498905" cy="63720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C76EAD0-F546-4563-8C4A-523C7A433EE2}"/>
              </a:ext>
            </a:extLst>
          </p:cNvPr>
          <p:cNvCxnSpPr>
            <a:cxnSpLocks/>
            <a:stCxn id="38" idx="0"/>
            <a:endCxn id="41" idx="5"/>
          </p:cNvCxnSpPr>
          <p:nvPr/>
        </p:nvCxnSpPr>
        <p:spPr>
          <a:xfrm flipH="1" flipV="1">
            <a:off x="8888218" y="3663620"/>
            <a:ext cx="210574" cy="70011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BC1FBC3-4021-434B-B1B9-96EFA44F830C}"/>
              </a:ext>
            </a:extLst>
          </p:cNvPr>
          <p:cNvCxnSpPr>
            <a:cxnSpLocks/>
            <a:stCxn id="39" idx="0"/>
            <a:endCxn id="40" idx="4"/>
          </p:cNvCxnSpPr>
          <p:nvPr/>
        </p:nvCxnSpPr>
        <p:spPr>
          <a:xfrm flipH="1" flipV="1">
            <a:off x="10214254" y="3710470"/>
            <a:ext cx="15026" cy="6607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ECED409-087E-4C57-8AD0-D06E926D3E27}"/>
              </a:ext>
            </a:extLst>
          </p:cNvPr>
          <p:cNvCxnSpPr>
            <a:stCxn id="40" idx="0"/>
            <a:endCxn id="42" idx="4"/>
          </p:cNvCxnSpPr>
          <p:nvPr/>
        </p:nvCxnSpPr>
        <p:spPr>
          <a:xfrm flipH="1" flipV="1">
            <a:off x="9290431" y="2586430"/>
            <a:ext cx="923823" cy="6944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91397AE-238B-411B-A2FD-1C74D43E9481}"/>
              </a:ext>
            </a:extLst>
          </p:cNvPr>
          <p:cNvCxnSpPr>
            <a:stCxn id="41" idx="0"/>
            <a:endCxn id="42" idx="4"/>
          </p:cNvCxnSpPr>
          <p:nvPr/>
        </p:nvCxnSpPr>
        <p:spPr>
          <a:xfrm flipV="1">
            <a:off x="8552356" y="2586430"/>
            <a:ext cx="738075" cy="7105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6F43B160-373F-4C8E-8410-D5CA9754248E}"/>
              </a:ext>
            </a:extLst>
          </p:cNvPr>
          <p:cNvSpPr/>
          <p:nvPr/>
        </p:nvSpPr>
        <p:spPr>
          <a:xfrm>
            <a:off x="10815224" y="4371975"/>
            <a:ext cx="949963" cy="42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1227</a:t>
            </a:r>
            <a:endParaRPr lang="fr-FR" dirty="0"/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C732646E-0450-4E3A-B2DC-A7BF30580562}"/>
              </a:ext>
            </a:extLst>
          </p:cNvPr>
          <p:cNvCxnSpPr>
            <a:cxnSpLocks/>
            <a:stCxn id="62" idx="0"/>
            <a:endCxn id="40" idx="5"/>
          </p:cNvCxnSpPr>
          <p:nvPr/>
        </p:nvCxnSpPr>
        <p:spPr>
          <a:xfrm flipH="1" flipV="1">
            <a:off x="10550116" y="3647558"/>
            <a:ext cx="740090" cy="72441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942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0" grpId="0"/>
      <p:bldP spid="7" grpId="0" animBg="1"/>
      <p:bldP spid="32" grpId="0" animBg="1"/>
      <p:bldP spid="8" grpId="0" animBg="1"/>
      <p:bldP spid="34" grpId="0" animBg="1"/>
      <p:bldP spid="35" grpId="0" animBg="1"/>
      <p:bldP spid="9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CB848B-7D97-4DB5-A6B4-0F990D5A8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314" y="174625"/>
            <a:ext cx="5047488" cy="862013"/>
          </a:xfrm>
        </p:spPr>
        <p:txBody>
          <a:bodyPr>
            <a:normAutofit/>
          </a:bodyPr>
          <a:lstStyle/>
          <a:p>
            <a:pPr algn="l"/>
            <a:r>
              <a:rPr lang="fr-CH" dirty="0" err="1"/>
              <a:t>Proposal</a:t>
            </a:r>
            <a:endParaRPr lang="fr-FR" dirty="0"/>
          </a:p>
        </p:txBody>
      </p:sp>
      <p:grpSp>
        <p:nvGrpSpPr>
          <p:cNvPr id="65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ous-titre 4">
            <a:extLst>
              <a:ext uri="{FF2B5EF4-FFF2-40B4-BE49-F238E27FC236}">
                <a16:creationId xmlns:a16="http://schemas.microsoft.com/office/drawing/2014/main" id="{1A7E73B1-06A0-4698-BA1F-CC98067BF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187" y="1222534"/>
            <a:ext cx="4697904" cy="2222808"/>
          </a:xfrm>
        </p:spPr>
        <p:txBody>
          <a:bodyPr>
            <a:normAutofit/>
          </a:bodyPr>
          <a:lstStyle/>
          <a:p>
            <a:r>
              <a:rPr lang="fr-CH" b="1" dirty="0"/>
              <a:t>First part</a:t>
            </a:r>
            <a:endParaRPr lang="fr-FR" b="1" dirty="0"/>
          </a:p>
          <a:p>
            <a:pPr algn="just"/>
            <a:r>
              <a:rPr lang="fr-CH" dirty="0"/>
              <a:t>Propose an </a:t>
            </a:r>
            <a:r>
              <a:rPr lang="fr-CH" dirty="0" err="1"/>
              <a:t>algorithm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includes</a:t>
            </a:r>
            <a:r>
              <a:rPr lang="fr-CH" dirty="0"/>
              <a:t> </a:t>
            </a:r>
            <a:r>
              <a:rPr lang="fr-CH" dirty="0" err="1"/>
              <a:t>weights</a:t>
            </a:r>
            <a:r>
              <a:rPr lang="fr-CH" dirty="0"/>
              <a:t> on the </a:t>
            </a:r>
            <a:r>
              <a:rPr lang="fr-CH" dirty="0" err="1"/>
              <a:t>different</a:t>
            </a:r>
            <a:r>
              <a:rPr lang="fr-CH" dirty="0"/>
              <a:t> </a:t>
            </a:r>
            <a:r>
              <a:rPr lang="fr-CH" dirty="0" err="1"/>
              <a:t>steps</a:t>
            </a:r>
            <a:r>
              <a:rPr lang="fr-CH" dirty="0"/>
              <a:t> of </a:t>
            </a:r>
            <a:r>
              <a:rPr lang="fr-CH" dirty="0" err="1"/>
              <a:t>generalization</a:t>
            </a:r>
            <a:endParaRPr lang="fr-CH" dirty="0"/>
          </a:p>
          <a:p>
            <a:pPr algn="just"/>
            <a:endParaRPr lang="fr-CH" dirty="0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1EAEC6E6-4FEE-4B11-8908-879895B21B61}"/>
              </a:ext>
            </a:extLst>
          </p:cNvPr>
          <p:cNvSpPr/>
          <p:nvPr/>
        </p:nvSpPr>
        <p:spPr>
          <a:xfrm>
            <a:off x="816544" y="5380207"/>
            <a:ext cx="1372292" cy="466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Carouge</a:t>
            </a:r>
            <a:endParaRPr lang="fr-FR" dirty="0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0BBE6663-1426-4E5B-A85E-D7AAF6B958C6}"/>
              </a:ext>
            </a:extLst>
          </p:cNvPr>
          <p:cNvSpPr/>
          <p:nvPr/>
        </p:nvSpPr>
        <p:spPr>
          <a:xfrm>
            <a:off x="2754077" y="4139082"/>
            <a:ext cx="949963" cy="42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GE</a:t>
            </a:r>
            <a:endParaRPr lang="fr-FR" dirty="0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4D477CBE-ABCC-41F9-9396-FB8405E4E1FF}"/>
              </a:ext>
            </a:extLst>
          </p:cNvPr>
          <p:cNvSpPr/>
          <p:nvPr/>
        </p:nvSpPr>
        <p:spPr>
          <a:xfrm>
            <a:off x="2747158" y="3034572"/>
            <a:ext cx="949963" cy="42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CH</a:t>
            </a:r>
            <a:endParaRPr lang="fr-FR" dirty="0"/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B3DA6A1A-DAC1-4585-A7C7-B9CBAF46693F}"/>
              </a:ext>
            </a:extLst>
          </p:cNvPr>
          <p:cNvCxnSpPr>
            <a:cxnSpLocks/>
            <a:stCxn id="58" idx="0"/>
            <a:endCxn id="76" idx="3"/>
          </p:cNvCxnSpPr>
          <p:nvPr/>
        </p:nvCxnSpPr>
        <p:spPr>
          <a:xfrm flipV="1">
            <a:off x="1502690" y="4505760"/>
            <a:ext cx="1390506" cy="8744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AE38F9BB-6497-4636-9E8B-48D461AA5406}"/>
              </a:ext>
            </a:extLst>
          </p:cNvPr>
          <p:cNvCxnSpPr>
            <a:cxnSpLocks/>
            <a:stCxn id="86" idx="0"/>
            <a:endCxn id="76" idx="4"/>
          </p:cNvCxnSpPr>
          <p:nvPr/>
        </p:nvCxnSpPr>
        <p:spPr>
          <a:xfrm flipV="1">
            <a:off x="3167130" y="4568672"/>
            <a:ext cx="61929" cy="8115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846A2742-B875-4F3F-B661-20AD030C1647}"/>
              </a:ext>
            </a:extLst>
          </p:cNvPr>
          <p:cNvCxnSpPr>
            <a:cxnSpLocks/>
            <a:stCxn id="87" idx="0"/>
            <a:endCxn id="76" idx="5"/>
          </p:cNvCxnSpPr>
          <p:nvPr/>
        </p:nvCxnSpPr>
        <p:spPr>
          <a:xfrm flipH="1" flipV="1">
            <a:off x="3564921" y="4505760"/>
            <a:ext cx="1235074" cy="8694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D10DEE6E-9E2A-4C91-802B-57DE3985C022}"/>
              </a:ext>
            </a:extLst>
          </p:cNvPr>
          <p:cNvCxnSpPr>
            <a:stCxn id="76" idx="0"/>
            <a:endCxn id="77" idx="4"/>
          </p:cNvCxnSpPr>
          <p:nvPr/>
        </p:nvCxnSpPr>
        <p:spPr>
          <a:xfrm flipH="1" flipV="1">
            <a:off x="3222140" y="3464162"/>
            <a:ext cx="6919" cy="6749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Ellipse 85">
            <a:extLst>
              <a:ext uri="{FF2B5EF4-FFF2-40B4-BE49-F238E27FC236}">
                <a16:creationId xmlns:a16="http://schemas.microsoft.com/office/drawing/2014/main" id="{7EF121C0-6746-44D6-A6C1-49AD4105A909}"/>
              </a:ext>
            </a:extLst>
          </p:cNvPr>
          <p:cNvSpPr/>
          <p:nvPr/>
        </p:nvSpPr>
        <p:spPr>
          <a:xfrm>
            <a:off x="2480984" y="5380207"/>
            <a:ext cx="1372292" cy="466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Versoix</a:t>
            </a:r>
            <a:endParaRPr lang="fr-FR" dirty="0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40A12EE3-F588-4342-8EBE-C22AB9331B48}"/>
              </a:ext>
            </a:extLst>
          </p:cNvPr>
          <p:cNvSpPr/>
          <p:nvPr/>
        </p:nvSpPr>
        <p:spPr>
          <a:xfrm>
            <a:off x="4113849" y="5375191"/>
            <a:ext cx="1372292" cy="466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Genève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B4A3286-B07C-46A2-80FA-062CCFF9D2C8}"/>
              </a:ext>
            </a:extLst>
          </p:cNvPr>
          <p:cNvSpPr txBox="1"/>
          <p:nvPr/>
        </p:nvSpPr>
        <p:spPr>
          <a:xfrm>
            <a:off x="1020082" y="4605107"/>
            <a:ext cx="11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W : 0.5</a:t>
            </a:r>
            <a:endParaRPr lang="fr-FR" dirty="0"/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C268472A-40CA-4D42-8C02-7EFD6BDC9F7A}"/>
              </a:ext>
            </a:extLst>
          </p:cNvPr>
          <p:cNvSpPr txBox="1"/>
          <p:nvPr/>
        </p:nvSpPr>
        <p:spPr>
          <a:xfrm>
            <a:off x="1091433" y="3631238"/>
            <a:ext cx="73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W : 2</a:t>
            </a:r>
            <a:endParaRPr lang="fr-FR" dirty="0"/>
          </a:p>
        </p:txBody>
      </p:sp>
      <p:sp>
        <p:nvSpPr>
          <p:cNvPr id="89" name="Sous-titre 4">
            <a:extLst>
              <a:ext uri="{FF2B5EF4-FFF2-40B4-BE49-F238E27FC236}">
                <a16:creationId xmlns:a16="http://schemas.microsoft.com/office/drawing/2014/main" id="{2772DD89-BCBC-4F2B-AE6F-59B4649DFFD2}"/>
              </a:ext>
            </a:extLst>
          </p:cNvPr>
          <p:cNvSpPr txBox="1">
            <a:spLocks/>
          </p:cNvSpPr>
          <p:nvPr/>
        </p:nvSpPr>
        <p:spPr>
          <a:xfrm>
            <a:off x="6589648" y="2597618"/>
            <a:ext cx="4527279" cy="1697291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b="1" dirty="0" err="1"/>
              <a:t>Algorithm’s</a:t>
            </a:r>
            <a:r>
              <a:rPr lang="fr-CH" b="1" dirty="0"/>
              <a:t> </a:t>
            </a:r>
            <a:r>
              <a:rPr lang="fr-CH" b="1" dirty="0" err="1"/>
              <a:t>definition</a:t>
            </a:r>
            <a:endParaRPr lang="fr-FR" b="1" dirty="0"/>
          </a:p>
          <a:p>
            <a:pPr algn="just"/>
            <a:r>
              <a:rPr lang="en-US" i="1" dirty="0"/>
              <a:t>Achieve a level of k-anonymity by minimizing the loss of utility during generalization’s steps (expressed by weights)</a:t>
            </a:r>
            <a:endParaRPr lang="fr-CH" i="1" dirty="0"/>
          </a:p>
        </p:txBody>
      </p:sp>
    </p:spTree>
    <p:extLst>
      <p:ext uri="{BB962C8B-B14F-4D97-AF65-F5344CB8AC3E}">
        <p14:creationId xmlns:p14="http://schemas.microsoft.com/office/powerpoint/2010/main" val="2304155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58" grpId="0" animBg="1"/>
      <p:bldP spid="76" grpId="0" animBg="1"/>
      <p:bldP spid="77" grpId="0" animBg="1"/>
      <p:bldP spid="86" grpId="0" animBg="1"/>
      <p:bldP spid="87" grpId="0" animBg="1"/>
      <p:bldP spid="27" grpId="0"/>
      <p:bldP spid="88" grpId="0"/>
      <p:bldP spid="8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CB848B-7D97-4DB5-A6B4-0F990D5A8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314" y="174625"/>
            <a:ext cx="5047488" cy="862013"/>
          </a:xfrm>
        </p:spPr>
        <p:txBody>
          <a:bodyPr>
            <a:normAutofit/>
          </a:bodyPr>
          <a:lstStyle/>
          <a:p>
            <a:pPr algn="l"/>
            <a:r>
              <a:rPr lang="fr-CH" dirty="0" err="1"/>
              <a:t>Proposal</a:t>
            </a:r>
            <a:endParaRPr lang="fr-FR" dirty="0"/>
          </a:p>
        </p:txBody>
      </p:sp>
      <p:grpSp>
        <p:nvGrpSpPr>
          <p:cNvPr id="65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ous-titre 4">
            <a:extLst>
              <a:ext uri="{FF2B5EF4-FFF2-40B4-BE49-F238E27FC236}">
                <a16:creationId xmlns:a16="http://schemas.microsoft.com/office/drawing/2014/main" id="{1A7E73B1-06A0-4698-BA1F-CC98067BF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313" y="1435662"/>
            <a:ext cx="11193491" cy="1754368"/>
          </a:xfrm>
        </p:spPr>
        <p:txBody>
          <a:bodyPr>
            <a:noAutofit/>
          </a:bodyPr>
          <a:lstStyle/>
          <a:p>
            <a:pPr algn="l"/>
            <a:r>
              <a:rPr lang="fr-CH" b="1" dirty="0"/>
              <a:t>Second part</a:t>
            </a:r>
          </a:p>
          <a:p>
            <a:pPr algn="l"/>
            <a:r>
              <a:rPr lang="fr-FR" b="1" dirty="0"/>
              <a:t>     </a:t>
            </a:r>
            <a:r>
              <a:rPr lang="fr-FR" dirty="0"/>
              <a:t>1) </a:t>
            </a:r>
            <a:r>
              <a:rPr lang="fr-FR" dirty="0" err="1"/>
              <a:t>Create</a:t>
            </a:r>
            <a:r>
              <a:rPr lang="fr-FR" dirty="0"/>
              <a:t> an online </a:t>
            </a:r>
            <a:r>
              <a:rPr lang="fr-FR" dirty="0" err="1"/>
              <a:t>tool</a:t>
            </a:r>
            <a:r>
              <a:rPr lang="fr-FR" dirty="0"/>
              <a:t> to </a:t>
            </a:r>
            <a:r>
              <a:rPr lang="fr-FR" dirty="0" err="1"/>
              <a:t>provide</a:t>
            </a:r>
            <a:r>
              <a:rPr lang="fr-FR" dirty="0"/>
              <a:t> k-</a:t>
            </a:r>
            <a:r>
              <a:rPr lang="fr-FR" dirty="0" err="1"/>
              <a:t>anonymization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proposed</a:t>
            </a:r>
            <a:r>
              <a:rPr lang="fr-FR" dirty="0"/>
              <a:t> </a:t>
            </a:r>
            <a:r>
              <a:rPr lang="fr-FR" dirty="0" err="1"/>
              <a:t>algorithm</a:t>
            </a:r>
            <a:endParaRPr lang="fr-FR" dirty="0"/>
          </a:p>
          <a:p>
            <a:pPr algn="just"/>
            <a:r>
              <a:rPr lang="fr-CH" dirty="0"/>
              <a:t>     2) </a:t>
            </a:r>
            <a:r>
              <a:rPr lang="fr-CH" dirty="0" err="1"/>
              <a:t>Create</a:t>
            </a:r>
            <a:r>
              <a:rPr lang="fr-CH" dirty="0"/>
              <a:t> a user-</a:t>
            </a:r>
            <a:r>
              <a:rPr lang="fr-CH" dirty="0" err="1"/>
              <a:t>friendly</a:t>
            </a:r>
            <a:r>
              <a:rPr lang="fr-CH" dirty="0"/>
              <a:t> interface to </a:t>
            </a:r>
            <a:r>
              <a:rPr lang="fr-CH" dirty="0" err="1"/>
              <a:t>easily</a:t>
            </a:r>
            <a:r>
              <a:rPr lang="fr-CH" dirty="0"/>
              <a:t> </a:t>
            </a:r>
            <a:r>
              <a:rPr lang="fr-CH" dirty="0" err="1"/>
              <a:t>create</a:t>
            </a:r>
            <a:r>
              <a:rPr lang="fr-CH" dirty="0"/>
              <a:t> the </a:t>
            </a:r>
            <a:r>
              <a:rPr lang="fr-CH" dirty="0" err="1"/>
              <a:t>different</a:t>
            </a:r>
            <a:r>
              <a:rPr lang="fr-CH" dirty="0"/>
              <a:t> </a:t>
            </a:r>
            <a:r>
              <a:rPr lang="fr-CH" dirty="0" err="1"/>
              <a:t>generalization</a:t>
            </a:r>
            <a:r>
              <a:rPr lang="fr-CH" dirty="0"/>
              <a:t> </a:t>
            </a:r>
            <a:r>
              <a:rPr lang="fr-CH" dirty="0" err="1"/>
              <a:t>trees</a:t>
            </a:r>
            <a:r>
              <a:rPr lang="fr-CH" dirty="0"/>
              <a:t> </a:t>
            </a:r>
            <a:r>
              <a:rPr lang="fr-CH" dirty="0" err="1">
                <a:solidFill>
                  <a:schemeClr val="bg1"/>
                </a:solidFill>
              </a:rPr>
              <a:t>asdfa</a:t>
            </a:r>
            <a:r>
              <a:rPr lang="fr-CH" dirty="0" err="1"/>
              <a:t>with</a:t>
            </a:r>
            <a:r>
              <a:rPr lang="fr-CH" dirty="0"/>
              <a:t> custom </a:t>
            </a:r>
            <a:r>
              <a:rPr lang="fr-CH" dirty="0" err="1"/>
              <a:t>weights</a:t>
            </a:r>
            <a:endParaRPr lang="fr-CH" dirty="0"/>
          </a:p>
          <a:p>
            <a:pPr algn="just"/>
            <a:endParaRPr lang="fr-CH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FD4E744-E68C-48B9-8E0B-BCB81F259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" y="3190030"/>
            <a:ext cx="12192000" cy="3280689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402F9D17-8E92-44F2-8A54-69344D0C1D54}"/>
              </a:ext>
            </a:extLst>
          </p:cNvPr>
          <p:cNvSpPr txBox="1"/>
          <p:nvPr/>
        </p:nvSpPr>
        <p:spPr>
          <a:xfrm>
            <a:off x="7908955" y="4746639"/>
            <a:ext cx="116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Weight</a:t>
            </a:r>
            <a:r>
              <a:rPr lang="fr-CH" dirty="0"/>
              <a:t> :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2397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CB848B-7D97-4DB5-A6B4-0F990D5A8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314" y="174625"/>
            <a:ext cx="5298268" cy="862013"/>
          </a:xfrm>
        </p:spPr>
        <p:txBody>
          <a:bodyPr>
            <a:normAutofit fontScale="90000"/>
          </a:bodyPr>
          <a:lstStyle/>
          <a:p>
            <a:pPr algn="l"/>
            <a:r>
              <a:rPr lang="fr-CH" dirty="0"/>
              <a:t>State of the </a:t>
            </a:r>
            <a:r>
              <a:rPr lang="fr-CH" dirty="0" err="1"/>
              <a:t>project</a:t>
            </a:r>
            <a:endParaRPr lang="fr-FR" dirty="0"/>
          </a:p>
        </p:txBody>
      </p:sp>
      <p:grpSp>
        <p:nvGrpSpPr>
          <p:cNvPr id="65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ous-titre 3">
            <a:extLst>
              <a:ext uri="{FF2B5EF4-FFF2-40B4-BE49-F238E27FC236}">
                <a16:creationId xmlns:a16="http://schemas.microsoft.com/office/drawing/2014/main" id="{CF40FCA2-7664-4E6A-8D1A-11373D502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314" y="1111873"/>
            <a:ext cx="9144000" cy="5472112"/>
          </a:xfrm>
        </p:spPr>
        <p:txBody>
          <a:bodyPr/>
          <a:lstStyle/>
          <a:p>
            <a:pPr algn="l"/>
            <a:r>
              <a:rPr lang="fr-CH" b="1" dirty="0" err="1"/>
              <a:t>Already</a:t>
            </a:r>
            <a:r>
              <a:rPr lang="fr-CH" b="1" dirty="0"/>
              <a:t> </a:t>
            </a:r>
            <a:r>
              <a:rPr lang="fr-CH" b="1" dirty="0" err="1"/>
              <a:t>Done</a:t>
            </a:r>
            <a:endParaRPr lang="fr-CH" b="1" dirty="0"/>
          </a:p>
          <a:p>
            <a:pPr algn="l"/>
            <a:r>
              <a:rPr lang="fr-CH" b="1" dirty="0"/>
              <a:t>     -  </a:t>
            </a:r>
            <a:r>
              <a:rPr lang="fr-CH" dirty="0" err="1"/>
              <a:t>Hardcode</a:t>
            </a:r>
            <a:r>
              <a:rPr lang="fr-CH" dirty="0"/>
              <a:t> </a:t>
            </a:r>
            <a:r>
              <a:rPr lang="fr-CH" dirty="0" err="1"/>
              <a:t>implementation</a:t>
            </a:r>
            <a:r>
              <a:rPr lang="fr-CH" dirty="0"/>
              <a:t> of Incognito </a:t>
            </a:r>
            <a:r>
              <a:rPr lang="fr-CH" dirty="0" err="1"/>
              <a:t>algorithm</a:t>
            </a:r>
            <a:endParaRPr lang="fr-CH" dirty="0"/>
          </a:p>
          <a:p>
            <a:pPr algn="l"/>
            <a:r>
              <a:rPr lang="fr-CH" b="1" dirty="0"/>
              <a:t>     -  </a:t>
            </a:r>
            <a:r>
              <a:rPr lang="fr-CH" dirty="0"/>
              <a:t>First version of the </a:t>
            </a:r>
            <a:r>
              <a:rPr lang="fr-CH" dirty="0" err="1"/>
              <a:t>DataFly</a:t>
            </a:r>
            <a:r>
              <a:rPr lang="fr-CH" dirty="0"/>
              <a:t> </a:t>
            </a:r>
            <a:r>
              <a:rPr lang="fr-CH" dirty="0" err="1"/>
              <a:t>algorithm</a:t>
            </a:r>
            <a:endParaRPr lang="fr-CH" dirty="0"/>
          </a:p>
          <a:p>
            <a:pPr algn="l"/>
            <a:r>
              <a:rPr lang="fr-CH" b="1" dirty="0"/>
              <a:t>     -  </a:t>
            </a:r>
            <a:r>
              <a:rPr lang="fr-CH" dirty="0" err="1"/>
              <a:t>Proposal</a:t>
            </a:r>
            <a:r>
              <a:rPr lang="fr-CH" dirty="0"/>
              <a:t> of </a:t>
            </a:r>
            <a:r>
              <a:rPr lang="fr-CH" dirty="0" err="1"/>
              <a:t>DataFly-weighted</a:t>
            </a:r>
            <a:r>
              <a:rPr lang="fr-CH" dirty="0"/>
              <a:t> </a:t>
            </a:r>
            <a:r>
              <a:rPr lang="fr-CH" dirty="0" err="1"/>
              <a:t>algorithm</a:t>
            </a:r>
            <a:endParaRPr lang="fr-CH" dirty="0"/>
          </a:p>
          <a:p>
            <a:pPr algn="l"/>
            <a:r>
              <a:rPr lang="fr-CH" dirty="0"/>
              <a:t>     -  First </a:t>
            </a:r>
            <a:r>
              <a:rPr lang="fr-CH" dirty="0" err="1"/>
              <a:t>purified</a:t>
            </a:r>
            <a:r>
              <a:rPr lang="fr-CH" dirty="0"/>
              <a:t> version of the web </a:t>
            </a:r>
            <a:r>
              <a:rPr lang="fr-CH" dirty="0" err="1"/>
              <a:t>tool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Flask</a:t>
            </a:r>
          </a:p>
          <a:p>
            <a:pPr algn="l"/>
            <a:r>
              <a:rPr lang="fr-CH" dirty="0"/>
              <a:t>     -  </a:t>
            </a:r>
            <a:r>
              <a:rPr lang="fr-CH" dirty="0" err="1"/>
              <a:t>Actualised</a:t>
            </a:r>
            <a:r>
              <a:rPr lang="fr-CH" dirty="0"/>
              <a:t> and clean GitHub Repository </a:t>
            </a:r>
            <a:r>
              <a:rPr lang="fr-CH" dirty="0" err="1"/>
              <a:t>with</a:t>
            </a:r>
            <a:r>
              <a:rPr lang="fr-CH" dirty="0"/>
              <a:t> documentation</a:t>
            </a:r>
          </a:p>
          <a:p>
            <a:pPr algn="l"/>
            <a:endParaRPr lang="fr-CH" sz="900" dirty="0"/>
          </a:p>
          <a:p>
            <a:pPr algn="l"/>
            <a:r>
              <a:rPr lang="fr-CH" b="1" dirty="0"/>
              <a:t>To do</a:t>
            </a:r>
          </a:p>
          <a:p>
            <a:pPr algn="l"/>
            <a:r>
              <a:rPr lang="fr-FR" b="1" dirty="0"/>
              <a:t>     - </a:t>
            </a:r>
            <a:r>
              <a:rPr lang="fr-FR" dirty="0"/>
              <a:t>New </a:t>
            </a:r>
            <a:r>
              <a:rPr lang="fr-FR" dirty="0" err="1"/>
              <a:t>algorithm’s</a:t>
            </a:r>
            <a:r>
              <a:rPr lang="fr-FR" dirty="0"/>
              <a:t> </a:t>
            </a:r>
            <a:r>
              <a:rPr lang="fr-FR" dirty="0" err="1"/>
              <a:t>proposal</a:t>
            </a:r>
            <a:r>
              <a:rPr lang="fr-FR" dirty="0"/>
              <a:t> and </a:t>
            </a:r>
            <a:r>
              <a:rPr lang="fr-FR" dirty="0" err="1"/>
              <a:t>implementation</a:t>
            </a:r>
            <a:endParaRPr lang="fr-FR" dirty="0"/>
          </a:p>
          <a:p>
            <a:pPr algn="l"/>
            <a:r>
              <a:rPr lang="fr-FR" dirty="0"/>
              <a:t>     - </a:t>
            </a:r>
            <a:r>
              <a:rPr lang="fr-FR" dirty="0" err="1"/>
              <a:t>Implementation</a:t>
            </a:r>
            <a:r>
              <a:rPr lang="fr-FR" dirty="0"/>
              <a:t> of the </a:t>
            </a:r>
            <a:r>
              <a:rPr lang="fr-FR" dirty="0" err="1"/>
              <a:t>generalization</a:t>
            </a:r>
            <a:r>
              <a:rPr lang="fr-FR" dirty="0"/>
              <a:t> interface</a:t>
            </a:r>
          </a:p>
          <a:p>
            <a:pPr algn="l"/>
            <a:r>
              <a:rPr lang="fr-FR" dirty="0"/>
              <a:t>     - User </a:t>
            </a:r>
            <a:r>
              <a:rPr lang="fr-FR" dirty="0" err="1"/>
              <a:t>testing</a:t>
            </a:r>
            <a:endParaRPr lang="fr-FR" dirty="0"/>
          </a:p>
          <a:p>
            <a:pPr algn="l"/>
            <a:r>
              <a:rPr lang="fr-FR" dirty="0"/>
              <a:t>     </a:t>
            </a:r>
            <a:r>
              <a:rPr lang="fr-FR"/>
              <a:t>- Make</a:t>
            </a:r>
            <a:r>
              <a:rPr lang="fr-FR" dirty="0"/>
              <a:t> all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shinier</a:t>
            </a:r>
            <a:r>
              <a:rPr lang="fr-FR" dirty="0"/>
              <a:t> </a:t>
            </a:r>
          </a:p>
        </p:txBody>
      </p:sp>
      <p:pic>
        <p:nvPicPr>
          <p:cNvPr id="1026" name="Picture 2" descr="🤩 Visage avec des yeux en forme d'étoile Emoji — Signification, Copier &amp;  Coller, Combinaisons">
            <a:extLst>
              <a:ext uri="{FF2B5EF4-FFF2-40B4-BE49-F238E27FC236}">
                <a16:creationId xmlns:a16="http://schemas.microsoft.com/office/drawing/2014/main" id="{0857725F-B8FB-494A-876D-995DA0F45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177" y="5867427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05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217</Words>
  <Application>Microsoft Office PowerPoint</Application>
  <PresentationFormat>Grand écran</PresentationFormat>
  <Paragraphs>76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Nova</vt:lpstr>
      <vt:lpstr>ConfettiVTI</vt:lpstr>
      <vt:lpstr>Semester Project (MScIS)</vt:lpstr>
      <vt:lpstr>Background</vt:lpstr>
      <vt:lpstr>Proposal</vt:lpstr>
      <vt:lpstr>Proposal</vt:lpstr>
      <vt:lpstr>State of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Tochon</dc:creator>
  <cp:lastModifiedBy>Louis Tochon</cp:lastModifiedBy>
  <cp:revision>4</cp:revision>
  <dcterms:created xsi:type="dcterms:W3CDTF">2022-03-17T20:45:14Z</dcterms:created>
  <dcterms:modified xsi:type="dcterms:W3CDTF">2022-03-17T21:49:26Z</dcterms:modified>
</cp:coreProperties>
</file>