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65" r:id="rId4"/>
    <p:sldId id="262" r:id="rId5"/>
    <p:sldId id="263" r:id="rId6"/>
    <p:sldId id="266" r:id="rId7"/>
    <p:sldId id="267" r:id="rId8"/>
    <p:sldId id="261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08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1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8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9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9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0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4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5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6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4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6/8/2022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‹N°›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172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6" name="Picture 3" descr="Une courbe numérique de marché boursier">
            <a:extLst>
              <a:ext uri="{FF2B5EF4-FFF2-40B4-BE49-F238E27FC236}">
                <a16:creationId xmlns:a16="http://schemas.microsoft.com/office/drawing/2014/main" id="{0356E69A-64E6-60E6-450D-209A0FECFF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688" r="-1" b="10570"/>
          <a:stretch/>
        </p:blipFill>
        <p:spPr>
          <a:xfrm>
            <a:off x="-1" y="10"/>
            <a:ext cx="12188951" cy="6857990"/>
          </a:xfrm>
          <a:prstGeom prst="rect">
            <a:avLst/>
          </a:prstGeom>
        </p:spPr>
      </p:pic>
      <p:grpSp>
        <p:nvGrpSpPr>
          <p:cNvPr id="48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1CB848B-7D97-4DB5-A6B4-0F990D5A8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fr-CH" dirty="0" err="1">
                <a:solidFill>
                  <a:srgbClr val="FFFFFF"/>
                </a:solidFill>
              </a:rPr>
              <a:t>Semester</a:t>
            </a:r>
            <a:r>
              <a:rPr lang="fr-CH" dirty="0">
                <a:solidFill>
                  <a:srgbClr val="FFFFFF"/>
                </a:solidFill>
              </a:rPr>
              <a:t> Project</a:t>
            </a:r>
            <a:br>
              <a:rPr lang="fr-CH" dirty="0">
                <a:solidFill>
                  <a:srgbClr val="FFFFFF"/>
                </a:solidFill>
              </a:rPr>
            </a:br>
            <a:r>
              <a:rPr lang="fr-CH" dirty="0">
                <a:solidFill>
                  <a:srgbClr val="FFFFFF"/>
                </a:solidFill>
              </a:rPr>
              <a:t>(</a:t>
            </a:r>
            <a:r>
              <a:rPr lang="fr-CH" dirty="0" err="1">
                <a:solidFill>
                  <a:srgbClr val="FFFFFF"/>
                </a:solidFill>
              </a:rPr>
              <a:t>MScIS</a:t>
            </a:r>
            <a:r>
              <a:rPr lang="fr-CH" dirty="0">
                <a:solidFill>
                  <a:srgbClr val="FFFFFF"/>
                </a:solidFill>
              </a:rPr>
              <a:t>)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72204B-0C81-4163-8420-17E36242C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4468986"/>
            <a:ext cx="7063739" cy="1655762"/>
          </a:xfrm>
        </p:spPr>
        <p:txBody>
          <a:bodyPr>
            <a:normAutofit/>
          </a:bodyPr>
          <a:lstStyle/>
          <a:p>
            <a:r>
              <a:rPr lang="fr-CH" sz="3200" dirty="0">
                <a:solidFill>
                  <a:srgbClr val="FFFFFF"/>
                </a:solidFill>
              </a:rPr>
              <a:t>Louis Tochon</a:t>
            </a:r>
          </a:p>
          <a:p>
            <a:r>
              <a:rPr lang="fr-CH" sz="3200" dirty="0" err="1">
                <a:solidFill>
                  <a:srgbClr val="FFFFFF"/>
                </a:solidFill>
              </a:rPr>
              <a:t>Supervised</a:t>
            </a:r>
            <a:r>
              <a:rPr lang="fr-CH" sz="3200" dirty="0">
                <a:solidFill>
                  <a:srgbClr val="FFFFFF"/>
                </a:solidFill>
              </a:rPr>
              <a:t> by Pr. Huguenin</a:t>
            </a:r>
            <a:endParaRPr lang="fr-FR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24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CB848B-7D97-4DB5-A6B4-0F990D5A8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314" y="174625"/>
            <a:ext cx="5047488" cy="862013"/>
          </a:xfrm>
        </p:spPr>
        <p:txBody>
          <a:bodyPr>
            <a:normAutofit/>
          </a:bodyPr>
          <a:lstStyle/>
          <a:p>
            <a:pPr algn="l"/>
            <a:r>
              <a:rPr lang="fr-CH" dirty="0"/>
              <a:t>Background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72204B-0C81-4163-8420-17E36242C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643" y="1386754"/>
            <a:ext cx="5227784" cy="636010"/>
          </a:xfrm>
        </p:spPr>
        <p:txBody>
          <a:bodyPr>
            <a:normAutofit/>
          </a:bodyPr>
          <a:lstStyle/>
          <a:p>
            <a:r>
              <a:rPr lang="fr-CH" i="1" dirty="0"/>
              <a:t>K-</a:t>
            </a:r>
            <a:r>
              <a:rPr lang="fr-CH" i="1" dirty="0" err="1"/>
              <a:t>anonymity</a:t>
            </a:r>
            <a:r>
              <a:rPr lang="fr-CH" i="1" dirty="0"/>
              <a:t> </a:t>
            </a:r>
            <a:endParaRPr lang="fr-CH" dirty="0"/>
          </a:p>
          <a:p>
            <a:pPr algn="l"/>
            <a:endParaRPr lang="fr-FR" i="1" dirty="0"/>
          </a:p>
        </p:txBody>
      </p:sp>
      <p:grpSp>
        <p:nvGrpSpPr>
          <p:cNvPr id="65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B2E2F101-4916-48E8-A10C-C18F53990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361957"/>
              </p:ext>
            </p:extLst>
          </p:nvPr>
        </p:nvGraphicFramePr>
        <p:xfrm>
          <a:off x="657643" y="2022764"/>
          <a:ext cx="522778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946">
                  <a:extLst>
                    <a:ext uri="{9D8B030D-6E8A-4147-A177-3AD203B41FA5}">
                      <a16:colId xmlns:a16="http://schemas.microsoft.com/office/drawing/2014/main" val="1910348102"/>
                    </a:ext>
                  </a:extLst>
                </a:gridCol>
                <a:gridCol w="1306946">
                  <a:extLst>
                    <a:ext uri="{9D8B030D-6E8A-4147-A177-3AD203B41FA5}">
                      <a16:colId xmlns:a16="http://schemas.microsoft.com/office/drawing/2014/main" val="3188242273"/>
                    </a:ext>
                  </a:extLst>
                </a:gridCol>
                <a:gridCol w="1306946">
                  <a:extLst>
                    <a:ext uri="{9D8B030D-6E8A-4147-A177-3AD203B41FA5}">
                      <a16:colId xmlns:a16="http://schemas.microsoft.com/office/drawing/2014/main" val="1126986390"/>
                    </a:ext>
                  </a:extLst>
                </a:gridCol>
                <a:gridCol w="1306946">
                  <a:extLst>
                    <a:ext uri="{9D8B030D-6E8A-4147-A177-3AD203B41FA5}">
                      <a16:colId xmlns:a16="http://schemas.microsoft.com/office/drawing/2014/main" val="4112795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Name</a:t>
                      </a:r>
                      <a:endParaRPr lang="fr-FR" dirty="0"/>
                    </a:p>
                  </a:txBody>
                  <a:tcPr>
                    <a:pattFill prst="pct60">
                      <a:fgClr>
                        <a:schemeClr val="tx1">
                          <a:lumMod val="75000"/>
                          <a:lumOff val="2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Gender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Zipcode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Illness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25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>
                          <a:solidFill>
                            <a:schemeClr val="bg1"/>
                          </a:solidFill>
                        </a:rPr>
                        <a:t>Simon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pattFill prst="pct60">
                      <a:fgClr>
                        <a:schemeClr val="tx1">
                          <a:lumMod val="75000"/>
                          <a:lumOff val="2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1226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Cancer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735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>
                          <a:solidFill>
                            <a:schemeClr val="bg1"/>
                          </a:solidFill>
                        </a:rPr>
                        <a:t>Louis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pattFill prst="pct60">
                      <a:fgClr>
                        <a:schemeClr val="tx1">
                          <a:lumMod val="75000"/>
                          <a:lumOff val="2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1212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Flu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738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>
                          <a:solidFill>
                            <a:schemeClr val="bg1"/>
                          </a:solidFill>
                        </a:rPr>
                        <a:t>Theo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pattFill prst="pct60">
                      <a:fgClr>
                        <a:schemeClr val="tx1">
                          <a:lumMod val="75000"/>
                          <a:lumOff val="2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1212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HIV+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006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>
                          <a:solidFill>
                            <a:schemeClr val="bg1"/>
                          </a:solidFill>
                        </a:rPr>
                        <a:t>Laura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pattFill prst="pct60">
                      <a:fgClr>
                        <a:schemeClr val="tx1">
                          <a:lumMod val="75000"/>
                          <a:lumOff val="2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1217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Cancer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919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>
                          <a:solidFill>
                            <a:schemeClr val="bg1"/>
                          </a:solidFill>
                        </a:rPr>
                        <a:t>Leo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pattFill prst="pct60">
                      <a:fgClr>
                        <a:schemeClr val="tx1">
                          <a:lumMod val="75000"/>
                          <a:lumOff val="2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1212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Flu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677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>
                          <a:solidFill>
                            <a:schemeClr val="bg1"/>
                          </a:solidFill>
                        </a:rPr>
                        <a:t>Lisa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pattFill prst="pct60">
                      <a:fgClr>
                        <a:schemeClr val="tx1">
                          <a:lumMod val="75000"/>
                          <a:lumOff val="2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1211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HIV+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99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>
                          <a:solidFill>
                            <a:schemeClr val="bg1"/>
                          </a:solidFill>
                        </a:rPr>
                        <a:t>Ana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pattFill prst="pct60">
                      <a:fgClr>
                        <a:schemeClr val="tx1">
                          <a:lumMod val="75000"/>
                          <a:lumOff val="2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1227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Flu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668737"/>
                  </a:ext>
                </a:extLst>
              </a:tr>
            </a:tbl>
          </a:graphicData>
        </a:graphic>
      </p:graphicFrame>
      <p:sp>
        <p:nvSpPr>
          <p:cNvPr id="30" name="Sous-titre 2">
            <a:extLst>
              <a:ext uri="{FF2B5EF4-FFF2-40B4-BE49-F238E27FC236}">
                <a16:creationId xmlns:a16="http://schemas.microsoft.com/office/drawing/2014/main" id="{1BA0DD49-54DD-49A5-A54D-972C9ACEB16B}"/>
              </a:ext>
            </a:extLst>
          </p:cNvPr>
          <p:cNvSpPr txBox="1">
            <a:spLocks/>
          </p:cNvSpPr>
          <p:nvPr/>
        </p:nvSpPr>
        <p:spPr>
          <a:xfrm>
            <a:off x="6541546" y="1329366"/>
            <a:ext cx="5227784" cy="636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i="1" dirty="0" err="1"/>
              <a:t>Generalization</a:t>
            </a:r>
            <a:r>
              <a:rPr lang="fr-CH" i="1" dirty="0"/>
              <a:t> </a:t>
            </a:r>
            <a:r>
              <a:rPr lang="fr-CH" i="1" dirty="0" err="1"/>
              <a:t>Tree</a:t>
            </a:r>
            <a:r>
              <a:rPr lang="fr-CH" i="1"/>
              <a:t> (VGH) </a:t>
            </a:r>
            <a:endParaRPr lang="fr-CH" dirty="0"/>
          </a:p>
          <a:p>
            <a:pPr algn="l"/>
            <a:endParaRPr lang="fr-FR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5FDB63-DC7E-4908-8FE3-26AB90745CEC}"/>
              </a:ext>
            </a:extLst>
          </p:cNvPr>
          <p:cNvSpPr/>
          <p:nvPr/>
        </p:nvSpPr>
        <p:spPr>
          <a:xfrm>
            <a:off x="1952625" y="2032289"/>
            <a:ext cx="1314450" cy="294928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DAF2CE2-192A-418C-9501-94D23A8F23FB}"/>
              </a:ext>
            </a:extLst>
          </p:cNvPr>
          <p:cNvSpPr/>
          <p:nvPr/>
        </p:nvSpPr>
        <p:spPr>
          <a:xfrm>
            <a:off x="3267075" y="2031481"/>
            <a:ext cx="1314450" cy="294928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B61B1D-9827-4766-B7DB-29C62AE0323B}"/>
              </a:ext>
            </a:extLst>
          </p:cNvPr>
          <p:cNvSpPr/>
          <p:nvPr/>
        </p:nvSpPr>
        <p:spPr>
          <a:xfrm>
            <a:off x="1961861" y="2762250"/>
            <a:ext cx="26289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D56F0C-DF64-4719-A49F-265DE3377FAE}"/>
              </a:ext>
            </a:extLst>
          </p:cNvPr>
          <p:cNvSpPr/>
          <p:nvPr/>
        </p:nvSpPr>
        <p:spPr>
          <a:xfrm>
            <a:off x="1966321" y="3143250"/>
            <a:ext cx="26289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B5B1C3-4921-469B-A4E6-842A0F8C7A93}"/>
              </a:ext>
            </a:extLst>
          </p:cNvPr>
          <p:cNvSpPr/>
          <p:nvPr/>
        </p:nvSpPr>
        <p:spPr>
          <a:xfrm>
            <a:off x="1966112" y="3897457"/>
            <a:ext cx="26289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FA433C1-ECEC-4E07-9CE5-BEA140207C39}"/>
              </a:ext>
            </a:extLst>
          </p:cNvPr>
          <p:cNvSpPr/>
          <p:nvPr/>
        </p:nvSpPr>
        <p:spPr>
          <a:xfrm>
            <a:off x="6555736" y="4371975"/>
            <a:ext cx="949963" cy="42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1211</a:t>
            </a:r>
            <a:endParaRPr lang="fr-FR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3D6EAD44-14D0-47CB-87D9-861CFDA27B7D}"/>
              </a:ext>
            </a:extLst>
          </p:cNvPr>
          <p:cNvSpPr/>
          <p:nvPr/>
        </p:nvSpPr>
        <p:spPr>
          <a:xfrm>
            <a:off x="7578469" y="4363736"/>
            <a:ext cx="949963" cy="42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1212</a:t>
            </a:r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C06C74F6-567D-47C8-A473-81B7A27443AB}"/>
              </a:ext>
            </a:extLst>
          </p:cNvPr>
          <p:cNvSpPr/>
          <p:nvPr/>
        </p:nvSpPr>
        <p:spPr>
          <a:xfrm>
            <a:off x="8623810" y="4363736"/>
            <a:ext cx="949963" cy="42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1217</a:t>
            </a:r>
            <a:endParaRPr lang="fr-FR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7A6E7C28-CAB0-4B62-A565-08156D56D857}"/>
              </a:ext>
            </a:extLst>
          </p:cNvPr>
          <p:cNvSpPr/>
          <p:nvPr/>
        </p:nvSpPr>
        <p:spPr>
          <a:xfrm>
            <a:off x="9754298" y="4371190"/>
            <a:ext cx="949963" cy="42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1226</a:t>
            </a:r>
            <a:endParaRPr lang="fr-FR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C1CF40C-1695-46D4-B12D-B1F3110863C6}"/>
              </a:ext>
            </a:extLst>
          </p:cNvPr>
          <p:cNvSpPr/>
          <p:nvPr/>
        </p:nvSpPr>
        <p:spPr>
          <a:xfrm>
            <a:off x="9739272" y="3280880"/>
            <a:ext cx="949963" cy="42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1220</a:t>
            </a:r>
            <a:endParaRPr lang="fr-FR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D0A41649-B611-4E39-B047-FA3F65B12BBC}"/>
              </a:ext>
            </a:extLst>
          </p:cNvPr>
          <p:cNvSpPr/>
          <p:nvPr/>
        </p:nvSpPr>
        <p:spPr>
          <a:xfrm>
            <a:off x="8077374" y="3296942"/>
            <a:ext cx="949963" cy="42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1210</a:t>
            </a:r>
            <a:endParaRPr lang="fr-FR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9C8AFE17-CF2C-4A4E-A109-D75C58549C52}"/>
              </a:ext>
            </a:extLst>
          </p:cNvPr>
          <p:cNvSpPr/>
          <p:nvPr/>
        </p:nvSpPr>
        <p:spPr>
          <a:xfrm>
            <a:off x="8815449" y="2156840"/>
            <a:ext cx="949963" cy="42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1200</a:t>
            </a:r>
            <a:endParaRPr lang="fr-FR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ED787A3-CF26-4F1E-B0D1-42D6EC2B6FB5}"/>
              </a:ext>
            </a:extLst>
          </p:cNvPr>
          <p:cNvCxnSpPr>
            <a:cxnSpLocks/>
            <a:stCxn id="9" idx="0"/>
            <a:endCxn id="41" idx="3"/>
          </p:cNvCxnSpPr>
          <p:nvPr/>
        </p:nvCxnSpPr>
        <p:spPr>
          <a:xfrm flipV="1">
            <a:off x="7030718" y="3663620"/>
            <a:ext cx="1185775" cy="7083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9F249F1-D3E6-4241-B944-E8889F673F89}"/>
              </a:ext>
            </a:extLst>
          </p:cNvPr>
          <p:cNvCxnSpPr>
            <a:cxnSpLocks/>
            <a:stCxn id="37" idx="0"/>
            <a:endCxn id="41" idx="4"/>
          </p:cNvCxnSpPr>
          <p:nvPr/>
        </p:nvCxnSpPr>
        <p:spPr>
          <a:xfrm flipV="1">
            <a:off x="8053451" y="3726532"/>
            <a:ext cx="498905" cy="63720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C76EAD0-F546-4563-8C4A-523C7A433EE2}"/>
              </a:ext>
            </a:extLst>
          </p:cNvPr>
          <p:cNvCxnSpPr>
            <a:cxnSpLocks/>
            <a:stCxn id="38" idx="0"/>
            <a:endCxn id="41" idx="5"/>
          </p:cNvCxnSpPr>
          <p:nvPr/>
        </p:nvCxnSpPr>
        <p:spPr>
          <a:xfrm flipH="1" flipV="1">
            <a:off x="8888218" y="3663620"/>
            <a:ext cx="210574" cy="70011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BC1FBC3-4021-434B-B1B9-96EFA44F830C}"/>
              </a:ext>
            </a:extLst>
          </p:cNvPr>
          <p:cNvCxnSpPr>
            <a:cxnSpLocks/>
            <a:stCxn id="39" idx="0"/>
            <a:endCxn id="40" idx="4"/>
          </p:cNvCxnSpPr>
          <p:nvPr/>
        </p:nvCxnSpPr>
        <p:spPr>
          <a:xfrm flipH="1" flipV="1">
            <a:off x="10214254" y="3710470"/>
            <a:ext cx="15026" cy="6607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ECED409-087E-4C57-8AD0-D06E926D3E27}"/>
              </a:ext>
            </a:extLst>
          </p:cNvPr>
          <p:cNvCxnSpPr>
            <a:stCxn id="40" idx="0"/>
            <a:endCxn id="42" idx="4"/>
          </p:cNvCxnSpPr>
          <p:nvPr/>
        </p:nvCxnSpPr>
        <p:spPr>
          <a:xfrm flipH="1" flipV="1">
            <a:off x="9290431" y="2586430"/>
            <a:ext cx="923823" cy="6944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91397AE-238B-411B-A2FD-1C74D43E9481}"/>
              </a:ext>
            </a:extLst>
          </p:cNvPr>
          <p:cNvCxnSpPr>
            <a:stCxn id="41" idx="0"/>
            <a:endCxn id="42" idx="4"/>
          </p:cNvCxnSpPr>
          <p:nvPr/>
        </p:nvCxnSpPr>
        <p:spPr>
          <a:xfrm flipV="1">
            <a:off x="8552356" y="2586430"/>
            <a:ext cx="738075" cy="7105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6F43B160-373F-4C8E-8410-D5CA9754248E}"/>
              </a:ext>
            </a:extLst>
          </p:cNvPr>
          <p:cNvSpPr/>
          <p:nvPr/>
        </p:nvSpPr>
        <p:spPr>
          <a:xfrm>
            <a:off x="10815224" y="4371975"/>
            <a:ext cx="949963" cy="42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1227</a:t>
            </a:r>
            <a:endParaRPr lang="fr-FR" dirty="0"/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C732646E-0450-4E3A-B2DC-A7BF30580562}"/>
              </a:ext>
            </a:extLst>
          </p:cNvPr>
          <p:cNvCxnSpPr>
            <a:cxnSpLocks/>
            <a:stCxn id="62" idx="0"/>
            <a:endCxn id="40" idx="5"/>
          </p:cNvCxnSpPr>
          <p:nvPr/>
        </p:nvCxnSpPr>
        <p:spPr>
          <a:xfrm flipH="1" flipV="1">
            <a:off x="10550116" y="3647558"/>
            <a:ext cx="740090" cy="72441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94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0" grpId="0"/>
      <p:bldP spid="7" grpId="0" animBg="1"/>
      <p:bldP spid="32" grpId="0" animBg="1"/>
      <p:bldP spid="8" grpId="0" animBg="1"/>
      <p:bldP spid="34" grpId="0" animBg="1"/>
      <p:bldP spid="35" grpId="0" animBg="1"/>
      <p:bldP spid="9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CB848B-7D97-4DB5-A6B4-0F990D5A8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313" y="174625"/>
            <a:ext cx="5695431" cy="862013"/>
          </a:xfrm>
        </p:spPr>
        <p:txBody>
          <a:bodyPr>
            <a:normAutofit/>
          </a:bodyPr>
          <a:lstStyle/>
          <a:p>
            <a:pPr algn="l"/>
            <a:r>
              <a:rPr lang="fr-CH" dirty="0" err="1"/>
              <a:t>Algorithm</a:t>
            </a:r>
            <a:r>
              <a:rPr lang="fr-CH" dirty="0"/>
              <a:t> </a:t>
            </a:r>
            <a:r>
              <a:rPr lang="fr-CH" dirty="0" err="1"/>
              <a:t>proposal</a:t>
            </a:r>
            <a:endParaRPr lang="fr-FR" dirty="0"/>
          </a:p>
        </p:txBody>
      </p:sp>
      <p:grpSp>
        <p:nvGrpSpPr>
          <p:cNvPr id="65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ous-titre 4">
            <a:extLst>
              <a:ext uri="{FF2B5EF4-FFF2-40B4-BE49-F238E27FC236}">
                <a16:creationId xmlns:a16="http://schemas.microsoft.com/office/drawing/2014/main" id="{1A7E73B1-06A0-4698-BA1F-CC98067BF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634" y="1403316"/>
            <a:ext cx="4697904" cy="1406270"/>
          </a:xfrm>
        </p:spPr>
        <p:txBody>
          <a:bodyPr>
            <a:normAutofit/>
          </a:bodyPr>
          <a:lstStyle/>
          <a:p>
            <a:pPr algn="just"/>
            <a:r>
              <a:rPr lang="fr-CH" dirty="0"/>
              <a:t>Propose an </a:t>
            </a:r>
            <a:r>
              <a:rPr lang="fr-CH" dirty="0" err="1"/>
              <a:t>algorithm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dirty="0" err="1"/>
              <a:t>includes</a:t>
            </a:r>
            <a:r>
              <a:rPr lang="fr-CH" dirty="0"/>
              <a:t> </a:t>
            </a:r>
            <a:r>
              <a:rPr lang="fr-CH" dirty="0" err="1"/>
              <a:t>weights</a:t>
            </a:r>
            <a:r>
              <a:rPr lang="fr-CH" dirty="0"/>
              <a:t> on the </a:t>
            </a:r>
            <a:r>
              <a:rPr lang="fr-CH" dirty="0" err="1"/>
              <a:t>different</a:t>
            </a:r>
            <a:r>
              <a:rPr lang="fr-CH" dirty="0"/>
              <a:t> </a:t>
            </a:r>
            <a:r>
              <a:rPr lang="fr-CH" dirty="0" err="1"/>
              <a:t>steps</a:t>
            </a:r>
            <a:r>
              <a:rPr lang="fr-CH" dirty="0"/>
              <a:t> of </a:t>
            </a:r>
            <a:r>
              <a:rPr lang="fr-CH" dirty="0" err="1"/>
              <a:t>generalization</a:t>
            </a:r>
            <a:endParaRPr lang="fr-CH" dirty="0"/>
          </a:p>
          <a:p>
            <a:pPr algn="just"/>
            <a:endParaRPr lang="fr-CH" dirty="0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1EAEC6E6-4FEE-4B11-8908-879895B21B61}"/>
              </a:ext>
            </a:extLst>
          </p:cNvPr>
          <p:cNvSpPr/>
          <p:nvPr/>
        </p:nvSpPr>
        <p:spPr>
          <a:xfrm>
            <a:off x="3375020" y="5380207"/>
            <a:ext cx="1372292" cy="466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Carouge</a:t>
            </a:r>
            <a:endParaRPr lang="fr-FR" dirty="0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0BBE6663-1426-4E5B-A85E-D7AAF6B958C6}"/>
              </a:ext>
            </a:extLst>
          </p:cNvPr>
          <p:cNvSpPr/>
          <p:nvPr/>
        </p:nvSpPr>
        <p:spPr>
          <a:xfrm>
            <a:off x="5312553" y="4139082"/>
            <a:ext cx="949963" cy="42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GE</a:t>
            </a:r>
            <a:endParaRPr lang="fr-FR" dirty="0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4D477CBE-ABCC-41F9-9396-FB8405E4E1FF}"/>
              </a:ext>
            </a:extLst>
          </p:cNvPr>
          <p:cNvSpPr/>
          <p:nvPr/>
        </p:nvSpPr>
        <p:spPr>
          <a:xfrm>
            <a:off x="5305634" y="3034572"/>
            <a:ext cx="949963" cy="42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CH</a:t>
            </a:r>
            <a:endParaRPr lang="fr-FR" dirty="0"/>
          </a:p>
        </p:txBody>
      </p: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B3DA6A1A-DAC1-4585-A7C7-B9CBAF46693F}"/>
              </a:ext>
            </a:extLst>
          </p:cNvPr>
          <p:cNvCxnSpPr>
            <a:cxnSpLocks/>
            <a:stCxn id="58" idx="0"/>
            <a:endCxn id="76" idx="3"/>
          </p:cNvCxnSpPr>
          <p:nvPr/>
        </p:nvCxnSpPr>
        <p:spPr>
          <a:xfrm flipV="1">
            <a:off x="4061166" y="4505760"/>
            <a:ext cx="1390506" cy="8744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AE38F9BB-6497-4636-9E8B-48D461AA5406}"/>
              </a:ext>
            </a:extLst>
          </p:cNvPr>
          <p:cNvCxnSpPr>
            <a:cxnSpLocks/>
            <a:stCxn id="86" idx="0"/>
            <a:endCxn id="76" idx="4"/>
          </p:cNvCxnSpPr>
          <p:nvPr/>
        </p:nvCxnSpPr>
        <p:spPr>
          <a:xfrm flipV="1">
            <a:off x="5725606" y="4568672"/>
            <a:ext cx="61929" cy="8115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846A2742-B875-4F3F-B661-20AD030C1647}"/>
              </a:ext>
            </a:extLst>
          </p:cNvPr>
          <p:cNvCxnSpPr>
            <a:cxnSpLocks/>
            <a:stCxn id="87" idx="0"/>
            <a:endCxn id="76" idx="5"/>
          </p:cNvCxnSpPr>
          <p:nvPr/>
        </p:nvCxnSpPr>
        <p:spPr>
          <a:xfrm flipH="1" flipV="1">
            <a:off x="6123397" y="4505760"/>
            <a:ext cx="1235074" cy="8694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D10DEE6E-9E2A-4C91-802B-57DE3985C022}"/>
              </a:ext>
            </a:extLst>
          </p:cNvPr>
          <p:cNvCxnSpPr>
            <a:stCxn id="76" idx="0"/>
            <a:endCxn id="77" idx="4"/>
          </p:cNvCxnSpPr>
          <p:nvPr/>
        </p:nvCxnSpPr>
        <p:spPr>
          <a:xfrm flipH="1" flipV="1">
            <a:off x="5780616" y="3464162"/>
            <a:ext cx="6919" cy="6749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Ellipse 85">
            <a:extLst>
              <a:ext uri="{FF2B5EF4-FFF2-40B4-BE49-F238E27FC236}">
                <a16:creationId xmlns:a16="http://schemas.microsoft.com/office/drawing/2014/main" id="{7EF121C0-6746-44D6-A6C1-49AD4105A909}"/>
              </a:ext>
            </a:extLst>
          </p:cNvPr>
          <p:cNvSpPr/>
          <p:nvPr/>
        </p:nvSpPr>
        <p:spPr>
          <a:xfrm>
            <a:off x="5039460" y="5380207"/>
            <a:ext cx="1372292" cy="466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Versoix</a:t>
            </a:r>
            <a:endParaRPr lang="fr-FR" dirty="0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40A12EE3-F588-4342-8EBE-C22AB9331B48}"/>
              </a:ext>
            </a:extLst>
          </p:cNvPr>
          <p:cNvSpPr/>
          <p:nvPr/>
        </p:nvSpPr>
        <p:spPr>
          <a:xfrm>
            <a:off x="6672325" y="5375191"/>
            <a:ext cx="1372292" cy="466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Genève</a:t>
            </a:r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B4A3286-B07C-46A2-80FA-062CCFF9D2C8}"/>
              </a:ext>
            </a:extLst>
          </p:cNvPr>
          <p:cNvSpPr txBox="1"/>
          <p:nvPr/>
        </p:nvSpPr>
        <p:spPr>
          <a:xfrm>
            <a:off x="3578558" y="4605107"/>
            <a:ext cx="11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W : 1</a:t>
            </a:r>
            <a:endParaRPr lang="fr-FR" dirty="0"/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C268472A-40CA-4D42-8C02-7EFD6BDC9F7A}"/>
              </a:ext>
            </a:extLst>
          </p:cNvPr>
          <p:cNvSpPr txBox="1"/>
          <p:nvPr/>
        </p:nvSpPr>
        <p:spPr>
          <a:xfrm>
            <a:off x="3566784" y="3631238"/>
            <a:ext cx="73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W : 3</a:t>
            </a:r>
            <a:endParaRPr lang="fr-FR" dirty="0"/>
          </a:p>
        </p:txBody>
      </p:sp>
      <p:sp>
        <p:nvSpPr>
          <p:cNvPr id="89" name="Sous-titre 4">
            <a:extLst>
              <a:ext uri="{FF2B5EF4-FFF2-40B4-BE49-F238E27FC236}">
                <a16:creationId xmlns:a16="http://schemas.microsoft.com/office/drawing/2014/main" id="{2772DD89-BCBC-4F2B-AE6F-59B4649DFFD2}"/>
              </a:ext>
            </a:extLst>
          </p:cNvPr>
          <p:cNvSpPr txBox="1">
            <a:spLocks/>
          </p:cNvSpPr>
          <p:nvPr/>
        </p:nvSpPr>
        <p:spPr>
          <a:xfrm>
            <a:off x="6589648" y="1193692"/>
            <a:ext cx="4527279" cy="1697291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b="1" dirty="0" err="1"/>
              <a:t>Algorithm’s</a:t>
            </a:r>
            <a:r>
              <a:rPr lang="fr-CH" b="1" dirty="0"/>
              <a:t> </a:t>
            </a:r>
            <a:r>
              <a:rPr lang="fr-CH" b="1" dirty="0" err="1"/>
              <a:t>definition</a:t>
            </a:r>
            <a:endParaRPr lang="fr-FR" b="1" dirty="0"/>
          </a:p>
          <a:p>
            <a:pPr algn="just"/>
            <a:r>
              <a:rPr lang="en-US" i="1" dirty="0"/>
              <a:t>Achieve a level of k-anonymity by minimizing the loss of utility during generalization steps (expressed by weights)</a:t>
            </a:r>
            <a:endParaRPr lang="fr-CH" i="1" dirty="0"/>
          </a:p>
        </p:txBody>
      </p:sp>
    </p:spTree>
    <p:extLst>
      <p:ext uri="{BB962C8B-B14F-4D97-AF65-F5344CB8AC3E}">
        <p14:creationId xmlns:p14="http://schemas.microsoft.com/office/powerpoint/2010/main" val="761671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58" grpId="0" animBg="1"/>
      <p:bldP spid="76" grpId="0" animBg="1"/>
      <p:bldP spid="77" grpId="0" animBg="1"/>
      <p:bldP spid="86" grpId="0" animBg="1"/>
      <p:bldP spid="87" grpId="0" animBg="1"/>
      <p:bldP spid="27" grpId="0"/>
      <p:bldP spid="88" grpId="0"/>
      <p:bldP spid="8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9D767E3F-5FD8-43EF-92CC-71463D47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3326BAA-9686-4D37-B702-A459A43F9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CB848B-7D97-4DB5-A6B4-0F990D5A8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52" y="1933575"/>
            <a:ext cx="5047488" cy="909638"/>
          </a:xfrm>
        </p:spPr>
        <p:txBody>
          <a:bodyPr>
            <a:normAutofit/>
          </a:bodyPr>
          <a:lstStyle/>
          <a:p>
            <a:pPr algn="l"/>
            <a:r>
              <a:rPr lang="fr-CH" dirty="0"/>
              <a:t>SW </a:t>
            </a:r>
            <a:r>
              <a:rPr lang="fr-CH" dirty="0" err="1"/>
              <a:t>algorithm</a:t>
            </a:r>
            <a:endParaRPr lang="fr-FR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46779A2E-C228-BA2F-6709-87E460D94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27" y="2843213"/>
            <a:ext cx="6367373" cy="1655762"/>
          </a:xfrm>
        </p:spPr>
        <p:txBody>
          <a:bodyPr>
            <a:normAutofit/>
          </a:bodyPr>
          <a:lstStyle/>
          <a:p>
            <a:pPr algn="l"/>
            <a:r>
              <a:rPr lang="fr-CH" dirty="0"/>
              <a:t>First version of the </a:t>
            </a:r>
            <a:r>
              <a:rPr lang="fr-CH" dirty="0" err="1"/>
              <a:t>algorithm</a:t>
            </a:r>
            <a:endParaRPr lang="fr-CH" dirty="0"/>
          </a:p>
          <a:p>
            <a:pPr algn="l"/>
            <a:r>
              <a:rPr lang="fr-CH" dirty="0" err="1"/>
              <a:t>Problem</a:t>
            </a:r>
            <a:r>
              <a:rPr lang="fr-CH" dirty="0"/>
              <a:t> :</a:t>
            </a:r>
          </a:p>
          <a:p>
            <a:pPr algn="l"/>
            <a:r>
              <a:rPr lang="fr-CH" dirty="0"/>
              <a:t>      - </a:t>
            </a:r>
            <a:r>
              <a:rPr lang="fr-CH" dirty="0" err="1"/>
              <a:t>Computational</a:t>
            </a:r>
            <a:r>
              <a:rPr lang="fr-CH" dirty="0"/>
              <a:t> time </a:t>
            </a:r>
            <a:r>
              <a:rPr lang="fr-CH" dirty="0" err="1"/>
              <a:t>increases</a:t>
            </a:r>
            <a:r>
              <a:rPr lang="fr-CH" dirty="0"/>
              <a:t> </a:t>
            </a:r>
            <a:r>
              <a:rPr lang="fr-CH" dirty="0" err="1"/>
              <a:t>exponentially</a:t>
            </a:r>
            <a:endParaRPr lang="fr-FR" dirty="0"/>
          </a:p>
        </p:txBody>
      </p:sp>
      <p:sp>
        <p:nvSpPr>
          <p:cNvPr id="105" name="Oval 1">
            <a:extLst>
              <a:ext uri="{FF2B5EF4-FFF2-40B4-BE49-F238E27FC236}">
                <a16:creationId xmlns:a16="http://schemas.microsoft.com/office/drawing/2014/main" id="{AB330529-CB1E-4112-8F01-435C2E299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411" y="557332"/>
            <a:ext cx="5743337" cy="574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decorative circles">
            <a:extLst>
              <a:ext uri="{FF2B5EF4-FFF2-40B4-BE49-F238E27FC236}">
                <a16:creationId xmlns:a16="http://schemas.microsoft.com/office/drawing/2014/main" id="{A6BAEEFE-5A15-4E44-B100-CFD7F5D6D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9F653A2A-2CD3-4B8D-B1DB-0B410110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7B14CA02-0561-4C97-8FF3-95C5A5679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D1DCF05-9A46-4ED2-9213-6762C697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C2DFB0F-9C5B-42B4-A4C5-1C4308E5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9002102-7C3F-4562-B6C9-B6662E8A2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38ABC509-D5C1-4B54-88A3-76D47A1A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9564177-4282-4F98-81F4-F758FF774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2B760430-7B8B-4E35-A89B-197E3299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Graphique 9">
            <a:extLst>
              <a:ext uri="{FF2B5EF4-FFF2-40B4-BE49-F238E27FC236}">
                <a16:creationId xmlns:a16="http://schemas.microsoft.com/office/drawing/2014/main" id="{E4D944B1-BFF4-0BD9-7AC2-E50B65A73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024" y="11875"/>
            <a:ext cx="5738724" cy="679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30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9D767E3F-5FD8-43EF-92CC-71463D47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3326BAA-9686-4D37-B702-A459A43F9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CB848B-7D97-4DB5-A6B4-0F990D5A8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52" y="1933575"/>
            <a:ext cx="5047488" cy="909638"/>
          </a:xfrm>
        </p:spPr>
        <p:txBody>
          <a:bodyPr>
            <a:normAutofit/>
          </a:bodyPr>
          <a:lstStyle/>
          <a:p>
            <a:pPr algn="l"/>
            <a:r>
              <a:rPr lang="fr-CH" dirty="0"/>
              <a:t>SSW </a:t>
            </a:r>
            <a:r>
              <a:rPr lang="fr-CH" dirty="0" err="1"/>
              <a:t>algorithm</a:t>
            </a:r>
            <a:endParaRPr lang="fr-FR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46779A2E-C228-BA2F-6709-87E460D94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27" y="2843213"/>
            <a:ext cx="5743337" cy="1655762"/>
          </a:xfrm>
        </p:spPr>
        <p:txBody>
          <a:bodyPr>
            <a:normAutofit/>
          </a:bodyPr>
          <a:lstStyle/>
          <a:p>
            <a:pPr algn="l"/>
            <a:r>
              <a:rPr lang="fr-CH" dirty="0"/>
              <a:t>Second version of the </a:t>
            </a:r>
            <a:r>
              <a:rPr lang="fr-CH" dirty="0" err="1"/>
              <a:t>algorithm</a:t>
            </a:r>
            <a:endParaRPr lang="fr-CH" dirty="0"/>
          </a:p>
          <a:p>
            <a:pPr algn="l"/>
            <a:r>
              <a:rPr lang="fr-CH" dirty="0" err="1"/>
              <a:t>Includes</a:t>
            </a:r>
            <a:r>
              <a:rPr lang="fr-CH" dirty="0"/>
              <a:t> </a:t>
            </a:r>
            <a:r>
              <a:rPr lang="fr-CH" dirty="0" err="1"/>
              <a:t>Samarati</a:t>
            </a:r>
            <a:r>
              <a:rPr lang="fr-CH" dirty="0"/>
              <a:t> </a:t>
            </a:r>
            <a:r>
              <a:rPr lang="fr-CH" dirty="0" err="1"/>
              <a:t>binary</a:t>
            </a:r>
            <a:r>
              <a:rPr lang="fr-CH" dirty="0"/>
              <a:t> </a:t>
            </a:r>
            <a:r>
              <a:rPr lang="fr-CH" dirty="0" err="1"/>
              <a:t>search</a:t>
            </a:r>
            <a:r>
              <a:rPr lang="fr-CH" dirty="0"/>
              <a:t> </a:t>
            </a:r>
            <a:r>
              <a:rPr lang="fr-CH" dirty="0" err="1"/>
              <a:t>tree</a:t>
            </a:r>
            <a:endParaRPr lang="fr-CH" dirty="0"/>
          </a:p>
          <a:p>
            <a:pPr algn="l"/>
            <a:r>
              <a:rPr lang="fr-FR" i="1" dirty="0">
                <a:sym typeface="Wingdings" panose="05000000000000000000" pitchFamily="2" charset="2"/>
              </a:rPr>
              <a:t> </a:t>
            </a:r>
            <a:r>
              <a:rPr lang="fr-FR" i="1" dirty="0"/>
              <a:t>O(</a:t>
            </a:r>
            <a:r>
              <a:rPr lang="fr-FR" i="1" dirty="0" err="1"/>
              <a:t>n</a:t>
            </a:r>
            <a:r>
              <a:rPr lang="fr-FR" i="1" baseline="30000" dirty="0" err="1"/>
              <a:t>k</a:t>
            </a:r>
            <a:r>
              <a:rPr lang="fr-FR" i="1" dirty="0"/>
              <a:t> * n</a:t>
            </a:r>
            <a:r>
              <a:rPr lang="fr-FR" i="1" baseline="30000" dirty="0"/>
              <a:t>2</a:t>
            </a:r>
            <a:r>
              <a:rPr lang="fr-FR" i="1" dirty="0"/>
              <a:t>) </a:t>
            </a:r>
            <a:r>
              <a:rPr lang="fr-FR" dirty="0"/>
              <a:t>vs</a:t>
            </a:r>
            <a:r>
              <a:rPr lang="fr-FR" i="1" dirty="0"/>
              <a:t> O(k * log2(n) * n</a:t>
            </a:r>
            <a:r>
              <a:rPr lang="fr-FR" i="1" baseline="30000" dirty="0"/>
              <a:t>2</a:t>
            </a:r>
            <a:r>
              <a:rPr lang="fr-FR" i="1" dirty="0"/>
              <a:t>)</a:t>
            </a:r>
          </a:p>
          <a:p>
            <a:pPr algn="l"/>
            <a:endParaRPr lang="fr-FR" dirty="0"/>
          </a:p>
        </p:txBody>
      </p:sp>
      <p:sp>
        <p:nvSpPr>
          <p:cNvPr id="105" name="Oval 1">
            <a:extLst>
              <a:ext uri="{FF2B5EF4-FFF2-40B4-BE49-F238E27FC236}">
                <a16:creationId xmlns:a16="http://schemas.microsoft.com/office/drawing/2014/main" id="{AB330529-CB1E-4112-8F01-435C2E299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411" y="557332"/>
            <a:ext cx="5743337" cy="574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decorative circles">
            <a:extLst>
              <a:ext uri="{FF2B5EF4-FFF2-40B4-BE49-F238E27FC236}">
                <a16:creationId xmlns:a16="http://schemas.microsoft.com/office/drawing/2014/main" id="{A6BAEEFE-5A15-4E44-B100-CFD7F5D6D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9F653A2A-2CD3-4B8D-B1DB-0B410110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7B14CA02-0561-4C97-8FF3-95C5A5679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D1DCF05-9A46-4ED2-9213-6762C697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C2DFB0F-9C5B-42B4-A4C5-1C4308E5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9002102-7C3F-4562-B6C9-B6662E8A2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38ABC509-D5C1-4B54-88A3-76D47A1A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9564177-4282-4F98-81F4-F758FF774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2B760430-7B8B-4E35-A89B-197E3299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raphique 4">
            <a:extLst>
              <a:ext uri="{FF2B5EF4-FFF2-40B4-BE49-F238E27FC236}">
                <a16:creationId xmlns:a16="http://schemas.microsoft.com/office/drawing/2014/main" id="{EFB50997-03E8-9BB0-A002-411B5F5FC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7126" y="19049"/>
            <a:ext cx="5717622" cy="680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40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77">
            <a:extLst>
              <a:ext uri="{FF2B5EF4-FFF2-40B4-BE49-F238E27FC236}">
                <a16:creationId xmlns:a16="http://schemas.microsoft.com/office/drawing/2014/main" id="{9D767E3F-5FD8-43EF-92CC-71463D47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79">
            <a:extLst>
              <a:ext uri="{FF2B5EF4-FFF2-40B4-BE49-F238E27FC236}">
                <a16:creationId xmlns:a16="http://schemas.microsoft.com/office/drawing/2014/main" id="{53326BAA-9686-4D37-B702-A459A43F9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CB848B-7D97-4DB5-A6B4-0F990D5A8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89" y="579438"/>
            <a:ext cx="5047488" cy="2387600"/>
          </a:xfrm>
        </p:spPr>
        <p:txBody>
          <a:bodyPr>
            <a:normAutofit/>
          </a:bodyPr>
          <a:lstStyle/>
          <a:p>
            <a:pPr algn="l"/>
            <a:r>
              <a:rPr lang="fr-CH" dirty="0"/>
              <a:t>Web application</a:t>
            </a:r>
            <a:endParaRPr lang="fr-FR" dirty="0"/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7028C6ED-99D8-E743-D7F5-E5030B4DF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89" y="3059113"/>
            <a:ext cx="5047488" cy="16557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H" sz="1700" dirty="0"/>
              <a:t>Enables </a:t>
            </a:r>
            <a:r>
              <a:rPr lang="fr-CH" sz="1700" dirty="0" err="1"/>
              <a:t>users</a:t>
            </a:r>
            <a:r>
              <a:rPr lang="fr-CH" sz="1700" dirty="0"/>
              <a:t> to use the SSW </a:t>
            </a:r>
            <a:r>
              <a:rPr lang="fr-CH" sz="1700" dirty="0" err="1"/>
              <a:t>algorithm</a:t>
            </a:r>
            <a:endParaRPr lang="fr-CH" sz="17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CH" sz="1700" dirty="0" err="1"/>
              <a:t>Contains</a:t>
            </a:r>
            <a:r>
              <a:rPr lang="fr-CH" sz="1700" dirty="0"/>
              <a:t> a user-</a:t>
            </a:r>
            <a:r>
              <a:rPr lang="fr-CH" sz="1700" dirty="0" err="1"/>
              <a:t>friendly</a:t>
            </a:r>
            <a:r>
              <a:rPr lang="fr-CH" sz="1700" dirty="0"/>
              <a:t> interface to </a:t>
            </a:r>
            <a:r>
              <a:rPr lang="fr-CH" sz="1700" dirty="0" err="1"/>
              <a:t>build</a:t>
            </a:r>
            <a:r>
              <a:rPr lang="fr-CH" sz="1700" dirty="0"/>
              <a:t> VGH </a:t>
            </a:r>
            <a:r>
              <a:rPr lang="fr-CH" sz="1700" dirty="0" err="1"/>
              <a:t>with</a:t>
            </a:r>
            <a:r>
              <a:rPr lang="fr-CH" sz="1700" dirty="0"/>
              <a:t> custom </a:t>
            </a:r>
            <a:r>
              <a:rPr lang="fr-CH" sz="1700" dirty="0" err="1"/>
              <a:t>weights</a:t>
            </a:r>
            <a:r>
              <a:rPr lang="fr-CH" sz="1700" dirty="0"/>
              <a:t> on </a:t>
            </a:r>
            <a:r>
              <a:rPr lang="fr-CH" sz="1700" dirty="0" err="1"/>
              <a:t>edges</a:t>
            </a:r>
            <a:r>
              <a:rPr lang="fr-CH" sz="1700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700" dirty="0" err="1"/>
              <a:t>Downloadable</a:t>
            </a:r>
            <a:r>
              <a:rPr lang="fr-FR" sz="1700" dirty="0"/>
              <a:t> </a:t>
            </a:r>
            <a:r>
              <a:rPr lang="fr-FR" sz="1700" dirty="0" err="1"/>
              <a:t>result</a:t>
            </a:r>
            <a:r>
              <a:rPr lang="fr-FR" sz="1700" dirty="0"/>
              <a:t> </a:t>
            </a:r>
            <a:r>
              <a:rPr lang="fr-FR" sz="1700" dirty="0" err="1"/>
              <a:t>dataset</a:t>
            </a:r>
            <a:endParaRPr lang="fr-FR" sz="17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700" dirty="0" err="1"/>
              <a:t>Create</a:t>
            </a:r>
            <a:r>
              <a:rPr lang="fr-FR" sz="1700" dirty="0"/>
              <a:t> a full documentation</a:t>
            </a:r>
          </a:p>
        </p:txBody>
      </p:sp>
      <p:sp>
        <p:nvSpPr>
          <p:cNvPr id="95" name="Oval 1">
            <a:extLst>
              <a:ext uri="{FF2B5EF4-FFF2-40B4-BE49-F238E27FC236}">
                <a16:creationId xmlns:a16="http://schemas.microsoft.com/office/drawing/2014/main" id="{AB330529-CB1E-4112-8F01-435C2E299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411" y="557332"/>
            <a:ext cx="5743337" cy="574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decorative circles">
            <a:extLst>
              <a:ext uri="{FF2B5EF4-FFF2-40B4-BE49-F238E27FC236}">
                <a16:creationId xmlns:a16="http://schemas.microsoft.com/office/drawing/2014/main" id="{A6BAEEFE-5A15-4E44-B100-CFD7F5D6D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97" name="Oval 84">
              <a:extLst>
                <a:ext uri="{FF2B5EF4-FFF2-40B4-BE49-F238E27FC236}">
                  <a16:creationId xmlns:a16="http://schemas.microsoft.com/office/drawing/2014/main" id="{9F653A2A-2CD3-4B8D-B1DB-0B410110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85">
              <a:extLst>
                <a:ext uri="{FF2B5EF4-FFF2-40B4-BE49-F238E27FC236}">
                  <a16:creationId xmlns:a16="http://schemas.microsoft.com/office/drawing/2014/main" id="{7B14CA02-0561-4C97-8FF3-95C5A5679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86">
              <a:extLst>
                <a:ext uri="{FF2B5EF4-FFF2-40B4-BE49-F238E27FC236}">
                  <a16:creationId xmlns:a16="http://schemas.microsoft.com/office/drawing/2014/main" id="{5D1DCF05-9A46-4ED2-9213-6762C697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87">
              <a:extLst>
                <a:ext uri="{FF2B5EF4-FFF2-40B4-BE49-F238E27FC236}">
                  <a16:creationId xmlns:a16="http://schemas.microsoft.com/office/drawing/2014/main" id="{7C2DFB0F-9C5B-42B4-A4C5-1C4308E5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88">
              <a:extLst>
                <a:ext uri="{FF2B5EF4-FFF2-40B4-BE49-F238E27FC236}">
                  <a16:creationId xmlns:a16="http://schemas.microsoft.com/office/drawing/2014/main" id="{09002102-7C3F-4562-B6C9-B6662E8A2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89">
              <a:extLst>
                <a:ext uri="{FF2B5EF4-FFF2-40B4-BE49-F238E27FC236}">
                  <a16:creationId xmlns:a16="http://schemas.microsoft.com/office/drawing/2014/main" id="{38ABC509-D5C1-4B54-88A3-76D47A1A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69564177-4282-4F98-81F4-F758FF774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B760430-7B8B-4E35-A89B-197E3299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C6708BAA-8CC8-8F8A-BEB2-A9B437FC8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087" y="714227"/>
            <a:ext cx="6633661" cy="535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57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CB848B-7D97-4DB5-A6B4-0F990D5A8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1762" y="2997993"/>
            <a:ext cx="6508476" cy="862013"/>
          </a:xfrm>
        </p:spPr>
        <p:txBody>
          <a:bodyPr>
            <a:noAutofit/>
          </a:bodyPr>
          <a:lstStyle/>
          <a:p>
            <a:pPr algn="l"/>
            <a:r>
              <a:rPr lang="fr-CH" sz="8000" dirty="0" err="1"/>
              <a:t>Demonstration</a:t>
            </a:r>
            <a:endParaRPr lang="fr-FR" sz="8000" dirty="0"/>
          </a:p>
        </p:txBody>
      </p:sp>
      <p:grpSp>
        <p:nvGrpSpPr>
          <p:cNvPr id="65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653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CB848B-7D97-4DB5-A6B4-0F990D5A8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9637" y="1678351"/>
            <a:ext cx="8312726" cy="921871"/>
          </a:xfrm>
        </p:spPr>
        <p:txBody>
          <a:bodyPr>
            <a:normAutofit/>
          </a:bodyPr>
          <a:lstStyle/>
          <a:p>
            <a:r>
              <a:rPr lang="fr-CH" dirty="0" err="1"/>
              <a:t>Thank</a:t>
            </a:r>
            <a:r>
              <a:rPr lang="fr-CH" dirty="0"/>
              <a:t> </a:t>
            </a:r>
            <a:r>
              <a:rPr lang="fr-CH" dirty="0" err="1"/>
              <a:t>you</a:t>
            </a:r>
            <a:r>
              <a:rPr lang="fr-CH" dirty="0"/>
              <a:t> for </a:t>
            </a:r>
            <a:r>
              <a:rPr lang="fr-CH" dirty="0" err="1"/>
              <a:t>your</a:t>
            </a:r>
            <a:r>
              <a:rPr lang="fr-CH" dirty="0"/>
              <a:t> attention</a:t>
            </a:r>
            <a:endParaRPr lang="fr-FR" dirty="0"/>
          </a:p>
        </p:txBody>
      </p:sp>
      <p:grpSp>
        <p:nvGrpSpPr>
          <p:cNvPr id="65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483FD2FE-96D2-EEBE-38B0-B22D02B99595}"/>
              </a:ext>
            </a:extLst>
          </p:cNvPr>
          <p:cNvSpPr txBox="1">
            <a:spLocks/>
          </p:cNvSpPr>
          <p:nvPr/>
        </p:nvSpPr>
        <p:spPr>
          <a:xfrm>
            <a:off x="2038927" y="3026594"/>
            <a:ext cx="8114145" cy="9218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 err="1"/>
              <a:t>Special</a:t>
            </a:r>
            <a:r>
              <a:rPr lang="fr-CH" dirty="0"/>
              <a:t> </a:t>
            </a:r>
            <a:r>
              <a:rPr lang="fr-CH" dirty="0" err="1"/>
              <a:t>thanks</a:t>
            </a:r>
            <a:r>
              <a:rPr lang="fr-CH" dirty="0"/>
              <a:t> to </a:t>
            </a:r>
            <a:r>
              <a:rPr lang="fr-CH" dirty="0" err="1"/>
              <a:t>my</a:t>
            </a:r>
            <a:r>
              <a:rPr lang="fr-CH" dirty="0"/>
              <a:t> </a:t>
            </a:r>
            <a:r>
              <a:rPr lang="fr-CH" dirty="0" err="1"/>
              <a:t>supervisor</a:t>
            </a:r>
            <a:r>
              <a:rPr lang="fr-CH" dirty="0"/>
              <a:t> Pr. Kévin Huguenin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560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197</Words>
  <Application>Microsoft Office PowerPoint</Application>
  <PresentationFormat>Grand écran</PresentationFormat>
  <Paragraphs>73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Nova</vt:lpstr>
      <vt:lpstr>ConfettiVTI</vt:lpstr>
      <vt:lpstr>Semester Project (MScIS)</vt:lpstr>
      <vt:lpstr>Background</vt:lpstr>
      <vt:lpstr>Algorithm proposal</vt:lpstr>
      <vt:lpstr>SW algorithm</vt:lpstr>
      <vt:lpstr>SSW algorithm</vt:lpstr>
      <vt:lpstr>Web application</vt:lpstr>
      <vt:lpstr>Demonstration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 Tochon</dc:creator>
  <cp:lastModifiedBy>Louis Tochon</cp:lastModifiedBy>
  <cp:revision>18</cp:revision>
  <dcterms:created xsi:type="dcterms:W3CDTF">2022-03-17T20:45:14Z</dcterms:created>
  <dcterms:modified xsi:type="dcterms:W3CDTF">2022-06-08T15:04:40Z</dcterms:modified>
</cp:coreProperties>
</file>