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289" r:id="rId8"/>
    <p:sldId id="264" r:id="rId9"/>
    <p:sldId id="294" r:id="rId10"/>
    <p:sldId id="295" r:id="rId11"/>
    <p:sldId id="258" r:id="rId12"/>
    <p:sldId id="261"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Materials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Levi Tracy</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Any Questions?</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Materials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b="0" i="0" dirty="0">
                <a:solidFill>
                  <a:srgbClr val="BDC1C6"/>
                </a:solidFill>
                <a:effectLst/>
                <a:latin typeface="Roboto" panose="02000000000000000000" pitchFamily="2" charset="0"/>
              </a:rPr>
              <a:t>Materials were introduced as a design language that was developed by Google in </a:t>
            </a:r>
            <a:r>
              <a:rPr lang="en-US" b="1" i="0" dirty="0">
                <a:solidFill>
                  <a:srgbClr val="BDC1C6"/>
                </a:solidFill>
                <a:effectLst/>
                <a:latin typeface="Roboto" panose="02000000000000000000" pitchFamily="2" charset="0"/>
              </a:rPr>
              <a:t>2014</a:t>
            </a:r>
            <a:r>
              <a:rPr lang="en-US" b="0" i="0" dirty="0">
                <a:solidFill>
                  <a:srgbClr val="BDC1C6"/>
                </a:solidFill>
                <a:effectLst/>
                <a:latin typeface="Roboto" panose="02000000000000000000" pitchFamily="2" charset="0"/>
              </a:rPr>
              <a:t>. Material Design is a tool for front-end frameworks, which helps you with visual, motion, and interaction design. It also helps you adapt across different devices and different screen sizes</a:t>
            </a:r>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Materials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resources to get started?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material.angular.io</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fontScale="92500"/>
          </a:bodyPr>
          <a:lstStyle/>
          <a:p>
            <a:r>
              <a:rPr lang="en-US" dirty="0"/>
              <a:t>material.io (won’t be covered)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ZA" dirty="0"/>
              <a:t>Materials</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pic>
        <p:nvPicPr>
          <p:cNvPr id="12" name="Picture 11">
            <a:extLst>
              <a:ext uri="{FF2B5EF4-FFF2-40B4-BE49-F238E27FC236}">
                <a16:creationId xmlns:a16="http://schemas.microsoft.com/office/drawing/2014/main" id="{E48A18A9-9F50-4AAF-81A7-455F61014771}"/>
              </a:ext>
            </a:extLst>
          </p:cNvPr>
          <p:cNvPicPr>
            <a:picLocks noChangeAspect="1"/>
          </p:cNvPicPr>
          <p:nvPr/>
        </p:nvPicPr>
        <p:blipFill>
          <a:blip r:embed="rId2"/>
          <a:stretch>
            <a:fillRect/>
          </a:stretch>
        </p:blipFill>
        <p:spPr>
          <a:xfrm>
            <a:off x="317002" y="3041474"/>
            <a:ext cx="5640566" cy="2600100"/>
          </a:xfrm>
          <a:prstGeom prst="rect">
            <a:avLst/>
          </a:prstGeom>
        </p:spPr>
      </p:pic>
      <p:pic>
        <p:nvPicPr>
          <p:cNvPr id="14" name="Picture 13">
            <a:extLst>
              <a:ext uri="{FF2B5EF4-FFF2-40B4-BE49-F238E27FC236}">
                <a16:creationId xmlns:a16="http://schemas.microsoft.com/office/drawing/2014/main" id="{68D5DA46-2A70-4488-801A-88D74A249535}"/>
              </a:ext>
            </a:extLst>
          </p:cNvPr>
          <p:cNvPicPr>
            <a:picLocks noChangeAspect="1"/>
          </p:cNvPicPr>
          <p:nvPr/>
        </p:nvPicPr>
        <p:blipFill>
          <a:blip r:embed="rId3"/>
          <a:stretch>
            <a:fillRect/>
          </a:stretch>
        </p:blipFill>
        <p:spPr>
          <a:xfrm>
            <a:off x="5957568" y="3041473"/>
            <a:ext cx="6095999" cy="260009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Angular Material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Components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fontScale="85000" lnSpcReduction="10000"/>
          </a:bodyPr>
          <a:lstStyle/>
          <a:p>
            <a:r>
              <a:rPr lang="en-ZA" dirty="0"/>
              <a:t>Just like Bootstrap, Angular has a large list of components to choose from. </a:t>
            </a:r>
            <a:br>
              <a:rPr lang="en-ZA" dirty="0"/>
            </a:br>
            <a:r>
              <a:rPr lang="en-ZA" dirty="0"/>
              <a:t>These Components come with 3 separate sections listed below.</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Overview</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--Explanation of how to use the Component if this is the first time using the component, or even if you need to refresh</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API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--Required import/export to be added within your module form to ensure the API runs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Examples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 --Examples of the Component in use.</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ZA" dirty="0"/>
              <a:t>Materials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Overview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lnSpcReduction="10000"/>
          </a:bodyPr>
          <a:lstStyle/>
          <a:p>
            <a:r>
              <a:rPr lang="en-ZA" dirty="0"/>
              <a:t>For this example we are reviewing the </a:t>
            </a:r>
            <a:r>
              <a:rPr lang="en-ZA" dirty="0" err="1"/>
              <a:t>DatePicker</a:t>
            </a:r>
            <a:r>
              <a:rPr lang="en-ZA" dirty="0"/>
              <a:t> Components Overview section.</a:t>
            </a:r>
            <a:br>
              <a:rPr lang="en-ZA" dirty="0"/>
            </a:br>
            <a:br>
              <a:rPr lang="en-ZA" dirty="0"/>
            </a:br>
            <a:r>
              <a:rPr lang="en-ZA" dirty="0"/>
              <a:t>We’re given a thorough explanation of the use and even access to the HTML formatting and TS information required to implement the chosen </a:t>
            </a:r>
            <a:r>
              <a:rPr lang="en-ZA" dirty="0" err="1"/>
              <a:t>DatePicker</a:t>
            </a:r>
            <a:r>
              <a:rPr lang="en-ZA" dirty="0"/>
              <a:t> into the code. </a:t>
            </a:r>
            <a:r>
              <a:rPr lang="en-ZA" dirty="0">
                <a:sym typeface="Wingdings" panose="05000000000000000000" pitchFamily="2" charset="2"/>
              </a:rPr>
              <a:t></a:t>
            </a:r>
            <a:r>
              <a:rPr lang="en-ZA" dirty="0"/>
              <a:t> </a:t>
            </a:r>
            <a:r>
              <a:rPr lang="en-ZA" dirty="0">
                <a:sym typeface="Wingdings" panose="05000000000000000000" pitchFamily="2" charset="2"/>
              </a:rPr>
              <a:t></a:t>
            </a:r>
            <a:r>
              <a:rPr lang="en-ZA" dirty="0"/>
              <a:t> </a:t>
            </a:r>
            <a:r>
              <a:rPr lang="en-ZA" dirty="0">
                <a:sym typeface="Wingdings" panose="05000000000000000000" pitchFamily="2" charset="2"/>
              </a:rPr>
              <a:t>       </a:t>
            </a:r>
            <a:r>
              <a:rPr lang="en-ZA" dirty="0"/>
              <a:t> </a:t>
            </a:r>
            <a:r>
              <a:rPr lang="en-ZA" dirty="0">
                <a:sym typeface="Wingdings" panose="05000000000000000000" pitchFamily="2" charset="2"/>
              </a:rPr>
              <a:t> </a:t>
            </a:r>
          </a:p>
          <a:p>
            <a:r>
              <a:rPr lang="en-ZA" dirty="0">
                <a:sym typeface="Wingdings" panose="05000000000000000000" pitchFamily="2" charset="2"/>
              </a:rPr>
              <a:t>Overview Content:</a:t>
            </a:r>
            <a:br>
              <a:rPr lang="en-ZA" dirty="0">
                <a:sym typeface="Wingdings" panose="05000000000000000000" pitchFamily="2" charset="2"/>
              </a:rPr>
            </a:br>
            <a:r>
              <a:rPr lang="en-ZA" dirty="0">
                <a:sym typeface="Wingdings" panose="05000000000000000000" pitchFamily="2" charset="2"/>
              </a:rPr>
              <a:t>The table on the right of the overview tab allows for quick access to common questions or customization options you may want to see, selecting from that list will move you to that section of the page.</a:t>
            </a:r>
            <a:br>
              <a:rPr lang="en-ZA" dirty="0"/>
            </a:b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8" name="Picture 7">
            <a:extLst>
              <a:ext uri="{FF2B5EF4-FFF2-40B4-BE49-F238E27FC236}">
                <a16:creationId xmlns:a16="http://schemas.microsoft.com/office/drawing/2014/main" id="{7CD35B82-7CD4-4FF1-8C7A-F2B5A3BDD04D}"/>
              </a:ext>
            </a:extLst>
          </p:cNvPr>
          <p:cNvPicPr>
            <a:picLocks noChangeAspect="1"/>
          </p:cNvPicPr>
          <p:nvPr/>
        </p:nvPicPr>
        <p:blipFill>
          <a:blip r:embed="rId2"/>
          <a:stretch>
            <a:fillRect/>
          </a:stretch>
        </p:blipFill>
        <p:spPr>
          <a:xfrm>
            <a:off x="4630722" y="69314"/>
            <a:ext cx="7273255" cy="3663658"/>
          </a:xfrm>
          <a:prstGeom prst="rect">
            <a:avLst/>
          </a:prstGeom>
        </p:spPr>
      </p:pic>
      <p:pic>
        <p:nvPicPr>
          <p:cNvPr id="10" name="Picture 9">
            <a:extLst>
              <a:ext uri="{FF2B5EF4-FFF2-40B4-BE49-F238E27FC236}">
                <a16:creationId xmlns:a16="http://schemas.microsoft.com/office/drawing/2014/main" id="{31CDDD0E-D8F8-450E-8223-9C6B413E47FC}"/>
              </a:ext>
            </a:extLst>
          </p:cNvPr>
          <p:cNvPicPr>
            <a:picLocks noChangeAspect="1"/>
          </p:cNvPicPr>
          <p:nvPr/>
        </p:nvPicPr>
        <p:blipFill>
          <a:blip r:embed="rId3"/>
          <a:stretch>
            <a:fillRect/>
          </a:stretch>
        </p:blipFill>
        <p:spPr>
          <a:xfrm>
            <a:off x="7407479" y="4451319"/>
            <a:ext cx="1933575" cy="619125"/>
          </a:xfrm>
          <a:prstGeom prst="rect">
            <a:avLst/>
          </a:prstGeom>
        </p:spPr>
      </p:pic>
      <p:sp>
        <p:nvSpPr>
          <p:cNvPr id="11" name="Oval 10">
            <a:extLst>
              <a:ext uri="{FF2B5EF4-FFF2-40B4-BE49-F238E27FC236}">
                <a16:creationId xmlns:a16="http://schemas.microsoft.com/office/drawing/2014/main" id="{EE912C27-E9AD-44CE-BC06-20179E599535}"/>
              </a:ext>
            </a:extLst>
          </p:cNvPr>
          <p:cNvSpPr/>
          <p:nvPr/>
        </p:nvSpPr>
        <p:spPr>
          <a:xfrm>
            <a:off x="6133532" y="302004"/>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API</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lnSpcReduction="10000"/>
          </a:bodyPr>
          <a:lstStyle/>
          <a:p>
            <a:r>
              <a:rPr lang="en-ZA" dirty="0"/>
              <a:t>For this example we are reviewing the </a:t>
            </a:r>
            <a:r>
              <a:rPr lang="en-ZA" dirty="0" err="1"/>
              <a:t>DatePicker</a:t>
            </a:r>
            <a:r>
              <a:rPr lang="en-ZA" dirty="0"/>
              <a:t> API. </a:t>
            </a:r>
            <a:br>
              <a:rPr lang="en-ZA" dirty="0"/>
            </a:br>
            <a:br>
              <a:rPr lang="en-ZA" dirty="0"/>
            </a:br>
            <a:r>
              <a:rPr lang="en-ZA" dirty="0"/>
              <a:t>If you want to use the </a:t>
            </a:r>
            <a:r>
              <a:rPr lang="en-ZA" dirty="0" err="1"/>
              <a:t>DatePicker</a:t>
            </a:r>
            <a:r>
              <a:rPr lang="en-ZA" dirty="0"/>
              <a:t>, it is imperative you have the module imported/exported within your program through your </a:t>
            </a:r>
            <a:r>
              <a:rPr lang="en-ZA" dirty="0" err="1"/>
              <a:t>app.module.ts</a:t>
            </a:r>
            <a:r>
              <a:rPr lang="en-ZA" dirty="0"/>
              <a:t> or the </a:t>
            </a:r>
            <a:r>
              <a:rPr lang="en-ZA" dirty="0" err="1"/>
              <a:t>DatePicker</a:t>
            </a:r>
            <a:r>
              <a:rPr lang="en-ZA" dirty="0"/>
              <a:t> will not work.</a:t>
            </a:r>
            <a:br>
              <a:rPr lang="en-ZA" dirty="0"/>
            </a:br>
            <a:r>
              <a:rPr lang="en-ZA" dirty="0"/>
              <a:t> *This process is followed for all Components for them to work</a:t>
            </a:r>
            <a:endParaRPr lang="en-ZA" dirty="0">
              <a:sym typeface="Wingdings" panose="05000000000000000000" pitchFamily="2" charset="2"/>
            </a:endParaRPr>
          </a:p>
          <a:p>
            <a:r>
              <a:rPr lang="en-ZA" dirty="0" err="1"/>
              <a:t>DatePicker</a:t>
            </a:r>
            <a:r>
              <a:rPr lang="en-ZA" dirty="0"/>
              <a:t> </a:t>
            </a:r>
            <a:r>
              <a:rPr lang="en-ZA" dirty="0">
                <a:sym typeface="Wingdings" panose="05000000000000000000" pitchFamily="2" charset="2"/>
              </a:rPr>
              <a:t>:</a:t>
            </a:r>
            <a:br>
              <a:rPr lang="en-ZA" dirty="0">
                <a:sym typeface="Wingdings" panose="05000000000000000000" pitchFamily="2" charset="2"/>
              </a:rPr>
            </a:br>
            <a:r>
              <a:rPr lang="en-ZA" dirty="0">
                <a:sym typeface="Wingdings" panose="05000000000000000000" pitchFamily="2" charset="2"/>
              </a:rPr>
              <a:t>Again, the table on the right of the </a:t>
            </a:r>
            <a:r>
              <a:rPr lang="en-ZA" dirty="0" err="1"/>
              <a:t>DatePicker</a:t>
            </a:r>
            <a:r>
              <a:rPr lang="en-ZA" dirty="0">
                <a:sym typeface="Wingdings" panose="05000000000000000000" pitchFamily="2" charset="2"/>
              </a:rPr>
              <a:t> tab allows for quick access to Directives/Classes/Interfaces/Aliases and more, selecting from that list will move you to that section of the page.</a:t>
            </a:r>
            <a:br>
              <a:rPr lang="en-ZA" dirty="0"/>
            </a:b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9" name="Picture 8">
            <a:extLst>
              <a:ext uri="{FF2B5EF4-FFF2-40B4-BE49-F238E27FC236}">
                <a16:creationId xmlns:a16="http://schemas.microsoft.com/office/drawing/2014/main" id="{BCA374D9-A162-47BA-A83A-0DAD0D7925B1}"/>
              </a:ext>
            </a:extLst>
          </p:cNvPr>
          <p:cNvPicPr>
            <a:picLocks noChangeAspect="1"/>
          </p:cNvPicPr>
          <p:nvPr/>
        </p:nvPicPr>
        <p:blipFill>
          <a:blip r:embed="rId2"/>
          <a:stretch>
            <a:fillRect/>
          </a:stretch>
        </p:blipFill>
        <p:spPr>
          <a:xfrm>
            <a:off x="4737639" y="103336"/>
            <a:ext cx="7273254" cy="3661564"/>
          </a:xfrm>
          <a:prstGeom prst="rect">
            <a:avLst/>
          </a:prstGeom>
        </p:spPr>
      </p:pic>
      <p:sp>
        <p:nvSpPr>
          <p:cNvPr id="11" name="Oval 10">
            <a:extLst>
              <a:ext uri="{FF2B5EF4-FFF2-40B4-BE49-F238E27FC236}">
                <a16:creationId xmlns:a16="http://schemas.microsoft.com/office/drawing/2014/main" id="{B3DEB157-D1D9-4C44-9C63-F149E5AB3279}"/>
              </a:ext>
            </a:extLst>
          </p:cNvPr>
          <p:cNvSpPr/>
          <p:nvPr/>
        </p:nvSpPr>
        <p:spPr>
          <a:xfrm>
            <a:off x="7071919" y="847288"/>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Examples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787838"/>
            <a:ext cx="6045404" cy="2568511"/>
          </a:xfrm>
        </p:spPr>
        <p:txBody>
          <a:bodyPr vert="horz" lIns="91440" tIns="45720" rIns="91440" bIns="45720" rtlCol="0" anchor="t">
            <a:normAutofit/>
          </a:bodyPr>
          <a:lstStyle/>
          <a:p>
            <a:r>
              <a:rPr lang="en-ZA" dirty="0"/>
              <a:t>For the final section we are reviewing the </a:t>
            </a:r>
            <a:r>
              <a:rPr lang="en-ZA" dirty="0" err="1"/>
              <a:t>DatePicker</a:t>
            </a:r>
            <a:r>
              <a:rPr lang="en-ZA" dirty="0"/>
              <a:t> Examples. </a:t>
            </a:r>
            <a:br>
              <a:rPr lang="en-ZA" dirty="0"/>
            </a:br>
            <a:br>
              <a:rPr lang="en-ZA" dirty="0"/>
            </a:br>
            <a:r>
              <a:rPr lang="en-ZA" dirty="0"/>
              <a:t>If you’ve joined me thus far, you will the above page has multiple options for different </a:t>
            </a:r>
            <a:r>
              <a:rPr lang="en-ZA" dirty="0" err="1"/>
              <a:t>DatePickers</a:t>
            </a:r>
            <a:r>
              <a:rPr lang="en-ZA" dirty="0"/>
              <a:t>, you can scroll through the whole page looking for the specific </a:t>
            </a:r>
            <a:r>
              <a:rPr lang="en-ZA" dirty="0" err="1"/>
              <a:t>DatePicker</a:t>
            </a:r>
            <a:r>
              <a:rPr lang="en-ZA" dirty="0"/>
              <a:t> you may require.</a:t>
            </a:r>
            <a:endParaRPr lang="en-ZA" dirty="0">
              <a:sym typeface="Wingdings" panose="05000000000000000000" pitchFamily="2" charset="2"/>
            </a:endParaRPr>
          </a:p>
          <a:p>
            <a:r>
              <a:rPr lang="en-ZA" dirty="0">
                <a:sym typeface="Wingdings" panose="05000000000000000000" pitchFamily="2" charset="2"/>
              </a:rPr>
              <a:t>Extra Options listed                                                                 </a:t>
            </a:r>
            <a:r>
              <a:rPr lang="en-ZA" dirty="0"/>
              <a:t> </a:t>
            </a:r>
            <a:r>
              <a:rPr lang="en-ZA" dirty="0">
                <a:sym typeface="Wingdings" panose="05000000000000000000" pitchFamily="2" charset="2"/>
              </a:rPr>
              <a:t></a:t>
            </a:r>
            <a:r>
              <a:rPr lang="en-ZA" dirty="0"/>
              <a:t> </a:t>
            </a:r>
            <a:br>
              <a:rPr lang="en-ZA" dirty="0"/>
            </a:br>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ZA" dirty="0"/>
              <a:t>Materials</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9" name="Picture 8">
            <a:extLst>
              <a:ext uri="{FF2B5EF4-FFF2-40B4-BE49-F238E27FC236}">
                <a16:creationId xmlns:a16="http://schemas.microsoft.com/office/drawing/2014/main" id="{A2B635EC-BB5D-47C4-922C-D2D99192BA48}"/>
              </a:ext>
            </a:extLst>
          </p:cNvPr>
          <p:cNvPicPr>
            <a:picLocks noChangeAspect="1"/>
          </p:cNvPicPr>
          <p:nvPr/>
        </p:nvPicPr>
        <p:blipFill>
          <a:blip r:embed="rId2"/>
          <a:stretch>
            <a:fillRect/>
          </a:stretch>
        </p:blipFill>
        <p:spPr>
          <a:xfrm>
            <a:off x="4587803" y="111774"/>
            <a:ext cx="7318971" cy="3663658"/>
          </a:xfrm>
          <a:prstGeom prst="rect">
            <a:avLst/>
          </a:prstGeom>
        </p:spPr>
      </p:pic>
      <p:sp>
        <p:nvSpPr>
          <p:cNvPr id="11" name="Oval 10">
            <a:extLst>
              <a:ext uri="{FF2B5EF4-FFF2-40B4-BE49-F238E27FC236}">
                <a16:creationId xmlns:a16="http://schemas.microsoft.com/office/drawing/2014/main" id="{8D25C83A-64C1-41DA-B2AD-5A017DD934F4}"/>
              </a:ext>
            </a:extLst>
          </p:cNvPr>
          <p:cNvSpPr/>
          <p:nvPr/>
        </p:nvSpPr>
        <p:spPr>
          <a:xfrm>
            <a:off x="7776594" y="880844"/>
            <a:ext cx="834006" cy="2684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4839E7F-731C-49ED-8923-63E7DD53655C}"/>
              </a:ext>
            </a:extLst>
          </p:cNvPr>
          <p:cNvPicPr>
            <a:picLocks noChangeAspect="1"/>
          </p:cNvPicPr>
          <p:nvPr/>
        </p:nvPicPr>
        <p:blipFill>
          <a:blip r:embed="rId3"/>
          <a:stretch>
            <a:fillRect/>
          </a:stretch>
        </p:blipFill>
        <p:spPr>
          <a:xfrm>
            <a:off x="3371196" y="5044423"/>
            <a:ext cx="1623529" cy="1677052"/>
          </a:xfrm>
          <a:prstGeom prst="rect">
            <a:avLst/>
          </a:prstGeom>
        </p:spPr>
      </p:pic>
      <p:pic>
        <p:nvPicPr>
          <p:cNvPr id="17" name="Picture 16">
            <a:extLst>
              <a:ext uri="{FF2B5EF4-FFF2-40B4-BE49-F238E27FC236}">
                <a16:creationId xmlns:a16="http://schemas.microsoft.com/office/drawing/2014/main" id="{4045FBFD-87F5-43F1-B244-C305473A5560}"/>
              </a:ext>
            </a:extLst>
          </p:cNvPr>
          <p:cNvPicPr>
            <a:picLocks noChangeAspect="1"/>
          </p:cNvPicPr>
          <p:nvPr/>
        </p:nvPicPr>
        <p:blipFill>
          <a:blip r:embed="rId4"/>
          <a:stretch>
            <a:fillRect/>
          </a:stretch>
        </p:blipFill>
        <p:spPr>
          <a:xfrm>
            <a:off x="7133096" y="3897375"/>
            <a:ext cx="2564004" cy="2709800"/>
          </a:xfrm>
          <a:prstGeom prst="rect">
            <a:avLst/>
          </a:prstGeom>
        </p:spPr>
      </p:pic>
    </p:spTree>
    <p:extLst>
      <p:ext uri="{BB962C8B-B14F-4D97-AF65-F5344CB8AC3E}">
        <p14:creationId xmlns:p14="http://schemas.microsoft.com/office/powerpoint/2010/main" val="334995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Materials in Practice</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a:bodyPr>
          <a:lstStyle/>
          <a:p>
            <a:r>
              <a:rPr lang="en-US" dirty="0"/>
              <a:t>Topics Today </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Side Bar navigation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Menu Buttons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Forms     </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Title Bars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Excellent, clean, smooth option to navigate seamlessly through your website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The hamburger button exist!!!! This button toggles the side bar Navigation! </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Creation of a User or Login all available on the front page.</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Just like the website we had placed the menu button on every page, but the title bar has the additional navigation options that tether to it, holding the Forms, Menu Button, Side Bar Navigation.</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ZA" dirty="0"/>
              <a:t>Materials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73856168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1377</TotalTime>
  <Words>533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Tenorite</vt:lpstr>
      <vt:lpstr>Monoline</vt:lpstr>
      <vt:lpstr>Materials</vt:lpstr>
      <vt:lpstr>Materials</vt:lpstr>
      <vt:lpstr>resources to get started?</vt:lpstr>
      <vt:lpstr>Angular Material OVERVIEW</vt:lpstr>
      <vt:lpstr>Overview</vt:lpstr>
      <vt:lpstr>API</vt:lpstr>
      <vt:lpstr>Examples</vt:lpstr>
      <vt:lpstr>Materials in Practice</vt:lpstr>
      <vt:lpstr>Topics Today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materials</dc:title>
  <dc:creator>Levi Tracy</dc:creator>
  <cp:lastModifiedBy>levi tracy</cp:lastModifiedBy>
  <cp:revision>13</cp:revision>
  <dcterms:created xsi:type="dcterms:W3CDTF">2022-06-27T15:00:44Z</dcterms:created>
  <dcterms:modified xsi:type="dcterms:W3CDTF">2022-06-28T15:36:02Z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7e64d13-d8d0-4de5-8187-9614de484b90_Enabled">
    <vt:lpwstr>true</vt:lpwstr>
  </property>
  <property fmtid="{D5CDD505-2E9C-101B-9397-08002B2CF9AE}" pid="4" name="MSIP_Label_f7e64d13-d8d0-4de5-8187-9614de484b90_SetDate">
    <vt:lpwstr>2022-06-27T15:00:45Z</vt:lpwstr>
  </property>
  <property fmtid="{D5CDD505-2E9C-101B-9397-08002B2CF9AE}" pid="5" name="MSIP_Label_f7e64d13-d8d0-4de5-8187-9614de484b90_Method">
    <vt:lpwstr>Standard</vt:lpwstr>
  </property>
  <property fmtid="{D5CDD505-2E9C-101B-9397-08002B2CF9AE}" pid="6" name="MSIP_Label_f7e64d13-d8d0-4de5-8187-9614de484b90_Name">
    <vt:lpwstr>f7e64d13-d8d0-4de5-8187-9614de484b90</vt:lpwstr>
  </property>
  <property fmtid="{D5CDD505-2E9C-101B-9397-08002B2CF9AE}" pid="7" name="MSIP_Label_f7e64d13-d8d0-4de5-8187-9614de484b90_SiteId">
    <vt:lpwstr>c4dde173-b56e-463d-a6e0-0983142ad7ed</vt:lpwstr>
  </property>
  <property fmtid="{D5CDD505-2E9C-101B-9397-08002B2CF9AE}" pid="8" name="MSIP_Label_f7e64d13-d8d0-4de5-8187-9614de484b90_ActionId">
    <vt:lpwstr>53356dff-9bc8-4b8f-a8ec-560ed059fd90</vt:lpwstr>
  </property>
  <property fmtid="{D5CDD505-2E9C-101B-9397-08002B2CF9AE}" pid="9" name="MSIP_Label_f7e64d13-d8d0-4de5-8187-9614de484b90_ContentBits">
    <vt:lpwstr>0</vt:lpwstr>
  </property>
</Properties>
</file>