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71" r:id="rId3"/>
    <p:sldId id="292" r:id="rId4"/>
    <p:sldId id="293" r:id="rId5"/>
    <p:sldId id="290" r:id="rId6"/>
    <p:sldId id="267" r:id="rId7"/>
    <p:sldId id="275" r:id="rId8"/>
    <p:sldId id="300" r:id="rId9"/>
    <p:sldId id="280" r:id="rId10"/>
    <p:sldId id="281" r:id="rId11"/>
    <p:sldId id="301" r:id="rId12"/>
    <p:sldId id="283" r:id="rId13"/>
    <p:sldId id="270" r:id="rId14"/>
    <p:sldId id="302" r:id="rId15"/>
    <p:sldId id="303" r:id="rId16"/>
    <p:sldId id="268" r:id="rId17"/>
    <p:sldId id="276" r:id="rId18"/>
    <p:sldId id="278" r:id="rId19"/>
    <p:sldId id="366" r:id="rId20"/>
    <p:sldId id="295" r:id="rId21"/>
    <p:sldId id="296" r:id="rId22"/>
    <p:sldId id="297" r:id="rId23"/>
    <p:sldId id="298" r:id="rId24"/>
    <p:sldId id="299" r:id="rId25"/>
    <p:sldId id="309" r:id="rId26"/>
    <p:sldId id="365" r:id="rId27"/>
    <p:sldId id="368" r:id="rId28"/>
    <p:sldId id="287" r:id="rId29"/>
    <p:sldId id="367" r:id="rId30"/>
  </p:sldIdLst>
  <p:sldSz cx="10287000" cy="6858000" type="35mm"/>
  <p:notesSz cx="6858000" cy="9144000"/>
  <p:defaultTextStyle>
    <a:defPPr>
      <a:defRPr lang="zh-CN"/>
    </a:defPPr>
    <a:lvl1pPr marL="0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7517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5035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82552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10069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7"/>
    <p:restoredTop sz="94444"/>
  </p:normalViewPr>
  <p:slideViewPr>
    <p:cSldViewPr>
      <p:cViewPr varScale="1">
        <p:scale>
          <a:sx n="121" d="100"/>
          <a:sy n="121" d="100"/>
        </p:scale>
        <p:origin x="1024" y="176"/>
      </p:cViewPr>
      <p:guideLst>
        <p:guide orient="horz" pos="2160"/>
        <p:guide pos="3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 huiqi" userId="c0666eebb61095e1" providerId="LiveId" clId="{7157F13B-FBDD-6D4C-85BD-79A8AC47A259}"/>
    <pc:docChg chg="delSld modSld">
      <pc:chgData name="hu huiqi" userId="c0666eebb61095e1" providerId="LiveId" clId="{7157F13B-FBDD-6D4C-85BD-79A8AC47A259}" dt="2021-09-18T09:03:09.781" v="26" actId="20577"/>
      <pc:docMkLst>
        <pc:docMk/>
      </pc:docMkLst>
      <pc:sldChg chg="modSp mod">
        <pc:chgData name="hu huiqi" userId="c0666eebb61095e1" providerId="LiveId" clId="{7157F13B-FBDD-6D4C-85BD-79A8AC47A259}" dt="2021-09-18T09:03:09.781" v="26" actId="20577"/>
        <pc:sldMkLst>
          <pc:docMk/>
          <pc:sldMk cId="799911120" sldId="256"/>
        </pc:sldMkLst>
        <pc:spChg chg="mod">
          <ac:chgData name="hu huiqi" userId="c0666eebb61095e1" providerId="LiveId" clId="{7157F13B-FBDD-6D4C-85BD-79A8AC47A259}" dt="2021-09-18T09:03:09.781" v="26" actId="20577"/>
          <ac:spMkLst>
            <pc:docMk/>
            <pc:sldMk cId="799911120" sldId="256"/>
            <ac:spMk id="3074" creationId="{00000000-0000-0000-0000-000000000000}"/>
          </ac:spMkLst>
        </pc:spChg>
      </pc:sldChg>
      <pc:sldChg chg="del">
        <pc:chgData name="hu huiqi" userId="c0666eebb61095e1" providerId="LiveId" clId="{7157F13B-FBDD-6D4C-85BD-79A8AC47A259}" dt="2021-09-18T09:02:37.965" v="5" actId="2696"/>
        <pc:sldMkLst>
          <pc:docMk/>
          <pc:sldMk cId="3493762257" sldId="294"/>
        </pc:sldMkLst>
      </pc:sldChg>
      <pc:sldChg chg="del">
        <pc:chgData name="hu huiqi" userId="c0666eebb61095e1" providerId="LiveId" clId="{7157F13B-FBDD-6D4C-85BD-79A8AC47A259}" dt="2021-09-18T09:02:19.660" v="4" actId="2696"/>
        <pc:sldMkLst>
          <pc:docMk/>
          <pc:sldMk cId="2430980359" sldId="304"/>
        </pc:sldMkLst>
      </pc:sldChg>
      <pc:sldChg chg="del">
        <pc:chgData name="hu huiqi" userId="c0666eebb61095e1" providerId="LiveId" clId="{7157F13B-FBDD-6D4C-85BD-79A8AC47A259}" dt="2021-09-18T09:02:14.162" v="3" actId="2696"/>
        <pc:sldMkLst>
          <pc:docMk/>
          <pc:sldMk cId="2020037122" sldId="305"/>
        </pc:sldMkLst>
      </pc:sldChg>
      <pc:sldChg chg="del">
        <pc:chgData name="hu huiqi" userId="c0666eebb61095e1" providerId="LiveId" clId="{7157F13B-FBDD-6D4C-85BD-79A8AC47A259}" dt="2021-09-18T09:02:00.728" v="0" actId="2696"/>
        <pc:sldMkLst>
          <pc:docMk/>
          <pc:sldMk cId="3786803912" sldId="306"/>
        </pc:sldMkLst>
      </pc:sldChg>
      <pc:sldChg chg="del">
        <pc:chgData name="hu huiqi" userId="c0666eebb61095e1" providerId="LiveId" clId="{7157F13B-FBDD-6D4C-85BD-79A8AC47A259}" dt="2021-09-18T09:02:06.421" v="1" actId="2696"/>
        <pc:sldMkLst>
          <pc:docMk/>
          <pc:sldMk cId="770800400" sldId="307"/>
        </pc:sldMkLst>
      </pc:sldChg>
      <pc:sldChg chg="del">
        <pc:chgData name="hu huiqi" userId="c0666eebb61095e1" providerId="LiveId" clId="{7157F13B-FBDD-6D4C-85BD-79A8AC47A259}" dt="2021-09-18T09:02:11.561" v="2" actId="2696"/>
        <pc:sldMkLst>
          <pc:docMk/>
          <pc:sldMk cId="114120381" sldId="3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EA14B-9730-4B14-B276-7835B7D11ED2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3E076-425A-4212-9629-B0A1D848A7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941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751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55035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8255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1006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5663" y="685800"/>
            <a:ext cx="5145087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AC8F5-A0B7-C045-B896-DD5622A7D6D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 alt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079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再进一步对近年来数据库系统的发展做一个总结归纳的话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Oldsql</a:t>
            </a:r>
            <a:r>
              <a:rPr lang="en-US" altLang="zh-CN" dirty="0"/>
              <a:t>: </a:t>
            </a:r>
            <a:r>
              <a:rPr lang="zh-CN" altLang="en-US" dirty="0"/>
              <a:t>缺陷在于性能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Nosql</a:t>
            </a:r>
            <a:r>
              <a:rPr lang="en-US" altLang="zh-CN" dirty="0"/>
              <a:t>: </a:t>
            </a:r>
            <a:r>
              <a:rPr lang="zh-CN" altLang="en-US" dirty="0"/>
              <a:t>解决性能问题，部分满足互联网应用需求。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NewSQL</a:t>
            </a:r>
            <a:r>
              <a:rPr lang="en-US" altLang="zh-CN" dirty="0"/>
              <a:t>:</a:t>
            </a:r>
            <a:r>
              <a:rPr lang="en-US" altLang="zh-CN" baseline="0" dirty="0"/>
              <a:t> </a:t>
            </a:r>
            <a:r>
              <a:rPr lang="zh-CN" altLang="en-US" baseline="0" dirty="0"/>
              <a:t>可扩展的分布式数据库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en-US" altLang="zh-CN" baseline="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DF2B654-E532-CD43-80F7-7D95D6EDB8D9}" type="datetime1">
              <a:rPr lang="en-US" altLang="zh-CN" smtClean="0"/>
              <a:pPr/>
              <a:t>9/17/22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D96119-4DA5-354D-B04D-99D6609BA6BC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7663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dirty="0"/>
              <a:t>ACID</a:t>
            </a:r>
            <a:r>
              <a:rPr kumimoji="1" lang="zh-CN" altLang="en-US" dirty="0"/>
              <a:t>和</a:t>
            </a:r>
            <a:r>
              <a:rPr kumimoji="1" lang="en-US" altLang="zh-CN" dirty="0"/>
              <a:t>SQL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一致性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事务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所谓支持新型业务： 核心不变的东西高效与事务与查询处理。</a:t>
            </a:r>
            <a:endParaRPr kumimoji="1"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DF2B654-E532-CD43-80F7-7D95D6EDB8D9}" type="datetime1">
              <a:rPr lang="en-US" altLang="zh-CN" smtClean="0"/>
              <a:pPr/>
              <a:t>9/17/22</a:t>
            </a:fld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D96119-4DA5-354D-B04D-99D6609BA6BC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36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3E076-425A-4212-9629-B0A1D848A7F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60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85875" y="1122363"/>
            <a:ext cx="7715250" cy="2387600"/>
          </a:xfrm>
        </p:spPr>
        <p:txBody>
          <a:bodyPr anchor="b"/>
          <a:lstStyle>
            <a:lvl1pPr algn="ctr">
              <a:defRPr sz="58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5875" y="3602038"/>
            <a:ext cx="7715250" cy="1655764"/>
          </a:xfrm>
        </p:spPr>
        <p:txBody>
          <a:bodyPr/>
          <a:lstStyle>
            <a:lvl1pPr marL="0" indent="0" algn="ctr">
              <a:buNone/>
              <a:defRPr sz="2300"/>
            </a:lvl1pPr>
            <a:lvl2pPr marL="445459" indent="0" algn="ctr">
              <a:buNone/>
              <a:defRPr sz="1900"/>
            </a:lvl2pPr>
            <a:lvl3pPr marL="890186" indent="0" algn="ctr">
              <a:buNone/>
              <a:defRPr sz="1800"/>
            </a:lvl3pPr>
            <a:lvl4pPr marL="1335645" indent="0" algn="ctr">
              <a:buNone/>
              <a:defRPr sz="1600"/>
            </a:lvl4pPr>
            <a:lvl5pPr marL="1780371" indent="0" algn="ctr">
              <a:buNone/>
              <a:defRPr sz="1600"/>
            </a:lvl5pPr>
            <a:lvl6pPr marL="2225830" indent="0" algn="ctr">
              <a:buNone/>
              <a:defRPr sz="1600"/>
            </a:lvl6pPr>
            <a:lvl7pPr marL="2670557" indent="0" algn="ctr">
              <a:buNone/>
              <a:defRPr sz="1600"/>
            </a:lvl7pPr>
            <a:lvl8pPr marL="3116016" indent="0" algn="ctr">
              <a:buNone/>
              <a:defRPr sz="1600"/>
            </a:lvl8pPr>
            <a:lvl9pPr marL="3560742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2A4C3E-4B80-4E96-B699-4C791A2DD6AC}" type="datetime4">
              <a:rPr lang="en-US" altLang="zh-CN" smtClean="0">
                <a:solidFill>
                  <a:srgbClr val="000000"/>
                </a:solidFill>
              </a:rPr>
              <a:t>September 17, 2022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8529B3-AE45-5546-A826-B7D54C04D9F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949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528D75-A6A4-4F7E-BF31-2E54A4C0169B}" type="datetime4">
              <a:rPr lang="en-US" altLang="zh-CN" smtClean="0">
                <a:solidFill>
                  <a:srgbClr val="000000"/>
                </a:solidFill>
              </a:rPr>
              <a:t>September 17, 2022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434627-3D6B-644C-84F5-4B8A5470BEA0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770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6229"/>
            <a:ext cx="2314575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4" y="276229"/>
            <a:ext cx="6809547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B7B24D-D44D-43FE-B259-D50379166435}" type="datetime4">
              <a:rPr lang="en-US" altLang="zh-CN" smtClean="0">
                <a:solidFill>
                  <a:srgbClr val="000000"/>
                </a:solidFill>
              </a:rPr>
              <a:t>September 17, 2022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E4A5B-C249-5A48-9E4A-7E187678F85A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589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07231" y="1825625"/>
            <a:ext cx="4371975" cy="4351339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07795" y="1825625"/>
            <a:ext cx="4371975" cy="4351339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B1CE4C-F95F-4C08-B597-FFF4753DB1D3}" type="datetime4">
              <a:rPr lang="en-US" altLang="zh-CN" smtClean="0">
                <a:solidFill>
                  <a:srgbClr val="000000"/>
                </a:solidFill>
              </a:rPr>
              <a:t>September 17, 2022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66695-EBF5-414B-A825-44F56ADDA771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273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 sz="5100"/>
            </a:lvl1pPr>
            <a:lvl2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 sz="4600"/>
            </a:lvl2pPr>
            <a:lvl3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 sz="4200"/>
            </a:lvl3pPr>
            <a:lvl4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/>
            </a:lvl4pPr>
            <a:lvl5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fld id="{468BEA81-8D23-45A9-9648-E0126ED470F7}" type="datetime4">
              <a:rPr lang="en-US" altLang="zh-CN" smtClean="0">
                <a:solidFill>
                  <a:srgbClr val="000000"/>
                </a:solidFill>
              </a:rPr>
              <a:t>September 17, 2022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54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1873" y="1709743"/>
            <a:ext cx="8872538" cy="2852737"/>
          </a:xfrm>
        </p:spPr>
        <p:txBody>
          <a:bodyPr anchor="b"/>
          <a:lstStyle>
            <a:lvl1pPr>
              <a:defRPr sz="58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1873" y="4589466"/>
            <a:ext cx="8872538" cy="1500187"/>
          </a:xfrm>
        </p:spPr>
        <p:txBody>
          <a:bodyPr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44545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89018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356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7803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2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6705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160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5607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844A6-B3F8-4A7E-9701-8CF84F16F85C}" type="datetime4">
              <a:rPr lang="en-US" altLang="zh-CN" smtClean="0">
                <a:solidFill>
                  <a:srgbClr val="000000"/>
                </a:solidFill>
              </a:rPr>
              <a:t>September 17, 2022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29D598-62B2-7B43-91E6-43A1B9A008AE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52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36567" cy="452755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36083" y="1600200"/>
            <a:ext cx="4536567" cy="452755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306855-F610-4678-92BA-1BF0838E2C2C}" type="datetime4">
              <a:rPr lang="en-US" altLang="zh-CN" smtClean="0">
                <a:solidFill>
                  <a:srgbClr val="000000"/>
                </a:solidFill>
              </a:rPr>
              <a:t>September 17, 2022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23213D-2300-5B48-884E-8C5B2E75078E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62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9296" y="365762"/>
            <a:ext cx="8872855" cy="1152526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9207" y="1517969"/>
            <a:ext cx="4351883" cy="823912"/>
          </a:xfrm>
        </p:spPr>
        <p:txBody>
          <a:bodyPr anchor="b"/>
          <a:lstStyle>
            <a:lvl1pPr marL="0" indent="0" algn="ctr">
              <a:buNone/>
              <a:defRPr sz="3200" b="1"/>
            </a:lvl1pPr>
            <a:lvl2pPr marL="445459" indent="0">
              <a:buNone/>
              <a:defRPr sz="1900" b="1"/>
            </a:lvl2pPr>
            <a:lvl3pPr marL="890186" indent="0">
              <a:buNone/>
              <a:defRPr sz="1800" b="1"/>
            </a:lvl3pPr>
            <a:lvl4pPr marL="1335645" indent="0">
              <a:buNone/>
              <a:defRPr sz="1600" b="1"/>
            </a:lvl4pPr>
            <a:lvl5pPr marL="1780371" indent="0">
              <a:buNone/>
              <a:defRPr sz="1600" b="1"/>
            </a:lvl5pPr>
            <a:lvl6pPr marL="2225830" indent="0">
              <a:buNone/>
              <a:defRPr sz="1600" b="1"/>
            </a:lvl6pPr>
            <a:lvl7pPr marL="2670557" indent="0">
              <a:buNone/>
              <a:defRPr sz="1600" b="1"/>
            </a:lvl7pPr>
            <a:lvl8pPr marL="3116016" indent="0">
              <a:buNone/>
              <a:defRPr sz="1600" b="1"/>
            </a:lvl8pPr>
            <a:lvl9pPr marL="3560742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9207" y="2341882"/>
            <a:ext cx="4351883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08433" y="1517969"/>
            <a:ext cx="4373315" cy="823912"/>
          </a:xfrm>
        </p:spPr>
        <p:txBody>
          <a:bodyPr anchor="b"/>
          <a:lstStyle>
            <a:lvl1pPr marL="0" indent="0" algn="ctr">
              <a:buNone/>
              <a:defRPr sz="3200" b="1"/>
            </a:lvl1pPr>
            <a:lvl2pPr marL="445459" indent="0">
              <a:buNone/>
              <a:defRPr sz="1900" b="1"/>
            </a:lvl2pPr>
            <a:lvl3pPr marL="890186" indent="0">
              <a:buNone/>
              <a:defRPr sz="1800" b="1"/>
            </a:lvl3pPr>
            <a:lvl4pPr marL="1335645" indent="0">
              <a:buNone/>
              <a:defRPr sz="1600" b="1"/>
            </a:lvl4pPr>
            <a:lvl5pPr marL="1780371" indent="0">
              <a:buNone/>
              <a:defRPr sz="1600" b="1"/>
            </a:lvl5pPr>
            <a:lvl6pPr marL="2225830" indent="0">
              <a:buNone/>
              <a:defRPr sz="1600" b="1"/>
            </a:lvl6pPr>
            <a:lvl7pPr marL="2670557" indent="0">
              <a:buNone/>
              <a:defRPr sz="1600" b="1"/>
            </a:lvl7pPr>
            <a:lvl8pPr marL="3116016" indent="0">
              <a:buNone/>
              <a:defRPr sz="1600" b="1"/>
            </a:lvl8pPr>
            <a:lvl9pPr marL="3560742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08433" y="2341882"/>
            <a:ext cx="4373315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1FA955-DC6F-42D7-A58B-67DA41191958}" type="datetime4">
              <a:rPr lang="en-US" altLang="zh-CN" smtClean="0">
                <a:solidFill>
                  <a:srgbClr val="000000"/>
                </a:solidFill>
              </a:rPr>
              <a:t>September 17, 2022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D96980-5C4D-AB47-9727-A790FF0E384A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5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A3B6C7-346E-4D94-86C5-28B0E736BE5A}" type="datetime4">
              <a:rPr lang="en-US" altLang="zh-CN" smtClean="0">
                <a:solidFill>
                  <a:srgbClr val="000000"/>
                </a:solidFill>
              </a:rPr>
              <a:t>September 17, 2022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09F421-2B1A-5B41-8D51-B7BF23285562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76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0CCD46-3EAD-46FD-9C8D-561FDE28F6C3}" type="datetime4">
              <a:rPr lang="en-US" altLang="zh-CN" smtClean="0">
                <a:solidFill>
                  <a:srgbClr val="000000"/>
                </a:solidFill>
              </a:rPr>
              <a:t>September 17, 2022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AA2FBC-7193-C243-84A5-C42C0D4BC21D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98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31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73315" y="987428"/>
            <a:ext cx="5207794" cy="48736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8571" y="2057402"/>
            <a:ext cx="3317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45459" indent="0">
              <a:buNone/>
              <a:defRPr sz="1400"/>
            </a:lvl2pPr>
            <a:lvl3pPr marL="890186" indent="0">
              <a:buNone/>
              <a:defRPr sz="1200"/>
            </a:lvl3pPr>
            <a:lvl4pPr marL="1335645" indent="0">
              <a:buNone/>
              <a:defRPr sz="1000"/>
            </a:lvl4pPr>
            <a:lvl5pPr marL="1780371" indent="0">
              <a:buNone/>
              <a:defRPr sz="1000"/>
            </a:lvl5pPr>
            <a:lvl6pPr marL="2225830" indent="0">
              <a:buNone/>
              <a:defRPr sz="1000"/>
            </a:lvl6pPr>
            <a:lvl7pPr marL="2670557" indent="0">
              <a:buNone/>
              <a:defRPr sz="1000"/>
            </a:lvl7pPr>
            <a:lvl8pPr marL="3116016" indent="0">
              <a:buNone/>
              <a:defRPr sz="1000"/>
            </a:lvl8pPr>
            <a:lvl9pPr marL="3560742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C3A452-C613-4014-A99E-64B6EDFF444B}" type="datetime4">
              <a:rPr lang="en-US" altLang="zh-CN" smtClean="0">
                <a:solidFill>
                  <a:srgbClr val="000000"/>
                </a:solidFill>
              </a:rPr>
              <a:t>September 17, 2022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0048F-AB0A-EB45-B994-2FFA4F644944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2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31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373315" y="987428"/>
            <a:ext cx="5207794" cy="4873625"/>
          </a:xfrm>
        </p:spPr>
        <p:txBody>
          <a:bodyPr/>
          <a:lstStyle>
            <a:lvl1pPr marL="0" indent="0">
              <a:buNone/>
              <a:defRPr sz="3100"/>
            </a:lvl1pPr>
            <a:lvl2pPr marL="445459" indent="0">
              <a:buNone/>
              <a:defRPr sz="2700"/>
            </a:lvl2pPr>
            <a:lvl3pPr marL="890186" indent="0">
              <a:buNone/>
              <a:defRPr sz="2300"/>
            </a:lvl3pPr>
            <a:lvl4pPr marL="1335645" indent="0">
              <a:buNone/>
              <a:defRPr sz="1900"/>
            </a:lvl4pPr>
            <a:lvl5pPr marL="1780371" indent="0">
              <a:buNone/>
              <a:defRPr sz="1900"/>
            </a:lvl5pPr>
            <a:lvl6pPr marL="2225830" indent="0">
              <a:buNone/>
              <a:defRPr sz="1900"/>
            </a:lvl6pPr>
            <a:lvl7pPr marL="2670557" indent="0">
              <a:buNone/>
              <a:defRPr sz="1900"/>
            </a:lvl7pPr>
            <a:lvl8pPr marL="3116016" indent="0">
              <a:buNone/>
              <a:defRPr sz="1900"/>
            </a:lvl8pPr>
            <a:lvl9pPr marL="3560742" indent="0">
              <a:buNone/>
              <a:defRPr sz="19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8571" y="2057402"/>
            <a:ext cx="3317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45459" indent="0">
              <a:buNone/>
              <a:defRPr sz="1400"/>
            </a:lvl2pPr>
            <a:lvl3pPr marL="890186" indent="0">
              <a:buNone/>
              <a:defRPr sz="1200"/>
            </a:lvl3pPr>
            <a:lvl4pPr marL="1335645" indent="0">
              <a:buNone/>
              <a:defRPr sz="1000"/>
            </a:lvl4pPr>
            <a:lvl5pPr marL="1780371" indent="0">
              <a:buNone/>
              <a:defRPr sz="1000"/>
            </a:lvl5pPr>
            <a:lvl6pPr marL="2225830" indent="0">
              <a:buNone/>
              <a:defRPr sz="1000"/>
            </a:lvl6pPr>
            <a:lvl7pPr marL="2670557" indent="0">
              <a:buNone/>
              <a:defRPr sz="1000"/>
            </a:lvl7pPr>
            <a:lvl8pPr marL="3116016" indent="0">
              <a:buNone/>
              <a:defRPr sz="1000"/>
            </a:lvl8pPr>
            <a:lvl9pPr marL="3560742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8E2C75-9419-47B7-A2CD-F8EF815699F8}" type="datetime4">
              <a:rPr lang="en-US" altLang="zh-CN" smtClean="0">
                <a:solidFill>
                  <a:srgbClr val="000000"/>
                </a:solidFill>
              </a:rPr>
              <a:t>September 17, 2022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41EF25-64C6-0145-88F7-AEBE78CFB11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79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14350" y="276227"/>
            <a:ext cx="9258300" cy="1141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60757" tIns="80378" rIns="160757" bIns="8037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14350" y="1600201"/>
            <a:ext cx="925830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60757" tIns="80378" rIns="160757" bIns="80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514350" y="6372226"/>
            <a:ext cx="2400300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60757" tIns="80378" rIns="160757" bIns="80378"/>
          <a:lstStyle>
            <a:lvl1pPr>
              <a:defRPr sz="1800" noProof="1" dirty="0">
                <a:latin typeface="Segoe UI" charset="0"/>
                <a:ea typeface="Microsoft YaHei" charset="-122"/>
                <a:cs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fld id="{86E1148D-D0FB-4270-8E8C-87BA95A761F7}" type="datetime4">
              <a:rPr lang="en-US" altLang="zh-CN" smtClean="0">
                <a:solidFill>
                  <a:srgbClr val="000000"/>
                </a:solidFill>
              </a:rPr>
              <a:t>September 17, 2022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514725" y="6372226"/>
            <a:ext cx="3257550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60757" tIns="80378" rIns="160757" bIns="80378"/>
          <a:lstStyle>
            <a:lvl1pPr algn="ctr">
              <a:defRPr sz="1800" noProof="1" dirty="0">
                <a:latin typeface="Segoe UI" charset="0"/>
                <a:ea typeface="Microsoft YaHei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7372350" y="6372226"/>
            <a:ext cx="2400300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60757" tIns="80378" rIns="160757" bIns="80378"/>
          <a:lstStyle>
            <a:lvl1pPr algn="r">
              <a:defRPr sz="1800" noProof="1" dirty="0">
                <a:latin typeface="Segoe UI" charset="0"/>
                <a:ea typeface="Microsoft YaHei" charset="-122"/>
                <a:cs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fld id="{EDD61A88-8AAC-9843-802C-254A5FC42C47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40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1608195" rtl="0" fontAlgn="base">
        <a:spcBef>
          <a:spcPct val="0"/>
        </a:spcBef>
        <a:spcAft>
          <a:spcPct val="0"/>
        </a:spcAft>
        <a:defRPr sz="5500" b="1" kern="1200">
          <a:solidFill>
            <a:srgbClr val="000066"/>
          </a:solidFill>
          <a:latin typeface="Segoe UI" charset="0"/>
          <a:ea typeface="Microsoft YaHei" charset="-122"/>
          <a:cs typeface="+mj-cs"/>
        </a:defRPr>
      </a:lvl1pPr>
      <a:lvl2pPr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2pPr>
      <a:lvl3pPr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3pPr>
      <a:lvl4pPr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4pPr>
      <a:lvl5pPr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5pPr>
      <a:lvl6pPr marL="527517"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6pPr>
      <a:lvl7pPr marL="1055035"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7pPr>
      <a:lvl8pPr marL="1582552"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8pPr>
      <a:lvl9pPr marL="2110069"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9pPr>
    </p:titleStyle>
    <p:bodyStyle>
      <a:lvl1pPr marL="604447" indent="-604447" algn="l" defTabSz="1608195" rtl="0" fontAlgn="base">
        <a:spcBef>
          <a:spcPct val="20000"/>
        </a:spcBef>
        <a:spcAft>
          <a:spcPct val="0"/>
        </a:spcAft>
        <a:buChar char="•"/>
        <a:defRPr sz="5500" kern="1200">
          <a:solidFill>
            <a:srgbClr val="333333"/>
          </a:solidFill>
          <a:latin typeface="Segoe UI" charset="0"/>
          <a:ea typeface="Microsoft YaHei" charset="-122"/>
          <a:cs typeface="+mn-cs"/>
        </a:defRPr>
      </a:lvl1pPr>
      <a:lvl2pPr marL="1304140" indent="-498211" algn="l" defTabSz="1608195" rtl="0" eaLnBrk="0" fontAlgn="base" hangingPunct="0">
        <a:spcBef>
          <a:spcPct val="20000"/>
        </a:spcBef>
        <a:spcAft>
          <a:spcPct val="0"/>
        </a:spcAft>
        <a:buChar char="–"/>
        <a:defRPr sz="47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2pPr>
      <a:lvl3pPr marL="2011160" indent="-402965" algn="l" defTabSz="1608195" rtl="0" eaLnBrk="0" fontAlgn="base" hangingPunct="0">
        <a:spcBef>
          <a:spcPct val="20000"/>
        </a:spcBef>
        <a:spcAft>
          <a:spcPct val="0"/>
        </a:spcAft>
        <a:buChar char="•"/>
        <a:defRPr sz="40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3pPr>
      <a:lvl4pPr marL="2813426" indent="-401134" algn="l" defTabSz="1608195" rtl="0" eaLnBrk="0" fontAlgn="base" hangingPunct="0">
        <a:spcBef>
          <a:spcPct val="20000"/>
        </a:spcBef>
        <a:spcAft>
          <a:spcPct val="0"/>
        </a:spcAft>
        <a:buChar char="–"/>
        <a:defRPr sz="35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4pPr>
      <a:lvl5pPr marL="3615692" indent="-401134" algn="l" defTabSz="1608195" rtl="0" eaLnBrk="0" fontAlgn="base" hangingPunct="0">
        <a:spcBef>
          <a:spcPct val="20000"/>
        </a:spcBef>
        <a:spcAft>
          <a:spcPct val="0"/>
        </a:spcAft>
        <a:buChar char="»"/>
        <a:defRPr sz="35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5pPr>
      <a:lvl6pPr marL="2901345" indent="-263759" algn="l" defTabSz="1055035" rtl="0" eaLnBrk="1" latinLnBrk="0" hangingPunct="1">
        <a:lnSpc>
          <a:spcPct val="90000"/>
        </a:lnSpc>
        <a:spcBef>
          <a:spcPts val="577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1055035" rtl="0" eaLnBrk="1" latinLnBrk="0" hangingPunct="1">
        <a:lnSpc>
          <a:spcPct val="90000"/>
        </a:lnSpc>
        <a:spcBef>
          <a:spcPts val="577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1055035" rtl="0" eaLnBrk="1" latinLnBrk="0" hangingPunct="1">
        <a:lnSpc>
          <a:spcPct val="90000"/>
        </a:lnSpc>
        <a:spcBef>
          <a:spcPts val="577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1055035" rtl="0" eaLnBrk="1" latinLnBrk="0" hangingPunct="1">
        <a:lnSpc>
          <a:spcPct val="90000"/>
        </a:lnSpc>
        <a:spcBef>
          <a:spcPts val="577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073"/>
          <p:cNvSpPr>
            <a:spLocks noGrp="1" noChangeArrowheads="1"/>
          </p:cNvSpPr>
          <p:nvPr/>
        </p:nvSpPr>
        <p:spPr bwMode="auto">
          <a:xfrm>
            <a:off x="514355" y="842964"/>
            <a:ext cx="7642225" cy="528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0757" tIns="80378" rIns="160757" bIns="80378"/>
          <a:lstStyle>
            <a:lvl1pPr marL="523875" indent="-523875"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lang="zh-CN" altLang="en-US" sz="4600" b="1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数据库系统实现</a:t>
            </a:r>
            <a:endParaRPr lang="en-US" altLang="zh-CN" sz="4600" b="1" dirty="0">
              <a:solidFill>
                <a:srgbClr val="333333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矩形 3074"/>
          <p:cNvSpPr>
            <a:spLocks noGrp="1"/>
          </p:cNvSpPr>
          <p:nvPr/>
        </p:nvSpPr>
        <p:spPr>
          <a:xfrm>
            <a:off x="2935293" y="842964"/>
            <a:ext cx="6837362" cy="5286376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60757" tIns="80378" rIns="160757" bIns="80378"/>
          <a:lstStyle/>
          <a:p>
            <a:pPr marL="604447" indent="-604447"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200" noProof="1">
                <a:solidFill>
                  <a:srgbClr val="333333"/>
                </a:solidFill>
                <a:latin typeface="Segoe UI" charset="0"/>
                <a:ea typeface="Microsoft YaHei" charset="-122"/>
                <a:sym typeface="+mn-ea"/>
              </a:rPr>
              <a:t>胡卉芪</a:t>
            </a: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2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华东师范大学</a:t>
            </a: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2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数据科学与工程学院</a:t>
            </a: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32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hqhu@dase.ecnu.edu.cn</a:t>
            </a: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</p:txBody>
      </p:sp>
      <p:pic>
        <p:nvPicPr>
          <p:cNvPr id="3076" name="图片 3075" descr="a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580" y="841381"/>
            <a:ext cx="16160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3076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8" y="4838705"/>
            <a:ext cx="1152525" cy="115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29B3-AE45-5546-A826-B7D54C04D9F8}" type="slidenum">
              <a:rPr lang="zh-CN" altLang="en-US" smtClean="0">
                <a:solidFill>
                  <a:srgbClr val="000000"/>
                </a:solidFill>
              </a:rPr>
              <a:pPr/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911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关系数据库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功能</a:t>
            </a:r>
            <a:endParaRPr lang="en-US" altLang="zh-CN" dirty="0"/>
          </a:p>
          <a:p>
            <a:pPr lvl="1"/>
            <a:r>
              <a:rPr lang="en-US" altLang="zh-CN" dirty="0"/>
              <a:t>SQL</a:t>
            </a:r>
            <a:r>
              <a:rPr lang="zh-CN" altLang="en-US" dirty="0"/>
              <a:t>表达能力很强</a:t>
            </a:r>
            <a:endParaRPr lang="en-US" altLang="zh-CN" dirty="0"/>
          </a:p>
          <a:p>
            <a:r>
              <a:rPr lang="zh-CN" altLang="en-US" dirty="0"/>
              <a:t>性能</a:t>
            </a:r>
            <a:endParaRPr lang="en-US" altLang="zh-CN" dirty="0"/>
          </a:p>
          <a:p>
            <a:pPr lvl="1"/>
            <a:r>
              <a:rPr lang="zh-CN" altLang="en-US" dirty="0"/>
              <a:t>满足大部分应用的需求</a:t>
            </a:r>
            <a:endParaRPr lang="en-US" altLang="zh-CN" dirty="0"/>
          </a:p>
          <a:p>
            <a:r>
              <a:rPr lang="zh-CN" altLang="en-US" dirty="0"/>
              <a:t>易用性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B0F0"/>
                </a:solidFill>
              </a:rPr>
              <a:t>局限性明显？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10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01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No-SQL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11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0" y="2204864"/>
            <a:ext cx="5483299" cy="391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093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新时代下数据库需求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数据量和负载激增</a:t>
            </a:r>
            <a:endParaRPr lang="en-US" altLang="zh-CN" dirty="0"/>
          </a:p>
          <a:p>
            <a:pPr lvl="1"/>
            <a:r>
              <a:rPr lang="zh-CN" altLang="en-US" dirty="0"/>
              <a:t>扩展性变得更重要</a:t>
            </a:r>
            <a:endParaRPr lang="en-US" altLang="zh-CN" dirty="0"/>
          </a:p>
          <a:p>
            <a:pPr lvl="1"/>
            <a:r>
              <a:rPr lang="zh-CN" altLang="en-US" dirty="0"/>
              <a:t>性价比变得更重要</a:t>
            </a:r>
            <a:endParaRPr lang="en-US" altLang="zh-CN" dirty="0"/>
          </a:p>
          <a:p>
            <a:r>
              <a:rPr lang="zh-CN" altLang="en-US" dirty="0"/>
              <a:t>云计算的普及</a:t>
            </a:r>
            <a:endParaRPr lang="en-US" altLang="zh-CN" dirty="0"/>
          </a:p>
          <a:p>
            <a:pPr lvl="1"/>
            <a:r>
              <a:rPr lang="zh-CN" altLang="en-US" dirty="0"/>
              <a:t>易用性变得更重要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12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104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NewSQL/</a:t>
            </a:r>
            <a:r>
              <a:rPr lang="zh-CN" altLang="en-US" dirty="0"/>
              <a:t>分布式数据库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13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316" y="2044225"/>
            <a:ext cx="3690764" cy="9513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974" y="3159663"/>
            <a:ext cx="4367213" cy="20288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100" y="2346469"/>
            <a:ext cx="1743075" cy="7715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810" y="3216359"/>
            <a:ext cx="2803093" cy="602991"/>
          </a:xfrm>
          <a:prstGeom prst="rect">
            <a:avLst/>
          </a:prstGeom>
        </p:spPr>
      </p:pic>
      <p:pic>
        <p:nvPicPr>
          <p:cNvPr id="1026" name="Picture 2" descr="é¿éåå¸å¼æ°æ®åºX-DB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260" y="3914448"/>
            <a:ext cx="2052228" cy="105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511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28372" y="260648"/>
            <a:ext cx="10173766" cy="1141414"/>
          </a:xfrm>
        </p:spPr>
        <p:txBody>
          <a:bodyPr/>
          <a:lstStyle/>
          <a:p>
            <a:r>
              <a:rPr kumimoji="1" lang="en-US" altLang="zh-CN" dirty="0" err="1"/>
              <a:t>OldSQL</a:t>
            </a:r>
            <a:r>
              <a:rPr kumimoji="1" lang="zh-CN" altLang="en-US" dirty="0"/>
              <a:t> </a:t>
            </a:r>
            <a:r>
              <a:rPr kumimoji="1" lang="en-US" altLang="zh-CN" dirty="0"/>
              <a:t>vs.</a:t>
            </a:r>
            <a:r>
              <a:rPr kumimoji="1" lang="zh-CN" altLang="en-US" dirty="0"/>
              <a:t> </a:t>
            </a:r>
            <a:r>
              <a:rPr kumimoji="1" lang="en-US" altLang="zh-CN" dirty="0"/>
              <a:t>NoSQL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vs.NewSQL</a:t>
            </a:r>
            <a:endParaRPr kumimoji="1"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34373" y="1617872"/>
          <a:ext cx="8153398" cy="384016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931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7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7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59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 err="1"/>
                        <a:t>OldSQL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NoSQL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 err="1"/>
                        <a:t>NewSQL</a:t>
                      </a:r>
                      <a:endParaRPr lang="zh-CN" altLang="en-US" sz="20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59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Data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model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Relational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---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Relational</a:t>
                      </a:r>
                      <a:endParaRPr lang="zh-CN" altLang="en-US" sz="20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59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Interface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SQL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Variance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SQL</a:t>
                      </a:r>
                      <a:endParaRPr lang="zh-CN" altLang="en-US" sz="20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59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Consistency/Concurrency</a:t>
                      </a:r>
                      <a:r>
                        <a:rPr lang="zh-CN" altLang="en-US" sz="2000" baseline="0" dirty="0"/>
                        <a:t> </a:t>
                      </a:r>
                      <a:r>
                        <a:rPr lang="en-US" altLang="zh-CN" sz="2000" dirty="0"/>
                        <a:t>control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Strong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Weak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Strong</a:t>
                      </a:r>
                      <a:endParaRPr lang="zh-CN" altLang="en-US" sz="20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59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Fault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tolerance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Strong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Fine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Strong</a:t>
                      </a:r>
                      <a:endParaRPr lang="zh-CN" altLang="en-US" sz="20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59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Performance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0" dirty="0">
                          <a:solidFill>
                            <a:srgbClr val="FF0000"/>
                          </a:solidFill>
                        </a:rPr>
                        <a:t>Poor</a:t>
                      </a:r>
                      <a:endParaRPr lang="zh-CN" alt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Good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Good</a:t>
                      </a:r>
                      <a:endParaRPr lang="zh-CN" altLang="en-US" sz="20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59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Scalability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0" dirty="0">
                          <a:solidFill>
                            <a:srgbClr val="FF0000"/>
                          </a:solidFill>
                        </a:rPr>
                        <a:t>Poor</a:t>
                      </a:r>
                      <a:endParaRPr lang="zh-CN" alt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Good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Fine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10FA07-45BA-8D44-8719-C1F179B3F09F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731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ACID</a:t>
            </a:r>
            <a:r>
              <a:rPr lang="zh-CN" altLang="en-US" dirty="0"/>
              <a:t>和</a:t>
            </a:r>
            <a:r>
              <a:rPr lang="en-US" altLang="zh-CN" dirty="0"/>
              <a:t>SQL</a:t>
            </a:r>
            <a:r>
              <a:rPr lang="zh-CN" altLang="en-US" dirty="0"/>
              <a:t>的重要性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69" y="1700808"/>
            <a:ext cx="9258300" cy="4610100"/>
          </a:xfrm>
        </p:spPr>
        <p:txBody>
          <a:bodyPr/>
          <a:lstStyle/>
          <a:p>
            <a:r>
              <a:rPr lang="en-US" altLang="zh-CN" sz="3200" dirty="0"/>
              <a:t>ACID</a:t>
            </a:r>
            <a:r>
              <a:rPr lang="zh-CN" altLang="en-US" sz="3200" dirty="0"/>
              <a:t>的重要性</a:t>
            </a:r>
          </a:p>
          <a:p>
            <a:pPr lvl="1"/>
            <a:r>
              <a:rPr lang="zh-CN" altLang="en-US" sz="2800" dirty="0"/>
              <a:t>保证强一致性</a:t>
            </a:r>
          </a:p>
          <a:p>
            <a:r>
              <a:rPr lang="en-US" altLang="zh-CN" sz="3200" dirty="0"/>
              <a:t>SQL</a:t>
            </a:r>
            <a:r>
              <a:rPr lang="zh-CN" altLang="en-US" sz="3200" dirty="0"/>
              <a:t>的优势</a:t>
            </a:r>
          </a:p>
          <a:p>
            <a:pPr lvl="1"/>
            <a:r>
              <a:rPr lang="zh-CN" altLang="en-US" sz="2800" dirty="0"/>
              <a:t>标准化、通俗易懂、简单易学</a:t>
            </a:r>
          </a:p>
          <a:p>
            <a:pPr lvl="1"/>
            <a:r>
              <a:rPr lang="zh-CN" altLang="en-US" sz="2800" dirty="0"/>
              <a:t>没有</a:t>
            </a:r>
            <a:r>
              <a:rPr lang="en-US" altLang="zh-CN" sz="2800" dirty="0"/>
              <a:t>powerful</a:t>
            </a:r>
            <a:r>
              <a:rPr lang="zh-CN" altLang="en-US" sz="2800" dirty="0"/>
              <a:t>的查询语言，应用开发不容易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05F3-0AEC-3447-B57F-5C3ABD76D55B}" type="slidenum">
              <a:rPr lang="zh-CN" altLang="en-US" smtClean="0"/>
              <a:pPr/>
              <a:t>15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435" y="1820097"/>
            <a:ext cx="3234263" cy="179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755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系统的要素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功能</a:t>
            </a:r>
            <a:endParaRPr lang="en-US" altLang="zh-CN" dirty="0"/>
          </a:p>
          <a:p>
            <a:r>
              <a:rPr lang="zh-CN" altLang="en-US" dirty="0"/>
              <a:t>性能</a:t>
            </a:r>
            <a:endParaRPr lang="en-US" altLang="zh-CN" dirty="0"/>
          </a:p>
          <a:p>
            <a:r>
              <a:rPr lang="zh-CN" altLang="en-US" dirty="0"/>
              <a:t>易用性</a:t>
            </a:r>
            <a:endParaRPr lang="en-US" altLang="zh-CN" dirty="0"/>
          </a:p>
          <a:p>
            <a:pPr lvl="1"/>
            <a:r>
              <a:rPr lang="zh-CN" altLang="en-US" dirty="0"/>
              <a:t>访问语言是否容易掌握</a:t>
            </a:r>
            <a:endParaRPr lang="en-US" altLang="zh-CN" dirty="0"/>
          </a:p>
          <a:p>
            <a:pPr lvl="1"/>
            <a:r>
              <a:rPr lang="zh-CN" altLang="en-US" dirty="0"/>
              <a:t>管理是否方便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16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24892" y="2924944"/>
            <a:ext cx="5647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功能与性能折中能否给出一些例子？</a:t>
            </a:r>
          </a:p>
        </p:txBody>
      </p:sp>
    </p:spTree>
    <p:extLst>
      <p:ext uri="{BB962C8B-B14F-4D97-AF65-F5344CB8AC3E}">
        <p14:creationId xmlns:p14="http://schemas.microsoft.com/office/powerpoint/2010/main" val="4100973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如何评价数据库系统性能？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性能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响应时间 </a:t>
            </a:r>
            <a:endParaRPr lang="en-US" altLang="zh-C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吞吐率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17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50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更具体一点，看看需要关注什么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29B3-AE45-5546-A826-B7D54C04D9F8}" type="slidenum">
              <a:rPr lang="zh-CN" altLang="en-US" smtClean="0">
                <a:solidFill>
                  <a:srgbClr val="000000"/>
                </a:solidFill>
              </a:rPr>
              <a:pPr/>
              <a:t>18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493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45A19-B608-ED48-B7FF-5FC28856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数据库的四个组成部分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BAD786-F18C-8542-B69C-E535567C6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存储</a:t>
            </a:r>
            <a:endParaRPr kumimoji="1" lang="en-US" altLang="zh-CN" dirty="0"/>
          </a:p>
          <a:p>
            <a:r>
              <a:rPr kumimoji="1" lang="zh-CN" altLang="en-US" dirty="0"/>
              <a:t>查询</a:t>
            </a:r>
            <a:endParaRPr kumimoji="1" lang="en-US" altLang="zh-CN" dirty="0"/>
          </a:p>
          <a:p>
            <a:r>
              <a:rPr kumimoji="1" lang="zh-CN" altLang="en-US" dirty="0"/>
              <a:t>事务</a:t>
            </a:r>
            <a:endParaRPr kumimoji="1" lang="en-US" altLang="zh-CN" dirty="0"/>
          </a:p>
          <a:p>
            <a:r>
              <a:rPr kumimoji="1" lang="zh-CN" altLang="en-US" dirty="0"/>
              <a:t>高可用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E0C153-844C-B743-ABA4-AC9D1512C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19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054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1600201"/>
            <a:ext cx="9885734" cy="4610100"/>
          </a:xfrm>
        </p:spPr>
        <p:txBody>
          <a:bodyPr/>
          <a:lstStyle/>
          <a:p>
            <a:r>
              <a:rPr lang="zh-CN" altLang="en-US" dirty="0"/>
              <a:t>先修课：数据库概论</a:t>
            </a:r>
            <a:endParaRPr lang="en-US" altLang="zh-CN" dirty="0"/>
          </a:p>
          <a:p>
            <a:pPr lvl="1"/>
            <a:r>
              <a:rPr lang="zh-CN" altLang="en-US" dirty="0"/>
              <a:t>如何使用数据库系统？</a:t>
            </a:r>
            <a:endParaRPr lang="en-US" altLang="zh-CN" dirty="0"/>
          </a:p>
          <a:p>
            <a:r>
              <a:rPr lang="zh-CN" altLang="en-US" dirty="0"/>
              <a:t>本课程</a:t>
            </a:r>
            <a:endParaRPr lang="en-US" altLang="zh-CN" dirty="0"/>
          </a:p>
          <a:p>
            <a:pPr lvl="1"/>
            <a:r>
              <a:rPr lang="zh-CN" altLang="en-US" dirty="0"/>
              <a:t>数据库理论的拓展。</a:t>
            </a:r>
            <a:endParaRPr lang="en-US" altLang="zh-CN" dirty="0"/>
          </a:p>
          <a:p>
            <a:pPr lvl="1"/>
            <a:r>
              <a:rPr lang="zh-CN" altLang="en-US" dirty="0"/>
              <a:t>数据库系统的一些内部实现方法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2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174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性能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621" y="1589883"/>
            <a:ext cx="10101758" cy="4610100"/>
          </a:xfrm>
        </p:spPr>
        <p:txBody>
          <a:bodyPr/>
          <a:lstStyle/>
          <a:p>
            <a:r>
              <a:rPr lang="zh-CN" altLang="en-US" sz="4000" dirty="0"/>
              <a:t>通常有三种性能指标</a:t>
            </a:r>
            <a:endParaRPr lang="en-US" altLang="zh-CN" sz="4000" dirty="0"/>
          </a:p>
          <a:p>
            <a:pPr lvl="1"/>
            <a:r>
              <a:rPr lang="zh-CN" altLang="en-US" sz="3500" dirty="0"/>
              <a:t>时延（响应时间）</a:t>
            </a:r>
            <a:r>
              <a:rPr lang="en-US" altLang="zh-CN" sz="3500" dirty="0"/>
              <a:t>-&gt;SQL(</a:t>
            </a:r>
            <a:r>
              <a:rPr lang="zh-CN" altLang="en-US" sz="3500" dirty="0"/>
              <a:t>查询</a:t>
            </a:r>
            <a:r>
              <a:rPr lang="en-US" altLang="zh-CN" sz="3500" dirty="0"/>
              <a:t>)</a:t>
            </a:r>
            <a:r>
              <a:rPr lang="zh-CN" altLang="en-US" sz="3500" dirty="0"/>
              <a:t>的执行时间</a:t>
            </a:r>
            <a:endParaRPr lang="en-US" altLang="zh-CN" sz="3500" dirty="0"/>
          </a:p>
          <a:p>
            <a:pPr lvl="1"/>
            <a:r>
              <a:rPr lang="zh-CN" altLang="en-US" sz="3500" dirty="0"/>
              <a:t>吞吐量</a:t>
            </a:r>
            <a:r>
              <a:rPr lang="en-US" altLang="zh-CN" sz="3500" dirty="0"/>
              <a:t>-&gt;</a:t>
            </a:r>
            <a:r>
              <a:rPr lang="zh-CN" altLang="en-US" sz="3500" dirty="0"/>
              <a:t>事务</a:t>
            </a:r>
            <a:r>
              <a:rPr lang="en-US" altLang="zh-CN" sz="3500" dirty="0"/>
              <a:t>/</a:t>
            </a:r>
            <a:r>
              <a:rPr lang="zh-CN" altLang="en-US" sz="3500" dirty="0"/>
              <a:t>简单查询的吞吐率</a:t>
            </a:r>
            <a:endParaRPr lang="en-US" altLang="zh-CN" sz="3500" dirty="0"/>
          </a:p>
          <a:p>
            <a:pPr lvl="1"/>
            <a:r>
              <a:rPr lang="zh-CN" altLang="en-US" sz="3500" dirty="0"/>
              <a:t>可扩展性</a:t>
            </a:r>
            <a:r>
              <a:rPr lang="en-US" altLang="zh-CN" sz="3500" dirty="0"/>
              <a:t>-&gt; </a:t>
            </a:r>
            <a:r>
              <a:rPr lang="zh-CN" altLang="en-US" sz="3500" dirty="0"/>
              <a:t>增加计算资源</a:t>
            </a:r>
            <a:r>
              <a:rPr lang="en-US" altLang="zh-CN" sz="3500" dirty="0"/>
              <a:t>(</a:t>
            </a:r>
            <a:r>
              <a:rPr lang="zh-CN" altLang="en-US" sz="3500" dirty="0"/>
              <a:t>节点，</a:t>
            </a:r>
            <a:r>
              <a:rPr lang="en-US" altLang="zh-CN" sz="3500" dirty="0"/>
              <a:t>CPU)</a:t>
            </a:r>
            <a:r>
              <a:rPr lang="zh-CN" altLang="en-US" sz="3500" dirty="0"/>
              <a:t>后系统性能的增长趋势</a:t>
            </a:r>
            <a:endParaRPr lang="en-US" altLang="zh-CN" sz="3500" dirty="0"/>
          </a:p>
          <a:p>
            <a:r>
              <a:rPr lang="zh-CN" altLang="en-US" sz="4000" dirty="0"/>
              <a:t>还有一些特殊的指标</a:t>
            </a:r>
            <a:endParaRPr lang="en-US" altLang="zh-CN" sz="4000" dirty="0"/>
          </a:p>
          <a:p>
            <a:pPr lvl="1"/>
            <a:r>
              <a:rPr lang="zh-CN" altLang="en-US" sz="3500" dirty="0"/>
              <a:t>比如？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20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782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8964" y="276227"/>
            <a:ext cx="9453686" cy="1141414"/>
          </a:xfrm>
        </p:spPr>
        <p:txBody>
          <a:bodyPr/>
          <a:lstStyle/>
          <a:p>
            <a:r>
              <a:rPr lang="zh-CN" altLang="en-US" dirty="0"/>
              <a:t>从系统内部看什么会影响性能？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/>
              <a:t>CPU/IO/Network Efficiency</a:t>
            </a:r>
          </a:p>
          <a:p>
            <a:pPr lvl="1"/>
            <a:r>
              <a:rPr lang="en-US" altLang="zh-CN" sz="3200" dirty="0"/>
              <a:t>e.g. code path</a:t>
            </a:r>
            <a:r>
              <a:rPr lang="zh-CN" altLang="en-US" sz="3200" dirty="0"/>
              <a:t>，</a:t>
            </a:r>
            <a:r>
              <a:rPr lang="en-US" altLang="zh-CN" sz="3200" dirty="0"/>
              <a:t>cache locality</a:t>
            </a:r>
          </a:p>
          <a:p>
            <a:r>
              <a:rPr lang="en-US" altLang="zh-CN" sz="3600" dirty="0"/>
              <a:t>Scalability</a:t>
            </a:r>
          </a:p>
          <a:p>
            <a:pPr lvl="1"/>
            <a:r>
              <a:rPr lang="en-US" altLang="zh-CN" sz="2700" dirty="0"/>
              <a:t>e.g.  Blocking,  critical path</a:t>
            </a:r>
          </a:p>
          <a:p>
            <a:pPr marL="805929" lvl="1" indent="0">
              <a:buNone/>
            </a:pPr>
            <a:endParaRPr lang="en-US" altLang="zh-CN" sz="2700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21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725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容错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系统如何应对节点问题？</a:t>
            </a:r>
            <a:endParaRPr lang="en-US" altLang="zh-CN" sz="3600" dirty="0"/>
          </a:p>
          <a:p>
            <a:pPr lvl="1"/>
            <a:r>
              <a:rPr lang="zh-CN" altLang="en-US" sz="3200" dirty="0"/>
              <a:t>节点宕机、重启</a:t>
            </a:r>
            <a:endParaRPr lang="en-US" altLang="zh-CN" sz="3200" dirty="0"/>
          </a:p>
          <a:p>
            <a:pPr lvl="1"/>
            <a:r>
              <a:rPr lang="zh-CN" altLang="en-US" sz="3200" dirty="0"/>
              <a:t>网络分区、延迟</a:t>
            </a:r>
            <a:endParaRPr lang="en-US" altLang="zh-CN" sz="3200" dirty="0"/>
          </a:p>
          <a:p>
            <a:r>
              <a:rPr lang="zh-CN" altLang="en-US" sz="3700" dirty="0"/>
              <a:t>数据库系统中有何体现？</a:t>
            </a:r>
            <a:endParaRPr lang="en-US" altLang="zh-CN" sz="3700" dirty="0"/>
          </a:p>
          <a:p>
            <a:pPr lvl="1"/>
            <a:r>
              <a:rPr lang="zh-CN" altLang="en-US" sz="3200" dirty="0"/>
              <a:t>日志管理</a:t>
            </a:r>
            <a:endParaRPr lang="en-US" altLang="zh-CN" sz="3200" dirty="0"/>
          </a:p>
          <a:p>
            <a:pPr lvl="1"/>
            <a:r>
              <a:rPr lang="zh-CN" altLang="en-US" sz="3200" dirty="0"/>
              <a:t>一致性副本</a:t>
            </a:r>
            <a:endParaRPr lang="en-US" altLang="zh-CN" sz="3200" dirty="0"/>
          </a:p>
          <a:p>
            <a:pPr lvl="1"/>
            <a:endParaRPr lang="en-US" altLang="zh-CN" sz="3200" dirty="0"/>
          </a:p>
          <a:p>
            <a:pPr lvl="1"/>
            <a:endParaRPr lang="en-US" altLang="zh-CN" sz="3200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22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933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数据一致性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注意数据一致性在不同场景中有不同意义，常用的三种</a:t>
            </a:r>
            <a:endParaRPr lang="en-US" altLang="zh-CN" sz="3600" dirty="0"/>
          </a:p>
          <a:p>
            <a:pPr lvl="1"/>
            <a:r>
              <a:rPr lang="zh-CN" altLang="en-US" sz="3200" dirty="0"/>
              <a:t>读写操作一致性</a:t>
            </a:r>
            <a:r>
              <a:rPr lang="en-US" altLang="zh-CN" sz="3200" dirty="0"/>
              <a:t>(</a:t>
            </a:r>
            <a:r>
              <a:rPr lang="zh-CN" altLang="en-US" sz="3200" dirty="0"/>
              <a:t>多核</a:t>
            </a:r>
            <a:r>
              <a:rPr lang="en-US" altLang="zh-CN" sz="3200" dirty="0"/>
              <a:t>CPU, KVS</a:t>
            </a:r>
            <a:r>
              <a:rPr lang="zh-CN" altLang="en-US" sz="3200" dirty="0"/>
              <a:t>系统</a:t>
            </a:r>
            <a:r>
              <a:rPr lang="en-US" altLang="zh-CN" sz="3200" dirty="0"/>
              <a:t>)</a:t>
            </a:r>
          </a:p>
          <a:p>
            <a:pPr lvl="1"/>
            <a:r>
              <a:rPr lang="zh-CN" altLang="en-US" sz="3200" dirty="0"/>
              <a:t>读写集合操作</a:t>
            </a:r>
            <a:r>
              <a:rPr lang="en-US" altLang="zh-CN" sz="3200" dirty="0"/>
              <a:t>(</a:t>
            </a:r>
            <a:r>
              <a:rPr lang="zh-CN" altLang="en-US" sz="3200" dirty="0"/>
              <a:t>事务 </a:t>
            </a:r>
            <a:r>
              <a:rPr lang="en-US" altLang="zh-CN" sz="3200" dirty="0"/>
              <a:t>ACID)</a:t>
            </a:r>
          </a:p>
          <a:p>
            <a:pPr lvl="1"/>
            <a:r>
              <a:rPr lang="zh-CN" altLang="en-US" sz="3200" dirty="0"/>
              <a:t>副本间数据一致性</a:t>
            </a:r>
            <a:endParaRPr lang="en-US" altLang="zh-CN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23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386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000" dirty="0"/>
              <a:t>比如：</a:t>
            </a:r>
            <a:endParaRPr lang="en-US" altLang="zh-CN" sz="4000" dirty="0"/>
          </a:p>
          <a:p>
            <a:pPr lvl="1"/>
            <a:r>
              <a:rPr lang="zh-CN" altLang="en-US" sz="3600" dirty="0"/>
              <a:t>日志的实现</a:t>
            </a:r>
            <a:r>
              <a:rPr lang="en-US" altLang="zh-CN" sz="3600" dirty="0"/>
              <a:t>(e.g. WAL</a:t>
            </a:r>
            <a:r>
              <a:rPr lang="zh-CN" altLang="en-US" sz="3600" dirty="0"/>
              <a:t>）</a:t>
            </a:r>
            <a:endParaRPr lang="en-US" altLang="zh-CN" sz="3600" dirty="0"/>
          </a:p>
          <a:p>
            <a:pPr lvl="1"/>
            <a:r>
              <a:rPr lang="zh-CN" altLang="en-US" sz="3600" dirty="0"/>
              <a:t>并发控制的实现</a:t>
            </a:r>
            <a:r>
              <a:rPr lang="en-US" altLang="zh-CN" sz="3600" dirty="0"/>
              <a:t>(e.g. OCC, 2PL, TO, MVCC)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24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744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1600201"/>
            <a:ext cx="3765054" cy="4610100"/>
          </a:xfrm>
        </p:spPr>
        <p:txBody>
          <a:bodyPr/>
          <a:lstStyle/>
          <a:p>
            <a:r>
              <a:rPr lang="zh-CN" altLang="en-US" sz="2800" dirty="0"/>
              <a:t>一个典型的数据库系统架构图</a:t>
            </a:r>
            <a:endParaRPr lang="en-US" altLang="zh-CN" sz="2800" dirty="0"/>
          </a:p>
          <a:p>
            <a:pPr lvl="1"/>
            <a:endParaRPr lang="zh-CN" altLang="en-US" sz="23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25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356" y="1722574"/>
            <a:ext cx="6048672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47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453" y="120866"/>
            <a:ext cx="9258300" cy="1141414"/>
          </a:xfrm>
        </p:spPr>
        <p:txBody>
          <a:bodyPr/>
          <a:lstStyle/>
          <a:p>
            <a:r>
              <a:rPr lang="zh-CN" altLang="en-US" sz="6000" dirty="0"/>
              <a:t>基本概念（</a:t>
            </a:r>
            <a:r>
              <a:rPr lang="en-US" altLang="zh-CN" sz="6000" dirty="0"/>
              <a:t>1</a:t>
            </a:r>
            <a:r>
              <a:rPr lang="zh-CN" altLang="en-US" sz="6000" dirty="0"/>
              <a:t>）</a:t>
            </a:r>
            <a:endParaRPr lang="en-US" altLang="zh-CN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1268760"/>
            <a:ext cx="9258300" cy="4610100"/>
          </a:xfrm>
        </p:spPr>
        <p:txBody>
          <a:bodyPr/>
          <a:lstStyle/>
          <a:p>
            <a:r>
              <a:rPr lang="zh-CN" altLang="en-US" sz="2500" dirty="0"/>
              <a:t>数据库组成</a:t>
            </a:r>
            <a:endParaRPr lang="en-US" altLang="zh-CN" sz="2500" dirty="0"/>
          </a:p>
          <a:p>
            <a:pPr lvl="1"/>
            <a:r>
              <a:rPr lang="zh-CN" altLang="en-US" sz="2200" dirty="0"/>
              <a:t>存储、索引，事务管理、查询引擎、高可用模块</a:t>
            </a:r>
            <a:endParaRPr lang="en-US" altLang="zh-CN" sz="2200" dirty="0"/>
          </a:p>
          <a:p>
            <a:pPr lvl="1"/>
            <a:r>
              <a:rPr lang="zh-CN" altLang="en-US" sz="2200" dirty="0"/>
              <a:t>存储：结构化存储，</a:t>
            </a:r>
            <a:r>
              <a:rPr lang="en-US" altLang="zh-CN" sz="2200" dirty="0"/>
              <a:t>Key-value Storage</a:t>
            </a:r>
          </a:p>
          <a:p>
            <a:r>
              <a:rPr lang="zh-CN" altLang="en-US" sz="2500" dirty="0"/>
              <a:t>事务管理</a:t>
            </a:r>
            <a:endParaRPr lang="en-US" altLang="zh-CN" sz="2500" dirty="0"/>
          </a:p>
          <a:p>
            <a:pPr lvl="1"/>
            <a:r>
              <a:rPr lang="en-US" altLang="zh-CN" sz="2000" dirty="0"/>
              <a:t>ACID</a:t>
            </a:r>
          </a:p>
          <a:p>
            <a:pPr lvl="1"/>
            <a:r>
              <a:rPr lang="zh-CN" altLang="en-US" sz="2200" dirty="0"/>
              <a:t>并发控制、日志管理</a:t>
            </a:r>
            <a:endParaRPr lang="en-US" altLang="zh-CN" sz="2200" dirty="0"/>
          </a:p>
          <a:p>
            <a:pPr lvl="1"/>
            <a:r>
              <a:rPr lang="zh-CN" altLang="en-US" sz="2200" dirty="0"/>
              <a:t>并发控制</a:t>
            </a:r>
            <a:endParaRPr lang="en-US" altLang="zh-CN" sz="2200" dirty="0"/>
          </a:p>
          <a:p>
            <a:pPr lvl="2"/>
            <a:r>
              <a:rPr lang="zh-CN" altLang="en-US" sz="2100" dirty="0"/>
              <a:t>事务，索引</a:t>
            </a:r>
            <a:endParaRPr lang="en-US" altLang="zh-CN" dirty="0"/>
          </a:p>
          <a:p>
            <a:pPr marL="805815" lvl="1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t>26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453" y="120866"/>
            <a:ext cx="9258300" cy="1141414"/>
          </a:xfrm>
        </p:spPr>
        <p:txBody>
          <a:bodyPr/>
          <a:lstStyle/>
          <a:p>
            <a:r>
              <a:rPr lang="zh-CN" altLang="en-US" sz="6000" dirty="0"/>
              <a:t>基本概念（</a:t>
            </a:r>
            <a:r>
              <a:rPr lang="en-US" altLang="zh-CN" sz="6000" dirty="0"/>
              <a:t>2</a:t>
            </a:r>
            <a:r>
              <a:rPr lang="zh-CN" altLang="en-US" sz="6000" dirty="0"/>
              <a:t>）</a:t>
            </a:r>
            <a:endParaRPr lang="en-US" altLang="zh-CN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1268760"/>
            <a:ext cx="9258300" cy="4610100"/>
          </a:xfrm>
        </p:spPr>
        <p:txBody>
          <a:bodyPr/>
          <a:lstStyle/>
          <a:p>
            <a:r>
              <a:rPr lang="zh-CN" altLang="en-US" sz="2500" dirty="0"/>
              <a:t>高可用</a:t>
            </a:r>
            <a:endParaRPr lang="en-US" altLang="zh-CN" sz="2500" dirty="0"/>
          </a:p>
          <a:p>
            <a:pPr lvl="1"/>
            <a:r>
              <a:rPr lang="zh-CN" altLang="en-US" sz="2200" dirty="0"/>
              <a:t>主备副本的一致</a:t>
            </a:r>
            <a:endParaRPr lang="en-US" altLang="zh-CN" sz="2200" dirty="0"/>
          </a:p>
          <a:p>
            <a:r>
              <a:rPr lang="zh-CN" altLang="en-US" sz="2500" dirty="0"/>
              <a:t>一致性（三种场景）</a:t>
            </a:r>
            <a:endParaRPr lang="en-US" altLang="zh-CN" sz="2500" dirty="0"/>
          </a:p>
          <a:p>
            <a:r>
              <a:rPr lang="zh-CN" altLang="en-US" sz="2500" dirty="0"/>
              <a:t>性能相关</a:t>
            </a:r>
            <a:endParaRPr lang="en-US" altLang="zh-CN" sz="2500" dirty="0"/>
          </a:p>
          <a:p>
            <a:pPr lvl="1"/>
            <a:r>
              <a:rPr lang="zh-CN" altLang="en-US" sz="2200" dirty="0"/>
              <a:t>查询时延，吞吐量，可扩展性</a:t>
            </a:r>
            <a:endParaRPr lang="en-US" altLang="zh-CN" sz="2200" dirty="0"/>
          </a:p>
          <a:p>
            <a:pPr lvl="2"/>
            <a:endParaRPr lang="en-US" altLang="zh-CN" dirty="0"/>
          </a:p>
          <a:p>
            <a:pPr marL="805815" lvl="1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t>27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13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课程成绩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1600201"/>
            <a:ext cx="10245774" cy="4610100"/>
          </a:xfrm>
        </p:spPr>
        <p:txBody>
          <a:bodyPr/>
          <a:lstStyle/>
          <a:p>
            <a:r>
              <a:rPr lang="en-US" altLang="zh-CN" sz="4400" dirty="0"/>
              <a:t>A Survey Report</a:t>
            </a:r>
            <a:r>
              <a:rPr lang="zh-CN" altLang="en-US" sz="4400" dirty="0"/>
              <a:t>（</a:t>
            </a:r>
            <a:r>
              <a:rPr lang="en-US" altLang="zh-CN" sz="4400"/>
              <a:t>30%=22%+</a:t>
            </a:r>
            <a:r>
              <a:rPr lang="en-US" altLang="zh-CN" sz="4400" dirty="0"/>
              <a:t>8</a:t>
            </a:r>
            <a:r>
              <a:rPr lang="en-US" altLang="zh-CN" sz="4400"/>
              <a:t>%</a:t>
            </a:r>
            <a:r>
              <a:rPr lang="zh-CN" altLang="en-US" sz="4400" dirty="0"/>
              <a:t>）</a:t>
            </a:r>
            <a:endParaRPr lang="en-US" altLang="zh-CN" sz="4400" dirty="0"/>
          </a:p>
          <a:p>
            <a:r>
              <a:rPr lang="en-US" altLang="zh-CN" sz="4400" dirty="0"/>
              <a:t>A</a:t>
            </a:r>
            <a:r>
              <a:rPr lang="zh-CN" altLang="en-US" sz="4400" dirty="0"/>
              <a:t> </a:t>
            </a:r>
            <a:r>
              <a:rPr lang="en-US" altLang="zh-CN" sz="4400" dirty="0"/>
              <a:t>Survey</a:t>
            </a:r>
            <a:r>
              <a:rPr lang="zh-CN" altLang="en-US" sz="4400" dirty="0"/>
              <a:t> </a:t>
            </a:r>
            <a:r>
              <a:rPr lang="en-US" altLang="zh-CN" sz="4400" dirty="0"/>
              <a:t>Paper</a:t>
            </a:r>
            <a:r>
              <a:rPr lang="zh-CN" altLang="en-US" sz="4400" dirty="0"/>
              <a:t>（</a:t>
            </a:r>
            <a:r>
              <a:rPr lang="en-US" altLang="zh-CN" sz="4400" dirty="0"/>
              <a:t>30%=22%+8%</a:t>
            </a:r>
            <a:r>
              <a:rPr lang="zh-CN" altLang="en-US" sz="4400" dirty="0"/>
              <a:t>）</a:t>
            </a:r>
            <a:endParaRPr lang="en-US" altLang="zh-CN" sz="4400" dirty="0"/>
          </a:p>
          <a:p>
            <a:pPr lvl="1"/>
            <a:r>
              <a:rPr lang="en-US" altLang="zh-CN" sz="3900" dirty="0"/>
              <a:t>3000</a:t>
            </a:r>
            <a:r>
              <a:rPr lang="zh-CN" altLang="en-US" sz="3900" dirty="0"/>
              <a:t> </a:t>
            </a:r>
            <a:r>
              <a:rPr lang="en-US" altLang="zh-CN" sz="3900" dirty="0"/>
              <a:t>words</a:t>
            </a:r>
            <a:r>
              <a:rPr lang="zh-CN" altLang="en-US" sz="3900" dirty="0"/>
              <a:t> </a:t>
            </a:r>
            <a:r>
              <a:rPr lang="en-US" altLang="zh-CN" sz="3900" dirty="0"/>
              <a:t>above</a:t>
            </a:r>
          </a:p>
          <a:p>
            <a:r>
              <a:rPr lang="zh-CN" altLang="en-US" sz="4400" dirty="0"/>
              <a:t>上机 </a:t>
            </a:r>
            <a:r>
              <a:rPr lang="en-US" altLang="zh-CN" sz="4400" dirty="0"/>
              <a:t>(30%=20%+10%) </a:t>
            </a:r>
          </a:p>
          <a:p>
            <a:r>
              <a:rPr lang="zh-CN" altLang="en-US" sz="4400" dirty="0"/>
              <a:t>其他（</a:t>
            </a:r>
            <a:r>
              <a:rPr lang="en-US" altLang="zh-CN" sz="4400" dirty="0"/>
              <a:t>10%</a:t>
            </a:r>
            <a:r>
              <a:rPr lang="zh-CN" altLang="en-US" sz="4400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28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0859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课程安排（研究生）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1600201"/>
            <a:ext cx="10245774" cy="4610100"/>
          </a:xfrm>
        </p:spPr>
        <p:txBody>
          <a:bodyPr/>
          <a:lstStyle/>
          <a:p>
            <a:r>
              <a:rPr lang="en-CN" altLang="zh-CN" sz="4400" dirty="0"/>
              <a:t>W</a:t>
            </a:r>
            <a:r>
              <a:rPr lang="en-US" altLang="zh-CN" sz="4400" dirty="0"/>
              <a:t>2-W18:</a:t>
            </a:r>
            <a:r>
              <a:rPr lang="zh-CN" altLang="en-US" sz="4400" dirty="0"/>
              <a:t>  </a:t>
            </a:r>
            <a:r>
              <a:rPr lang="en-US" altLang="zh-CN" sz="4400" dirty="0"/>
              <a:t>6-7</a:t>
            </a:r>
            <a:r>
              <a:rPr lang="zh-CN" altLang="en-US" sz="4400" dirty="0"/>
              <a:t>节 理论课程</a:t>
            </a:r>
            <a:endParaRPr lang="en-US" altLang="zh-CN" sz="4400" dirty="0"/>
          </a:p>
          <a:p>
            <a:r>
              <a:rPr lang="en-US" altLang="zh-CN" sz="4400" dirty="0"/>
              <a:t>W1-W13:</a:t>
            </a:r>
            <a:r>
              <a:rPr lang="zh-CN" altLang="en-US" sz="4400" dirty="0"/>
              <a:t>  </a:t>
            </a:r>
            <a:r>
              <a:rPr lang="en-US" altLang="zh-CN" sz="4400" dirty="0"/>
              <a:t>8-9</a:t>
            </a:r>
            <a:r>
              <a:rPr lang="zh-CN" altLang="en-US" sz="4400" dirty="0"/>
              <a:t>节 实验课程 </a:t>
            </a:r>
            <a:endParaRPr lang="en-US" altLang="zh-CN" sz="4400" dirty="0"/>
          </a:p>
          <a:p>
            <a:r>
              <a:rPr lang="en-US" altLang="zh-CN" sz="4400" dirty="0"/>
              <a:t>W13-W18</a:t>
            </a:r>
            <a:r>
              <a:rPr lang="zh-CN" altLang="en-US" sz="4400" dirty="0"/>
              <a:t> ：</a:t>
            </a:r>
            <a:r>
              <a:rPr lang="en-US" altLang="zh-CN" sz="4400" dirty="0"/>
              <a:t>8-9</a:t>
            </a:r>
            <a:r>
              <a:rPr lang="zh-CN" altLang="en-US" sz="4400" dirty="0"/>
              <a:t>节 </a:t>
            </a:r>
            <a:r>
              <a:rPr lang="en-US" altLang="zh-CN" sz="4400" dirty="0"/>
              <a:t>Survey</a:t>
            </a:r>
            <a:r>
              <a:rPr lang="zh-CN" altLang="en-US" sz="4400" dirty="0"/>
              <a:t> </a:t>
            </a:r>
            <a:r>
              <a:rPr lang="en-US" altLang="zh-CN" sz="4400" dirty="0"/>
              <a:t>Report</a:t>
            </a:r>
            <a:endParaRPr lang="zh-CN" altLang="en-US" sz="4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29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93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本课程的内容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1417641"/>
            <a:ext cx="9258300" cy="46101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数据库系统的设计思想</a:t>
            </a:r>
            <a:endParaRPr lang="en-US" altLang="zh-CN" dirty="0"/>
          </a:p>
          <a:p>
            <a:pPr lvl="1"/>
            <a:r>
              <a:rPr lang="zh-CN" altLang="en-US" dirty="0"/>
              <a:t>为什么长这样？</a:t>
            </a:r>
            <a:endParaRPr lang="en-US" altLang="zh-CN" dirty="0"/>
          </a:p>
          <a:p>
            <a:pPr lvl="1"/>
            <a:r>
              <a:rPr lang="zh-CN" altLang="en-US" dirty="0"/>
              <a:t>数据库系统的实现</a:t>
            </a:r>
            <a:endParaRPr lang="en-US" altLang="zh-CN" dirty="0"/>
          </a:p>
          <a:p>
            <a:r>
              <a:rPr lang="zh-CN" altLang="en-US" dirty="0"/>
              <a:t>主要内容</a:t>
            </a:r>
            <a:endParaRPr lang="en-US" altLang="zh-CN" dirty="0"/>
          </a:p>
          <a:p>
            <a:pPr lvl="1"/>
            <a:r>
              <a:rPr lang="zh-CN" altLang="en-US" dirty="0"/>
              <a:t>存储、查询引擎、事务管理、分布式一致性协议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3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706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课程教材？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0972" y="1340768"/>
            <a:ext cx="9597702" cy="2692895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没有特别好的参考</a:t>
            </a:r>
            <a:endParaRPr lang="en-US" altLang="zh-CN" dirty="0"/>
          </a:p>
          <a:p>
            <a:r>
              <a:rPr lang="zh-CN" altLang="en-US" dirty="0"/>
              <a:t>参考书</a:t>
            </a:r>
            <a:endParaRPr lang="en-US" altLang="zh-CN" dirty="0"/>
          </a:p>
          <a:p>
            <a:pPr lvl="1"/>
            <a:r>
              <a:rPr lang="en-US" altLang="zh-CN" dirty="0"/>
              <a:t>《</a:t>
            </a:r>
            <a:r>
              <a:rPr lang="zh-CN" altLang="en-US" dirty="0"/>
              <a:t>数据库系统实现</a:t>
            </a:r>
            <a:r>
              <a:rPr lang="en-US" altLang="zh-CN" dirty="0"/>
              <a:t>》-- (</a:t>
            </a:r>
            <a:r>
              <a:rPr lang="zh-CN" altLang="en-US" dirty="0"/>
              <a:t>美</a:t>
            </a:r>
            <a:r>
              <a:rPr lang="en-US" altLang="zh-CN" dirty="0"/>
              <a:t>) Hector Garcia-Molina, et al.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4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6" name="Picture 8" descr="http://img3.douban.com/lpic/s609829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27676" y="3645024"/>
            <a:ext cx="1517923" cy="2194226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519417" y="4093135"/>
            <a:ext cx="540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However, this is a very old book, many things are not practical any more.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582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我们先做一些回顾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D598-62B2-7B43-91E6-43A1B9A008AE}" type="slidenum">
              <a:rPr lang="zh-CN" altLang="en-US" smtClean="0">
                <a:solidFill>
                  <a:srgbClr val="000000"/>
                </a:solidFill>
              </a:rPr>
              <a:pPr/>
              <a:t>5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027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什么是数据库系统？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6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204" y="1622723"/>
            <a:ext cx="4931321" cy="4763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17078" y="4365104"/>
            <a:ext cx="2578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一种系统软件</a:t>
            </a:r>
          </a:p>
        </p:txBody>
      </p:sp>
    </p:spTree>
    <p:extLst>
      <p:ext uri="{BB962C8B-B14F-4D97-AF65-F5344CB8AC3E}">
        <p14:creationId xmlns:p14="http://schemas.microsoft.com/office/powerpoint/2010/main" val="501634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863" y="1422724"/>
            <a:ext cx="10461798" cy="4610100"/>
          </a:xfrm>
        </p:spPr>
        <p:txBody>
          <a:bodyPr/>
          <a:lstStyle/>
          <a:p>
            <a:r>
              <a:rPr lang="zh-CN" altLang="en-US" sz="3200" dirty="0"/>
              <a:t>功能</a:t>
            </a:r>
            <a:endParaRPr lang="en-US" altLang="zh-CN" sz="3200" dirty="0"/>
          </a:p>
          <a:p>
            <a:pPr lvl="1"/>
            <a:r>
              <a:rPr lang="zh-CN" altLang="en-US" sz="2800" dirty="0"/>
              <a:t>数据存储</a:t>
            </a:r>
            <a:endParaRPr lang="en-US" altLang="zh-CN" sz="2800" dirty="0"/>
          </a:p>
          <a:p>
            <a:pPr lvl="2"/>
            <a:r>
              <a:rPr lang="zh-CN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可靠性？</a:t>
            </a:r>
            <a:r>
              <a:rPr lang="zh-CN" altLang="en-US" sz="2400" dirty="0"/>
              <a:t>、容量</a:t>
            </a:r>
            <a:endParaRPr lang="en-US" altLang="zh-CN" sz="2400" dirty="0"/>
          </a:p>
          <a:p>
            <a:pPr lvl="1"/>
            <a:r>
              <a:rPr lang="zh-CN" altLang="en-US" sz="2800" dirty="0"/>
              <a:t>数据访问</a:t>
            </a:r>
            <a:endParaRPr lang="en-US" altLang="zh-CN" sz="2800" dirty="0"/>
          </a:p>
          <a:p>
            <a:pPr lvl="2"/>
            <a:r>
              <a:rPr lang="zh-CN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表达能力、准确性？</a:t>
            </a:r>
            <a:endParaRPr lang="en-US" altLang="zh-CN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3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如果没有数据库系统，会怎么样？</a:t>
            </a:r>
            <a:endParaRPr lang="en-US" altLang="zh-CN" sz="3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7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18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数据库系统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D598-62B2-7B43-91E6-43A1B9A008AE}" type="slidenum">
              <a:rPr lang="zh-CN" altLang="en-US" smtClean="0">
                <a:solidFill>
                  <a:srgbClr val="000000"/>
                </a:solidFill>
              </a:rPr>
              <a:pPr/>
              <a:t>8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947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关系数据库系统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AutoShape 2" descr="Image result for orac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504" y="4272312"/>
            <a:ext cx="3073524" cy="159054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862" y="1700808"/>
            <a:ext cx="1945264" cy="19452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87" y="1950243"/>
            <a:ext cx="3986213" cy="952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110" y="1412776"/>
            <a:ext cx="2448009" cy="27200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342" y="3577795"/>
            <a:ext cx="3482752" cy="165140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10" y="3068960"/>
            <a:ext cx="3637559" cy="2239595"/>
          </a:xfrm>
          <a:prstGeom prst="rect">
            <a:avLst/>
          </a:prstGeom>
        </p:spPr>
      </p:pic>
      <p:pic>
        <p:nvPicPr>
          <p:cNvPr id="3074" name="Picture 2" descr="Image result for larry ellison 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36" y="2924944"/>
            <a:ext cx="285750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1108728" y="4828123"/>
            <a:ext cx="2524124" cy="4154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Larry Ellison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5174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2931</TotalTime>
  <Words>772</Words>
  <Application>Microsoft Macintosh PowerPoint</Application>
  <PresentationFormat>35mm Slides</PresentationFormat>
  <Paragraphs>221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Microsoft YaHei</vt:lpstr>
      <vt:lpstr>Arial</vt:lpstr>
      <vt:lpstr>Calibri</vt:lpstr>
      <vt:lpstr>Segoe UI</vt:lpstr>
      <vt:lpstr>默认设计模板</vt:lpstr>
      <vt:lpstr>PowerPoint Presentation</vt:lpstr>
      <vt:lpstr>课程简介</vt:lpstr>
      <vt:lpstr>本课程的内容</vt:lpstr>
      <vt:lpstr>课程教材？</vt:lpstr>
      <vt:lpstr>我们先做一些回顾</vt:lpstr>
      <vt:lpstr>什么是数据库系统？</vt:lpstr>
      <vt:lpstr>数据库系统</vt:lpstr>
      <vt:lpstr>数据库系统</vt:lpstr>
      <vt:lpstr>关系数据库系统</vt:lpstr>
      <vt:lpstr>关系数据库</vt:lpstr>
      <vt:lpstr>No-SQL</vt:lpstr>
      <vt:lpstr>新时代下数据库需求</vt:lpstr>
      <vt:lpstr>NewSQL/分布式数据库</vt:lpstr>
      <vt:lpstr>OldSQL vs. NoSQL vs.NewSQL</vt:lpstr>
      <vt:lpstr>ACID和SQL的重要性</vt:lpstr>
      <vt:lpstr>系统的要素</vt:lpstr>
      <vt:lpstr>如何评价数据库系统性能？</vt:lpstr>
      <vt:lpstr>更具体一点，看看需要关注什么</vt:lpstr>
      <vt:lpstr>数据库的四个组成部分</vt:lpstr>
      <vt:lpstr>1.性能</vt:lpstr>
      <vt:lpstr>从系统内部看什么会影响性能？</vt:lpstr>
      <vt:lpstr>2.容错</vt:lpstr>
      <vt:lpstr>3.数据一致性</vt:lpstr>
      <vt:lpstr>4.实现</vt:lpstr>
      <vt:lpstr>4实现</vt:lpstr>
      <vt:lpstr>基本概念（1）</vt:lpstr>
      <vt:lpstr>基本概念（2）</vt:lpstr>
      <vt:lpstr>课程成绩</vt:lpstr>
      <vt:lpstr>课程安排（研究生）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Xuan Zhou</dc:creator>
  <cp:lastModifiedBy>hu huiqi</cp:lastModifiedBy>
  <cp:revision>91</cp:revision>
  <dcterms:created xsi:type="dcterms:W3CDTF">2017-07-18T13:23:02Z</dcterms:created>
  <dcterms:modified xsi:type="dcterms:W3CDTF">2022-09-17T06:49:22Z</dcterms:modified>
</cp:coreProperties>
</file>