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431" r:id="rId3"/>
    <p:sldId id="425" r:id="rId4"/>
    <p:sldId id="426" r:id="rId5"/>
    <p:sldId id="427" r:id="rId6"/>
    <p:sldId id="428" r:id="rId7"/>
    <p:sldId id="528" r:id="rId8"/>
    <p:sldId id="429" r:id="rId9"/>
    <p:sldId id="415" r:id="rId10"/>
    <p:sldId id="430" r:id="rId11"/>
    <p:sldId id="432" r:id="rId12"/>
    <p:sldId id="433" r:id="rId13"/>
    <p:sldId id="434" r:id="rId14"/>
    <p:sldId id="435" r:id="rId15"/>
    <p:sldId id="437" r:id="rId16"/>
    <p:sldId id="438" r:id="rId17"/>
    <p:sldId id="439" r:id="rId18"/>
    <p:sldId id="440" r:id="rId19"/>
    <p:sldId id="441" r:id="rId20"/>
    <p:sldId id="443" r:id="rId21"/>
    <p:sldId id="444" r:id="rId22"/>
    <p:sldId id="527" r:id="rId23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05" autoAdjust="0"/>
    <p:restoredTop sz="73817" autoAdjust="0"/>
  </p:normalViewPr>
  <p:slideViewPr>
    <p:cSldViewPr>
      <p:cViewPr varScale="1">
        <p:scale>
          <a:sx n="122" d="100"/>
          <a:sy n="122" d="100"/>
        </p:scale>
        <p:origin x="232" y="344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6D554D-59AD-4755-A4C4-0C7C21FB4F32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6CB76D-EED9-4D41-BB9A-5576BE059474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4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AFBDBA-AF14-4EED-8F3E-3BA487E50F2E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2D78F3-DCE7-47AC-8C0C-960BFA93BEDC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7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C9EE3-1E58-4486-A92A-B5626D4E96A4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8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C9EE3-1E58-4486-A92A-B5626D4E96A4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0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23,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1709743"/>
            <a:ext cx="9865095" cy="2852737"/>
          </a:xfrm>
        </p:spPr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树存储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B+</a:t>
            </a:r>
            <a:r>
              <a:rPr lang="zh-CN" altLang="en-US" dirty="0"/>
              <a:t>树存储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如果所有数据都在磁盘， 数据访问将受限于磁盘</a:t>
            </a:r>
            <a:r>
              <a:rPr lang="en-US" altLang="zh-CN" dirty="0"/>
              <a:t>IO. </a:t>
            </a:r>
          </a:p>
          <a:p>
            <a:pPr lvl="1"/>
            <a:r>
              <a:rPr lang="zh-CN" altLang="en-US" dirty="0"/>
              <a:t>解决方法是采用缓冲区</a:t>
            </a:r>
            <a:r>
              <a:rPr lang="en-US" altLang="zh-CN" dirty="0"/>
              <a:t>(</a:t>
            </a:r>
            <a:r>
              <a:rPr lang="zh-CN" altLang="en-US" dirty="0"/>
              <a:t>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2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28700" y="274638"/>
            <a:ext cx="8229600" cy="1096962"/>
          </a:xfrm>
        </p:spPr>
        <p:txBody>
          <a:bodyPr/>
          <a:lstStyle/>
          <a:p>
            <a:r>
              <a:rPr lang="zh-CN" altLang="en-US" dirty="0"/>
              <a:t>总体架构</a:t>
            </a:r>
            <a:endParaRPr lang="en-US" altLang="zh-CN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991100" y="1600201"/>
            <a:ext cx="4572000" cy="4525963"/>
          </a:xfrm>
        </p:spPr>
        <p:txBody>
          <a:bodyPr/>
          <a:lstStyle/>
          <a:p>
            <a:r>
              <a:rPr lang="zh-CN" altLang="en-US" sz="2400" dirty="0"/>
              <a:t>缓存管理器管理哪些</a:t>
            </a:r>
            <a:r>
              <a:rPr lang="en-US" altLang="zh-CN" sz="2400" dirty="0"/>
              <a:t>Page</a:t>
            </a:r>
            <a:r>
              <a:rPr lang="zh-CN" altLang="en-US" sz="2400" dirty="0"/>
              <a:t>需要放到缓冲区</a:t>
            </a:r>
            <a:endParaRPr lang="en-US" altLang="zh-CN" sz="2400" dirty="0"/>
          </a:p>
          <a:p>
            <a:r>
              <a:rPr lang="zh-CN" altLang="en-US" sz="2400" dirty="0"/>
              <a:t>任何请求都要经过缓冲区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B119ED-6CAC-4307-8E2D-79CC34729AB9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Can 4"/>
          <p:cNvSpPr>
            <a:spLocks noChangeArrowheads="1"/>
          </p:cNvSpPr>
          <p:nvPr/>
        </p:nvSpPr>
        <p:spPr bwMode="auto">
          <a:xfrm>
            <a:off x="1409700" y="5486400"/>
            <a:ext cx="16002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chemeClr val="lt1"/>
                </a:solidFill>
              </a:rPr>
              <a:t>Disk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1900" y="4648200"/>
            <a:ext cx="2311400" cy="457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Storage Manager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47900" y="5105400"/>
            <a:ext cx="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700" y="1524000"/>
            <a:ext cx="2514600" cy="990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DB Higher-Level Components (E.g., Query Execution)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1100" y="3505200"/>
            <a:ext cx="2057400" cy="457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Buffer Manager</a:t>
            </a:r>
          </a:p>
        </p:txBody>
      </p:sp>
      <p:cxnSp>
        <p:nvCxnSpPr>
          <p:cNvPr id="11" name="Straight Arrow Connector 10"/>
          <p:cNvCxnSpPr>
            <a:cxnSpLocks noChangeShapeType="1"/>
            <a:endCxn id="10" idx="0"/>
          </p:cNvCxnSpPr>
          <p:nvPr/>
        </p:nvCxnSpPr>
        <p:spPr bwMode="auto">
          <a:xfrm flipH="1">
            <a:off x="2209800" y="2514600"/>
            <a:ext cx="38100" cy="990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10" idx="2"/>
          </p:cNvCxnSpPr>
          <p:nvPr/>
        </p:nvCxnSpPr>
        <p:spPr bwMode="auto">
          <a:xfrm>
            <a:off x="2209800" y="3962400"/>
            <a:ext cx="381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nip Single Corner Rectangle 14"/>
          <p:cNvSpPr>
            <a:spLocks/>
          </p:cNvSpPr>
          <p:nvPr/>
        </p:nvSpPr>
        <p:spPr bwMode="auto">
          <a:xfrm>
            <a:off x="4000500" y="3124200"/>
            <a:ext cx="1066800" cy="1066800"/>
          </a:xfrm>
          <a:custGeom>
            <a:avLst/>
            <a:gdLst>
              <a:gd name="T0" fmla="*/ 0 w 1066800"/>
              <a:gd name="T1" fmla="*/ 0 h 1066800"/>
              <a:gd name="T2" fmla="*/ 888996 w 1066800"/>
              <a:gd name="T3" fmla="*/ 0 h 1066800"/>
              <a:gd name="T4" fmla="*/ 1066800 w 1066800"/>
              <a:gd name="T5" fmla="*/ 177804 h 1066800"/>
              <a:gd name="T6" fmla="*/ 1066800 w 1066800"/>
              <a:gd name="T7" fmla="*/ 1066800 h 1066800"/>
              <a:gd name="T8" fmla="*/ 0 w 1066800"/>
              <a:gd name="T9" fmla="*/ 1066800 h 1066800"/>
              <a:gd name="T10" fmla="*/ 0 w 1066800"/>
              <a:gd name="T11" fmla="*/ 0 h 1066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6800"/>
              <a:gd name="T19" fmla="*/ 0 h 1066800"/>
              <a:gd name="T20" fmla="*/ 1066800 w 1066800"/>
              <a:gd name="T21" fmla="*/ 1066800 h 1066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6800" h="1066800">
                <a:moveTo>
                  <a:pt x="0" y="0"/>
                </a:moveTo>
                <a:lnTo>
                  <a:pt x="888996" y="0"/>
                </a:lnTo>
                <a:lnTo>
                  <a:pt x="1066800" y="177804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Main memory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238500" y="3733800"/>
            <a:ext cx="762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28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152400"/>
            <a:ext cx="8229600" cy="1143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缓冲区</a:t>
            </a:r>
            <a:endParaRPr lang="en-US" altLang="zh-CN" dirty="0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108325" y="2047875"/>
            <a:ext cx="4230688" cy="1720850"/>
            <a:chOff x="1598" y="1518"/>
            <a:chExt cx="2665" cy="1084"/>
          </a:xfrm>
        </p:grpSpPr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461" name="Group 18"/>
          <p:cNvGrpSpPr>
            <a:grpSpLocks/>
          </p:cNvGrpSpPr>
          <p:nvPr/>
        </p:nvGrpSpPr>
        <p:grpSpPr bwMode="auto">
          <a:xfrm>
            <a:off x="4495801" y="4346576"/>
            <a:ext cx="1317625" cy="688975"/>
            <a:chOff x="2472" y="2966"/>
            <a:chExt cx="830" cy="434"/>
          </a:xfrm>
        </p:grpSpPr>
        <p:grpSp>
          <p:nvGrpSpPr>
            <p:cNvPr id="19494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35540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1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2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3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DB</a:t>
              </a:r>
            </a:p>
          </p:txBody>
        </p:sp>
      </p:grpSp>
      <p:sp>
        <p:nvSpPr>
          <p:cNvPr id="235545" name="Line 25"/>
          <p:cNvSpPr>
            <a:spLocks noChangeShapeType="1"/>
          </p:cNvSpPr>
          <p:nvPr/>
        </p:nvSpPr>
        <p:spPr bwMode="auto">
          <a:xfrm>
            <a:off x="1638300" y="4119563"/>
            <a:ext cx="5715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1670051" y="3743326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1671638" y="42418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35548" name="Freeform 28"/>
          <p:cNvSpPr>
            <a:spLocks/>
          </p:cNvSpPr>
          <p:nvPr/>
        </p:nvSpPr>
        <p:spPr bwMode="auto">
          <a:xfrm>
            <a:off x="2033588" y="2222501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1765300" y="2500313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318964" y="3194050"/>
            <a:ext cx="2659112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缓冲区空间可以看成一个“数组”，每个元素称之为一个</a:t>
            </a:r>
            <a:r>
              <a:rPr lang="en-US" altLang="zh-CN" sz="1800" dirty="0">
                <a:latin typeface="Times New Roman" charset="0"/>
                <a:ea typeface="ＭＳ Ｐゴシック" charset="0"/>
                <a:cs typeface="ＭＳ Ｐゴシック" charset="0"/>
              </a:rPr>
              <a:t>Frame</a:t>
            </a:r>
            <a:endParaRPr lang="en-US" sz="1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5143500" y="1600200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2909888" y="1219201"/>
            <a:ext cx="447398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Page Requests from Higher Levels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3070226" y="1751014"/>
            <a:ext cx="1628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35554" name="Freeform 34"/>
          <p:cNvSpPr>
            <a:spLocks/>
          </p:cNvSpPr>
          <p:nvPr/>
        </p:nvSpPr>
        <p:spPr bwMode="auto">
          <a:xfrm>
            <a:off x="5341938" y="4057650"/>
            <a:ext cx="1022350" cy="153988"/>
          </a:xfrm>
          <a:custGeom>
            <a:avLst/>
            <a:gdLst>
              <a:gd name="T0" fmla="*/ 1020763 w 644"/>
              <a:gd name="T1" fmla="*/ 152400 h 97"/>
              <a:gd name="T2" fmla="*/ 1016000 w 644"/>
              <a:gd name="T3" fmla="*/ 125413 h 97"/>
              <a:gd name="T4" fmla="*/ 995363 w 644"/>
              <a:gd name="T5" fmla="*/ 109538 h 97"/>
              <a:gd name="T6" fmla="*/ 985838 w 644"/>
              <a:gd name="T7" fmla="*/ 92075 h 97"/>
              <a:gd name="T8" fmla="*/ 942975 w 644"/>
              <a:gd name="T9" fmla="*/ 65088 h 97"/>
              <a:gd name="T10" fmla="*/ 909638 w 644"/>
              <a:gd name="T11" fmla="*/ 42863 h 97"/>
              <a:gd name="T12" fmla="*/ 868363 w 644"/>
              <a:gd name="T13" fmla="*/ 26988 h 97"/>
              <a:gd name="T14" fmla="*/ 825500 w 644"/>
              <a:gd name="T15" fmla="*/ 4763 h 97"/>
              <a:gd name="T16" fmla="*/ 793750 w 644"/>
              <a:gd name="T17" fmla="*/ 0 h 97"/>
              <a:gd name="T18" fmla="*/ 762000 w 644"/>
              <a:gd name="T19" fmla="*/ 0 h 97"/>
              <a:gd name="T20" fmla="*/ 730250 w 644"/>
              <a:gd name="T21" fmla="*/ 4763 h 97"/>
              <a:gd name="T22" fmla="*/ 696913 w 644"/>
              <a:gd name="T23" fmla="*/ 15875 h 97"/>
              <a:gd name="T24" fmla="*/ 666750 w 644"/>
              <a:gd name="T25" fmla="*/ 26988 h 97"/>
              <a:gd name="T26" fmla="*/ 633413 w 644"/>
              <a:gd name="T27" fmla="*/ 42863 h 97"/>
              <a:gd name="T28" fmla="*/ 603250 w 644"/>
              <a:gd name="T29" fmla="*/ 53975 h 97"/>
              <a:gd name="T30" fmla="*/ 569913 w 644"/>
              <a:gd name="T31" fmla="*/ 69850 h 97"/>
              <a:gd name="T32" fmla="*/ 527050 w 644"/>
              <a:gd name="T33" fmla="*/ 80963 h 97"/>
              <a:gd name="T34" fmla="*/ 484188 w 644"/>
              <a:gd name="T35" fmla="*/ 92075 h 97"/>
              <a:gd name="T36" fmla="*/ 454025 w 644"/>
              <a:gd name="T37" fmla="*/ 92075 h 97"/>
              <a:gd name="T38" fmla="*/ 411163 w 644"/>
              <a:gd name="T39" fmla="*/ 92075 h 97"/>
              <a:gd name="T40" fmla="*/ 377825 w 644"/>
              <a:gd name="T41" fmla="*/ 92075 h 97"/>
              <a:gd name="T42" fmla="*/ 336550 w 644"/>
              <a:gd name="T43" fmla="*/ 92075 h 97"/>
              <a:gd name="T44" fmla="*/ 293688 w 644"/>
              <a:gd name="T45" fmla="*/ 92075 h 97"/>
              <a:gd name="T46" fmla="*/ 250825 w 644"/>
              <a:gd name="T47" fmla="*/ 87313 h 97"/>
              <a:gd name="T48" fmla="*/ 219075 w 644"/>
              <a:gd name="T49" fmla="*/ 80963 h 97"/>
              <a:gd name="T50" fmla="*/ 165100 w 644"/>
              <a:gd name="T51" fmla="*/ 76200 h 97"/>
              <a:gd name="T52" fmla="*/ 123825 w 644"/>
              <a:gd name="T53" fmla="*/ 65088 h 97"/>
              <a:gd name="T54" fmla="*/ 92075 w 644"/>
              <a:gd name="T55" fmla="*/ 53975 h 97"/>
              <a:gd name="T56" fmla="*/ 60325 w 644"/>
              <a:gd name="T57" fmla="*/ 42863 h 97"/>
              <a:gd name="T58" fmla="*/ 28575 w 644"/>
              <a:gd name="T59" fmla="*/ 33338 h 97"/>
              <a:gd name="T60" fmla="*/ 0 w 644"/>
              <a:gd name="T61" fmla="*/ 12700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6065838" y="4295775"/>
            <a:ext cx="198131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缓冲区替换策略</a:t>
            </a:r>
            <a:endParaRPr lang="en-US" sz="2000" b="1" dirty="0">
              <a:solidFill>
                <a:schemeClr val="folHlink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>
            <a:off x="5189538" y="3792539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7" name="Freeform 37"/>
          <p:cNvSpPr>
            <a:spLocks/>
          </p:cNvSpPr>
          <p:nvPr/>
        </p:nvSpPr>
        <p:spPr bwMode="auto">
          <a:xfrm>
            <a:off x="2324100" y="2914650"/>
            <a:ext cx="762000" cy="228600"/>
          </a:xfrm>
          <a:custGeom>
            <a:avLst/>
            <a:gdLst>
              <a:gd name="T0" fmla="*/ 0 w 576"/>
              <a:gd name="T1" fmla="*/ 228600 h 104"/>
              <a:gd name="T2" fmla="*/ 127000 w 576"/>
              <a:gd name="T3" fmla="*/ 17585 h 104"/>
              <a:gd name="T4" fmla="*/ 381000 w 576"/>
              <a:gd name="T5" fmla="*/ 123092 h 104"/>
              <a:gd name="T6" fmla="*/ 762000 w 576"/>
              <a:gd name="T7" fmla="*/ 17585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876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1333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1790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2247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2705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8" name="Rectangle 48"/>
          <p:cNvSpPr>
            <a:spLocks noChangeArrowheads="1"/>
          </p:cNvSpPr>
          <p:nvPr/>
        </p:nvSpPr>
        <p:spPr bwMode="auto">
          <a:xfrm>
            <a:off x="3162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9" name="Rectangle 49"/>
          <p:cNvSpPr>
            <a:spLocks noChangeArrowheads="1"/>
          </p:cNvSpPr>
          <p:nvPr/>
        </p:nvSpPr>
        <p:spPr bwMode="auto">
          <a:xfrm>
            <a:off x="3619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0" name="Rectangle 50"/>
          <p:cNvSpPr>
            <a:spLocks noChangeArrowheads="1"/>
          </p:cNvSpPr>
          <p:nvPr/>
        </p:nvSpPr>
        <p:spPr bwMode="auto">
          <a:xfrm>
            <a:off x="4076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1" name="Rectangle 51"/>
          <p:cNvSpPr>
            <a:spLocks noChangeArrowheads="1"/>
          </p:cNvSpPr>
          <p:nvPr/>
        </p:nvSpPr>
        <p:spPr bwMode="auto">
          <a:xfrm>
            <a:off x="4533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2" name="Rectangle 52"/>
          <p:cNvSpPr>
            <a:spLocks noChangeArrowheads="1"/>
          </p:cNvSpPr>
          <p:nvPr/>
        </p:nvSpPr>
        <p:spPr bwMode="auto">
          <a:xfrm>
            <a:off x="4991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5448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4" name="Rectangle 54"/>
          <p:cNvSpPr>
            <a:spLocks noChangeArrowheads="1"/>
          </p:cNvSpPr>
          <p:nvPr/>
        </p:nvSpPr>
        <p:spPr bwMode="auto">
          <a:xfrm>
            <a:off x="5905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5" name="Rectangle 55"/>
          <p:cNvSpPr>
            <a:spLocks noChangeArrowheads="1"/>
          </p:cNvSpPr>
          <p:nvPr/>
        </p:nvSpPr>
        <p:spPr bwMode="auto">
          <a:xfrm>
            <a:off x="6362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6" name="Rectangle 56"/>
          <p:cNvSpPr>
            <a:spLocks noChangeArrowheads="1"/>
          </p:cNvSpPr>
          <p:nvPr/>
        </p:nvSpPr>
        <p:spPr bwMode="auto">
          <a:xfrm>
            <a:off x="6819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7" name="Rectangle 57"/>
          <p:cNvSpPr>
            <a:spLocks noChangeArrowheads="1"/>
          </p:cNvSpPr>
          <p:nvPr/>
        </p:nvSpPr>
        <p:spPr bwMode="auto">
          <a:xfrm>
            <a:off x="7277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8" name="Rectangle 58"/>
          <p:cNvSpPr>
            <a:spLocks noChangeArrowheads="1"/>
          </p:cNvSpPr>
          <p:nvPr/>
        </p:nvSpPr>
        <p:spPr bwMode="auto">
          <a:xfrm>
            <a:off x="7734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9" name="Rectangle 59"/>
          <p:cNvSpPr>
            <a:spLocks noChangeArrowheads="1"/>
          </p:cNvSpPr>
          <p:nvPr/>
        </p:nvSpPr>
        <p:spPr bwMode="auto">
          <a:xfrm>
            <a:off x="8572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952500" y="5089526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     2     3     4     5     6      7     8     9     10   11   12   13   14   15   16    … 999</a:t>
            </a:r>
          </a:p>
        </p:txBody>
      </p:sp>
    </p:spTree>
    <p:extLst>
      <p:ext uri="{BB962C8B-B14F-4D97-AF65-F5344CB8AC3E}">
        <p14:creationId xmlns:p14="http://schemas.microsoft.com/office/powerpoint/2010/main" val="3024911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28700" y="274638"/>
            <a:ext cx="8229600" cy="868362"/>
          </a:xfrm>
        </p:spPr>
        <p:txBody>
          <a:bodyPr/>
          <a:lstStyle/>
          <a:p>
            <a:r>
              <a:rPr lang="zh-CN" altLang="en-US" dirty="0"/>
              <a:t>缓冲区管理器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A530E74-C9F5-4622-B35D-4BABBCD0B394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21507" name="Group 18"/>
          <p:cNvGrpSpPr>
            <a:grpSpLocks/>
          </p:cNvGrpSpPr>
          <p:nvPr/>
        </p:nvGrpSpPr>
        <p:grpSpPr bwMode="auto">
          <a:xfrm>
            <a:off x="5905500" y="3860800"/>
            <a:ext cx="1600200" cy="1320800"/>
            <a:chOff x="2472" y="2930"/>
            <a:chExt cx="830" cy="470"/>
          </a:xfrm>
        </p:grpSpPr>
        <p:grpSp>
          <p:nvGrpSpPr>
            <p:cNvPr id="21522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664" y="2930"/>
              <a:ext cx="40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Times New Roman" charset="0"/>
                  <a:ea typeface="ＭＳ Ｐゴシック" charset="0"/>
                  <a:cs typeface="ＭＳ Ｐゴシック" charset="0"/>
                </a:rPr>
                <a:t>Disk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210300" y="4419600"/>
            <a:ext cx="457200" cy="36353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21510" idx="1"/>
          </p:cNvCxnSpPr>
          <p:nvPr/>
        </p:nvCxnSpPr>
        <p:spPr>
          <a:xfrm flipH="1" flipV="1">
            <a:off x="6515100" y="4648201"/>
            <a:ext cx="1252538" cy="582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7767638" y="4876801"/>
            <a:ext cx="1389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Disk block</a:t>
            </a:r>
          </a:p>
          <a:p>
            <a:pPr eaLnBrk="1" hangingPunct="1"/>
            <a:r>
              <a:rPr lang="en-US" altLang="zh-CN" sz="2000"/>
              <a:t>(Disk page)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1100" y="1600200"/>
            <a:ext cx="43434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200900" y="1524001"/>
            <a:ext cx="220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1514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2057400"/>
            <a:ext cx="187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4305300" y="2133600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96100" y="2209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44"/>
          <p:cNvSpPr txBox="1">
            <a:spLocks noChangeArrowheads="1"/>
          </p:cNvSpPr>
          <p:nvPr/>
        </p:nvSpPr>
        <p:spPr bwMode="auto">
          <a:xfrm>
            <a:off x="7345364" y="1962150"/>
            <a:ext cx="1531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86500" y="2743200"/>
            <a:ext cx="6858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9" name="TextBox 46"/>
          <p:cNvSpPr txBox="1">
            <a:spLocks noChangeArrowheads="1"/>
          </p:cNvSpPr>
          <p:nvPr/>
        </p:nvSpPr>
        <p:spPr bwMode="auto">
          <a:xfrm>
            <a:off x="6773864" y="2667001"/>
            <a:ext cx="1570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21520" name="Content Placeholder 2"/>
          <p:cNvSpPr>
            <a:spLocks noGrp="1"/>
          </p:cNvSpPr>
          <p:nvPr>
            <p:ph idx="1"/>
          </p:nvPr>
        </p:nvSpPr>
        <p:spPr>
          <a:xfrm>
            <a:off x="304799" y="1600201"/>
            <a:ext cx="4114801" cy="3048000"/>
          </a:xfrm>
        </p:spPr>
        <p:txBody>
          <a:bodyPr/>
          <a:lstStyle/>
          <a:p>
            <a:r>
              <a:rPr lang="zh-CN" altLang="en-US" sz="2000" dirty="0"/>
              <a:t>每个</a:t>
            </a:r>
            <a:r>
              <a:rPr lang="en-US" altLang="zh-CN" sz="2000" dirty="0"/>
              <a:t>Frame</a:t>
            </a:r>
            <a:r>
              <a:rPr lang="zh-CN" altLang="en-US" sz="2000" dirty="0"/>
              <a:t>可以放一个</a:t>
            </a:r>
            <a:r>
              <a:rPr lang="en-US" altLang="zh-CN" sz="2000" dirty="0"/>
              <a:t>Page</a:t>
            </a:r>
          </a:p>
          <a:p>
            <a:r>
              <a:rPr lang="zh-CN" altLang="en-US" sz="2000" b="1" dirty="0"/>
              <a:t>缓冲区管理器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知道哪些</a:t>
            </a:r>
            <a:r>
              <a:rPr lang="en-US" altLang="zh-CN" sz="1800" dirty="0"/>
              <a:t>Frame</a:t>
            </a:r>
            <a:r>
              <a:rPr lang="zh-CN" altLang="en-US" sz="1800" dirty="0"/>
              <a:t>是空的</a:t>
            </a:r>
            <a:endParaRPr lang="en-US" altLang="zh-CN" sz="1800" dirty="0"/>
          </a:p>
          <a:p>
            <a:pPr lvl="1"/>
            <a:r>
              <a:rPr lang="zh-CN" altLang="en-US" sz="1800" dirty="0"/>
              <a:t>知道</a:t>
            </a:r>
            <a:r>
              <a:rPr lang="en-US" altLang="zh-CN" sz="1800" dirty="0"/>
              <a:t>Disk page</a:t>
            </a:r>
            <a:r>
              <a:rPr lang="zh-CN" altLang="en-US" sz="1800" dirty="0"/>
              <a:t>存在于哪个</a:t>
            </a:r>
            <a:r>
              <a:rPr lang="en-US" altLang="zh-CN" sz="1800" dirty="0"/>
              <a:t>Frame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如果缓冲区已满，怎么办</a:t>
            </a:r>
            <a:r>
              <a:rPr lang="en-US" altLang="zh-CN" sz="1800" dirty="0"/>
              <a:t>?</a:t>
            </a:r>
          </a:p>
        </p:txBody>
      </p:sp>
      <p:sp>
        <p:nvSpPr>
          <p:cNvPr id="51" name="Rectangle 40"/>
          <p:cNvSpPr txBox="1">
            <a:spLocks noChangeArrowheads="1"/>
          </p:cNvSpPr>
          <p:nvPr/>
        </p:nvSpPr>
        <p:spPr bwMode="auto">
          <a:xfrm>
            <a:off x="800100" y="5638800"/>
            <a:ext cx="76962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1" u="sng">
                <a:latin typeface="Calibri" panose="020F0502020204030204" pitchFamily="34" charset="0"/>
              </a:rPr>
              <a:t>Meta Data Information: </a:t>
            </a:r>
            <a:r>
              <a:rPr lang="en-US" altLang="zh-CN" sz="2000" b="1">
                <a:latin typeface="Calibri" panose="020F0502020204030204" pitchFamily="34" charset="0"/>
              </a:rPr>
              <a:t>  </a:t>
            </a:r>
            <a:r>
              <a:rPr lang="en-US" altLang="zh-CN" sz="2000" i="1">
                <a:latin typeface="Calibri" panose="020F0502020204030204" pitchFamily="34" charset="0"/>
              </a:rPr>
              <a:t>&lt;frame#, disk-pageid, pin_count, dirty&gt;</a:t>
            </a:r>
            <a:r>
              <a:rPr lang="en-US" altLang="zh-CN" sz="2800"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7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如何找到一个空的</a:t>
            </a:r>
            <a:r>
              <a:rPr lang="en-US" altLang="zh-CN" dirty="0"/>
              <a:t>Frame?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751012" y="1772816"/>
            <a:ext cx="6430966" cy="2819400"/>
          </a:xfrm>
        </p:spPr>
        <p:txBody>
          <a:bodyPr/>
          <a:lstStyle/>
          <a:p>
            <a:r>
              <a:rPr lang="zh-CN" altLang="en-US" sz="3600" b="1" dirty="0"/>
              <a:t>扫描</a:t>
            </a:r>
            <a:endParaRPr lang="en-US" altLang="zh-CN" sz="3600" b="1" dirty="0"/>
          </a:p>
          <a:p>
            <a:r>
              <a:rPr lang="zh-CN" altLang="en-US" sz="3600" b="1" dirty="0"/>
              <a:t>维护一个空的</a:t>
            </a:r>
            <a:r>
              <a:rPr lang="en-US" altLang="zh-CN" sz="3600" b="1" dirty="0"/>
              <a:t>Frame</a:t>
            </a:r>
            <a:r>
              <a:rPr lang="zh-CN" altLang="en-US" sz="3600" b="1" dirty="0"/>
              <a:t>列表</a:t>
            </a:r>
            <a:endParaRPr lang="en-US" altLang="zh-CN" sz="3600" b="1" dirty="0"/>
          </a:p>
          <a:p>
            <a:r>
              <a:rPr lang="zh-CN" altLang="en-US" sz="3600" b="1" dirty="0"/>
              <a:t>使用一个</a:t>
            </a:r>
            <a:r>
              <a:rPr lang="en-US" altLang="zh-CN" sz="3600" b="1" dirty="0"/>
              <a:t>Bitmap</a:t>
            </a:r>
          </a:p>
          <a:p>
            <a:endParaRPr lang="en-US" altLang="zh-C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E1CD33-A618-4384-999A-C0DB70038EEB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4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</a:t>
            </a:r>
            <a:r>
              <a:rPr lang="en-US" altLang="zh-CN" dirty="0"/>
              <a:t>Page</a:t>
            </a:r>
            <a:r>
              <a:rPr lang="zh-CN" altLang="en-US" dirty="0"/>
              <a:t>对应的</a:t>
            </a:r>
            <a:r>
              <a:rPr lang="en-US" altLang="zh-CN" dirty="0"/>
              <a:t>Frame?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79004" y="2060848"/>
            <a:ext cx="9217024" cy="2819400"/>
          </a:xfrm>
        </p:spPr>
        <p:txBody>
          <a:bodyPr/>
          <a:lstStyle/>
          <a:p>
            <a:r>
              <a:rPr lang="zh-CN" altLang="en-US" sz="3600" b="1" dirty="0"/>
              <a:t>使用哈希表， 将</a:t>
            </a:r>
            <a:r>
              <a:rPr lang="en-US" altLang="zh-CN" sz="3600" b="1" dirty="0"/>
              <a:t>page id</a:t>
            </a:r>
            <a:r>
              <a:rPr lang="zh-CN" altLang="en-US" sz="3600" b="1" dirty="0"/>
              <a:t>映射到</a:t>
            </a:r>
            <a:r>
              <a:rPr lang="en-US" altLang="zh-CN" sz="3600" b="1" dirty="0"/>
              <a:t>frame id</a:t>
            </a:r>
            <a:endParaRPr lang="en-US" altLang="zh-C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D54B63-2B0C-470A-B420-991DEB8E451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0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152401"/>
            <a:ext cx="8229600" cy="944563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数据库如何访问一个</a:t>
            </a:r>
            <a:r>
              <a:rPr lang="en-US" altLang="zh-CN" dirty="0"/>
              <a:t>Page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641850" y="2425700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635500" y="2419350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327651" y="2419350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022975" y="2419350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716713" y="2419350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408864" y="2419350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4629150" y="2963863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4629150" y="3582988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633913" y="24130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238500" y="4495800"/>
            <a:ext cx="571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6896101" y="19812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8343900" y="47244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92891" name="Freeform 27"/>
          <p:cNvSpPr>
            <a:spLocks/>
          </p:cNvSpPr>
          <p:nvPr/>
        </p:nvSpPr>
        <p:spPr bwMode="auto">
          <a:xfrm>
            <a:off x="3554413" y="2587626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3286125" y="2865438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3238500" y="3792538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4533901" y="2116138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2900" name="Freeform 36"/>
          <p:cNvSpPr>
            <a:spLocks/>
          </p:cNvSpPr>
          <p:nvPr/>
        </p:nvSpPr>
        <p:spPr bwMode="auto">
          <a:xfrm>
            <a:off x="3848101" y="3487738"/>
            <a:ext cx="758825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Rectangle 37"/>
          <p:cNvSpPr>
            <a:spLocks noChangeArrowheads="1"/>
          </p:cNvSpPr>
          <p:nvPr/>
        </p:nvSpPr>
        <p:spPr bwMode="auto">
          <a:xfrm>
            <a:off x="39243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48387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58293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72009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905" name="Rectangle 41"/>
          <p:cNvSpPr>
            <a:spLocks noChangeArrowheads="1"/>
          </p:cNvSpPr>
          <p:nvPr/>
        </p:nvSpPr>
        <p:spPr bwMode="auto">
          <a:xfrm>
            <a:off x="84201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6591301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7886701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292911" name="Rectangle 47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2912" name="Line 48"/>
          <p:cNvSpPr>
            <a:spLocks noChangeShapeType="1"/>
          </p:cNvSpPr>
          <p:nvPr/>
        </p:nvSpPr>
        <p:spPr bwMode="auto">
          <a:xfrm flipH="1" flipV="1">
            <a:off x="3162300" y="4724400"/>
            <a:ext cx="2743200" cy="533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13" name="AutoShape 49"/>
          <p:cNvSpPr>
            <a:spLocks noChangeArrowheads="1"/>
          </p:cNvSpPr>
          <p:nvPr/>
        </p:nvSpPr>
        <p:spPr bwMode="auto">
          <a:xfrm>
            <a:off x="3848100" y="1143000"/>
            <a:ext cx="1143000" cy="685800"/>
          </a:xfrm>
          <a:prstGeom prst="wedgeRectCallout">
            <a:avLst>
              <a:gd name="adj1" fmla="val -110546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5" name="Rectangle 51"/>
          <p:cNvSpPr>
            <a:spLocks noChangeArrowheads="1"/>
          </p:cNvSpPr>
          <p:nvPr/>
        </p:nvSpPr>
        <p:spPr bwMode="auto">
          <a:xfrm>
            <a:off x="800100" y="4478338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292916" name="Rectangle 52"/>
          <p:cNvSpPr>
            <a:spLocks noChangeArrowheads="1"/>
          </p:cNvSpPr>
          <p:nvPr/>
        </p:nvSpPr>
        <p:spPr bwMode="auto">
          <a:xfrm>
            <a:off x="952500" y="2116138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2917" name="AutoShape 53"/>
          <p:cNvSpPr>
            <a:spLocks noChangeArrowheads="1"/>
          </p:cNvSpPr>
          <p:nvPr/>
        </p:nvSpPr>
        <p:spPr bwMode="auto">
          <a:xfrm>
            <a:off x="876300" y="3182938"/>
            <a:ext cx="1219200" cy="779462"/>
          </a:xfrm>
          <a:prstGeom prst="wedgeRectCallout">
            <a:avLst>
              <a:gd name="adj1" fmla="val 74870"/>
              <a:gd name="adj2" fmla="val -9337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2324100" y="31829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 flipH="1" flipV="1">
            <a:off x="2705100" y="3868738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4633913" y="30305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 flipV="1">
            <a:off x="3086100" y="3335338"/>
            <a:ext cx="13716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2926" name="Picture 62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030538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2929" name="Freeform 65"/>
          <p:cNvSpPr>
            <a:spLocks/>
          </p:cNvSpPr>
          <p:nvPr/>
        </p:nvSpPr>
        <p:spPr bwMode="auto">
          <a:xfrm>
            <a:off x="3924301" y="3716338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38" name="Rectangle 74"/>
          <p:cNvSpPr>
            <a:spLocks noChangeArrowheads="1"/>
          </p:cNvSpPr>
          <p:nvPr/>
        </p:nvSpPr>
        <p:spPr bwMode="auto">
          <a:xfrm>
            <a:off x="730250" y="6120921"/>
            <a:ext cx="8382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如果负载已知，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zh-CN" alt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可以提前</a:t>
            </a:r>
            <a:r>
              <a:rPr lang="en-US" altLang="zh-CN" sz="2400" i="1" dirty="0">
                <a:latin typeface="Times New Roman" charset="0"/>
                <a:ea typeface="ＭＳ Ｐゴシック" charset="0"/>
                <a:cs typeface="ＭＳ Ｐゴシック" charset="0"/>
              </a:rPr>
              <a:t>Pre-fetch Pages</a:t>
            </a:r>
            <a:endParaRPr lang="en-US" sz="2400" i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6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13" grpId="0" animBg="1"/>
      <p:bldP spid="292917" grpId="0" animBg="1"/>
      <p:bldP spid="292918" grpId="0" animBg="1"/>
      <p:bldP spid="292923" grpId="0" animBg="1"/>
      <p:bldP spid="2929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Pin A Memory Page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00100" y="3200400"/>
            <a:ext cx="9095928" cy="3276600"/>
          </a:xfrm>
        </p:spPr>
        <p:txBody>
          <a:bodyPr/>
          <a:lstStyle/>
          <a:p>
            <a:r>
              <a:rPr lang="zh-CN" altLang="en-US" sz="2400" dirty="0"/>
              <a:t>如果一个</a:t>
            </a:r>
            <a:r>
              <a:rPr lang="en-US" altLang="zh-CN" sz="2400" dirty="0"/>
              <a:t>page</a:t>
            </a:r>
            <a:r>
              <a:rPr lang="zh-CN" altLang="en-US" sz="2400" dirty="0"/>
              <a:t>正在使用，那么它是不能从缓冲区移除的</a:t>
            </a:r>
            <a:endParaRPr lang="en-US" altLang="zh-CN" sz="2400" b="1" i="1" dirty="0">
              <a:solidFill>
                <a:srgbClr val="0000FF"/>
              </a:solidFill>
            </a:endParaRPr>
          </a:p>
          <a:p>
            <a:r>
              <a:rPr lang="zh-CN" altLang="en-US" sz="2400" b="1" i="1" dirty="0">
                <a:solidFill>
                  <a:srgbClr val="0000FF"/>
                </a:solidFill>
              </a:rPr>
              <a:t>可以使用一个计数器，表明正在使用这个</a:t>
            </a:r>
            <a:r>
              <a:rPr lang="en-US" altLang="zh-CN" sz="2400" b="1" i="1" dirty="0">
                <a:solidFill>
                  <a:srgbClr val="0000FF"/>
                </a:solidFill>
              </a:rPr>
              <a:t>Page</a:t>
            </a:r>
            <a:r>
              <a:rPr lang="zh-CN" altLang="en-US" sz="2400" b="1" i="1" dirty="0">
                <a:solidFill>
                  <a:srgbClr val="0000FF"/>
                </a:solidFill>
              </a:rPr>
              <a:t>的操作数量</a:t>
            </a:r>
            <a:endParaRPr lang="en-US" altLang="zh-CN" sz="2400" b="1" i="1" dirty="0">
              <a:solidFill>
                <a:srgbClr val="0000FF"/>
              </a:solidFill>
            </a:endParaRPr>
          </a:p>
          <a:p>
            <a:endParaRPr lang="en-US" altLang="zh-CN" sz="2400" b="1" i="1" dirty="0">
              <a:solidFill>
                <a:srgbClr val="0000FF"/>
              </a:solidFill>
            </a:endParaRPr>
          </a:p>
          <a:p>
            <a:r>
              <a:rPr lang="en-US" altLang="zh-CN" sz="2400" b="1" i="1" dirty="0">
                <a:solidFill>
                  <a:srgbClr val="0000FF"/>
                </a:solidFill>
              </a:rPr>
              <a:t>ABA</a:t>
            </a:r>
            <a:r>
              <a:rPr lang="zh-CN" altLang="en-US" sz="2400" b="1" i="1" dirty="0">
                <a:solidFill>
                  <a:srgbClr val="0000FF"/>
                </a:solidFill>
              </a:rPr>
              <a:t>问题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C26CAD-9DBE-4161-8ADC-27DABEC9ED22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1295400"/>
            <a:ext cx="3286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295900" y="2057400"/>
            <a:ext cx="1219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4533901" y="1600200"/>
            <a:ext cx="150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Pin this page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876300" y="1981200"/>
            <a:ext cx="4114800" cy="1066800"/>
          </a:xfrm>
          <a:prstGeom prst="wedgeRoundRectCallout">
            <a:avLst>
              <a:gd name="adj1" fmla="val -20833"/>
              <a:gd name="adj2" fmla="val 47222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</a:rPr>
              <a:t>Can be a flag (T &amp; F)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</a:rPr>
              <a:t>Can be a counter  (0 = unpinned)</a:t>
            </a:r>
          </a:p>
        </p:txBody>
      </p:sp>
    </p:spTree>
    <p:extLst>
      <p:ext uri="{BB962C8B-B14F-4D97-AF65-F5344CB8AC3E}">
        <p14:creationId xmlns:p14="http://schemas.microsoft.com/office/powerpoint/2010/main" val="308744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>
          <a:xfrm>
            <a:off x="876300" y="152401"/>
            <a:ext cx="8229600" cy="792163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释放无更新的</a:t>
            </a:r>
            <a:r>
              <a:rPr lang="en-US" altLang="zh-CN" dirty="0"/>
              <a:t>page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641850" y="2671763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4635500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5327651" y="2665413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6022975" y="2665413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6716713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7408864" y="2665413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4629150" y="3209925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4629150" y="3829050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633913" y="2659063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6667501" y="22860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6977" name="Freeform 17"/>
          <p:cNvSpPr>
            <a:spLocks/>
          </p:cNvSpPr>
          <p:nvPr/>
        </p:nvSpPr>
        <p:spPr bwMode="auto">
          <a:xfrm>
            <a:off x="3554413" y="2833689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3286125" y="3111500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238500" y="4038600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4533901" y="2362201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6991" name="AutoShape 31"/>
          <p:cNvSpPr>
            <a:spLocks noChangeArrowheads="1"/>
          </p:cNvSpPr>
          <p:nvPr/>
        </p:nvSpPr>
        <p:spPr bwMode="auto">
          <a:xfrm>
            <a:off x="4000500" y="1066800"/>
            <a:ext cx="1905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I read page 3 and I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zh-CN" sz="2000"/>
          </a:p>
        </p:txBody>
      </p:sp>
      <p:sp>
        <p:nvSpPr>
          <p:cNvPr id="296993" name="Rectangle 33"/>
          <p:cNvSpPr>
            <a:spLocks noChangeArrowheads="1"/>
          </p:cNvSpPr>
          <p:nvPr/>
        </p:nvSpPr>
        <p:spPr bwMode="auto">
          <a:xfrm>
            <a:off x="952500" y="23622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6997" name="Rectangle 37"/>
          <p:cNvSpPr>
            <a:spLocks noChangeArrowheads="1"/>
          </p:cNvSpPr>
          <p:nvPr/>
        </p:nvSpPr>
        <p:spPr bwMode="auto">
          <a:xfrm>
            <a:off x="4633913" y="32766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3009900" y="3124200"/>
            <a:ext cx="1447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6999" name="Picture 39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276600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7001" name="Freeform 41"/>
          <p:cNvSpPr>
            <a:spLocks/>
          </p:cNvSpPr>
          <p:nvPr/>
        </p:nvSpPr>
        <p:spPr bwMode="auto">
          <a:xfrm>
            <a:off x="3924301" y="3962400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Content Placeholder 2"/>
          <p:cNvSpPr>
            <a:spLocks noGrp="1"/>
          </p:cNvSpPr>
          <p:nvPr>
            <p:ph idx="1"/>
          </p:nvPr>
        </p:nvSpPr>
        <p:spPr>
          <a:xfrm>
            <a:off x="800100" y="4648200"/>
            <a:ext cx="8686800" cy="1676400"/>
          </a:xfrm>
        </p:spPr>
        <p:txBody>
          <a:bodyPr/>
          <a:lstStyle/>
          <a:p>
            <a:r>
              <a:rPr lang="en-US" altLang="zh-CN" sz="2400" dirty="0"/>
              <a:t>Unpin the page (if you can)</a:t>
            </a:r>
          </a:p>
          <a:p>
            <a:r>
              <a:rPr lang="en-US" altLang="zh-CN" sz="2400" dirty="0"/>
              <a:t>since page is not modified </a:t>
            </a:r>
            <a:r>
              <a:rPr lang="en-US" altLang="zh-CN" sz="2400" dirty="0">
                <a:sym typeface="Wingdings" panose="05000000000000000000" pitchFamily="2" charset="2"/>
              </a:rPr>
              <a:t> Just claim this frame# in </a:t>
            </a:r>
            <a:r>
              <a:rPr lang="en-US" altLang="zh-CN" sz="2400" i="1" dirty="0">
                <a:solidFill>
                  <a:srgbClr val="0000FF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zh-CN" altLang="en-US" sz="2400" dirty="0">
                <a:sym typeface="Wingdings" panose="05000000000000000000" pitchFamily="2" charset="2"/>
              </a:rPr>
              <a:t>无需写会磁盘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7270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876300" y="7938"/>
            <a:ext cx="8229600" cy="1143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修改更新过的</a:t>
            </a:r>
            <a:r>
              <a:rPr lang="en-US" altLang="zh-CN" dirty="0"/>
              <a:t>Page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1850" y="2671763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4635500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327651" y="2665413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022975" y="2665413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6716713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7408864" y="2665413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5" name="Line 11"/>
          <p:cNvSpPr>
            <a:spLocks noChangeShapeType="1"/>
          </p:cNvSpPr>
          <p:nvPr/>
        </p:nvSpPr>
        <p:spPr bwMode="auto">
          <a:xfrm>
            <a:off x="4629150" y="3209925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6" name="Line 12"/>
          <p:cNvSpPr>
            <a:spLocks noChangeShapeType="1"/>
          </p:cNvSpPr>
          <p:nvPr/>
        </p:nvSpPr>
        <p:spPr bwMode="auto">
          <a:xfrm>
            <a:off x="4629150" y="3829050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4633913" y="2659063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18" name="Line 14"/>
          <p:cNvSpPr>
            <a:spLocks noChangeShapeType="1"/>
          </p:cNvSpPr>
          <p:nvPr/>
        </p:nvSpPr>
        <p:spPr bwMode="auto">
          <a:xfrm>
            <a:off x="3238500" y="5029200"/>
            <a:ext cx="5715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6972301" y="22098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8343900" y="51816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303121" name="Freeform 17"/>
          <p:cNvSpPr>
            <a:spLocks/>
          </p:cNvSpPr>
          <p:nvPr/>
        </p:nvSpPr>
        <p:spPr bwMode="auto">
          <a:xfrm>
            <a:off x="3554413" y="2833689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3286125" y="3111500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3238500" y="4038600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4533901" y="2362201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39211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3126" name="Rectangle 22"/>
          <p:cNvSpPr>
            <a:spLocks noChangeArrowheads="1"/>
          </p:cNvSpPr>
          <p:nvPr/>
        </p:nvSpPr>
        <p:spPr bwMode="auto">
          <a:xfrm>
            <a:off x="48355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58261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71977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84169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6588126" y="573563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7883526" y="573563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303133" name="AutoShape 29"/>
          <p:cNvSpPr>
            <a:spLocks noChangeArrowheads="1"/>
          </p:cNvSpPr>
          <p:nvPr/>
        </p:nvSpPr>
        <p:spPr bwMode="auto">
          <a:xfrm>
            <a:off x="4000500" y="1066800"/>
            <a:ext cx="1905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I wrote on page 3 and I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zh-CN" sz="2000"/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800100" y="4724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952500" y="23622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4633913" y="32766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>
            <a:off x="3009900" y="3124200"/>
            <a:ext cx="1447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3138" name="Picture 34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276600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3139" name="Freeform 35"/>
          <p:cNvSpPr>
            <a:spLocks/>
          </p:cNvSpPr>
          <p:nvPr/>
        </p:nvSpPr>
        <p:spPr bwMode="auto">
          <a:xfrm>
            <a:off x="3924301" y="3962400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40" name="Line 36"/>
          <p:cNvSpPr>
            <a:spLocks noChangeShapeType="1"/>
          </p:cNvSpPr>
          <p:nvPr/>
        </p:nvSpPr>
        <p:spPr bwMode="auto">
          <a:xfrm flipH="1">
            <a:off x="2628900" y="3657600"/>
            <a:ext cx="175260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1790700" y="41148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42" name="Line 38"/>
          <p:cNvSpPr>
            <a:spLocks noChangeShapeType="1"/>
          </p:cNvSpPr>
          <p:nvPr/>
        </p:nvSpPr>
        <p:spPr bwMode="auto">
          <a:xfrm>
            <a:off x="3238500" y="5181600"/>
            <a:ext cx="25146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5829300" y="57150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44" name="Freeform 40"/>
          <p:cNvSpPr>
            <a:spLocks/>
          </p:cNvSpPr>
          <p:nvPr/>
        </p:nvSpPr>
        <p:spPr bwMode="auto">
          <a:xfrm>
            <a:off x="3848101" y="3733800"/>
            <a:ext cx="758825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84989" y="573563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ym typeface="Wingdings" panose="05000000000000000000" pitchFamily="2" charset="2"/>
              </a:rPr>
              <a:t>需要写回磁盘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8188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3" grpId="0" animBg="1"/>
      <p:bldP spid="303141" grpId="0" animBg="1"/>
      <p:bldP spid="303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存储内容：结构化数据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6858000" cy="4610100"/>
          </a:xfrm>
        </p:spPr>
        <p:txBody>
          <a:bodyPr/>
          <a:lstStyle/>
          <a:p>
            <a:r>
              <a:rPr lang="zh-CN" altLang="en-US" sz="3200" dirty="0"/>
              <a:t>主键</a:t>
            </a:r>
            <a:r>
              <a:rPr lang="en-US" altLang="zh-CN" sz="3200" dirty="0"/>
              <a:t>+</a:t>
            </a:r>
            <a:r>
              <a:rPr lang="zh-CN" altLang="en-US" sz="3200" dirty="0"/>
              <a:t>列</a:t>
            </a:r>
            <a:r>
              <a:rPr lang="en-US" altLang="zh-CN" sz="3200" dirty="0"/>
              <a:t>Schema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4" descr="https://upload-images.jianshu.io/upload_images/3892388-10ffd7b8a9e6e395.png?imageMogr2/auto-orient/strip%7CimageView2/2/w/711/format/webp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2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Image result for table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50" y="2698403"/>
            <a:ext cx="5607800" cy="39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37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如果缓冲区已满</a:t>
            </a:r>
            <a:endParaRPr lang="en-US" altLang="zh-CN" dirty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3500" y="1524000"/>
            <a:ext cx="7543800" cy="3886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unpinned frame</a:t>
            </a:r>
            <a:r>
              <a:rPr lang="zh-CN" altLang="en-US" dirty="0"/>
              <a:t>可以从缓冲区移除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哪些</a:t>
            </a:r>
            <a:r>
              <a:rPr lang="en-US" altLang="zh-CN" dirty="0"/>
              <a:t>frame</a:t>
            </a:r>
            <a:r>
              <a:rPr lang="zh-CN" altLang="en-US" dirty="0"/>
              <a:t>可以移除？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LRU </a:t>
            </a:r>
            <a:r>
              <a:rPr lang="zh-CN" altLang="en-US" dirty="0"/>
              <a:t>策略，想一个</a:t>
            </a:r>
            <a:r>
              <a:rPr lang="en-US" altLang="zh-CN" dirty="0"/>
              <a:t>LRU</a:t>
            </a:r>
            <a:r>
              <a:rPr lang="zh-CN" altLang="en-US" dirty="0"/>
              <a:t>的弊端？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当然还可以有其他策略</a:t>
            </a:r>
            <a:endParaRPr lang="en-US" altLang="zh-CN" dirty="0"/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14700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533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325380" y="64960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补充</a:t>
            </a:r>
            <a:endParaRPr lang="en-US" altLang="zh-CN" dirty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97758" y="1333500"/>
            <a:ext cx="7543800" cy="3886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数据在磁盘里使用的是</a:t>
            </a:r>
            <a:r>
              <a:rPr lang="en-US" altLang="zh-CN" sz="2800" dirty="0"/>
              <a:t>offset, </a:t>
            </a:r>
            <a:r>
              <a:rPr lang="zh-CN" altLang="en-US" sz="2800" dirty="0"/>
              <a:t>而在内存中是指针，两者的转换称之为</a:t>
            </a:r>
            <a:r>
              <a:rPr lang="en-US" altLang="zh-CN" sz="2800" dirty="0" err="1"/>
              <a:t>Poiter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Swizzling</a:t>
            </a:r>
            <a:endParaRPr lang="en-US" altLang="zh-CN" sz="2800" dirty="0"/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14700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055583" y="3523514"/>
            <a:ext cx="1828800" cy="1828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6280" y="5429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01480" y="4895850"/>
            <a:ext cx="1828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601480" y="2533650"/>
            <a:ext cx="1828800" cy="1828800"/>
            <a:chOff x="720" y="1440"/>
            <a:chExt cx="1152" cy="115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20" y="1440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864" y="2208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AutoShape 9"/>
            <p:cNvCxnSpPr>
              <a:cxnSpLocks noChangeShapeType="1"/>
              <a:stCxn id="13" idx="0"/>
              <a:endCxn id="13" idx="2"/>
            </p:cNvCxnSpPr>
            <p:nvPr/>
          </p:nvCxnSpPr>
          <p:spPr bwMode="auto">
            <a:xfrm>
              <a:off x="1296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</p:cNvCxnSpPr>
            <p:nvPr/>
          </p:nvCxnSpPr>
          <p:spPr bwMode="auto">
            <a:xfrm>
              <a:off x="1440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1"/>
            <p:cNvCxnSpPr>
              <a:cxnSpLocks noChangeShapeType="1"/>
            </p:cNvCxnSpPr>
            <p:nvPr/>
          </p:nvCxnSpPr>
          <p:spPr bwMode="auto">
            <a:xfrm>
              <a:off x="1584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endCxn id="14" idx="1"/>
            </p:cNvCxnSpPr>
            <p:nvPr/>
          </p:nvCxnSpPr>
          <p:spPr bwMode="auto">
            <a:xfrm rot="5400000">
              <a:off x="852" y="1836"/>
              <a:ext cx="504" cy="480"/>
            </a:xfrm>
            <a:prstGeom prst="curvedConnector4">
              <a:avLst>
                <a:gd name="adj1" fmla="val 5157"/>
                <a:gd name="adj2" fmla="val 1772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AutoShape 20"/>
          <p:cNvCxnSpPr>
            <a:cxnSpLocks noChangeShapeType="1"/>
            <a:stCxn id="13" idx="3"/>
            <a:endCxn id="9" idx="3"/>
          </p:cNvCxnSpPr>
          <p:nvPr/>
        </p:nvCxnSpPr>
        <p:spPr bwMode="auto">
          <a:xfrm>
            <a:off x="2201680" y="3105150"/>
            <a:ext cx="76200" cy="25146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90405" y="4392613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Block 1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058680" y="6737350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Block 2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23743" y="1924050"/>
            <a:ext cx="865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074383" y="3599714"/>
            <a:ext cx="1828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302983" y="39807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302983" y="48189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6" name="AutoShape 30"/>
          <p:cNvCxnSpPr>
            <a:cxnSpLocks noChangeShapeType="1"/>
            <a:stCxn id="24" idx="0"/>
            <a:endCxn id="24" idx="2"/>
          </p:cNvCxnSpPr>
          <p:nvPr/>
        </p:nvCxnSpPr>
        <p:spPr bwMode="auto">
          <a:xfrm>
            <a:off x="59887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1"/>
          <p:cNvCxnSpPr>
            <a:cxnSpLocks noChangeShapeType="1"/>
          </p:cNvCxnSpPr>
          <p:nvPr/>
        </p:nvCxnSpPr>
        <p:spPr bwMode="auto">
          <a:xfrm>
            <a:off x="62173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2"/>
          <p:cNvCxnSpPr>
            <a:cxnSpLocks noChangeShapeType="1"/>
          </p:cNvCxnSpPr>
          <p:nvPr/>
        </p:nvCxnSpPr>
        <p:spPr bwMode="auto">
          <a:xfrm>
            <a:off x="64459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3"/>
          <p:cNvCxnSpPr>
            <a:cxnSpLocks noChangeShapeType="1"/>
            <a:endCxn id="25" idx="0"/>
          </p:cNvCxnSpPr>
          <p:nvPr/>
        </p:nvCxnSpPr>
        <p:spPr bwMode="auto">
          <a:xfrm rot="5400000">
            <a:off x="5722083" y="4476014"/>
            <a:ext cx="609600" cy="762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150583" y="2761514"/>
            <a:ext cx="1971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2811280" y="2868613"/>
            <a:ext cx="14795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read  B1 into</a:t>
            </a:r>
          </a:p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37"/>
          <p:cNvSpPr>
            <a:spLocks noChangeArrowheads="1"/>
          </p:cNvSpPr>
          <p:nvPr/>
        </p:nvSpPr>
        <p:spPr bwMode="auto">
          <a:xfrm>
            <a:off x="2933518" y="352425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921983" y="4361714"/>
            <a:ext cx="1082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swizzled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607783" y="5428514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Block 1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ounded Rectangle 3"/>
          <p:cNvSpPr/>
          <p:nvPr/>
        </p:nvSpPr>
        <p:spPr>
          <a:xfrm>
            <a:off x="4845783" y="2685314"/>
            <a:ext cx="4191000" cy="3124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360383" y="40569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7512783" y="5365014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Block 2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420880" y="5429250"/>
            <a:ext cx="1479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read  B2 into</a:t>
            </a:r>
          </a:p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20372074">
            <a:off x="2684280" y="5186363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6598383" y="4133114"/>
            <a:ext cx="762000" cy="38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506308" y="3656864"/>
            <a:ext cx="1082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swizzled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231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缓冲区与日志的关系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825625"/>
            <a:ext cx="4400550" cy="4351338"/>
          </a:xfrm>
        </p:spPr>
        <p:txBody>
          <a:bodyPr>
            <a:norm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>
                <a:solidFill>
                  <a:srgbClr val="595959"/>
                </a:solidFill>
                <a:latin typeface="Trebuchet MS"/>
                <a:cs typeface="Trebuchet MS"/>
              </a:rPr>
              <a:t>Steal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en-US" sz="2000" dirty="0">
                <a:solidFill>
                  <a:srgbClr val="AD4552"/>
                </a:solidFill>
                <a:latin typeface="Lucida Sans"/>
                <a:cs typeface="Trebuchet MS"/>
              </a:rPr>
              <a:t>允许未提交事务数据刷入磁盘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>
                <a:solidFill>
                  <a:srgbClr val="595959"/>
                </a:solidFill>
                <a:latin typeface="Trebuchet MS"/>
                <a:cs typeface="Trebuchet MS"/>
              </a:rPr>
              <a:t>Force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en-US" sz="2000" dirty="0">
                <a:solidFill>
                  <a:srgbClr val="AD4552"/>
                </a:solidFill>
                <a:latin typeface="Lucida Sans"/>
                <a:cs typeface="Lucida Sans"/>
              </a:rPr>
              <a:t>只有事务的所有数据都刷入磁盘，事务才能提交</a:t>
            </a:r>
            <a:endParaRPr lang="en-US" altLang="zh-CN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81747" y="3338760"/>
            <a:ext cx="88485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Force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50568" y="4220137"/>
            <a:ext cx="129843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Force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86638" y="2680964"/>
            <a:ext cx="117179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Steal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7388" y="2664187"/>
            <a:ext cx="77745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Steal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44064" y="3139040"/>
            <a:ext cx="2409697" cy="1726893"/>
            <a:chOff x="6094413" y="2819400"/>
            <a:chExt cx="2854984" cy="22860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00763" y="2825750"/>
              <a:ext cx="2806700" cy="2273300"/>
            </a:xfrm>
            <a:prstGeom prst="rect">
              <a:avLst/>
            </a:prstGeom>
            <a:noFill/>
            <a:ln w="38100">
              <a:solidFill>
                <a:srgbClr val="4A4A4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094413" y="3962400"/>
              <a:ext cx="2819400" cy="0"/>
            </a:xfrm>
            <a:prstGeom prst="line">
              <a:avLst/>
            </a:prstGeom>
            <a:noFill/>
            <a:ln w="28575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542213" y="2819400"/>
              <a:ext cx="0" cy="2286000"/>
            </a:xfrm>
            <a:prstGeom prst="line">
              <a:avLst/>
            </a:prstGeom>
            <a:noFill/>
            <a:ln w="38100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05550" y="3184525"/>
              <a:ext cx="1152828" cy="550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AD4552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Trivial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550150" y="3968750"/>
              <a:ext cx="1358900" cy="1130300"/>
            </a:xfrm>
            <a:prstGeom prst="rect">
              <a:avLst/>
            </a:prstGeom>
            <a:solidFill>
              <a:srgbClr val="49494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600950" y="4327525"/>
              <a:ext cx="1348447" cy="550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FBE59E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Desired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0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260998" cy="4610100"/>
          </a:xfrm>
        </p:spPr>
        <p:txBody>
          <a:bodyPr/>
          <a:lstStyle/>
          <a:p>
            <a:r>
              <a:rPr lang="zh-CN" altLang="en-US" sz="2000" dirty="0"/>
              <a:t>表空间</a:t>
            </a:r>
            <a:r>
              <a:rPr lang="en-US" altLang="zh-CN" sz="2000" dirty="0" err="1"/>
              <a:t>Tablespace</a:t>
            </a:r>
            <a:r>
              <a:rPr lang="zh-CN" altLang="en-US" sz="2000" dirty="0"/>
              <a:t>（一个</a:t>
            </a:r>
            <a:r>
              <a:rPr lang="en-US" altLang="zh-CN" sz="2000" dirty="0" err="1"/>
              <a:t>ibd</a:t>
            </a:r>
            <a:r>
              <a:rPr lang="zh-CN" altLang="en-US" sz="2000" dirty="0"/>
              <a:t>文件）</a:t>
            </a:r>
          </a:p>
          <a:p>
            <a:r>
              <a:rPr lang="zh-CN" altLang="en-US" sz="2000" dirty="0"/>
              <a:t>段</a:t>
            </a:r>
            <a:r>
              <a:rPr lang="en-US" altLang="zh-CN" sz="2000" dirty="0"/>
              <a:t>Segment</a:t>
            </a:r>
            <a:endParaRPr lang="zh-CN" altLang="en-US" sz="2000" dirty="0"/>
          </a:p>
          <a:p>
            <a:r>
              <a:rPr lang="zh-CN" altLang="en-US" sz="2000" dirty="0"/>
              <a:t>区</a:t>
            </a:r>
            <a:r>
              <a:rPr lang="en-US" altLang="zh-CN" sz="2000" dirty="0"/>
              <a:t>Extent</a:t>
            </a:r>
            <a:r>
              <a:rPr lang="zh-CN" altLang="en-US" sz="2000" dirty="0"/>
              <a:t>（</a:t>
            </a:r>
            <a:r>
              <a:rPr lang="en-US" altLang="zh-CN" sz="2000" dirty="0"/>
              <a:t>1MB</a:t>
            </a:r>
            <a:r>
              <a:rPr lang="zh-CN" altLang="en-US" sz="2000" dirty="0"/>
              <a:t>）：</a:t>
            </a:r>
            <a:r>
              <a:rPr lang="en-US" altLang="zh-CN" sz="2000" dirty="0"/>
              <a:t>64</a:t>
            </a:r>
            <a:r>
              <a:rPr lang="zh-CN" altLang="en-US" sz="2000" dirty="0"/>
              <a:t>个</a:t>
            </a:r>
            <a:r>
              <a:rPr lang="en-US" altLang="zh-CN" sz="2000" dirty="0"/>
              <a:t>Page</a:t>
            </a:r>
          </a:p>
          <a:p>
            <a:r>
              <a:rPr lang="zh-CN" altLang="en-US" sz="2000" dirty="0"/>
              <a:t>页</a:t>
            </a:r>
            <a:r>
              <a:rPr lang="en-US" altLang="zh-CN" sz="2000" dirty="0"/>
              <a:t>Page</a:t>
            </a:r>
            <a:r>
              <a:rPr lang="zh-CN" altLang="en-US" sz="2000" dirty="0"/>
              <a:t>（</a:t>
            </a:r>
            <a:r>
              <a:rPr lang="en-US" altLang="zh-CN" sz="2000" dirty="0"/>
              <a:t>16KB</a:t>
            </a:r>
            <a:r>
              <a:rPr lang="zh-CN" altLang="en-US" sz="2000" dirty="0"/>
              <a:t>）：磁盘管理的最小单位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4" descr="https://upload-images.jianshu.io/upload_images/3892388-10ffd7b8a9e6e395.png?imageMogr2/auto-orient/strip%7CimageView2/2/w/711/format/webp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2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72" y="1700808"/>
            <a:ext cx="6003429" cy="38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指针可以看做文件中物理偏移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B+</a:t>
            </a:r>
            <a:r>
              <a:rPr lang="zh-CN" altLang="en-US" sz="2400" dirty="0"/>
              <a:t>树节点就是一个页（</a:t>
            </a:r>
            <a:r>
              <a:rPr lang="en-US" altLang="zh-CN" sz="2400" dirty="0"/>
              <a:t>16KB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页的编号可以映射到物理文件偏移</a:t>
            </a:r>
          </a:p>
          <a:p>
            <a:r>
              <a:rPr lang="en-US" altLang="zh-CN" sz="2400" dirty="0"/>
              <a:t>B+</a:t>
            </a:r>
            <a:r>
              <a:rPr lang="zh-CN" altLang="en-US" sz="2400" dirty="0"/>
              <a:t>树叶子节点前后形成双向链表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2" y="3248027"/>
            <a:ext cx="6229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页结构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549030" cy="4610100"/>
          </a:xfrm>
        </p:spPr>
        <p:txBody>
          <a:bodyPr/>
          <a:lstStyle/>
          <a:p>
            <a:r>
              <a:rPr lang="zh-CN" altLang="en-US" sz="3200" dirty="0"/>
              <a:t>每个页包含</a:t>
            </a:r>
            <a:r>
              <a:rPr lang="en-US" altLang="zh-CN" sz="3200" dirty="0"/>
              <a:t>:</a:t>
            </a:r>
          </a:p>
          <a:p>
            <a:pPr lvl="1"/>
            <a:r>
              <a:rPr lang="zh-CN" altLang="en-US" sz="2700" dirty="0"/>
              <a:t>前后页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</a:t>
            </a:r>
            <a:endParaRPr lang="en-US" altLang="zh-CN" sz="2700" dirty="0"/>
          </a:p>
          <a:p>
            <a:pPr lvl="2"/>
            <a:r>
              <a:rPr lang="zh-CN" altLang="en-US" sz="1900" dirty="0"/>
              <a:t>叶子节点</a:t>
            </a:r>
            <a:endParaRPr lang="en-US" altLang="zh-CN" sz="1900" dirty="0"/>
          </a:p>
          <a:p>
            <a:pPr lvl="2"/>
            <a:r>
              <a:rPr lang="zh-CN" altLang="en-US" sz="1900" dirty="0"/>
              <a:t>非叶子节点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713858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页结构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549030" cy="4610100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8" y="2348880"/>
            <a:ext cx="2505075" cy="35814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66750" y="1752601"/>
            <a:ext cx="548486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>
            <a:lvl1pPr marL="604447" indent="-604447" algn="l" defTabSz="1608195" rtl="0"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5100" kern="1200">
                <a:solidFill>
                  <a:srgbClr val="333333"/>
                </a:solidFill>
                <a:latin typeface="Segoe UI" charset="0"/>
                <a:ea typeface="Microsoft YaHei" charset="-122"/>
                <a:cs typeface="+mn-cs"/>
              </a:defRPr>
            </a:lvl1pPr>
            <a:lvl2pPr marL="1304140" indent="-498211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46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2pPr>
            <a:lvl3pPr marL="2011160" indent="-402965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42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3pPr>
            <a:lvl4pPr marL="2813426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4pPr>
            <a:lvl5pPr marL="3615692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»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5pPr>
            <a:lvl6pPr marL="2901345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叶子节点</a:t>
            </a:r>
            <a:endParaRPr lang="en-US" altLang="zh-CN" sz="3200" dirty="0"/>
          </a:p>
          <a:p>
            <a:pPr lvl="1"/>
            <a:r>
              <a:rPr lang="zh-CN" altLang="en-US" sz="2700" dirty="0"/>
              <a:t>包含主键和各列数据</a:t>
            </a:r>
            <a:endParaRPr lang="en-US" altLang="zh-CN" sz="2700" dirty="0"/>
          </a:p>
          <a:p>
            <a:r>
              <a:rPr lang="zh-CN" altLang="en-US" sz="3200" dirty="0"/>
              <a:t>非叶子节点</a:t>
            </a:r>
            <a:endParaRPr lang="en-US" altLang="zh-CN" sz="3200" dirty="0"/>
          </a:p>
          <a:p>
            <a:pPr lvl="1"/>
            <a:r>
              <a:rPr lang="zh-CN" altLang="en-US" sz="2700" dirty="0"/>
              <a:t>主键，孩子节点的偏移</a:t>
            </a:r>
            <a:endParaRPr lang="en-US" altLang="zh-CN" sz="2700" dirty="0"/>
          </a:p>
          <a:p>
            <a:pPr lvl="1"/>
            <a:endParaRPr lang="en-US" altLang="zh-CN" sz="2700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09" y="4509120"/>
            <a:ext cx="4320403" cy="15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58AA-6E5B-F8F9-4028-17209C41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页结构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BAFB-895A-6463-7FCD-7871B6B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8BDA2-A0CF-B1EC-DC98-73720049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024B2-980D-98E6-8C2E-3806F2B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41162"/>
            <a:ext cx="8087816" cy="37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树结构示例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842742"/>
            <a:ext cx="6981825" cy="41719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40" y="2132856"/>
            <a:ext cx="31169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为何非叶子节点也有关联：</a:t>
            </a:r>
            <a:endParaRPr lang="en-US" altLang="zh-CN" dirty="0"/>
          </a:p>
          <a:p>
            <a:pPr marL="870417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更像</a:t>
            </a:r>
            <a:r>
              <a:rPr lang="en-US" altLang="zh-CN" dirty="0"/>
              <a:t>B-link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1709743"/>
            <a:ext cx="9865095" cy="2852737"/>
          </a:xfrm>
        </p:spPr>
        <p:txBody>
          <a:bodyPr/>
          <a:lstStyle/>
          <a:p>
            <a:r>
              <a:rPr lang="zh-CN" altLang="en-US" dirty="0"/>
              <a:t>缓冲区</a:t>
            </a:r>
            <a:r>
              <a:rPr lang="en-US" altLang="zh-CN" dirty="0"/>
              <a:t>Buffer 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9674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11138</TotalTime>
  <Words>724</Words>
  <Application>Microsoft Macintosh PowerPoint</Application>
  <PresentationFormat>35mm Slides</PresentationFormat>
  <Paragraphs>189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Sans</vt:lpstr>
      <vt:lpstr>Segoe UI</vt:lpstr>
      <vt:lpstr>Times New Roman</vt:lpstr>
      <vt:lpstr>Trebuchet MS</vt:lpstr>
      <vt:lpstr>默认设计模板</vt:lpstr>
      <vt:lpstr>B+树存储</vt:lpstr>
      <vt:lpstr>存储内容：结构化数据</vt:lpstr>
      <vt:lpstr>存储架构</vt:lpstr>
      <vt:lpstr>指针可以看做文件中物理偏移</vt:lpstr>
      <vt:lpstr>页结构(一)</vt:lpstr>
      <vt:lpstr>页结构(二)</vt:lpstr>
      <vt:lpstr>页结构</vt:lpstr>
      <vt:lpstr>B+树结构示例</vt:lpstr>
      <vt:lpstr>缓冲区Buffer Manager</vt:lpstr>
      <vt:lpstr>问题</vt:lpstr>
      <vt:lpstr>总体架构</vt:lpstr>
      <vt:lpstr>缓冲区</vt:lpstr>
      <vt:lpstr>缓冲区管理器</vt:lpstr>
      <vt:lpstr>如何找到一个空的Frame?</vt:lpstr>
      <vt:lpstr>如何找到Page对应的Frame?</vt:lpstr>
      <vt:lpstr>数据库如何访问一个Page</vt:lpstr>
      <vt:lpstr>Pin A Memory Page</vt:lpstr>
      <vt:lpstr>释放无更新的page</vt:lpstr>
      <vt:lpstr>修改更新过的Page</vt:lpstr>
      <vt:lpstr>如果缓冲区已满</vt:lpstr>
      <vt:lpstr>补充</vt:lpstr>
      <vt:lpstr>缓冲区与日志的关系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196</cp:revision>
  <dcterms:created xsi:type="dcterms:W3CDTF">2017-07-18T13:23:02Z</dcterms:created>
  <dcterms:modified xsi:type="dcterms:W3CDTF">2022-09-23T07:36:21Z</dcterms:modified>
</cp:coreProperties>
</file>