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33"/>
  </p:handoutMasterIdLst>
  <p:sldIdLst>
    <p:sldId id="256" r:id="rId4"/>
    <p:sldId id="374" r:id="rId6"/>
    <p:sldId id="377" r:id="rId7"/>
    <p:sldId id="347" r:id="rId8"/>
    <p:sldId id="401" r:id="rId9"/>
    <p:sldId id="375" r:id="rId10"/>
    <p:sldId id="376" r:id="rId11"/>
    <p:sldId id="340" r:id="rId12"/>
    <p:sldId id="381" r:id="rId13"/>
    <p:sldId id="382" r:id="rId14"/>
    <p:sldId id="379" r:id="rId15"/>
    <p:sldId id="384" r:id="rId16"/>
    <p:sldId id="383" r:id="rId17"/>
    <p:sldId id="389" r:id="rId18"/>
    <p:sldId id="391" r:id="rId19"/>
    <p:sldId id="402" r:id="rId20"/>
    <p:sldId id="403" r:id="rId21"/>
    <p:sldId id="392" r:id="rId22"/>
    <p:sldId id="416" r:id="rId23"/>
    <p:sldId id="424" r:id="rId24"/>
    <p:sldId id="422" r:id="rId25"/>
    <p:sldId id="423" r:id="rId26"/>
    <p:sldId id="418" r:id="rId27"/>
    <p:sldId id="425" r:id="rId28"/>
    <p:sldId id="419" r:id="rId29"/>
    <p:sldId id="421" r:id="rId30"/>
    <p:sldId id="420" r:id="rId31"/>
    <p:sldId id="3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457BDAA-9764-43FB-9271-83CAFDD96A08}">
          <p14:sldIdLst>
            <p14:sldId id="256"/>
            <p14:sldId id="374"/>
            <p14:sldId id="377"/>
            <p14:sldId id="347"/>
            <p14:sldId id="401"/>
            <p14:sldId id="375"/>
            <p14:sldId id="376"/>
            <p14:sldId id="340"/>
            <p14:sldId id="381"/>
            <p14:sldId id="382"/>
            <p14:sldId id="379"/>
            <p14:sldId id="384"/>
            <p14:sldId id="383"/>
            <p14:sldId id="389"/>
            <p14:sldId id="391"/>
            <p14:sldId id="402"/>
            <p14:sldId id="403"/>
            <p14:sldId id="392"/>
            <p14:sldId id="416"/>
            <p14:sldId id="424"/>
            <p14:sldId id="422"/>
            <p14:sldId id="423"/>
            <p14:sldId id="418"/>
            <p14:sldId id="419"/>
            <p14:sldId id="421"/>
            <p14:sldId id="420"/>
            <p14:sldId id="387"/>
            <p14:sldId id="42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子豪" initials="张子豪" lastIdx="2" clrIdx="0"/>
  <p:cmAuthor id="2" name="Knut Peter" initials="KP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BE"/>
    <a:srgbClr val="F88719"/>
    <a:srgbClr val="FFBEDC"/>
    <a:srgbClr val="FFFF00"/>
    <a:srgbClr val="BED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87016" autoAdjust="0"/>
  </p:normalViewPr>
  <p:slideViewPr>
    <p:cSldViewPr snapToGrid="0" snapToObjects="1">
      <p:cViewPr varScale="1">
        <p:scale>
          <a:sx n="75" d="100"/>
          <a:sy n="75" d="100"/>
        </p:scale>
        <p:origin x="154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29D121-D10D-4F0C-8B5C-A4A810C856C2}" type="datetime1">
              <a:rPr lang="en-US" altLang="zh-CN"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90986D-4C6D-4C8B-A52D-FCE58E87D155}"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9B136B-7901-40C3-A276-4634FE9C07C7}" type="datetime1">
              <a:rPr lang="en-US" altLang="zh-CN"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E7965-F0FE-AE4F-A763-082F6E55A561}"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CE7965-F0FE-AE4F-A763-082F6E55A561}" type="slidenum">
              <a:rPr lang="en-US" smtClean="0"/>
            </a:fld>
            <a:endParaRPr lang="en-US"/>
          </a:p>
        </p:txBody>
      </p:sp>
      <p:sp>
        <p:nvSpPr>
          <p:cNvPr id="5" name="日期占位符 4"/>
          <p:cNvSpPr>
            <a:spLocks noGrp="1"/>
          </p:cNvSpPr>
          <p:nvPr>
            <p:ph type="dt" idx="11"/>
          </p:nvPr>
        </p:nvSpPr>
        <p:spPr/>
        <p:txBody>
          <a:bodyPr/>
          <a:lstStyle/>
          <a:p>
            <a:fld id="{689C195E-3386-4906-99A8-3313AC750D56}" type="datetime1">
              <a:rPr lang="en-US" altLang="zh-CN"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i="0" kern="1200" dirty="0">
              <a:solidFill>
                <a:schemeClr val="tx1"/>
              </a:solidFill>
              <a:effectLst/>
              <a:latin typeface="+mn-lt"/>
              <a:ea typeface="+mn-ea"/>
              <a:cs typeface="+mn-cs"/>
            </a:endParaRPr>
          </a:p>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i="0" kern="1200" dirty="0">
              <a:solidFill>
                <a:schemeClr val="tx1"/>
              </a:solidFill>
              <a:effectLst/>
              <a:latin typeface="+mn-lt"/>
              <a:ea typeface="+mn-ea"/>
              <a:cs typeface="+mn-cs"/>
            </a:endParaRPr>
          </a:p>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endParaRPr lang="zh-CN" altLang="en-US" sz="1600"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C59B136B-7901-40C3-A276-4634FE9C07C7}" type="datetime1">
              <a:rPr lang="en-US" altLang="zh-CN" smtClean="0"/>
            </a:fld>
            <a:endParaRPr lang="en-US"/>
          </a:p>
        </p:txBody>
      </p:sp>
      <p:sp>
        <p:nvSpPr>
          <p:cNvPr id="5" name="灯片编号占位符 4"/>
          <p:cNvSpPr>
            <a:spLocks noGrp="1"/>
          </p:cNvSpPr>
          <p:nvPr>
            <p:ph type="sldNum" sz="quarter" idx="5"/>
          </p:nvPr>
        </p:nvSpPr>
        <p:spPr/>
        <p:txBody>
          <a:bodyPr/>
          <a:lstStyle/>
          <a:p>
            <a:fld id="{A9CE7965-F0FE-AE4F-A763-082F6E55A56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76200" y="6068699"/>
            <a:ext cx="2057400" cy="685800"/>
          </a:xfrm>
          <a:prstGeom prst="rect">
            <a:avLst/>
          </a:prstGeom>
        </p:spPr>
        <p:txBody>
          <a:bodyPr>
            <a:noAutofit/>
          </a:bodyPr>
          <a:lstStyle>
            <a:lvl1pPr algn="ctr">
              <a:defRPr sz="2000">
                <a:solidFill>
                  <a:srgbClr val="FFFFFF"/>
                </a:solidFill>
              </a:defRPr>
            </a:lvl1pPr>
          </a:lstStyle>
          <a:p>
            <a:pPr algn="ctr" eaLnBrk="1" latinLnBrk="0" hangingPunct="1"/>
            <a:fld id="{FA17DD03-7FE4-4644-8B08-AEAAD3C985E9}" type="datetime1">
              <a:rPr lang="en-US" altLang="zh-CN" smtClean="0"/>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fld>
            <a:endParaRPr kumimoji="0" lang="en-US"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p>
            <a:pPr eaLnBrk="1" latinLnBrk="0" hangingPunct="1"/>
            <a:fld id="{7717BE20-7690-4122-B239-932AAC939A97}" type="datetime1">
              <a:rPr lang="en-US" altLang="zh-CN"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F0C94032-CD4C-4C25-B0C2-CEC720522D92}"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a:prstGeom prst="rect">
            <a:avLst/>
          </a:prstGeom>
        </p:spPr>
        <p:txBody>
          <a:bodyPr/>
          <a:lstStyle/>
          <a:p>
            <a:pPr eaLnBrk="1" latinLnBrk="0" hangingPunct="1"/>
            <a:fld id="{08E52159-3E69-455F-9569-E16EDD4D98E0}" type="datetime1">
              <a:rPr lang="en-US" altLang="zh-CN" smtClean="0"/>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1_Title Slide">
    <p:bg>
      <p:bgRef idx="1001">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2411450"/>
            <a:ext cx="6477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76200" y="6068699"/>
            <a:ext cx="2057400" cy="685800"/>
          </a:xfrm>
          <a:prstGeom prst="rect">
            <a:avLst/>
          </a:prstGeom>
        </p:spPr>
        <p:txBody>
          <a:bodyPr>
            <a:noAutofit/>
          </a:bodyPr>
          <a:lstStyle>
            <a:lvl1pPr algn="ctr">
              <a:defRPr sz="2000">
                <a:solidFill>
                  <a:srgbClr val="FFFFFF"/>
                </a:solidFill>
              </a:defRPr>
            </a:lvl1pPr>
          </a:lstStyle>
          <a:p>
            <a:pPr algn="ctr" eaLnBrk="1" latinLnBrk="0" hangingPunct="1"/>
            <a:fld id="{FA17DD03-7FE4-4644-8B08-AEAAD3C985E9}" type="datetime1">
              <a:rPr lang="en-US" altLang="zh-CN" smtClean="0"/>
            </a:fld>
            <a:endParaRPr lang="en-US" sz="20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14312"/>
            <a:ext cx="8153400" cy="990600"/>
          </a:xfrm>
        </p:spPr>
        <p:txBody>
          <a:bodyPr/>
          <a:lstStyle/>
          <a:p>
            <a:r>
              <a:rPr kumimoji="0" lang="en-US"/>
              <a:t>Click to edit Master title style</a:t>
            </a:r>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2F2A01-8003-452D-B96D-DFEB5C1AEE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3B0E2-41A5-4336-B368-6EF5327E04F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a:xfrm>
            <a:off x="6096000" y="6248400"/>
            <a:ext cx="2667000" cy="365125"/>
          </a:xfrm>
          <a:prstGeom prst="rect">
            <a:avLst/>
          </a:prstGeom>
        </p:spPr>
        <p:txBody>
          <a:bodyPr/>
          <a:lstStyle/>
          <a:p>
            <a:pPr eaLnBrk="1" latinLnBrk="0" hangingPunct="1"/>
            <a:fld id="{DC943EC1-10AF-4AAF-A58D-C916DCE522BF}" type="datetime1">
              <a:rPr lang="en-US" altLang="zh-CN"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4400">
                <a:solidFill>
                  <a:srgbClr val="FFFFFF"/>
                </a:solidFill>
              </a:defRPr>
            </a:lvl1pPr>
          </a:lstStyle>
          <a:p>
            <a:fld id="{F0C94032-CD4C-4C25-B0C2-CEC720522D92}" type="slidenum">
              <a:rPr lang="en-US" smtClean="0"/>
            </a:fld>
            <a:endParaRPr lang="en-US" dirty="0"/>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Date Placeholder 7"/>
          <p:cNvSpPr>
            <a:spLocks noGrp="1"/>
          </p:cNvSpPr>
          <p:nvPr>
            <p:ph type="dt" sz="half" idx="15"/>
          </p:nvPr>
        </p:nvSpPr>
        <p:spPr>
          <a:xfrm>
            <a:off x="6096000" y="6248400"/>
            <a:ext cx="2667000" cy="365125"/>
          </a:xfrm>
          <a:prstGeom prst="rect">
            <a:avLst/>
          </a:prstGeom>
        </p:spPr>
        <p:txBody>
          <a:bodyPr rtlCol="0"/>
          <a:lstStyle/>
          <a:p>
            <a:pPr eaLnBrk="1" latinLnBrk="0" hangingPunct="1"/>
            <a:fld id="{481D54D7-4123-4EEC-A1DF-89CF9E8C1629}" type="datetime1">
              <a:rPr lang="en-US" altLang="zh-CN" smtClean="0"/>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a:xfrm>
            <a:off x="6096000" y="6248400"/>
            <a:ext cx="2667000" cy="365125"/>
          </a:xfrm>
          <a:prstGeom prst="rect">
            <a:avLst/>
          </a:prstGeom>
        </p:spPr>
        <p:txBody>
          <a:bodyPr rtlCol="0"/>
          <a:lstStyle/>
          <a:p>
            <a:pPr eaLnBrk="1" latinLnBrk="0" hangingPunct="1"/>
            <a:fld id="{9BC3EA33-8B93-4A23-A928-67EE36EFD101}" type="datetime1">
              <a:rPr lang="en-US" altLang="zh-CN" smtClean="0"/>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p>
            <a:pPr eaLnBrk="1" latinLnBrk="0" hangingPunct="1"/>
            <a:fld id="{6CA006F7-1EEA-48AD-AB83-E44117476C2D}" type="datetime1">
              <a:rPr lang="en-US" altLang="zh-CN" smtClean="0"/>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a:xfrm>
            <a:off x="6096000" y="6248400"/>
            <a:ext cx="2667000" cy="365125"/>
          </a:xfrm>
          <a:prstGeom prst="rect">
            <a:avLst/>
          </a:prstGeom>
        </p:spPr>
        <p:txBody>
          <a:bodyPr/>
          <a:lstStyle/>
          <a:p>
            <a:pPr eaLnBrk="1" latinLnBrk="0" hangingPunct="1"/>
            <a:fld id="{366796DF-2388-4074-8250-081B2B743ADD}" type="datetime1">
              <a:rPr lang="en-US" altLang="zh-CN"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pPr eaLnBrk="1" latinLnBrk="0" hangingPunct="1"/>
            <a:fld id="{A4DF81AF-7B9A-4912-9556-C0A794F46D55}" type="datetime1">
              <a:rPr lang="en-US" altLang="zh-CN"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hasCustomPrompt="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F2A01-8003-452D-B96D-DFEB5C1AEE93}"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3B0E2-41A5-4336-B368-6EF5327E04F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https://raft.github.io/raft.pd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hyperlink" Target="https://link.juejin.cn/?target=https%3A%2F%2Fgithub.com%2Fhashicorp%2Fconsul" TargetMode="External"/><Relationship Id="rId1" Type="http://schemas.openxmlformats.org/officeDocument/2006/relationships/hyperlink" Target="https://link.juejin.cn/?target=https%3A%2F%2Fgithub.com%2Fetcd-io%2Fetcd"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latin typeface="Carlito"/>
            </a:endParaRPr>
          </a:p>
        </p:txBody>
      </p:sp>
      <p:sp>
        <p:nvSpPr>
          <p:cNvPr id="4" name="日期占位符 3"/>
          <p:cNvSpPr>
            <a:spLocks noGrp="1"/>
          </p:cNvSpPr>
          <p:nvPr>
            <p:ph type="dt" sz="half" idx="10"/>
          </p:nvPr>
        </p:nvSpPr>
        <p:spPr>
          <a:xfrm>
            <a:off x="76200" y="6199323"/>
            <a:ext cx="2057400" cy="536514"/>
          </a:xfrm>
        </p:spPr>
        <p:txBody>
          <a:bodyPr/>
          <a:lstStyle/>
          <a:p>
            <a:pPr algn="ctr" eaLnBrk="1" latinLnBrk="0" hangingPunct="1"/>
            <a:endParaRPr lang="en-US" sz="2000" dirty="0">
              <a:solidFill>
                <a:srgbClr val="FFFFFF"/>
              </a:solidFill>
              <a:latin typeface="Carlito"/>
            </a:endParaRPr>
          </a:p>
        </p:txBody>
      </p:sp>
      <p:sp>
        <p:nvSpPr>
          <p:cNvPr id="5" name="灯片编号占位符 4"/>
          <p:cNvSpPr>
            <a:spLocks noGrp="1"/>
          </p:cNvSpPr>
          <p:nvPr>
            <p:ph type="sldNum" sz="quarter" idx="12"/>
          </p:nvPr>
        </p:nvSpPr>
        <p:spPr>
          <a:xfrm>
            <a:off x="8001000" y="144379"/>
            <a:ext cx="838200" cy="381000"/>
          </a:xfrm>
        </p:spPr>
        <p:txBody>
          <a:bodyPr/>
          <a:lstStyle/>
          <a:p>
            <a:pPr eaLnBrk="1" latinLnBrk="0" hangingPunct="1"/>
            <a:fld id="{F0C94032-CD4C-4C25-B0C2-CEC720522D92}" type="slidenum">
              <a:rPr kumimoji="0" lang="en-US" smtClean="0">
                <a:latin typeface="Carlito"/>
              </a:rPr>
            </a:fld>
            <a:endParaRPr kumimoji="0" lang="en-US" dirty="0">
              <a:solidFill>
                <a:schemeClr val="tx2"/>
              </a:solidFill>
              <a:latin typeface="Carlito"/>
            </a:endParaRPr>
          </a:p>
        </p:txBody>
      </p:sp>
      <p:sp>
        <p:nvSpPr>
          <p:cNvPr id="8" name="文本框 7"/>
          <p:cNvSpPr txBox="1"/>
          <p:nvPr/>
        </p:nvSpPr>
        <p:spPr>
          <a:xfrm>
            <a:off x="-76201" y="1881089"/>
            <a:ext cx="9144001" cy="1754326"/>
          </a:xfrm>
          <a:prstGeom prst="rect">
            <a:avLst/>
          </a:prstGeom>
          <a:noFill/>
        </p:spPr>
        <p:txBody>
          <a:bodyPr wrap="square" rtlCol="0">
            <a:spAutoFit/>
          </a:bodyPr>
          <a:lstStyle/>
          <a:p>
            <a:pPr algn="ctr" defTabSz="825500"/>
            <a:r>
              <a:rPr lang="zh-CN" altLang="en-US" sz="5400" b="1" dirty="0">
                <a:solidFill>
                  <a:srgbClr val="F88719"/>
                </a:solidFill>
                <a:latin typeface="Carlito"/>
                <a:sym typeface="FZLanTingHeiS-L-GB"/>
              </a:rPr>
              <a:t>分布式共识算法</a:t>
            </a:r>
            <a:endParaRPr lang="en-US" altLang="zh-CN" sz="5400" b="1" dirty="0">
              <a:solidFill>
                <a:srgbClr val="F88719"/>
              </a:solidFill>
              <a:latin typeface="Carlito"/>
              <a:sym typeface="FZLanTingHeiS-L-GB"/>
            </a:endParaRPr>
          </a:p>
          <a:p>
            <a:pPr algn="ctr" defTabSz="825500"/>
            <a:r>
              <a:rPr lang="en-US" altLang="zh-CN" sz="5400" b="1" dirty="0">
                <a:solidFill>
                  <a:srgbClr val="F88719"/>
                </a:solidFill>
                <a:latin typeface="Carlito"/>
                <a:sym typeface="FZLanTingHeiS-L-GB"/>
                <a:hlinkClick r:id="rId1"/>
              </a:rPr>
              <a:t>Raft</a:t>
            </a:r>
            <a:r>
              <a:rPr lang="en-US" altLang="zh-CN" sz="5400" b="1" baseline="30000" dirty="0">
                <a:solidFill>
                  <a:srgbClr val="F88719"/>
                </a:solidFill>
                <a:latin typeface="Carlito"/>
                <a:sym typeface="FZLanTingHeiS-L-GB"/>
              </a:rPr>
              <a:t>[1]</a:t>
            </a:r>
            <a:endParaRPr lang="zh-CN" altLang="en-US" sz="5400" b="1" baseline="30000" dirty="0">
              <a:solidFill>
                <a:srgbClr val="F88719"/>
              </a:solidFill>
              <a:latin typeface="Carlito"/>
              <a:sym typeface="FZLanTingHeiS-L-GB"/>
            </a:endParaRPr>
          </a:p>
        </p:txBody>
      </p:sp>
      <p:sp>
        <p:nvSpPr>
          <p:cNvPr id="2" name="文本框 1"/>
          <p:cNvSpPr txBox="1"/>
          <p:nvPr/>
        </p:nvSpPr>
        <p:spPr>
          <a:xfrm>
            <a:off x="271954" y="5403706"/>
            <a:ext cx="8600091" cy="646331"/>
          </a:xfrm>
          <a:prstGeom prst="rect">
            <a:avLst/>
          </a:prstGeom>
          <a:noFill/>
        </p:spPr>
        <p:txBody>
          <a:bodyPr wrap="square" rtlCol="0">
            <a:spAutoFit/>
          </a:bodyPr>
          <a:lstStyle/>
          <a:p>
            <a:r>
              <a:rPr lang="en-US" altLang="zh-CN" dirty="0">
                <a:solidFill>
                  <a:schemeClr val="bg1">
                    <a:lumMod val="50000"/>
                  </a:schemeClr>
                </a:solidFill>
              </a:rPr>
              <a:t>[1] Ongaro, Diego, and John Ousterhout. "In search of an understandable consensus algorithm." 2014 USENIX Annual Technical Conference (Usenix ATC 14). 2014.</a:t>
            </a:r>
            <a:endParaRPr lang="zh-CN" altLang="en-US" dirty="0">
              <a:solidFill>
                <a:schemeClr val="bg1">
                  <a:lumMod val="50000"/>
                </a:schemeClr>
              </a:solidFill>
            </a:endParaRPr>
          </a:p>
        </p:txBody>
      </p:sp>
    </p:spTree>
  </p:cSld>
  <p:clrMapOvr>
    <a:masterClrMapping/>
  </p:clrMapOvr>
  <p:transition spd="slow" advTm="13351">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Carlito"/>
              </a:rPr>
              <a:t>Leader</a:t>
            </a:r>
            <a:r>
              <a:rPr lang="zh-CN" altLang="en-US" sz="3600" dirty="0">
                <a:latin typeface="Carlito"/>
              </a:rPr>
              <a:t>选举</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533400" y="1523955"/>
            <a:ext cx="8153400" cy="452310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latin typeface="+mn-ea"/>
              </a:rPr>
              <a:t>重要保证</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latin typeface="+mn-ea"/>
              </a:rPr>
              <a:t>随机的选举超时时间（</a:t>
            </a:r>
            <a:r>
              <a:rPr lang="en-US" altLang="zh-CN" sz="2000" dirty="0">
                <a:latin typeface="+mn-ea"/>
              </a:rPr>
              <a:t>150~300ms</a:t>
            </a:r>
            <a:r>
              <a:rPr lang="zh-CN" altLang="en-US" sz="2000" dirty="0">
                <a:latin typeface="+mn-ea"/>
              </a:rPr>
              <a:t>），减少</a:t>
            </a:r>
            <a:r>
              <a:rPr lang="en-US" altLang="zh-CN" sz="2000" dirty="0">
                <a:latin typeface="+mn-ea"/>
              </a:rPr>
              <a:t>3.3</a:t>
            </a:r>
            <a:r>
              <a:rPr lang="zh-CN" altLang="en-US" sz="2000" dirty="0">
                <a:latin typeface="+mn-ea"/>
              </a:rPr>
              <a:t>中瓜分选票的情况。</a:t>
            </a:r>
            <a:endParaRPr lang="en-US" altLang="zh-CN" sz="2000" dirty="0">
              <a:latin typeface="+mn-ea"/>
            </a:endParaRPr>
          </a:p>
          <a:p>
            <a:pPr marL="800100" lvl="1" indent="-342900">
              <a:buFont typeface="Wingdings" panose="05000000000000000000" pitchFamily="2" charset="2"/>
              <a:buChar char="Ø"/>
            </a:pPr>
            <a:r>
              <a:rPr lang="zh-CN" altLang="en-US" sz="2000" dirty="0">
                <a:solidFill>
                  <a:srgbClr val="FF0000"/>
                </a:solidFill>
                <a:latin typeface="+mn-ea"/>
              </a:rPr>
              <a:t>每个任期内最多只有一个</a:t>
            </a:r>
            <a:r>
              <a:rPr lang="en-US" altLang="zh-CN" sz="2000" dirty="0">
                <a:solidFill>
                  <a:srgbClr val="FF0000"/>
                </a:solidFill>
                <a:latin typeface="+mn-ea"/>
              </a:rPr>
              <a:t>Leader</a:t>
            </a:r>
            <a:r>
              <a:rPr lang="zh-CN" altLang="en-US" sz="2000" dirty="0">
                <a:solidFill>
                  <a:srgbClr val="FF0000"/>
                </a:solidFill>
                <a:latin typeface="+mn-ea"/>
              </a:rPr>
              <a:t>，任何节点收到之前任期的消息都不会影响现在的状态。</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选票先到先得，只要</a:t>
            </a:r>
            <a:r>
              <a:rPr lang="zh-CN" altLang="en-US" sz="2000" b="1" dirty="0">
                <a:latin typeface="+mn-ea"/>
              </a:rPr>
              <a:t>请求消息满足要求（任期</a:t>
            </a:r>
            <a:r>
              <a:rPr lang="en-US" altLang="zh-CN" sz="2000" b="1" dirty="0">
                <a:latin typeface="+mn-ea"/>
              </a:rPr>
              <a:t>+</a:t>
            </a:r>
            <a:r>
              <a:rPr lang="zh-CN" altLang="en-US" sz="2000" b="1" dirty="0">
                <a:latin typeface="+mn-ea"/>
              </a:rPr>
              <a:t>日志）</a:t>
            </a:r>
            <a:r>
              <a:rPr lang="zh-CN" altLang="en-US" sz="2000" dirty="0">
                <a:latin typeface="+mn-ea"/>
              </a:rPr>
              <a:t>则投票。</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大多数选票原则，这也要求每个节点在每个任期内有且只有一张选票。</a:t>
            </a:r>
            <a:endParaRPr lang="zh-CN" altLang="en-US" sz="2000" dirty="0">
              <a:latin typeface="+mn-ea"/>
            </a:endParaRPr>
          </a:p>
          <a:p>
            <a:pPr marL="342900" indent="-342900">
              <a:buFont typeface="Wingdings" panose="05000000000000000000" pitchFamily="2" charset="2"/>
              <a:buChar char="p"/>
            </a:pPr>
            <a:r>
              <a:rPr lang="zh-CN" altLang="en-US" sz="2400" dirty="0">
                <a:latin typeface="+mn-ea"/>
                <a:sym typeface="+mn-ea"/>
              </a:rPr>
              <a:t>时间与可用性：</a:t>
            </a:r>
            <a:endParaRPr lang="en-US" altLang="zh-CN" sz="2400" dirty="0">
              <a:latin typeface="+mn-ea"/>
            </a:endParaRPr>
          </a:p>
          <a:p>
            <a:pPr marL="800100" lvl="1" indent="-342900">
              <a:buFont typeface="Wingdings" panose="05000000000000000000" pitchFamily="2" charset="2"/>
              <a:buChar char="Ø"/>
            </a:pPr>
            <a:r>
              <a:rPr lang="zh-CN" altLang="en-US" sz="2400" dirty="0">
                <a:latin typeface="+mn-ea"/>
                <a:sym typeface="+mn-ea"/>
              </a:rPr>
              <a:t>广播时间 </a:t>
            </a:r>
            <a:r>
              <a:rPr lang="en-US" altLang="zh-CN" sz="2400" dirty="0">
                <a:latin typeface="+mn-ea"/>
                <a:sym typeface="+mn-ea"/>
              </a:rPr>
              <a:t>《 </a:t>
            </a:r>
            <a:r>
              <a:rPr lang="zh-CN" altLang="en-US" sz="2400" dirty="0">
                <a:latin typeface="+mn-ea"/>
                <a:sym typeface="+mn-ea"/>
              </a:rPr>
              <a:t>选举超时时间 </a:t>
            </a:r>
            <a:r>
              <a:rPr lang="en-US" altLang="zh-CN" sz="2400" dirty="0">
                <a:latin typeface="+mn-ea"/>
                <a:sym typeface="+mn-ea"/>
              </a:rPr>
              <a:t>《  </a:t>
            </a:r>
            <a:r>
              <a:rPr lang="zh-CN" altLang="en-US" sz="2400" dirty="0">
                <a:latin typeface="+mn-ea"/>
                <a:sym typeface="+mn-ea"/>
              </a:rPr>
              <a:t>单节点故障的平均时间</a:t>
            </a:r>
            <a:endParaRPr lang="zh-CN" altLang="en-US" sz="2400" dirty="0">
              <a:latin typeface="+mn-ea"/>
            </a:endParaRPr>
          </a:p>
          <a:p>
            <a:pPr marL="800100" lvl="1" indent="-342900">
              <a:buFont typeface="Wingdings" panose="05000000000000000000" pitchFamily="2" charset="2"/>
              <a:buChar char="Ø"/>
            </a:pPr>
            <a:r>
              <a:rPr lang="zh-CN" altLang="en-US" sz="2400" dirty="0">
                <a:latin typeface="+mn-ea"/>
                <a:sym typeface="+mn-ea"/>
              </a:rPr>
              <a:t>第一个</a:t>
            </a:r>
            <a:r>
              <a:rPr lang="en-US" altLang="zh-CN" sz="2400" dirty="0">
                <a:latin typeface="+mn-ea"/>
                <a:sym typeface="+mn-ea"/>
              </a:rPr>
              <a:t>《</a:t>
            </a:r>
            <a:r>
              <a:rPr lang="zh-CN" altLang="en-US" sz="2400" dirty="0">
                <a:latin typeface="+mn-ea"/>
                <a:sym typeface="+mn-ea"/>
              </a:rPr>
              <a:t>：</a:t>
            </a:r>
            <a:r>
              <a:rPr lang="zh-CN" altLang="en-US" sz="2400" dirty="0">
                <a:sym typeface="+mn-ea"/>
              </a:rPr>
              <a:t>保证</a:t>
            </a:r>
            <a:r>
              <a:rPr lang="en-US" altLang="zh-CN" sz="2400" dirty="0">
                <a:sym typeface="+mn-ea"/>
              </a:rPr>
              <a:t>Leader</a:t>
            </a:r>
            <a:r>
              <a:rPr lang="zh-CN" altLang="en-US" sz="2400" dirty="0">
                <a:sym typeface="+mn-ea"/>
              </a:rPr>
              <a:t>能够通过发送⼼跳来阻止</a:t>
            </a:r>
            <a:r>
              <a:rPr lang="en-US" altLang="zh-CN" sz="2400" dirty="0">
                <a:sym typeface="+mn-ea"/>
              </a:rPr>
              <a:t>Follower</a:t>
            </a:r>
            <a:r>
              <a:rPr lang="zh-CN" altLang="en-US" sz="2400" dirty="0">
                <a:sym typeface="+mn-ea"/>
              </a:rPr>
              <a:t>开始新的选举。</a:t>
            </a:r>
            <a:endParaRPr lang="en-US" altLang="zh-CN" sz="2400" dirty="0"/>
          </a:p>
          <a:p>
            <a:pPr marL="800100" lvl="1" indent="-342900">
              <a:buFont typeface="Wingdings" panose="05000000000000000000" pitchFamily="2" charset="2"/>
              <a:buChar char="Ø"/>
            </a:pPr>
            <a:r>
              <a:rPr lang="zh-CN" altLang="en-US" sz="2400" dirty="0">
                <a:latin typeface="+mn-ea"/>
                <a:sym typeface="+mn-ea"/>
              </a:rPr>
              <a:t>第二个</a:t>
            </a:r>
            <a:r>
              <a:rPr lang="en-US" altLang="zh-CN" sz="2400" dirty="0">
                <a:latin typeface="+mn-ea"/>
                <a:sym typeface="+mn-ea"/>
              </a:rPr>
              <a:t>《</a:t>
            </a:r>
            <a:r>
              <a:rPr lang="zh-CN" altLang="en-US" sz="2400" dirty="0">
                <a:latin typeface="+mn-ea"/>
                <a:sym typeface="+mn-ea"/>
              </a:rPr>
              <a:t>：保证系统的稳定运行。</a:t>
            </a:r>
            <a:endParaRPr lang="en-US" altLang="zh-CN" sz="2400" dirty="0">
              <a:latin typeface="+mn-ea"/>
            </a:endParaRPr>
          </a:p>
          <a:p>
            <a:pPr marL="342900" lvl="0" indent="-342900">
              <a:buFont typeface="Wingdings" panose="05000000000000000000" pitchFamily="2" charset="2"/>
              <a:buChar char="Ø"/>
            </a:pPr>
            <a:endParaRPr lang="en-US" altLang="zh-CN" sz="2400" dirty="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日志复制</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fld>
            <a:endParaRPr kumimoji="0" lang="en-US" dirty="0">
              <a:solidFill>
                <a:srgbClr val="FFFFFF"/>
              </a:solidFill>
            </a:endParaRPr>
          </a:p>
        </p:txBody>
      </p:sp>
      <p:pic>
        <p:nvPicPr>
          <p:cNvPr id="5" name="图片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5363888" y="3429000"/>
            <a:ext cx="3181114" cy="2798730"/>
          </a:xfrm>
          <a:prstGeom prst="rect">
            <a:avLst/>
          </a:prstGeom>
        </p:spPr>
      </p:pic>
      <p:sp>
        <p:nvSpPr>
          <p:cNvPr id="6" name="文本框 5"/>
          <p:cNvSpPr txBox="1"/>
          <p:nvPr/>
        </p:nvSpPr>
        <p:spPr>
          <a:xfrm>
            <a:off x="533400" y="1514071"/>
            <a:ext cx="8153400" cy="2000548"/>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latin typeface="+mn-ea"/>
              </a:rPr>
              <a:t>日志复制</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latin typeface="+mn-ea"/>
              </a:rPr>
              <a:t>复制</a:t>
            </a:r>
            <a:r>
              <a:rPr lang="en-US" altLang="zh-CN" sz="2000" dirty="0">
                <a:latin typeface="+mn-ea"/>
              </a:rPr>
              <a:t>(replication)</a:t>
            </a:r>
            <a:r>
              <a:rPr lang="zh-CN" altLang="en-US" sz="2000" dirty="0">
                <a:latin typeface="+mn-ea"/>
              </a:rPr>
              <a:t>：某个日志项被写入到</a:t>
            </a:r>
            <a:r>
              <a:rPr lang="en-US" altLang="zh-CN" sz="2000" dirty="0">
                <a:latin typeface="+mn-ea"/>
              </a:rPr>
              <a:t>Follower</a:t>
            </a:r>
            <a:r>
              <a:rPr lang="zh-CN" altLang="en-US" sz="2000" dirty="0">
                <a:latin typeface="+mn-ea"/>
              </a:rPr>
              <a:t>的日志中。</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提交</a:t>
            </a:r>
            <a:r>
              <a:rPr lang="en-US" altLang="zh-CN" sz="2000" dirty="0">
                <a:latin typeface="+mn-ea"/>
              </a:rPr>
              <a:t>(commit)</a:t>
            </a:r>
            <a:r>
              <a:rPr lang="zh-CN" altLang="en-US" sz="2000" dirty="0">
                <a:latin typeface="+mn-ea"/>
              </a:rPr>
              <a:t>：如果当前任期内的日志项被多数节点写入，则可以变为提交状态。此状态下日志项不再被更改。</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应用</a:t>
            </a:r>
            <a:r>
              <a:rPr lang="en-US" altLang="zh-CN" sz="2000" dirty="0">
                <a:latin typeface="+mn-ea"/>
              </a:rPr>
              <a:t>(apply)</a:t>
            </a:r>
            <a:r>
              <a:rPr lang="zh-CN" altLang="en-US" sz="2000" dirty="0">
                <a:latin typeface="+mn-ea"/>
              </a:rPr>
              <a:t>：将已经提交的日志项应用到了状态机。</a:t>
            </a:r>
            <a:endParaRPr lang="en-US" altLang="zh-CN" sz="2000" dirty="0">
              <a:latin typeface="+mn-ea"/>
            </a:endParaRPr>
          </a:p>
          <a:p>
            <a:pPr marL="342900" indent="-342900">
              <a:buFont typeface="Wingdings" panose="05000000000000000000" pitchFamily="2" charset="2"/>
              <a:buChar char="p"/>
            </a:pPr>
            <a:endParaRPr lang="en-US" altLang="zh-CN" sz="2000" dirty="0">
              <a:latin typeface="+mn-ea"/>
            </a:endParaRPr>
          </a:p>
        </p:txBody>
      </p:sp>
      <p:sp>
        <p:nvSpPr>
          <p:cNvPr id="13" name="矩形: 圆角 12"/>
          <p:cNvSpPr/>
          <p:nvPr/>
        </p:nvSpPr>
        <p:spPr>
          <a:xfrm>
            <a:off x="7290462" y="2751103"/>
            <a:ext cx="1030923" cy="518436"/>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已提交日志项</a:t>
            </a:r>
            <a:endParaRPr lang="zh-CN" altLang="en-US" b="1" dirty="0"/>
          </a:p>
        </p:txBody>
      </p:sp>
      <p:cxnSp>
        <p:nvCxnSpPr>
          <p:cNvPr id="14" name="直接箭头连接符 13"/>
          <p:cNvCxnSpPr>
            <a:stCxn id="13" idx="2"/>
          </p:cNvCxnSpPr>
          <p:nvPr/>
        </p:nvCxnSpPr>
        <p:spPr>
          <a:xfrm flipH="1">
            <a:off x="7400810" y="3269539"/>
            <a:ext cx="405114" cy="6427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矩形: 圆角 17"/>
          <p:cNvSpPr/>
          <p:nvPr/>
        </p:nvSpPr>
        <p:spPr>
          <a:xfrm>
            <a:off x="7389830" y="4459787"/>
            <a:ext cx="1030923" cy="518436"/>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未提交日志项</a:t>
            </a:r>
            <a:endParaRPr lang="zh-CN" altLang="en-US" b="1" dirty="0"/>
          </a:p>
        </p:txBody>
      </p:sp>
      <p:cxnSp>
        <p:nvCxnSpPr>
          <p:cNvPr id="19" name="直接箭头连接符 18"/>
          <p:cNvCxnSpPr>
            <a:stCxn id="18" idx="1"/>
          </p:cNvCxnSpPr>
          <p:nvPr/>
        </p:nvCxnSpPr>
        <p:spPr>
          <a:xfrm flipH="1" flipV="1">
            <a:off x="6593540" y="4459787"/>
            <a:ext cx="796290" cy="2592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椭圆 23"/>
          <p:cNvSpPr/>
          <p:nvPr/>
        </p:nvSpPr>
        <p:spPr>
          <a:xfrm>
            <a:off x="7400810" y="5420558"/>
            <a:ext cx="303104" cy="37039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7419546" y="5811753"/>
            <a:ext cx="1256475" cy="415977"/>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提交索引</a:t>
            </a:r>
            <a:endParaRPr lang="zh-CN" altLang="en-US" b="1" dirty="0"/>
          </a:p>
        </p:txBody>
      </p:sp>
      <p:cxnSp>
        <p:nvCxnSpPr>
          <p:cNvPr id="26" name="直接箭头连接符 25"/>
          <p:cNvCxnSpPr>
            <a:stCxn id="25" idx="0"/>
          </p:cNvCxnSpPr>
          <p:nvPr/>
        </p:nvCxnSpPr>
        <p:spPr>
          <a:xfrm flipH="1" flipV="1">
            <a:off x="7680764" y="5609588"/>
            <a:ext cx="367020" cy="2021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5121" name="Picture 1" descr="C:\Users\sunsh\AppData\Local\YNote\data\sunshinejiali98@163.com\eca5ccdecfe34ec5bcecbf8cb7ea5be9\clipboard.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32501" y="3325954"/>
            <a:ext cx="4164687" cy="3090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日志复制</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fld>
            <a:endParaRPr kumimoji="0" lang="en-US" dirty="0">
              <a:solidFill>
                <a:srgbClr val="FFFFFF"/>
              </a:solidFill>
            </a:endParaRPr>
          </a:p>
        </p:txBody>
      </p:sp>
      <p:sp>
        <p:nvSpPr>
          <p:cNvPr id="6" name="文本框 5"/>
          <p:cNvSpPr txBox="1"/>
          <p:nvPr/>
        </p:nvSpPr>
        <p:spPr>
          <a:xfrm>
            <a:off x="533400" y="1514071"/>
            <a:ext cx="8153400" cy="2308324"/>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latin typeface="+mn-ea"/>
              </a:rPr>
              <a:t>复制过程</a:t>
            </a:r>
            <a:r>
              <a:rPr lang="zh-CN" altLang="en-US" sz="2400" dirty="0"/>
              <a:t>：</a:t>
            </a:r>
            <a:endParaRPr lang="en-US" altLang="zh-CN" sz="2400" dirty="0"/>
          </a:p>
          <a:p>
            <a:pPr marL="800100" lvl="1" indent="-342900">
              <a:buFont typeface="Wingdings" panose="05000000000000000000" pitchFamily="2" charset="2"/>
              <a:buChar char="Ø"/>
            </a:pPr>
            <a:r>
              <a:rPr lang="en-US" altLang="zh-CN" sz="2000" dirty="0">
                <a:latin typeface="+mn-ea"/>
              </a:rPr>
              <a:t>1. </a:t>
            </a:r>
            <a:r>
              <a:rPr lang="zh-CN" altLang="en-US" sz="2000" dirty="0">
                <a:latin typeface="+mn-ea"/>
              </a:rPr>
              <a:t>客户端将包含一条指令的请求发送到</a:t>
            </a:r>
            <a:r>
              <a:rPr lang="en-US" altLang="zh-CN" sz="2000" dirty="0">
                <a:latin typeface="+mn-ea"/>
              </a:rPr>
              <a:t>Leader</a:t>
            </a:r>
            <a:r>
              <a:rPr lang="zh-CN" altLang="en-US" sz="2000" dirty="0">
                <a:latin typeface="+mn-ea"/>
              </a:rPr>
              <a:t>上。</a:t>
            </a:r>
            <a:endParaRPr lang="en-US" altLang="zh-CN" sz="2000" dirty="0">
              <a:latin typeface="+mn-ea"/>
            </a:endParaRPr>
          </a:p>
          <a:p>
            <a:pPr marL="800100" lvl="1" indent="-342900">
              <a:buFont typeface="Wingdings" panose="05000000000000000000" pitchFamily="2" charset="2"/>
              <a:buChar char="Ø"/>
            </a:pPr>
            <a:r>
              <a:rPr lang="en-US" altLang="zh-CN" sz="2000" dirty="0">
                <a:latin typeface="+mn-ea"/>
              </a:rPr>
              <a:t>2. Leader</a:t>
            </a:r>
            <a:r>
              <a:rPr lang="zh-CN" altLang="en-US" sz="2000" dirty="0">
                <a:latin typeface="+mn-ea"/>
              </a:rPr>
              <a:t>把这条指令作为日志项附加到本地的日志中，并发送</a:t>
            </a:r>
            <a:r>
              <a:rPr lang="en-US" altLang="zh-CN" sz="2000" dirty="0">
                <a:latin typeface="+mn-ea"/>
              </a:rPr>
              <a:t>AppendEntries RPC</a:t>
            </a:r>
            <a:r>
              <a:rPr lang="zh-CN" altLang="en-US" sz="2000" dirty="0">
                <a:latin typeface="+mn-ea"/>
              </a:rPr>
              <a:t>给其他服务器，复制日志项。</a:t>
            </a:r>
            <a:endParaRPr lang="zh-CN" altLang="en-US" sz="2000" dirty="0">
              <a:latin typeface="+mn-ea"/>
            </a:endParaRPr>
          </a:p>
          <a:p>
            <a:pPr marL="800100" lvl="1" indent="-342900">
              <a:buFont typeface="Wingdings" panose="05000000000000000000" pitchFamily="2" charset="2"/>
              <a:buChar char="Ø"/>
            </a:pPr>
            <a:r>
              <a:rPr lang="en-US" altLang="zh-CN" sz="2000" dirty="0">
                <a:latin typeface="+mn-ea"/>
              </a:rPr>
              <a:t>3. Follower</a:t>
            </a:r>
            <a:r>
              <a:rPr lang="zh-CN" altLang="en-US" sz="2000" dirty="0">
                <a:latin typeface="+mn-ea"/>
              </a:rPr>
              <a:t>返回复制结果给</a:t>
            </a:r>
            <a:r>
              <a:rPr lang="en-US" altLang="zh-CN" sz="2000" dirty="0">
                <a:latin typeface="+mn-ea"/>
              </a:rPr>
              <a:t>Leader</a:t>
            </a:r>
            <a:r>
              <a:rPr lang="zh-CN" altLang="en-US" sz="2000" dirty="0">
                <a:latin typeface="+mn-ea"/>
              </a:rPr>
              <a:t>。</a:t>
            </a:r>
            <a:endParaRPr lang="en-US" altLang="zh-CN" sz="2000" dirty="0">
              <a:latin typeface="+mn-ea"/>
            </a:endParaRPr>
          </a:p>
          <a:p>
            <a:pPr marL="800100" lvl="1" indent="-342900">
              <a:buFont typeface="Wingdings" panose="05000000000000000000" pitchFamily="2" charset="2"/>
              <a:buChar char="Ø"/>
            </a:pPr>
            <a:r>
              <a:rPr lang="en-US" altLang="zh-CN" sz="2000" dirty="0">
                <a:latin typeface="+mn-ea"/>
              </a:rPr>
              <a:t>4. </a:t>
            </a:r>
            <a:r>
              <a:rPr lang="zh-CN" altLang="en-US" sz="2000" dirty="0">
                <a:latin typeface="+mn-ea"/>
              </a:rPr>
              <a:t>当</a:t>
            </a:r>
            <a:r>
              <a:rPr lang="en-US" altLang="zh-CN" sz="2000" dirty="0">
                <a:latin typeface="+mn-ea"/>
              </a:rPr>
              <a:t>Leader</a:t>
            </a:r>
            <a:r>
              <a:rPr lang="zh-CN" altLang="en-US" sz="2000" dirty="0">
                <a:latin typeface="+mn-ea"/>
              </a:rPr>
              <a:t>认为这个日志项已经被多数节点复制，那么在提交此日志项并将这条日志项应用到状态机后，返回给客户端。</a:t>
            </a:r>
            <a:endParaRPr lang="zh-CN" altLang="en-US" sz="2000" dirty="0">
              <a:latin typeface="+mn-ea"/>
            </a:endParaRPr>
          </a:p>
        </p:txBody>
      </p:sp>
      <p:pic>
        <p:nvPicPr>
          <p:cNvPr id="7" name="图片 6"/>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974654" y="4311389"/>
            <a:ext cx="4169346" cy="2332299"/>
          </a:xfrm>
          <a:prstGeom prst="rect">
            <a:avLst/>
          </a:prstGeom>
        </p:spPr>
      </p:pic>
      <p:pic>
        <p:nvPicPr>
          <p:cNvPr id="11" name="内容占位符 7"/>
          <p:cNvPicPr>
            <a:picLocks noGrp="1" noChangeAspect="1"/>
          </p:cNvPicPr>
          <p:nvPr>
            <p:ph sz="quarter" idx="1"/>
          </p:nvPr>
        </p:nvPicPr>
        <p:blipFill>
          <a:blip r:embed="rId2" cstate="email">
            <a:extLst>
              <a:ext uri="{28A0092B-C50C-407E-A947-70E740481C1C}">
                <a14:useLocalDpi xmlns:a14="http://schemas.microsoft.com/office/drawing/2010/main" val="0"/>
              </a:ext>
            </a:extLst>
          </a:blip>
          <a:stretch>
            <a:fillRect/>
          </a:stretch>
        </p:blipFill>
        <p:spPr>
          <a:xfrm>
            <a:off x="87177" y="3822395"/>
            <a:ext cx="4982534" cy="2149580"/>
          </a:xfr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日志复制</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fld>
            <a:endParaRPr kumimoji="0" lang="en-US" dirty="0">
              <a:solidFill>
                <a:srgbClr val="FFFFFF"/>
              </a:solidFill>
            </a:endParaRPr>
          </a:p>
        </p:txBody>
      </p:sp>
      <p:sp>
        <p:nvSpPr>
          <p:cNvPr id="6" name="文本框 5"/>
          <p:cNvSpPr txBox="1"/>
          <p:nvPr/>
        </p:nvSpPr>
        <p:spPr>
          <a:xfrm>
            <a:off x="533400" y="1514071"/>
            <a:ext cx="8153400" cy="4832092"/>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latin typeface="+mn-ea"/>
              </a:rPr>
              <a:t>日志复制的保证</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latin typeface="+mn-ea"/>
              </a:rPr>
              <a:t>如果不同日志中的两个条目有着相同的索引和任期号，则它们所存储的命令是相同的。</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如果不同日志中的两个条目有着相同的索引和任期号，则它们之前的所有条目都是完全一样的。</a:t>
            </a:r>
            <a:endParaRPr lang="en-US" altLang="zh-CN" sz="2000" dirty="0">
              <a:latin typeface="+mn-ea"/>
            </a:endParaRPr>
          </a:p>
          <a:p>
            <a:pPr marL="342900" indent="-342900">
              <a:buFont typeface="Wingdings" panose="05000000000000000000" pitchFamily="2" charset="2"/>
              <a:buChar char="p"/>
            </a:pPr>
            <a:r>
              <a:rPr lang="zh-CN" altLang="en-US" sz="2400" dirty="0">
                <a:latin typeface="+mn-ea"/>
              </a:rPr>
              <a:t>可能出现的不一致场景：</a:t>
            </a:r>
            <a:endParaRPr lang="en-US" altLang="zh-CN" sz="2400" dirty="0">
              <a:latin typeface="+mn-ea"/>
            </a:endParaRPr>
          </a:p>
          <a:p>
            <a:pPr marL="800100" lvl="1" indent="-342900">
              <a:buFont typeface="Wingdings" panose="05000000000000000000" pitchFamily="2" charset="2"/>
              <a:buChar char="Ø"/>
            </a:pPr>
            <a:r>
              <a:rPr lang="en-US" altLang="zh-CN" sz="2000" dirty="0">
                <a:latin typeface="+mn-ea"/>
              </a:rPr>
              <a:t>a ~ b</a:t>
            </a:r>
            <a:r>
              <a:rPr lang="zh-CN" altLang="en-US" sz="2000" dirty="0">
                <a:latin typeface="+mn-ea"/>
              </a:rPr>
              <a:t>：日志项缺失</a:t>
            </a:r>
            <a:endParaRPr lang="en-US" altLang="zh-CN" sz="2000" dirty="0">
              <a:latin typeface="+mn-ea"/>
            </a:endParaRPr>
          </a:p>
          <a:p>
            <a:pPr marL="1257300" lvl="2" indent="-342900">
              <a:buFont typeface="Arial" panose="020B0604020202020204" pitchFamily="34" charset="0"/>
              <a:buChar char="•"/>
            </a:pPr>
            <a:r>
              <a:rPr lang="en-US" altLang="zh-CN" sz="2000" dirty="0">
                <a:latin typeface="+mn-ea"/>
              </a:rPr>
              <a:t>a</a:t>
            </a:r>
            <a:r>
              <a:rPr lang="zh-CN" altLang="en-US" sz="2000" dirty="0">
                <a:latin typeface="+mn-ea"/>
              </a:rPr>
              <a:t>在收到</a:t>
            </a:r>
            <a:r>
              <a:rPr lang="en-US" altLang="zh-CN" sz="2000" dirty="0">
                <a:latin typeface="+mn-ea"/>
              </a:rPr>
              <a:t>(6, 9)</a:t>
            </a:r>
            <a:r>
              <a:rPr lang="zh-CN" altLang="en-US" sz="2000" dirty="0">
                <a:latin typeface="+mn-ea"/>
              </a:rPr>
              <a:t>后宕机</a:t>
            </a:r>
            <a:endParaRPr lang="en-US" altLang="zh-CN" sz="2000" dirty="0">
              <a:latin typeface="+mn-ea"/>
            </a:endParaRPr>
          </a:p>
          <a:p>
            <a:pPr marL="1257300" lvl="2" indent="-342900">
              <a:buFont typeface="Arial" panose="020B0604020202020204" pitchFamily="34" charset="0"/>
              <a:buChar char="•"/>
            </a:pPr>
            <a:r>
              <a:rPr lang="en-US" altLang="zh-CN" sz="2000" dirty="0">
                <a:latin typeface="+mn-ea"/>
              </a:rPr>
              <a:t>b</a:t>
            </a:r>
            <a:r>
              <a:rPr lang="zh-CN" altLang="en-US" sz="2000" dirty="0">
                <a:latin typeface="+mn-ea"/>
              </a:rPr>
              <a:t>在收到</a:t>
            </a:r>
            <a:r>
              <a:rPr lang="en-US" altLang="zh-CN" sz="2000" dirty="0">
                <a:latin typeface="+mn-ea"/>
              </a:rPr>
              <a:t>(4,4)</a:t>
            </a:r>
            <a:r>
              <a:rPr lang="zh-CN" altLang="en-US" sz="2000" dirty="0">
                <a:latin typeface="+mn-ea"/>
              </a:rPr>
              <a:t>后宕机</a:t>
            </a:r>
            <a:endParaRPr lang="en-US" altLang="zh-CN" sz="2000" dirty="0">
              <a:latin typeface="+mn-ea"/>
            </a:endParaRPr>
          </a:p>
          <a:p>
            <a:pPr marL="800100" lvl="1" indent="-342900">
              <a:buFont typeface="Wingdings" panose="05000000000000000000" pitchFamily="2" charset="2"/>
              <a:buChar char="Ø"/>
            </a:pPr>
            <a:r>
              <a:rPr lang="en-US" altLang="zh-CN" sz="2000" dirty="0">
                <a:latin typeface="+mn-ea"/>
              </a:rPr>
              <a:t>c ~ d</a:t>
            </a:r>
            <a:r>
              <a:rPr lang="zh-CN" altLang="en-US" sz="2000" dirty="0">
                <a:latin typeface="+mn-ea"/>
              </a:rPr>
              <a:t>：日志项多余</a:t>
            </a:r>
            <a:endParaRPr lang="en-US" altLang="zh-CN" sz="2000" dirty="0">
              <a:latin typeface="+mn-ea"/>
            </a:endParaRPr>
          </a:p>
          <a:p>
            <a:pPr marL="1257300" lvl="2" indent="-342900">
              <a:buFont typeface="Arial" panose="020B0604020202020204" pitchFamily="34" charset="0"/>
              <a:buChar char="•"/>
            </a:pPr>
            <a:r>
              <a:rPr lang="en-US" altLang="zh-CN" sz="2000" dirty="0">
                <a:latin typeface="+mn-ea"/>
              </a:rPr>
              <a:t>c</a:t>
            </a:r>
            <a:r>
              <a:rPr lang="zh-CN" altLang="en-US" sz="2000" dirty="0">
                <a:latin typeface="+mn-ea"/>
              </a:rPr>
              <a:t>收到了</a:t>
            </a:r>
            <a:r>
              <a:rPr lang="en-US" altLang="zh-CN" sz="2000" dirty="0">
                <a:latin typeface="+mn-ea"/>
              </a:rPr>
              <a:t>(6,11)</a:t>
            </a:r>
            <a:r>
              <a:rPr lang="zh-CN" altLang="en-US" sz="2000" dirty="0">
                <a:latin typeface="+mn-ea"/>
              </a:rPr>
              <a:t>后，</a:t>
            </a:r>
            <a:r>
              <a:rPr lang="en-US" altLang="zh-CN" sz="2000" dirty="0">
                <a:latin typeface="+mn-ea"/>
              </a:rPr>
              <a:t>Leader</a:t>
            </a:r>
            <a:r>
              <a:rPr lang="zh-CN" altLang="en-US" sz="2000" dirty="0">
                <a:latin typeface="+mn-ea"/>
              </a:rPr>
              <a:t>宕机</a:t>
            </a:r>
            <a:endParaRPr lang="en-US" altLang="zh-CN" sz="2000" dirty="0">
              <a:latin typeface="+mn-ea"/>
            </a:endParaRPr>
          </a:p>
          <a:p>
            <a:pPr marL="1257300" lvl="2" indent="-342900">
              <a:buFont typeface="Arial" panose="020B0604020202020204" pitchFamily="34" charset="0"/>
              <a:buChar char="•"/>
            </a:pPr>
            <a:r>
              <a:rPr lang="en-US" altLang="zh-CN" sz="2000" dirty="0">
                <a:latin typeface="+mn-ea"/>
              </a:rPr>
              <a:t>d</a:t>
            </a:r>
            <a:r>
              <a:rPr lang="zh-CN" altLang="en-US" sz="2000" dirty="0">
                <a:latin typeface="+mn-ea"/>
              </a:rPr>
              <a:t>收到</a:t>
            </a:r>
            <a:r>
              <a:rPr lang="en-US" altLang="zh-CN" sz="2000" dirty="0">
                <a:latin typeface="+mn-ea"/>
              </a:rPr>
              <a:t>(7,11)(7,12)</a:t>
            </a:r>
            <a:r>
              <a:rPr lang="zh-CN" altLang="en-US" sz="2000" dirty="0">
                <a:latin typeface="+mn-ea"/>
              </a:rPr>
              <a:t>后，</a:t>
            </a:r>
            <a:r>
              <a:rPr lang="en-US" altLang="zh-CN" sz="2000" dirty="0">
                <a:latin typeface="+mn-ea"/>
              </a:rPr>
              <a:t>Leader</a:t>
            </a:r>
            <a:r>
              <a:rPr lang="zh-CN" altLang="en-US" sz="2000" dirty="0">
                <a:latin typeface="+mn-ea"/>
              </a:rPr>
              <a:t>宕机</a:t>
            </a:r>
            <a:endParaRPr lang="en-US" altLang="zh-CN" sz="2000" dirty="0">
              <a:latin typeface="+mn-ea"/>
            </a:endParaRPr>
          </a:p>
          <a:p>
            <a:pPr marL="800100" lvl="1" indent="-342900">
              <a:buFont typeface="Wingdings" panose="05000000000000000000" pitchFamily="2" charset="2"/>
              <a:buChar char="Ø"/>
            </a:pPr>
            <a:r>
              <a:rPr lang="en-US" altLang="zh-CN" sz="2000" dirty="0">
                <a:latin typeface="+mn-ea"/>
              </a:rPr>
              <a:t>e ~ f</a:t>
            </a:r>
            <a:r>
              <a:rPr lang="zh-CN" altLang="en-US" sz="2000" dirty="0">
                <a:latin typeface="+mn-ea"/>
              </a:rPr>
              <a:t>：日志项不匹配</a:t>
            </a:r>
            <a:endParaRPr lang="en-US" altLang="zh-CN" sz="2000" dirty="0">
              <a:latin typeface="+mn-ea"/>
            </a:endParaRPr>
          </a:p>
          <a:p>
            <a:pPr marL="1257300" lvl="2" indent="-342900">
              <a:buFont typeface="Arial" panose="020B0604020202020204" pitchFamily="34" charset="0"/>
              <a:buChar char="•"/>
            </a:pPr>
            <a:r>
              <a:rPr lang="en-US" altLang="zh-CN" sz="2000" dirty="0">
                <a:latin typeface="+mn-ea"/>
              </a:rPr>
              <a:t>e</a:t>
            </a:r>
            <a:r>
              <a:rPr lang="zh-CN" altLang="en-US" sz="2000" dirty="0">
                <a:latin typeface="+mn-ea"/>
              </a:rPr>
              <a:t>收到</a:t>
            </a:r>
            <a:r>
              <a:rPr lang="en-US" altLang="zh-CN" sz="2000" dirty="0">
                <a:latin typeface="+mn-ea"/>
              </a:rPr>
              <a:t>(4,6)(4,7)</a:t>
            </a:r>
            <a:r>
              <a:rPr lang="zh-CN" altLang="en-US" sz="2000" dirty="0">
                <a:latin typeface="+mn-ea"/>
              </a:rPr>
              <a:t>后宕机</a:t>
            </a:r>
            <a:endParaRPr lang="en-US" altLang="zh-CN" sz="2000" dirty="0">
              <a:latin typeface="+mn-ea"/>
            </a:endParaRPr>
          </a:p>
          <a:p>
            <a:pPr marL="1257300" lvl="2" indent="-342900">
              <a:buFont typeface="Arial" panose="020B0604020202020204" pitchFamily="34" charset="0"/>
              <a:buChar char="•"/>
            </a:pPr>
            <a:r>
              <a:rPr lang="en-US" altLang="zh-CN" sz="2000" dirty="0">
                <a:latin typeface="+mn-ea"/>
              </a:rPr>
              <a:t>F</a:t>
            </a:r>
            <a:r>
              <a:rPr lang="zh-CN" altLang="en-US" sz="2000" dirty="0">
                <a:latin typeface="+mn-ea"/>
              </a:rPr>
              <a:t>多收到任期</a:t>
            </a:r>
            <a:r>
              <a:rPr lang="en-US" altLang="zh-CN" sz="2000" dirty="0">
                <a:latin typeface="+mn-ea"/>
              </a:rPr>
              <a:t>2</a:t>
            </a:r>
            <a:r>
              <a:rPr lang="zh-CN" altLang="en-US" sz="2000" dirty="0">
                <a:latin typeface="+mn-ea"/>
              </a:rPr>
              <a:t>，</a:t>
            </a:r>
            <a:r>
              <a:rPr lang="en-US" altLang="zh-CN" sz="2000" dirty="0">
                <a:latin typeface="+mn-ea"/>
              </a:rPr>
              <a:t>3</a:t>
            </a:r>
            <a:r>
              <a:rPr lang="zh-CN" altLang="en-US" sz="2000" dirty="0">
                <a:latin typeface="+mn-ea"/>
              </a:rPr>
              <a:t>的日志项</a:t>
            </a:r>
            <a:endParaRPr lang="en-US" altLang="zh-CN" sz="2000" dirty="0">
              <a:latin typeface="+mn-ea"/>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59079" y="3429000"/>
            <a:ext cx="3784921" cy="3429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日志复制</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fld>
            <a:endParaRPr kumimoji="0" lang="en-US" dirty="0">
              <a:solidFill>
                <a:srgbClr val="FFFFFF"/>
              </a:solidFill>
            </a:endParaRPr>
          </a:p>
        </p:txBody>
      </p:sp>
      <p:sp>
        <p:nvSpPr>
          <p:cNvPr id="6" name="文本框 5"/>
          <p:cNvSpPr txBox="1"/>
          <p:nvPr/>
        </p:nvSpPr>
        <p:spPr>
          <a:xfrm>
            <a:off x="533400" y="1514071"/>
            <a:ext cx="8153400" cy="261493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dirty="0">
                <a:latin typeface="+mn-ea"/>
              </a:rPr>
              <a:t>如何处理这些不一致问题：</a:t>
            </a:r>
            <a:endParaRPr lang="en-US" altLang="zh-CN" sz="2400" dirty="0">
              <a:latin typeface="+mn-ea"/>
            </a:endParaRPr>
          </a:p>
          <a:p>
            <a:pPr marL="800100" lvl="1" indent="-342900">
              <a:buFont typeface="Wingdings" panose="05000000000000000000" pitchFamily="2" charset="2"/>
              <a:buChar char="Ø"/>
            </a:pPr>
            <a:r>
              <a:rPr lang="zh-CN" altLang="en-US" sz="2000" dirty="0">
                <a:latin typeface="+mn-ea"/>
              </a:rPr>
              <a:t>在发送</a:t>
            </a:r>
            <a:r>
              <a:rPr lang="en-US" altLang="zh-CN" sz="2000" dirty="0">
                <a:latin typeface="+mn-ea"/>
              </a:rPr>
              <a:t>AppendEntries RPC</a:t>
            </a:r>
            <a:r>
              <a:rPr lang="zh-CN" altLang="en-US" sz="2000" dirty="0">
                <a:latin typeface="+mn-ea"/>
              </a:rPr>
              <a:t>时，</a:t>
            </a:r>
            <a:r>
              <a:rPr lang="en-US" altLang="zh-CN" sz="2000" dirty="0">
                <a:latin typeface="+mn-ea"/>
              </a:rPr>
              <a:t>Leader</a:t>
            </a:r>
            <a:r>
              <a:rPr lang="zh-CN" altLang="en-US" sz="2000" dirty="0">
                <a:latin typeface="+mn-ea"/>
              </a:rPr>
              <a:t>会在消息中</a:t>
            </a:r>
            <a:r>
              <a:rPr lang="zh-CN" altLang="en-US" sz="2000" b="1" dirty="0">
                <a:latin typeface="+mn-ea"/>
              </a:rPr>
              <a:t>包含之前日志项的索引和任期号</a:t>
            </a:r>
            <a:r>
              <a:rPr lang="zh-CN" altLang="en-US" sz="2000" dirty="0">
                <a:latin typeface="+mn-ea"/>
              </a:rPr>
              <a:t>。如果</a:t>
            </a:r>
            <a:r>
              <a:rPr lang="en-US" altLang="zh-CN" sz="2000" dirty="0">
                <a:latin typeface="+mn-ea"/>
              </a:rPr>
              <a:t>Follower</a:t>
            </a:r>
            <a:r>
              <a:rPr lang="zh-CN" altLang="en-US" sz="2000" dirty="0">
                <a:latin typeface="+mn-ea"/>
              </a:rPr>
              <a:t>没发现对应的日志项，就拒绝。</a:t>
            </a:r>
            <a:endParaRPr lang="zh-CN" altLang="en-US" sz="2000" dirty="0">
              <a:latin typeface="+mn-ea"/>
            </a:endParaRPr>
          </a:p>
          <a:p>
            <a:pPr marL="800100" lvl="1" indent="-342900">
              <a:buFont typeface="Wingdings" panose="05000000000000000000" pitchFamily="2" charset="2"/>
              <a:buChar char="Ø"/>
            </a:pPr>
            <a:r>
              <a:rPr lang="en-US" altLang="zh-CN" sz="2000" dirty="0">
                <a:latin typeface="+mn-ea"/>
              </a:rPr>
              <a:t>Leader</a:t>
            </a:r>
            <a:r>
              <a:rPr lang="zh-CN" altLang="en-US" sz="2000" dirty="0">
                <a:latin typeface="+mn-ea"/>
              </a:rPr>
              <a:t>发现拒绝接收的消息，就会向前逐个查找日志项，并发送</a:t>
            </a:r>
            <a:r>
              <a:rPr lang="en-US" altLang="zh-CN" sz="2000" dirty="0">
                <a:latin typeface="+mn-ea"/>
              </a:rPr>
              <a:t>AppendEntries RPC</a:t>
            </a:r>
            <a:r>
              <a:rPr lang="zh-CN" altLang="en-US" sz="2000" dirty="0">
                <a:latin typeface="+mn-ea"/>
              </a:rPr>
              <a:t>，直到</a:t>
            </a:r>
            <a:r>
              <a:rPr lang="en-US" altLang="zh-CN" sz="2000" dirty="0">
                <a:latin typeface="+mn-ea"/>
              </a:rPr>
              <a:t>Follower</a:t>
            </a:r>
            <a:r>
              <a:rPr lang="zh-CN" altLang="en-US" sz="2000" dirty="0">
                <a:latin typeface="+mn-ea"/>
              </a:rPr>
              <a:t>最终找到与</a:t>
            </a:r>
            <a:r>
              <a:rPr lang="en-US" altLang="zh-CN" sz="2000" dirty="0">
                <a:latin typeface="+mn-ea"/>
              </a:rPr>
              <a:t>Leader</a:t>
            </a:r>
            <a:r>
              <a:rPr lang="zh-CN" altLang="en-US" sz="2000" dirty="0">
                <a:latin typeface="+mn-ea"/>
              </a:rPr>
              <a:t>对应的相同位置，并用</a:t>
            </a:r>
            <a:r>
              <a:rPr lang="en-US" altLang="zh-CN" sz="2000" dirty="0">
                <a:latin typeface="+mn-ea"/>
              </a:rPr>
              <a:t>Leader</a:t>
            </a:r>
            <a:r>
              <a:rPr lang="zh-CN" altLang="en-US" sz="2000" dirty="0">
                <a:latin typeface="+mn-ea"/>
              </a:rPr>
              <a:t>的日志项覆盖自身不匹配的日志项。</a:t>
            </a:r>
            <a:endParaRPr lang="en-US" altLang="zh-CN" sz="2000" dirty="0">
              <a:latin typeface="+mn-ea"/>
            </a:endParaRPr>
          </a:p>
          <a:p>
            <a:pPr marL="800100" lvl="1" indent="-342900">
              <a:buFont typeface="Wingdings" panose="05000000000000000000" pitchFamily="2" charset="2"/>
              <a:buChar char="Ø"/>
            </a:pPr>
            <a:r>
              <a:rPr lang="en-US" altLang="zh-CN" sz="2000" dirty="0">
                <a:latin typeface="+mn-ea"/>
              </a:rPr>
              <a:t>Leader </a:t>
            </a:r>
            <a:r>
              <a:rPr lang="zh-CN" altLang="en-US" sz="2000" dirty="0">
                <a:latin typeface="+mn-ea"/>
              </a:rPr>
              <a:t>不会覆盖或删除自己的日志。</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优化：按任期逐个向前搜索。</a:t>
            </a:r>
            <a:endParaRPr lang="en-US" altLang="zh-CN" sz="2000" dirty="0">
              <a:latin typeface="+mn-ea"/>
            </a:endParaRPr>
          </a:p>
        </p:txBody>
      </p:sp>
      <p:pic>
        <p:nvPicPr>
          <p:cNvPr id="11" name="图片 10"/>
          <p:cNvPicPr>
            <a:picLocks noChangeAspect="1"/>
          </p:cNvPicPr>
          <p:nvPr/>
        </p:nvPicPr>
        <p:blipFill rotWithShape="1">
          <a:blip r:embed="rId1" cstate="email">
            <a:extLst>
              <a:ext uri="{28A0092B-C50C-407E-A947-70E740481C1C}">
                <a14:useLocalDpi xmlns:a14="http://schemas.microsoft.com/office/drawing/2010/main" val="0"/>
              </a:ext>
            </a:extLst>
          </a:blip>
          <a:srcRect r="8237"/>
          <a:stretch>
            <a:fillRect/>
          </a:stretch>
        </p:blipFill>
        <p:spPr>
          <a:xfrm>
            <a:off x="400050" y="4194826"/>
            <a:ext cx="4959029" cy="2114978"/>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079" y="3429000"/>
            <a:ext cx="3784921" cy="3429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fld>
            <a:endParaRPr kumimoji="0" lang="en-US" dirty="0">
              <a:solidFill>
                <a:srgbClr val="FFFFFF"/>
              </a:solidFill>
            </a:endParaRPr>
          </a:p>
        </p:txBody>
      </p:sp>
      <p:graphicFrame>
        <p:nvGraphicFramePr>
          <p:cNvPr id="6" name="内容占位符 5"/>
          <p:cNvGraphicFramePr>
            <a:graphicFrameLocks noGrp="1"/>
          </p:cNvGraphicFramePr>
          <p:nvPr>
            <p:ph sz="quarter" idx="1"/>
            <p:custDataLst>
              <p:tags r:id="rId1"/>
            </p:custDataLst>
          </p:nvPr>
        </p:nvGraphicFramePr>
        <p:xfrm>
          <a:off x="323850" y="1575435"/>
          <a:ext cx="8037830" cy="5068570"/>
        </p:xfrm>
        <a:graphic>
          <a:graphicData uri="http://schemas.openxmlformats.org/drawingml/2006/table">
            <a:tbl>
              <a:tblPr/>
              <a:tblGrid>
                <a:gridCol w="4187190"/>
                <a:gridCol w="3850640"/>
              </a:tblGrid>
              <a:tr h="247650">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性质</a:t>
                      </a:r>
                      <a:endParaRPr lang="zh-CN" alt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描述</a:t>
                      </a:r>
                      <a:endParaRPr lang="zh-CN" altLang="en-US" sz="100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tcPr>
                </a:tc>
              </a:tr>
              <a:tr h="567055">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选举安全原则（</a:t>
                      </a:r>
                      <a:r>
                        <a:rPr lang="en-US" sz="1000" b="0" i="0" u="none" strike="noStrike">
                          <a:solidFill>
                            <a:srgbClr val="000000"/>
                          </a:solidFill>
                          <a:effectLst/>
                          <a:latin typeface="微软雅黑" panose="020B0503020204020204" pitchFamily="34" charset="-122"/>
                          <a:ea typeface="微软雅黑" panose="020B0503020204020204" pitchFamily="34" charset="-122"/>
                        </a:rPr>
                        <a:t>Election Safety）</a:t>
                      </a:r>
                      <a:endParaRPr lang="en-US" sz="100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一个任期内最多允许有一个</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Leader</a:t>
                      </a:r>
                      <a:endParaRPr lang="zh-CN" alt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tcPr>
                </a:tc>
              </a:tr>
              <a:tr h="650240">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Leader</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只追加原则（</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Leader Append-Only）</a:t>
                      </a:r>
                      <a:endParaRPr 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Leader</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永远不会覆盖或者删除自己的日志，它只会增加日志项</a:t>
                      </a:r>
                      <a:endParaRPr lang="zh-CN" alt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tcPr>
                </a:tc>
              </a:tr>
              <a:tr h="1251585">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日志匹配原则（</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Log Matching）</a:t>
                      </a:r>
                      <a:endParaRPr 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如果两个日志在相同的索引位置上的日志条目的任期号相同，那么就认为这个日志项索引位置之前的日志完全相同</a:t>
                      </a:r>
                      <a:endParaRPr lang="zh-CN" alt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tcPr>
                </a:tc>
              </a:tr>
              <a:tr h="1101090">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Leader</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完全原则（</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Leader Completeness)</a:t>
                      </a:r>
                      <a:endParaRPr 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solidFill>
                      <a:srgbClr val="D1FFBE"/>
                    </a:solidFill>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如果一个日志项在一个给定任期内被提交，那么这个日志项一定会出现在所有任期号更大的</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Leader</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中</a:t>
                      </a:r>
                      <a:endParaRPr lang="zh-CN" alt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solidFill>
                      <a:srgbClr val="D1FFBE"/>
                    </a:solidFill>
                  </a:tcPr>
                </a:tc>
              </a:tr>
              <a:tr h="1250950">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状态机安全原则（</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State Machine Safety）</a:t>
                      </a:r>
                      <a:endParaRPr 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solidFill>
                      <a:srgbClr val="D1FFBE"/>
                    </a:solidFill>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如果一个节点已经将给定索引位置的日志项应用到状态机中，则所有其他节点不会在该索引位置应用不同的日志项</a:t>
                      </a:r>
                      <a:endParaRPr lang="zh-CN" altLang="en-US" sz="1000" dirty="0">
                        <a:solidFill>
                          <a:srgbClr val="393939"/>
                        </a:solidFill>
                        <a:effectLst/>
                      </a:endParaRPr>
                    </a:p>
                  </a:txBody>
                  <a:tcPr marL="49953" marR="49953" marT="24977" marB="24977" anchor="ctr">
                    <a:lnL w="7620" cap="flat" cmpd="sng" algn="ctr">
                      <a:solidFill>
                        <a:srgbClr val="A7A7A7"/>
                      </a:solidFill>
                      <a:prstDash val="solid"/>
                      <a:round/>
                      <a:headEnd type="none" w="med" len="med"/>
                      <a:tailEnd type="none" w="med" len="med"/>
                    </a:lnL>
                    <a:lnR w="7620" cap="flat" cmpd="sng" algn="ctr">
                      <a:solidFill>
                        <a:srgbClr val="A7A7A7"/>
                      </a:solidFill>
                      <a:prstDash val="solid"/>
                      <a:round/>
                      <a:headEnd type="none" w="med" len="med"/>
                      <a:tailEnd type="none" w="med" len="med"/>
                    </a:lnR>
                    <a:lnT w="7620" cap="flat" cmpd="sng" algn="ctr">
                      <a:solidFill>
                        <a:srgbClr val="A7A7A7"/>
                      </a:solidFill>
                      <a:prstDash val="solid"/>
                      <a:round/>
                      <a:headEnd type="none" w="med" len="med"/>
                      <a:tailEnd type="none" w="med" len="med"/>
                    </a:lnT>
                    <a:lnB w="7620" cap="flat" cmpd="sng" algn="ctr">
                      <a:solidFill>
                        <a:srgbClr val="A7A7A7"/>
                      </a:solidFill>
                      <a:prstDash val="solid"/>
                      <a:round/>
                      <a:headEnd type="none" w="med" len="med"/>
                      <a:tailEnd type="none" w="med" len="med"/>
                    </a:lnB>
                    <a:solidFill>
                      <a:srgbClr val="D1FFBE"/>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标题 1"/>
          <p:cNvSpPr>
            <a:spLocks noGrp="1"/>
          </p:cNvSpPr>
          <p:nvPr>
            <p:ph type="title"/>
          </p:nvPr>
        </p:nvSpPr>
        <p:spPr/>
        <p:txBody>
          <a:bodyPr/>
          <a:p>
            <a:r>
              <a:rPr lang="zh-CN" altLang="en-US"/>
              <a:t>选举</a:t>
            </a:r>
            <a:r>
              <a:rPr lang="zh-CN" altLang="en-US"/>
              <a:t>限制</a:t>
            </a:r>
            <a:endParaRPr lang="zh-CN" altLang="en-US"/>
          </a:p>
        </p:txBody>
      </p:sp>
      <p:sp>
        <p:nvSpPr>
          <p:cNvPr id="3" name="内容占位符 2"/>
          <p:cNvSpPr>
            <a:spLocks noGrp="1"/>
          </p:cNvSpPr>
          <p:nvPr>
            <p:ph sz="quarter" idx="1"/>
          </p:nvPr>
        </p:nvSpPr>
        <p:spPr/>
        <p:txBody>
          <a:bodyPr>
            <a:normAutofit fontScale="80000"/>
          </a:bodyPr>
          <a:p>
            <a:r>
              <a:rPr lang="zh-CN" altLang="en-US"/>
              <a:t>没有包含所有己提交日志条目的候选者成为不了领导者 </a:t>
            </a:r>
            <a:endParaRPr lang="zh-CN" altLang="en-US"/>
          </a:p>
          <a:p>
            <a:pPr lvl="1"/>
            <a:r>
              <a:rPr lang="zh-CN" altLang="en-US"/>
              <a:t>如果候选人的日志至少与大多数中的任何其他日志一样更新（其中“更新”在下面被精确定义），则它将保存所有提交的条目。</a:t>
            </a:r>
            <a:endParaRPr lang="zh-CN" altLang="en-US"/>
          </a:p>
          <a:p>
            <a:pPr lvl="1"/>
            <a:r>
              <a:rPr lang="zh-CN" altLang="en-US"/>
              <a:t> RequestVote RPC实现了此限制：RPC包括有关候选人日志的信息，如果投票者自己的日志比候选人的日志更更新，则投票者会否决其投票。 </a:t>
            </a:r>
            <a:r>
              <a:rPr lang="zh-CN" altLang="en-US">
                <a:highlight>
                  <a:srgbClr val="FFFF00"/>
                </a:highlight>
              </a:rPr>
              <a:t>Raft通过比较日志中最后一个条目的索引和</a:t>
            </a:r>
            <a:r>
              <a:rPr lang="en-US" altLang="zh-CN">
                <a:highlight>
                  <a:srgbClr val="FFFF00"/>
                </a:highlight>
              </a:rPr>
              <a:t>term</a:t>
            </a:r>
            <a:r>
              <a:rPr lang="zh-CN" altLang="en-US">
                <a:highlight>
                  <a:srgbClr val="FFFF00"/>
                </a:highlight>
              </a:rPr>
              <a:t>来确定两个日志中哪个日志“更新”。如果日志具有不同</a:t>
            </a:r>
            <a:r>
              <a:rPr lang="en-US" altLang="zh-CN">
                <a:highlight>
                  <a:srgbClr val="FFFF00"/>
                </a:highlight>
              </a:rPr>
              <a:t>term</a:t>
            </a:r>
            <a:r>
              <a:rPr lang="zh-CN" altLang="en-US">
                <a:highlight>
                  <a:srgbClr val="FFFF00"/>
                </a:highlight>
              </a:rPr>
              <a:t>的最后条目，则具有更晚</a:t>
            </a:r>
            <a:r>
              <a:rPr lang="en-US" altLang="zh-CN">
                <a:highlight>
                  <a:srgbClr val="FFFF00"/>
                </a:highlight>
              </a:rPr>
              <a:t>term</a:t>
            </a:r>
            <a:r>
              <a:rPr lang="zh-CN" altLang="en-US">
                <a:highlight>
                  <a:srgbClr val="FFFF00"/>
                </a:highlight>
              </a:rPr>
              <a:t>的日志更为更新。如果日志以相同的</a:t>
            </a:r>
            <a:r>
              <a:rPr lang="en-US" altLang="zh-CN">
                <a:highlight>
                  <a:srgbClr val="FFFF00"/>
                </a:highlight>
              </a:rPr>
              <a:t>term</a:t>
            </a:r>
            <a:r>
              <a:rPr lang="zh-CN" altLang="en-US">
                <a:highlight>
                  <a:srgbClr val="FFFF00"/>
                </a:highlight>
              </a:rPr>
              <a:t>结束，则更长的日志为更新</a:t>
            </a:r>
            <a:endParaRPr lang="zh-CN" altLang="en-US">
              <a:highlight>
                <a:srgbClr val="FFFF00"/>
              </a:highlight>
            </a:endParaRPr>
          </a:p>
          <a:p>
            <a:pPr lvl="1"/>
            <a:endParaRPr lang="zh-CN" altLang="en-US"/>
          </a:p>
          <a:p>
            <a:endParaRPr lang="zh-CN" altLang="en-US"/>
          </a:p>
        </p:txBody>
      </p:sp>
      <p:sp>
        <p:nvSpPr>
          <p:cNvPr id="4" name="灯片编号占位符 3"/>
          <p:cNvSpPr>
            <a:spLocks noGrp="1"/>
          </p:cNvSpPr>
          <p:nvPr>
            <p:ph type="sldNum" sz="quarter" idx="12"/>
          </p:nvPr>
        </p:nvSpPr>
        <p:spPr/>
        <p:txBody>
          <a:bodyPr/>
          <a:p>
            <a:pPr eaLnBrk="1" latinLnBrk="0" hangingPunct="1"/>
            <a:fld id="{F0C94032-CD4C-4C25-B0C2-CEC720522D92}" type="slidenum">
              <a:rPr kumimoji="0" lang="en-US" smtClean="0"/>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为什么不用最长的</a:t>
            </a:r>
            <a:r>
              <a:rPr lang="en-US" altLang="zh-CN"/>
              <a:t>Log</a:t>
            </a:r>
            <a:r>
              <a:rPr lang="zh-CN" altLang="en-US"/>
              <a:t>来</a:t>
            </a:r>
            <a:r>
              <a:rPr lang="zh-CN" altLang="en-US"/>
              <a:t>选举</a:t>
            </a:r>
            <a:endParaRPr lang="zh-CN" altLang="en-US"/>
          </a:p>
        </p:txBody>
      </p:sp>
      <p:sp>
        <p:nvSpPr>
          <p:cNvPr id="4" name="灯片编号占位符 3"/>
          <p:cNvSpPr>
            <a:spLocks noGrp="1"/>
          </p:cNvSpPr>
          <p:nvPr>
            <p:ph type="sldNum" sz="quarter" idx="12"/>
          </p:nvPr>
        </p:nvSpPr>
        <p:spPr/>
        <p:txBody>
          <a:bodyPr/>
          <a:p>
            <a:pPr eaLnBrk="1" latinLnBrk="0" hangingPunct="1"/>
            <a:fld id="{F0C94032-CD4C-4C25-B0C2-CEC720522D92}" type="slidenum">
              <a:rPr kumimoji="0" lang="en-US" smtClean="0"/>
            </a:fld>
            <a:endParaRPr kumimoji="0" lang="en-US" dirty="0">
              <a:solidFill>
                <a:srgbClr val="FFFFFF"/>
              </a:solidFill>
            </a:endParaRPr>
          </a:p>
        </p:txBody>
      </p:sp>
      <p:graphicFrame>
        <p:nvGraphicFramePr>
          <p:cNvPr id="5" name="内容占位符 4"/>
          <p:cNvGraphicFramePr/>
          <p:nvPr>
            <p:ph sz="quarter" idx="1"/>
            <p:custDataLst>
              <p:tags r:id="rId1"/>
            </p:custDataLst>
          </p:nvPr>
        </p:nvGraphicFramePr>
        <p:xfrm>
          <a:off x="612648" y="1600200"/>
          <a:ext cx="8153400" cy="1524000"/>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38100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S1</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c>
                  <a:txBody>
                    <a:bodyPr/>
                    <a:p>
                      <a:pPr>
                        <a:buNone/>
                      </a:pPr>
                      <a:r>
                        <a:rPr lang="en-US" altLang="zh-CN"/>
                        <a:t>7</a:t>
                      </a:r>
                      <a:endParaRPr lang="en-US" altLang="zh-CN"/>
                    </a:p>
                  </a:txBody>
                  <a:tcPr/>
                </a:tc>
                <a:tc>
                  <a:txBody>
                    <a:bodyPr/>
                    <a:p>
                      <a:pPr>
                        <a:buNone/>
                      </a:pPr>
                      <a:endParaRPr lang="zh-CN" altLang="en-US"/>
                    </a:p>
                  </a:txBody>
                  <a:tcPr/>
                </a:tc>
              </a:tr>
              <a:tr h="381000">
                <a:tc>
                  <a:txBody>
                    <a:bodyPr/>
                    <a:p>
                      <a:pPr>
                        <a:buNone/>
                      </a:pPr>
                      <a:r>
                        <a:rPr lang="en-US" altLang="zh-CN"/>
                        <a:t>S2</a:t>
                      </a:r>
                      <a:endParaRPr lang="en-US" altLang="zh-CN"/>
                    </a:p>
                  </a:txBody>
                  <a:tcPr/>
                </a:tc>
                <a:tc>
                  <a:txBody>
                    <a:bodyPr/>
                    <a:p>
                      <a:pPr>
                        <a:buNone/>
                      </a:pPr>
                      <a:r>
                        <a:rPr lang="en-US" altLang="zh-CN"/>
                        <a:t>5</a:t>
                      </a:r>
                      <a:endParaRPr lang="en-US" altLang="zh-CN"/>
                    </a:p>
                  </a:txBody>
                  <a:tcPr/>
                </a:tc>
                <a:tc>
                  <a:txBody>
                    <a:bodyPr/>
                    <a:p>
                      <a:pPr>
                        <a:buNone/>
                      </a:pPr>
                      <a:r>
                        <a:rPr lang="en-US" altLang="zh-CN"/>
                        <a:t>8</a:t>
                      </a:r>
                      <a:endParaRPr lang="en-US" altLang="zh-CN"/>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en-US" altLang="zh-CN"/>
                        <a:t>S3</a:t>
                      </a:r>
                      <a:endParaRPr lang="en-US" altLang="zh-CN"/>
                    </a:p>
                  </a:txBody>
                  <a:tcPr/>
                </a:tc>
                <a:tc>
                  <a:txBody>
                    <a:bodyPr/>
                    <a:p>
                      <a:pPr>
                        <a:buNone/>
                      </a:pPr>
                      <a:r>
                        <a:rPr lang="en-US" altLang="zh-CN"/>
                        <a:t>5</a:t>
                      </a:r>
                      <a:endParaRPr lang="en-US" altLang="zh-CN"/>
                    </a:p>
                  </a:txBody>
                  <a:tcPr/>
                </a:tc>
                <a:tc>
                  <a:txBody>
                    <a:bodyPr/>
                    <a:p>
                      <a:pPr>
                        <a:buNone/>
                      </a:pPr>
                      <a:r>
                        <a:rPr lang="en-US" altLang="zh-CN"/>
                        <a:t>8</a:t>
                      </a:r>
                      <a:endParaRPr lang="en-US" altLang="zh-CN"/>
                    </a:p>
                  </a:txBody>
                  <a:tcPr/>
                </a:tc>
                <a:tc>
                  <a:txBody>
                    <a:bodyPr/>
                    <a:p>
                      <a:pPr>
                        <a:buNone/>
                      </a:pPr>
                      <a:endParaRPr lang="zh-CN" altLang="en-US"/>
                    </a:p>
                  </a:txBody>
                  <a:tcPr/>
                </a:tc>
                <a:tc>
                  <a:txBody>
                    <a:bodyPr/>
                    <a:p>
                      <a:pPr>
                        <a:buNone/>
                      </a:pPr>
                      <a:endParaRPr lang="zh-CN" altLang="en-US"/>
                    </a:p>
                  </a:txBody>
                  <a:tcPr/>
                </a:tc>
              </a:tr>
            </a:tbl>
          </a:graphicData>
        </a:graphic>
      </p:graphicFrame>
      <p:sp>
        <p:nvSpPr>
          <p:cNvPr id="3" name="文本框 2"/>
          <p:cNvSpPr txBox="1"/>
          <p:nvPr/>
        </p:nvSpPr>
        <p:spPr>
          <a:xfrm>
            <a:off x="901700" y="3399155"/>
            <a:ext cx="4912360" cy="368300"/>
          </a:xfrm>
          <a:prstGeom prst="rect">
            <a:avLst/>
          </a:prstGeom>
          <a:noFill/>
        </p:spPr>
        <p:txBody>
          <a:bodyPr wrap="square" rtlCol="0">
            <a:spAutoFit/>
          </a:bodyPr>
          <a:p>
            <a:r>
              <a:rPr lang="zh-CN" altLang="en-US"/>
              <a:t>如果允许</a:t>
            </a:r>
            <a:r>
              <a:rPr lang="en-US" altLang="zh-CN"/>
              <a:t>term 9 </a:t>
            </a:r>
            <a:r>
              <a:rPr lang="zh-CN" altLang="en-US"/>
              <a:t>时</a:t>
            </a:r>
            <a:r>
              <a:rPr lang="en-US" altLang="zh-CN"/>
              <a:t> S1</a:t>
            </a:r>
            <a:r>
              <a:rPr lang="zh-CN" altLang="en-US"/>
              <a:t>当选</a:t>
            </a:r>
            <a:r>
              <a:rPr lang="en-US" altLang="zh-CN"/>
              <a:t> </a:t>
            </a:r>
            <a:r>
              <a:rPr lang="zh-CN" altLang="en-US"/>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fld>
            <a:endParaRPr kumimoji="0" lang="en-US" dirty="0">
              <a:solidFill>
                <a:srgbClr val="FFFFFF"/>
              </a:solidFill>
            </a:endParaRPr>
          </a:p>
        </p:txBody>
      </p:sp>
      <p:sp>
        <p:nvSpPr>
          <p:cNvPr id="9" name="文本框 8"/>
          <p:cNvSpPr txBox="1"/>
          <p:nvPr/>
        </p:nvSpPr>
        <p:spPr>
          <a:xfrm>
            <a:off x="116712" y="1512060"/>
            <a:ext cx="8153400" cy="230695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dirty="0">
                <a:latin typeface="+mn-ea"/>
              </a:rPr>
              <a:t>违背</a:t>
            </a:r>
            <a:r>
              <a:rPr lang="en-US" altLang="zh-CN" sz="2400" dirty="0">
                <a:latin typeface="+mn-ea"/>
              </a:rPr>
              <a:t>Leader</a:t>
            </a:r>
            <a:r>
              <a:rPr lang="zh-CN" altLang="en-US" sz="2400" dirty="0">
                <a:latin typeface="+mn-ea"/>
              </a:rPr>
              <a:t>完全原则：</a:t>
            </a:r>
            <a:endParaRPr lang="en-US" altLang="zh-CN" sz="2400" dirty="0">
              <a:latin typeface="+mn-ea"/>
            </a:endParaRPr>
          </a:p>
          <a:p>
            <a:pPr marL="800100" lvl="1" indent="-342900">
              <a:buFont typeface="Wingdings" panose="05000000000000000000" pitchFamily="2" charset="2"/>
              <a:buChar char="Ø"/>
            </a:pPr>
            <a:r>
              <a:rPr lang="zh-CN" altLang="en-US" sz="2000" dirty="0">
                <a:latin typeface="+mn-ea"/>
              </a:rPr>
              <a:t>新的</a:t>
            </a:r>
            <a:r>
              <a:rPr lang="en-US" altLang="zh-CN" sz="2000" dirty="0">
                <a:latin typeface="+mn-ea"/>
              </a:rPr>
              <a:t>Leader</a:t>
            </a:r>
            <a:r>
              <a:rPr lang="zh-CN" altLang="en-US" sz="2000" dirty="0">
                <a:latin typeface="+mn-ea"/>
              </a:rPr>
              <a:t>不能通过某条日志项被保存到大多数的服务器上来断定它是否是已提交状态。</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解决方案：不通过计算复制的数目来提交之前任期的日志项。只有</a:t>
            </a:r>
            <a:r>
              <a:rPr lang="en-US" altLang="zh-CN" sz="2000" dirty="0">
                <a:latin typeface="+mn-ea"/>
              </a:rPr>
              <a:t>Leader</a:t>
            </a:r>
            <a:r>
              <a:rPr lang="zh-CN" altLang="en-US" sz="2000" dirty="0">
                <a:latin typeface="+mn-ea"/>
              </a:rPr>
              <a:t>当前任期的日志项才能通过计算数目来进行提交。</a:t>
            </a:r>
            <a:endParaRPr lang="en-US" altLang="zh-CN" sz="2000" dirty="0">
              <a:latin typeface="+mn-ea"/>
            </a:endParaRPr>
          </a:p>
          <a:p>
            <a:pPr marL="800100" lvl="1" indent="-342900">
              <a:buFont typeface="Wingdings" panose="05000000000000000000" pitchFamily="2" charset="2"/>
              <a:buChar char="Ø"/>
            </a:pPr>
            <a:endParaRPr lang="en-US" altLang="zh-CN" sz="2000" dirty="0">
              <a:latin typeface="+mn-ea"/>
            </a:endParaRPr>
          </a:p>
          <a:p>
            <a:pPr marL="800100" lvl="1" indent="-342900">
              <a:buFont typeface="Wingdings" panose="05000000000000000000" pitchFamily="2" charset="2"/>
              <a:buChar char="Ø"/>
            </a:pPr>
            <a:endParaRPr lang="en-US" altLang="zh-CN" sz="2000" dirty="0">
              <a:latin typeface="+mn-ea"/>
            </a:endParaRPr>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b="2648"/>
          <a:stretch>
            <a:fillRect/>
          </a:stretch>
        </p:blipFill>
        <p:spPr>
          <a:xfrm>
            <a:off x="2035963" y="3819197"/>
            <a:ext cx="4631786" cy="21334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Raft</a:t>
            </a:r>
            <a:r>
              <a:rPr lang="zh-CN" altLang="en-US"/>
              <a:t>需要</a:t>
            </a:r>
            <a:r>
              <a:rPr lang="en-US" altLang="zh-CN"/>
              <a:t>persistent</a:t>
            </a:r>
            <a:r>
              <a:rPr lang="zh-CN" altLang="en-US"/>
              <a:t>的</a:t>
            </a:r>
            <a:r>
              <a:rPr lang="zh-CN" altLang="en-US"/>
              <a:t>内容</a:t>
            </a:r>
            <a:endParaRPr lang="zh-CN" altLang="en-US"/>
          </a:p>
        </p:txBody>
      </p:sp>
      <p:sp>
        <p:nvSpPr>
          <p:cNvPr id="3" name="内容占位符 2"/>
          <p:cNvSpPr>
            <a:spLocks noGrp="1"/>
          </p:cNvSpPr>
          <p:nvPr>
            <p:ph sz="quarter" idx="1"/>
          </p:nvPr>
        </p:nvSpPr>
        <p:spPr/>
        <p:txBody>
          <a:bodyPr/>
          <a:p>
            <a:r>
              <a:rPr lang="en-US" altLang="zh-CN"/>
              <a:t>Log</a:t>
            </a:r>
            <a:endParaRPr lang="en-US" altLang="zh-CN"/>
          </a:p>
          <a:p>
            <a:r>
              <a:rPr lang="en-US" altLang="zh-CN"/>
              <a:t>CurrentTerm</a:t>
            </a:r>
            <a:endParaRPr lang="en-US" altLang="zh-CN"/>
          </a:p>
          <a:p>
            <a:r>
              <a:rPr lang="en-US" altLang="zh-CN"/>
              <a:t>Vote</a:t>
            </a:r>
            <a:r>
              <a:rPr lang="en-US" altLang="zh-CN"/>
              <a:t>For</a:t>
            </a:r>
            <a:endParaRPr lang="en-US" altLang="zh-CN"/>
          </a:p>
        </p:txBody>
      </p:sp>
      <p:sp>
        <p:nvSpPr>
          <p:cNvPr id="4" name="灯片编号占位符 3"/>
          <p:cNvSpPr>
            <a:spLocks noGrp="1"/>
          </p:cNvSpPr>
          <p:nvPr>
            <p:ph type="sldNum" sz="quarter" idx="12"/>
          </p:nvPr>
        </p:nvSpPr>
        <p:spPr/>
        <p:txBody>
          <a:bodyPr/>
          <a:p>
            <a:pPr eaLnBrk="1" latinLnBrk="0" hangingPunct="1"/>
            <a:fld id="{F0C94032-CD4C-4C25-B0C2-CEC720522D92}" type="slidenum">
              <a:rPr kumimoji="0" lang="en-US" smtClean="0"/>
            </a:fld>
            <a:endParaRPr kumimoji="0" lang="en-US"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引入：多份数据如何保持一致？</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9" name="椭圆 8"/>
          <p:cNvSpPr/>
          <p:nvPr/>
        </p:nvSpPr>
        <p:spPr>
          <a:xfrm>
            <a:off x="3729427" y="3752487"/>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9"/>
          <p:cNvSpPr/>
          <p:nvPr/>
        </p:nvSpPr>
        <p:spPr>
          <a:xfrm>
            <a:off x="3729427" y="3400390"/>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p:cNvSpPr/>
          <p:nvPr/>
        </p:nvSpPr>
        <p:spPr>
          <a:xfrm>
            <a:off x="3729427" y="3053548"/>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爆炸形: 8 pt  5"/>
          <p:cNvSpPr/>
          <p:nvPr/>
        </p:nvSpPr>
        <p:spPr>
          <a:xfrm>
            <a:off x="4570253" y="3381105"/>
            <a:ext cx="1807783" cy="990600"/>
          </a:xfrm>
          <a:prstGeom prst="irregularSeal1">
            <a:avLst/>
          </a:prstGeom>
          <a:solidFill>
            <a:srgbClr val="FFBED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t>单点</a:t>
            </a:r>
            <a:endParaRPr lang="en-US" altLang="zh-CN" b="1" dirty="0"/>
          </a:p>
          <a:p>
            <a:pPr algn="ctr"/>
            <a:r>
              <a:rPr lang="zh-CN" altLang="en-US" b="1" dirty="0"/>
              <a:t>故障</a:t>
            </a:r>
            <a:endParaRPr lang="zh-CN" altLang="en-US" b="1" dirty="0"/>
          </a:p>
        </p:txBody>
      </p:sp>
      <p:sp>
        <p:nvSpPr>
          <p:cNvPr id="16" name="椭圆 15"/>
          <p:cNvSpPr/>
          <p:nvPr/>
        </p:nvSpPr>
        <p:spPr>
          <a:xfrm>
            <a:off x="1915077" y="2293518"/>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椭圆 16"/>
          <p:cNvSpPr/>
          <p:nvPr/>
        </p:nvSpPr>
        <p:spPr>
          <a:xfrm>
            <a:off x="1904568" y="1967697"/>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椭圆 17"/>
          <p:cNvSpPr/>
          <p:nvPr/>
        </p:nvSpPr>
        <p:spPr>
          <a:xfrm>
            <a:off x="1904568" y="1641876"/>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椭圆 18"/>
          <p:cNvSpPr/>
          <p:nvPr/>
        </p:nvSpPr>
        <p:spPr>
          <a:xfrm>
            <a:off x="5755293" y="2293518"/>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椭圆 19"/>
          <p:cNvSpPr/>
          <p:nvPr/>
        </p:nvSpPr>
        <p:spPr>
          <a:xfrm>
            <a:off x="5744784" y="1967697"/>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椭圆 20"/>
          <p:cNvSpPr/>
          <p:nvPr/>
        </p:nvSpPr>
        <p:spPr>
          <a:xfrm>
            <a:off x="5744784" y="1641876"/>
            <a:ext cx="1545021" cy="651642"/>
          </a:xfrm>
          <a:prstGeom prst="ellipse">
            <a:avLst/>
          </a:prstGeom>
          <a:solidFill>
            <a:srgbClr val="BED3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90976" y="3031058"/>
            <a:ext cx="1460938" cy="369332"/>
          </a:xfrm>
          <a:prstGeom prst="rect">
            <a:avLst/>
          </a:prstGeom>
          <a:noFill/>
        </p:spPr>
        <p:txBody>
          <a:bodyPr wrap="square" rtlCol="0">
            <a:spAutoFit/>
          </a:bodyPr>
          <a:lstStyle/>
          <a:p>
            <a:r>
              <a:rPr lang="zh-CN" altLang="en-US" dirty="0"/>
              <a:t>数据库</a:t>
            </a:r>
            <a:r>
              <a:rPr lang="en-US" altLang="zh-CN" dirty="0"/>
              <a:t>1</a:t>
            </a:r>
            <a:endParaRPr lang="zh-CN" altLang="en-US" dirty="0"/>
          </a:p>
        </p:txBody>
      </p:sp>
      <p:sp>
        <p:nvSpPr>
          <p:cNvPr id="23" name="文本框 22"/>
          <p:cNvSpPr txBox="1"/>
          <p:nvPr/>
        </p:nvSpPr>
        <p:spPr>
          <a:xfrm>
            <a:off x="4013207" y="4494308"/>
            <a:ext cx="1460938" cy="369332"/>
          </a:xfrm>
          <a:prstGeom prst="rect">
            <a:avLst/>
          </a:prstGeom>
          <a:noFill/>
        </p:spPr>
        <p:txBody>
          <a:bodyPr wrap="square" rtlCol="0">
            <a:spAutoFit/>
          </a:bodyPr>
          <a:lstStyle/>
          <a:p>
            <a:r>
              <a:rPr lang="zh-CN" altLang="en-US" dirty="0"/>
              <a:t>数据库</a:t>
            </a:r>
            <a:r>
              <a:rPr lang="en-US" altLang="zh-CN" dirty="0"/>
              <a:t>2</a:t>
            </a:r>
            <a:endParaRPr lang="zh-CN" altLang="en-US" dirty="0"/>
          </a:p>
        </p:txBody>
      </p:sp>
      <p:sp>
        <p:nvSpPr>
          <p:cNvPr id="24" name="文本框 23"/>
          <p:cNvSpPr txBox="1"/>
          <p:nvPr/>
        </p:nvSpPr>
        <p:spPr>
          <a:xfrm>
            <a:off x="6088996" y="3073836"/>
            <a:ext cx="1460938" cy="369332"/>
          </a:xfrm>
          <a:prstGeom prst="rect">
            <a:avLst/>
          </a:prstGeom>
          <a:noFill/>
        </p:spPr>
        <p:txBody>
          <a:bodyPr wrap="square" rtlCol="0">
            <a:spAutoFit/>
          </a:bodyPr>
          <a:lstStyle/>
          <a:p>
            <a:r>
              <a:rPr lang="zh-CN" altLang="en-US" dirty="0"/>
              <a:t>数据库</a:t>
            </a:r>
            <a:r>
              <a:rPr lang="en-US" altLang="zh-CN" dirty="0"/>
              <a:t>3</a:t>
            </a:r>
            <a:endParaRPr lang="zh-CN" altLang="en-US" dirty="0"/>
          </a:p>
        </p:txBody>
      </p:sp>
      <p:sp>
        <p:nvSpPr>
          <p:cNvPr id="25" name="文本框 24"/>
          <p:cNvSpPr txBox="1"/>
          <p:nvPr/>
        </p:nvSpPr>
        <p:spPr>
          <a:xfrm>
            <a:off x="2275059" y="1761276"/>
            <a:ext cx="851338" cy="369332"/>
          </a:xfrm>
          <a:prstGeom prst="rect">
            <a:avLst/>
          </a:prstGeom>
          <a:solidFill>
            <a:srgbClr val="D1FFBE"/>
          </a:solidFill>
          <a:ln>
            <a:solidFill>
              <a:schemeClr val="tx1"/>
            </a:solidFill>
          </a:ln>
        </p:spPr>
        <p:txBody>
          <a:bodyPr wrap="square" rtlCol="0">
            <a:spAutoFit/>
          </a:bodyPr>
          <a:lstStyle/>
          <a:p>
            <a:r>
              <a:rPr lang="en-US" altLang="zh-CN" dirty="0"/>
              <a:t>X = 10</a:t>
            </a:r>
            <a:endParaRPr lang="zh-CN" altLang="en-US" dirty="0"/>
          </a:p>
        </p:txBody>
      </p:sp>
      <p:sp>
        <p:nvSpPr>
          <p:cNvPr id="27" name="文本框 26"/>
          <p:cNvSpPr txBox="1"/>
          <p:nvPr/>
        </p:nvSpPr>
        <p:spPr>
          <a:xfrm>
            <a:off x="6102134" y="1762591"/>
            <a:ext cx="851338" cy="369332"/>
          </a:xfrm>
          <a:prstGeom prst="rect">
            <a:avLst/>
          </a:prstGeom>
          <a:solidFill>
            <a:srgbClr val="D1FFBE"/>
          </a:solidFill>
          <a:ln>
            <a:solidFill>
              <a:schemeClr val="tx1"/>
            </a:solidFill>
          </a:ln>
        </p:spPr>
        <p:txBody>
          <a:bodyPr wrap="square" rtlCol="0">
            <a:spAutoFit/>
          </a:bodyPr>
          <a:lstStyle/>
          <a:p>
            <a:r>
              <a:rPr lang="en-US" altLang="zh-CN" dirty="0"/>
              <a:t>X = 10</a:t>
            </a:r>
            <a:endParaRPr lang="zh-CN" altLang="en-US" dirty="0"/>
          </a:p>
        </p:txBody>
      </p:sp>
      <p:sp>
        <p:nvSpPr>
          <p:cNvPr id="28" name="文本框 27"/>
          <p:cNvSpPr txBox="1"/>
          <p:nvPr/>
        </p:nvSpPr>
        <p:spPr>
          <a:xfrm>
            <a:off x="4086782" y="3174841"/>
            <a:ext cx="851338" cy="369332"/>
          </a:xfrm>
          <a:prstGeom prst="rect">
            <a:avLst/>
          </a:prstGeom>
          <a:solidFill>
            <a:srgbClr val="D1FFBE"/>
          </a:solidFill>
          <a:ln>
            <a:solidFill>
              <a:schemeClr val="tx1"/>
            </a:solidFill>
          </a:ln>
        </p:spPr>
        <p:txBody>
          <a:bodyPr wrap="square" rtlCol="0">
            <a:spAutoFit/>
          </a:bodyPr>
          <a:lstStyle/>
          <a:p>
            <a:r>
              <a:rPr lang="en-US" altLang="zh-CN" dirty="0"/>
              <a:t>X = 10</a:t>
            </a:r>
            <a:endParaRPr lang="zh-CN" altLang="en-US" dirty="0"/>
          </a:p>
        </p:txBody>
      </p:sp>
      <p:sp>
        <p:nvSpPr>
          <p:cNvPr id="29" name="矩形 28"/>
          <p:cNvSpPr/>
          <p:nvPr/>
        </p:nvSpPr>
        <p:spPr>
          <a:xfrm>
            <a:off x="915617" y="5450973"/>
            <a:ext cx="1807783" cy="619218"/>
          </a:xfrm>
          <a:prstGeom prst="rect">
            <a:avLst/>
          </a:prstGeom>
          <a:solidFill>
            <a:srgbClr val="FFBED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网络不可靠</a:t>
            </a:r>
            <a:endParaRPr lang="en-US" altLang="zh-CN" dirty="0">
              <a:solidFill>
                <a:schemeClr val="tx1"/>
              </a:solidFill>
            </a:endParaRPr>
          </a:p>
        </p:txBody>
      </p:sp>
      <p:sp>
        <p:nvSpPr>
          <p:cNvPr id="30" name="矩形 29"/>
          <p:cNvSpPr/>
          <p:nvPr/>
        </p:nvSpPr>
        <p:spPr>
          <a:xfrm>
            <a:off x="3610210" y="5453473"/>
            <a:ext cx="1807783" cy="619218"/>
          </a:xfrm>
          <a:prstGeom prst="rect">
            <a:avLst/>
          </a:prstGeom>
          <a:solidFill>
            <a:srgbClr val="FFBED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没有全局统一</a:t>
            </a:r>
            <a:endParaRPr lang="en-US" altLang="zh-CN" dirty="0">
              <a:solidFill>
                <a:schemeClr val="tx1"/>
              </a:solidFill>
            </a:endParaRPr>
          </a:p>
          <a:p>
            <a:pPr algn="ctr"/>
            <a:r>
              <a:rPr lang="zh-CN" altLang="en-US" dirty="0">
                <a:solidFill>
                  <a:schemeClr val="tx1"/>
                </a:solidFill>
              </a:rPr>
              <a:t>时钟</a:t>
            </a:r>
            <a:endParaRPr lang="zh-CN" altLang="en-US" dirty="0">
              <a:solidFill>
                <a:schemeClr val="tx1"/>
              </a:solidFill>
            </a:endParaRPr>
          </a:p>
        </p:txBody>
      </p:sp>
      <p:sp>
        <p:nvSpPr>
          <p:cNvPr id="31" name="矩形 30"/>
          <p:cNvSpPr/>
          <p:nvPr/>
        </p:nvSpPr>
        <p:spPr>
          <a:xfrm>
            <a:off x="6304803" y="5453473"/>
            <a:ext cx="1807783" cy="619218"/>
          </a:xfrm>
          <a:prstGeom prst="rect">
            <a:avLst/>
          </a:prstGeom>
          <a:solidFill>
            <a:srgbClr val="FFBED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节点故障</a:t>
            </a:r>
            <a:endParaRPr lang="zh-CN" altLang="en-US" dirty="0">
              <a:solidFill>
                <a:schemeClr val="tx1"/>
              </a:solidFill>
            </a:endParaRPr>
          </a:p>
        </p:txBody>
      </p:sp>
      <p:sp>
        <p:nvSpPr>
          <p:cNvPr id="33" name="矩形 32"/>
          <p:cNvSpPr/>
          <p:nvPr/>
        </p:nvSpPr>
        <p:spPr>
          <a:xfrm>
            <a:off x="938999" y="3852015"/>
            <a:ext cx="1807783" cy="619218"/>
          </a:xfrm>
          <a:prstGeom prst="rect">
            <a:avLst/>
          </a:prstGeom>
          <a:solidFill>
            <a:srgbClr val="D1FFB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1. </a:t>
            </a:r>
            <a:r>
              <a:rPr lang="zh-CN" altLang="en-US" dirty="0">
                <a:solidFill>
                  <a:schemeClr val="tx1"/>
                </a:solidFill>
              </a:rPr>
              <a:t>全量复制</a:t>
            </a:r>
            <a:endParaRPr lang="en-US" altLang="zh-CN" dirty="0">
              <a:solidFill>
                <a:schemeClr val="tx1"/>
              </a:solidFill>
            </a:endParaRPr>
          </a:p>
        </p:txBody>
      </p:sp>
      <p:sp>
        <p:nvSpPr>
          <p:cNvPr id="34" name="矩形 33"/>
          <p:cNvSpPr/>
          <p:nvPr/>
        </p:nvSpPr>
        <p:spPr>
          <a:xfrm>
            <a:off x="6331580" y="3847898"/>
            <a:ext cx="1807783" cy="619218"/>
          </a:xfrm>
          <a:prstGeom prst="rect">
            <a:avLst/>
          </a:prstGeom>
          <a:solidFill>
            <a:srgbClr val="D1FFB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2. </a:t>
            </a:r>
            <a:r>
              <a:rPr lang="zh-CN" altLang="en-US" dirty="0">
                <a:solidFill>
                  <a:schemeClr val="tx1"/>
                </a:solidFill>
              </a:rPr>
              <a:t>同时修改</a:t>
            </a:r>
            <a:endParaRPr lang="en-US" altLang="zh-CN" dirty="0">
              <a:solidFill>
                <a:schemeClr val="tx1"/>
              </a:solidFill>
            </a:endParaRPr>
          </a:p>
        </p:txBody>
      </p:sp>
      <p:sp>
        <p:nvSpPr>
          <p:cNvPr id="35" name="矩形 34"/>
          <p:cNvSpPr/>
          <p:nvPr/>
        </p:nvSpPr>
        <p:spPr>
          <a:xfrm>
            <a:off x="6325016" y="4618327"/>
            <a:ext cx="1807783" cy="619218"/>
          </a:xfrm>
          <a:prstGeom prst="rect">
            <a:avLst/>
          </a:prstGeom>
          <a:solidFill>
            <a:srgbClr val="D1FFB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4. </a:t>
            </a:r>
            <a:r>
              <a:rPr lang="zh-CN" altLang="en-US" dirty="0">
                <a:solidFill>
                  <a:schemeClr val="tx1"/>
                </a:solidFill>
              </a:rPr>
              <a:t>单点同步写</a:t>
            </a:r>
            <a:endParaRPr lang="en-US" altLang="zh-CN" dirty="0">
              <a:solidFill>
                <a:schemeClr val="tx1"/>
              </a:solidFill>
            </a:endParaRPr>
          </a:p>
        </p:txBody>
      </p:sp>
      <p:sp>
        <p:nvSpPr>
          <p:cNvPr id="36" name="矩形 35"/>
          <p:cNvSpPr/>
          <p:nvPr/>
        </p:nvSpPr>
        <p:spPr>
          <a:xfrm>
            <a:off x="940668" y="4633066"/>
            <a:ext cx="1807783" cy="619218"/>
          </a:xfrm>
          <a:prstGeom prst="rect">
            <a:avLst/>
          </a:prstGeom>
          <a:solidFill>
            <a:srgbClr val="D1FFB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3. </a:t>
            </a:r>
            <a:r>
              <a:rPr lang="zh-CN" altLang="en-US" dirty="0">
                <a:solidFill>
                  <a:schemeClr val="tx1"/>
                </a:solidFill>
              </a:rPr>
              <a:t>多点同步写</a:t>
            </a:r>
            <a:endParaRPr lang="en-US" altLang="zh-CN" dirty="0">
              <a:solidFill>
                <a:schemeClr val="tx1"/>
              </a:solidFill>
            </a:endParaRPr>
          </a:p>
        </p:txBody>
      </p:sp>
      <p:sp>
        <p:nvSpPr>
          <p:cNvPr id="38" name="矩形 37"/>
          <p:cNvSpPr/>
          <p:nvPr/>
        </p:nvSpPr>
        <p:spPr>
          <a:xfrm>
            <a:off x="6635612" y="4437033"/>
            <a:ext cx="1329403" cy="923330"/>
          </a:xfrm>
          <a:prstGeom prst="rect">
            <a:avLst/>
          </a:prstGeom>
          <a:noFill/>
        </p:spPr>
        <p:txBody>
          <a:bodyPr wrap="none" lIns="91440" tIns="45720" rIns="91440" bIns="45720">
            <a:spAutoFit/>
          </a:bodyPr>
          <a:lstStyle/>
          <a:p>
            <a:pPr algn="ctr"/>
            <a:r>
              <a:rPr lang="en-US" altLang="zh-CN" sz="5400" b="1" cap="none" spc="0" dirty="0">
                <a:ln w="12700">
                  <a:solidFill>
                    <a:schemeClr val="tx1"/>
                  </a:solidFill>
                  <a:prstDash val="solid"/>
                </a:ln>
                <a:solidFill>
                  <a:srgbClr val="FFBEDC"/>
                </a:solidFill>
                <a:effectLst>
                  <a:outerShdw dist="38100" dir="2640000" algn="bl" rotWithShape="0">
                    <a:schemeClr val="accent1"/>
                  </a:outerShdw>
                </a:effectLst>
              </a:rPr>
              <a:t>Raft</a:t>
            </a:r>
            <a:endParaRPr lang="zh-CN" altLang="en-US" sz="5400" b="1" cap="none" spc="0" dirty="0">
              <a:ln w="12700">
                <a:solidFill>
                  <a:schemeClr val="tx1"/>
                </a:solidFill>
                <a:prstDash val="solid"/>
              </a:ln>
              <a:solidFill>
                <a:srgbClr val="FFBEDC"/>
              </a:solidFill>
              <a:effectLst>
                <a:outerShdw dist="38100" dir="2640000" algn="bl" rotWithShape="0">
                  <a:schemeClr val="accent1"/>
                </a:outerShdw>
              </a:effectLst>
            </a:endParaRPr>
          </a:p>
        </p:txBody>
      </p:sp>
      <p:sp>
        <p:nvSpPr>
          <p:cNvPr id="40" name="矩形 39"/>
          <p:cNvSpPr/>
          <p:nvPr/>
        </p:nvSpPr>
        <p:spPr>
          <a:xfrm>
            <a:off x="631233" y="4465813"/>
            <a:ext cx="2503955" cy="923330"/>
          </a:xfrm>
          <a:prstGeom prst="rect">
            <a:avLst/>
          </a:prstGeom>
          <a:noFill/>
        </p:spPr>
        <p:txBody>
          <a:bodyPr wrap="none" lIns="91440" tIns="45720" rIns="91440" bIns="45720">
            <a:spAutoFit/>
          </a:bodyPr>
          <a:lstStyle/>
          <a:p>
            <a:pPr algn="ctr"/>
            <a:r>
              <a:rPr lang="en-US" altLang="zh-CN" sz="5400" b="1" cap="none" spc="0" dirty="0">
                <a:ln w="12700">
                  <a:solidFill>
                    <a:schemeClr val="tx1"/>
                  </a:solidFill>
                  <a:prstDash val="solid"/>
                </a:ln>
                <a:solidFill>
                  <a:srgbClr val="FFBEDC"/>
                </a:solidFill>
                <a:effectLst>
                  <a:outerShdw dist="38100" dir="2640000" algn="bl" rotWithShape="0">
                    <a:schemeClr val="accent1"/>
                  </a:outerShdw>
                </a:effectLst>
              </a:rPr>
              <a:t>Paxos</a:t>
            </a:r>
            <a:r>
              <a:rPr lang="en-US" altLang="zh-CN" sz="5400" b="1" cap="none" spc="0" baseline="30000" dirty="0">
                <a:ln w="12700">
                  <a:solidFill>
                    <a:schemeClr val="tx1"/>
                  </a:solidFill>
                  <a:prstDash val="solid"/>
                </a:ln>
                <a:solidFill>
                  <a:srgbClr val="FFBEDC"/>
                </a:solidFill>
                <a:effectLst>
                  <a:outerShdw dist="38100" dir="2640000" algn="bl" rotWithShape="0">
                    <a:schemeClr val="accent1"/>
                  </a:outerShdw>
                </a:effectLst>
              </a:rPr>
              <a:t>[1]</a:t>
            </a:r>
            <a:endParaRPr lang="zh-CN" altLang="en-US" sz="5400" b="1" cap="none" spc="0" baseline="30000" dirty="0">
              <a:ln w="12700">
                <a:solidFill>
                  <a:schemeClr val="tx1"/>
                </a:solidFill>
                <a:prstDash val="solid"/>
              </a:ln>
              <a:solidFill>
                <a:srgbClr val="FFBEDC"/>
              </a:solidFill>
              <a:effectLst>
                <a:outerShdw dist="38100" dir="2640000" algn="bl" rotWithShape="0">
                  <a:schemeClr val="accent1"/>
                </a:outerShdw>
              </a:effectLst>
            </a:endParaRPr>
          </a:p>
        </p:txBody>
      </p:sp>
      <p:sp>
        <p:nvSpPr>
          <p:cNvPr id="41" name="文本框 40"/>
          <p:cNvSpPr txBox="1"/>
          <p:nvPr/>
        </p:nvSpPr>
        <p:spPr>
          <a:xfrm>
            <a:off x="612648" y="6163301"/>
            <a:ext cx="7819298" cy="646331"/>
          </a:xfrm>
          <a:prstGeom prst="rect">
            <a:avLst/>
          </a:prstGeom>
          <a:noFill/>
        </p:spPr>
        <p:txBody>
          <a:bodyPr wrap="square" rtlCol="0">
            <a:spAutoFit/>
          </a:bodyPr>
          <a:lstStyle/>
          <a:p>
            <a:r>
              <a:rPr lang="en-US" altLang="zh-CN" dirty="0">
                <a:solidFill>
                  <a:schemeClr val="bg1">
                    <a:lumMod val="50000"/>
                  </a:schemeClr>
                </a:solidFill>
              </a:rPr>
              <a:t>[1] Lamport, Leslie. "The part-time parliament." ACM Transactions on Computer Systems (TOCS) 16.2 (1998): 133-169.</a:t>
            </a:r>
            <a:endParaRPr lang="zh-CN" altLang="en-US"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42"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3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p:cTn id="63" dur="1000" fill="hold"/>
                                        <p:tgtEl>
                                          <p:spTgt spid="25"/>
                                        </p:tgtEl>
                                        <p:attrNameLst>
                                          <p:attrName>ppt_w</p:attrName>
                                        </p:attrNameLst>
                                      </p:cBhvr>
                                      <p:tavLst>
                                        <p:tav tm="0">
                                          <p:val>
                                            <p:fltVal val="0"/>
                                          </p:val>
                                        </p:tav>
                                        <p:tav tm="100000">
                                          <p:val>
                                            <p:strVal val="#ppt_w"/>
                                          </p:val>
                                        </p:tav>
                                      </p:tavLst>
                                    </p:anim>
                                    <p:anim calcmode="lin" valueType="num">
                                      <p:cBhvr>
                                        <p:cTn id="64" dur="1000" fill="hold"/>
                                        <p:tgtEl>
                                          <p:spTgt spid="25"/>
                                        </p:tgtEl>
                                        <p:attrNameLst>
                                          <p:attrName>ppt_h</p:attrName>
                                        </p:attrNameLst>
                                      </p:cBhvr>
                                      <p:tavLst>
                                        <p:tav tm="0">
                                          <p:val>
                                            <p:fltVal val="0"/>
                                          </p:val>
                                        </p:tav>
                                        <p:tav tm="100000">
                                          <p:val>
                                            <p:strVal val="#ppt_h"/>
                                          </p:val>
                                        </p:tav>
                                      </p:tavLst>
                                    </p:anim>
                                    <p:anim calcmode="lin" valueType="num">
                                      <p:cBhvr>
                                        <p:cTn id="65" dur="1000" fill="hold"/>
                                        <p:tgtEl>
                                          <p:spTgt spid="25"/>
                                        </p:tgtEl>
                                        <p:attrNameLst>
                                          <p:attrName>style.rotation</p:attrName>
                                        </p:attrNameLst>
                                      </p:cBhvr>
                                      <p:tavLst>
                                        <p:tav tm="0">
                                          <p:val>
                                            <p:fltVal val="90"/>
                                          </p:val>
                                        </p:tav>
                                        <p:tav tm="100000">
                                          <p:val>
                                            <p:fltVal val="0"/>
                                          </p:val>
                                        </p:tav>
                                      </p:tavLst>
                                    </p:anim>
                                    <p:animEffect transition="in" filter="fade">
                                      <p:cBhvr>
                                        <p:cTn id="66" dur="1000"/>
                                        <p:tgtEl>
                                          <p:spTgt spid="25"/>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1000" fill="hold"/>
                                        <p:tgtEl>
                                          <p:spTgt spid="27"/>
                                        </p:tgtEl>
                                        <p:attrNameLst>
                                          <p:attrName>ppt_w</p:attrName>
                                        </p:attrNameLst>
                                      </p:cBhvr>
                                      <p:tavLst>
                                        <p:tav tm="0">
                                          <p:val>
                                            <p:fltVal val="0"/>
                                          </p:val>
                                        </p:tav>
                                        <p:tav tm="100000">
                                          <p:val>
                                            <p:strVal val="#ppt_w"/>
                                          </p:val>
                                        </p:tav>
                                      </p:tavLst>
                                    </p:anim>
                                    <p:anim calcmode="lin" valueType="num">
                                      <p:cBhvr>
                                        <p:cTn id="70" dur="1000" fill="hold"/>
                                        <p:tgtEl>
                                          <p:spTgt spid="27"/>
                                        </p:tgtEl>
                                        <p:attrNameLst>
                                          <p:attrName>ppt_h</p:attrName>
                                        </p:attrNameLst>
                                      </p:cBhvr>
                                      <p:tavLst>
                                        <p:tav tm="0">
                                          <p:val>
                                            <p:fltVal val="0"/>
                                          </p:val>
                                        </p:tav>
                                        <p:tav tm="100000">
                                          <p:val>
                                            <p:strVal val="#ppt_h"/>
                                          </p:val>
                                        </p:tav>
                                      </p:tavLst>
                                    </p:anim>
                                    <p:anim calcmode="lin" valueType="num">
                                      <p:cBhvr>
                                        <p:cTn id="71" dur="1000" fill="hold"/>
                                        <p:tgtEl>
                                          <p:spTgt spid="27"/>
                                        </p:tgtEl>
                                        <p:attrNameLst>
                                          <p:attrName>style.rotation</p:attrName>
                                        </p:attrNameLst>
                                      </p:cBhvr>
                                      <p:tavLst>
                                        <p:tav tm="0">
                                          <p:val>
                                            <p:fltVal val="90"/>
                                          </p:val>
                                        </p:tav>
                                        <p:tav tm="100000">
                                          <p:val>
                                            <p:fltVal val="0"/>
                                          </p:val>
                                        </p:tav>
                                      </p:tavLst>
                                    </p:anim>
                                    <p:animEffect transition="in" filter="fade">
                                      <p:cBhvr>
                                        <p:cTn id="72" dur="1000"/>
                                        <p:tgtEl>
                                          <p:spTgt spid="27"/>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p:cTn id="75" dur="1000" fill="hold"/>
                                        <p:tgtEl>
                                          <p:spTgt spid="28"/>
                                        </p:tgtEl>
                                        <p:attrNameLst>
                                          <p:attrName>ppt_w</p:attrName>
                                        </p:attrNameLst>
                                      </p:cBhvr>
                                      <p:tavLst>
                                        <p:tav tm="0">
                                          <p:val>
                                            <p:fltVal val="0"/>
                                          </p:val>
                                        </p:tav>
                                        <p:tav tm="100000">
                                          <p:val>
                                            <p:strVal val="#ppt_w"/>
                                          </p:val>
                                        </p:tav>
                                      </p:tavLst>
                                    </p:anim>
                                    <p:anim calcmode="lin" valueType="num">
                                      <p:cBhvr>
                                        <p:cTn id="76" dur="1000" fill="hold"/>
                                        <p:tgtEl>
                                          <p:spTgt spid="28"/>
                                        </p:tgtEl>
                                        <p:attrNameLst>
                                          <p:attrName>ppt_h</p:attrName>
                                        </p:attrNameLst>
                                      </p:cBhvr>
                                      <p:tavLst>
                                        <p:tav tm="0">
                                          <p:val>
                                            <p:fltVal val="0"/>
                                          </p:val>
                                        </p:tav>
                                        <p:tav tm="100000">
                                          <p:val>
                                            <p:strVal val="#ppt_h"/>
                                          </p:val>
                                        </p:tav>
                                      </p:tavLst>
                                    </p:anim>
                                    <p:anim calcmode="lin" valueType="num">
                                      <p:cBhvr>
                                        <p:cTn id="77" dur="1000" fill="hold"/>
                                        <p:tgtEl>
                                          <p:spTgt spid="28"/>
                                        </p:tgtEl>
                                        <p:attrNameLst>
                                          <p:attrName>style.rotation</p:attrName>
                                        </p:attrNameLst>
                                      </p:cBhvr>
                                      <p:tavLst>
                                        <p:tav tm="0">
                                          <p:val>
                                            <p:fltVal val="90"/>
                                          </p:val>
                                        </p:tav>
                                        <p:tav tm="100000">
                                          <p:val>
                                            <p:fltVal val="0"/>
                                          </p:val>
                                        </p:tav>
                                      </p:tavLst>
                                    </p:anim>
                                    <p:animEffect transition="in" filter="fade">
                                      <p:cBhvr>
                                        <p:cTn id="78" dur="10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p:cTn id="83" dur="1000" fill="hold"/>
                                        <p:tgtEl>
                                          <p:spTgt spid="33"/>
                                        </p:tgtEl>
                                        <p:attrNameLst>
                                          <p:attrName>ppt_w</p:attrName>
                                        </p:attrNameLst>
                                      </p:cBhvr>
                                      <p:tavLst>
                                        <p:tav tm="0">
                                          <p:val>
                                            <p:fltVal val="0"/>
                                          </p:val>
                                        </p:tav>
                                        <p:tav tm="100000">
                                          <p:val>
                                            <p:strVal val="#ppt_w"/>
                                          </p:val>
                                        </p:tav>
                                      </p:tavLst>
                                    </p:anim>
                                    <p:anim calcmode="lin" valueType="num">
                                      <p:cBhvr>
                                        <p:cTn id="84" dur="1000" fill="hold"/>
                                        <p:tgtEl>
                                          <p:spTgt spid="33"/>
                                        </p:tgtEl>
                                        <p:attrNameLst>
                                          <p:attrName>ppt_h</p:attrName>
                                        </p:attrNameLst>
                                      </p:cBhvr>
                                      <p:tavLst>
                                        <p:tav tm="0">
                                          <p:val>
                                            <p:fltVal val="0"/>
                                          </p:val>
                                        </p:tav>
                                        <p:tav tm="100000">
                                          <p:val>
                                            <p:strVal val="#ppt_h"/>
                                          </p:val>
                                        </p:tav>
                                      </p:tavLst>
                                    </p:anim>
                                    <p:anim calcmode="lin" valueType="num">
                                      <p:cBhvr>
                                        <p:cTn id="85" dur="1000" fill="hold"/>
                                        <p:tgtEl>
                                          <p:spTgt spid="33"/>
                                        </p:tgtEl>
                                        <p:attrNameLst>
                                          <p:attrName>style.rotation</p:attrName>
                                        </p:attrNameLst>
                                      </p:cBhvr>
                                      <p:tavLst>
                                        <p:tav tm="0">
                                          <p:val>
                                            <p:fltVal val="90"/>
                                          </p:val>
                                        </p:tav>
                                        <p:tav tm="100000">
                                          <p:val>
                                            <p:fltVal val="0"/>
                                          </p:val>
                                        </p:tav>
                                      </p:tavLst>
                                    </p:anim>
                                    <p:animEffect transition="in" filter="fade">
                                      <p:cBhvr>
                                        <p:cTn id="86" dur="10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p:cTn id="91" dur="1000" fill="hold"/>
                                        <p:tgtEl>
                                          <p:spTgt spid="34"/>
                                        </p:tgtEl>
                                        <p:attrNameLst>
                                          <p:attrName>ppt_w</p:attrName>
                                        </p:attrNameLst>
                                      </p:cBhvr>
                                      <p:tavLst>
                                        <p:tav tm="0">
                                          <p:val>
                                            <p:fltVal val="0"/>
                                          </p:val>
                                        </p:tav>
                                        <p:tav tm="100000">
                                          <p:val>
                                            <p:strVal val="#ppt_w"/>
                                          </p:val>
                                        </p:tav>
                                      </p:tavLst>
                                    </p:anim>
                                    <p:anim calcmode="lin" valueType="num">
                                      <p:cBhvr>
                                        <p:cTn id="92" dur="1000" fill="hold"/>
                                        <p:tgtEl>
                                          <p:spTgt spid="34"/>
                                        </p:tgtEl>
                                        <p:attrNameLst>
                                          <p:attrName>ppt_h</p:attrName>
                                        </p:attrNameLst>
                                      </p:cBhvr>
                                      <p:tavLst>
                                        <p:tav tm="0">
                                          <p:val>
                                            <p:fltVal val="0"/>
                                          </p:val>
                                        </p:tav>
                                        <p:tav tm="100000">
                                          <p:val>
                                            <p:strVal val="#ppt_h"/>
                                          </p:val>
                                        </p:tav>
                                      </p:tavLst>
                                    </p:anim>
                                    <p:anim calcmode="lin" valueType="num">
                                      <p:cBhvr>
                                        <p:cTn id="93" dur="1000" fill="hold"/>
                                        <p:tgtEl>
                                          <p:spTgt spid="34"/>
                                        </p:tgtEl>
                                        <p:attrNameLst>
                                          <p:attrName>style.rotation</p:attrName>
                                        </p:attrNameLst>
                                      </p:cBhvr>
                                      <p:tavLst>
                                        <p:tav tm="0">
                                          <p:val>
                                            <p:fltVal val="90"/>
                                          </p:val>
                                        </p:tav>
                                        <p:tav tm="100000">
                                          <p:val>
                                            <p:fltVal val="0"/>
                                          </p:val>
                                        </p:tav>
                                      </p:tavLst>
                                    </p:anim>
                                    <p:animEffect transition="in" filter="fade">
                                      <p:cBhvr>
                                        <p:cTn id="94" dur="10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p:cTn id="99" dur="1000" fill="hold"/>
                                        <p:tgtEl>
                                          <p:spTgt spid="36"/>
                                        </p:tgtEl>
                                        <p:attrNameLst>
                                          <p:attrName>ppt_w</p:attrName>
                                        </p:attrNameLst>
                                      </p:cBhvr>
                                      <p:tavLst>
                                        <p:tav tm="0">
                                          <p:val>
                                            <p:fltVal val="0"/>
                                          </p:val>
                                        </p:tav>
                                        <p:tav tm="100000">
                                          <p:val>
                                            <p:strVal val="#ppt_w"/>
                                          </p:val>
                                        </p:tav>
                                      </p:tavLst>
                                    </p:anim>
                                    <p:anim calcmode="lin" valueType="num">
                                      <p:cBhvr>
                                        <p:cTn id="100" dur="1000" fill="hold"/>
                                        <p:tgtEl>
                                          <p:spTgt spid="36"/>
                                        </p:tgtEl>
                                        <p:attrNameLst>
                                          <p:attrName>ppt_h</p:attrName>
                                        </p:attrNameLst>
                                      </p:cBhvr>
                                      <p:tavLst>
                                        <p:tav tm="0">
                                          <p:val>
                                            <p:fltVal val="0"/>
                                          </p:val>
                                        </p:tav>
                                        <p:tav tm="100000">
                                          <p:val>
                                            <p:strVal val="#ppt_h"/>
                                          </p:val>
                                        </p:tav>
                                      </p:tavLst>
                                    </p:anim>
                                    <p:anim calcmode="lin" valueType="num">
                                      <p:cBhvr>
                                        <p:cTn id="101" dur="1000" fill="hold"/>
                                        <p:tgtEl>
                                          <p:spTgt spid="36"/>
                                        </p:tgtEl>
                                        <p:attrNameLst>
                                          <p:attrName>style.rotation</p:attrName>
                                        </p:attrNameLst>
                                      </p:cBhvr>
                                      <p:tavLst>
                                        <p:tav tm="0">
                                          <p:val>
                                            <p:fltVal val="90"/>
                                          </p:val>
                                        </p:tav>
                                        <p:tav tm="100000">
                                          <p:val>
                                            <p:fltVal val="0"/>
                                          </p:val>
                                        </p:tav>
                                      </p:tavLst>
                                    </p:anim>
                                    <p:animEffect transition="in" filter="fade">
                                      <p:cBhvr>
                                        <p:cTn id="102" dur="10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p:cTn id="107" dur="1000" fill="hold"/>
                                        <p:tgtEl>
                                          <p:spTgt spid="35"/>
                                        </p:tgtEl>
                                        <p:attrNameLst>
                                          <p:attrName>ppt_w</p:attrName>
                                        </p:attrNameLst>
                                      </p:cBhvr>
                                      <p:tavLst>
                                        <p:tav tm="0">
                                          <p:val>
                                            <p:fltVal val="0"/>
                                          </p:val>
                                        </p:tav>
                                        <p:tav tm="100000">
                                          <p:val>
                                            <p:strVal val="#ppt_w"/>
                                          </p:val>
                                        </p:tav>
                                      </p:tavLst>
                                    </p:anim>
                                    <p:anim calcmode="lin" valueType="num">
                                      <p:cBhvr>
                                        <p:cTn id="108" dur="1000" fill="hold"/>
                                        <p:tgtEl>
                                          <p:spTgt spid="35"/>
                                        </p:tgtEl>
                                        <p:attrNameLst>
                                          <p:attrName>ppt_h</p:attrName>
                                        </p:attrNameLst>
                                      </p:cBhvr>
                                      <p:tavLst>
                                        <p:tav tm="0">
                                          <p:val>
                                            <p:fltVal val="0"/>
                                          </p:val>
                                        </p:tav>
                                        <p:tav tm="100000">
                                          <p:val>
                                            <p:strVal val="#ppt_h"/>
                                          </p:val>
                                        </p:tav>
                                      </p:tavLst>
                                    </p:anim>
                                    <p:anim calcmode="lin" valueType="num">
                                      <p:cBhvr>
                                        <p:cTn id="109" dur="1000" fill="hold"/>
                                        <p:tgtEl>
                                          <p:spTgt spid="35"/>
                                        </p:tgtEl>
                                        <p:attrNameLst>
                                          <p:attrName>style.rotation</p:attrName>
                                        </p:attrNameLst>
                                      </p:cBhvr>
                                      <p:tavLst>
                                        <p:tav tm="0">
                                          <p:val>
                                            <p:fltVal val="90"/>
                                          </p:val>
                                        </p:tav>
                                        <p:tav tm="100000">
                                          <p:val>
                                            <p:fltVal val="0"/>
                                          </p:val>
                                        </p:tav>
                                      </p:tavLst>
                                    </p:anim>
                                    <p:animEffect transition="in" filter="fade">
                                      <p:cBhvr>
                                        <p:cTn id="110" dur="1000"/>
                                        <p:tgtEl>
                                          <p:spTgt spid="35"/>
                                        </p:tgtEl>
                                      </p:cBhvr>
                                    </p:animEffect>
                                  </p:childTnLst>
                                </p:cTn>
                              </p:par>
                            </p:childTnLst>
                          </p:cTn>
                        </p:par>
                      </p:childTnLst>
                    </p:cTn>
                  </p:par>
                  <p:par>
                    <p:cTn id="111" fill="hold">
                      <p:stCondLst>
                        <p:cond delay="indefinite"/>
                      </p:stCondLst>
                      <p:childTnLst>
                        <p:par>
                          <p:cTn id="112" fill="hold">
                            <p:stCondLst>
                              <p:cond delay="0"/>
                            </p:stCondLst>
                            <p:childTnLst>
                              <p:par>
                                <p:cTn id="113" presetID="31"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1000" fill="hold"/>
                                        <p:tgtEl>
                                          <p:spTgt spid="29"/>
                                        </p:tgtEl>
                                        <p:attrNameLst>
                                          <p:attrName>ppt_w</p:attrName>
                                        </p:attrNameLst>
                                      </p:cBhvr>
                                      <p:tavLst>
                                        <p:tav tm="0">
                                          <p:val>
                                            <p:fltVal val="0"/>
                                          </p:val>
                                        </p:tav>
                                        <p:tav tm="100000">
                                          <p:val>
                                            <p:strVal val="#ppt_w"/>
                                          </p:val>
                                        </p:tav>
                                      </p:tavLst>
                                    </p:anim>
                                    <p:anim calcmode="lin" valueType="num">
                                      <p:cBhvr>
                                        <p:cTn id="116" dur="1000" fill="hold"/>
                                        <p:tgtEl>
                                          <p:spTgt spid="29"/>
                                        </p:tgtEl>
                                        <p:attrNameLst>
                                          <p:attrName>ppt_h</p:attrName>
                                        </p:attrNameLst>
                                      </p:cBhvr>
                                      <p:tavLst>
                                        <p:tav tm="0">
                                          <p:val>
                                            <p:fltVal val="0"/>
                                          </p:val>
                                        </p:tav>
                                        <p:tav tm="100000">
                                          <p:val>
                                            <p:strVal val="#ppt_h"/>
                                          </p:val>
                                        </p:tav>
                                      </p:tavLst>
                                    </p:anim>
                                    <p:anim calcmode="lin" valueType="num">
                                      <p:cBhvr>
                                        <p:cTn id="117" dur="1000" fill="hold"/>
                                        <p:tgtEl>
                                          <p:spTgt spid="29"/>
                                        </p:tgtEl>
                                        <p:attrNameLst>
                                          <p:attrName>style.rotation</p:attrName>
                                        </p:attrNameLst>
                                      </p:cBhvr>
                                      <p:tavLst>
                                        <p:tav tm="0">
                                          <p:val>
                                            <p:fltVal val="90"/>
                                          </p:val>
                                        </p:tav>
                                        <p:tav tm="100000">
                                          <p:val>
                                            <p:fltVal val="0"/>
                                          </p:val>
                                        </p:tav>
                                      </p:tavLst>
                                    </p:anim>
                                    <p:animEffect transition="in" filter="fade">
                                      <p:cBhvr>
                                        <p:cTn id="118" dur="1000"/>
                                        <p:tgtEl>
                                          <p:spTgt spid="29"/>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p:cTn id="121" dur="1000" fill="hold"/>
                                        <p:tgtEl>
                                          <p:spTgt spid="30"/>
                                        </p:tgtEl>
                                        <p:attrNameLst>
                                          <p:attrName>ppt_w</p:attrName>
                                        </p:attrNameLst>
                                      </p:cBhvr>
                                      <p:tavLst>
                                        <p:tav tm="0">
                                          <p:val>
                                            <p:fltVal val="0"/>
                                          </p:val>
                                        </p:tav>
                                        <p:tav tm="100000">
                                          <p:val>
                                            <p:strVal val="#ppt_w"/>
                                          </p:val>
                                        </p:tav>
                                      </p:tavLst>
                                    </p:anim>
                                    <p:anim calcmode="lin" valueType="num">
                                      <p:cBhvr>
                                        <p:cTn id="122" dur="1000" fill="hold"/>
                                        <p:tgtEl>
                                          <p:spTgt spid="30"/>
                                        </p:tgtEl>
                                        <p:attrNameLst>
                                          <p:attrName>ppt_h</p:attrName>
                                        </p:attrNameLst>
                                      </p:cBhvr>
                                      <p:tavLst>
                                        <p:tav tm="0">
                                          <p:val>
                                            <p:fltVal val="0"/>
                                          </p:val>
                                        </p:tav>
                                        <p:tav tm="100000">
                                          <p:val>
                                            <p:strVal val="#ppt_h"/>
                                          </p:val>
                                        </p:tav>
                                      </p:tavLst>
                                    </p:anim>
                                    <p:anim calcmode="lin" valueType="num">
                                      <p:cBhvr>
                                        <p:cTn id="123" dur="1000" fill="hold"/>
                                        <p:tgtEl>
                                          <p:spTgt spid="30"/>
                                        </p:tgtEl>
                                        <p:attrNameLst>
                                          <p:attrName>style.rotation</p:attrName>
                                        </p:attrNameLst>
                                      </p:cBhvr>
                                      <p:tavLst>
                                        <p:tav tm="0">
                                          <p:val>
                                            <p:fltVal val="90"/>
                                          </p:val>
                                        </p:tav>
                                        <p:tav tm="100000">
                                          <p:val>
                                            <p:fltVal val="0"/>
                                          </p:val>
                                        </p:tav>
                                      </p:tavLst>
                                    </p:anim>
                                    <p:animEffect transition="in" filter="fade">
                                      <p:cBhvr>
                                        <p:cTn id="124" dur="1000"/>
                                        <p:tgtEl>
                                          <p:spTgt spid="30"/>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p:cTn id="127" dur="1000" fill="hold"/>
                                        <p:tgtEl>
                                          <p:spTgt spid="31"/>
                                        </p:tgtEl>
                                        <p:attrNameLst>
                                          <p:attrName>ppt_w</p:attrName>
                                        </p:attrNameLst>
                                      </p:cBhvr>
                                      <p:tavLst>
                                        <p:tav tm="0">
                                          <p:val>
                                            <p:fltVal val="0"/>
                                          </p:val>
                                        </p:tav>
                                        <p:tav tm="100000">
                                          <p:val>
                                            <p:strVal val="#ppt_w"/>
                                          </p:val>
                                        </p:tav>
                                      </p:tavLst>
                                    </p:anim>
                                    <p:anim calcmode="lin" valueType="num">
                                      <p:cBhvr>
                                        <p:cTn id="128" dur="1000" fill="hold"/>
                                        <p:tgtEl>
                                          <p:spTgt spid="31"/>
                                        </p:tgtEl>
                                        <p:attrNameLst>
                                          <p:attrName>ppt_h</p:attrName>
                                        </p:attrNameLst>
                                      </p:cBhvr>
                                      <p:tavLst>
                                        <p:tav tm="0">
                                          <p:val>
                                            <p:fltVal val="0"/>
                                          </p:val>
                                        </p:tav>
                                        <p:tav tm="100000">
                                          <p:val>
                                            <p:strVal val="#ppt_h"/>
                                          </p:val>
                                        </p:tav>
                                      </p:tavLst>
                                    </p:anim>
                                    <p:anim calcmode="lin" valueType="num">
                                      <p:cBhvr>
                                        <p:cTn id="129" dur="1000" fill="hold"/>
                                        <p:tgtEl>
                                          <p:spTgt spid="31"/>
                                        </p:tgtEl>
                                        <p:attrNameLst>
                                          <p:attrName>style.rotation</p:attrName>
                                        </p:attrNameLst>
                                      </p:cBhvr>
                                      <p:tavLst>
                                        <p:tav tm="0">
                                          <p:val>
                                            <p:fltVal val="90"/>
                                          </p:val>
                                        </p:tav>
                                        <p:tav tm="100000">
                                          <p:val>
                                            <p:fltVal val="0"/>
                                          </p:val>
                                        </p:tav>
                                      </p:tavLst>
                                    </p:anim>
                                    <p:animEffect transition="in" filter="fade">
                                      <p:cBhvr>
                                        <p:cTn id="130" dur="1000"/>
                                        <p:tgtEl>
                                          <p:spTgt spid="31"/>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3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36"/>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4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35"/>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6" grpId="0" animBg="1"/>
      <p:bldP spid="6" grpId="1" animBg="1"/>
      <p:bldP spid="16" grpId="0" animBg="1"/>
      <p:bldP spid="17" grpId="0" animBg="1"/>
      <p:bldP spid="18" grpId="0" animBg="1"/>
      <p:bldP spid="19" grpId="0" animBg="1"/>
      <p:bldP spid="20" grpId="0" animBg="1"/>
      <p:bldP spid="21" grpId="0" animBg="1"/>
      <p:bldP spid="22" grpId="0"/>
      <p:bldP spid="23" grpId="0"/>
      <p:bldP spid="24" grpId="0"/>
      <p:bldP spid="25" grpId="0" animBg="1"/>
      <p:bldP spid="27" grpId="0" animBg="1"/>
      <p:bldP spid="28" grpId="0" animBg="1"/>
      <p:bldP spid="29" grpId="0" animBg="1"/>
      <p:bldP spid="30" grpId="0" animBg="1"/>
      <p:bldP spid="31" grpId="0" animBg="1"/>
      <p:bldP spid="33" grpId="0" animBg="1"/>
      <p:bldP spid="33" grpId="1" animBg="1"/>
      <p:bldP spid="34" grpId="0" animBg="1"/>
      <p:bldP spid="34" grpId="1" animBg="1"/>
      <p:bldP spid="35" grpId="0" animBg="1"/>
      <p:bldP spid="35" grpId="1" animBg="1"/>
      <p:bldP spid="36" grpId="0" animBg="1"/>
      <p:bldP spid="36" grpId="1" animBg="1"/>
      <p:bldP spid="38" grpId="0"/>
      <p:bldP spid="40"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Carlito"/>
              </a:rPr>
              <a:t>Raft</a:t>
            </a:r>
            <a:r>
              <a:rPr lang="zh-CN" altLang="en-US" sz="3600" dirty="0">
                <a:latin typeface="Carlito"/>
              </a:rPr>
              <a:t>介绍目录</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4" name="矩形 3"/>
          <p:cNvSpPr/>
          <p:nvPr/>
        </p:nvSpPr>
        <p:spPr>
          <a:xfrm>
            <a:off x="659741" y="1516698"/>
            <a:ext cx="4114165" cy="3784600"/>
          </a:xfrm>
          <a:prstGeom prst="rect">
            <a:avLst/>
          </a:prstGeom>
        </p:spPr>
        <p:txBody>
          <a:bodyPr wrap="none">
            <a:spAutoFit/>
          </a:bodyPr>
          <a:lstStyle/>
          <a:p>
            <a:pPr marL="285750" indent="-285750">
              <a:lnSpc>
                <a:spcPct val="200000"/>
              </a:lnSpc>
              <a:buFont typeface="Wingdings" panose="05000000000000000000" pitchFamily="2" charset="2"/>
              <a:buChar char="p"/>
            </a:pPr>
            <a:r>
              <a:rPr lang="zh-CN" altLang="en-US" sz="2400" dirty="0"/>
              <a:t>基本知识</a:t>
            </a:r>
            <a:endParaRPr lang="en-US" altLang="zh-CN" sz="2400" dirty="0"/>
          </a:p>
          <a:p>
            <a:pPr marL="285750" indent="-285750">
              <a:lnSpc>
                <a:spcPct val="200000"/>
              </a:lnSpc>
              <a:buFont typeface="Wingdings" panose="05000000000000000000" pitchFamily="2" charset="2"/>
              <a:buChar char="p"/>
            </a:pPr>
            <a:r>
              <a:rPr lang="en-US" altLang="zh-CN" sz="2400" dirty="0"/>
              <a:t>Leader</a:t>
            </a:r>
            <a:r>
              <a:rPr lang="zh-CN" altLang="en-US" sz="2400" dirty="0"/>
              <a:t>选举</a:t>
            </a:r>
            <a:endParaRPr lang="en-US" altLang="zh-CN" sz="2400" dirty="0"/>
          </a:p>
          <a:p>
            <a:pPr marL="285750" indent="-285750">
              <a:lnSpc>
                <a:spcPct val="200000"/>
              </a:lnSpc>
              <a:buFont typeface="Wingdings" panose="05000000000000000000" pitchFamily="2" charset="2"/>
              <a:buChar char="p"/>
            </a:pPr>
            <a:r>
              <a:rPr lang="zh-CN" altLang="en-US" sz="2400" dirty="0"/>
              <a:t>日志复制</a:t>
            </a:r>
            <a:endParaRPr lang="en-US" altLang="zh-CN" sz="2400" dirty="0"/>
          </a:p>
          <a:p>
            <a:pPr marL="285750" indent="-285750">
              <a:lnSpc>
                <a:spcPct val="200000"/>
              </a:lnSpc>
              <a:buFont typeface="Wingdings" panose="05000000000000000000" pitchFamily="2" charset="2"/>
              <a:buChar char="p"/>
            </a:pPr>
            <a:r>
              <a:rPr lang="zh-CN" altLang="en-US" sz="2400" dirty="0"/>
              <a:t>安全性</a:t>
            </a:r>
            <a:endParaRPr lang="en-US" altLang="zh-CN" sz="2400" dirty="0"/>
          </a:p>
          <a:p>
            <a:pPr marL="285750" indent="-285750">
              <a:lnSpc>
                <a:spcPct val="200000"/>
              </a:lnSpc>
              <a:buFont typeface="Wingdings" panose="05000000000000000000" pitchFamily="2" charset="2"/>
              <a:buChar char="p"/>
            </a:pPr>
            <a:r>
              <a:rPr lang="zh-CN" altLang="en-US" sz="2400" dirty="0">
                <a:highlight>
                  <a:srgbClr val="FFFF00"/>
                </a:highlight>
              </a:rPr>
              <a:t>关于</a:t>
            </a:r>
            <a:r>
              <a:rPr lang="en-US" altLang="zh-CN" sz="2400" dirty="0">
                <a:highlight>
                  <a:srgbClr val="FFFF00"/>
                </a:highlight>
              </a:rPr>
              <a:t>Raft</a:t>
            </a:r>
            <a:r>
              <a:rPr lang="zh-CN" altLang="en-US" sz="2400" dirty="0">
                <a:highlight>
                  <a:srgbClr val="FFFF00"/>
                </a:highlight>
              </a:rPr>
              <a:t>更复杂的一些知识</a:t>
            </a:r>
            <a:endParaRPr lang="zh-CN" altLang="en-US" sz="2400" dirty="0">
              <a:highlight>
                <a:srgbClr val="FFFF00"/>
              </a:highlight>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96138" y="2518513"/>
            <a:ext cx="3849780" cy="229077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强一致性</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533400" y="1523955"/>
            <a:ext cx="8153400" cy="2985433"/>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latin typeface="+mn-ea"/>
              </a:rPr>
              <a:t>线性一致性</a:t>
            </a:r>
            <a:r>
              <a:rPr lang="zh-CN" altLang="en-US" sz="2400" dirty="0">
                <a:latin typeface="+mn-ea"/>
              </a:rPr>
              <a:t>的定义</a:t>
            </a:r>
            <a:endParaRPr lang="en-US" altLang="zh-CN" sz="2400" dirty="0">
              <a:latin typeface="+mn-ea"/>
            </a:endParaRPr>
          </a:p>
          <a:p>
            <a:pPr marL="800100" lvl="1" indent="-342900">
              <a:buFont typeface="Wingdings" panose="05000000000000000000" pitchFamily="2" charset="2"/>
              <a:buChar char="Ø"/>
            </a:pPr>
            <a:r>
              <a:rPr lang="zh-CN" altLang="en-US" sz="2000" dirty="0">
                <a:latin typeface="+mn-ea"/>
              </a:rPr>
              <a:t>数据像只有一个副本一样，在各节点上写生效顺序相同，写写先后顺序一致，读到最新的写。</a:t>
            </a:r>
            <a:endParaRPr lang="en-US" altLang="zh-CN" sz="2000" dirty="0">
              <a:latin typeface="+mn-ea"/>
            </a:endParaRPr>
          </a:p>
          <a:p>
            <a:pPr marL="285750" indent="-285750">
              <a:buFont typeface="Wingdings" panose="05000000000000000000" pitchFamily="2" charset="2"/>
              <a:buChar char="p"/>
            </a:pPr>
            <a:r>
              <a:rPr lang="zh-CN" altLang="en-US" sz="2400" dirty="0">
                <a:latin typeface="+mn-ea"/>
              </a:rPr>
              <a:t>如何基于 </a:t>
            </a:r>
            <a:r>
              <a:rPr lang="en-US" altLang="zh-CN" sz="2400" dirty="0">
                <a:latin typeface="+mn-ea"/>
              </a:rPr>
              <a:t>Raft </a:t>
            </a:r>
            <a:r>
              <a:rPr lang="zh-CN" altLang="en-US" sz="2400" dirty="0">
                <a:latin typeface="+mn-ea"/>
              </a:rPr>
              <a:t>实现线性一致？</a:t>
            </a:r>
            <a:endParaRPr lang="en-US" altLang="zh-CN" sz="2400" dirty="0">
              <a:latin typeface="+mn-ea"/>
            </a:endParaRPr>
          </a:p>
          <a:p>
            <a:pPr marL="800100" lvl="1" indent="-342900">
              <a:buFont typeface="Wingdings" panose="05000000000000000000" pitchFamily="2" charset="2"/>
              <a:buChar char="Ø"/>
            </a:pPr>
            <a:r>
              <a:rPr lang="en-US" altLang="zh-CN" sz="2000" b="1" dirty="0">
                <a:latin typeface="+mn-ea"/>
              </a:rPr>
              <a:t>Raft != </a:t>
            </a:r>
            <a:r>
              <a:rPr lang="zh-CN" altLang="en-US" sz="2000" b="1" dirty="0">
                <a:latin typeface="+mn-ea"/>
              </a:rPr>
              <a:t>线性一致</a:t>
            </a:r>
            <a:r>
              <a:rPr lang="zh-CN" altLang="en-US" sz="2000" dirty="0">
                <a:latin typeface="+mn-ea"/>
              </a:rPr>
              <a:t>。</a:t>
            </a:r>
            <a:r>
              <a:rPr lang="en-US" altLang="zh-CN" sz="2000" dirty="0">
                <a:latin typeface="+mn-ea"/>
              </a:rPr>
              <a:t>Raft</a:t>
            </a:r>
            <a:r>
              <a:rPr lang="zh-CN" altLang="en-US" sz="2000" dirty="0">
                <a:latin typeface="+mn-ea"/>
              </a:rPr>
              <a:t>的视线中，如果出现网络分区等情况，有可能读到旧时的数据。不满足先行一致性。</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读写操作都经过</a:t>
            </a:r>
            <a:r>
              <a:rPr lang="en-US" altLang="zh-CN" sz="2000" dirty="0">
                <a:latin typeface="+mn-ea"/>
              </a:rPr>
              <a:t>Leader</a:t>
            </a:r>
            <a:r>
              <a:rPr lang="zh-CN" altLang="en-US" sz="2000" dirty="0">
                <a:latin typeface="+mn-ea"/>
              </a:rPr>
              <a:t>并且通过日志应用到复制状态机以获得正确的结果。</a:t>
            </a:r>
            <a:endParaRPr lang="en-US" altLang="zh-CN" sz="2000" dirty="0">
              <a:latin typeface="+mn-ea"/>
            </a:endParaRPr>
          </a:p>
          <a:p>
            <a:pPr marL="800100" lvl="1" indent="-342900">
              <a:buFont typeface="Wingdings" panose="05000000000000000000" pitchFamily="2" charset="2"/>
              <a:buChar char="Ø"/>
            </a:pPr>
            <a:r>
              <a:rPr lang="zh-CN" altLang="en-US" sz="2000" dirty="0">
                <a:latin typeface="+mn-ea"/>
              </a:rPr>
              <a:t>缺点：读操作不改变状态机的状态，但还要写日志，开销大。</a:t>
            </a:r>
            <a:endParaRPr lang="en-US" altLang="zh-CN" sz="2000"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强一致性</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533400" y="1523955"/>
            <a:ext cx="8153400" cy="3539430"/>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t>Read Index </a:t>
            </a:r>
            <a:r>
              <a:rPr lang="zh-CN" altLang="en-US" sz="2400" b="1" dirty="0">
                <a:latin typeface="+mn-ea"/>
              </a:rPr>
              <a:t>：</a:t>
            </a:r>
            <a:endParaRPr lang="en-US" altLang="zh-CN" sz="2400" b="1" dirty="0">
              <a:latin typeface="+mn-ea"/>
            </a:endParaRPr>
          </a:p>
          <a:p>
            <a:pPr marL="800100" lvl="1" indent="-342900">
              <a:buFont typeface="Wingdings" panose="05000000000000000000" pitchFamily="2" charset="2"/>
              <a:buChar char="Ø"/>
            </a:pPr>
            <a:r>
              <a:rPr lang="zh-CN" altLang="en-US" sz="2000" b="1" dirty="0"/>
              <a:t>无法确定当前的</a:t>
            </a:r>
            <a:r>
              <a:rPr lang="en-US" altLang="zh-CN" sz="2000" b="1" dirty="0"/>
              <a:t>Leader</a:t>
            </a:r>
            <a:r>
              <a:rPr lang="zh-CN" altLang="en-US" sz="2000" b="1" dirty="0"/>
              <a:t>就是全局唯一的</a:t>
            </a:r>
            <a:r>
              <a:rPr lang="en-US" altLang="zh-CN" sz="2000" b="1" dirty="0"/>
              <a:t>Leader</a:t>
            </a:r>
            <a:r>
              <a:rPr lang="zh-CN" altLang="en-US" sz="2000" b="1" dirty="0"/>
              <a:t>，因此需要额外一轮确定</a:t>
            </a:r>
            <a:r>
              <a:rPr lang="en-US" altLang="zh-CN" sz="2000" b="1" dirty="0"/>
              <a:t>Leader</a:t>
            </a:r>
            <a:r>
              <a:rPr lang="zh-CN" altLang="en-US" sz="2000" b="1" dirty="0"/>
              <a:t>的通信。</a:t>
            </a:r>
            <a:endParaRPr lang="en-US" altLang="zh-CN" sz="2000" b="1" dirty="0"/>
          </a:p>
          <a:p>
            <a:pPr marL="800100" lvl="1" indent="-342900">
              <a:buFont typeface="Wingdings" panose="05000000000000000000" pitchFamily="2" charset="2"/>
              <a:buChar char="Ø"/>
            </a:pPr>
            <a:r>
              <a:rPr lang="en-US" altLang="zh-CN" sz="2000" b="1" dirty="0"/>
              <a:t>Leader Read</a:t>
            </a:r>
            <a:r>
              <a:rPr lang="zh-CN" altLang="en-US" sz="2000" dirty="0"/>
              <a:t>：当 </a:t>
            </a:r>
            <a:r>
              <a:rPr lang="en-US" altLang="zh-CN" sz="2000" dirty="0"/>
              <a:t>Leader </a:t>
            </a:r>
            <a:r>
              <a:rPr lang="zh-CN" altLang="en-US" sz="2000" dirty="0"/>
              <a:t>接收到读请求的时候，需要通过一轮心跳</a:t>
            </a:r>
            <a:r>
              <a:rPr lang="en-US" altLang="zh-CN" sz="2000" dirty="0"/>
              <a:t>RTT</a:t>
            </a:r>
            <a:r>
              <a:rPr lang="zh-CN" altLang="en-US" sz="2000" dirty="0"/>
              <a:t>来确保当前自己仍然是</a:t>
            </a:r>
            <a:r>
              <a:rPr lang="en-US" altLang="zh-CN" sz="2000" dirty="0"/>
              <a:t>Leader</a:t>
            </a:r>
            <a:r>
              <a:rPr lang="zh-CN" altLang="en-US" sz="2000" dirty="0"/>
              <a:t>，并记录当前的</a:t>
            </a:r>
            <a:r>
              <a:rPr lang="en-US" altLang="zh-CN" sz="2000" dirty="0"/>
              <a:t>commit index </a:t>
            </a:r>
            <a:r>
              <a:rPr lang="zh-CN" altLang="en-US" sz="2000" dirty="0"/>
              <a:t>为 </a:t>
            </a:r>
            <a:r>
              <a:rPr lang="en-US" altLang="zh-CN" sz="2000" dirty="0"/>
              <a:t>read index</a:t>
            </a:r>
            <a:r>
              <a:rPr lang="zh-CN" altLang="en-US" sz="2000" dirty="0"/>
              <a:t>，然后等到</a:t>
            </a:r>
            <a:r>
              <a:rPr lang="en-US" altLang="zh-CN" sz="2000" dirty="0"/>
              <a:t>apply ≥ read index</a:t>
            </a:r>
            <a:r>
              <a:rPr lang="zh-CN" altLang="en-US" sz="2000" dirty="0"/>
              <a:t>再提供读服务。</a:t>
            </a:r>
            <a:endParaRPr lang="zh-CN" altLang="en-US" sz="2000" dirty="0"/>
          </a:p>
          <a:p>
            <a:pPr marL="800100" lvl="1" indent="-342900">
              <a:buFont typeface="Wingdings" panose="05000000000000000000" pitchFamily="2" charset="2"/>
              <a:buChar char="Ø"/>
            </a:pPr>
            <a:r>
              <a:rPr lang="en-US" altLang="zh-CN" sz="2000" b="1" dirty="0"/>
              <a:t>Follower Read</a:t>
            </a:r>
            <a:r>
              <a:rPr lang="zh-CN" altLang="en-US" sz="2000" dirty="0"/>
              <a:t>：</a:t>
            </a:r>
            <a:r>
              <a:rPr lang="en-US" altLang="zh-CN" sz="2000" dirty="0"/>
              <a:t>Follower </a:t>
            </a:r>
            <a:r>
              <a:rPr lang="zh-CN" altLang="en-US" sz="2000" dirty="0"/>
              <a:t>收到读请求，给 </a:t>
            </a:r>
            <a:r>
              <a:rPr lang="en-US" altLang="zh-CN" sz="2000" dirty="0"/>
              <a:t>Leader </a:t>
            </a:r>
            <a:r>
              <a:rPr lang="zh-CN" altLang="en-US" sz="2000" dirty="0"/>
              <a:t>发送一个获取 </a:t>
            </a:r>
            <a:r>
              <a:rPr lang="en-US" altLang="zh-CN" sz="2000" dirty="0"/>
              <a:t>read index</a:t>
            </a:r>
            <a:r>
              <a:rPr lang="zh-CN" altLang="en-US" sz="2000" dirty="0"/>
              <a:t>的命令，仍然走一遍之前的流程，然后将</a:t>
            </a:r>
            <a:r>
              <a:rPr lang="en-US" altLang="zh-CN" sz="2000" dirty="0"/>
              <a:t>read index</a:t>
            </a:r>
            <a:r>
              <a:rPr lang="zh-CN" altLang="en-US" sz="2000" dirty="0"/>
              <a:t>返回给</a:t>
            </a:r>
            <a:r>
              <a:rPr lang="en-US" altLang="zh-CN" sz="2000" dirty="0"/>
              <a:t>Follower</a:t>
            </a:r>
            <a:r>
              <a:rPr lang="zh-CN" altLang="en-US" sz="2000" dirty="0"/>
              <a:t>，</a:t>
            </a:r>
            <a:r>
              <a:rPr lang="en-US" altLang="zh-CN" sz="2000" dirty="0"/>
              <a:t>Follower</a:t>
            </a:r>
            <a:r>
              <a:rPr lang="zh-CN" altLang="en-US" sz="2000" dirty="0"/>
              <a:t>等到</a:t>
            </a:r>
            <a:r>
              <a:rPr lang="en-US" altLang="zh-CN" sz="2000" dirty="0"/>
              <a:t>apply≥ read index</a:t>
            </a:r>
            <a:r>
              <a:rPr lang="zh-CN" altLang="en-US" sz="2000" dirty="0"/>
              <a:t>，返回客户端。</a:t>
            </a:r>
            <a:endParaRPr lang="zh-CN" altLang="en-US" sz="2000" dirty="0"/>
          </a:p>
          <a:p>
            <a:pPr marL="800100" lvl="1" indent="-342900">
              <a:buFont typeface="Wingdings" panose="05000000000000000000" pitchFamily="2" charset="2"/>
              <a:buChar char="Ø"/>
            </a:pPr>
            <a:r>
              <a:rPr lang="zh-CN" altLang="en-US" sz="2000" dirty="0">
                <a:latin typeface="+mn-ea"/>
              </a:rPr>
              <a:t>优点：省掉了同步 </a:t>
            </a:r>
            <a:r>
              <a:rPr lang="en-US" altLang="zh-CN" sz="2000" dirty="0">
                <a:latin typeface="+mn-ea"/>
              </a:rPr>
              <a:t>log </a:t>
            </a:r>
            <a:r>
              <a:rPr lang="zh-CN" altLang="en-US" sz="2000" dirty="0">
                <a:latin typeface="+mn-ea"/>
              </a:rPr>
              <a:t>的开销，能够大幅提升读的吞吐，一定程度上降低读的时延。</a:t>
            </a:r>
            <a:endParaRPr lang="en-US" altLang="zh-CN" sz="2000" dirty="0">
              <a:latin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Carlito"/>
              </a:rPr>
              <a:t>Log Compactio</a:t>
            </a:r>
            <a:r>
              <a:rPr lang="en-US" altLang="zh-CN" sz="3600" dirty="0">
                <a:latin typeface="Carlito"/>
              </a:rPr>
              <a:t>n</a:t>
            </a:r>
            <a:endParaRPr lang="en-US" altLang="zh-CN"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495300" y="1523955"/>
            <a:ext cx="8153400" cy="3662541"/>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t>日志压缩</a:t>
            </a:r>
            <a:r>
              <a:rPr lang="zh-CN" altLang="en-US" sz="2400" dirty="0">
                <a:latin typeface="+mn-ea"/>
              </a:rPr>
              <a:t>：</a:t>
            </a:r>
            <a:endParaRPr lang="en-US" altLang="zh-CN" sz="2400" dirty="0">
              <a:latin typeface="+mn-ea"/>
            </a:endParaRPr>
          </a:p>
          <a:p>
            <a:pPr marL="800100" lvl="1" indent="-342900">
              <a:buFont typeface="Wingdings" panose="05000000000000000000" pitchFamily="2" charset="2"/>
              <a:buChar char="Ø"/>
            </a:pPr>
            <a:r>
              <a:rPr lang="zh-CN" altLang="en-US" sz="2000" dirty="0"/>
              <a:t>日志无限增长会影响性能。</a:t>
            </a:r>
            <a:endParaRPr lang="en-US" altLang="zh-CN" sz="2000" dirty="0"/>
          </a:p>
          <a:p>
            <a:pPr marL="800100" lvl="1" indent="-342900">
              <a:buFont typeface="Wingdings" panose="05000000000000000000" pitchFamily="2" charset="2"/>
              <a:buChar char="Ø"/>
            </a:pPr>
            <a:r>
              <a:rPr lang="zh-CN" altLang="en-US" sz="2000" dirty="0"/>
              <a:t>所有的节点都可以对已经提交的日志记录进行</a:t>
            </a:r>
            <a:r>
              <a:rPr lang="en-US" altLang="zh-CN" sz="2000" dirty="0"/>
              <a:t>snapshot</a:t>
            </a:r>
            <a:r>
              <a:rPr lang="zh-CN" altLang="en-US" sz="2000" dirty="0"/>
              <a:t>。</a:t>
            </a:r>
            <a:endParaRPr lang="zh-CN" altLang="en-US" sz="2000" dirty="0"/>
          </a:p>
          <a:p>
            <a:pPr marL="800100" lvl="1" indent="-342900">
              <a:buFont typeface="Wingdings" panose="05000000000000000000" pitchFamily="2" charset="2"/>
              <a:buChar char="Ø"/>
            </a:pPr>
            <a:r>
              <a:rPr lang="zh-CN" altLang="en-US" sz="2000" dirty="0"/>
              <a:t>如果某个</a:t>
            </a:r>
            <a:r>
              <a:rPr lang="en-US" altLang="zh-CN" sz="2000" dirty="0"/>
              <a:t>Follower</a:t>
            </a:r>
            <a:r>
              <a:rPr lang="zh-CN" altLang="en-US" sz="2000" dirty="0"/>
              <a:t>的日志落后太多，发送的</a:t>
            </a:r>
            <a:r>
              <a:rPr lang="en-US" altLang="zh-CN" sz="2000" dirty="0"/>
              <a:t>log entry</a:t>
            </a:r>
            <a:r>
              <a:rPr lang="zh-CN" altLang="en-US" sz="2000" dirty="0"/>
              <a:t>被丢弃，或者新添加了节点，</a:t>
            </a:r>
            <a:r>
              <a:rPr lang="en-US" altLang="zh-CN" sz="2000" dirty="0"/>
              <a:t>Leader</a:t>
            </a:r>
            <a:r>
              <a:rPr lang="zh-CN" altLang="en-US" sz="2000" dirty="0"/>
              <a:t>会使用</a:t>
            </a:r>
            <a:r>
              <a:rPr lang="en-US" altLang="zh-CN" sz="2000" dirty="0"/>
              <a:t>InstalledSnapshot RPC</a:t>
            </a:r>
            <a:r>
              <a:rPr lang="zh-CN" altLang="en-US" sz="2000" dirty="0"/>
              <a:t>发送</a:t>
            </a:r>
            <a:r>
              <a:rPr lang="en-US" altLang="zh-CN" sz="2000" dirty="0"/>
              <a:t>snapshot</a:t>
            </a:r>
            <a:r>
              <a:rPr lang="zh-CN" altLang="en-US" sz="2000" dirty="0"/>
              <a:t>。</a:t>
            </a:r>
            <a:endParaRPr lang="zh-CN" altLang="en-US" sz="2000" dirty="0"/>
          </a:p>
          <a:p>
            <a:pPr marL="800100" lvl="1" indent="-342900">
              <a:buFont typeface="Wingdings" panose="05000000000000000000" pitchFamily="2" charset="2"/>
              <a:buChar char="Ø"/>
            </a:pPr>
            <a:r>
              <a:rPr lang="zh-CN" altLang="en-US" sz="2000" dirty="0"/>
              <a:t>当日志达到某个固定的大小时做一次</a:t>
            </a:r>
            <a:r>
              <a:rPr lang="en-US" altLang="zh-CN" sz="2000" dirty="0"/>
              <a:t>snapshot</a:t>
            </a:r>
            <a:r>
              <a:rPr lang="zh-CN" altLang="en-US" sz="2000" dirty="0"/>
              <a:t>。</a:t>
            </a:r>
            <a:endParaRPr lang="zh-CN" altLang="en-US" sz="2000" dirty="0"/>
          </a:p>
          <a:p>
            <a:pPr marL="800100" lvl="1" indent="-342900">
              <a:buFont typeface="Wingdings" panose="05000000000000000000" pitchFamily="2" charset="2"/>
              <a:buChar char="Ø"/>
            </a:pPr>
            <a:r>
              <a:rPr lang="zh-CN" altLang="en-US" sz="2000" dirty="0"/>
              <a:t>可以通过使用写时复制（</a:t>
            </a:r>
            <a:r>
              <a:rPr lang="en-US" altLang="zh-CN" sz="2000" dirty="0"/>
              <a:t>copy-on-write</a:t>
            </a:r>
            <a:r>
              <a:rPr lang="zh-CN" altLang="en-US" sz="2000" dirty="0"/>
              <a:t>）技术避免</a:t>
            </a:r>
            <a:r>
              <a:rPr lang="en-US" altLang="zh-CN" sz="2000" dirty="0"/>
              <a:t>snapshot</a:t>
            </a:r>
            <a:r>
              <a:rPr lang="zh-CN" altLang="en-US" sz="2000" dirty="0"/>
              <a:t>过程影响正常的日志同步。</a:t>
            </a:r>
            <a:endParaRPr lang="zh-CN" altLang="en-US" sz="2000" dirty="0"/>
          </a:p>
          <a:p>
            <a:pPr marL="800100" lvl="1" indent="-342900">
              <a:buFont typeface="Wingdings" panose="05000000000000000000" pitchFamily="2" charset="2"/>
              <a:buChar char="Ø"/>
            </a:pPr>
            <a:endParaRPr lang="en-US" altLang="zh-CN" sz="20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endParaRPr lang="en-US" altLang="zh-CN" sz="2400" dirty="0"/>
          </a:p>
        </p:txBody>
      </p:sp>
      <p:pic>
        <p:nvPicPr>
          <p:cNvPr id="2050" name="Picture 2" descr="C:\Users\sunsh\AppData\Local\YNote\data\sunshinejiali98@163.com\b0aae185900a4cd6832edec4816b5c5b\clipboard.png"/>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3831220" y="3923586"/>
            <a:ext cx="4006467" cy="2751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成员</a:t>
            </a:r>
            <a:r>
              <a:rPr lang="zh-CN" altLang="en-US" sz="3600" dirty="0">
                <a:latin typeface="Carlito"/>
              </a:rPr>
              <a:t>变更</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495300" y="1523955"/>
            <a:ext cx="8153400" cy="768350"/>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t>成员变更（自动更改配置）</a:t>
            </a:r>
            <a:r>
              <a:rPr lang="zh-CN" altLang="en-US" sz="2400" dirty="0">
                <a:latin typeface="+mn-ea"/>
              </a:rPr>
              <a:t>：</a:t>
            </a:r>
            <a:endParaRPr lang="en-US" altLang="zh-CN" sz="2400" dirty="0">
              <a:latin typeface="+mn-ea"/>
            </a:endParaRPr>
          </a:p>
          <a:p>
            <a:pPr marL="800100" lvl="1" indent="-342900">
              <a:buFont typeface="Wingdings" panose="05000000000000000000" pitchFamily="2" charset="2"/>
              <a:buChar char="Ø"/>
            </a:pPr>
            <a:r>
              <a:rPr lang="zh-CN" altLang="en-US" sz="2000" dirty="0"/>
              <a:t>有可能出现</a:t>
            </a:r>
            <a:r>
              <a:rPr lang="zh-CN" altLang="en-US" sz="2000" dirty="0"/>
              <a:t>脑裂</a:t>
            </a:r>
            <a:endParaRPr lang="zh-CN" altLang="en-US" sz="2000" dirty="0"/>
          </a:p>
        </p:txBody>
      </p:sp>
      <p:pic>
        <p:nvPicPr>
          <p:cNvPr id="4" name="图片 3"/>
          <p:cNvPicPr>
            <a:picLocks noChangeAspect="1"/>
          </p:cNvPicPr>
          <p:nvPr/>
        </p:nvPicPr>
        <p:blipFill>
          <a:blip r:embed="rId1"/>
          <a:stretch>
            <a:fillRect/>
          </a:stretch>
        </p:blipFill>
        <p:spPr>
          <a:xfrm>
            <a:off x="1971675" y="2292350"/>
            <a:ext cx="4638675" cy="3295650"/>
          </a:xfrm>
          <a:prstGeom prst="rect">
            <a:avLst/>
          </a:prstGeom>
        </p:spPr>
      </p:pic>
      <p:sp>
        <p:nvSpPr>
          <p:cNvPr id="7" name="文本框 6"/>
          <p:cNvSpPr txBox="1"/>
          <p:nvPr/>
        </p:nvSpPr>
        <p:spPr>
          <a:xfrm>
            <a:off x="1079500" y="5854700"/>
            <a:ext cx="7028180" cy="645160"/>
          </a:xfrm>
          <a:prstGeom prst="rect">
            <a:avLst/>
          </a:prstGeom>
          <a:noFill/>
        </p:spPr>
        <p:txBody>
          <a:bodyPr wrap="square" rtlCol="0">
            <a:spAutoFit/>
          </a:bodyPr>
          <a:p>
            <a:r>
              <a:rPr lang="en-US" altLang="zh-CN"/>
              <a:t>S1</a:t>
            </a:r>
            <a:r>
              <a:rPr lang="zh-CN" altLang="en-US"/>
              <a:t>，</a:t>
            </a:r>
            <a:r>
              <a:rPr lang="en-US" altLang="zh-CN"/>
              <a:t> S2</a:t>
            </a:r>
            <a:r>
              <a:rPr lang="zh-CN" altLang="en-US"/>
              <a:t>是旧的，可能选出一个</a:t>
            </a:r>
            <a:r>
              <a:rPr lang="en-US" altLang="zh-CN"/>
              <a:t>leader</a:t>
            </a:r>
            <a:endParaRPr lang="en-US" altLang="zh-CN"/>
          </a:p>
          <a:p>
            <a:r>
              <a:rPr lang="en-US" altLang="zh-CN"/>
              <a:t>S3</a:t>
            </a:r>
            <a:r>
              <a:rPr lang="zh-CN" altLang="en-US"/>
              <a:t>，</a:t>
            </a:r>
            <a:r>
              <a:rPr lang="en-US" altLang="zh-CN"/>
              <a:t>S4</a:t>
            </a:r>
            <a:r>
              <a:rPr lang="zh-CN" altLang="en-US"/>
              <a:t>，</a:t>
            </a:r>
            <a:r>
              <a:rPr lang="en-US" altLang="zh-CN"/>
              <a:t>S5</a:t>
            </a:r>
            <a:r>
              <a:rPr lang="zh-CN" altLang="en-US"/>
              <a:t>是新的，可能选出一个</a:t>
            </a:r>
            <a:r>
              <a:rPr lang="en-US" altLang="zh-CN"/>
              <a:t>leader</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成员</a:t>
            </a:r>
            <a:r>
              <a:rPr lang="zh-CN" altLang="en-US" sz="3600" dirty="0">
                <a:latin typeface="Carlito"/>
              </a:rPr>
              <a:t>变更</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495300" y="1523955"/>
            <a:ext cx="8153400" cy="1691640"/>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t>成员变更（自动更改配置）</a:t>
            </a:r>
            <a:r>
              <a:rPr lang="zh-CN" altLang="en-US" sz="2400" dirty="0">
                <a:latin typeface="+mn-ea"/>
              </a:rPr>
              <a:t>：</a:t>
            </a:r>
            <a:endParaRPr lang="en-US" altLang="zh-CN" sz="2400" dirty="0">
              <a:latin typeface="+mn-ea"/>
            </a:endParaRPr>
          </a:p>
          <a:p>
            <a:pPr marL="800100" lvl="1" indent="-342900">
              <a:buFont typeface="Wingdings" panose="05000000000000000000" pitchFamily="2" charset="2"/>
              <a:buChar char="Ø"/>
            </a:pPr>
            <a:r>
              <a:rPr lang="zh-CN" altLang="en-US" sz="2000" dirty="0"/>
              <a:t>单节点成员变更：</a:t>
            </a:r>
            <a:endParaRPr lang="en-US" altLang="zh-CN" sz="2000" dirty="0"/>
          </a:p>
          <a:p>
            <a:pPr marL="1257300" lvl="2" indent="-342900">
              <a:buFont typeface="Arial" panose="020B0604020202020204" pitchFamily="34" charset="0"/>
              <a:buChar char="•"/>
            </a:pPr>
            <a:r>
              <a:rPr lang="zh-CN" altLang="en-US" sz="2000" dirty="0"/>
              <a:t>成员变更限制每次只能增加或删除一个成员。</a:t>
            </a:r>
            <a:endParaRPr lang="en-US" altLang="zh-CN" sz="2000" dirty="0"/>
          </a:p>
          <a:p>
            <a:pPr marL="800100" lvl="1" indent="-342900">
              <a:buFont typeface="Wingdings" panose="05000000000000000000" pitchFamily="2" charset="2"/>
              <a:buChar char="Ø"/>
            </a:pPr>
            <a:r>
              <a:rPr lang="zh-CN" altLang="en-US" sz="2000" dirty="0"/>
              <a:t>联合共识（两阶段成员变更）：</a:t>
            </a:r>
            <a:endParaRPr lang="en-US" altLang="zh-CN" sz="2000" dirty="0"/>
          </a:p>
          <a:p>
            <a:pPr marL="1257300" lvl="2" indent="-342900">
              <a:buFont typeface="Arial" panose="020B0604020202020204" pitchFamily="34" charset="0"/>
              <a:buChar char="•"/>
            </a:pPr>
            <a:r>
              <a:rPr lang="zh-CN" altLang="en-US" sz="2000" dirty="0"/>
              <a:t>出于安全性的考虑，在变更的过程中需要达成双多数派。</a:t>
            </a:r>
            <a:endParaRPr lang="en-US" altLang="zh-CN" sz="2000" dirty="0"/>
          </a:p>
        </p:txBody>
      </p:sp>
      <p:pic>
        <p:nvPicPr>
          <p:cNvPr id="6148" name="Picture 4" descr="C:\Users\sunsh\AppData\Local\YNote\data\sunshinejiali98@163.com\be0b81b243db4564a66a3bdcd637cf29\clipboard.png"/>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29486" y="4018380"/>
            <a:ext cx="4656085" cy="261316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sunsh\AppData\Local\YNote\data\sunshinejiali98@163.com\c7113dc70bcc4276b8d189fe8d94fbf7\clipboard.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85295" y="4017929"/>
            <a:ext cx="4427314" cy="2613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联合</a:t>
            </a:r>
            <a:r>
              <a:rPr lang="zh-CN" altLang="en-US"/>
              <a:t>共识</a:t>
            </a:r>
            <a:endParaRPr lang="zh-CN" altLang="en-US"/>
          </a:p>
        </p:txBody>
      </p:sp>
      <p:sp>
        <p:nvSpPr>
          <p:cNvPr id="4" name="灯片编号占位符 3"/>
          <p:cNvSpPr>
            <a:spLocks noGrp="1"/>
          </p:cNvSpPr>
          <p:nvPr>
            <p:ph type="sldNum" sz="quarter" idx="12"/>
          </p:nvPr>
        </p:nvSpPr>
        <p:spPr/>
        <p:txBody>
          <a:bodyPr/>
          <a:p>
            <a:pPr eaLnBrk="1" latinLnBrk="0" hangingPunct="1"/>
            <a:fld id="{F0C94032-CD4C-4C25-B0C2-CEC720522D92}" type="slidenum">
              <a:rPr kumimoji="0" lang="en-US" smtClean="0"/>
            </a:fld>
            <a:endParaRPr kumimoji="0" lang="en-US" dirty="0">
              <a:solidFill>
                <a:srgbClr val="FFFFFF"/>
              </a:solidFill>
            </a:endParaRPr>
          </a:p>
        </p:txBody>
      </p:sp>
      <p:pic>
        <p:nvPicPr>
          <p:cNvPr id="7" name="内容占位符 6"/>
          <p:cNvPicPr>
            <a:picLocks noChangeAspect="1"/>
          </p:cNvPicPr>
          <p:nvPr>
            <p:ph sz="quarter" idx="1"/>
          </p:nvPr>
        </p:nvPicPr>
        <p:blipFill>
          <a:blip r:embed="rId1"/>
          <a:stretch>
            <a:fillRect/>
          </a:stretch>
        </p:blipFill>
        <p:spPr>
          <a:xfrm>
            <a:off x="612775" y="2065655"/>
            <a:ext cx="7500620" cy="34886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a:t>
            </a:r>
            <a:r>
              <a:rPr lang="en-US" altLang="zh-CN" sz="3600" dirty="0">
                <a:latin typeface="Carlito"/>
              </a:rPr>
              <a:t>Multi-Raft</a:t>
            </a:r>
            <a:endParaRPr lang="en-US" altLang="zh-CN"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495300" y="1523955"/>
            <a:ext cx="8153400" cy="2062103"/>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dirty="0"/>
              <a:t>Raft</a:t>
            </a:r>
            <a:r>
              <a:rPr lang="zh-CN" altLang="en-US" sz="2400" dirty="0"/>
              <a:t>存在的问题：读写请求都由</a:t>
            </a:r>
            <a:r>
              <a:rPr lang="en-US" altLang="zh-CN" sz="2400" dirty="0"/>
              <a:t>Leader</a:t>
            </a:r>
            <a:r>
              <a:rPr lang="zh-CN" altLang="en-US" sz="2400" dirty="0"/>
              <a:t>处理，性能瓶颈。</a:t>
            </a:r>
            <a:endParaRPr lang="en-US" altLang="zh-CN" sz="2400" dirty="0"/>
          </a:p>
          <a:p>
            <a:pPr marL="285750" indent="-285750">
              <a:buFont typeface="Wingdings" panose="05000000000000000000" pitchFamily="2" charset="2"/>
              <a:buChar char="p"/>
            </a:pPr>
            <a:r>
              <a:rPr lang="en-US" altLang="zh-CN" sz="2400" dirty="0"/>
              <a:t>Multi-Raft</a:t>
            </a:r>
            <a:r>
              <a:rPr lang="zh-CN" altLang="en-US" sz="2400" dirty="0">
                <a:latin typeface="+mn-ea"/>
              </a:rPr>
              <a:t>：</a:t>
            </a:r>
            <a:endParaRPr lang="en-US" altLang="zh-CN" sz="2400" dirty="0">
              <a:latin typeface="+mn-ea"/>
            </a:endParaRPr>
          </a:p>
          <a:p>
            <a:pPr marL="800100" lvl="1" indent="-342900">
              <a:buFont typeface="Wingdings" panose="05000000000000000000" pitchFamily="2" charset="2"/>
              <a:buChar char="Ø"/>
            </a:pPr>
            <a:r>
              <a:rPr lang="zh-CN" altLang="en-US" sz="2000" dirty="0"/>
              <a:t>数据按照一定的方式切片，每一个切片的数据都有自己的副本，这些副本之间的数据使用</a:t>
            </a:r>
            <a:r>
              <a:rPr lang="en-US" altLang="zh-CN" sz="2000" dirty="0"/>
              <a:t>Raft</a:t>
            </a:r>
            <a:r>
              <a:rPr lang="zh-CN" altLang="en-US" sz="2000" dirty="0"/>
              <a:t>来保证数据的⼀致性，在全局来看整个系统中同时存在多个</a:t>
            </a:r>
            <a:r>
              <a:rPr lang="en-US" altLang="zh-CN" sz="2000" dirty="0"/>
              <a:t>Raft-Group</a:t>
            </a:r>
            <a:r>
              <a:rPr lang="zh-CN" altLang="en-US" sz="2000" dirty="0"/>
              <a:t>。</a:t>
            </a:r>
            <a:endParaRPr lang="en-US" altLang="zh-CN" sz="2000" dirty="0"/>
          </a:p>
          <a:p>
            <a:pPr marL="800100" lvl="1" indent="-342900">
              <a:buFont typeface="Wingdings" panose="05000000000000000000" pitchFamily="2" charset="2"/>
              <a:buChar char="Ø"/>
            </a:pPr>
            <a:endParaRPr lang="en-US" altLang="zh-CN"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4710" y="3482861"/>
            <a:ext cx="6285052" cy="320665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“进阶”资料</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0" y="1523955"/>
            <a:ext cx="9144000" cy="5386090"/>
          </a:xfrm>
          <a:prstGeom prst="rect">
            <a:avLst/>
          </a:prstGeom>
          <a:noFill/>
        </p:spPr>
        <p:txBody>
          <a:bodyPr wrap="square" rtlCol="0">
            <a:spAutoFit/>
          </a:bodyPr>
          <a:lstStyle/>
          <a:p>
            <a:pPr marL="285750" indent="-285750">
              <a:buFont typeface="Wingdings" panose="05000000000000000000" pitchFamily="2" charset="2"/>
              <a:buChar char="p"/>
            </a:pPr>
            <a:r>
              <a:rPr lang="zh-CN" altLang="en-US" sz="2000" dirty="0"/>
              <a:t>参考资料</a:t>
            </a:r>
            <a:r>
              <a:rPr lang="zh-CN" altLang="en-US" sz="2400" dirty="0">
                <a:latin typeface="+mn-ea"/>
              </a:rPr>
              <a:t>：</a:t>
            </a:r>
            <a:endParaRPr lang="en-US" altLang="zh-CN" sz="2400" dirty="0">
              <a:latin typeface="+mn-ea"/>
            </a:endParaRPr>
          </a:p>
          <a:p>
            <a:pPr marL="800100" lvl="1" indent="-342900">
              <a:buFont typeface="Wingdings" panose="05000000000000000000" pitchFamily="2" charset="2"/>
              <a:buChar char="Ø"/>
            </a:pPr>
            <a:r>
              <a:rPr lang="zh-CN" altLang="en-US" sz="2000" dirty="0"/>
              <a:t>动画</a:t>
            </a:r>
            <a:r>
              <a:rPr lang="en-US" altLang="zh-CN" sz="2000" dirty="0"/>
              <a:t>Raft Understandable Distributed Consensus</a:t>
            </a:r>
            <a:r>
              <a:rPr lang="zh-CN" altLang="en-US" sz="2000" dirty="0"/>
              <a:t>：</a:t>
            </a:r>
            <a:r>
              <a:rPr lang="en-US" altLang="zh-CN" sz="2000" dirty="0"/>
              <a:t>http://thesecretlivesofdata.com/raft/</a:t>
            </a:r>
            <a:endParaRPr lang="en-US" altLang="zh-CN" sz="2000" dirty="0"/>
          </a:p>
          <a:p>
            <a:pPr marL="800100" lvl="1" indent="-342900">
              <a:buFont typeface="Wingdings" panose="05000000000000000000" pitchFamily="2" charset="2"/>
              <a:buChar char="Ø"/>
            </a:pPr>
            <a:r>
              <a:rPr lang="en-US" altLang="zh-CN" sz="2000" dirty="0"/>
              <a:t>Raft</a:t>
            </a:r>
            <a:r>
              <a:rPr lang="zh-CN" altLang="en-US" sz="2000" dirty="0"/>
              <a:t>详细描述动画：</a:t>
            </a:r>
            <a:r>
              <a:rPr lang="en-US" altLang="zh-CN" sz="2000" dirty="0"/>
              <a:t>https://raft.github.io/</a:t>
            </a:r>
            <a:endParaRPr lang="en-US" altLang="zh-CN" sz="2000" dirty="0"/>
          </a:p>
          <a:p>
            <a:pPr marL="800100" lvl="1" indent="-342900">
              <a:buFont typeface="Wingdings" panose="05000000000000000000" pitchFamily="2" charset="2"/>
              <a:buChar char="Ø"/>
            </a:pPr>
            <a:r>
              <a:rPr lang="en-US" altLang="zh-CN" sz="2000" dirty="0"/>
              <a:t>Raft</a:t>
            </a:r>
            <a:r>
              <a:rPr lang="zh-CN" altLang="en-US" sz="2000" dirty="0"/>
              <a:t>算法详解：</a:t>
            </a:r>
            <a:r>
              <a:rPr lang="en-US" altLang="zh-CN" sz="2000" dirty="0"/>
              <a:t>https://zhuanlan.zhihu.com/p/32052223</a:t>
            </a:r>
            <a:endParaRPr lang="en-US" altLang="zh-CN" sz="2000" dirty="0"/>
          </a:p>
          <a:p>
            <a:pPr marL="800100" lvl="1" indent="-342900">
              <a:buFont typeface="Wingdings" panose="05000000000000000000" pitchFamily="2" charset="2"/>
              <a:buChar char="Ø"/>
            </a:pPr>
            <a:r>
              <a:rPr lang="en-US" altLang="zh-CN" sz="2000" dirty="0"/>
              <a:t>Raft</a:t>
            </a:r>
            <a:r>
              <a:rPr lang="zh-CN" altLang="en-US" sz="2000" dirty="0"/>
              <a:t>一致性算法：</a:t>
            </a:r>
            <a:r>
              <a:rPr lang="en-US" altLang="zh-CN" sz="2000" dirty="0"/>
              <a:t>https://lotabout.me/2019/Raft-Consensus-Algorithm/</a:t>
            </a:r>
            <a:endParaRPr lang="en-US" altLang="zh-CN" sz="2000" dirty="0"/>
          </a:p>
          <a:p>
            <a:pPr marL="800100" lvl="1" indent="-342900">
              <a:buFont typeface="Wingdings" panose="05000000000000000000" pitchFamily="2" charset="2"/>
              <a:buChar char="Ø"/>
            </a:pPr>
            <a:r>
              <a:rPr lang="en-US" altLang="zh-CN" sz="2000" dirty="0" err="1"/>
              <a:t>Elasticell</a:t>
            </a:r>
            <a:r>
              <a:rPr lang="en-US" altLang="zh-CN" sz="2000" dirty="0"/>
              <a:t>-Multi-Raft</a:t>
            </a:r>
            <a:r>
              <a:rPr lang="zh-CN" altLang="en-US" sz="2000" dirty="0"/>
              <a:t>实现 </a:t>
            </a:r>
            <a:r>
              <a:rPr lang="en-US" altLang="zh-CN" sz="2000" dirty="0"/>
              <a:t>https://zhuanlan.zhihu.com/p/33047950</a:t>
            </a:r>
            <a:endParaRPr lang="en-US" altLang="zh-CN" sz="2000" dirty="0"/>
          </a:p>
          <a:p>
            <a:pPr marL="800100" lvl="1" indent="-342900">
              <a:buFont typeface="Wingdings" panose="05000000000000000000" pitchFamily="2" charset="2"/>
              <a:buChar char="Ø"/>
            </a:pPr>
            <a:r>
              <a:rPr lang="en-US" altLang="zh-CN" sz="2000" dirty="0"/>
              <a:t>TIDB </a:t>
            </a:r>
            <a:r>
              <a:rPr lang="zh-CN" altLang="en-US" sz="2000" dirty="0"/>
              <a:t>架构及分布式协议</a:t>
            </a:r>
            <a:r>
              <a:rPr lang="en-US" altLang="zh-CN" sz="2000" dirty="0"/>
              <a:t>Paxos</a:t>
            </a:r>
            <a:r>
              <a:rPr lang="zh-CN" altLang="en-US" sz="2000" dirty="0"/>
              <a:t>和</a:t>
            </a:r>
            <a:r>
              <a:rPr lang="en-US" altLang="zh-CN" sz="2000" dirty="0"/>
              <a:t>Raft</a:t>
            </a:r>
            <a:r>
              <a:rPr lang="zh-CN" altLang="en-US" sz="2000" dirty="0"/>
              <a:t>对比 </a:t>
            </a:r>
            <a:r>
              <a:rPr lang="en-US" altLang="zh-CN" sz="2000" dirty="0"/>
              <a:t>https://blog.51cto.com/liuminkun/2377029</a:t>
            </a:r>
            <a:endParaRPr lang="en-US" altLang="zh-CN" sz="2000" dirty="0"/>
          </a:p>
          <a:p>
            <a:pPr marL="800100" lvl="1" indent="-342900">
              <a:buFont typeface="Wingdings" panose="05000000000000000000" pitchFamily="2" charset="2"/>
              <a:buChar char="Ø"/>
            </a:pPr>
            <a:r>
              <a:rPr lang="zh-CN" altLang="en-US" sz="2000" dirty="0"/>
              <a:t>基于 </a:t>
            </a:r>
            <a:r>
              <a:rPr lang="en-US" altLang="zh-CN" sz="2000" dirty="0"/>
              <a:t>Raft </a:t>
            </a:r>
            <a:r>
              <a:rPr lang="zh-CN" altLang="en-US" sz="2000" dirty="0"/>
              <a:t>构建弹性伸缩的存储系统 </a:t>
            </a:r>
            <a:r>
              <a:rPr lang="en-US" altLang="zh-CN" sz="2000" dirty="0"/>
              <a:t>https://pingcap.com/blog-cn/building-distributed-db-with-raft/</a:t>
            </a:r>
            <a:endParaRPr lang="en-US" altLang="zh-CN" sz="2000" dirty="0"/>
          </a:p>
          <a:p>
            <a:pPr marL="800100" lvl="1" indent="-342900">
              <a:buFont typeface="Wingdings" panose="05000000000000000000" pitchFamily="2" charset="2"/>
              <a:buChar char="Ø"/>
            </a:pPr>
            <a:r>
              <a:rPr lang="zh-CN" altLang="en-US" sz="2000" dirty="0"/>
              <a:t>什么是</a:t>
            </a:r>
            <a:r>
              <a:rPr lang="en-US" altLang="zh-CN" sz="2000" dirty="0"/>
              <a:t>multi-Raft https://www.pianshen.com/article/12371692155/</a:t>
            </a:r>
            <a:endParaRPr lang="en-US" altLang="zh-CN" sz="2000" dirty="0"/>
          </a:p>
          <a:p>
            <a:pPr marL="800100" lvl="1" indent="-342900">
              <a:buFont typeface="Wingdings" panose="05000000000000000000" pitchFamily="2" charset="2"/>
              <a:buChar char="Ø"/>
            </a:pPr>
            <a:r>
              <a:rPr lang="zh-CN" altLang="en-US" sz="2000" dirty="0"/>
              <a:t>单服务器成员资格更改 </a:t>
            </a:r>
            <a:r>
              <a:rPr lang="en-US" altLang="zh-CN" sz="2000" dirty="0"/>
              <a:t>https://groups.google.com/g/raft-dev/c/t4xj6dJTP6E</a:t>
            </a:r>
            <a:endParaRPr lang="en-US" altLang="zh-CN" sz="2000" dirty="0"/>
          </a:p>
          <a:p>
            <a:pPr marL="800100" lvl="1" indent="-342900">
              <a:buFont typeface="Wingdings" panose="05000000000000000000" pitchFamily="2" charset="2"/>
              <a:buChar char="Ø"/>
            </a:pPr>
            <a:r>
              <a:rPr lang="en-US" altLang="zh-CN" sz="2000" dirty="0"/>
              <a:t>CONSENSUS: BRIDGING THEORY AND PRACTICE https://web.stanford.edu/~ouster/cgi-bin/papers/OngaroPhD.pdf</a:t>
            </a:r>
            <a:endParaRPr lang="en-US" altLang="zh-CN" sz="2000" dirty="0"/>
          </a:p>
          <a:p>
            <a:pPr marL="800100" lvl="1" indent="-342900">
              <a:buFont typeface="Wingdings" panose="05000000000000000000" pitchFamily="2" charset="2"/>
              <a:buChar char="Ø"/>
            </a:pPr>
            <a:r>
              <a:rPr lang="en-US" altLang="zh-CN" sz="2000" dirty="0"/>
              <a:t>Scaling Raft https://www.cockroachlabs.com/blog/scaling-raft/</a:t>
            </a:r>
            <a:endParaRPr lang="en-US" altLang="zh-CN" sz="2000" dirty="0"/>
          </a:p>
          <a:p>
            <a:pPr marL="800100" lvl="1" indent="-342900">
              <a:buFont typeface="Wingdings" panose="05000000000000000000" pitchFamily="2" charset="2"/>
              <a:buChar char="Ø"/>
            </a:pPr>
            <a:r>
              <a:rPr lang="zh-CN" altLang="en-US" sz="2000" dirty="0"/>
              <a:t>深度解析</a:t>
            </a:r>
            <a:r>
              <a:rPr lang="en-US" altLang="zh-CN" sz="2000" dirty="0"/>
              <a:t>Raft https://juejin.cn/post/6907151199141625870#heading-14</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fld>
            <a:endParaRPr kumimoji="0" lang="en-US" dirty="0">
              <a:solidFill>
                <a:srgbClr val="FFFFFF"/>
              </a:solidFill>
            </a:endParaRPr>
          </a:p>
        </p:txBody>
      </p:sp>
      <p:sp>
        <p:nvSpPr>
          <p:cNvPr id="7" name="文本框 6"/>
          <p:cNvSpPr txBox="1"/>
          <p:nvPr/>
        </p:nvSpPr>
        <p:spPr>
          <a:xfrm>
            <a:off x="533400" y="1519660"/>
            <a:ext cx="8153400" cy="532453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t>共识</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t>允许一组机器作为一致的工作组，能容忍故障，具有高可用性。</a:t>
            </a:r>
            <a:endParaRPr lang="en-US" altLang="zh-CN" sz="2400" b="1" dirty="0"/>
          </a:p>
          <a:p>
            <a:pPr marL="285750" indent="-285750">
              <a:buFont typeface="Wingdings" panose="05000000000000000000" pitchFamily="2" charset="2"/>
              <a:buChar char="p"/>
            </a:pPr>
            <a:r>
              <a:rPr lang="zh-CN" altLang="en-US" sz="2400" b="1" dirty="0"/>
              <a:t>共识算法的保证</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t>在网络延迟、分区、数据丢失、重复和乱序时，返回正确的结果。</a:t>
            </a:r>
            <a:endParaRPr lang="en-US" altLang="zh-CN" sz="2000" dirty="0"/>
          </a:p>
          <a:p>
            <a:pPr marL="800100" lvl="1" indent="-342900">
              <a:buFont typeface="Wingdings" panose="05000000000000000000" pitchFamily="2" charset="2"/>
              <a:buChar char="Ø"/>
            </a:pPr>
            <a:r>
              <a:rPr lang="zh-CN" altLang="en-US" sz="2000" dirty="0"/>
              <a:t>不依赖于时间来确保日志的一致性。 </a:t>
            </a:r>
            <a:endParaRPr lang="en-US" altLang="zh-CN" sz="2000" b="1" dirty="0"/>
          </a:p>
          <a:p>
            <a:pPr marL="800100" lvl="1" indent="-342900">
              <a:buFont typeface="Wingdings" panose="05000000000000000000" pitchFamily="2" charset="2"/>
              <a:buChar char="Ø"/>
            </a:pPr>
            <a:r>
              <a:rPr lang="zh-CN" altLang="en-US" sz="2000" dirty="0"/>
              <a:t>任何少数服务器故障，还可以正常工作</a:t>
            </a:r>
            <a:r>
              <a:rPr lang="zh-CN" altLang="en-US" sz="2000" b="1" dirty="0"/>
              <a:t>。</a:t>
            </a:r>
            <a:r>
              <a:rPr lang="zh-CN" altLang="en-US" sz="2000" dirty="0"/>
              <a:t>在</a:t>
            </a:r>
            <a:r>
              <a:rPr lang="en-US" altLang="zh-CN" sz="2000" dirty="0"/>
              <a:t>2F + 1</a:t>
            </a:r>
            <a:r>
              <a:rPr lang="zh-CN" altLang="en-US" sz="2000" dirty="0"/>
              <a:t>个节点的集群中，只要有</a:t>
            </a:r>
            <a:r>
              <a:rPr lang="en-US" altLang="zh-CN" sz="2000" dirty="0"/>
              <a:t>F + 1</a:t>
            </a:r>
            <a:r>
              <a:rPr lang="zh-CN" altLang="en-US" sz="2000" dirty="0"/>
              <a:t>个节点能够正常工作，则可以服务。</a:t>
            </a:r>
            <a:endParaRPr lang="en-US" altLang="zh-CN" sz="2000" dirty="0"/>
          </a:p>
          <a:p>
            <a:pPr marL="285750" indent="-285750">
              <a:buFont typeface="Wingdings" panose="05000000000000000000" pitchFamily="2" charset="2"/>
              <a:buChar char="p"/>
            </a:pPr>
            <a:r>
              <a:rPr lang="en-US" altLang="zh-CN" sz="2400" b="1" dirty="0"/>
              <a:t>Paxos</a:t>
            </a:r>
            <a:r>
              <a:rPr lang="zh-CN" altLang="en-US" sz="2400" b="1" dirty="0"/>
              <a:t>算法的缺点</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t>难以理解，状态空间复杂。</a:t>
            </a:r>
            <a:endParaRPr lang="en-US" altLang="zh-CN" sz="2000" dirty="0"/>
          </a:p>
          <a:p>
            <a:pPr marL="800100" lvl="1" indent="-342900">
              <a:buFont typeface="Wingdings" panose="05000000000000000000" pitchFamily="2" charset="2"/>
              <a:buChar char="Ø"/>
            </a:pPr>
            <a:r>
              <a:rPr lang="zh-CN" altLang="en-US" sz="2000" dirty="0"/>
              <a:t>没有构建现实系统的统一基础。</a:t>
            </a:r>
            <a:endParaRPr lang="en-US" altLang="zh-CN" sz="2400" dirty="0"/>
          </a:p>
          <a:p>
            <a:pPr marL="285750" indent="-285750">
              <a:buFont typeface="Wingdings" panose="05000000000000000000" pitchFamily="2" charset="2"/>
              <a:buChar char="p"/>
            </a:pPr>
            <a:r>
              <a:rPr lang="en-US" altLang="zh-CN" sz="2400" b="1" dirty="0"/>
              <a:t>Raft</a:t>
            </a:r>
            <a:r>
              <a:rPr lang="zh-CN" altLang="en-US" sz="2400" b="1" dirty="0"/>
              <a:t>算法的目标</a:t>
            </a:r>
            <a:r>
              <a:rPr lang="zh-CN" altLang="en-US" sz="2400" dirty="0"/>
              <a:t>：</a:t>
            </a:r>
            <a:endParaRPr lang="en-US" altLang="zh-CN" sz="2400" dirty="0"/>
          </a:p>
          <a:p>
            <a:pPr marL="800100" lvl="1" indent="-342900">
              <a:buFont typeface="Wingdings" panose="05000000000000000000" pitchFamily="2" charset="2"/>
              <a:buChar char="Ø"/>
            </a:pPr>
            <a:r>
              <a:rPr lang="zh-CN" altLang="en-US" sz="2000" b="1" dirty="0"/>
              <a:t>可理解性</a:t>
            </a:r>
            <a:r>
              <a:rPr lang="zh-CN" altLang="en-US" sz="2000" dirty="0"/>
              <a:t>：拆分算法</a:t>
            </a:r>
            <a:r>
              <a:rPr lang="en-US" altLang="zh-CN" sz="2000" dirty="0"/>
              <a:t>+</a:t>
            </a:r>
            <a:r>
              <a:rPr lang="zh-CN" altLang="en-US" sz="2000" dirty="0"/>
              <a:t>缩减状态空间的大小。</a:t>
            </a:r>
            <a:endParaRPr lang="en-US" altLang="zh-CN" sz="2000" dirty="0"/>
          </a:p>
          <a:p>
            <a:pPr marL="800100" lvl="1" indent="-342900">
              <a:buFont typeface="Wingdings" panose="05000000000000000000" pitchFamily="2" charset="2"/>
              <a:buChar char="Ø"/>
            </a:pPr>
            <a:r>
              <a:rPr lang="zh-CN" altLang="en-US" sz="2000" b="1" dirty="0"/>
              <a:t>安全性</a:t>
            </a:r>
            <a:r>
              <a:rPr lang="zh-CN" altLang="en-US" sz="2000" dirty="0"/>
              <a:t>：共识算法的保证。</a:t>
            </a:r>
            <a:endParaRPr lang="en-US" altLang="zh-CN" sz="2400" b="1" dirty="0"/>
          </a:p>
          <a:p>
            <a:pPr marL="285750" indent="-285750">
              <a:buFont typeface="Wingdings" panose="05000000000000000000" pitchFamily="2" charset="2"/>
              <a:buChar char="p"/>
            </a:pPr>
            <a:r>
              <a:rPr lang="en-US" altLang="zh-CN" sz="2400" b="1" dirty="0"/>
              <a:t>Raft</a:t>
            </a:r>
            <a:r>
              <a:rPr lang="zh-CN" altLang="en-US" sz="2400" b="1" dirty="0"/>
              <a:t>算法的应用</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t>分布式 </a:t>
            </a:r>
            <a:r>
              <a:rPr lang="en-US" altLang="zh-CN" sz="2000" dirty="0"/>
              <a:t>KV </a:t>
            </a:r>
            <a:r>
              <a:rPr lang="zh-CN" altLang="en-US" sz="2000" dirty="0"/>
              <a:t>系统，</a:t>
            </a:r>
            <a:r>
              <a:rPr lang="en-US" altLang="zh-CN" sz="2000" dirty="0">
                <a:hlinkClick r:id="rId1" tooltip="https://github.com/etcd-io/etcd"/>
              </a:rPr>
              <a:t>etcd</a:t>
            </a:r>
            <a:r>
              <a:rPr lang="en-US" altLang="zh-CN" sz="2000" dirty="0"/>
              <a:t> </a:t>
            </a:r>
            <a:endParaRPr lang="en-US" altLang="zh-CN" sz="2000" dirty="0"/>
          </a:p>
          <a:p>
            <a:pPr marL="800100" lvl="1" indent="-342900">
              <a:buFont typeface="Wingdings" panose="05000000000000000000" pitchFamily="2" charset="2"/>
              <a:buChar char="Ø"/>
            </a:pPr>
            <a:r>
              <a:rPr lang="zh-CN" altLang="en-US" sz="2000" dirty="0"/>
              <a:t>微服务基础设施，</a:t>
            </a:r>
            <a:r>
              <a:rPr lang="en-US" altLang="zh-CN" sz="2000" dirty="0">
                <a:hlinkClick r:id="rId2" tooltip="https://github.com/hashicorp/consul"/>
              </a:rPr>
              <a:t>consul</a:t>
            </a:r>
            <a:r>
              <a:rPr lang="en-US" altLang="zh-CN" sz="2000" dirty="0"/>
              <a:t> </a:t>
            </a:r>
            <a:endParaRPr lang="en-US"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Carlito"/>
              </a:rPr>
              <a:t>Raft</a:t>
            </a:r>
            <a:r>
              <a:rPr lang="zh-CN" altLang="en-US" sz="3600" dirty="0">
                <a:latin typeface="Carlito"/>
              </a:rPr>
              <a:t>介绍目录</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4" name="矩形 3"/>
          <p:cNvSpPr/>
          <p:nvPr/>
        </p:nvSpPr>
        <p:spPr>
          <a:xfrm>
            <a:off x="659741" y="1516698"/>
            <a:ext cx="2054860" cy="3784600"/>
          </a:xfrm>
          <a:prstGeom prst="rect">
            <a:avLst/>
          </a:prstGeom>
        </p:spPr>
        <p:txBody>
          <a:bodyPr wrap="none">
            <a:spAutoFit/>
          </a:bodyPr>
          <a:lstStyle/>
          <a:p>
            <a:pPr marL="285750" indent="-285750">
              <a:lnSpc>
                <a:spcPct val="200000"/>
              </a:lnSpc>
              <a:buFont typeface="Wingdings" panose="05000000000000000000" pitchFamily="2" charset="2"/>
              <a:buChar char="p"/>
            </a:pPr>
            <a:r>
              <a:rPr lang="zh-CN" altLang="en-US" sz="2400" dirty="0"/>
              <a:t>基本知识</a:t>
            </a:r>
            <a:endParaRPr lang="en-US" altLang="zh-CN" sz="2400" dirty="0"/>
          </a:p>
          <a:p>
            <a:pPr marL="285750" indent="-285750">
              <a:lnSpc>
                <a:spcPct val="200000"/>
              </a:lnSpc>
              <a:buFont typeface="Wingdings" panose="05000000000000000000" pitchFamily="2" charset="2"/>
              <a:buChar char="p"/>
            </a:pPr>
            <a:r>
              <a:rPr lang="en-US" altLang="zh-CN" sz="2400" dirty="0"/>
              <a:t>Leader</a:t>
            </a:r>
            <a:r>
              <a:rPr lang="zh-CN" altLang="en-US" sz="2400" dirty="0"/>
              <a:t>选举</a:t>
            </a:r>
            <a:endParaRPr lang="en-US" altLang="zh-CN" sz="2400" dirty="0"/>
          </a:p>
          <a:p>
            <a:pPr marL="285750" indent="-285750">
              <a:lnSpc>
                <a:spcPct val="200000"/>
              </a:lnSpc>
              <a:buFont typeface="Wingdings" panose="05000000000000000000" pitchFamily="2" charset="2"/>
              <a:buChar char="p"/>
            </a:pPr>
            <a:r>
              <a:rPr lang="zh-CN" altLang="en-US" sz="2400" dirty="0"/>
              <a:t>日志复制</a:t>
            </a:r>
            <a:endParaRPr lang="en-US" altLang="zh-CN" sz="2400" dirty="0"/>
          </a:p>
          <a:p>
            <a:pPr marL="285750" indent="-285750">
              <a:lnSpc>
                <a:spcPct val="200000"/>
              </a:lnSpc>
              <a:buFont typeface="Wingdings" panose="05000000000000000000" pitchFamily="2" charset="2"/>
              <a:buChar char="p"/>
            </a:pPr>
            <a:r>
              <a:rPr lang="zh-CN" altLang="en-US" sz="2400" dirty="0"/>
              <a:t>安全性</a:t>
            </a:r>
            <a:endParaRPr lang="en-US" altLang="zh-CN" sz="2400" dirty="0"/>
          </a:p>
          <a:p>
            <a:pPr marL="285750" indent="-285750">
              <a:lnSpc>
                <a:spcPct val="200000"/>
              </a:lnSpc>
              <a:buFont typeface="Wingdings" panose="05000000000000000000" pitchFamily="2" charset="2"/>
              <a:buChar char="p"/>
            </a:pPr>
            <a:endParaRPr lang="en-US" altLang="zh-CN" sz="24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28273" y="2725523"/>
            <a:ext cx="3849780" cy="22907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zh-CN" altLang="en-US"/>
              <a:t>知识</a:t>
            </a:r>
            <a:endParaRPr lang="zh-CN" altLang="en-US"/>
          </a:p>
        </p:txBody>
      </p:sp>
      <p:sp>
        <p:nvSpPr>
          <p:cNvPr id="3" name="内容占位符 2"/>
          <p:cNvSpPr>
            <a:spLocks noGrp="1"/>
          </p:cNvSpPr>
          <p:nvPr>
            <p:ph sz="quarter" idx="1"/>
          </p:nvPr>
        </p:nvSpPr>
        <p:spPr/>
        <p:txBody>
          <a:bodyPr/>
          <a:p>
            <a:r>
              <a:rPr lang="en-US" altLang="zh-CN"/>
              <a:t>Brain Split &amp; </a:t>
            </a:r>
            <a:r>
              <a:rPr lang="en-US" altLang="zh-CN"/>
              <a:t>Majority</a:t>
            </a:r>
            <a:endParaRPr lang="en-US" altLang="zh-CN"/>
          </a:p>
          <a:p>
            <a:r>
              <a:rPr lang="zh-CN" altLang="en-US"/>
              <a:t>状态机</a:t>
            </a:r>
            <a:r>
              <a:rPr lang="en-US" altLang="zh-CN"/>
              <a:t>-</a:t>
            </a:r>
            <a:r>
              <a:rPr lang="en-US" altLang="zh-CN"/>
              <a:t>KV</a:t>
            </a:r>
            <a:endParaRPr lang="en-US" altLang="zh-CN"/>
          </a:p>
          <a:p>
            <a:pPr lvl="1"/>
            <a:r>
              <a:rPr lang="en-US" altLang="zh-CN"/>
              <a:t>Raft</a:t>
            </a:r>
            <a:r>
              <a:rPr lang="zh-CN" altLang="en-US"/>
              <a:t>的正常过程（</a:t>
            </a:r>
            <a:r>
              <a:rPr lang="en-US" altLang="zh-CN"/>
              <a:t>P12</a:t>
            </a:r>
            <a:r>
              <a:rPr lang="zh-CN" altLang="en-US"/>
              <a:t>）</a:t>
            </a:r>
            <a:endParaRPr lang="en-US" altLang="zh-CN"/>
          </a:p>
          <a:p>
            <a:endParaRPr lang="en-US" altLang="zh-CN"/>
          </a:p>
        </p:txBody>
      </p:sp>
      <p:sp>
        <p:nvSpPr>
          <p:cNvPr id="4" name="灯片编号占位符 3"/>
          <p:cNvSpPr>
            <a:spLocks noGrp="1"/>
          </p:cNvSpPr>
          <p:nvPr>
            <p:ph type="sldNum" sz="quarter" idx="12"/>
          </p:nvPr>
        </p:nvSpPr>
        <p:spPr/>
        <p:txBody>
          <a:bodyPr/>
          <a:p>
            <a:pPr eaLnBrk="1" latinLnBrk="0" hangingPunct="1"/>
            <a:fld id="{F0C94032-CD4C-4C25-B0C2-CEC720522D92}" type="slidenum">
              <a:rPr kumimoji="0" lang="en-US" smtClean="0"/>
            </a:fld>
            <a:endParaRPr kumimoji="0" lang="en-US"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基本知识</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5" name="文本框 4"/>
          <p:cNvSpPr txBox="1"/>
          <p:nvPr/>
        </p:nvSpPr>
        <p:spPr>
          <a:xfrm>
            <a:off x="533400" y="1523955"/>
            <a:ext cx="8153400" cy="526224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t>复制状态机</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t>相同的初状态 </a:t>
            </a:r>
            <a:r>
              <a:rPr lang="en-US" altLang="zh-CN" sz="2000" dirty="0"/>
              <a:t>+ </a:t>
            </a:r>
            <a:r>
              <a:rPr lang="zh-CN" altLang="en-US" sz="2000" dirty="0"/>
              <a:t>相同的输入 </a:t>
            </a:r>
            <a:r>
              <a:rPr lang="en-US" altLang="zh-CN" sz="2000" dirty="0"/>
              <a:t>= </a:t>
            </a:r>
            <a:r>
              <a:rPr lang="zh-CN" altLang="en-US" sz="2000" dirty="0"/>
              <a:t>相同的结束状态</a:t>
            </a: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lvl="1"/>
            <a:endParaRPr lang="en-US" altLang="zh-CN" sz="2400"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任期（</a:t>
            </a:r>
            <a:r>
              <a:rPr lang="en-US" altLang="zh-CN" sz="2400" b="1" dirty="0"/>
              <a:t>term</a:t>
            </a:r>
            <a:r>
              <a:rPr lang="zh-CN" altLang="en-US" sz="2400" b="1" dirty="0"/>
              <a:t>）</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t>时间按任期划分，通过任期识别过时消息等。</a:t>
            </a:r>
            <a:endParaRPr lang="en-US" altLang="zh-CN" sz="2000" dirty="0"/>
          </a:p>
          <a:p>
            <a:pPr marL="800100" lvl="1" indent="-342900">
              <a:buFont typeface="Wingdings" panose="05000000000000000000" pitchFamily="2" charset="2"/>
              <a:buChar char="Ø"/>
            </a:pPr>
            <a:r>
              <a:rPr lang="zh-CN" altLang="en-US" sz="2000" dirty="0"/>
              <a:t>每个任期从</a:t>
            </a:r>
            <a:r>
              <a:rPr lang="en-US" altLang="zh-CN" sz="2000" dirty="0"/>
              <a:t>Leader</a:t>
            </a:r>
            <a:r>
              <a:rPr lang="zh-CN" altLang="en-US" sz="2000" dirty="0"/>
              <a:t>选举开始，选举结束后才正常处理客户端请求。</a:t>
            </a:r>
            <a:endParaRPr lang="en-US" altLang="zh-CN" sz="2000" dirty="0"/>
          </a:p>
          <a:p>
            <a:pPr marL="800100" lvl="1" indent="-342900">
              <a:buFont typeface="Wingdings" panose="05000000000000000000" pitchFamily="2" charset="2"/>
              <a:buChar char="Ø"/>
            </a:pPr>
            <a:r>
              <a:rPr lang="zh-CN" altLang="en-US" sz="2000" dirty="0"/>
              <a:t>存在某些选票被瓜分的情况，没有</a:t>
            </a:r>
            <a:r>
              <a:rPr lang="en-US" altLang="zh-CN" sz="2000" dirty="0"/>
              <a:t>Leader</a:t>
            </a:r>
            <a:r>
              <a:rPr lang="zh-CN" altLang="en-US" sz="2000" dirty="0"/>
              <a:t>产生，开始下一个任期。</a:t>
            </a:r>
            <a:endParaRPr lang="en-US" altLang="zh-CN" sz="2000" dirty="0"/>
          </a:p>
        </p:txBody>
      </p:sp>
      <p:pic>
        <p:nvPicPr>
          <p:cNvPr id="7" name="图片 6"/>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0" y="2280114"/>
            <a:ext cx="4782238" cy="2809455"/>
          </a:xfrm>
          <a:prstGeom prst="rect">
            <a:avLst/>
          </a:prstGeom>
        </p:spPr>
      </p:pic>
      <p:pic>
        <p:nvPicPr>
          <p:cNvPr id="8" name="图片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89349" y="2707424"/>
            <a:ext cx="4454652" cy="18881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Carlito"/>
              </a:rPr>
              <a:t>基本知识</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pic>
        <p:nvPicPr>
          <p:cNvPr id="9" name="图片 8"/>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1795780" y="4428490"/>
            <a:ext cx="5688965" cy="2337435"/>
          </a:xfrm>
          <a:prstGeom prst="rect">
            <a:avLst/>
          </a:prstGeom>
        </p:spPr>
      </p:pic>
      <p:sp>
        <p:nvSpPr>
          <p:cNvPr id="10" name="文本框 9"/>
          <p:cNvSpPr txBox="1"/>
          <p:nvPr/>
        </p:nvSpPr>
        <p:spPr>
          <a:xfrm>
            <a:off x="533400" y="1516698"/>
            <a:ext cx="8153400" cy="2677656"/>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t>三种角色：</a:t>
            </a:r>
            <a:endParaRPr lang="en-US" altLang="zh-CN" sz="2400" dirty="0"/>
          </a:p>
          <a:p>
            <a:pPr marL="800100" lvl="1" indent="-342900">
              <a:buFont typeface="Wingdings" panose="05000000000000000000" pitchFamily="2" charset="2"/>
              <a:buChar char="Ø"/>
            </a:pPr>
            <a:r>
              <a:rPr lang="en-US" altLang="zh-CN" sz="2000" b="1" dirty="0"/>
              <a:t>Leader</a:t>
            </a:r>
            <a:r>
              <a:rPr lang="zh-CN" altLang="en-US" sz="2000" dirty="0"/>
              <a:t>：响应客户端的请求，同步数据。</a:t>
            </a:r>
            <a:endParaRPr lang="en-US" altLang="zh-CN" sz="2000" dirty="0"/>
          </a:p>
          <a:p>
            <a:pPr marL="800100" lvl="1" indent="-342900">
              <a:buFont typeface="Wingdings" panose="05000000000000000000" pitchFamily="2" charset="2"/>
              <a:buChar char="Ø"/>
            </a:pPr>
            <a:r>
              <a:rPr lang="en-US" altLang="zh-CN" sz="2000" b="1" dirty="0"/>
              <a:t>Candidate</a:t>
            </a:r>
            <a:r>
              <a:rPr lang="zh-CN" altLang="en-US" sz="2000" dirty="0"/>
              <a:t>：</a:t>
            </a:r>
            <a:r>
              <a:rPr lang="en-US" altLang="zh-CN" sz="2000" dirty="0"/>
              <a:t>Leader</a:t>
            </a:r>
            <a:r>
              <a:rPr lang="zh-CN" altLang="en-US" sz="2000" dirty="0"/>
              <a:t>选举时的状态，获得多数选票可担任</a:t>
            </a:r>
            <a:r>
              <a:rPr lang="en-US" altLang="zh-CN" sz="2000" dirty="0"/>
              <a:t>Leader</a:t>
            </a:r>
            <a:r>
              <a:rPr lang="zh-CN" altLang="en-US" sz="2000" dirty="0"/>
              <a:t>。</a:t>
            </a:r>
            <a:endParaRPr lang="en-US" altLang="zh-CN" sz="2000" dirty="0"/>
          </a:p>
          <a:p>
            <a:pPr marL="800100" lvl="1" indent="-342900">
              <a:buFont typeface="Wingdings" panose="05000000000000000000" pitchFamily="2" charset="2"/>
              <a:buChar char="Ø"/>
            </a:pPr>
            <a:r>
              <a:rPr lang="en-US" altLang="zh-CN" sz="2000" b="1" dirty="0"/>
              <a:t>Follower</a:t>
            </a:r>
            <a:r>
              <a:rPr lang="zh-CN" altLang="en-US" sz="2000" dirty="0"/>
              <a:t>：初始启动状态，接收日志同步请求并响应。</a:t>
            </a:r>
            <a:endParaRPr lang="en-US" altLang="zh-CN" sz="2400" dirty="0"/>
          </a:p>
          <a:p>
            <a:pPr marL="285750" indent="-285750">
              <a:buFont typeface="Wingdings" panose="05000000000000000000" pitchFamily="2" charset="2"/>
              <a:buChar char="p"/>
            </a:pPr>
            <a:r>
              <a:rPr lang="zh-CN" altLang="en-US" sz="2400" dirty="0"/>
              <a:t>三种远程过程调用（</a:t>
            </a:r>
            <a:r>
              <a:rPr lang="en-US" altLang="zh-CN" sz="2400" dirty="0"/>
              <a:t>RPC</a:t>
            </a:r>
            <a:r>
              <a:rPr lang="zh-CN" altLang="en-US" sz="2400" dirty="0"/>
              <a:t>）：</a:t>
            </a:r>
            <a:endParaRPr lang="en-US" altLang="zh-CN" sz="2400" dirty="0"/>
          </a:p>
          <a:p>
            <a:pPr marL="800100" lvl="1" indent="-342900">
              <a:buFont typeface="Wingdings" panose="05000000000000000000" pitchFamily="2" charset="2"/>
              <a:buChar char="Ø"/>
            </a:pPr>
            <a:r>
              <a:rPr lang="en-US" altLang="zh-CN" sz="2000" dirty="0"/>
              <a:t>RequestVote RPC</a:t>
            </a:r>
            <a:r>
              <a:rPr lang="zh-CN" altLang="en-US" sz="2000" dirty="0"/>
              <a:t>：用于</a:t>
            </a:r>
            <a:r>
              <a:rPr lang="en-US" altLang="zh-CN" sz="2000" dirty="0"/>
              <a:t>Candidate </a:t>
            </a:r>
            <a:r>
              <a:rPr lang="zh-CN" altLang="en-US" sz="2000" dirty="0"/>
              <a:t>收集选票</a:t>
            </a:r>
            <a:endParaRPr lang="en-US" altLang="zh-CN" sz="2000" dirty="0"/>
          </a:p>
          <a:p>
            <a:pPr marL="800100" lvl="1" indent="-342900">
              <a:buFont typeface="Wingdings" panose="05000000000000000000" pitchFamily="2" charset="2"/>
              <a:buChar char="Ø"/>
            </a:pPr>
            <a:r>
              <a:rPr lang="en-US" altLang="zh-CN" sz="2000" dirty="0"/>
              <a:t>AppendEntries RPC</a:t>
            </a:r>
            <a:r>
              <a:rPr lang="zh-CN" altLang="en-US" sz="2000" dirty="0"/>
              <a:t>：</a:t>
            </a:r>
            <a:r>
              <a:rPr lang="en-US" altLang="zh-CN" sz="2000" dirty="0"/>
              <a:t>Leader</a:t>
            </a:r>
            <a:r>
              <a:rPr lang="zh-CN" altLang="en-US" sz="2000" dirty="0"/>
              <a:t>日志复制或发送心跳（不含日志项）</a:t>
            </a:r>
            <a:endParaRPr lang="en-US" altLang="zh-CN" sz="2000" dirty="0"/>
          </a:p>
          <a:p>
            <a:pPr marL="800100" lvl="1" indent="-342900">
              <a:buFont typeface="Wingdings" panose="05000000000000000000" pitchFamily="2" charset="2"/>
              <a:buChar char="Ø"/>
            </a:pPr>
            <a:r>
              <a:rPr lang="en-US" altLang="zh-CN" sz="2000" dirty="0"/>
              <a:t>InstallSnapshot RPC</a:t>
            </a:r>
            <a:r>
              <a:rPr lang="zh-CN" altLang="en-US" sz="2000" dirty="0"/>
              <a:t>：</a:t>
            </a:r>
            <a:r>
              <a:rPr lang="en-US" altLang="zh-CN" sz="2000" dirty="0"/>
              <a:t>Leader</a:t>
            </a:r>
            <a:r>
              <a:rPr lang="zh-CN" altLang="en-US" sz="2000" dirty="0"/>
              <a:t>通过此</a:t>
            </a:r>
            <a:r>
              <a:rPr lang="en-US" altLang="zh-CN" sz="2000" dirty="0"/>
              <a:t>RPC</a:t>
            </a:r>
            <a:r>
              <a:rPr lang="zh-CN" altLang="en-US" sz="2000" dirty="0"/>
              <a:t>发送快照给</a:t>
            </a:r>
            <a:r>
              <a:rPr lang="en-US" altLang="zh-CN" sz="2000" dirty="0"/>
              <a:t>Follower</a:t>
            </a:r>
            <a:endParaRPr lang="en-US" altLang="zh-C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Carlito"/>
              </a:rPr>
              <a:t>Leader</a:t>
            </a:r>
            <a:r>
              <a:rPr lang="zh-CN" altLang="en-US" sz="3600" dirty="0">
                <a:latin typeface="Carlito"/>
              </a:rPr>
              <a:t>选举</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533400" y="1523955"/>
            <a:ext cx="8153400" cy="1077218"/>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latin typeface="+mn-ea"/>
              </a:rPr>
              <a:t>触发条件</a:t>
            </a:r>
            <a:r>
              <a:rPr lang="zh-CN" altLang="en-US" sz="2400" dirty="0"/>
              <a:t>：</a:t>
            </a:r>
            <a:endParaRPr lang="en-US" altLang="zh-CN" sz="2400" dirty="0"/>
          </a:p>
          <a:p>
            <a:pPr marL="800100" lvl="1" indent="-342900">
              <a:buFont typeface="Wingdings" panose="05000000000000000000" pitchFamily="2" charset="2"/>
              <a:buChar char="Ø"/>
            </a:pPr>
            <a:r>
              <a:rPr lang="zh-CN" altLang="en-US" sz="2000" dirty="0"/>
              <a:t>一个</a:t>
            </a:r>
            <a:r>
              <a:rPr lang="en-US" altLang="zh-CN" sz="2000" dirty="0"/>
              <a:t>Follower</a:t>
            </a:r>
            <a:r>
              <a:rPr lang="zh-CN" altLang="en-US" sz="2000" dirty="0"/>
              <a:t>在</a:t>
            </a:r>
            <a:r>
              <a:rPr lang="zh-CN" altLang="en-US" sz="2000" b="1" dirty="0"/>
              <a:t>随机的选举超时时间（</a:t>
            </a:r>
            <a:r>
              <a:rPr lang="en-US" altLang="zh-CN" sz="2000" b="1" dirty="0"/>
              <a:t>election timeout</a:t>
            </a:r>
            <a:r>
              <a:rPr lang="zh-CN" altLang="en-US" sz="2000" b="1" dirty="0"/>
              <a:t>）</a:t>
            </a:r>
            <a:r>
              <a:rPr lang="zh-CN" altLang="en-US" sz="2000" dirty="0"/>
              <a:t>内没有收到来自</a:t>
            </a:r>
            <a:r>
              <a:rPr lang="en-US" altLang="zh-CN" sz="2000" dirty="0"/>
              <a:t>Leader</a:t>
            </a:r>
            <a:r>
              <a:rPr lang="zh-CN" altLang="en-US" sz="2000" dirty="0"/>
              <a:t>的心跳，就发起选举，选出新的</a:t>
            </a:r>
            <a:r>
              <a:rPr lang="en-US" altLang="zh-CN" sz="2000" dirty="0"/>
              <a:t>Leader </a:t>
            </a:r>
            <a:r>
              <a:rPr lang="zh-CN" altLang="en-US" sz="2000" dirty="0"/>
              <a:t>。</a:t>
            </a:r>
            <a:endParaRPr lang="en-US" altLang="zh-CN" sz="2000" dirty="0">
              <a:latin typeface="+mn-ea"/>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6265" y="2669957"/>
            <a:ext cx="3513002" cy="3173741"/>
          </a:xfrm>
          <a:prstGeom prst="rect">
            <a:avLst/>
          </a:prstGeom>
        </p:spPr>
      </p:pic>
      <p:sp>
        <p:nvSpPr>
          <p:cNvPr id="17" name="矩形: 圆角 16"/>
          <p:cNvSpPr/>
          <p:nvPr/>
        </p:nvSpPr>
        <p:spPr>
          <a:xfrm>
            <a:off x="6922973" y="5155225"/>
            <a:ext cx="835846" cy="400621"/>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节点</a:t>
            </a:r>
            <a:endParaRPr lang="zh-CN" altLang="en-US" b="1" dirty="0"/>
          </a:p>
        </p:txBody>
      </p:sp>
      <p:sp>
        <p:nvSpPr>
          <p:cNvPr id="26" name="矩形: 圆角 25"/>
          <p:cNvSpPr/>
          <p:nvPr/>
        </p:nvSpPr>
        <p:spPr>
          <a:xfrm>
            <a:off x="7025057" y="3995691"/>
            <a:ext cx="835846" cy="400621"/>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任期</a:t>
            </a:r>
            <a:endParaRPr lang="zh-CN" altLang="en-US" b="1" dirty="0"/>
          </a:p>
        </p:txBody>
      </p:sp>
      <p:sp>
        <p:nvSpPr>
          <p:cNvPr id="27" name="矩形: 圆角 26"/>
          <p:cNvSpPr/>
          <p:nvPr/>
        </p:nvSpPr>
        <p:spPr>
          <a:xfrm>
            <a:off x="1164486" y="5042579"/>
            <a:ext cx="1298259" cy="566981"/>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剩余选举超时时间</a:t>
            </a:r>
            <a:endParaRPr lang="zh-CN" altLang="en-US" b="1" dirty="0"/>
          </a:p>
        </p:txBody>
      </p:sp>
      <p:sp>
        <p:nvSpPr>
          <p:cNvPr id="28" name="矩形: 圆角 27"/>
          <p:cNvSpPr/>
          <p:nvPr/>
        </p:nvSpPr>
        <p:spPr>
          <a:xfrm>
            <a:off x="791703" y="3666538"/>
            <a:ext cx="1491412" cy="566981"/>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其他节点的投票位置</a:t>
            </a:r>
            <a:endParaRPr lang="zh-CN" altLang="en-US" b="1" dirty="0"/>
          </a:p>
        </p:txBody>
      </p:sp>
      <p:cxnSp>
        <p:nvCxnSpPr>
          <p:cNvPr id="20" name="直接箭头连接符 19"/>
          <p:cNvCxnSpPr>
            <a:stCxn id="17" idx="1"/>
          </p:cNvCxnSpPr>
          <p:nvPr/>
        </p:nvCxnSpPr>
        <p:spPr>
          <a:xfrm flipH="1">
            <a:off x="5765505" y="5355536"/>
            <a:ext cx="1157468" cy="2796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27" idx="3"/>
          </p:cNvCxnSpPr>
          <p:nvPr/>
        </p:nvCxnSpPr>
        <p:spPr>
          <a:xfrm flipV="1">
            <a:off x="2462745" y="5201094"/>
            <a:ext cx="1795423" cy="12497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直接箭头连接符 23"/>
          <p:cNvCxnSpPr>
            <a:stCxn id="26" idx="1"/>
          </p:cNvCxnSpPr>
          <p:nvPr/>
        </p:nvCxnSpPr>
        <p:spPr>
          <a:xfrm flipH="1" flipV="1">
            <a:off x="5920909" y="3995692"/>
            <a:ext cx="1104148" cy="20031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p:cNvCxnSpPr>
            <a:stCxn id="28" idx="3"/>
          </p:cNvCxnSpPr>
          <p:nvPr/>
        </p:nvCxnSpPr>
        <p:spPr>
          <a:xfrm>
            <a:off x="2283115" y="3950029"/>
            <a:ext cx="1414530" cy="1986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文本框 41"/>
          <p:cNvSpPr txBox="1"/>
          <p:nvPr/>
        </p:nvSpPr>
        <p:spPr>
          <a:xfrm>
            <a:off x="612821" y="5923457"/>
            <a:ext cx="7819298" cy="369332"/>
          </a:xfrm>
          <a:prstGeom prst="rect">
            <a:avLst/>
          </a:prstGeom>
          <a:noFill/>
        </p:spPr>
        <p:txBody>
          <a:bodyPr wrap="square" rtlCol="0">
            <a:spAutoFit/>
          </a:bodyPr>
          <a:lstStyle/>
          <a:p>
            <a:r>
              <a:rPr lang="en-US" altLang="zh-CN" dirty="0">
                <a:solidFill>
                  <a:schemeClr val="bg1">
                    <a:lumMod val="50000"/>
                  </a:schemeClr>
                </a:solidFill>
              </a:rPr>
              <a:t>[1] </a:t>
            </a:r>
            <a:r>
              <a:rPr lang="zh-CN" altLang="en-US" dirty="0">
                <a:solidFill>
                  <a:schemeClr val="bg1">
                    <a:lumMod val="50000"/>
                  </a:schemeClr>
                </a:solidFill>
              </a:rPr>
              <a:t>动画展示：</a:t>
            </a:r>
            <a:r>
              <a:rPr lang="en-US" altLang="zh-CN" dirty="0">
                <a:solidFill>
                  <a:schemeClr val="bg1">
                    <a:lumMod val="50000"/>
                  </a:schemeClr>
                </a:solidFill>
              </a:rPr>
              <a:t>https://raft.github.io/</a:t>
            </a:r>
            <a:endParaRPr lang="zh-CN" altLang="en-US" dirty="0">
              <a:solidFill>
                <a:schemeClr val="bg1">
                  <a:lumMod val="50000"/>
                </a:schemeClr>
              </a:solidFill>
            </a:endParaRPr>
          </a:p>
        </p:txBody>
      </p:sp>
      <p:sp>
        <p:nvSpPr>
          <p:cNvPr id="4" name="文本框 3"/>
          <p:cNvSpPr txBox="1"/>
          <p:nvPr/>
        </p:nvSpPr>
        <p:spPr>
          <a:xfrm>
            <a:off x="666750" y="6314440"/>
            <a:ext cx="8152765" cy="645160"/>
          </a:xfrm>
          <a:prstGeom prst="rect">
            <a:avLst/>
          </a:prstGeom>
          <a:noFill/>
        </p:spPr>
        <p:txBody>
          <a:bodyPr wrap="square" rtlCol="0">
            <a:spAutoFit/>
          </a:bodyPr>
          <a:p>
            <a:r>
              <a:rPr lang="zh-CN" altLang="en-US"/>
              <a:t>https://www.bilibili.com/video/BV1so4y1r7eM/?spm_id_from=333.337.search-card.all.click&amp;vd_source=cb7cc6c88091e8a7c87acf44db42e786</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Carlito"/>
              </a:rPr>
              <a:t>Leader</a:t>
            </a:r>
            <a:r>
              <a:rPr lang="zh-CN" altLang="en-US" sz="3600" dirty="0">
                <a:latin typeface="Carlito"/>
              </a:rPr>
              <a:t>选举</a:t>
            </a:r>
            <a:endParaRPr lang="zh-CN" altLang="en-US" sz="3600" dirty="0">
              <a:latin typeface="Carlito"/>
            </a:endParaRPr>
          </a:p>
        </p:txBody>
      </p:sp>
      <p:sp>
        <p:nvSpPr>
          <p:cNvPr id="3" name="灯片编号占位符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latin typeface="Carlito"/>
              </a:rPr>
            </a:fld>
            <a:endParaRPr kumimoji="0" lang="en-US" dirty="0">
              <a:solidFill>
                <a:srgbClr val="FFFFFF"/>
              </a:solidFill>
              <a:latin typeface="Carlito"/>
            </a:endParaRPr>
          </a:p>
        </p:txBody>
      </p:sp>
      <p:sp>
        <p:nvSpPr>
          <p:cNvPr id="36" name="文本框 35"/>
          <p:cNvSpPr txBox="1"/>
          <p:nvPr/>
        </p:nvSpPr>
        <p:spPr>
          <a:xfrm>
            <a:off x="533400" y="1523955"/>
            <a:ext cx="8153400" cy="2616101"/>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latin typeface="+mn-ea"/>
              </a:rPr>
              <a:t>选主的过程</a:t>
            </a:r>
            <a:r>
              <a:rPr lang="zh-CN" altLang="en-US" sz="2400" dirty="0"/>
              <a:t>：</a:t>
            </a:r>
            <a:endParaRPr lang="en-US" altLang="zh-CN" sz="2400" dirty="0"/>
          </a:p>
          <a:p>
            <a:pPr marL="800100" lvl="1" indent="-342900">
              <a:buFont typeface="Wingdings" panose="05000000000000000000" pitchFamily="2" charset="2"/>
              <a:buChar char="Ø"/>
            </a:pPr>
            <a:r>
              <a:rPr lang="en-US" altLang="zh-CN" sz="2000" dirty="0"/>
              <a:t>1. Follower</a:t>
            </a:r>
            <a:r>
              <a:rPr lang="zh-CN" altLang="en-US" sz="2000" dirty="0"/>
              <a:t>选举超时后，增加当前任期，并转换为</a:t>
            </a:r>
            <a:r>
              <a:rPr lang="en-US" altLang="zh-CN" sz="2000" dirty="0"/>
              <a:t>Candidate</a:t>
            </a:r>
            <a:r>
              <a:rPr lang="zh-CN" altLang="en-US" sz="2000" dirty="0"/>
              <a:t>状态。</a:t>
            </a:r>
            <a:endParaRPr lang="en-US" altLang="zh-CN" sz="2000" dirty="0"/>
          </a:p>
          <a:p>
            <a:pPr marL="800100" lvl="1" indent="-342900">
              <a:buFont typeface="Wingdings" panose="05000000000000000000" pitchFamily="2" charset="2"/>
              <a:buChar char="Ø"/>
            </a:pPr>
            <a:r>
              <a:rPr lang="en-US" altLang="zh-CN" sz="2000" dirty="0"/>
              <a:t>2. </a:t>
            </a:r>
            <a:r>
              <a:rPr lang="zh-CN" altLang="en-US" sz="2000" dirty="0"/>
              <a:t>给自己投票，并给其他节点发送</a:t>
            </a:r>
            <a:r>
              <a:rPr lang="en-US" altLang="zh-CN" sz="2000" dirty="0"/>
              <a:t>RequestVote RPC</a:t>
            </a:r>
            <a:r>
              <a:rPr lang="zh-CN" altLang="en-US" sz="2000" dirty="0"/>
              <a:t>，请求投票。</a:t>
            </a:r>
            <a:endParaRPr lang="en-US" altLang="zh-CN" sz="2000" dirty="0"/>
          </a:p>
          <a:p>
            <a:pPr marL="800100" lvl="1" indent="-342900">
              <a:buFont typeface="Wingdings" panose="05000000000000000000" pitchFamily="2" charset="2"/>
              <a:buChar char="Ø"/>
            </a:pPr>
            <a:r>
              <a:rPr lang="en-US" altLang="zh-CN" sz="2000" dirty="0"/>
              <a:t>3. </a:t>
            </a:r>
            <a:r>
              <a:rPr lang="zh-CN" altLang="en-US" sz="2000" dirty="0"/>
              <a:t>统计其他节点的投票结果：</a:t>
            </a:r>
            <a:endParaRPr lang="en-US" altLang="zh-CN" sz="2000" dirty="0"/>
          </a:p>
          <a:p>
            <a:pPr marL="1200150" lvl="2" indent="-285750">
              <a:buFont typeface="Arial" panose="020B0604020202020204" pitchFamily="34" charset="0"/>
              <a:buChar char="•"/>
            </a:pPr>
            <a:r>
              <a:rPr lang="en-US" altLang="zh-CN" sz="2000" dirty="0"/>
              <a:t>3.1 </a:t>
            </a:r>
            <a:r>
              <a:rPr lang="zh-CN" altLang="en-US" sz="2000" dirty="0"/>
              <a:t>赢得大多数选票，成为</a:t>
            </a:r>
            <a:r>
              <a:rPr lang="en-US" altLang="zh-CN" sz="2000" dirty="0"/>
              <a:t>Leader</a:t>
            </a:r>
            <a:r>
              <a:rPr lang="zh-CN" altLang="en-US" sz="2000" dirty="0"/>
              <a:t>。</a:t>
            </a:r>
            <a:endParaRPr lang="en-US" altLang="zh-CN" sz="2000" dirty="0"/>
          </a:p>
          <a:p>
            <a:pPr marL="1200150" lvl="2" indent="-285750">
              <a:buFont typeface="Arial" panose="020B0604020202020204" pitchFamily="34" charset="0"/>
              <a:buChar char="•"/>
            </a:pPr>
            <a:r>
              <a:rPr lang="en-US" altLang="zh-CN" sz="2000" dirty="0"/>
              <a:t>3.2</a:t>
            </a:r>
            <a:r>
              <a:rPr lang="zh-CN" altLang="en-US" sz="2000" dirty="0"/>
              <a:t> 被告知有其它节点成为了</a:t>
            </a:r>
            <a:r>
              <a:rPr lang="en-US" altLang="zh-CN" sz="2000" dirty="0"/>
              <a:t>Leader</a:t>
            </a:r>
            <a:r>
              <a:rPr lang="zh-CN" altLang="en-US" sz="2000" dirty="0"/>
              <a:t>，转换为</a:t>
            </a:r>
            <a:r>
              <a:rPr lang="en-US" altLang="zh-CN" sz="2000" dirty="0"/>
              <a:t>Follower</a:t>
            </a:r>
            <a:r>
              <a:rPr lang="zh-CN" altLang="en-US" sz="2000" dirty="0"/>
              <a:t>状态。</a:t>
            </a:r>
            <a:endParaRPr lang="en-US" altLang="zh-CN" sz="2000" dirty="0"/>
          </a:p>
          <a:p>
            <a:pPr marL="1200150" lvl="2" indent="-285750">
              <a:buFont typeface="Arial" panose="020B0604020202020204" pitchFamily="34" charset="0"/>
              <a:buChar char="•"/>
            </a:pPr>
            <a:r>
              <a:rPr lang="en-US" altLang="zh-CN" sz="2000" dirty="0"/>
              <a:t>3.3 </a:t>
            </a:r>
            <a:r>
              <a:rPr lang="zh-CN" altLang="en-US" sz="2000" dirty="0"/>
              <a:t>没有节点获得⼤多数选票（可能出现多个</a:t>
            </a:r>
            <a:r>
              <a:rPr lang="en-US" altLang="zh-CN" sz="2000" dirty="0"/>
              <a:t>Candidate</a:t>
            </a:r>
            <a:r>
              <a:rPr lang="zh-CN" altLang="en-US" sz="2000" dirty="0"/>
              <a:t>瓜分选票的情况），等待超时重新选举。</a:t>
            </a:r>
            <a:endParaRPr lang="en-US" altLang="zh-CN" sz="2000" dirty="0"/>
          </a:p>
        </p:txBody>
      </p:sp>
      <p:pic>
        <p:nvPicPr>
          <p:cNvPr id="7" name="图片 6"/>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6087110" y="4658360"/>
            <a:ext cx="2260600" cy="2105660"/>
          </a:xfrm>
          <a:prstGeom prst="rect">
            <a:avLst/>
          </a:prstGeom>
        </p:spPr>
      </p:pic>
      <p:pic>
        <p:nvPicPr>
          <p:cNvPr id="9" name="图片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06675" y="4633595"/>
            <a:ext cx="2296160" cy="216408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959c6a08-e12e-4ab0-9f99-fd1a69bba43b}"/>
  <p:tag name="TABLE_ENDDRAG_ORIGIN_RECT" val="632*399"/>
  <p:tag name="TABLE_ENDDRAG_RECT" val="25*124*632*399"/>
</p:tagLst>
</file>

<file path=ppt/tags/tag2.xml><?xml version="1.0" encoding="utf-8"?>
<p:tagLst xmlns:p="http://schemas.openxmlformats.org/presentationml/2006/main">
  <p:tag name="KSO_WM_UNIT_TABLE_BEAUTIFY" val="smartTable{260320da-51b3-4615-aa42-6dff496f9b77}"/>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0</TotalTime>
  <Words>5281</Words>
  <Application>WPS 演示</Application>
  <PresentationFormat>全屏显示(4:3)</PresentationFormat>
  <Paragraphs>398</Paragraphs>
  <Slides>28</Slides>
  <Notes>23</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28</vt:i4>
      </vt:variant>
    </vt:vector>
  </HeadingPairs>
  <TitlesOfParts>
    <vt:vector size="52" baseType="lpstr">
      <vt:lpstr>Arial</vt:lpstr>
      <vt:lpstr>宋体</vt:lpstr>
      <vt:lpstr>Wingdings</vt:lpstr>
      <vt:lpstr>Wingdings</vt:lpstr>
      <vt:lpstr>Wingdings 2</vt:lpstr>
      <vt:lpstr>Carlito</vt:lpstr>
      <vt:lpstr>Thonburi</vt:lpstr>
      <vt:lpstr>FZLanTingHeiS-L-GB</vt:lpstr>
      <vt:lpstr>微软雅黑</vt:lpstr>
      <vt:lpstr>汉仪旗黑</vt:lpstr>
      <vt:lpstr>Tw Cen MT</vt:lpstr>
      <vt:lpstr>苹方-简</vt:lpstr>
      <vt:lpstr>华文仿宋</vt:lpstr>
      <vt:lpstr>宋体</vt:lpstr>
      <vt:lpstr>Arial Unicode MS</vt:lpstr>
      <vt:lpstr>Calibri</vt:lpstr>
      <vt:lpstr>Helvetica Neue</vt:lpstr>
      <vt:lpstr>汉仪书宋二KW</vt:lpstr>
      <vt:lpstr>宋体-简</vt:lpstr>
      <vt:lpstr>等线 Light</vt:lpstr>
      <vt:lpstr>汉仪中等线KW</vt:lpstr>
      <vt:lpstr>等线</vt:lpstr>
      <vt:lpstr>Median</vt:lpstr>
      <vt:lpstr>自定义设计方案</vt:lpstr>
      <vt:lpstr>PowerPoint 演示文稿</vt:lpstr>
      <vt:lpstr>引入：多份数据如何保持一致？</vt:lpstr>
      <vt:lpstr>概述</vt:lpstr>
      <vt:lpstr>Raft介绍目录</vt:lpstr>
      <vt:lpstr>基本知识</vt:lpstr>
      <vt:lpstr>基本知识</vt:lpstr>
      <vt:lpstr>基本知识</vt:lpstr>
      <vt:lpstr>Leader选举</vt:lpstr>
      <vt:lpstr>Leader选举</vt:lpstr>
      <vt:lpstr>Leader选举</vt:lpstr>
      <vt:lpstr>日志复制</vt:lpstr>
      <vt:lpstr>日志复制</vt:lpstr>
      <vt:lpstr>日志复制</vt:lpstr>
      <vt:lpstr>日志复制</vt:lpstr>
      <vt:lpstr>安全性</vt:lpstr>
      <vt:lpstr>选举限制</vt:lpstr>
      <vt:lpstr>为什么不用最长的Log来选举</vt:lpstr>
      <vt:lpstr>安全性</vt:lpstr>
      <vt:lpstr>persistent</vt:lpstr>
      <vt:lpstr>Raft介绍目录</vt:lpstr>
      <vt:lpstr>强一致性</vt:lpstr>
      <vt:lpstr>强一致性</vt:lpstr>
      <vt:lpstr>“进阶”资料</vt:lpstr>
      <vt:lpstr>成员变更</vt:lpstr>
      <vt:lpstr>“进阶”资料</vt:lpstr>
      <vt:lpstr>PowerPoint 演示文稿</vt:lpstr>
      <vt:lpstr>“进阶”资料</vt:lpstr>
      <vt:lpstr>“进阶”资料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Bingo</dc:creator>
  <cp:lastModifiedBy>胡卉芪</cp:lastModifiedBy>
  <cp:revision>2371</cp:revision>
  <dcterms:created xsi:type="dcterms:W3CDTF">2023-06-11T10:00:01Z</dcterms:created>
  <dcterms:modified xsi:type="dcterms:W3CDTF">2023-06-11T10:00:01Z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C19B4ED1F430DB3A3F4A7964BED84113</vt:lpwstr>
  </property>
  <property fmtid="{D5CDD505-2E9C-101B-9397-08002B2CF9AE}" pid="3" name="KSOProductBuildVer">
    <vt:lpwstr>2052-4.7.0.7523</vt:lpwstr>
  </property>
</Properties>
</file>