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6" r:id="rId2"/>
    <p:sldId id="357" r:id="rId3"/>
    <p:sldId id="319" r:id="rId4"/>
    <p:sldId id="323" r:id="rId5"/>
    <p:sldId id="322" r:id="rId6"/>
    <p:sldId id="320" r:id="rId7"/>
    <p:sldId id="321" r:id="rId8"/>
    <p:sldId id="324" r:id="rId9"/>
  </p:sldIdLst>
  <p:sldSz cx="10287000" cy="6858000" type="35mm"/>
  <p:notesSz cx="6858000" cy="9144000"/>
  <p:defaultTextStyle>
    <a:defPPr>
      <a:defRPr lang="zh-CN"/>
    </a:defPPr>
    <a:lvl1pPr marL="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73835" autoAdjust="0"/>
  </p:normalViewPr>
  <p:slideViewPr>
    <p:cSldViewPr>
      <p:cViewPr varScale="1">
        <p:scale>
          <a:sx n="95" d="100"/>
          <a:sy n="95" d="100"/>
        </p:scale>
        <p:origin x="2368" y="176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770" indent="0" algn="ctr">
              <a:buNone/>
              <a:defRPr sz="1900"/>
            </a:lvl2pPr>
            <a:lvl3pPr marL="890270" indent="0" algn="ctr">
              <a:buNone/>
              <a:defRPr sz="1800"/>
            </a:lvl3pPr>
            <a:lvl4pPr marL="1335405" indent="0" algn="ctr">
              <a:buNone/>
              <a:defRPr sz="1600"/>
            </a:lvl4pPr>
            <a:lvl5pPr marL="1780540" indent="0" algn="ctr">
              <a:buNone/>
              <a:defRPr sz="1600"/>
            </a:lvl5pPr>
            <a:lvl6pPr marL="2225675" indent="0" algn="ctr">
              <a:buNone/>
              <a:defRPr sz="1600"/>
            </a:lvl6pPr>
            <a:lvl7pPr marL="2670810" indent="0" algn="ctr">
              <a:buNone/>
              <a:defRPr sz="1600"/>
            </a:lvl7pPr>
            <a:lvl8pPr marL="3115945" indent="0" algn="ctr">
              <a:buNone/>
              <a:defRPr sz="1600"/>
            </a:lvl8pPr>
            <a:lvl9pPr marL="3560445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5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5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5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770" indent="0">
              <a:buNone/>
              <a:defRPr sz="1900" b="1"/>
            </a:lvl2pPr>
            <a:lvl3pPr marL="890270" indent="0">
              <a:buNone/>
              <a:defRPr sz="1800" b="1"/>
            </a:lvl3pPr>
            <a:lvl4pPr marL="1335405" indent="0">
              <a:buNone/>
              <a:defRPr sz="1600" b="1"/>
            </a:lvl4pPr>
            <a:lvl5pPr marL="1780540" indent="0">
              <a:buNone/>
              <a:defRPr sz="1600" b="1"/>
            </a:lvl5pPr>
            <a:lvl6pPr marL="2225675" indent="0">
              <a:buNone/>
              <a:defRPr sz="1600" b="1"/>
            </a:lvl6pPr>
            <a:lvl7pPr marL="2670810" indent="0">
              <a:buNone/>
              <a:defRPr sz="1600" b="1"/>
            </a:lvl7pPr>
            <a:lvl8pPr marL="3115945" indent="0">
              <a:buNone/>
              <a:defRPr sz="1600" b="1"/>
            </a:lvl8pPr>
            <a:lvl9pPr marL="356044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770" indent="0">
              <a:buNone/>
              <a:defRPr sz="1900" b="1"/>
            </a:lvl2pPr>
            <a:lvl3pPr marL="890270" indent="0">
              <a:buNone/>
              <a:defRPr sz="1800" b="1"/>
            </a:lvl3pPr>
            <a:lvl4pPr marL="1335405" indent="0">
              <a:buNone/>
              <a:defRPr sz="1600" b="1"/>
            </a:lvl4pPr>
            <a:lvl5pPr marL="1780540" indent="0">
              <a:buNone/>
              <a:defRPr sz="1600" b="1"/>
            </a:lvl5pPr>
            <a:lvl6pPr marL="2225675" indent="0">
              <a:buNone/>
              <a:defRPr sz="1600" b="1"/>
            </a:lvl6pPr>
            <a:lvl7pPr marL="2670810" indent="0">
              <a:buNone/>
              <a:defRPr sz="1600" b="1"/>
            </a:lvl7pPr>
            <a:lvl8pPr marL="3115945" indent="0">
              <a:buNone/>
              <a:defRPr sz="1600" b="1"/>
            </a:lvl8pPr>
            <a:lvl9pPr marL="356044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770" indent="0">
              <a:buNone/>
              <a:defRPr sz="1400"/>
            </a:lvl2pPr>
            <a:lvl3pPr marL="890270" indent="0">
              <a:buNone/>
              <a:defRPr sz="1200"/>
            </a:lvl3pPr>
            <a:lvl4pPr marL="1335405" indent="0">
              <a:buNone/>
              <a:defRPr sz="1000"/>
            </a:lvl4pPr>
            <a:lvl5pPr marL="1780540" indent="0">
              <a:buNone/>
              <a:defRPr sz="1000"/>
            </a:lvl5pPr>
            <a:lvl6pPr marL="2225675" indent="0">
              <a:buNone/>
              <a:defRPr sz="1000"/>
            </a:lvl6pPr>
            <a:lvl7pPr marL="2670810" indent="0">
              <a:buNone/>
              <a:defRPr sz="1000"/>
            </a:lvl7pPr>
            <a:lvl8pPr marL="3115945" indent="0">
              <a:buNone/>
              <a:defRPr sz="1000"/>
            </a:lvl8pPr>
            <a:lvl9pPr marL="356044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770" indent="0">
              <a:buNone/>
              <a:defRPr sz="2700"/>
            </a:lvl2pPr>
            <a:lvl3pPr marL="890270" indent="0">
              <a:buNone/>
              <a:defRPr sz="2300"/>
            </a:lvl3pPr>
            <a:lvl4pPr marL="1335405" indent="0">
              <a:buNone/>
              <a:defRPr sz="1900"/>
            </a:lvl4pPr>
            <a:lvl5pPr marL="1780540" indent="0">
              <a:buNone/>
              <a:defRPr sz="1900"/>
            </a:lvl5pPr>
            <a:lvl6pPr marL="2225675" indent="0">
              <a:buNone/>
              <a:defRPr sz="1900"/>
            </a:lvl6pPr>
            <a:lvl7pPr marL="2670810" indent="0">
              <a:buNone/>
              <a:defRPr sz="1900"/>
            </a:lvl7pPr>
            <a:lvl8pPr marL="3115945" indent="0">
              <a:buNone/>
              <a:defRPr sz="1900"/>
            </a:lvl8pPr>
            <a:lvl9pPr marL="3560445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770" indent="0">
              <a:buNone/>
              <a:defRPr sz="1400"/>
            </a:lvl2pPr>
            <a:lvl3pPr marL="890270" indent="0">
              <a:buNone/>
              <a:defRPr sz="1200"/>
            </a:lvl3pPr>
            <a:lvl4pPr marL="1335405" indent="0">
              <a:buNone/>
              <a:defRPr sz="1000"/>
            </a:lvl4pPr>
            <a:lvl5pPr marL="1780540" indent="0">
              <a:buNone/>
              <a:defRPr sz="1000"/>
            </a:lvl5pPr>
            <a:lvl6pPr marL="2225675" indent="0">
              <a:buNone/>
              <a:defRPr sz="1000"/>
            </a:lvl6pPr>
            <a:lvl7pPr marL="2670810" indent="0">
              <a:buNone/>
              <a:defRPr sz="1000"/>
            </a:lvl7pPr>
            <a:lvl8pPr marL="3115945" indent="0">
              <a:buNone/>
              <a:defRPr sz="1000"/>
            </a:lvl8pPr>
            <a:lvl9pPr marL="3560445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0757" tIns="80378" rIns="160757" bIns="8037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0757" tIns="80378" rIns="160757" bIns="8037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60845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68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473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420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105" algn="ctr" defTabSz="160845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520" indent="-604520" algn="l" defTabSz="160845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290" indent="-498475" algn="l" defTabSz="160845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045" indent="-403225" algn="l" defTabSz="160845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685" indent="-401320" algn="l" defTabSz="160845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0" indent="-401320" algn="l" defTabSz="160845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1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68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735" indent="-263525" algn="l" defTabSz="1054735" rtl="0" eaLnBrk="1" latinLnBrk="0" hangingPunct="1">
        <a:lnSpc>
          <a:spcPct val="90000"/>
        </a:lnSpc>
        <a:spcBef>
          <a:spcPts val="5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10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79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84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52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21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Bitcask</a:t>
            </a:r>
            <a:r>
              <a:rPr lang="zh-CN" altLang="en-US" sz="6000" dirty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525694" cy="4610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日志型的基于</a:t>
            </a:r>
            <a:r>
              <a:rPr lang="en-US" altLang="zh-CN" sz="3200" dirty="0"/>
              <a:t>hash</a:t>
            </a:r>
            <a:r>
              <a:rPr lang="zh-CN" altLang="en-US" sz="3200" dirty="0"/>
              <a:t>表结构的健值对的存储系统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通过内存中的</a:t>
            </a:r>
            <a:r>
              <a:rPr lang="en-US" altLang="zh-CN" sz="3200" dirty="0"/>
              <a:t>key</a:t>
            </a:r>
            <a:r>
              <a:rPr lang="zh-CN" altLang="en-US" sz="3200" dirty="0"/>
              <a:t>的哈希表索引磁盘中数据位置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数据文件采用追加写的方式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e.g. Berkeley DB, </a:t>
            </a:r>
            <a:r>
              <a:rPr lang="en-US" altLang="zh-CN" sz="3200" dirty="0" err="1"/>
              <a:t>BeansDB</a:t>
            </a:r>
            <a:r>
              <a:rPr lang="en-US" altLang="zh-CN" sz="3200" dirty="0"/>
              <a:t>(</a:t>
            </a:r>
            <a:r>
              <a:rPr lang="zh-CN" altLang="en-US" sz="3200" dirty="0"/>
              <a:t>豆瓣开源数据存储系统</a:t>
            </a:r>
            <a:r>
              <a:rPr lang="en-US" altLang="zh-CN" sz="3200" dirty="0"/>
              <a:t>),</a:t>
            </a:r>
            <a:r>
              <a:rPr lang="en-US" altLang="zh-CN" sz="3200" dirty="0" err="1"/>
              <a:t>Ramcloud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Bitcask</a:t>
            </a:r>
            <a:r>
              <a:rPr lang="zh-CN" altLang="en-US" sz="6000" dirty="0"/>
              <a:t>基本架构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04" y="1730740"/>
            <a:ext cx="6527470" cy="4641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444873" y="404664"/>
            <a:ext cx="3474491" cy="111844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文件格式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3" y="2227271"/>
            <a:ext cx="4210714" cy="3037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56331" y="2472691"/>
            <a:ext cx="51435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日志型的数据文件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 only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数据文件以日志型只增不减的写入文件，而文件有一定的大小限制，当文件大小增加到相应的限制时，就会产生一个新的文件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老的文件将只读不写。在任意时间点，只有一个文件是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可写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的，称其为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 data file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，其他的为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older data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  <a:r>
              <a:rPr lang="en-US" altLang="zh-CN" dirty="0"/>
              <a:t>-</a:t>
            </a:r>
            <a:r>
              <a:rPr lang="zh-CN" altLang="en-US" dirty="0"/>
              <a:t>哈希索引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4" y="1772342"/>
            <a:ext cx="4567205" cy="45371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6810" y="2564904"/>
            <a:ext cx="5143500" cy="30920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hash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表对应的这个结构中包括了三个用于定位数据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value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的信息，分别是文件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id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号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(</a:t>
            </a:r>
            <a:r>
              <a:rPr lang="en-US" altLang="zh-CN" sz="1770" dirty="0" err="1">
                <a:solidFill>
                  <a:srgbClr val="000000"/>
                </a:solidFill>
                <a:latin typeface="PingFang SC"/>
              </a:rPr>
              <a:t>file_id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)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，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value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值在文件中的位置（</a:t>
            </a:r>
            <a:r>
              <a:rPr lang="en-US" altLang="zh-CN" sz="1770" dirty="0" err="1">
                <a:solidFill>
                  <a:srgbClr val="000000"/>
                </a:solidFill>
                <a:latin typeface="PingFang SC"/>
              </a:rPr>
              <a:t>value_pos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）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,value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值的大小（</a:t>
            </a:r>
            <a:r>
              <a:rPr lang="en-US" altLang="zh-CN" sz="1770" dirty="0" err="1">
                <a:solidFill>
                  <a:srgbClr val="000000"/>
                </a:solidFill>
                <a:latin typeface="PingFang SC"/>
              </a:rPr>
              <a:t>value_sz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），于是我们通过</a:t>
            </a:r>
            <a:r>
              <a:rPr lang="zh-CN" altLang="en-US" sz="1770" b="1" dirty="0">
                <a:solidFill>
                  <a:srgbClr val="000000"/>
                </a:solidFill>
                <a:latin typeface="Pingfang SC"/>
              </a:rPr>
              <a:t>读取</a:t>
            </a:r>
            <a:r>
              <a:rPr lang="en-US" altLang="zh-CN" sz="1770" b="1" dirty="0" err="1">
                <a:solidFill>
                  <a:srgbClr val="000000"/>
                </a:solidFill>
                <a:latin typeface="Pingfang SC"/>
              </a:rPr>
              <a:t>file_id</a:t>
            </a:r>
            <a:r>
              <a:rPr lang="zh-CN" altLang="en-US" sz="1770" b="1" dirty="0">
                <a:solidFill>
                  <a:srgbClr val="000000"/>
                </a:solidFill>
                <a:latin typeface="Pingfang SC"/>
              </a:rPr>
              <a:t>对应文件的</a:t>
            </a:r>
            <a:r>
              <a:rPr lang="en-US" altLang="zh-CN" sz="1770" b="1" dirty="0" err="1">
                <a:solidFill>
                  <a:srgbClr val="000000"/>
                </a:solidFill>
                <a:latin typeface="Pingfang SC"/>
              </a:rPr>
              <a:t>value_pos</a:t>
            </a:r>
            <a:r>
              <a:rPr lang="zh-CN" altLang="en-US" sz="1770" b="1" dirty="0">
                <a:solidFill>
                  <a:srgbClr val="000000"/>
                </a:solidFill>
                <a:latin typeface="Pingfang SC"/>
              </a:rPr>
              <a:t>开始的</a:t>
            </a:r>
            <a:r>
              <a:rPr lang="en-US" altLang="zh-CN" sz="1770" b="1" dirty="0" err="1">
                <a:solidFill>
                  <a:srgbClr val="000000"/>
                </a:solidFill>
                <a:latin typeface="Pingfang SC"/>
              </a:rPr>
              <a:t>value_sz</a:t>
            </a:r>
            <a:r>
              <a:rPr lang="zh-CN" altLang="en-US" sz="1770" b="1" dirty="0">
                <a:solidFill>
                  <a:srgbClr val="000000"/>
                </a:solidFill>
                <a:latin typeface="Pingfang SC"/>
              </a:rPr>
              <a:t>个字节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，就得到了我们需要的</a:t>
            </a:r>
            <a:r>
              <a:rPr lang="en-US" altLang="zh-CN" sz="1770" dirty="0">
                <a:solidFill>
                  <a:srgbClr val="000000"/>
                </a:solidFill>
                <a:latin typeface="PingFang SC"/>
              </a:rPr>
              <a:t>value</a:t>
            </a:r>
            <a:r>
              <a:rPr lang="zh-CN" altLang="en-US" sz="1770" dirty="0">
                <a:solidFill>
                  <a:srgbClr val="000000"/>
                </a:solidFill>
                <a:latin typeface="PingFang SC"/>
              </a:rPr>
              <a:t>值。</a:t>
            </a:r>
            <a:endParaRPr lang="en-US" altLang="zh-CN" sz="1770" dirty="0">
              <a:solidFill>
                <a:srgbClr val="000000"/>
              </a:solidFill>
              <a:latin typeface="PingFang SC"/>
            </a:endParaRPr>
          </a:p>
          <a:p>
            <a:endParaRPr lang="en-US" altLang="zh-CN" sz="1770" dirty="0">
              <a:solidFill>
                <a:srgbClr val="000000"/>
              </a:solidFill>
              <a:latin typeface="PingFang SC"/>
            </a:endParaRPr>
          </a:p>
          <a:p>
            <a:r>
              <a:rPr lang="zh-CN" altLang="en-US" sz="1770" dirty="0"/>
              <a:t>由于多了一个</a:t>
            </a:r>
            <a:r>
              <a:rPr lang="en-US" altLang="zh-CN" sz="1770" dirty="0"/>
              <a:t>hash</a:t>
            </a:r>
            <a:r>
              <a:rPr lang="zh-CN" altLang="en-US" sz="1770" dirty="0"/>
              <a:t>表的存在，我们的写操作就需要多更新一块内容，即这个</a:t>
            </a:r>
            <a:r>
              <a:rPr lang="en-US" altLang="zh-CN" sz="1770" dirty="0"/>
              <a:t>hash</a:t>
            </a:r>
            <a:r>
              <a:rPr lang="zh-CN" altLang="en-US" sz="1770" dirty="0"/>
              <a:t>表的对应关系。于是一个写操作就需要进行一次顺序的磁盘写入和一次内存操作。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174948" y="332656"/>
            <a:ext cx="2493039" cy="1118444"/>
          </a:xfrm>
        </p:spPr>
        <p:txBody>
          <a:bodyPr>
            <a:normAutofit/>
          </a:bodyPr>
          <a:lstStyle/>
          <a:p>
            <a:r>
              <a:rPr lang="zh-CN" altLang="en-US" sz="2365" dirty="0"/>
              <a:t>哈希索引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36" y="1268760"/>
            <a:ext cx="7942481" cy="37546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6692" y="5321752"/>
            <a:ext cx="7742825" cy="637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70" dirty="0"/>
              <a:t>$ </a:t>
            </a:r>
            <a:r>
              <a:rPr lang="en-US" altLang="zh-CN" sz="1770" dirty="0" err="1"/>
              <a:t>db_set</a:t>
            </a:r>
            <a:r>
              <a:rPr lang="en-US" altLang="zh-CN" sz="1770" dirty="0"/>
              <a:t> 123456 '{"</a:t>
            </a:r>
            <a:r>
              <a:rPr lang="en-US" altLang="zh-CN" sz="1770" dirty="0" err="1"/>
              <a:t>name":"London","attractions</a:t>
            </a:r>
            <a:r>
              <a:rPr lang="en-US" altLang="zh-CN" sz="1770" dirty="0"/>
              <a:t>":["Big </a:t>
            </a:r>
            <a:r>
              <a:rPr lang="en-US" altLang="zh-CN" sz="1770" dirty="0" err="1"/>
              <a:t>Ben","London</a:t>
            </a:r>
            <a:r>
              <a:rPr lang="en-US" altLang="zh-CN" sz="1770" dirty="0"/>
              <a:t> Eye"]}'</a:t>
            </a:r>
          </a:p>
          <a:p>
            <a:r>
              <a:rPr lang="en-US" altLang="zh-CN" sz="1770" dirty="0"/>
              <a:t>$ </a:t>
            </a:r>
            <a:r>
              <a:rPr lang="en-US" altLang="zh-CN" sz="1770" dirty="0" err="1"/>
              <a:t>db_set</a:t>
            </a:r>
            <a:r>
              <a:rPr lang="en-US" altLang="zh-CN" sz="1770" dirty="0"/>
              <a:t> 42 '{"</a:t>
            </a:r>
            <a:r>
              <a:rPr lang="en-US" altLang="zh-CN" sz="1770" dirty="0" err="1"/>
              <a:t>name":"San</a:t>
            </a:r>
            <a:r>
              <a:rPr lang="en-US" altLang="zh-CN" sz="1770" dirty="0"/>
              <a:t> </a:t>
            </a:r>
            <a:r>
              <a:rPr lang="en-US" altLang="zh-CN" sz="1770" dirty="0" err="1"/>
              <a:t>Francisco","attractions</a:t>
            </a:r>
            <a:r>
              <a:rPr lang="en-US" altLang="zh-CN" sz="1770" dirty="0"/>
              <a:t>":["Golden Gate Bridge"]}'</a:t>
            </a:r>
            <a:endParaRPr lang="zh-CN" altLang="en-US" sz="177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144387" y="1000916"/>
            <a:ext cx="3798698" cy="111844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文件的</a:t>
            </a:r>
            <a:r>
              <a:rPr lang="en-US" altLang="zh-CN" sz="3200" dirty="0"/>
              <a:t>merge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105612" y="3134566"/>
            <a:ext cx="51435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数据删除操作也不会删除旧的条目，而是将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设定为一个特殊的值以作标示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操作，即定期将所有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older data 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中的数据扫描一遍并生成新的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（没有包括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 data file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是因为它还在不停写入），这里的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其实就是将对同一个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的多个操作以只保留最新一个的原则进行删除。每次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后，新生成的数据文件就不再有冗余数据了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" y="3375825"/>
            <a:ext cx="4653825" cy="2339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3085" y="5363265"/>
            <a:ext cx="77152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0"/>
          </a:p>
        </p:txBody>
      </p:sp>
      <p:sp>
        <p:nvSpPr>
          <p:cNvPr id="8" name="矩形 7"/>
          <p:cNvSpPr/>
          <p:nvPr/>
        </p:nvSpPr>
        <p:spPr>
          <a:xfrm>
            <a:off x="3885202" y="4618859"/>
            <a:ext cx="77152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0"/>
          </a:p>
        </p:txBody>
      </p:sp>
      <p:sp>
        <p:nvSpPr>
          <p:cNvPr id="9" name="矩形 8"/>
          <p:cNvSpPr/>
          <p:nvPr/>
        </p:nvSpPr>
        <p:spPr>
          <a:xfrm>
            <a:off x="3105883" y="3849625"/>
            <a:ext cx="77152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/>
          </p:nvPr>
        </p:nvSpPr>
        <p:spPr>
          <a:xfrm>
            <a:off x="422132" y="636038"/>
            <a:ext cx="7529680" cy="111844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容量限制</a:t>
            </a:r>
            <a:r>
              <a:rPr lang="en-US" altLang="zh-CN" sz="3200" dirty="0"/>
              <a:t>-</a:t>
            </a:r>
            <a:r>
              <a:rPr lang="zh-CN" altLang="en-US" sz="3200" dirty="0"/>
              <a:t>假设内存有限，磁盘无限制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9" y="1988840"/>
            <a:ext cx="3760714" cy="1639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58029" y="4132213"/>
                <a:ext cx="9269252" cy="1455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772" b="1" dirty="0" err="1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beansDB</a:t>
                </a:r>
                <a:r>
                  <a:rPr lang="zh-CN" altLang="en-US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en-US" altLang="zh-CN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</a:t>
                </a:r>
                <a:r>
                  <a:rPr lang="zh-CN" altLang="en-US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的低</a:t>
                </a:r>
                <a:r>
                  <a:rPr lang="en-US" altLang="zh-CN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位用来存储文件</a:t>
                </a:r>
                <a:r>
                  <a:rPr lang="en-US" altLang="zh-CN" sz="1772" b="1" dirty="0">
                    <a:solidFill>
                      <a:srgbClr val="44444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</a:t>
                </a:r>
              </a:p>
              <a:p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这样便可以最多存储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256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个文件。高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24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位便用来存储文件内偏移。每个文件大小一般定义为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2GB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，因此最大支持的存储空间为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512GB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。每个数据元数据占据的总存储空间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= 4B + 4B + 2B + 1B + size(key) = 11B + size(key)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，按照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20B/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 计算，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100M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1024</m:t>
                        </m:r>
                      </m:e>
                      <m:sup>
                        <m: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）个数据只占用约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2GB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2048</a:t>
                </a:r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1772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1024</m:t>
                        </m:r>
                      </m:e>
                      <m:sup>
                        <m:r>
                          <a:rPr lang="en-US" altLang="zh-CN" sz="1772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772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772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）内存</a:t>
                </a:r>
                <a:endParaRPr lang="zh-CN" altLang="en-US" sz="177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9" y="4132213"/>
                <a:ext cx="9269252" cy="1455848"/>
              </a:xfrm>
              <a:prstGeom prst="rect">
                <a:avLst/>
              </a:prstGeom>
              <a:blipFill rotWithShape="1">
                <a:blip r:embed="rId3"/>
                <a:stretch>
                  <a:fillRect l="-526" t="-1255" b="-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容错</a:t>
            </a:r>
            <a:r>
              <a:rPr lang="en-US" altLang="zh-CN" dirty="0"/>
              <a:t>-Hint file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27" y="2091915"/>
            <a:ext cx="5014286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5580" y="1844824"/>
            <a:ext cx="349961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从上面我们可以知道，索引的</a:t>
            </a:r>
            <a:r>
              <a:rPr lang="en-US" altLang="zh-CN" dirty="0"/>
              <a:t>Hash</a:t>
            </a:r>
            <a:r>
              <a:rPr lang="zh-CN" altLang="en-US" dirty="0"/>
              <a:t>表存放在内存中，如果发生系统重启，</a:t>
            </a:r>
            <a:r>
              <a:rPr lang="zh-CN" altLang="en-US" dirty="0">
                <a:solidFill>
                  <a:srgbClr val="FF0000"/>
                </a:solidFill>
              </a:rPr>
              <a:t>则须要扫描磁盘中的数据重建</a:t>
            </a:r>
            <a:r>
              <a:rPr lang="en-US" altLang="zh-CN" dirty="0">
                <a:solidFill>
                  <a:srgbClr val="FF0000"/>
                </a:solidFill>
              </a:rPr>
              <a:t>Hash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，如果数据量非常大，这个过程是非常耗时的。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old data file</a:t>
            </a:r>
            <a:r>
              <a:rPr lang="zh-CN" altLang="en-US" dirty="0"/>
              <a:t>生成一个</a:t>
            </a:r>
            <a:r>
              <a:rPr lang="en-US" altLang="zh-CN" dirty="0"/>
              <a:t>hint file</a:t>
            </a:r>
            <a:r>
              <a:rPr lang="zh-CN" altLang="en-US" dirty="0"/>
              <a:t>，在这处文件中，数据结构与磁盘中的数据文件非常相似，不同的是他不存储具体的</a:t>
            </a:r>
            <a:r>
              <a:rPr lang="en-US" altLang="zh-CN" dirty="0"/>
              <a:t>value</a:t>
            </a:r>
            <a:r>
              <a:rPr lang="zh-CN" altLang="en-US" dirty="0"/>
              <a:t>值，而是存储</a:t>
            </a:r>
            <a:r>
              <a:rPr lang="en-US" altLang="zh-CN" dirty="0"/>
              <a:t>value</a:t>
            </a:r>
            <a:r>
              <a:rPr lang="zh-CN" altLang="en-US" dirty="0"/>
              <a:t>的位置信息。相当于对旧数据哈希表的物化</a:t>
            </a:r>
            <a:endParaRPr lang="zh-CN" altLang="en-US" sz="17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645</Words>
  <Application>Microsoft Macintosh PowerPoint</Application>
  <PresentationFormat>35 毫米幻灯片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Pingfang SC</vt:lpstr>
      <vt:lpstr>Pingfang SC</vt:lpstr>
      <vt:lpstr>微软雅黑</vt:lpstr>
      <vt:lpstr>Arial</vt:lpstr>
      <vt:lpstr>Calibri</vt:lpstr>
      <vt:lpstr>Cambria Math</vt:lpstr>
      <vt:lpstr>Segoe UI</vt:lpstr>
      <vt:lpstr>默认设计模板</vt:lpstr>
      <vt:lpstr>Bitcask架构</vt:lpstr>
      <vt:lpstr>Bitcask基本架构</vt:lpstr>
      <vt:lpstr>文件格式</vt:lpstr>
      <vt:lpstr>内存-哈希索引</vt:lpstr>
      <vt:lpstr>哈希索引</vt:lpstr>
      <vt:lpstr>文件的merge</vt:lpstr>
      <vt:lpstr>容量限制-假设内存有限，磁盘无限制</vt:lpstr>
      <vt:lpstr>容错-Hint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100</cp:revision>
  <dcterms:created xsi:type="dcterms:W3CDTF">2019-03-03T03:56:05Z</dcterms:created>
  <dcterms:modified xsi:type="dcterms:W3CDTF">2021-12-06T08:43:12Z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