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359" r:id="rId2"/>
    <p:sldId id="329" r:id="rId3"/>
    <p:sldId id="330" r:id="rId4"/>
    <p:sldId id="337" r:id="rId5"/>
    <p:sldId id="338" r:id="rId6"/>
    <p:sldId id="336" r:id="rId7"/>
    <p:sldId id="370" r:id="rId8"/>
    <p:sldId id="369" r:id="rId9"/>
    <p:sldId id="371" r:id="rId10"/>
    <p:sldId id="372" r:id="rId11"/>
    <p:sldId id="373" r:id="rId12"/>
    <p:sldId id="374" r:id="rId13"/>
    <p:sldId id="375" r:id="rId14"/>
    <p:sldId id="412" r:id="rId15"/>
    <p:sldId id="376" r:id="rId16"/>
    <p:sldId id="413" r:id="rId17"/>
    <p:sldId id="377" r:id="rId18"/>
    <p:sldId id="379" r:id="rId19"/>
    <p:sldId id="383" r:id="rId20"/>
    <p:sldId id="384" r:id="rId21"/>
    <p:sldId id="290" r:id="rId22"/>
    <p:sldId id="333" r:id="rId23"/>
    <p:sldId id="365" r:id="rId24"/>
    <p:sldId id="408" r:id="rId25"/>
    <p:sldId id="409" r:id="rId26"/>
    <p:sldId id="410" r:id="rId27"/>
    <p:sldId id="411" r:id="rId28"/>
    <p:sldId id="417" r:id="rId29"/>
  </p:sldIdLst>
  <p:sldSz cx="10287000" cy="6858000" type="35mm"/>
  <p:notesSz cx="6858000" cy="9144000"/>
  <p:defaultTextStyle>
    <a:defPPr>
      <a:defRPr lang="zh-CN"/>
    </a:defPPr>
    <a:lvl1pPr marL="0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685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4735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420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105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790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4840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525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210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 autoAdjust="0"/>
    <p:restoredTop sz="73835" autoAdjust="0"/>
  </p:normalViewPr>
  <p:slideViewPr>
    <p:cSldViewPr>
      <p:cViewPr varScale="1">
        <p:scale>
          <a:sx n="95" d="100"/>
          <a:sy n="95" d="100"/>
        </p:scale>
        <p:origin x="2368" y="176"/>
      </p:cViewPr>
      <p:guideLst>
        <p:guide orient="horz" pos="216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EA14B-9730-4B14-B276-7835B7D11ED2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3E076-425A-4212-9629-B0A1D848A7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685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4735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420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105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790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4840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525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210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5875" y="1122363"/>
            <a:ext cx="7715250" cy="2387600"/>
          </a:xfrm>
        </p:spPr>
        <p:txBody>
          <a:bodyPr anchor="b"/>
          <a:lstStyle>
            <a:lvl1pPr algn="ctr">
              <a:defRPr sz="5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4"/>
          </a:xfrm>
        </p:spPr>
        <p:txBody>
          <a:bodyPr/>
          <a:lstStyle>
            <a:lvl1pPr marL="0" indent="0" algn="ctr">
              <a:buNone/>
              <a:defRPr sz="2300"/>
            </a:lvl1pPr>
            <a:lvl2pPr marL="445770" indent="0" algn="ctr">
              <a:buNone/>
              <a:defRPr sz="1900"/>
            </a:lvl2pPr>
            <a:lvl3pPr marL="890270" indent="0" algn="ctr">
              <a:buNone/>
              <a:defRPr sz="1800"/>
            </a:lvl3pPr>
            <a:lvl4pPr marL="1335405" indent="0" algn="ctr">
              <a:buNone/>
              <a:defRPr sz="1600"/>
            </a:lvl4pPr>
            <a:lvl5pPr marL="1780540" indent="0" algn="ctr">
              <a:buNone/>
              <a:defRPr sz="1600"/>
            </a:lvl5pPr>
            <a:lvl6pPr marL="2225675" indent="0" algn="ctr">
              <a:buNone/>
              <a:defRPr sz="1600"/>
            </a:lvl6pPr>
            <a:lvl7pPr marL="2670810" indent="0" algn="ctr">
              <a:buNone/>
              <a:defRPr sz="1600"/>
            </a:lvl7pPr>
            <a:lvl8pPr marL="3115945" indent="0" algn="ctr">
              <a:buNone/>
              <a:defRPr sz="1600"/>
            </a:lvl8pPr>
            <a:lvl9pPr marL="3560445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2A4C3E-4B80-4E96-B699-4C791A2DD6AC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529B3-AE45-5546-A826-B7D54C04D9F8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528D75-A6A4-4F7E-BF31-2E54A4C0169B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34627-3D6B-644C-84F5-4B8A5470BEA0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6229"/>
            <a:ext cx="2314575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4" y="276229"/>
            <a:ext cx="6809547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B7B24D-D44D-43FE-B259-D50379166435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E4A5B-C249-5A48-9E4A-7E187678F85A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07231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7795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B1CE4C-F95F-4C08-B597-FFF4753DB1D3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66695-EBF5-414B-A825-44F56ADDA771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fontAlgn="base" latinLnBrk="0">
              <a:lnSpc>
                <a:spcPct val="120000"/>
              </a:lnSpc>
              <a:spcBef>
                <a:spcPts val="0"/>
              </a:spcBef>
              <a:spcAft>
                <a:spcPts val="345"/>
              </a:spcAft>
              <a:defRPr sz="5100"/>
            </a:lvl1pPr>
            <a:lvl2pPr fontAlgn="base" latinLnBrk="0">
              <a:lnSpc>
                <a:spcPct val="120000"/>
              </a:lnSpc>
              <a:spcBef>
                <a:spcPts val="0"/>
              </a:spcBef>
              <a:spcAft>
                <a:spcPts val="345"/>
              </a:spcAft>
              <a:defRPr sz="4600"/>
            </a:lvl2pPr>
            <a:lvl3pPr fontAlgn="base" latinLnBrk="0">
              <a:lnSpc>
                <a:spcPct val="120000"/>
              </a:lnSpc>
              <a:spcBef>
                <a:spcPts val="0"/>
              </a:spcBef>
              <a:spcAft>
                <a:spcPts val="345"/>
              </a:spcAft>
              <a:defRPr sz="4200"/>
            </a:lvl3pPr>
            <a:lvl4pPr fontAlgn="base" latinLnBrk="0">
              <a:lnSpc>
                <a:spcPct val="120000"/>
              </a:lnSpc>
              <a:spcBef>
                <a:spcPts val="0"/>
              </a:spcBef>
              <a:spcAft>
                <a:spcPts val="345"/>
              </a:spcAft>
              <a:defRPr/>
            </a:lvl4pPr>
            <a:lvl5pPr fontAlgn="base" latinLnBrk="0">
              <a:lnSpc>
                <a:spcPct val="120000"/>
              </a:lnSpc>
              <a:spcBef>
                <a:spcPts val="0"/>
              </a:spcBef>
              <a:spcAft>
                <a:spcPts val="345"/>
              </a:spcAft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468BEA81-8D23-45A9-9648-E0126ED470F7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873" y="1709743"/>
            <a:ext cx="8872538" cy="2852737"/>
          </a:xfrm>
        </p:spPr>
        <p:txBody>
          <a:bodyPr anchor="b"/>
          <a:lstStyle>
            <a:lvl1pPr>
              <a:defRPr sz="5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1873" y="4589466"/>
            <a:ext cx="8872538" cy="1500187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4577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90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354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7805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256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6708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159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5604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A844A6-B3F8-4A7E-9701-8CF84F16F85C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29D598-62B2-7B43-91E6-43A1B9A008AE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36083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306855-F610-4678-92BA-1BF0838E2C2C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3213D-2300-5B48-884E-8C5B2E75078E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296" y="365762"/>
            <a:ext cx="8872855" cy="11525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9207" y="1517969"/>
            <a:ext cx="4351883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770" indent="0">
              <a:buNone/>
              <a:defRPr sz="1900" b="1"/>
            </a:lvl2pPr>
            <a:lvl3pPr marL="890270" indent="0">
              <a:buNone/>
              <a:defRPr sz="1800" b="1"/>
            </a:lvl3pPr>
            <a:lvl4pPr marL="1335405" indent="0">
              <a:buNone/>
              <a:defRPr sz="1600" b="1"/>
            </a:lvl4pPr>
            <a:lvl5pPr marL="1780540" indent="0">
              <a:buNone/>
              <a:defRPr sz="1600" b="1"/>
            </a:lvl5pPr>
            <a:lvl6pPr marL="2225675" indent="0">
              <a:buNone/>
              <a:defRPr sz="1600" b="1"/>
            </a:lvl6pPr>
            <a:lvl7pPr marL="2670810" indent="0">
              <a:buNone/>
              <a:defRPr sz="1600" b="1"/>
            </a:lvl7pPr>
            <a:lvl8pPr marL="3115945" indent="0">
              <a:buNone/>
              <a:defRPr sz="1600" b="1"/>
            </a:lvl8pPr>
            <a:lvl9pPr marL="3560445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207" y="2341882"/>
            <a:ext cx="4351883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08433" y="1517969"/>
            <a:ext cx="4373315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770" indent="0">
              <a:buNone/>
              <a:defRPr sz="1900" b="1"/>
            </a:lvl2pPr>
            <a:lvl3pPr marL="890270" indent="0">
              <a:buNone/>
              <a:defRPr sz="1800" b="1"/>
            </a:lvl3pPr>
            <a:lvl4pPr marL="1335405" indent="0">
              <a:buNone/>
              <a:defRPr sz="1600" b="1"/>
            </a:lvl4pPr>
            <a:lvl5pPr marL="1780540" indent="0">
              <a:buNone/>
              <a:defRPr sz="1600" b="1"/>
            </a:lvl5pPr>
            <a:lvl6pPr marL="2225675" indent="0">
              <a:buNone/>
              <a:defRPr sz="1600" b="1"/>
            </a:lvl6pPr>
            <a:lvl7pPr marL="2670810" indent="0">
              <a:buNone/>
              <a:defRPr sz="1600" b="1"/>
            </a:lvl7pPr>
            <a:lvl8pPr marL="3115945" indent="0">
              <a:buNone/>
              <a:defRPr sz="1600" b="1"/>
            </a:lvl8pPr>
            <a:lvl9pPr marL="3560445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08433" y="2341882"/>
            <a:ext cx="4373315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1FA955-DC6F-42D7-A58B-67DA41191958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D96980-5C4D-AB47-9727-A790FF0E384A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A3B6C7-346E-4D94-86C5-28B0E736BE5A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9F421-2B1A-5B41-8D51-B7BF23285562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0CCD46-3EAD-46FD-9C8D-561FDE28F6C3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A2FBC-7193-C243-84A5-C42C0D4BC21D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3315" y="987428"/>
            <a:ext cx="5207794" cy="48736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770" indent="0">
              <a:buNone/>
              <a:defRPr sz="1400"/>
            </a:lvl2pPr>
            <a:lvl3pPr marL="890270" indent="0">
              <a:buNone/>
              <a:defRPr sz="1200"/>
            </a:lvl3pPr>
            <a:lvl4pPr marL="1335405" indent="0">
              <a:buNone/>
              <a:defRPr sz="1000"/>
            </a:lvl4pPr>
            <a:lvl5pPr marL="1780540" indent="0">
              <a:buNone/>
              <a:defRPr sz="1000"/>
            </a:lvl5pPr>
            <a:lvl6pPr marL="2225675" indent="0">
              <a:buNone/>
              <a:defRPr sz="1000"/>
            </a:lvl6pPr>
            <a:lvl7pPr marL="2670810" indent="0">
              <a:buNone/>
              <a:defRPr sz="1000"/>
            </a:lvl7pPr>
            <a:lvl8pPr marL="3115945" indent="0">
              <a:buNone/>
              <a:defRPr sz="1000"/>
            </a:lvl8pPr>
            <a:lvl9pPr marL="3560445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C3A452-C613-4014-A99E-64B6EDFF444B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80048F-AB0A-EB45-B994-2FFA4F644944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373315" y="987428"/>
            <a:ext cx="5207794" cy="4873625"/>
          </a:xfrm>
        </p:spPr>
        <p:txBody>
          <a:bodyPr/>
          <a:lstStyle>
            <a:lvl1pPr marL="0" indent="0">
              <a:buNone/>
              <a:defRPr sz="3100"/>
            </a:lvl1pPr>
            <a:lvl2pPr marL="445770" indent="0">
              <a:buNone/>
              <a:defRPr sz="2700"/>
            </a:lvl2pPr>
            <a:lvl3pPr marL="890270" indent="0">
              <a:buNone/>
              <a:defRPr sz="2300"/>
            </a:lvl3pPr>
            <a:lvl4pPr marL="1335405" indent="0">
              <a:buNone/>
              <a:defRPr sz="1900"/>
            </a:lvl4pPr>
            <a:lvl5pPr marL="1780540" indent="0">
              <a:buNone/>
              <a:defRPr sz="1900"/>
            </a:lvl5pPr>
            <a:lvl6pPr marL="2225675" indent="0">
              <a:buNone/>
              <a:defRPr sz="1900"/>
            </a:lvl6pPr>
            <a:lvl7pPr marL="2670810" indent="0">
              <a:buNone/>
              <a:defRPr sz="1900"/>
            </a:lvl7pPr>
            <a:lvl8pPr marL="3115945" indent="0">
              <a:buNone/>
              <a:defRPr sz="1900"/>
            </a:lvl8pPr>
            <a:lvl9pPr marL="3560445" indent="0">
              <a:buNone/>
              <a:defRPr sz="19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770" indent="0">
              <a:buNone/>
              <a:defRPr sz="1400"/>
            </a:lvl2pPr>
            <a:lvl3pPr marL="890270" indent="0">
              <a:buNone/>
              <a:defRPr sz="1200"/>
            </a:lvl3pPr>
            <a:lvl4pPr marL="1335405" indent="0">
              <a:buNone/>
              <a:defRPr sz="1000"/>
            </a:lvl4pPr>
            <a:lvl5pPr marL="1780540" indent="0">
              <a:buNone/>
              <a:defRPr sz="1000"/>
            </a:lvl5pPr>
            <a:lvl6pPr marL="2225675" indent="0">
              <a:buNone/>
              <a:defRPr sz="1000"/>
            </a:lvl6pPr>
            <a:lvl7pPr marL="2670810" indent="0">
              <a:buNone/>
              <a:defRPr sz="1000"/>
            </a:lvl7pPr>
            <a:lvl8pPr marL="3115945" indent="0">
              <a:buNone/>
              <a:defRPr sz="1000"/>
            </a:lvl8pPr>
            <a:lvl9pPr marL="3560445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8E2C75-9419-47B7-A2CD-F8EF815699F8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41EF25-64C6-0145-88F7-AEBE78CFB118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4350" y="276227"/>
            <a:ext cx="9258300" cy="114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60757" tIns="80378" rIns="160757" bIns="80378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514350" y="1600201"/>
            <a:ext cx="92583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60757" tIns="80378" rIns="160757" bIns="80378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514350" y="637222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</a:pPr>
            <a:fld id="{86E1148D-D0FB-4270-8E8C-87BA95A761F7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514725" y="6372226"/>
            <a:ext cx="325755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ctr">
              <a:defRPr sz="1800" noProof="1" dirty="0">
                <a:latin typeface="Segoe UI" charset="0"/>
                <a:ea typeface="Microsoft YaHei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7372350" y="637222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r"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</a:pPr>
            <a:fld id="{EDD61A88-8AAC-9843-802C-254A5FC42C47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608455" rtl="0" fontAlgn="base">
        <a:spcBef>
          <a:spcPct val="0"/>
        </a:spcBef>
        <a:spcAft>
          <a:spcPct val="0"/>
        </a:spcAft>
        <a:defRPr sz="5500" b="1" kern="1200">
          <a:solidFill>
            <a:srgbClr val="000066"/>
          </a:solidFill>
          <a:latin typeface="Segoe UI" charset="0"/>
          <a:ea typeface="Microsoft YaHei" charset="-122"/>
          <a:cs typeface="+mj-cs"/>
        </a:defRPr>
      </a:lvl1pPr>
      <a:lvl2pPr algn="ctr" defTabSz="160845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2pPr>
      <a:lvl3pPr algn="ctr" defTabSz="160845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3pPr>
      <a:lvl4pPr algn="ctr" defTabSz="160845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4pPr>
      <a:lvl5pPr algn="ctr" defTabSz="160845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5pPr>
      <a:lvl6pPr marL="527685" algn="ctr" defTabSz="160845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6pPr>
      <a:lvl7pPr marL="1054735" algn="ctr" defTabSz="160845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7pPr>
      <a:lvl8pPr marL="1582420" algn="ctr" defTabSz="160845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8pPr>
      <a:lvl9pPr marL="2110105" algn="ctr" defTabSz="160845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9pPr>
    </p:titleStyle>
    <p:bodyStyle>
      <a:lvl1pPr marL="604520" indent="-604520" algn="l" defTabSz="1608455" rtl="0" fontAlgn="base">
        <a:spcBef>
          <a:spcPct val="20000"/>
        </a:spcBef>
        <a:spcAft>
          <a:spcPct val="0"/>
        </a:spcAft>
        <a:buChar char="•"/>
        <a:defRPr sz="5500" kern="1200">
          <a:solidFill>
            <a:srgbClr val="333333"/>
          </a:solidFill>
          <a:latin typeface="Segoe UI" charset="0"/>
          <a:ea typeface="Microsoft YaHei" charset="-122"/>
          <a:cs typeface="+mn-cs"/>
        </a:defRPr>
      </a:lvl1pPr>
      <a:lvl2pPr marL="1304290" indent="-498475" algn="l" defTabSz="1608455" rtl="0" eaLnBrk="0" fontAlgn="base" hangingPunct="0">
        <a:spcBef>
          <a:spcPct val="20000"/>
        </a:spcBef>
        <a:spcAft>
          <a:spcPct val="0"/>
        </a:spcAft>
        <a:buChar char="–"/>
        <a:defRPr sz="47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2pPr>
      <a:lvl3pPr marL="2011045" indent="-403225" algn="l" defTabSz="1608455" rtl="0" eaLnBrk="0" fontAlgn="base" hangingPunct="0">
        <a:spcBef>
          <a:spcPct val="20000"/>
        </a:spcBef>
        <a:spcAft>
          <a:spcPct val="0"/>
        </a:spcAft>
        <a:buChar char="•"/>
        <a:defRPr sz="40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3pPr>
      <a:lvl4pPr marL="2813685" indent="-401320" algn="l" defTabSz="1608455" rtl="0" eaLnBrk="0" fontAlgn="base" hangingPunct="0">
        <a:spcBef>
          <a:spcPct val="20000"/>
        </a:spcBef>
        <a:spcAft>
          <a:spcPct val="0"/>
        </a:spcAft>
        <a:buChar char="–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4pPr>
      <a:lvl5pPr marL="3615690" indent="-401320" algn="l" defTabSz="1608455" rtl="0" eaLnBrk="0" fontAlgn="base" hangingPunct="0">
        <a:spcBef>
          <a:spcPct val="20000"/>
        </a:spcBef>
        <a:spcAft>
          <a:spcPct val="0"/>
        </a:spcAft>
        <a:buChar char="»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5pPr>
      <a:lvl6pPr marL="2901315" indent="-263525" algn="l" defTabSz="1054735" rtl="0" eaLnBrk="1" latinLnBrk="0" hangingPunct="1">
        <a:lnSpc>
          <a:spcPct val="90000"/>
        </a:lnSpc>
        <a:spcBef>
          <a:spcPts val="575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indent="-263525" algn="l" defTabSz="1054735" rtl="0" eaLnBrk="1" latinLnBrk="0" hangingPunct="1">
        <a:lnSpc>
          <a:spcPct val="90000"/>
        </a:lnSpc>
        <a:spcBef>
          <a:spcPts val="575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685" indent="-263525" algn="l" defTabSz="1054735" rtl="0" eaLnBrk="1" latinLnBrk="0" hangingPunct="1">
        <a:lnSpc>
          <a:spcPct val="90000"/>
        </a:lnSpc>
        <a:spcBef>
          <a:spcPts val="575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735" indent="-263525" algn="l" defTabSz="1054735" rtl="0" eaLnBrk="1" latinLnBrk="0" hangingPunct="1">
        <a:lnSpc>
          <a:spcPct val="90000"/>
        </a:lnSpc>
        <a:spcBef>
          <a:spcPts val="575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685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735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420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105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790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4840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525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210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5%BE%AA%E7%8E%AF%E5%86%97%E4%BD%99%E6%A0%A1%E9%AA%8C%E7%A0%8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873" y="1709743"/>
            <a:ext cx="8762107" cy="2852737"/>
          </a:xfrm>
        </p:spPr>
        <p:txBody>
          <a:bodyPr/>
          <a:lstStyle/>
          <a:p>
            <a:pPr>
              <a:defRPr/>
            </a:pPr>
            <a:r>
              <a:rPr lang="en-US" altLang="zh-CN" sz="6000" dirty="0"/>
              <a:t>Log-structured Merge Tree(LSM-tree) Model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75148" y="4509120"/>
            <a:ext cx="10456714" cy="1500187"/>
          </a:xfrm>
        </p:spPr>
        <p:txBody>
          <a:bodyPr/>
          <a:lstStyle/>
          <a:p>
            <a:r>
              <a:rPr lang="en-US" altLang="zh-CN" dirty="0"/>
              <a:t>						---</a:t>
            </a:r>
            <a:r>
              <a:rPr lang="en-US" altLang="zh-CN" dirty="0" err="1"/>
              <a:t>bigtable</a:t>
            </a:r>
            <a:r>
              <a:rPr lang="en-US" altLang="zh-CN" dirty="0"/>
              <a:t>, </a:t>
            </a:r>
            <a:r>
              <a:rPr lang="en-US" altLang="zh-CN" dirty="0" err="1"/>
              <a:t>hbase</a:t>
            </a:r>
            <a:r>
              <a:rPr lang="en-US" altLang="zh-CN" dirty="0"/>
              <a:t>, </a:t>
            </a:r>
            <a:r>
              <a:rPr lang="en-US" altLang="zh-CN" dirty="0" err="1"/>
              <a:t>leveldb</a:t>
            </a:r>
            <a:r>
              <a:rPr lang="en-US" altLang="zh-CN" dirty="0"/>
              <a:t>, </a:t>
            </a:r>
            <a:r>
              <a:rPr lang="en-US" altLang="zh-CN" dirty="0" err="1"/>
              <a:t>rocksdb</a:t>
            </a:r>
            <a:r>
              <a:rPr lang="en-US" altLang="zh-CN" dirty="0"/>
              <a:t>, </a:t>
            </a:r>
            <a:r>
              <a:rPr lang="en-US" altLang="zh-CN" dirty="0" err="1"/>
              <a:t>tidb</a:t>
            </a:r>
            <a:r>
              <a:rPr lang="en-US" altLang="zh-CN" dirty="0"/>
              <a:t>, </a:t>
            </a:r>
            <a:r>
              <a:rPr lang="en-US" altLang="zh-CN" dirty="0" err="1"/>
              <a:t>mongodb</a:t>
            </a:r>
            <a:r>
              <a:rPr lang="en-US" altLang="zh-CN" dirty="0"/>
              <a:t>, Cassandra..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D598-62B2-7B43-91E6-43A1B9A008AE}" type="slidenum">
              <a:rPr lang="zh-CN" altLang="en-US" smtClean="0">
                <a:solidFill>
                  <a:srgbClr val="000000"/>
                </a:solidFill>
              </a:r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链表的扩展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972" y="1839111"/>
            <a:ext cx="9258300" cy="4610100"/>
          </a:xfrm>
        </p:spPr>
        <p:txBody>
          <a:bodyPr/>
          <a:lstStyle/>
          <a:p>
            <a:r>
              <a:rPr lang="zh-CN" altLang="en-US" sz="4000" dirty="0"/>
              <a:t>通过选择部分数据构成上层链表，提高查询效率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t>10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4098" name="Picture 2" descr="https://images.cnblogs.com/cnblogs_com/xuqiang/algorithm/skiplist_linklist_comple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4005064"/>
            <a:ext cx="9591675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每个节点的结构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dirty="0" err="1"/>
              <a:t>typedef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nodeStructure</a:t>
            </a:r>
            <a:r>
              <a:rPr lang="en-US" altLang="zh-CN" sz="1600" dirty="0"/>
              <a:t> *node;</a:t>
            </a:r>
          </a:p>
          <a:p>
            <a:pPr marL="0" indent="0">
              <a:buNone/>
            </a:pPr>
            <a:r>
              <a:rPr lang="en-US" altLang="zh-CN" sz="1600" dirty="0" err="1"/>
              <a:t>typedef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nodeStructure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{</a:t>
            </a:r>
          </a:p>
          <a:p>
            <a:pPr marL="0" indent="0">
              <a:buNone/>
            </a:pPr>
            <a:r>
              <a:rPr lang="en-US" altLang="zh-CN" sz="1600" dirty="0"/>
              <a:t>    </a:t>
            </a:r>
            <a:r>
              <a:rPr lang="en-US" altLang="zh-CN" sz="1600" dirty="0" err="1"/>
              <a:t>keyType</a:t>
            </a:r>
            <a:r>
              <a:rPr lang="en-US" altLang="zh-CN" sz="1600" dirty="0"/>
              <a:t> key; // key</a:t>
            </a:r>
            <a:r>
              <a:rPr lang="zh-CN" altLang="en-US" sz="1600" dirty="0"/>
              <a:t>值</a:t>
            </a:r>
          </a:p>
          <a:p>
            <a:pPr marL="0" indent="0">
              <a:buNone/>
            </a:pPr>
            <a:r>
              <a:rPr lang="zh-CN" altLang="en-US" sz="1600" dirty="0"/>
              <a:t>    </a:t>
            </a:r>
            <a:r>
              <a:rPr lang="en-US" altLang="zh-CN" sz="1600" dirty="0" err="1"/>
              <a:t>valueType</a:t>
            </a:r>
            <a:r>
              <a:rPr lang="en-US" altLang="zh-CN" sz="1600" dirty="0"/>
              <a:t> value; // value</a:t>
            </a:r>
            <a:r>
              <a:rPr lang="zh-CN" altLang="en-US" sz="1600" dirty="0"/>
              <a:t>值</a:t>
            </a:r>
          </a:p>
          <a:p>
            <a:pPr marL="0" indent="0">
              <a:buNone/>
            </a:pPr>
            <a:r>
              <a:rPr lang="zh-CN" altLang="en-US" sz="1600" dirty="0"/>
              <a:t>    </a:t>
            </a:r>
            <a:r>
              <a:rPr lang="en-US" altLang="zh-CN" sz="1600" dirty="0"/>
              <a:t>// </a:t>
            </a:r>
            <a:r>
              <a:rPr lang="zh-CN" altLang="en-US" sz="1600" dirty="0"/>
              <a:t>向前指针数组，根据该节点层数的</a:t>
            </a:r>
          </a:p>
          <a:p>
            <a:pPr marL="0" indent="0">
              <a:buNone/>
            </a:pPr>
            <a:r>
              <a:rPr lang="zh-CN" altLang="en-US" sz="1600" dirty="0"/>
              <a:t>    </a:t>
            </a:r>
            <a:r>
              <a:rPr lang="en-US" altLang="zh-CN" sz="1600" dirty="0"/>
              <a:t>// </a:t>
            </a:r>
            <a:r>
              <a:rPr lang="zh-CN" altLang="en-US" sz="1600" dirty="0"/>
              <a:t>不同指向不同大小的数组</a:t>
            </a:r>
          </a:p>
          <a:p>
            <a:pPr marL="0" indent="0">
              <a:buNone/>
            </a:pPr>
            <a:r>
              <a:rPr lang="zh-CN" altLang="en-US" sz="1600" dirty="0"/>
              <a:t>   </a:t>
            </a:r>
            <a:r>
              <a:rPr lang="zh-CN" altLang="en-US" sz="1600" dirty="0">
                <a:solidFill>
                  <a:srgbClr val="FF0000"/>
                </a:solidFill>
              </a:rPr>
              <a:t> </a:t>
            </a:r>
            <a:r>
              <a:rPr lang="en-US" altLang="zh-CN" sz="1600" dirty="0">
                <a:solidFill>
                  <a:srgbClr val="FF0000"/>
                </a:solidFill>
              </a:rPr>
              <a:t>node forward[1];   //</a:t>
            </a:r>
            <a:r>
              <a:rPr lang="zh-CN" altLang="en-US" sz="1600" dirty="0">
                <a:solidFill>
                  <a:srgbClr val="FF0000"/>
                </a:solidFill>
              </a:rPr>
              <a:t>这是一个指针数组首地址</a:t>
            </a:r>
            <a:r>
              <a:rPr lang="en-US" altLang="zh-CN" sz="1600" dirty="0">
                <a:solidFill>
                  <a:srgbClr val="FF0000"/>
                </a:solidFill>
              </a:rPr>
              <a:t>,</a:t>
            </a:r>
            <a:r>
              <a:rPr lang="zh-CN" altLang="en-US" sz="1600" dirty="0">
                <a:solidFill>
                  <a:srgbClr val="FF0000"/>
                </a:solidFill>
              </a:rPr>
              <a:t>实际分配内存大小时多于一个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/>
              <a:t>};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注意节点其实只有一层，而不是由多层的链表！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// </a:t>
            </a:r>
            <a:r>
              <a:rPr lang="en-US" altLang="zh-CN" sz="1600" dirty="0" err="1"/>
              <a:t>newNodeOfLevel</a:t>
            </a:r>
            <a:r>
              <a:rPr lang="zh-CN" altLang="en-US" sz="1600" dirty="0"/>
              <a:t>生成一个</a:t>
            </a:r>
            <a:r>
              <a:rPr lang="en-US" altLang="zh-CN" sz="1600" dirty="0" err="1"/>
              <a:t>nodeStructure</a:t>
            </a:r>
            <a:r>
              <a:rPr lang="zh-CN" altLang="en-US" sz="1600" dirty="0"/>
              <a:t>结构体，同时生成</a:t>
            </a:r>
            <a:r>
              <a:rPr lang="en-US" altLang="zh-CN" sz="1600" dirty="0"/>
              <a:t>l</a:t>
            </a:r>
            <a:r>
              <a:rPr lang="zh-CN" altLang="en-US" sz="1600" dirty="0"/>
              <a:t>个</a:t>
            </a:r>
            <a:r>
              <a:rPr lang="en-US" altLang="zh-CN" sz="1600" dirty="0"/>
              <a:t>node *</a:t>
            </a:r>
            <a:r>
              <a:rPr lang="zh-CN" altLang="en-US" sz="1600" dirty="0"/>
              <a:t>数组指针</a:t>
            </a:r>
          </a:p>
          <a:p>
            <a:pPr marL="0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newNodeOfLevel</a:t>
            </a:r>
            <a:r>
              <a:rPr lang="en-US" altLang="zh-CN" sz="1600" dirty="0"/>
              <a:t>(l) (node)</a:t>
            </a:r>
            <a:r>
              <a:rPr lang="en-US" altLang="zh-CN" sz="1600" dirty="0" err="1"/>
              <a:t>malloc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sizeof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nodeStructure</a:t>
            </a:r>
            <a:r>
              <a:rPr lang="en-US" altLang="zh-CN" sz="1600" dirty="0"/>
              <a:t>)+(l)*</a:t>
            </a:r>
            <a:r>
              <a:rPr lang="en-US" altLang="zh-CN" sz="1600" dirty="0" err="1"/>
              <a:t>sizeof</a:t>
            </a:r>
            <a:r>
              <a:rPr lang="en-US" altLang="zh-CN" sz="1600" dirty="0"/>
              <a:t>(node *))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t>11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s://images.cnblogs.com/cnblogs_com/xuqiang/algorithm/skiplist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436" y="1579566"/>
            <a:ext cx="5095875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SkipList</a:t>
            </a:r>
            <a:r>
              <a:rPr lang="zh-CN" altLang="en-US" dirty="0"/>
              <a:t>实现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/>
              <a:t>初始化</a:t>
            </a:r>
            <a:endParaRPr lang="en-US" altLang="zh-CN" sz="4400" dirty="0"/>
          </a:p>
          <a:p>
            <a:pPr lvl="1"/>
            <a:r>
              <a:rPr lang="zh-CN" altLang="en-US" sz="4000" dirty="0"/>
              <a:t>生成头尾红色节点</a:t>
            </a:r>
            <a:endParaRPr lang="en-US" altLang="zh-CN" sz="40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t>12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54" y="3905251"/>
            <a:ext cx="9401175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SkipList</a:t>
            </a:r>
            <a:r>
              <a:rPr lang="zh-CN" altLang="en-US" dirty="0"/>
              <a:t>实现</a:t>
            </a:r>
            <a:r>
              <a:rPr lang="en-US" altLang="zh-CN" dirty="0"/>
              <a:t>(</a:t>
            </a:r>
            <a:r>
              <a:rPr lang="zh-CN" altLang="en-US" dirty="0"/>
              <a:t>二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/>
              <a:t>插入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t>13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2836147"/>
            <a:ext cx="9448800" cy="37433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插入操作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找到向前指针</a:t>
            </a:r>
            <a:endParaRPr lang="en-US" altLang="zh-CN" dirty="0"/>
          </a:p>
          <a:p>
            <a:r>
              <a:rPr lang="zh-CN" altLang="en-US" dirty="0"/>
              <a:t>新建一个节点</a:t>
            </a:r>
            <a:endParaRPr lang="en-US" altLang="zh-CN" dirty="0"/>
          </a:p>
          <a:p>
            <a:r>
              <a:rPr lang="zh-CN" altLang="en-US" dirty="0"/>
              <a:t>设置该节点的前后指针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t>14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插入代码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从上往下，每层寻找向前指针的位置</a:t>
            </a:r>
            <a:r>
              <a:rPr lang="en-US" altLang="zh-CN" sz="2800" dirty="0"/>
              <a:t>(</a:t>
            </a:r>
            <a:r>
              <a:rPr lang="zh-CN" altLang="en-US" sz="2800" dirty="0"/>
              <a:t>上页红色箭头</a:t>
            </a:r>
            <a:r>
              <a:rPr lang="en-US" altLang="zh-CN" sz="2800" dirty="0"/>
              <a:t>)</a:t>
            </a:r>
          </a:p>
          <a:p>
            <a:pPr marL="699770" lvl="1" indent="0">
              <a:buNone/>
            </a:pPr>
            <a:r>
              <a:rPr lang="en-US" altLang="zh-CN" sz="2300" dirty="0"/>
              <a:t>do {</a:t>
            </a:r>
          </a:p>
          <a:p>
            <a:pPr marL="699770" lvl="1" indent="0">
              <a:buNone/>
            </a:pPr>
            <a:r>
              <a:rPr lang="en-US" altLang="zh-CN" sz="2300" dirty="0"/>
              <a:t>// </a:t>
            </a:r>
            <a:r>
              <a:rPr lang="zh-CN" altLang="en-US" sz="2300" dirty="0"/>
              <a:t>查找插入位置</a:t>
            </a:r>
          </a:p>
          <a:p>
            <a:pPr marL="699770" lvl="1" indent="0">
              <a:buNone/>
            </a:pPr>
            <a:r>
              <a:rPr lang="en-US" altLang="zh-CN" sz="2300" dirty="0"/>
              <a:t>while (q = p-&gt;forward[k], q-&gt;key &lt; key)</a:t>
            </a:r>
          </a:p>
          <a:p>
            <a:pPr marL="699770" lvl="1" indent="0">
              <a:buNone/>
            </a:pPr>
            <a:r>
              <a:rPr lang="en-US" altLang="zh-CN" sz="2300" dirty="0"/>
              <a:t>	p = q;</a:t>
            </a:r>
          </a:p>
          <a:p>
            <a:pPr marL="699770" lvl="1" indent="0">
              <a:buNone/>
            </a:pPr>
            <a:r>
              <a:rPr lang="en-US" altLang="zh-CN" sz="2300" dirty="0"/>
              <a:t>// </a:t>
            </a:r>
            <a:r>
              <a:rPr lang="zh-CN" altLang="en-US" sz="2300" dirty="0"/>
              <a:t>设置</a:t>
            </a:r>
            <a:r>
              <a:rPr lang="en-US" altLang="zh-CN" sz="2300" dirty="0"/>
              <a:t>update</a:t>
            </a:r>
            <a:r>
              <a:rPr lang="zh-CN" altLang="en-US" sz="2300" dirty="0"/>
              <a:t>数组</a:t>
            </a:r>
          </a:p>
          <a:p>
            <a:pPr marL="699770" lvl="1" indent="0">
              <a:buNone/>
            </a:pPr>
            <a:r>
              <a:rPr lang="en-US" altLang="zh-CN" sz="2300" dirty="0"/>
              <a:t>update[k] = p;</a:t>
            </a:r>
          </a:p>
          <a:p>
            <a:pPr marL="699770" lvl="1" indent="0">
              <a:buNone/>
            </a:pPr>
            <a:r>
              <a:rPr lang="en-US" altLang="zh-CN" sz="2300" dirty="0"/>
              <a:t>} while(--k&gt;=0); // </a:t>
            </a:r>
            <a:r>
              <a:rPr lang="zh-CN" altLang="en-US" sz="2300" dirty="0"/>
              <a:t>对于每一层进行遍历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t>15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插入代码</a:t>
            </a:r>
            <a:r>
              <a:rPr lang="en-US" altLang="zh-CN" dirty="0"/>
              <a:t>(</a:t>
            </a:r>
            <a:r>
              <a:rPr lang="zh-CN" altLang="en-US" dirty="0"/>
              <a:t>二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  </a:t>
            </a:r>
            <a:r>
              <a:rPr lang="en-US" altLang="zh-CN" sz="2000" dirty="0"/>
              <a:t>// </a:t>
            </a:r>
            <a:r>
              <a:rPr lang="zh-CN" altLang="en-US" sz="2000" dirty="0"/>
              <a:t>随机生成一个层数</a:t>
            </a:r>
          </a:p>
          <a:p>
            <a:pPr marL="0" indent="0">
              <a:buNone/>
            </a:pPr>
            <a:r>
              <a:rPr lang="zh-CN" altLang="en-US" sz="2000" dirty="0"/>
              <a:t>   </a:t>
            </a:r>
            <a:r>
              <a:rPr lang="en-US" altLang="zh-CN" sz="2000" dirty="0"/>
              <a:t>k = </a:t>
            </a:r>
            <a:r>
              <a:rPr lang="en-US" altLang="zh-CN" sz="2000" dirty="0" err="1"/>
              <a:t>randomLevel</a:t>
            </a:r>
            <a:r>
              <a:rPr lang="en-US" altLang="zh-CN" sz="2000" dirty="0"/>
              <a:t>();  </a:t>
            </a:r>
          </a:p>
          <a:p>
            <a:pPr marL="0" indent="0">
              <a:buNone/>
            </a:pPr>
            <a:r>
              <a:rPr lang="en-US" altLang="zh-CN" sz="2000" dirty="0"/>
              <a:t>  if (k&gt;l-&gt;level) </a:t>
            </a:r>
          </a:p>
          <a:p>
            <a:pPr marL="0" indent="0">
              <a:buNone/>
            </a:pPr>
            <a:r>
              <a:rPr lang="en-US" altLang="zh-CN" sz="2000" dirty="0"/>
              <a:t>  {</a:t>
            </a:r>
          </a:p>
          <a:p>
            <a:pPr marL="0" indent="0">
              <a:buNone/>
            </a:pPr>
            <a:r>
              <a:rPr lang="en-US" altLang="zh-CN" sz="2000" dirty="0"/>
              <a:t>   // </a:t>
            </a:r>
            <a:r>
              <a:rPr lang="zh-CN" altLang="en-US" sz="2000" dirty="0"/>
              <a:t>如果新生成的层数比跳表的层数大的话</a:t>
            </a:r>
          </a:p>
          <a:p>
            <a:pPr marL="0" indent="0">
              <a:buNone/>
            </a:pPr>
            <a:r>
              <a:rPr lang="zh-CN" altLang="en-US" sz="2000" dirty="0"/>
              <a:t>    </a:t>
            </a:r>
            <a:r>
              <a:rPr lang="en-US" altLang="zh-CN" sz="2000" dirty="0"/>
              <a:t>// </a:t>
            </a:r>
            <a:r>
              <a:rPr lang="zh-CN" altLang="en-US" sz="2000" dirty="0"/>
              <a:t>增加整个跳表的层数</a:t>
            </a:r>
          </a:p>
          <a:p>
            <a:pPr marL="0" indent="0">
              <a:buNone/>
            </a:pPr>
            <a:r>
              <a:rPr lang="en-US" altLang="zh-CN" sz="2000" dirty="0"/>
              <a:t>	k = ++l-&gt;level;</a:t>
            </a:r>
          </a:p>
          <a:p>
            <a:pPr marL="0" indent="0">
              <a:buNone/>
            </a:pPr>
            <a:r>
              <a:rPr lang="en-US" altLang="zh-CN" sz="2000" dirty="0"/>
              <a:t>   // </a:t>
            </a:r>
            <a:r>
              <a:rPr lang="zh-CN" altLang="en-US" sz="2000" dirty="0"/>
              <a:t>在</a:t>
            </a:r>
            <a:r>
              <a:rPr lang="en-US" altLang="zh-CN" sz="2000" dirty="0"/>
              <a:t>update</a:t>
            </a:r>
            <a:r>
              <a:rPr lang="zh-CN" altLang="en-US" sz="2000" dirty="0"/>
              <a:t>数组中将新添加的层指向</a:t>
            </a:r>
            <a:r>
              <a:rPr lang="en-US" altLang="zh-CN" sz="2000" dirty="0"/>
              <a:t>l-&gt;header</a:t>
            </a:r>
          </a:p>
          <a:p>
            <a:pPr marL="0" indent="0">
              <a:buNone/>
            </a:pPr>
            <a:r>
              <a:rPr lang="en-US" altLang="zh-CN" sz="2000" dirty="0"/>
              <a:t>	update[k] = l-&gt;header;</a:t>
            </a:r>
          </a:p>
          <a:p>
            <a:pPr marL="0" indent="0">
              <a:buNone/>
            </a:pPr>
            <a:r>
              <a:rPr lang="en-US" altLang="zh-CN" sz="2000" dirty="0"/>
              <a:t>  };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t>16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87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插入代码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dirty="0"/>
              <a:t>// </a:t>
            </a:r>
            <a:r>
              <a:rPr lang="zh-CN" altLang="en-US" sz="1600" dirty="0"/>
              <a:t>生成层数个节点数目</a:t>
            </a:r>
          </a:p>
          <a:p>
            <a:pPr marL="0" indent="0">
              <a:buNone/>
            </a:pPr>
            <a:r>
              <a:rPr lang="zh-CN" altLang="en-US" sz="1600" dirty="0"/>
              <a:t>  </a:t>
            </a:r>
            <a:r>
              <a:rPr lang="en-US" altLang="zh-CN" sz="1600" dirty="0"/>
              <a:t>q = </a:t>
            </a:r>
            <a:r>
              <a:rPr lang="en-US" altLang="zh-CN" sz="1600" dirty="0" err="1"/>
              <a:t>newNodeOfLevel</a:t>
            </a:r>
            <a:r>
              <a:rPr lang="en-US" altLang="zh-CN" sz="1600" dirty="0"/>
              <a:t>(k);</a:t>
            </a:r>
          </a:p>
          <a:p>
            <a:pPr marL="0" indent="0">
              <a:buNone/>
            </a:pPr>
            <a:r>
              <a:rPr lang="en-US" altLang="zh-CN" sz="1600" dirty="0"/>
              <a:t>  q-&gt;key = key;</a:t>
            </a:r>
          </a:p>
          <a:p>
            <a:pPr marL="0" indent="0">
              <a:buNone/>
            </a:pPr>
            <a:r>
              <a:rPr lang="en-US" altLang="zh-CN" sz="1600" dirty="0"/>
              <a:t>  q-&gt;value = value;   </a:t>
            </a:r>
          </a:p>
          <a:p>
            <a:pPr marL="0" indent="0">
              <a:buNone/>
            </a:pPr>
            <a:r>
              <a:rPr lang="en-US" altLang="zh-CN" sz="1600" dirty="0"/>
              <a:t>  // </a:t>
            </a:r>
            <a:r>
              <a:rPr lang="zh-CN" altLang="en-US" sz="1600" dirty="0"/>
              <a:t>更新两个指针域</a:t>
            </a:r>
          </a:p>
          <a:p>
            <a:pPr marL="0" indent="0">
              <a:buNone/>
            </a:pPr>
            <a:r>
              <a:rPr lang="zh-CN" altLang="en-US" sz="1600" dirty="0"/>
              <a:t>  </a:t>
            </a:r>
            <a:r>
              <a:rPr lang="en-US" altLang="zh-CN" sz="1600" dirty="0"/>
              <a:t>do </a:t>
            </a:r>
          </a:p>
          <a:p>
            <a:pPr marL="0" indent="0">
              <a:buNone/>
            </a:pPr>
            <a:r>
              <a:rPr lang="en-US" altLang="zh-CN" sz="1600" dirty="0"/>
              <a:t>  {</a:t>
            </a:r>
          </a:p>
          <a:p>
            <a:pPr marL="0" indent="0">
              <a:buNone/>
            </a:pPr>
            <a:r>
              <a:rPr lang="en-US" altLang="zh-CN" sz="1600" dirty="0"/>
              <a:t>p = update[k];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q-&gt;forward[k] = p-&gt;forward[k];  //</a:t>
            </a:r>
            <a:r>
              <a:rPr lang="zh-CN" altLang="en-US" sz="1600" dirty="0">
                <a:solidFill>
                  <a:srgbClr val="FF0000"/>
                </a:solidFill>
              </a:rPr>
              <a:t>先挂后面的点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p-&gt;forward[k] = q;  //</a:t>
            </a:r>
            <a:r>
              <a:rPr lang="zh-CN" altLang="en-US" sz="1600" dirty="0">
                <a:solidFill>
                  <a:srgbClr val="FF0000"/>
                </a:solidFill>
              </a:rPr>
              <a:t>再挂前面的点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/>
              <a:t>} while(--k&gt;=0);</a:t>
            </a:r>
          </a:p>
          <a:p>
            <a:pPr marL="0" indent="0">
              <a:buNone/>
            </a:pPr>
            <a:r>
              <a:rPr lang="en-US" altLang="zh-CN" sz="1600" dirty="0"/>
              <a:t>// </a:t>
            </a:r>
            <a:r>
              <a:rPr lang="zh-CN" altLang="en-US" sz="1600" dirty="0"/>
              <a:t>如果程序运行到这里，程序已经插入了该节点</a:t>
            </a:r>
          </a:p>
          <a:p>
            <a:pPr marL="0" indent="0">
              <a:buNone/>
            </a:pPr>
            <a:r>
              <a:rPr lang="zh-CN" altLang="en-US" sz="1600" dirty="0"/>
              <a:t>  </a:t>
            </a:r>
            <a:r>
              <a:rPr lang="en-US" altLang="zh-CN" sz="1600" dirty="0"/>
              <a:t>return(true);</a:t>
            </a:r>
          </a:p>
          <a:p>
            <a:pPr marL="0" indent="0">
              <a:buNone/>
            </a:pPr>
            <a:r>
              <a:rPr lang="en-US" altLang="zh-CN" sz="1600" dirty="0"/>
              <a:t>}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t>17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SkipList</a:t>
            </a:r>
            <a:r>
              <a:rPr lang="zh-CN" altLang="en-US" dirty="0"/>
              <a:t>实现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/>
              <a:t>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t>18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3074" name="Picture 2" descr="https://images.cnblogs.com/cnblogs_com/xuqiang/algorithm/skiplist_dele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652712"/>
            <a:ext cx="9505950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err="1"/>
              <a:t>LevelDB</a:t>
            </a:r>
            <a:r>
              <a:rPr lang="zh-CN" altLang="en-US" sz="4800" dirty="0"/>
              <a:t>中</a:t>
            </a:r>
            <a:r>
              <a:rPr lang="en-US" altLang="zh-CN" sz="4800" dirty="0" err="1"/>
              <a:t>SkipList</a:t>
            </a:r>
            <a:r>
              <a:rPr lang="zh-CN" altLang="en-US" sz="4800" dirty="0"/>
              <a:t>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63279"/>
            <a:ext cx="4176464" cy="4610100"/>
          </a:xfrm>
        </p:spPr>
        <p:txBody>
          <a:bodyPr/>
          <a:lstStyle/>
          <a:p>
            <a:r>
              <a:rPr lang="zh-CN" altLang="en-US" sz="3600" dirty="0"/>
              <a:t>插入操作</a:t>
            </a:r>
            <a:endParaRPr lang="en-US" altLang="zh-CN" sz="3600" dirty="0"/>
          </a:p>
          <a:p>
            <a:r>
              <a:rPr lang="zh-CN" altLang="en-US" sz="3600" dirty="0"/>
              <a:t>注意第二步更新指针需要考虑并发操作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t>19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575" y="1653767"/>
            <a:ext cx="6067425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基本架构</a:t>
            </a:r>
          </a:p>
        </p:txBody>
      </p:sp>
      <p:pic>
        <p:nvPicPr>
          <p:cNvPr id="7170" name="Picture 2" descr="https://pic002.cnblogs.com/images/2011/274814/201112111634407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396" y="1556792"/>
            <a:ext cx="5465224" cy="514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06996" y="1700808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zh-CN" sz="3600" dirty="0" err="1"/>
              <a:t>Memtable</a:t>
            </a:r>
            <a:endParaRPr lang="en-US" altLang="zh-CN" sz="3600" dirty="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zh-CN" sz="3600" dirty="0" err="1"/>
              <a:t>SStables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生成新的节点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x=</a:t>
            </a:r>
            <a:r>
              <a:rPr lang="en-US" altLang="zh-CN" dirty="0" err="1"/>
              <a:t>NewNode</a:t>
            </a:r>
            <a:r>
              <a:rPr lang="en-US" altLang="zh-CN" dirty="0"/>
              <a:t>(key, height)</a:t>
            </a:r>
          </a:p>
          <a:p>
            <a:r>
              <a:rPr lang="zh-CN" altLang="en-US" dirty="0"/>
              <a:t>这里需要分配内存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t>20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940" y="1709743"/>
            <a:ext cx="9865095" cy="2852737"/>
          </a:xfrm>
        </p:spPr>
        <p:txBody>
          <a:bodyPr/>
          <a:lstStyle/>
          <a:p>
            <a:r>
              <a:rPr lang="en-US" altLang="zh-CN" dirty="0" err="1"/>
              <a:t>LevelDB</a:t>
            </a:r>
            <a:r>
              <a:rPr lang="zh-CN" altLang="en-US" dirty="0"/>
              <a:t>的</a:t>
            </a:r>
            <a:r>
              <a:rPr lang="en-US" altLang="zh-CN" dirty="0" err="1"/>
              <a:t>Sstable</a:t>
            </a:r>
            <a:r>
              <a:rPr lang="zh-CN" altLang="en-US" dirty="0"/>
              <a:t>结构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		</a:t>
            </a:r>
            <a:r>
              <a:rPr lang="en-US" altLang="zh-CN" dirty="0" err="1"/>
              <a:t>sstable</a:t>
            </a:r>
            <a:r>
              <a:rPr lang="zh-CN" altLang="en-US" dirty="0"/>
              <a:t>的结构都大同小异</a:t>
            </a:r>
            <a:endParaRPr lang="en-US" altLang="zh-CN" dirty="0"/>
          </a:p>
          <a:p>
            <a:r>
              <a:rPr lang="en-US" altLang="zh-CN" dirty="0" err="1"/>
              <a:t>Oceanbase</a:t>
            </a:r>
            <a:endParaRPr lang="en-US" altLang="zh-CN" dirty="0"/>
          </a:p>
          <a:p>
            <a:r>
              <a:rPr lang="en-US" altLang="zh-CN" dirty="0" err="1"/>
              <a:t>TiDB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D598-62B2-7B43-91E6-43A1B9A008AE}" type="slidenum">
              <a:rPr lang="zh-CN" altLang="en-US" smtClean="0">
                <a:solidFill>
                  <a:srgbClr val="000000"/>
                </a:solidFill>
              </a:rPr>
              <a:pPr/>
              <a:t>21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27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SSTable</a:t>
            </a:r>
            <a:r>
              <a:rPr lang="zh-CN" altLang="en-US" b="1" dirty="0"/>
              <a:t>文件</a:t>
            </a:r>
            <a:endParaRPr lang="zh-CN" altLang="en-US" dirty="0"/>
          </a:p>
        </p:txBody>
      </p:sp>
      <p:pic>
        <p:nvPicPr>
          <p:cNvPr id="1028" name="Picture 4" descr="é»è¾å¸å±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44" y="1874021"/>
            <a:ext cx="3791235" cy="290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51012" y="5229200"/>
            <a:ext cx="7249202" cy="118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77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77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逻辑布局：</a:t>
            </a:r>
            <a:r>
              <a:rPr lang="zh-CN" altLang="en-US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从大的方面，可以将 </a:t>
            </a:r>
            <a:r>
              <a:rPr lang="en-US" altLang="zh-CN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77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sst</a:t>
            </a:r>
            <a:r>
              <a:rPr lang="zh-CN" altLang="en-US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 件划分为数据存储区和数据管理区，数据存储区存放实际的 </a:t>
            </a:r>
            <a:r>
              <a:rPr lang="en-US" altLang="zh-CN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key-value </a:t>
            </a:r>
            <a:r>
              <a:rPr lang="zh-CN" altLang="en-US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数据，数据管理区则提供一些索引指针等管理数据，目的是更快速便捷的查找相应的记录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Sstable</a:t>
            </a:r>
            <a:r>
              <a:rPr lang="zh-CN" altLang="en-US" dirty="0"/>
              <a:t>的结构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5468" y="2132856"/>
            <a:ext cx="4245452" cy="508348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）</a:t>
            </a:r>
            <a:r>
              <a:rPr lang="en-US" altLang="zh-CN" sz="1800" dirty="0" err="1"/>
              <a:t>DataBlock</a:t>
            </a:r>
            <a:r>
              <a:rPr lang="zh-CN" altLang="en-US" sz="1800" dirty="0"/>
              <a:t>：存储</a:t>
            </a:r>
            <a:r>
              <a:rPr lang="en-US" altLang="zh-CN" sz="1800" dirty="0"/>
              <a:t>Key-Value</a:t>
            </a:r>
            <a:r>
              <a:rPr lang="zh-CN" altLang="en-US" sz="1800" dirty="0"/>
              <a:t>记录，分为</a:t>
            </a:r>
            <a:r>
              <a:rPr lang="en-US" altLang="zh-CN" sz="1800" dirty="0"/>
              <a:t>Data</a:t>
            </a:r>
            <a:r>
              <a:rPr lang="zh-CN" altLang="en-US" sz="1800" dirty="0"/>
              <a:t>、</a:t>
            </a:r>
            <a:r>
              <a:rPr lang="en-US" altLang="zh-CN" sz="1800" dirty="0"/>
              <a:t>type</a:t>
            </a:r>
            <a:r>
              <a:rPr lang="zh-CN" altLang="en-US" sz="1800" dirty="0"/>
              <a:t>、</a:t>
            </a:r>
            <a:r>
              <a:rPr lang="en-US" altLang="zh-CN" sz="1800" dirty="0"/>
              <a:t>CRC</a:t>
            </a:r>
            <a:r>
              <a:rPr lang="zh-CN" altLang="en-US" sz="1800" dirty="0"/>
              <a:t>三部分</a:t>
            </a:r>
          </a:p>
          <a:p>
            <a:pPr marL="0" indent="0"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en-US" altLang="zh-CN" sz="1800" dirty="0" err="1"/>
              <a:t>MetaBlock</a:t>
            </a:r>
            <a:r>
              <a:rPr lang="zh-CN" altLang="en-US" sz="1800" dirty="0"/>
              <a:t>：暂时没有使用</a:t>
            </a:r>
          </a:p>
          <a:p>
            <a:pPr marL="0" indent="0"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）</a:t>
            </a:r>
            <a:r>
              <a:rPr lang="en-US" altLang="zh-CN" sz="1800" dirty="0" err="1"/>
              <a:t>MetaBlock_index</a:t>
            </a:r>
            <a:r>
              <a:rPr lang="zh-CN" altLang="en-US" sz="1800" dirty="0"/>
              <a:t>：记录</a:t>
            </a:r>
            <a:r>
              <a:rPr lang="en-US" altLang="zh-CN" sz="1800" dirty="0"/>
              <a:t>filter</a:t>
            </a:r>
            <a:r>
              <a:rPr lang="zh-CN" altLang="en-US" sz="1800" dirty="0"/>
              <a:t>的相关信息（暂时没有考虑</a:t>
            </a:r>
            <a:r>
              <a:rPr lang="en-US" altLang="zh-CN" sz="1800" dirty="0"/>
              <a:t>filter</a:t>
            </a:r>
            <a:r>
              <a:rPr lang="zh-CN" altLang="en-US" sz="1800" dirty="0"/>
              <a:t>）</a:t>
            </a:r>
          </a:p>
          <a:p>
            <a:pPr marL="0" indent="0"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）</a:t>
            </a:r>
            <a:r>
              <a:rPr lang="en-US" altLang="zh-CN" sz="1800" dirty="0" err="1"/>
              <a:t>IndexBlock</a:t>
            </a:r>
            <a:r>
              <a:rPr lang="zh-CN" altLang="en-US" sz="1800" dirty="0"/>
              <a:t>：描述一个</a:t>
            </a:r>
            <a:r>
              <a:rPr lang="en-US" altLang="zh-CN" sz="1800" dirty="0" err="1"/>
              <a:t>DataBlock</a:t>
            </a:r>
            <a:r>
              <a:rPr lang="zh-CN" altLang="en-US" sz="1800" dirty="0"/>
              <a:t>，存储着对应</a:t>
            </a:r>
            <a:r>
              <a:rPr lang="en-US" altLang="zh-CN" sz="1800" dirty="0" err="1"/>
              <a:t>DataBlock</a:t>
            </a:r>
            <a:r>
              <a:rPr lang="zh-CN" altLang="en-US" sz="1800" dirty="0"/>
              <a:t>的最大</a:t>
            </a:r>
            <a:r>
              <a:rPr lang="en-US" altLang="zh-CN" sz="1800" dirty="0"/>
              <a:t>Key</a:t>
            </a:r>
            <a:r>
              <a:rPr lang="zh-CN" altLang="en-US" sz="1800" dirty="0"/>
              <a:t>值，</a:t>
            </a:r>
            <a:r>
              <a:rPr lang="en-US" altLang="zh-CN" sz="1800" dirty="0" err="1"/>
              <a:t>DataBlock</a:t>
            </a:r>
            <a:r>
              <a:rPr lang="zh-CN" altLang="en-US" sz="1800" dirty="0"/>
              <a:t>在</a:t>
            </a:r>
            <a:r>
              <a:rPr lang="en-US" altLang="zh-CN" sz="1800" dirty="0"/>
              <a:t>.</a:t>
            </a:r>
            <a:r>
              <a:rPr lang="en-US" altLang="zh-CN" sz="1800" dirty="0" err="1"/>
              <a:t>sst</a:t>
            </a:r>
            <a:r>
              <a:rPr lang="zh-CN" altLang="en-US" sz="1800" dirty="0"/>
              <a:t>文件中的偏移量和大小</a:t>
            </a:r>
          </a:p>
          <a:p>
            <a:pPr marL="0" indent="0">
              <a:buNone/>
            </a:pPr>
            <a:r>
              <a:rPr lang="en-US" altLang="zh-CN" sz="1800" dirty="0"/>
              <a:t>5</a:t>
            </a:r>
            <a:r>
              <a:rPr lang="zh-CN" altLang="en-US" sz="1800" dirty="0"/>
              <a:t>）</a:t>
            </a:r>
            <a:r>
              <a:rPr lang="en-US" altLang="zh-CN" sz="1800" dirty="0"/>
              <a:t>Footer </a:t>
            </a:r>
            <a:r>
              <a:rPr lang="zh-CN" altLang="en-US" sz="1800" dirty="0"/>
              <a:t>：索引的索引，记录</a:t>
            </a:r>
            <a:r>
              <a:rPr lang="en-US" altLang="zh-CN" sz="1800" dirty="0" err="1"/>
              <a:t>IndexBlock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MetaIndexBlock</a:t>
            </a:r>
            <a:r>
              <a:rPr lang="zh-CN" altLang="en-US" sz="1800" dirty="0"/>
              <a:t>在</a:t>
            </a:r>
            <a:r>
              <a:rPr lang="en-US" altLang="zh-CN" sz="1800" dirty="0" err="1"/>
              <a:t>SSTable</a:t>
            </a:r>
            <a:r>
              <a:rPr lang="zh-CN" altLang="en-US" sz="1800" dirty="0"/>
              <a:t>中的偏移量了和大小</a:t>
            </a:r>
          </a:p>
          <a:p>
            <a:pPr marL="805929" lvl="1" indent="0">
              <a:buNone/>
            </a:pPr>
            <a:endParaRPr lang="zh-CN" altLang="en-US" sz="4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23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s://images2015.cnblogs.com/blog/384029/201612/384029-20161218115614636-17574002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04" y="3068960"/>
            <a:ext cx="378142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038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footer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012" y="4314519"/>
            <a:ext cx="8513823" cy="1731590"/>
          </a:xfrm>
        </p:spPr>
        <p:txBody>
          <a:bodyPr/>
          <a:lstStyle/>
          <a:p>
            <a:r>
              <a:rPr lang="zh-CN" altLang="en-US" sz="1600" dirty="0"/>
              <a:t>索引的索引，记录</a:t>
            </a:r>
            <a:r>
              <a:rPr lang="en-US" altLang="zh-CN" sz="1600" dirty="0" err="1"/>
              <a:t>IndexBlock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MetaIndexBlock</a:t>
            </a:r>
            <a:r>
              <a:rPr lang="zh-CN" altLang="en-US" sz="1600" dirty="0"/>
              <a:t>在</a:t>
            </a:r>
            <a:r>
              <a:rPr lang="en-US" altLang="zh-CN" sz="1600" dirty="0" err="1"/>
              <a:t>SSTable</a:t>
            </a:r>
            <a:r>
              <a:rPr lang="zh-CN" altLang="en-US" sz="1600" dirty="0"/>
              <a:t>中的偏移量了和大小</a:t>
            </a:r>
            <a:endParaRPr lang="en-US" altLang="zh-CN" sz="1600" dirty="0"/>
          </a:p>
          <a:p>
            <a:r>
              <a:rPr lang="en-US" altLang="zh-CN" sz="1600" dirty="0"/>
              <a:t>Footer</a:t>
            </a:r>
            <a:r>
              <a:rPr lang="zh-CN" altLang="en-US" sz="1600" dirty="0"/>
              <a:t>的结构如上图。</a:t>
            </a:r>
            <a:r>
              <a:rPr lang="en-US" altLang="zh-CN" sz="1600" dirty="0"/>
              <a:t>footer</a:t>
            </a:r>
            <a:r>
              <a:rPr lang="zh-CN" altLang="en-US" sz="1600" dirty="0"/>
              <a:t>位于</a:t>
            </a:r>
            <a:r>
              <a:rPr lang="en-US" altLang="zh-CN" sz="1600" dirty="0" err="1"/>
              <a:t>sstable</a:t>
            </a:r>
            <a:r>
              <a:rPr lang="zh-CN" altLang="en-US" sz="1600" dirty="0"/>
              <a:t>文件尾部，占用空间固定为</a:t>
            </a:r>
            <a:r>
              <a:rPr lang="en-US" altLang="zh-CN" sz="1600" dirty="0"/>
              <a:t>48</a:t>
            </a:r>
            <a:r>
              <a:rPr lang="zh-CN" altLang="en-US" sz="1600" dirty="0"/>
              <a:t>个字节。</a:t>
            </a:r>
            <a:r>
              <a:rPr lang="en-US" altLang="zh-CN" sz="1600" dirty="0" err="1"/>
              <a:t>metaindex_handle</a:t>
            </a:r>
            <a:r>
              <a:rPr lang="zh-CN" altLang="en-US" sz="1600" dirty="0"/>
              <a:t>与</a:t>
            </a:r>
            <a:r>
              <a:rPr lang="en-US" altLang="zh-CN" sz="1600" dirty="0" err="1"/>
              <a:t>index_handle</a:t>
            </a:r>
            <a:r>
              <a:rPr lang="zh-CN" altLang="en-US" sz="1600" dirty="0"/>
              <a:t>物理上占用了</a:t>
            </a:r>
            <a:r>
              <a:rPr lang="en-US" altLang="zh-CN" sz="1600" dirty="0"/>
              <a:t>40</a:t>
            </a:r>
            <a:r>
              <a:rPr lang="zh-CN" altLang="en-US" sz="1600" dirty="0"/>
              <a:t>个字节，但实际上存储可能连</a:t>
            </a:r>
            <a:r>
              <a:rPr lang="en-US" altLang="zh-CN" sz="1600" dirty="0"/>
              <a:t>32</a:t>
            </a:r>
            <a:r>
              <a:rPr lang="zh-CN" altLang="en-US" sz="1600" dirty="0"/>
              <a:t>字节都不到。每一个</a:t>
            </a:r>
            <a:r>
              <a:rPr lang="en-US" altLang="zh-CN" sz="1600" dirty="0"/>
              <a:t>handle</a:t>
            </a:r>
            <a:r>
              <a:rPr lang="zh-CN" altLang="en-US" sz="1600" dirty="0"/>
              <a:t>的结构</a:t>
            </a:r>
            <a:r>
              <a:rPr lang="en-US" altLang="zh-CN" sz="1600" dirty="0" err="1"/>
              <a:t>BlockHandle</a:t>
            </a:r>
            <a:r>
              <a:rPr lang="zh-CN" altLang="en-US" sz="1600" dirty="0"/>
              <a:t>如右图，逻辑上分别表示</a:t>
            </a:r>
            <a:r>
              <a:rPr lang="en-US" altLang="zh-CN" sz="1600" dirty="0" err="1"/>
              <a:t>offset+size</a:t>
            </a:r>
            <a:r>
              <a:rPr lang="zh-CN" altLang="en-US" sz="1600" dirty="0"/>
              <a:t>，在内存中占用</a:t>
            </a:r>
            <a:r>
              <a:rPr lang="en-US" altLang="zh-CN" sz="1600" dirty="0"/>
              <a:t>16</a:t>
            </a:r>
            <a:r>
              <a:rPr lang="zh-CN" altLang="en-US" sz="1600" dirty="0"/>
              <a:t>个字节</a:t>
            </a:r>
            <a:r>
              <a:rPr lang="en-US" altLang="zh-CN" sz="1600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24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s://images2015.cnblogs.com/blog/384029/201612/384029-20161218115647542-12764529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28" y="2492896"/>
            <a:ext cx="67722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884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176351"/>
            <a:ext cx="5396270" cy="4610100"/>
          </a:xfrm>
        </p:spPr>
        <p:txBody>
          <a:bodyPr/>
          <a:lstStyle/>
          <a:p>
            <a:r>
              <a:rPr lang="zh-CN" altLang="en-US" sz="1600" dirty="0"/>
              <a:t>分为数据与重启点。</a:t>
            </a:r>
            <a:endParaRPr lang="en-US" altLang="zh-CN" sz="1600" dirty="0"/>
          </a:p>
          <a:p>
            <a:r>
              <a:rPr lang="en-US" altLang="zh-CN" sz="1600" dirty="0"/>
              <a:t>data block</a:t>
            </a:r>
            <a:r>
              <a:rPr lang="zh-CN" altLang="en-US" sz="1600" dirty="0"/>
              <a:t>中的</a:t>
            </a:r>
            <a:r>
              <a:rPr lang="en-US" altLang="zh-CN" sz="1600" dirty="0"/>
              <a:t>key</a:t>
            </a:r>
            <a:r>
              <a:rPr lang="zh-CN" altLang="en-US" sz="1600" dirty="0"/>
              <a:t>是有序存储的，相邻的</a:t>
            </a:r>
            <a:r>
              <a:rPr lang="en-US" altLang="zh-CN" sz="1600" dirty="0"/>
              <a:t>key</a:t>
            </a:r>
            <a:r>
              <a:rPr lang="zh-CN" altLang="en-US" sz="1600" dirty="0"/>
              <a:t>之间可能有重复，因此存储时采用前缀压缩，后一个</a:t>
            </a:r>
            <a:r>
              <a:rPr lang="en-US" altLang="zh-CN" sz="1600" dirty="0"/>
              <a:t>key</a:t>
            </a:r>
            <a:r>
              <a:rPr lang="zh-CN" altLang="en-US" sz="1600" dirty="0"/>
              <a:t>只存储与前一个</a:t>
            </a:r>
            <a:r>
              <a:rPr lang="en-US" altLang="zh-CN" sz="1600" dirty="0"/>
              <a:t>key</a:t>
            </a:r>
            <a:r>
              <a:rPr lang="zh-CN" altLang="en-US" sz="1600" dirty="0"/>
              <a:t>不同的部分。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FF0000"/>
                </a:solidFill>
              </a:rPr>
              <a:t>Record</a:t>
            </a:r>
            <a:r>
              <a:rPr lang="zh-CN" altLang="en-US" sz="1600" dirty="0">
                <a:solidFill>
                  <a:srgbClr val="FF0000"/>
                </a:solidFill>
              </a:rPr>
              <a:t>的格式如下</a:t>
            </a:r>
            <a:endParaRPr lang="en-US" altLang="zh-CN" sz="1600" dirty="0">
              <a:solidFill>
                <a:srgbClr val="FF0000"/>
              </a:solidFill>
            </a:endParaRPr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重启点（</a:t>
            </a:r>
            <a:r>
              <a:rPr lang="en-US" altLang="zh-CN" sz="1600" dirty="0">
                <a:solidFill>
                  <a:srgbClr val="FF0000"/>
                </a:solidFill>
              </a:rPr>
              <a:t>restart</a:t>
            </a:r>
            <a:r>
              <a:rPr lang="zh-CN" altLang="en-US" sz="1600" dirty="0">
                <a:solidFill>
                  <a:srgbClr val="FF0000"/>
                </a:solidFill>
              </a:rPr>
              <a:t>）</a:t>
            </a:r>
            <a:r>
              <a:rPr lang="zh-CN" altLang="en-US" sz="1600" dirty="0"/>
              <a:t>指出的位置就表示该</a:t>
            </a:r>
            <a:r>
              <a:rPr lang="en-US" altLang="zh-CN" sz="1600" dirty="0"/>
              <a:t>key</a:t>
            </a:r>
            <a:r>
              <a:rPr lang="zh-CN" altLang="en-US" sz="1600" dirty="0"/>
              <a:t>不按前缀压缩，而是完整存储该</a:t>
            </a:r>
            <a:r>
              <a:rPr lang="en-US" altLang="zh-CN" sz="1600" dirty="0"/>
              <a:t>key</a:t>
            </a:r>
            <a:r>
              <a:rPr lang="zh-CN" altLang="en-US" sz="1600" dirty="0"/>
              <a:t>。除了减少压缩空间之外，重启点的第二个作用就是加速读取。如果说</a:t>
            </a:r>
            <a:r>
              <a:rPr lang="en-US" altLang="zh-CN" sz="1600" dirty="0"/>
              <a:t>data index block</a:t>
            </a:r>
            <a:r>
              <a:rPr lang="zh-CN" altLang="en-US" sz="1600" dirty="0"/>
              <a:t>可以通过二分来定位具体的</a:t>
            </a:r>
            <a:r>
              <a:rPr lang="en-US" altLang="zh-CN" sz="1600" dirty="0"/>
              <a:t>block</a:t>
            </a:r>
            <a:r>
              <a:rPr lang="zh-CN" altLang="en-US" sz="1600" dirty="0"/>
              <a:t>，那么重启点则可以通过二分的方法来定位具体的重启点位置，进一步减少了需要读取的数据。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25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3074" name="Picture 2" descr="https://images2015.cnblogs.com/blog/384029/201612/384029-20161218120252261-18052128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620" y="2996952"/>
            <a:ext cx="43719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mages2015.cnblogs.com/blog/384029/201612/384029-20161218120307292-9252099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4" y="2888752"/>
            <a:ext cx="6153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015708" y="1052736"/>
            <a:ext cx="187220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Record1: key </a:t>
            </a:r>
            <a:r>
              <a:rPr lang="en-US" altLang="zh-CN" dirty="0" err="1"/>
              <a:t>abcd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Record 2: key </a:t>
            </a:r>
            <a:r>
              <a:rPr lang="en-US" altLang="zh-CN" dirty="0" err="1"/>
              <a:t>abce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158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Index Block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记录每个</a:t>
            </a:r>
            <a:r>
              <a:rPr lang="en-US" altLang="zh-CN" sz="2000" dirty="0"/>
              <a:t>Data Block</a:t>
            </a:r>
            <a:r>
              <a:rPr lang="zh-CN" altLang="en-US" sz="2000" dirty="0"/>
              <a:t>的最大</a:t>
            </a:r>
            <a:r>
              <a:rPr lang="en-US" altLang="zh-CN" sz="2000" dirty="0"/>
              <a:t>Key</a:t>
            </a:r>
            <a:r>
              <a:rPr lang="zh-CN" altLang="en-US" sz="2000" dirty="0"/>
              <a:t>与偏移，用于实现二分查找</a:t>
            </a:r>
            <a:endParaRPr lang="en-US" altLang="zh-CN" sz="2000" dirty="0"/>
          </a:p>
          <a:p>
            <a:pPr lvl="1"/>
            <a:r>
              <a:rPr lang="zh-CN" altLang="en-US" sz="1500" dirty="0"/>
              <a:t>最大</a:t>
            </a:r>
            <a:r>
              <a:rPr lang="en-US" altLang="zh-CN" sz="1500" dirty="0"/>
              <a:t>Key</a:t>
            </a:r>
            <a:r>
              <a:rPr lang="zh-CN" altLang="en-US" sz="1500" dirty="0"/>
              <a:t>并不是很准确，理论上，只要保存最大</a:t>
            </a:r>
            <a:r>
              <a:rPr lang="en-US" altLang="zh-CN" sz="1500" dirty="0"/>
              <a:t>Key</a:t>
            </a:r>
            <a:r>
              <a:rPr lang="zh-CN" altLang="en-US" sz="1500" dirty="0"/>
              <a:t>就可以实现二分查找，</a:t>
            </a:r>
            <a:r>
              <a:rPr lang="en-US" altLang="zh-CN" sz="1500" dirty="0"/>
              <a:t>Level DB</a:t>
            </a:r>
            <a:r>
              <a:rPr lang="zh-CN" altLang="en-US" sz="1500" dirty="0"/>
              <a:t>在这里做了个优化</a:t>
            </a:r>
            <a:endParaRPr lang="en-US" altLang="zh-CN" sz="1500" dirty="0"/>
          </a:p>
          <a:p>
            <a:pPr lvl="1"/>
            <a:r>
              <a:rPr lang="zh-CN" altLang="en-US" sz="1500" dirty="0"/>
              <a:t>并非保存最大</a:t>
            </a:r>
            <a:r>
              <a:rPr lang="en-US" altLang="zh-CN" sz="1500" dirty="0"/>
              <a:t>key</a:t>
            </a:r>
            <a:r>
              <a:rPr lang="zh-CN" altLang="en-US" sz="1500" dirty="0"/>
              <a:t>，而是保存一个能分隔两个</a:t>
            </a:r>
            <a:r>
              <a:rPr lang="en-US" altLang="zh-CN" sz="1500" dirty="0"/>
              <a:t>Data Block</a:t>
            </a:r>
            <a:r>
              <a:rPr lang="zh-CN" altLang="en-US" sz="1500" dirty="0"/>
              <a:t>的最短</a:t>
            </a:r>
            <a:r>
              <a:rPr lang="en-US" altLang="zh-CN" sz="1500" dirty="0"/>
              <a:t>Key</a:t>
            </a:r>
            <a:r>
              <a:rPr lang="zh-CN" altLang="en-US" sz="1500" dirty="0"/>
              <a:t>，如：假定</a:t>
            </a:r>
            <a:r>
              <a:rPr lang="en-US" altLang="zh-CN" sz="1500" dirty="0"/>
              <a:t>Data Block1</a:t>
            </a:r>
            <a:r>
              <a:rPr lang="zh-CN" altLang="en-US" sz="1500" dirty="0"/>
              <a:t>的最后一个</a:t>
            </a:r>
            <a:r>
              <a:rPr lang="en-US" altLang="zh-CN" sz="1500" dirty="0"/>
              <a:t>Key</a:t>
            </a:r>
            <a:r>
              <a:rPr lang="zh-CN" altLang="en-US" sz="1500" dirty="0"/>
              <a:t>为“</a:t>
            </a:r>
            <a:r>
              <a:rPr lang="en-US" altLang="zh-CN" sz="1500" dirty="0" err="1"/>
              <a:t>abcdefg</a:t>
            </a:r>
            <a:r>
              <a:rPr lang="en-US" altLang="zh-CN" sz="1500" dirty="0"/>
              <a:t>”</a:t>
            </a:r>
            <a:r>
              <a:rPr lang="zh-CN" altLang="en-US" sz="1500" dirty="0"/>
              <a:t>，</a:t>
            </a:r>
            <a:r>
              <a:rPr lang="en-US" altLang="zh-CN" sz="1500" dirty="0"/>
              <a:t>Data Block2</a:t>
            </a:r>
            <a:r>
              <a:rPr lang="zh-CN" altLang="en-US" sz="1500" dirty="0"/>
              <a:t>的第一个</a:t>
            </a:r>
            <a:r>
              <a:rPr lang="en-US" altLang="zh-CN" sz="1500" dirty="0"/>
              <a:t>Key</a:t>
            </a:r>
            <a:r>
              <a:rPr lang="zh-CN" altLang="en-US" sz="1500" dirty="0"/>
              <a:t>为“</a:t>
            </a:r>
            <a:r>
              <a:rPr lang="en-US" altLang="zh-CN" sz="1500" dirty="0" err="1"/>
              <a:t>abzxcv</a:t>
            </a:r>
            <a:r>
              <a:rPr lang="en-US" altLang="zh-CN" sz="1500" dirty="0"/>
              <a:t>”</a:t>
            </a:r>
            <a:r>
              <a:rPr lang="zh-CN" altLang="en-US" sz="1500" dirty="0"/>
              <a:t>，则</a:t>
            </a:r>
            <a:r>
              <a:rPr lang="en-US" altLang="zh-CN" sz="1500" dirty="0"/>
              <a:t>index</a:t>
            </a:r>
            <a:r>
              <a:rPr lang="zh-CN" altLang="en-US" sz="1500" dirty="0"/>
              <a:t>可以记录</a:t>
            </a:r>
            <a:r>
              <a:rPr lang="en-US" altLang="zh-CN" sz="1500" dirty="0"/>
              <a:t>Data Block1</a:t>
            </a:r>
            <a:r>
              <a:rPr lang="zh-CN" altLang="en-US" sz="1500" dirty="0"/>
              <a:t>的索引</a:t>
            </a:r>
            <a:r>
              <a:rPr lang="en-US" altLang="zh-CN" sz="1500" dirty="0"/>
              <a:t>key</a:t>
            </a:r>
            <a:r>
              <a:rPr lang="zh-CN" altLang="en-US" sz="1500" dirty="0"/>
              <a:t>为“</a:t>
            </a:r>
            <a:r>
              <a:rPr lang="en-US" altLang="zh-CN" sz="1500" dirty="0" err="1"/>
              <a:t>abd</a:t>
            </a:r>
            <a:r>
              <a:rPr lang="en-US" altLang="zh-CN" sz="1500" dirty="0"/>
              <a:t>”</a:t>
            </a:r>
            <a:r>
              <a:rPr lang="zh-CN" altLang="en-US" sz="1500" dirty="0"/>
              <a:t>；这样的分割串可以有很多，只要保证</a:t>
            </a:r>
            <a:r>
              <a:rPr lang="en-US" altLang="zh-CN" sz="1500" dirty="0"/>
              <a:t>Data Block1</a:t>
            </a:r>
            <a:r>
              <a:rPr lang="zh-CN" altLang="en-US" sz="1500" dirty="0"/>
              <a:t>中的所有</a:t>
            </a:r>
            <a:r>
              <a:rPr lang="en-US" altLang="zh-CN" sz="1500" dirty="0"/>
              <a:t>Key</a:t>
            </a:r>
            <a:r>
              <a:rPr lang="zh-CN" altLang="en-US" sz="1500" dirty="0"/>
              <a:t>都小于等于此索引，</a:t>
            </a:r>
            <a:r>
              <a:rPr lang="en-US" altLang="zh-CN" sz="1500" dirty="0"/>
              <a:t>Data Block2</a:t>
            </a:r>
            <a:r>
              <a:rPr lang="zh-CN" altLang="en-US" sz="1500" dirty="0"/>
              <a:t>中的所有</a:t>
            </a:r>
            <a:r>
              <a:rPr lang="en-US" altLang="zh-CN" sz="1500" dirty="0"/>
              <a:t>Key</a:t>
            </a:r>
            <a:r>
              <a:rPr lang="zh-CN" altLang="en-US" sz="1500" dirty="0"/>
              <a:t>都大于此索引即可。这种优化缩减了索引长度，查询时可以有效减小比较次数。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26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4100" name="Picture 4" descr="https://images2015.cnblogs.com/blog/384029/201612/384029-20161218120501370-2423989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516" y="4221088"/>
            <a:ext cx="4329336" cy="251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183060" y="4581128"/>
            <a:ext cx="41044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World&lt;word&lt;www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66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Sstable</a:t>
            </a:r>
            <a:r>
              <a:rPr lang="zh-CN" altLang="en-US" dirty="0"/>
              <a:t>的结构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27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122" name="Picture 2" descr="https://images2015.cnblogs.com/blog/384029/201612/384029-20161218121121214-8240946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56" y="1600201"/>
            <a:ext cx="5170862" cy="6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788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CRC</a:t>
            </a:r>
            <a:r>
              <a:rPr lang="zh-CN" altLang="en-US" dirty="0"/>
              <a:t>校验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CRC</a:t>
            </a:r>
            <a:r>
              <a:rPr lang="zh-CN" altLang="en-US" sz="2400" dirty="0"/>
              <a:t>即</a:t>
            </a:r>
            <a:r>
              <a:rPr lang="zh-CN" altLang="en-US" sz="2400" dirty="0">
                <a:hlinkClick r:id="rId2"/>
              </a:rPr>
              <a:t>循环冗余校验码</a:t>
            </a:r>
            <a:r>
              <a:rPr lang="zh-CN" altLang="en-US" sz="2400" dirty="0"/>
              <a:t>（</a:t>
            </a:r>
            <a:r>
              <a:rPr lang="en-US" altLang="zh-CN" sz="2400" dirty="0"/>
              <a:t>Cyclic Redundancy Check</a:t>
            </a:r>
            <a:r>
              <a:rPr lang="zh-CN" altLang="en-US" sz="2400" dirty="0"/>
              <a:t>）：是数据通信领域中最常用的一种查错校验码，其特征是信息字段和校验字段的长度可以任意选定。循环冗余检查（</a:t>
            </a:r>
            <a:r>
              <a:rPr lang="en-US" altLang="zh-CN" sz="2400" dirty="0"/>
              <a:t>CRC</a:t>
            </a:r>
            <a:r>
              <a:rPr lang="zh-CN" altLang="en-US" sz="2400" dirty="0"/>
              <a:t>）是一种数据传输检错功能，对数据进行多项式计算，并将得到的结果附在帧的后面，接收设备也执行类似的算法，以保证数据传输的正确性和完整性。</a:t>
            </a:r>
            <a:endParaRPr lang="en-US" altLang="zh-CN" sz="2400" dirty="0"/>
          </a:p>
          <a:p>
            <a:pPr lvl="1"/>
            <a:r>
              <a:rPr lang="en-US" altLang="zh-CN" sz="1900" dirty="0" err="1"/>
              <a:t>Sstable</a:t>
            </a:r>
            <a:r>
              <a:rPr lang="en-US" altLang="zh-CN" sz="1900" dirty="0"/>
              <a:t>: </a:t>
            </a:r>
            <a:r>
              <a:rPr lang="zh-CN" altLang="en-US" sz="1900" dirty="0"/>
              <a:t>写数据时生成</a:t>
            </a:r>
            <a:r>
              <a:rPr lang="en-US" altLang="zh-CN" sz="1900" dirty="0"/>
              <a:t>CRC, </a:t>
            </a:r>
            <a:r>
              <a:rPr lang="zh-CN" altLang="en-US" sz="1900" dirty="0"/>
              <a:t>读时进行校验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2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Points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74927" y="2096891"/>
            <a:ext cx="7708833" cy="3365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9560" indent="-28956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写入时将数据添加到内存中的平衡树数据结构（</a:t>
            </a:r>
            <a:r>
              <a:rPr lang="en-US" altLang="zh-CN" sz="177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Memtable</a:t>
            </a:r>
            <a:r>
              <a:rPr lang="zh-CN" altLang="en-US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77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9560" indent="-28956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当内存表大于某个阈值（通常为几兆字节）时，将其作为</a:t>
            </a:r>
            <a:r>
              <a:rPr lang="en-US" altLang="zh-CN" sz="177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SSTable</a:t>
            </a:r>
            <a:r>
              <a:rPr lang="zh-CN" altLang="en-US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文件写入磁盘。</a:t>
            </a:r>
            <a:endParaRPr lang="en-US" altLang="zh-CN" sz="177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9560" indent="-28956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为了提供读取请求，首先尝试在内存表中找到关键字，然后在最近的磁盘段中，然后在下一个较旧的段中找到该关键字，直到找到目标（或为空）。</a:t>
            </a:r>
            <a:endParaRPr lang="en-US" altLang="zh-CN" sz="177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9560" indent="-28956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后台进程周期性运行合并和压缩过程，以合并多个段文件，并丢弃已被覆盖或删除的值。</a:t>
            </a:r>
            <a:endParaRPr lang="en-US" altLang="zh-CN" sz="177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41300" indent="-241300">
              <a:lnSpc>
                <a:spcPct val="150000"/>
              </a:lnSpc>
              <a:buFont typeface="Arial" panose="02080604020202020204" pitchFamily="34" charset="0"/>
              <a:buChar char="•"/>
            </a:pPr>
            <a:endParaRPr lang="en-US" altLang="zh-CN" sz="177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读写操作</a:t>
            </a:r>
          </a:p>
        </p:txBody>
      </p:sp>
      <p:pic>
        <p:nvPicPr>
          <p:cNvPr id="4098" name="Picture 2" descr="https://pic002.cnblogs.com/images/2011/274814/201112111637145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83" y="1917161"/>
            <a:ext cx="3886775" cy="204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87614" y="4181651"/>
            <a:ext cx="4439514" cy="2001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写入操作：</a:t>
            </a:r>
            <a:endParaRPr lang="en-US" altLang="zh-CN" sz="177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41300" indent="-241300">
              <a:buFont typeface="Arial" panose="02080604020202020204" pitchFamily="34" charset="0"/>
              <a:buChar char="•"/>
            </a:pPr>
            <a:r>
              <a:rPr lang="zh-CN" altLang="en-US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首先是将这条</a:t>
            </a:r>
            <a:r>
              <a:rPr lang="en-US" altLang="zh-CN" sz="1770" dirty="0">
                <a:solidFill>
                  <a:srgbClr val="333333"/>
                </a:solidFill>
                <a:latin typeface="Georgia" panose="02040502050405020303" pitchFamily="18" charset="0"/>
              </a:rPr>
              <a:t>KV</a:t>
            </a:r>
            <a:r>
              <a:rPr lang="zh-CN" altLang="en-US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记录以顺序写的方式追加到</a:t>
            </a:r>
            <a:r>
              <a:rPr lang="en-US" altLang="zh-CN" sz="1770" dirty="0">
                <a:solidFill>
                  <a:srgbClr val="333333"/>
                </a:solidFill>
                <a:latin typeface="Georgia" panose="02040502050405020303" pitchFamily="18" charset="0"/>
              </a:rPr>
              <a:t>log</a:t>
            </a:r>
            <a:r>
              <a:rPr lang="zh-CN" altLang="en-US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文件末尾</a:t>
            </a:r>
            <a:endParaRPr lang="en-US" altLang="zh-CN" sz="177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41300" indent="-241300">
              <a:buFont typeface="Arial" panose="02080604020202020204" pitchFamily="34" charset="0"/>
              <a:buChar char="•"/>
            </a:pPr>
            <a:r>
              <a:rPr lang="zh-CN" altLang="en-US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如果写入</a:t>
            </a:r>
            <a:r>
              <a:rPr lang="en-US" altLang="zh-CN" sz="1770" dirty="0">
                <a:solidFill>
                  <a:srgbClr val="333333"/>
                </a:solidFill>
                <a:latin typeface="Georgia" panose="02040502050405020303" pitchFamily="18" charset="0"/>
              </a:rPr>
              <a:t>log</a:t>
            </a:r>
            <a:r>
              <a:rPr lang="zh-CN" altLang="en-US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文件成功</a:t>
            </a:r>
            <a:r>
              <a:rPr lang="zh-CN" altLang="en-US" sz="1770" dirty="0">
                <a:solidFill>
                  <a:srgbClr val="333333"/>
                </a:solidFill>
                <a:latin typeface="Liberation Serif" panose="02020603050405020304"/>
                <a:ea typeface="微软雅黑" panose="020B0503020204020204" pitchFamily="34" charset="-122"/>
              </a:rPr>
              <a:t>，</a:t>
            </a:r>
            <a:r>
              <a:rPr lang="zh-CN" altLang="en-US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那么将这条</a:t>
            </a:r>
            <a:r>
              <a:rPr lang="en-US" altLang="zh-CN" sz="1770" dirty="0">
                <a:solidFill>
                  <a:srgbClr val="333333"/>
                </a:solidFill>
                <a:latin typeface="Georgia" panose="02040502050405020303" pitchFamily="18" charset="0"/>
              </a:rPr>
              <a:t>KV</a:t>
            </a:r>
            <a:r>
              <a:rPr lang="zh-CN" altLang="en-US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记录插入内存中的</a:t>
            </a:r>
            <a:r>
              <a:rPr lang="en-US" altLang="zh-CN" sz="1770" dirty="0" err="1">
                <a:solidFill>
                  <a:srgbClr val="333333"/>
                </a:solidFill>
                <a:latin typeface="Georgia" panose="02040502050405020303" pitchFamily="18" charset="0"/>
              </a:rPr>
              <a:t>Memtable</a:t>
            </a:r>
            <a:r>
              <a:rPr lang="zh-CN" altLang="en-US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77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41300" indent="-241300">
              <a:buFont typeface="Arial" panose="02080604020202020204" pitchFamily="34" charset="0"/>
              <a:buChar char="•"/>
            </a:pPr>
            <a:r>
              <a:rPr lang="en-US" altLang="zh-CN" sz="177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SkipList</a:t>
            </a:r>
            <a:r>
              <a:rPr lang="zh-CN" altLang="en-US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先查找合适的插入位置，然后修改相应的链接指针将新记录插入即可</a:t>
            </a:r>
            <a:endParaRPr lang="zh-CN" altLang="en-US" sz="1770" dirty="0"/>
          </a:p>
        </p:txBody>
      </p:sp>
      <p:pic>
        <p:nvPicPr>
          <p:cNvPr id="7" name="Picture 4" descr="https://pic002.cnblogs.com/images/2011/274814/201112111637306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532" y="1988840"/>
            <a:ext cx="3895260" cy="307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5503540" y="5235859"/>
            <a:ext cx="4439514" cy="910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读操作：</a:t>
            </a:r>
            <a:endParaRPr lang="en-US" altLang="zh-CN" sz="177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41300" indent="-241300">
              <a:buFont typeface="Arial" panose="02080604020202020204" pitchFamily="34" charset="0"/>
              <a:buChar char="•"/>
            </a:pPr>
            <a:r>
              <a:rPr lang="zh-CN" altLang="en-US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77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Memtable</a:t>
            </a:r>
            <a:r>
              <a:rPr lang="en-US" altLang="zh-CN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77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max_level</a:t>
            </a:r>
            <a:endParaRPr lang="en-US" altLang="zh-CN" sz="177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41300" indent="-241300">
              <a:buFont typeface="Arial" panose="02080604020202020204" pitchFamily="34" charset="0"/>
              <a:buChar char="•"/>
            </a:pPr>
            <a:r>
              <a:rPr lang="zh-CN" altLang="en-US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获取最新的数据</a:t>
            </a:r>
            <a:r>
              <a:rPr lang="en-US" altLang="zh-CN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4350" y="548680"/>
            <a:ext cx="1532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dirty="0"/>
              <a:t>写放大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随机写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Compaction</a:t>
            </a:r>
            <a:r>
              <a:rPr lang="zh-CN" altLang="en-US" dirty="0"/>
              <a:t>操作</a:t>
            </a:r>
          </a:p>
        </p:txBody>
      </p:sp>
      <p:pic>
        <p:nvPicPr>
          <p:cNvPr id="5122" name="Picture 2" descr="SSTable compac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7"/>
          <a:stretch>
            <a:fillRect/>
          </a:stretch>
        </p:blipFill>
        <p:spPr bwMode="auto">
          <a:xfrm>
            <a:off x="974927" y="1840807"/>
            <a:ext cx="4122837" cy="330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189238" y="3121211"/>
            <a:ext cx="5143500" cy="14558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Minor compaction </a:t>
            </a:r>
            <a:r>
              <a:rPr lang="zh-CN" altLang="en-US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：当内存中的</a:t>
            </a:r>
            <a:r>
              <a:rPr lang="en-US" altLang="zh-CN" sz="177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memtable</a:t>
            </a:r>
            <a:r>
              <a:rPr lang="zh-CN" altLang="en-US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大小到了一定值时，将内容保存到磁盘文件中</a:t>
            </a:r>
            <a:endParaRPr lang="en-US" altLang="zh-CN" sz="177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77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Major compaction:</a:t>
            </a:r>
            <a:r>
              <a:rPr lang="zh-CN" altLang="en-US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对多个文件中的所有记录重新进行排序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Memtable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27" y="2199536"/>
            <a:ext cx="6814285" cy="122946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74926" y="3860241"/>
            <a:ext cx="8633069" cy="637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7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LevelDB</a:t>
            </a:r>
            <a:r>
              <a:rPr lang="en-US" altLang="zh-CN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77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Memtable</a:t>
            </a:r>
            <a:r>
              <a:rPr lang="en-US" altLang="zh-CN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类只是一个接口类，真正的操作是通过背后的 </a:t>
            </a:r>
            <a:r>
              <a:rPr lang="en-US" altLang="zh-CN" sz="177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SkipList</a:t>
            </a:r>
            <a:r>
              <a:rPr lang="en-US" altLang="zh-CN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来做的，包括插入操作和读取操作等，所以 </a:t>
            </a:r>
            <a:r>
              <a:rPr lang="en-US" altLang="zh-CN" sz="177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Memtable</a:t>
            </a:r>
            <a:r>
              <a:rPr lang="en-US" altLang="zh-CN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的核心数据结构是一个 </a:t>
            </a:r>
            <a:r>
              <a:rPr lang="en-US" altLang="zh-CN" sz="177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SkipList</a:t>
            </a:r>
            <a:r>
              <a:rPr lang="zh-CN" altLang="en-US" sz="177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LevelDB</a:t>
            </a:r>
            <a:r>
              <a:rPr lang="zh-CN" altLang="en-US" dirty="0"/>
              <a:t>中的</a:t>
            </a:r>
            <a:r>
              <a:rPr lang="en-US" altLang="zh-CN" dirty="0" err="1"/>
              <a:t>Memtable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/>
              <a:t>LevelDb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Memtable</a:t>
            </a:r>
            <a:r>
              <a:rPr lang="zh-CN" altLang="en-US" sz="2800" dirty="0"/>
              <a:t>中</a:t>
            </a:r>
            <a:r>
              <a:rPr lang="en-US" altLang="zh-CN" sz="2800" dirty="0"/>
              <a:t>KV</a:t>
            </a:r>
            <a:r>
              <a:rPr lang="zh-CN" altLang="en-US" sz="2800" dirty="0"/>
              <a:t>对是根据</a:t>
            </a:r>
            <a:r>
              <a:rPr lang="en-US" altLang="zh-CN" sz="2800" dirty="0"/>
              <a:t>Key</a:t>
            </a:r>
            <a:r>
              <a:rPr lang="zh-CN" altLang="en-US" sz="2800" dirty="0"/>
              <a:t>大小有序存储</a:t>
            </a:r>
            <a:endParaRPr lang="en-US" altLang="zh-CN" sz="2800" dirty="0"/>
          </a:p>
          <a:p>
            <a:pPr lvl="1"/>
            <a:r>
              <a:rPr lang="zh-CN" altLang="en-US" sz="2300" dirty="0"/>
              <a:t>为了支持扫描操作</a:t>
            </a:r>
            <a:endParaRPr lang="en-US" altLang="zh-CN" sz="2300" dirty="0"/>
          </a:p>
          <a:p>
            <a:pPr lvl="1"/>
            <a:r>
              <a:rPr lang="zh-CN" altLang="en-US" sz="2300" dirty="0"/>
              <a:t>无法使用</a:t>
            </a:r>
            <a:r>
              <a:rPr lang="en-US" altLang="zh-CN" sz="2300" dirty="0"/>
              <a:t>Hash</a:t>
            </a:r>
            <a:r>
              <a:rPr lang="zh-CN" altLang="en-US" sz="2300" dirty="0"/>
              <a:t> </a:t>
            </a:r>
            <a:r>
              <a:rPr lang="en-US" altLang="zh-CN" sz="2300" dirty="0"/>
              <a:t>table</a:t>
            </a:r>
          </a:p>
          <a:p>
            <a:pPr lvl="1"/>
            <a:r>
              <a:rPr lang="en-US" altLang="zh-CN" sz="2300" dirty="0"/>
              <a:t>B+</a:t>
            </a:r>
            <a:r>
              <a:rPr lang="zh-CN" altLang="en-US" sz="2300" dirty="0"/>
              <a:t>树与</a:t>
            </a:r>
            <a:r>
              <a:rPr lang="en-US" altLang="zh-CN" sz="2300" dirty="0" err="1"/>
              <a:t>SkipList</a:t>
            </a:r>
            <a:r>
              <a:rPr lang="zh-CN" altLang="en-US" sz="2300" dirty="0"/>
              <a:t>性能没有定论</a:t>
            </a:r>
            <a:endParaRPr lang="en-US" altLang="zh-CN" sz="2300" dirty="0"/>
          </a:p>
          <a:p>
            <a:r>
              <a:rPr lang="en-US" altLang="zh-CN" sz="2800" dirty="0" err="1"/>
              <a:t>LevelDb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Memtable</a:t>
            </a:r>
            <a:r>
              <a:rPr lang="zh-CN" altLang="en-US" sz="2800" dirty="0"/>
              <a:t>类只是一个接口类，真正的操作是通过背后的</a:t>
            </a:r>
            <a:r>
              <a:rPr lang="en-US" altLang="zh-CN" sz="2800" b="1" dirty="0" err="1"/>
              <a:t>SkipList</a:t>
            </a:r>
            <a:r>
              <a:rPr lang="zh-CN" altLang="en-US" sz="2800" dirty="0"/>
              <a:t>来做的</a:t>
            </a:r>
            <a:endParaRPr lang="en-US" altLang="zh-CN" sz="2800" dirty="0"/>
          </a:p>
          <a:p>
            <a:pPr lvl="1"/>
            <a:r>
              <a:rPr lang="en-US" altLang="zh-CN" sz="2300" dirty="0" err="1"/>
              <a:t>Memtable</a:t>
            </a:r>
            <a:r>
              <a:rPr lang="zh-CN" altLang="en-US" sz="2300" dirty="0"/>
              <a:t>的核心数据结构是一个</a:t>
            </a:r>
            <a:r>
              <a:rPr lang="en-US" altLang="zh-CN" sz="2300" dirty="0" err="1"/>
              <a:t>SkipList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t>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SkipList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	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D598-62B2-7B43-91E6-43A1B9A008AE}" type="slidenum">
              <a:rPr lang="zh-CN" altLang="en-US" smtClean="0">
                <a:solidFill>
                  <a:srgbClr val="000000"/>
                </a:solidFill>
              </a:rPr>
              <a:t>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链表的扩展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简单的链表，那么我们知道在链表中查找一个元素</a:t>
            </a:r>
            <a:r>
              <a:rPr lang="en-US" altLang="zh-CN" sz="2800" dirty="0"/>
              <a:t>I</a:t>
            </a:r>
            <a:r>
              <a:rPr lang="zh-CN" altLang="en-US" sz="2800" dirty="0"/>
              <a:t>的话，需要将整个链表遍历一次。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t>9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3074" name="Picture 2" descr="https://images.cnblogs.com/cnblogs_com/xuqiang/algorithm/skiplist_link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26" y="3501008"/>
            <a:ext cx="941070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3090</TotalTime>
  <Words>1591</Words>
  <Application>Microsoft Macintosh PowerPoint</Application>
  <PresentationFormat>35 毫米幻灯片</PresentationFormat>
  <Paragraphs>169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Liberation Serif</vt:lpstr>
      <vt:lpstr>微软雅黑</vt:lpstr>
      <vt:lpstr>Arial</vt:lpstr>
      <vt:lpstr>Calibri</vt:lpstr>
      <vt:lpstr>Georgia</vt:lpstr>
      <vt:lpstr>Segoe UI</vt:lpstr>
      <vt:lpstr>默认设计模板</vt:lpstr>
      <vt:lpstr>Log-structured Merge Tree(LSM-tree) Model</vt:lpstr>
      <vt:lpstr>基本架构</vt:lpstr>
      <vt:lpstr>Key Points</vt:lpstr>
      <vt:lpstr>读写操作</vt:lpstr>
      <vt:lpstr>Compaction操作</vt:lpstr>
      <vt:lpstr>Memtable</vt:lpstr>
      <vt:lpstr>LevelDB中的Memtable</vt:lpstr>
      <vt:lpstr>SkipList</vt:lpstr>
      <vt:lpstr>链表的扩展</vt:lpstr>
      <vt:lpstr>链表的扩展</vt:lpstr>
      <vt:lpstr>每个节点的结构</vt:lpstr>
      <vt:lpstr>SkipList实现(一)</vt:lpstr>
      <vt:lpstr>SkipList实现(二)</vt:lpstr>
      <vt:lpstr>插入操作 </vt:lpstr>
      <vt:lpstr>插入代码(一)</vt:lpstr>
      <vt:lpstr>插入代码(二)</vt:lpstr>
      <vt:lpstr>插入代码(三)</vt:lpstr>
      <vt:lpstr>SkipList实现(三)</vt:lpstr>
      <vt:lpstr>LevelDB中SkipList的实现</vt:lpstr>
      <vt:lpstr>生成新的节点</vt:lpstr>
      <vt:lpstr>LevelDB的Sstable结构</vt:lpstr>
      <vt:lpstr>SSTable文件</vt:lpstr>
      <vt:lpstr>Sstable的结构</vt:lpstr>
      <vt:lpstr>footer</vt:lpstr>
      <vt:lpstr>Block</vt:lpstr>
      <vt:lpstr>Data Index Block</vt:lpstr>
      <vt:lpstr>Sstable的结构</vt:lpstr>
      <vt:lpstr>CRC校验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Xuan Zhou</dc:creator>
  <cp:lastModifiedBy>hu huiqi</cp:lastModifiedBy>
  <cp:revision>100</cp:revision>
  <dcterms:created xsi:type="dcterms:W3CDTF">2019-03-03T03:56:05Z</dcterms:created>
  <dcterms:modified xsi:type="dcterms:W3CDTF">2021-12-06T09:01:14Z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