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71" r:id="rId3"/>
    <p:sldId id="292" r:id="rId4"/>
    <p:sldId id="293" r:id="rId5"/>
    <p:sldId id="290" r:id="rId6"/>
    <p:sldId id="267" r:id="rId7"/>
    <p:sldId id="275" r:id="rId8"/>
    <p:sldId id="300" r:id="rId9"/>
    <p:sldId id="280" r:id="rId10"/>
    <p:sldId id="281" r:id="rId11"/>
    <p:sldId id="282" r:id="rId12"/>
    <p:sldId id="257" r:id="rId13"/>
    <p:sldId id="258" r:id="rId14"/>
    <p:sldId id="259" r:id="rId15"/>
    <p:sldId id="264" r:id="rId16"/>
    <p:sldId id="265" r:id="rId17"/>
    <p:sldId id="260" r:id="rId18"/>
    <p:sldId id="261" r:id="rId19"/>
    <p:sldId id="262" r:id="rId20"/>
    <p:sldId id="263" r:id="rId21"/>
    <p:sldId id="301" r:id="rId22"/>
    <p:sldId id="302" r:id="rId23"/>
    <p:sldId id="303" r:id="rId24"/>
    <p:sldId id="283" r:id="rId25"/>
    <p:sldId id="270" r:id="rId26"/>
    <p:sldId id="276" r:id="rId27"/>
    <p:sldId id="268" r:id="rId28"/>
    <p:sldId id="278" r:id="rId29"/>
    <p:sldId id="295" r:id="rId30"/>
    <p:sldId id="296" r:id="rId31"/>
    <p:sldId id="297" r:id="rId32"/>
    <p:sldId id="298" r:id="rId33"/>
    <p:sldId id="299" r:id="rId34"/>
    <p:sldId id="309" r:id="rId35"/>
    <p:sldId id="287" r:id="rId36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722"/>
  </p:normalViewPr>
  <p:slideViewPr>
    <p:cSldViewPr>
      <p:cViewPr varScale="1">
        <p:scale>
          <a:sx n="118" d="100"/>
          <a:sy n="118" d="100"/>
        </p:scale>
        <p:origin x="256" y="208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 huiqi" userId="c0666eebb61095e1" providerId="LiveId" clId="{7157F13B-FBDD-6D4C-85BD-79A8AC47A259}"/>
    <pc:docChg chg="delSld modSld">
      <pc:chgData name="hu huiqi" userId="c0666eebb61095e1" providerId="LiveId" clId="{7157F13B-FBDD-6D4C-85BD-79A8AC47A259}" dt="2021-09-18T09:03:09.781" v="26" actId="20577"/>
      <pc:docMkLst>
        <pc:docMk/>
      </pc:docMkLst>
      <pc:sldChg chg="modSp mod">
        <pc:chgData name="hu huiqi" userId="c0666eebb61095e1" providerId="LiveId" clId="{7157F13B-FBDD-6D4C-85BD-79A8AC47A259}" dt="2021-09-18T09:03:09.781" v="26" actId="20577"/>
        <pc:sldMkLst>
          <pc:docMk/>
          <pc:sldMk cId="799911120" sldId="256"/>
        </pc:sldMkLst>
        <pc:spChg chg="mod">
          <ac:chgData name="hu huiqi" userId="c0666eebb61095e1" providerId="LiveId" clId="{7157F13B-FBDD-6D4C-85BD-79A8AC47A259}" dt="2021-09-18T09:03:09.781" v="26" actId="20577"/>
          <ac:spMkLst>
            <pc:docMk/>
            <pc:sldMk cId="799911120" sldId="256"/>
            <ac:spMk id="3074" creationId="{00000000-0000-0000-0000-000000000000}"/>
          </ac:spMkLst>
        </pc:spChg>
      </pc:sldChg>
      <pc:sldChg chg="del">
        <pc:chgData name="hu huiqi" userId="c0666eebb61095e1" providerId="LiveId" clId="{7157F13B-FBDD-6D4C-85BD-79A8AC47A259}" dt="2021-09-18T09:02:37.965" v="5" actId="2696"/>
        <pc:sldMkLst>
          <pc:docMk/>
          <pc:sldMk cId="3493762257" sldId="294"/>
        </pc:sldMkLst>
      </pc:sldChg>
      <pc:sldChg chg="del">
        <pc:chgData name="hu huiqi" userId="c0666eebb61095e1" providerId="LiveId" clId="{7157F13B-FBDD-6D4C-85BD-79A8AC47A259}" dt="2021-09-18T09:02:19.660" v="4" actId="2696"/>
        <pc:sldMkLst>
          <pc:docMk/>
          <pc:sldMk cId="2430980359" sldId="304"/>
        </pc:sldMkLst>
      </pc:sldChg>
      <pc:sldChg chg="del">
        <pc:chgData name="hu huiqi" userId="c0666eebb61095e1" providerId="LiveId" clId="{7157F13B-FBDD-6D4C-85BD-79A8AC47A259}" dt="2021-09-18T09:02:14.162" v="3" actId="2696"/>
        <pc:sldMkLst>
          <pc:docMk/>
          <pc:sldMk cId="2020037122" sldId="305"/>
        </pc:sldMkLst>
      </pc:sldChg>
      <pc:sldChg chg="del">
        <pc:chgData name="hu huiqi" userId="c0666eebb61095e1" providerId="LiveId" clId="{7157F13B-FBDD-6D4C-85BD-79A8AC47A259}" dt="2021-09-18T09:02:00.728" v="0" actId="2696"/>
        <pc:sldMkLst>
          <pc:docMk/>
          <pc:sldMk cId="3786803912" sldId="306"/>
        </pc:sldMkLst>
      </pc:sldChg>
      <pc:sldChg chg="del">
        <pc:chgData name="hu huiqi" userId="c0666eebb61095e1" providerId="LiveId" clId="{7157F13B-FBDD-6D4C-85BD-79A8AC47A259}" dt="2021-09-18T09:02:06.421" v="1" actId="2696"/>
        <pc:sldMkLst>
          <pc:docMk/>
          <pc:sldMk cId="770800400" sldId="307"/>
        </pc:sldMkLst>
      </pc:sldChg>
      <pc:sldChg chg="del">
        <pc:chgData name="hu huiqi" userId="c0666eebb61095e1" providerId="LiveId" clId="{7157F13B-FBDD-6D4C-85BD-79A8AC47A259}" dt="2021-09-18T09:02:11.561" v="2" actId="2696"/>
        <pc:sldMkLst>
          <pc:docMk/>
          <pc:sldMk cId="114120381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685800"/>
            <a:ext cx="51450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再进一步对近年来数据库系统的发展做一个总结归纳的话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Oldsql</a:t>
            </a:r>
            <a:r>
              <a:rPr lang="en-US" altLang="zh-CN" dirty="0"/>
              <a:t>: </a:t>
            </a:r>
            <a:r>
              <a:rPr lang="zh-CN" altLang="en-US" dirty="0"/>
              <a:t>缺陷在于性能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Nosql</a:t>
            </a:r>
            <a:r>
              <a:rPr lang="en-US" altLang="zh-CN" dirty="0"/>
              <a:t>: </a:t>
            </a:r>
            <a:r>
              <a:rPr lang="zh-CN" altLang="en-US" dirty="0"/>
              <a:t>解决性能问题，部分满足互联网应用需求。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NewSQL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baseline="0" dirty="0"/>
              <a:t>可扩展的分布式数据库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F2B654-E532-CD43-80F7-7D95D6EDB8D9}" type="datetime1">
              <a:rPr lang="en-US" altLang="zh-CN" smtClean="0"/>
              <a:pPr/>
              <a:t>9/18/21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96119-4DA5-354D-B04D-99D6609BA6BC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66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ACID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SQL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一致性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事务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所谓支持新型业务： 核心不变的东西高效与事务与查询处理。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F2B654-E532-CD43-80F7-7D95D6EDB8D9}" type="datetime1">
              <a:rPr lang="en-US" altLang="zh-CN" smtClean="0"/>
              <a:pPr/>
              <a:t>9/18/21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96119-4DA5-354D-B04D-99D6609BA6BC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7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t>September 18,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355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0757" tIns="80378" rIns="160757" bIns="80378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600" b="1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数据库系统实现</a:t>
            </a:r>
            <a:endParaRPr lang="en-US" altLang="zh-CN" sz="46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35293" y="842964"/>
            <a:ext cx="6837362" cy="5286376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/>
          <a:p>
            <a:pPr marL="604447" indent="-604447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胡卉芪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hqhu@dase.ecnu.edu.cn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80" y="84138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8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表达能力很强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/>
              <a:t>满足大部分应用的需求</a:t>
            </a:r>
            <a:endParaRPr lang="en-US" altLang="zh-CN" dirty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局限性明显？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1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时代变化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技术更新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computer evolv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8" y="1844824"/>
            <a:ext cx="762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2" descr="Image result for evolving computer wearab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2" y="1484784"/>
            <a:ext cx="9235380" cy="448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2" descr="Image result for ibm mainfra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64" y="1484784"/>
            <a:ext cx="6912628" cy="46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1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56" y="1628800"/>
            <a:ext cx="6025072" cy="42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7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6" y="1268760"/>
            <a:ext cx="8003670" cy="53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4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49" y="1916832"/>
            <a:ext cx="4630439" cy="2880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4" y="1916832"/>
            <a:ext cx="3893294" cy="39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7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38" y="1613519"/>
            <a:ext cx="5354506" cy="39757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4" y="2780928"/>
            <a:ext cx="541427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2" y="2027813"/>
            <a:ext cx="5277452" cy="3484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08" y="2060848"/>
            <a:ext cx="3396696" cy="33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1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885734" cy="4610100"/>
          </a:xfrm>
        </p:spPr>
        <p:txBody>
          <a:bodyPr/>
          <a:lstStyle/>
          <a:p>
            <a:r>
              <a:rPr lang="zh-CN" altLang="en-US" dirty="0"/>
              <a:t>先修课：数据库概论</a:t>
            </a:r>
            <a:endParaRPr lang="en-US" altLang="zh-CN" dirty="0"/>
          </a:p>
          <a:p>
            <a:pPr lvl="1"/>
            <a:r>
              <a:rPr lang="zh-CN" altLang="en-US" dirty="0"/>
              <a:t>如何使用数据库系统？</a:t>
            </a:r>
            <a:endParaRPr lang="en-US" altLang="zh-CN" dirty="0"/>
          </a:p>
          <a:p>
            <a:r>
              <a:rPr lang="zh-CN" altLang="en-US" dirty="0"/>
              <a:t>本课程：高级数据库系统</a:t>
            </a:r>
            <a:endParaRPr lang="en-US" altLang="zh-CN" dirty="0"/>
          </a:p>
          <a:p>
            <a:pPr lvl="1"/>
            <a:r>
              <a:rPr lang="zh-CN" altLang="en-US" dirty="0"/>
              <a:t>数据库理论的拓展。</a:t>
            </a:r>
            <a:endParaRPr lang="en-US" altLang="zh-CN" dirty="0"/>
          </a:p>
          <a:p>
            <a:pPr lvl="1"/>
            <a:r>
              <a:rPr lang="zh-CN" altLang="en-US" dirty="0"/>
              <a:t>数据库系统的一些内部实现方法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终端的演变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92" y="1396052"/>
            <a:ext cx="7272808" cy="48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34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No-SQL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0" y="2204864"/>
            <a:ext cx="5483299" cy="39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28372" y="260648"/>
            <a:ext cx="10173766" cy="1141414"/>
          </a:xfrm>
        </p:spPr>
        <p:txBody>
          <a:bodyPr/>
          <a:lstStyle/>
          <a:p>
            <a:r>
              <a:rPr kumimoji="1" lang="en-US" altLang="zh-CN" dirty="0" err="1"/>
              <a:t>OldSQL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NoSQL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vs.NewSQL</a:t>
            </a:r>
            <a:endParaRPr kumimoji="1"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34373" y="1617872"/>
          <a:ext cx="8153398" cy="3840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3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/>
                        <a:t>OldSQL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NoSQL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/>
                        <a:t>NewSQL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Data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model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Relational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---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Relational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Interface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Variance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Consistency/Concurrency</a:t>
                      </a:r>
                      <a:r>
                        <a:rPr lang="zh-CN" altLang="en-US" sz="2000" baseline="0" dirty="0"/>
                        <a:t> </a:t>
                      </a:r>
                      <a:r>
                        <a:rPr lang="en-US" altLang="zh-CN" sz="2000" dirty="0"/>
                        <a:t>control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Fault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tolerance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Fine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Performance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Poor</a:t>
                      </a:r>
                      <a:endParaRPr lang="zh-CN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Scalability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Poor</a:t>
                      </a:r>
                      <a:endParaRPr lang="zh-CN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Fine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10FA07-45BA-8D44-8719-C1F179B3F09F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3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ACID</a:t>
            </a:r>
            <a:r>
              <a:rPr lang="zh-CN" altLang="en-US" dirty="0"/>
              <a:t>和</a:t>
            </a:r>
            <a:r>
              <a:rPr lang="en-US" altLang="zh-CN" dirty="0"/>
              <a:t>SQL</a:t>
            </a:r>
            <a:r>
              <a:rPr lang="zh-CN" altLang="en-US" dirty="0"/>
              <a:t>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69" y="1700808"/>
            <a:ext cx="9258300" cy="4610100"/>
          </a:xfrm>
        </p:spPr>
        <p:txBody>
          <a:bodyPr/>
          <a:lstStyle/>
          <a:p>
            <a:r>
              <a:rPr lang="en-US" altLang="zh-CN" sz="3200" dirty="0"/>
              <a:t>ACID</a:t>
            </a:r>
            <a:r>
              <a:rPr lang="zh-CN" altLang="en-US" sz="3200" dirty="0"/>
              <a:t>的重要性</a:t>
            </a:r>
          </a:p>
          <a:p>
            <a:pPr lvl="1"/>
            <a:r>
              <a:rPr lang="zh-CN" altLang="en-US" sz="2800" dirty="0"/>
              <a:t>保证强一致性</a:t>
            </a:r>
          </a:p>
          <a:p>
            <a:r>
              <a:rPr lang="en-US" altLang="zh-CN" sz="3200" dirty="0"/>
              <a:t>SQL</a:t>
            </a:r>
            <a:r>
              <a:rPr lang="zh-CN" altLang="en-US" sz="3200" dirty="0"/>
              <a:t>的优势</a:t>
            </a:r>
          </a:p>
          <a:p>
            <a:pPr lvl="1"/>
            <a:r>
              <a:rPr lang="zh-CN" altLang="en-US" sz="2800" dirty="0"/>
              <a:t>标准化、通俗易懂、简单易学</a:t>
            </a:r>
          </a:p>
          <a:p>
            <a:pPr lvl="1"/>
            <a:r>
              <a:rPr lang="zh-CN" altLang="en-US" sz="2800" dirty="0"/>
              <a:t>没有</a:t>
            </a:r>
            <a:r>
              <a:rPr lang="en-US" altLang="zh-CN" sz="2800" dirty="0"/>
              <a:t>powerful</a:t>
            </a:r>
            <a:r>
              <a:rPr lang="zh-CN" altLang="en-US" sz="2800" dirty="0"/>
              <a:t>的查询语言，应用开发不容易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3-0AEC-3447-B57F-5C3ABD76D55B}" type="slidenum">
              <a:rPr lang="zh-CN" altLang="en-US" smtClean="0"/>
              <a:pPr/>
              <a:t>23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35" y="1820097"/>
            <a:ext cx="3234263" cy="17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5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对数据库的需求变化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数据量和负载激增</a:t>
            </a:r>
            <a:endParaRPr lang="en-US" altLang="zh-CN" dirty="0"/>
          </a:p>
          <a:p>
            <a:pPr lvl="1"/>
            <a:r>
              <a:rPr lang="zh-CN" altLang="en-US" dirty="0"/>
              <a:t>扩展性变得更重要</a:t>
            </a:r>
            <a:endParaRPr lang="en-US" altLang="zh-CN" dirty="0"/>
          </a:p>
          <a:p>
            <a:pPr lvl="1"/>
            <a:r>
              <a:rPr lang="zh-CN" altLang="en-US" dirty="0"/>
              <a:t>性价比变得更重要</a:t>
            </a:r>
            <a:endParaRPr lang="en-US" altLang="zh-CN" dirty="0"/>
          </a:p>
          <a:p>
            <a:r>
              <a:rPr lang="zh-CN" altLang="en-US" dirty="0"/>
              <a:t>云计算的普及</a:t>
            </a:r>
            <a:endParaRPr lang="en-US" altLang="zh-CN" dirty="0"/>
          </a:p>
          <a:p>
            <a:pPr lvl="1"/>
            <a:r>
              <a:rPr lang="zh-CN" altLang="en-US" dirty="0"/>
              <a:t>易用性变得更重要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04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数据库系统的演进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16" y="2044225"/>
            <a:ext cx="3690764" cy="951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74" y="3159663"/>
            <a:ext cx="4367213" cy="2028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00" y="2346469"/>
            <a:ext cx="1743075" cy="771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810" y="3216359"/>
            <a:ext cx="2803093" cy="602991"/>
          </a:xfrm>
          <a:prstGeom prst="rect">
            <a:avLst/>
          </a:prstGeom>
        </p:spPr>
      </p:pic>
      <p:pic>
        <p:nvPicPr>
          <p:cNvPr id="1026" name="Picture 2" descr="é¿éåå¸å¼æ°æ®åºX-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60" y="3914448"/>
            <a:ext cx="2052228" cy="10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1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如何评价数据库系统性能？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响应时间 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吞吐率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pPr lvl="1"/>
            <a:r>
              <a:rPr lang="zh-CN" altLang="en-US" dirty="0"/>
              <a:t>访问语言是否容易掌握</a:t>
            </a:r>
            <a:endParaRPr lang="en-US" altLang="zh-CN" dirty="0"/>
          </a:p>
          <a:p>
            <a:pPr lvl="1"/>
            <a:r>
              <a:rPr lang="zh-CN" altLang="en-US" dirty="0"/>
              <a:t>管理是否方便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4892" y="2924944"/>
            <a:ext cx="564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功能与性能折中能否给出一些例子？</a:t>
            </a:r>
          </a:p>
        </p:txBody>
      </p:sp>
    </p:spTree>
    <p:extLst>
      <p:ext uri="{BB962C8B-B14F-4D97-AF65-F5344CB8AC3E}">
        <p14:creationId xmlns:p14="http://schemas.microsoft.com/office/powerpoint/2010/main" val="4100973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更具体一点，看看需要关注什么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93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621" y="1589883"/>
            <a:ext cx="10101758" cy="4610100"/>
          </a:xfrm>
        </p:spPr>
        <p:txBody>
          <a:bodyPr/>
          <a:lstStyle/>
          <a:p>
            <a:r>
              <a:rPr lang="zh-CN" altLang="en-US" sz="4000" dirty="0"/>
              <a:t>通常有三种性能指标</a:t>
            </a:r>
            <a:endParaRPr lang="en-US" altLang="zh-CN" sz="4000" dirty="0"/>
          </a:p>
          <a:p>
            <a:pPr lvl="1"/>
            <a:r>
              <a:rPr lang="zh-CN" altLang="en-US" sz="3500" dirty="0"/>
              <a:t>时延（响应时间）</a:t>
            </a:r>
            <a:r>
              <a:rPr lang="en-US" altLang="zh-CN" sz="3500" dirty="0"/>
              <a:t>-&gt;SQL(</a:t>
            </a:r>
            <a:r>
              <a:rPr lang="zh-CN" altLang="en-US" sz="3500" dirty="0"/>
              <a:t>查询</a:t>
            </a:r>
            <a:r>
              <a:rPr lang="en-US" altLang="zh-CN" sz="3500" dirty="0"/>
              <a:t>)</a:t>
            </a:r>
            <a:r>
              <a:rPr lang="zh-CN" altLang="en-US" sz="3500" dirty="0"/>
              <a:t>的执行时间</a:t>
            </a:r>
            <a:endParaRPr lang="en-US" altLang="zh-CN" sz="3500" dirty="0"/>
          </a:p>
          <a:p>
            <a:pPr lvl="1"/>
            <a:r>
              <a:rPr lang="zh-CN" altLang="en-US" sz="3500" dirty="0"/>
              <a:t>吞吐量</a:t>
            </a:r>
            <a:r>
              <a:rPr lang="en-US" altLang="zh-CN" sz="3500" dirty="0"/>
              <a:t>-&gt;</a:t>
            </a:r>
            <a:r>
              <a:rPr lang="zh-CN" altLang="en-US" sz="3500" dirty="0"/>
              <a:t>事务</a:t>
            </a:r>
            <a:r>
              <a:rPr lang="en-US" altLang="zh-CN" sz="3500" dirty="0"/>
              <a:t>/</a:t>
            </a:r>
            <a:r>
              <a:rPr lang="zh-CN" altLang="en-US" sz="3500" dirty="0"/>
              <a:t>简单查询的吞吐率</a:t>
            </a:r>
            <a:endParaRPr lang="en-US" altLang="zh-CN" sz="3500" dirty="0"/>
          </a:p>
          <a:p>
            <a:pPr lvl="1"/>
            <a:r>
              <a:rPr lang="zh-CN" altLang="en-US" sz="3500" dirty="0"/>
              <a:t>可扩展性</a:t>
            </a:r>
            <a:r>
              <a:rPr lang="en-US" altLang="zh-CN" sz="3500" dirty="0"/>
              <a:t>-&gt; </a:t>
            </a:r>
            <a:r>
              <a:rPr lang="zh-CN" altLang="en-US" sz="3500" dirty="0"/>
              <a:t>增加计算资源</a:t>
            </a:r>
            <a:r>
              <a:rPr lang="en-US" altLang="zh-CN" sz="3500" dirty="0"/>
              <a:t>(</a:t>
            </a:r>
            <a:r>
              <a:rPr lang="zh-CN" altLang="en-US" sz="3500" dirty="0"/>
              <a:t>节点，</a:t>
            </a:r>
            <a:r>
              <a:rPr lang="en-US" altLang="zh-CN" sz="3500" dirty="0"/>
              <a:t>CPU)</a:t>
            </a:r>
            <a:r>
              <a:rPr lang="zh-CN" altLang="en-US" sz="3500" dirty="0"/>
              <a:t>后系统性能的增长趋势</a:t>
            </a:r>
            <a:endParaRPr lang="en-US" altLang="zh-CN" sz="3500" dirty="0"/>
          </a:p>
          <a:p>
            <a:r>
              <a:rPr lang="zh-CN" altLang="en-US" sz="4000" dirty="0"/>
              <a:t>还有一些特殊的指标</a:t>
            </a:r>
            <a:endParaRPr lang="en-US" altLang="zh-CN" sz="4000" dirty="0"/>
          </a:p>
          <a:p>
            <a:pPr lvl="1"/>
            <a:r>
              <a:rPr lang="zh-CN" altLang="en-US" sz="3500" dirty="0"/>
              <a:t>比如？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417641"/>
            <a:ext cx="9258300" cy="46101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数据库系统的设计思想</a:t>
            </a:r>
            <a:endParaRPr lang="en-US" altLang="zh-CN" dirty="0"/>
          </a:p>
          <a:p>
            <a:pPr lvl="1"/>
            <a:r>
              <a:rPr lang="zh-CN" altLang="en-US" dirty="0"/>
              <a:t>为什么长这样？</a:t>
            </a:r>
            <a:endParaRPr lang="en-US" altLang="zh-CN" dirty="0"/>
          </a:p>
          <a:p>
            <a:pPr lvl="1"/>
            <a:r>
              <a:rPr lang="zh-CN" altLang="en-US" dirty="0"/>
              <a:t>数据库系统的实现</a:t>
            </a:r>
            <a:endParaRPr lang="en-US" altLang="zh-CN" dirty="0"/>
          </a:p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zh-CN" altLang="en-US" dirty="0"/>
              <a:t>存储、查询引擎、事务管理、分布式一致性协议</a:t>
            </a:r>
            <a:endParaRPr lang="en-US" altLang="zh-CN" dirty="0"/>
          </a:p>
          <a:p>
            <a:r>
              <a:rPr lang="zh-CN" altLang="en-US" dirty="0"/>
              <a:t>以当下系统为案例，可能涉及的数据管理系统</a:t>
            </a:r>
            <a:endParaRPr lang="en-US" altLang="zh-CN" dirty="0"/>
          </a:p>
          <a:p>
            <a:pPr lvl="1"/>
            <a:r>
              <a:rPr lang="en-US" altLang="zh-CN" dirty="0" err="1"/>
              <a:t>LevelDB</a:t>
            </a:r>
            <a:r>
              <a:rPr lang="en-US" altLang="zh-CN" dirty="0"/>
              <a:t> (Google)</a:t>
            </a:r>
          </a:p>
          <a:p>
            <a:pPr lvl="1"/>
            <a:r>
              <a:rPr lang="en-US" altLang="zh-CN" dirty="0" err="1"/>
              <a:t>TiDB</a:t>
            </a:r>
            <a:r>
              <a:rPr lang="en-US" altLang="zh-CN" dirty="0"/>
              <a:t> (</a:t>
            </a:r>
            <a:r>
              <a:rPr lang="en-US" altLang="zh-CN" dirty="0" err="1"/>
              <a:t>PingCAP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DBX1000 (Prototype)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6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964" y="276227"/>
            <a:ext cx="9453686" cy="1141414"/>
          </a:xfrm>
        </p:spPr>
        <p:txBody>
          <a:bodyPr/>
          <a:lstStyle/>
          <a:p>
            <a:r>
              <a:rPr lang="zh-CN" altLang="en-US" dirty="0"/>
              <a:t>从系统内部看什么会影响性能？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CPU/IO/Network Efficiency</a:t>
            </a:r>
          </a:p>
          <a:p>
            <a:pPr lvl="1"/>
            <a:r>
              <a:rPr lang="en-US" altLang="zh-CN" sz="3200" dirty="0"/>
              <a:t>e.g. code path</a:t>
            </a:r>
            <a:r>
              <a:rPr lang="zh-CN" altLang="en-US" sz="3200" dirty="0"/>
              <a:t>，</a:t>
            </a:r>
            <a:r>
              <a:rPr lang="en-US" altLang="zh-CN" sz="3200" dirty="0"/>
              <a:t>cache locality</a:t>
            </a:r>
          </a:p>
          <a:p>
            <a:r>
              <a:rPr lang="en-US" altLang="zh-CN" sz="3600" dirty="0"/>
              <a:t>Scalability</a:t>
            </a:r>
          </a:p>
          <a:p>
            <a:pPr lvl="1"/>
            <a:r>
              <a:rPr lang="en-US" altLang="zh-CN" sz="2700" dirty="0"/>
              <a:t>e.g.  Blocking,  critical path</a:t>
            </a:r>
          </a:p>
          <a:p>
            <a:pPr marL="805929" lvl="1" indent="0">
              <a:buNone/>
            </a:pPr>
            <a:endParaRPr lang="en-US" altLang="zh-CN" sz="27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25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容错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系统如何应对节点问题？</a:t>
            </a:r>
            <a:endParaRPr lang="en-US" altLang="zh-CN" sz="3600" dirty="0"/>
          </a:p>
          <a:p>
            <a:pPr lvl="1"/>
            <a:r>
              <a:rPr lang="zh-CN" altLang="en-US" sz="3200" dirty="0"/>
              <a:t>节点宕机、重启</a:t>
            </a:r>
            <a:endParaRPr lang="en-US" altLang="zh-CN" sz="3200" dirty="0"/>
          </a:p>
          <a:p>
            <a:pPr lvl="1"/>
            <a:r>
              <a:rPr lang="zh-CN" altLang="en-US" sz="3200" dirty="0"/>
              <a:t>网络分区、延迟</a:t>
            </a:r>
            <a:endParaRPr lang="en-US" altLang="zh-CN" sz="3200" dirty="0"/>
          </a:p>
          <a:p>
            <a:r>
              <a:rPr lang="zh-CN" altLang="en-US" sz="3700" dirty="0"/>
              <a:t>数据库系统中有何体现？</a:t>
            </a:r>
            <a:endParaRPr lang="en-US" altLang="zh-CN" sz="3700" dirty="0"/>
          </a:p>
          <a:p>
            <a:pPr lvl="1"/>
            <a:r>
              <a:rPr lang="zh-CN" altLang="en-US" sz="3200" dirty="0"/>
              <a:t>日志管理</a:t>
            </a:r>
            <a:endParaRPr lang="en-US" altLang="zh-CN" sz="3200" dirty="0"/>
          </a:p>
          <a:p>
            <a:pPr lvl="1"/>
            <a:r>
              <a:rPr lang="zh-CN" altLang="en-US" sz="3200" dirty="0"/>
              <a:t>一致性副本</a:t>
            </a:r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3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数据一致性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注意数据一致性在不同场景中有不同意义，常用的三种</a:t>
            </a:r>
            <a:endParaRPr lang="en-US" altLang="zh-CN" sz="3600" dirty="0"/>
          </a:p>
          <a:p>
            <a:pPr lvl="1"/>
            <a:r>
              <a:rPr lang="zh-CN" altLang="en-US" sz="3200" dirty="0"/>
              <a:t>读写操作一致性</a:t>
            </a:r>
            <a:r>
              <a:rPr lang="en-US" altLang="zh-CN" sz="3200" dirty="0"/>
              <a:t>(</a:t>
            </a:r>
            <a:r>
              <a:rPr lang="zh-CN" altLang="en-US" sz="3200" dirty="0"/>
              <a:t>多核</a:t>
            </a:r>
            <a:r>
              <a:rPr lang="en-US" altLang="zh-CN" sz="3200" dirty="0"/>
              <a:t>CPU, KVS</a:t>
            </a:r>
            <a:r>
              <a:rPr lang="zh-CN" altLang="en-US" sz="3200" dirty="0"/>
              <a:t>系统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3200" dirty="0"/>
              <a:t>读写集合操作</a:t>
            </a:r>
            <a:r>
              <a:rPr lang="en-US" altLang="zh-CN" sz="3200" dirty="0"/>
              <a:t>(</a:t>
            </a:r>
            <a:r>
              <a:rPr lang="zh-CN" altLang="en-US" sz="3200" dirty="0"/>
              <a:t>事务 </a:t>
            </a:r>
            <a:r>
              <a:rPr lang="en-US" altLang="zh-CN" sz="3200" dirty="0"/>
              <a:t>ACID)</a:t>
            </a:r>
          </a:p>
          <a:p>
            <a:pPr lvl="1"/>
            <a:r>
              <a:rPr lang="zh-CN" altLang="en-US" sz="3200" dirty="0"/>
              <a:t>副本间数据一致性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86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比如：</a:t>
            </a:r>
            <a:endParaRPr lang="en-US" altLang="zh-CN" sz="4000" dirty="0"/>
          </a:p>
          <a:p>
            <a:pPr lvl="1"/>
            <a:r>
              <a:rPr lang="zh-CN" altLang="en-US" sz="3600" dirty="0"/>
              <a:t>日志的实现</a:t>
            </a:r>
            <a:r>
              <a:rPr lang="en-US" altLang="zh-CN" sz="3600" dirty="0"/>
              <a:t>(e.g. WAL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lvl="1"/>
            <a:r>
              <a:rPr lang="zh-CN" altLang="en-US" sz="3600" dirty="0"/>
              <a:t>并发控制的实现</a:t>
            </a:r>
            <a:r>
              <a:rPr lang="en-US" altLang="zh-CN" sz="3600" dirty="0"/>
              <a:t>(e.g. OCC, 2PL, TO, MVCC)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44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3765054" cy="4610100"/>
          </a:xfrm>
        </p:spPr>
        <p:txBody>
          <a:bodyPr/>
          <a:lstStyle/>
          <a:p>
            <a:r>
              <a:rPr lang="zh-CN" altLang="en-US" sz="2800" dirty="0"/>
              <a:t>一个典型的数据库系统架构图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56" y="1722574"/>
            <a:ext cx="6048672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47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10245774" cy="4610100"/>
          </a:xfrm>
        </p:spPr>
        <p:txBody>
          <a:bodyPr/>
          <a:lstStyle/>
          <a:p>
            <a:r>
              <a:rPr lang="en-US" altLang="zh-CN" sz="4400" dirty="0"/>
              <a:t>A Survey Paper</a:t>
            </a:r>
            <a:r>
              <a:rPr lang="zh-CN" altLang="en-US" sz="4400" dirty="0"/>
              <a:t>（</a:t>
            </a:r>
            <a:r>
              <a:rPr lang="en-US" altLang="zh-CN" sz="4400" dirty="0"/>
              <a:t>40%=32%+8%</a:t>
            </a:r>
            <a:r>
              <a:rPr lang="zh-CN" altLang="en-US" sz="4400" dirty="0"/>
              <a:t>）</a:t>
            </a:r>
            <a:endParaRPr lang="en-US" altLang="zh-CN" sz="4400" dirty="0"/>
          </a:p>
          <a:p>
            <a:r>
              <a:rPr lang="en-US" altLang="zh-CN" sz="4400" dirty="0"/>
              <a:t>A Project</a:t>
            </a:r>
            <a:r>
              <a:rPr lang="zh-CN" altLang="en-US" sz="4400" dirty="0"/>
              <a:t>（</a:t>
            </a:r>
            <a:r>
              <a:rPr lang="en-US" altLang="zh-CN" sz="4400" dirty="0"/>
              <a:t>30%=10%+10%+10%</a:t>
            </a:r>
            <a:r>
              <a:rPr lang="zh-CN" altLang="en-US" sz="4400" dirty="0"/>
              <a:t>）</a:t>
            </a:r>
            <a:endParaRPr lang="en-US" altLang="zh-CN" sz="4400" dirty="0"/>
          </a:p>
          <a:p>
            <a:r>
              <a:rPr lang="zh-CN" altLang="en-US" sz="4400" dirty="0"/>
              <a:t>上机 </a:t>
            </a:r>
            <a:r>
              <a:rPr lang="en-US" altLang="zh-CN" sz="4400" dirty="0"/>
              <a:t>(20%=10%+10%) </a:t>
            </a:r>
          </a:p>
          <a:p>
            <a:r>
              <a:rPr lang="zh-CN" altLang="en-US" sz="4400" dirty="0"/>
              <a:t>其他（</a:t>
            </a:r>
            <a:r>
              <a:rPr lang="en-US" altLang="zh-CN" sz="4400" dirty="0"/>
              <a:t>10%</a:t>
            </a:r>
            <a:r>
              <a:rPr lang="zh-CN" altLang="en-US" sz="4400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8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972" y="1340768"/>
            <a:ext cx="9597702" cy="269289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没有特别好的参考</a:t>
            </a:r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数据库系统实现</a:t>
            </a:r>
            <a:r>
              <a:rPr lang="en-US" altLang="zh-CN" dirty="0"/>
              <a:t>》-- (</a:t>
            </a:r>
            <a:r>
              <a:rPr lang="zh-CN" altLang="en-US" dirty="0"/>
              <a:t>美</a:t>
            </a:r>
            <a:r>
              <a:rPr lang="en-US" altLang="zh-CN" dirty="0"/>
              <a:t>) Hector Garcia-Molina, et al.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Picture 8" descr="http://img3.douban.com/lpic/s60982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7676" y="3645024"/>
            <a:ext cx="1517923" cy="2194226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19417" y="4093135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However, this is a very old book, many things are not practical any more.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我们先做一些回顾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2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什么是数据库系统？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04" y="1622723"/>
            <a:ext cx="4931321" cy="476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7078" y="4365104"/>
            <a:ext cx="257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一种系统软件</a:t>
            </a:r>
          </a:p>
        </p:txBody>
      </p:sp>
    </p:spTree>
    <p:extLst>
      <p:ext uri="{BB962C8B-B14F-4D97-AF65-F5344CB8AC3E}">
        <p14:creationId xmlns:p14="http://schemas.microsoft.com/office/powerpoint/2010/main" val="50163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63" y="1422724"/>
            <a:ext cx="10461798" cy="4610100"/>
          </a:xfrm>
        </p:spPr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数据存储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可靠性？</a:t>
            </a:r>
            <a:r>
              <a:rPr lang="zh-CN" altLang="en-US" dirty="0"/>
              <a:t>、容量</a:t>
            </a:r>
            <a:endParaRPr lang="en-US" altLang="zh-CN" dirty="0"/>
          </a:p>
          <a:p>
            <a:pPr lvl="1"/>
            <a:r>
              <a:rPr lang="zh-CN" altLang="en-US" dirty="0"/>
              <a:t>数据访问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表达能力、准确性？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8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4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关系数据库系统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2" descr="Image result for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04" y="4272312"/>
            <a:ext cx="3073524" cy="1590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1700808"/>
            <a:ext cx="1945264" cy="1945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7" y="1950243"/>
            <a:ext cx="3986213" cy="95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10" y="1412776"/>
            <a:ext cx="2448009" cy="27200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42" y="3577795"/>
            <a:ext cx="3482752" cy="1651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0" y="3068960"/>
            <a:ext cx="3637559" cy="2239595"/>
          </a:xfrm>
          <a:prstGeom prst="rect">
            <a:avLst/>
          </a:prstGeom>
        </p:spPr>
      </p:pic>
      <p:pic>
        <p:nvPicPr>
          <p:cNvPr id="3074" name="Picture 2" descr="Image result for larry ellison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6" y="2924944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08728" y="4828123"/>
            <a:ext cx="2524124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Larry Ellison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5174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724</Words>
  <Application>Microsoft Macintosh PowerPoint</Application>
  <PresentationFormat>35 毫米幻灯片</PresentationFormat>
  <Paragraphs>214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Microsoft YaHei</vt:lpstr>
      <vt:lpstr>Arial</vt:lpstr>
      <vt:lpstr>Calibri</vt:lpstr>
      <vt:lpstr>Segoe UI</vt:lpstr>
      <vt:lpstr>默认设计模板</vt:lpstr>
      <vt:lpstr>PowerPoint 演示文稿</vt:lpstr>
      <vt:lpstr>课程简介</vt:lpstr>
      <vt:lpstr>本课程的内容</vt:lpstr>
      <vt:lpstr>课程教材？</vt:lpstr>
      <vt:lpstr>我们先做一些回顾</vt:lpstr>
      <vt:lpstr>什么是数据库系统？</vt:lpstr>
      <vt:lpstr>数据库系统</vt:lpstr>
      <vt:lpstr>数据库系统</vt:lpstr>
      <vt:lpstr>关系数据库系统</vt:lpstr>
      <vt:lpstr>关系数据库</vt:lpstr>
      <vt:lpstr>时代变化  技术更新</vt:lpstr>
      <vt:lpstr>计算机的演变</vt:lpstr>
      <vt:lpstr>计算机的演变</vt:lpstr>
      <vt:lpstr>服务器的演变</vt:lpstr>
      <vt:lpstr>服务器的演变</vt:lpstr>
      <vt:lpstr>服务器的演变</vt:lpstr>
      <vt:lpstr>终端的演变</vt:lpstr>
      <vt:lpstr>终端的演变</vt:lpstr>
      <vt:lpstr>终端的演变</vt:lpstr>
      <vt:lpstr>终端的演变</vt:lpstr>
      <vt:lpstr>No-SQL</vt:lpstr>
      <vt:lpstr>OldSQL vs. NoSQL vs.NewSQL</vt:lpstr>
      <vt:lpstr>ACID和SQL的重要性</vt:lpstr>
      <vt:lpstr>对数据库的需求变化</vt:lpstr>
      <vt:lpstr>数据库系统的演进</vt:lpstr>
      <vt:lpstr>如何评价数据库系统性能？</vt:lpstr>
      <vt:lpstr>系统的要素</vt:lpstr>
      <vt:lpstr>更具体一点，看看需要关注什么</vt:lpstr>
      <vt:lpstr>1.性能</vt:lpstr>
      <vt:lpstr>从系统内部看什么会影响性能？</vt:lpstr>
      <vt:lpstr>2.容错</vt:lpstr>
      <vt:lpstr>3.数据一致性</vt:lpstr>
      <vt:lpstr>4.实现</vt:lpstr>
      <vt:lpstr>4实现</vt:lpstr>
      <vt:lpstr>课程成绩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hu huiqi</cp:lastModifiedBy>
  <cp:revision>79</cp:revision>
  <dcterms:created xsi:type="dcterms:W3CDTF">2017-07-18T13:23:02Z</dcterms:created>
  <dcterms:modified xsi:type="dcterms:W3CDTF">2021-09-18T09:03:13Z</dcterms:modified>
</cp:coreProperties>
</file>