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64">
          <p15:clr>
            <a:srgbClr val="A4A3A4"/>
          </p15:clr>
        </p15:guide>
        <p15:guide id="2" pos="480">
          <p15:clr>
            <a:srgbClr val="A4A3A4"/>
          </p15:clr>
        </p15:guide>
        <p15:guide id="3" orient="horz" pos="2160">
          <p15:clr>
            <a:srgbClr val="747775"/>
          </p15:clr>
        </p15:guide>
        <p15:guide id="4" pos="3840">
          <p15:clr>
            <a:srgbClr val="747775"/>
          </p15:clr>
        </p15:guide>
      </p15:sldGuideLst>
    </p:ext>
    <p:ext uri="GoogleSlidesCustomDataVersion2">
      <go:slidesCustomData xmlns:go="http://customooxmlschemas.google.com/" r:id="rId16" roundtripDataSignature="AMtx7mj0XsEQj/M5tXHJ8lcVwJbmSc3W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C8863A5-552B-4ED2-9E4F-AB3BE4EC55EC}">
  <a:tblStyle styleId="{1C8863A5-552B-4ED2-9E4F-AB3BE4EC55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64" orient="horz"/>
        <p:guide pos="480"/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48223e129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g248223e1290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8223e129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" name="Google Shape;103;g248223e1290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48223e129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g248223e1290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8223e129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g248223e1290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48223e129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g248223e1290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49569a407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g249569a4074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" name="Google Shape;156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A3838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7332" y="0"/>
            <a:ext cx="2325467" cy="232546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870850" y="2380350"/>
            <a:ext cx="11177100" cy="4371300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-US" sz="66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Project: </a:t>
            </a:r>
            <a:r>
              <a:rPr lang="en-US" sz="66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Hate Speech Detection</a:t>
            </a:r>
            <a:endParaRPr sz="6600"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-US" sz="66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Exploratory data analysis</a:t>
            </a:r>
            <a:endParaRPr sz="6600"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t/>
            </a:r>
            <a:endParaRPr sz="5600"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Virtual</a:t>
            </a: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5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Internship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20-March-2023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idx="1" type="body"/>
          </p:nvPr>
        </p:nvSpPr>
        <p:spPr>
          <a:xfrm>
            <a:off x="762000" y="181260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 sz="1800"/>
              <a:t>Business Problem: </a:t>
            </a:r>
            <a:endParaRPr b="1"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Tweeter is a </a:t>
            </a:r>
            <a:r>
              <a:rPr lang="en-US" sz="1800"/>
              <a:t>global</a:t>
            </a:r>
            <a:r>
              <a:rPr lang="en-US" sz="1800"/>
              <a:t> social net with millions of users, making it almost impossible to find and moderate </a:t>
            </a:r>
            <a:r>
              <a:rPr lang="en-US" sz="1800"/>
              <a:t>harmful</a:t>
            </a:r>
            <a:r>
              <a:rPr lang="en-US" sz="1800"/>
              <a:t> </a:t>
            </a:r>
            <a:r>
              <a:rPr lang="en-US" sz="1800"/>
              <a:t>messages</a:t>
            </a:r>
            <a:r>
              <a:rPr lang="en-US" sz="1800"/>
              <a:t> among all tweets.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The idea is to train an algorithm on a corpus of classified tweets to predict wherever </a:t>
            </a:r>
            <a:r>
              <a:rPr lang="en-US" sz="1800"/>
              <a:t>message</a:t>
            </a:r>
            <a:r>
              <a:rPr lang="en-US" sz="1800"/>
              <a:t> contain hate-speech or not</a:t>
            </a:r>
            <a:endParaRPr sz="1800"/>
          </a:p>
        </p:txBody>
      </p:sp>
      <p:sp>
        <p:nvSpPr>
          <p:cNvPr id="91" name="Google Shape;91;p2"/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3A383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"/>
          <p:cNvSpPr txBox="1"/>
          <p:nvPr>
            <p:ph type="title"/>
          </p:nvPr>
        </p:nvSpPr>
        <p:spPr>
          <a:xfrm>
            <a:off x="838200" y="4603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Calibri"/>
              <a:buNone/>
            </a:pPr>
            <a:r>
              <a:rPr lang="en-US">
                <a:solidFill>
                  <a:schemeClr val="accent2"/>
                </a:solidFill>
              </a:rPr>
              <a:t>Overview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8223e1290_0_18"/>
          <p:cNvSpPr txBox="1"/>
          <p:nvPr>
            <p:ph idx="1" type="body"/>
          </p:nvPr>
        </p:nvSpPr>
        <p:spPr>
          <a:xfrm>
            <a:off x="762000" y="1812608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/>
              <a:t>Input Data</a:t>
            </a:r>
            <a:r>
              <a:rPr lang="en-US" sz="1800"/>
              <a:t>: 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Input data for classification is dataset with tweets and labels, that classify them as the ones with hate-speech and otherwise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/>
              <a:t>The data analysis included: </a:t>
            </a:r>
            <a:endParaRPr b="1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Checking for NA values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Checking for duplicates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Investigating class balance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Visual text analysis</a:t>
            </a:r>
            <a:endParaRPr sz="1800"/>
          </a:p>
        </p:txBody>
      </p:sp>
      <p:sp>
        <p:nvSpPr>
          <p:cNvPr id="98" name="Google Shape;98;g248223e1290_0_18"/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3A383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g248223e1290_0_18"/>
          <p:cNvSpPr txBox="1"/>
          <p:nvPr>
            <p:ph type="title"/>
          </p:nvPr>
        </p:nvSpPr>
        <p:spPr>
          <a:xfrm>
            <a:off x="838200" y="4603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Calibri"/>
              <a:buNone/>
            </a:pPr>
            <a:r>
              <a:rPr lang="en-US">
                <a:solidFill>
                  <a:schemeClr val="accent2"/>
                </a:solidFill>
              </a:rPr>
              <a:t>Overview</a:t>
            </a:r>
            <a:endParaRPr/>
          </a:p>
        </p:txBody>
      </p:sp>
      <p:pic>
        <p:nvPicPr>
          <p:cNvPr id="100" name="Google Shape;100;g248223e1290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4228" y="3216278"/>
            <a:ext cx="4520525" cy="2254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8223e1290_0_35"/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3A383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g248223e1290_0_35"/>
          <p:cNvSpPr txBox="1"/>
          <p:nvPr>
            <p:ph type="title"/>
          </p:nvPr>
        </p:nvSpPr>
        <p:spPr>
          <a:xfrm>
            <a:off x="838200" y="4603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Calibri"/>
              <a:buNone/>
            </a:pPr>
            <a:r>
              <a:rPr lang="en-US">
                <a:solidFill>
                  <a:schemeClr val="accent2"/>
                </a:solidFill>
              </a:rPr>
              <a:t>Common analysis</a:t>
            </a:r>
            <a:endParaRPr/>
          </a:p>
        </p:txBody>
      </p:sp>
      <p:graphicFrame>
        <p:nvGraphicFramePr>
          <p:cNvPr id="107" name="Google Shape;107;g248223e1290_0_35"/>
          <p:cNvGraphicFramePr/>
          <p:nvPr/>
        </p:nvGraphicFramePr>
        <p:xfrm>
          <a:off x="1066800" y="235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{1C8863A5-552B-4ED2-9E4F-AB3BE4EC55EC}</a:tableStyleId>
              </a:tblPr>
              <a:tblGrid>
                <a:gridCol w="5143500"/>
                <a:gridCol w="5143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amount of data in train 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31962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amount of data in test 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17197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 of NA values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 of duplicates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48223e1290_0_28"/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3A383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248223e1290_0_28"/>
          <p:cNvSpPr txBox="1"/>
          <p:nvPr>
            <p:ph type="title"/>
          </p:nvPr>
        </p:nvSpPr>
        <p:spPr>
          <a:xfrm>
            <a:off x="838200" y="4603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Calibri"/>
              <a:buNone/>
            </a:pPr>
            <a:r>
              <a:rPr lang="en-US">
                <a:solidFill>
                  <a:schemeClr val="accent2"/>
                </a:solidFill>
              </a:rPr>
              <a:t>Class balance</a:t>
            </a:r>
            <a:endParaRPr/>
          </a:p>
        </p:txBody>
      </p:sp>
      <p:sp>
        <p:nvSpPr>
          <p:cNvPr id="114" name="Google Shape;114;g248223e1290_0_28"/>
          <p:cNvSpPr txBox="1"/>
          <p:nvPr>
            <p:ph idx="1" type="body"/>
          </p:nvPr>
        </p:nvSpPr>
        <p:spPr>
          <a:xfrm>
            <a:off x="6553200" y="2583000"/>
            <a:ext cx="5291400" cy="3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43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/>
              <a:t>There is significant class imbalance</a:t>
            </a:r>
            <a:endParaRPr b="1" sz="1800"/>
          </a:p>
          <a:p>
            <a:pPr indent="-1143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1143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Percent of positive tweets: </a:t>
            </a:r>
            <a:r>
              <a:rPr b="1" lang="en-US" sz="1800"/>
              <a:t>93%</a:t>
            </a:r>
            <a:endParaRPr b="1" sz="1800"/>
          </a:p>
          <a:p>
            <a:pPr indent="-1143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Percent of negative tweets: </a:t>
            </a:r>
            <a:r>
              <a:rPr b="1" lang="en-US" sz="1800"/>
              <a:t>7%</a:t>
            </a:r>
            <a:endParaRPr b="1"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15" name="Google Shape;115;g248223e1290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274" y="1863400"/>
            <a:ext cx="4346448" cy="4384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48223e1290_0_49"/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3A383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248223e1290_0_49"/>
          <p:cNvSpPr txBox="1"/>
          <p:nvPr>
            <p:ph type="title"/>
          </p:nvPr>
        </p:nvSpPr>
        <p:spPr>
          <a:xfrm>
            <a:off x="838200" y="4603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Calibri"/>
              <a:buNone/>
            </a:pPr>
            <a:r>
              <a:rPr lang="en-US">
                <a:solidFill>
                  <a:schemeClr val="accent2"/>
                </a:solidFill>
              </a:rPr>
              <a:t>Uninformative data in tweet</a:t>
            </a:r>
            <a:endParaRPr/>
          </a:p>
        </p:txBody>
      </p:sp>
      <p:pic>
        <p:nvPicPr>
          <p:cNvPr id="122" name="Google Shape;122;g248223e1290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9750" y="2802493"/>
            <a:ext cx="7155350" cy="245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248223e1290_0_49"/>
          <p:cNvSpPr/>
          <p:nvPr/>
        </p:nvSpPr>
        <p:spPr>
          <a:xfrm>
            <a:off x="8442825" y="4820225"/>
            <a:ext cx="536700" cy="235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248223e1290_0_49"/>
          <p:cNvSpPr txBox="1"/>
          <p:nvPr/>
        </p:nvSpPr>
        <p:spPr>
          <a:xfrm>
            <a:off x="7537925" y="5889650"/>
            <a:ext cx="2286000" cy="400200"/>
          </a:xfrm>
          <a:prstGeom prst="rect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symbols/emojis/punctuation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" name="Google Shape;125;g248223e1290_0_49"/>
          <p:cNvCxnSpPr>
            <a:stCxn id="124" idx="0"/>
            <a:endCxn id="123" idx="2"/>
          </p:cNvCxnSpPr>
          <p:nvPr/>
        </p:nvCxnSpPr>
        <p:spPr>
          <a:xfrm flipH="1" rot="10800000">
            <a:off x="8680925" y="5055650"/>
            <a:ext cx="30300" cy="8340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Google Shape;126;g248223e1290_0_49"/>
          <p:cNvSpPr/>
          <p:nvPr/>
        </p:nvSpPr>
        <p:spPr>
          <a:xfrm>
            <a:off x="5889900" y="3275275"/>
            <a:ext cx="254100" cy="235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48223e1290_0_49"/>
          <p:cNvSpPr txBox="1"/>
          <p:nvPr/>
        </p:nvSpPr>
        <p:spPr>
          <a:xfrm>
            <a:off x="5083500" y="1946550"/>
            <a:ext cx="1836900" cy="4002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stopwords (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is, by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, …)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" name="Google Shape;128;g248223e1290_0_49"/>
          <p:cNvCxnSpPr>
            <a:stCxn id="127" idx="2"/>
            <a:endCxn id="126" idx="0"/>
          </p:cNvCxnSpPr>
          <p:nvPr/>
        </p:nvCxnSpPr>
        <p:spPr>
          <a:xfrm>
            <a:off x="6001950" y="2346750"/>
            <a:ext cx="15000" cy="9285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g248223e1290_0_49"/>
          <p:cNvSpPr/>
          <p:nvPr/>
        </p:nvSpPr>
        <p:spPr>
          <a:xfrm>
            <a:off x="8241375" y="3996075"/>
            <a:ext cx="738000" cy="328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248223e1290_0_49"/>
          <p:cNvSpPr txBox="1"/>
          <p:nvPr/>
        </p:nvSpPr>
        <p:spPr>
          <a:xfrm>
            <a:off x="9840400" y="3939525"/>
            <a:ext cx="1156800" cy="400200"/>
          </a:xfrm>
          <a:prstGeom prst="rect">
            <a:avLst/>
          </a:prstGeom>
          <a:noFill/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# - hashtags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1" name="Google Shape;131;g248223e1290_0_49"/>
          <p:cNvCxnSpPr>
            <a:stCxn id="130" idx="1"/>
            <a:endCxn id="129" idx="3"/>
          </p:cNvCxnSpPr>
          <p:nvPr/>
        </p:nvCxnSpPr>
        <p:spPr>
          <a:xfrm flipH="1">
            <a:off x="8979400" y="4139625"/>
            <a:ext cx="861000" cy="210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Google Shape;132;g248223e1290_0_49"/>
          <p:cNvSpPr/>
          <p:nvPr/>
        </p:nvSpPr>
        <p:spPr>
          <a:xfrm>
            <a:off x="3553925" y="4837250"/>
            <a:ext cx="569100" cy="235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248223e1290_0_49"/>
          <p:cNvSpPr txBox="1"/>
          <p:nvPr/>
        </p:nvSpPr>
        <p:spPr>
          <a:xfrm>
            <a:off x="1975750" y="5906675"/>
            <a:ext cx="1156800" cy="400200"/>
          </a:xfrm>
          <a:prstGeom prst="rect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@ - mentions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4" name="Google Shape;134;g248223e1290_0_49"/>
          <p:cNvCxnSpPr>
            <a:stCxn id="133" idx="0"/>
            <a:endCxn id="132" idx="2"/>
          </p:cNvCxnSpPr>
          <p:nvPr/>
        </p:nvCxnSpPr>
        <p:spPr>
          <a:xfrm flipH="1" rot="10800000">
            <a:off x="2554150" y="5072675"/>
            <a:ext cx="1284300" cy="83400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g248223e1290_0_49"/>
          <p:cNvSpPr/>
          <p:nvPr/>
        </p:nvSpPr>
        <p:spPr>
          <a:xfrm>
            <a:off x="4702500" y="4837250"/>
            <a:ext cx="569100" cy="235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248223e1290_0_49"/>
          <p:cNvSpPr txBox="1"/>
          <p:nvPr/>
        </p:nvSpPr>
        <p:spPr>
          <a:xfrm>
            <a:off x="4472725" y="5906675"/>
            <a:ext cx="10275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misspelling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7" name="Google Shape;137;g248223e1290_0_49"/>
          <p:cNvCxnSpPr>
            <a:stCxn id="136" idx="0"/>
            <a:endCxn id="135" idx="2"/>
          </p:cNvCxnSpPr>
          <p:nvPr/>
        </p:nvCxnSpPr>
        <p:spPr>
          <a:xfrm flipH="1" rot="10800000">
            <a:off x="4986475" y="5072675"/>
            <a:ext cx="600" cy="8340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48223e1290_0_4"/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3A383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248223e1290_0_4"/>
          <p:cNvSpPr txBox="1"/>
          <p:nvPr>
            <p:ph type="title"/>
          </p:nvPr>
        </p:nvSpPr>
        <p:spPr>
          <a:xfrm>
            <a:off x="838200" y="4603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Calibri"/>
              <a:buNone/>
            </a:pPr>
            <a:r>
              <a:rPr lang="en-US">
                <a:solidFill>
                  <a:schemeClr val="accent2"/>
                </a:solidFill>
              </a:rPr>
              <a:t>Most common words</a:t>
            </a:r>
            <a:endParaRPr/>
          </a:p>
        </p:txBody>
      </p:sp>
      <p:pic>
        <p:nvPicPr>
          <p:cNvPr id="144" name="Google Shape;144;g248223e1290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516" y="2768446"/>
            <a:ext cx="5153683" cy="2641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248223e1290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8725" y="2768446"/>
            <a:ext cx="5153675" cy="264174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248223e1290_0_4"/>
          <p:cNvSpPr txBox="1"/>
          <p:nvPr>
            <p:ph idx="1" type="body"/>
          </p:nvPr>
        </p:nvSpPr>
        <p:spPr>
          <a:xfrm>
            <a:off x="762000" y="1812608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00"/>
              <a:t>     Positive Tweets									       </a:t>
            </a:r>
            <a:r>
              <a:rPr b="1" lang="en-US" sz="2300"/>
              <a:t>Negative Tweets</a:t>
            </a:r>
            <a:endParaRPr b="1" sz="2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9569a4074_0_5"/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3A383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249569a4074_0_5"/>
          <p:cNvSpPr txBox="1"/>
          <p:nvPr>
            <p:ph type="title"/>
          </p:nvPr>
        </p:nvSpPr>
        <p:spPr>
          <a:xfrm>
            <a:off x="838200" y="4603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Calibri"/>
              <a:buNone/>
            </a:pPr>
            <a:r>
              <a:rPr lang="en-US">
                <a:solidFill>
                  <a:schemeClr val="accent2"/>
                </a:solidFill>
              </a:rPr>
              <a:t>Recommended models</a:t>
            </a:r>
            <a:endParaRPr/>
          </a:p>
        </p:txBody>
      </p:sp>
      <p:sp>
        <p:nvSpPr>
          <p:cNvPr id="153" name="Google Shape;153;g249569a4074_0_5"/>
          <p:cNvSpPr txBox="1"/>
          <p:nvPr>
            <p:ph idx="1" type="body"/>
          </p:nvPr>
        </p:nvSpPr>
        <p:spPr>
          <a:xfrm>
            <a:off x="990600" y="2583000"/>
            <a:ext cx="9129000" cy="3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b="1" lang="en-US" sz="1800"/>
              <a:t>As for training process i would recommend to compare several different </a:t>
            </a:r>
            <a:r>
              <a:rPr b="1" lang="en-US" sz="1800"/>
              <a:t>approaches</a:t>
            </a:r>
            <a:r>
              <a:rPr b="1" lang="en-US" sz="1800"/>
              <a:t>:</a:t>
            </a:r>
            <a:endParaRPr b="1"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Light linear model - </a:t>
            </a:r>
            <a:r>
              <a:rPr b="1" lang="en-US" sz="1800"/>
              <a:t>Support Vector Classifier</a:t>
            </a:r>
            <a:endParaRPr b="1"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Boosting model - </a:t>
            </a:r>
            <a:r>
              <a:rPr b="1" lang="en-US" sz="1800"/>
              <a:t>XGboost</a:t>
            </a:r>
            <a:endParaRPr b="1"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Deep learning </a:t>
            </a:r>
            <a:r>
              <a:rPr lang="en-US" sz="1800"/>
              <a:t>transformer</a:t>
            </a:r>
            <a:r>
              <a:rPr lang="en-US" sz="1800"/>
              <a:t> model - </a:t>
            </a:r>
            <a:r>
              <a:rPr b="1" lang="en-US" sz="1800"/>
              <a:t>BERT</a:t>
            </a:r>
            <a:endParaRPr b="1"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b="1" lang="en-US" sz="1800"/>
              <a:t>While training we should keep in mind high imbalance of data</a:t>
            </a:r>
            <a:endParaRPr b="1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idx="1" type="subTitle"/>
          </p:nvPr>
        </p:nvSpPr>
        <p:spPr>
          <a:xfrm>
            <a:off x="5872480" y="2601119"/>
            <a:ext cx="5558973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6600"/>
              <a:buNone/>
            </a:pPr>
            <a:r>
              <a:rPr lang="en-US" sz="6600">
                <a:solidFill>
                  <a:srgbClr val="FF6600"/>
                </a:solidFill>
              </a:rPr>
              <a:t>Thank You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t/>
            </a:r>
            <a:endParaRPr sz="6600">
              <a:solidFill>
                <a:srgbClr val="FF6600"/>
              </a:solidFill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0" y="0"/>
            <a:ext cx="5872480" cy="6858000"/>
          </a:xfrm>
          <a:prstGeom prst="rect">
            <a:avLst/>
          </a:prstGeom>
          <a:solidFill>
            <a:srgbClr val="3A383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818" y="6109624"/>
            <a:ext cx="1654627" cy="994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2019-08-19T15:39:24Z</dcterms:created>
  <dc:creator>surya prakash tripathi</dc:creator>
</cp:coreProperties>
</file>