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73" r:id="rId3"/>
    <p:sldId id="274" r:id="rId4"/>
    <p:sldId id="259" r:id="rId5"/>
    <p:sldId id="260" r:id="rId6"/>
    <p:sldId id="267" r:id="rId7"/>
    <p:sldId id="268" r:id="rId8"/>
    <p:sldId id="269" r:id="rId9"/>
    <p:sldId id="263" r:id="rId10"/>
    <p:sldId id="276" r:id="rId11"/>
    <p:sldId id="275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717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8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235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237B-0BEF-4718-AE48-82AC1CAEA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rmAutofit/>
          </a:bodyPr>
          <a:lstStyle/>
          <a:p>
            <a:pPr algn="r"/>
            <a:r>
              <a:rPr lang="en-US" sz="5000">
                <a:solidFill>
                  <a:srgbClr val="FFFFFF">
                    <a:alpha val="90000"/>
                  </a:srgbClr>
                </a:solidFill>
              </a:rPr>
              <a:t>Object Localization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2199A-E687-45B5-ABAE-0E0A4B2E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577340"/>
            <a:ext cx="2895067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800"/>
              <a:t>David Lu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9049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ED219-35E4-40DB-A5A6-3ECB8FF84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03865-1F24-4E51-8AFE-25043EA1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Predicted Visualizations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A picture containing game, man&#10;&#10;Description automatically generated">
            <a:extLst>
              <a:ext uri="{FF2B5EF4-FFF2-40B4-BE49-F238E27FC236}">
                <a16:creationId xmlns:a16="http://schemas.microsoft.com/office/drawing/2014/main" id="{F918230A-8669-421B-B943-C999EE55C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1" t="12423" r="23728" b="12936"/>
          <a:stretch/>
        </p:blipFill>
        <p:spPr>
          <a:xfrm>
            <a:off x="2596031" y="548639"/>
            <a:ext cx="2301300" cy="2298525"/>
          </a:xfrm>
          <a:prstGeom prst="rect">
            <a:avLst/>
          </a:prstGeom>
        </p:spPr>
      </p:pic>
      <p:pic>
        <p:nvPicPr>
          <p:cNvPr id="16" name="Picture 15" descr="A close up of a box&#10;&#10;Description automatically generated">
            <a:extLst>
              <a:ext uri="{FF2B5EF4-FFF2-40B4-BE49-F238E27FC236}">
                <a16:creationId xmlns:a16="http://schemas.microsoft.com/office/drawing/2014/main" id="{88FBBB9C-F269-4777-B1F4-F65A828FE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2251" r="23728" b="12423"/>
          <a:stretch/>
        </p:blipFill>
        <p:spPr>
          <a:xfrm>
            <a:off x="5097747" y="548639"/>
            <a:ext cx="2314198" cy="2298525"/>
          </a:xfrm>
          <a:prstGeom prst="rect">
            <a:avLst/>
          </a:prstGeom>
        </p:spPr>
      </p:pic>
      <p:pic>
        <p:nvPicPr>
          <p:cNvPr id="18" name="Picture 17" descr="A picture containing man, doing&#10;&#10;Description automatically generated">
            <a:extLst>
              <a:ext uri="{FF2B5EF4-FFF2-40B4-BE49-F238E27FC236}">
                <a16:creationId xmlns:a16="http://schemas.microsoft.com/office/drawing/2014/main" id="{61CA21C2-6ACD-4F3F-B394-4785D74CC9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1" t="12242" r="23420" b="12433"/>
          <a:stretch/>
        </p:blipFill>
        <p:spPr>
          <a:xfrm>
            <a:off x="5097744" y="3705199"/>
            <a:ext cx="2314198" cy="2298525"/>
          </a:xfrm>
          <a:prstGeom prst="rect">
            <a:avLst/>
          </a:prstGeom>
        </p:spPr>
      </p:pic>
      <p:pic>
        <p:nvPicPr>
          <p:cNvPr id="22" name="Picture 21" descr="A picture containing building, black&#10;&#10;Description automatically generated">
            <a:extLst>
              <a:ext uri="{FF2B5EF4-FFF2-40B4-BE49-F238E27FC236}">
                <a16:creationId xmlns:a16="http://schemas.microsoft.com/office/drawing/2014/main" id="{7DCCC6A2-D0B6-4401-AD82-985978AACA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1" t="12250" r="23300" b="12425"/>
          <a:stretch/>
        </p:blipFill>
        <p:spPr>
          <a:xfrm>
            <a:off x="81417" y="3705199"/>
            <a:ext cx="2314197" cy="2298525"/>
          </a:xfrm>
          <a:prstGeom prst="rect">
            <a:avLst/>
          </a:prstGeom>
        </p:spPr>
      </p:pic>
      <p:pic>
        <p:nvPicPr>
          <p:cNvPr id="25" name="Picture 24" descr="A picture containing box&#10;&#10;Description automatically generated">
            <a:extLst>
              <a:ext uri="{FF2B5EF4-FFF2-40B4-BE49-F238E27FC236}">
                <a16:creationId xmlns:a16="http://schemas.microsoft.com/office/drawing/2014/main" id="{E950C7EE-794D-48F9-A9F6-463356F36F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t="12612" r="23522" b="12748"/>
          <a:stretch/>
        </p:blipFill>
        <p:spPr>
          <a:xfrm>
            <a:off x="2596029" y="3705200"/>
            <a:ext cx="2301300" cy="2264936"/>
          </a:xfrm>
          <a:prstGeom prst="rect">
            <a:avLst/>
          </a:prstGeom>
        </p:spPr>
      </p:pic>
      <p:pic>
        <p:nvPicPr>
          <p:cNvPr id="27" name="Picture 26" descr="A picture containing photo&#10;&#10;Description automatically generated">
            <a:extLst>
              <a:ext uri="{FF2B5EF4-FFF2-40B4-BE49-F238E27FC236}">
                <a16:creationId xmlns:a16="http://schemas.microsoft.com/office/drawing/2014/main" id="{6E59A15F-8472-4B7F-ABB0-0E9C8BEB9D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12439" r="23532" b="12236"/>
          <a:stretch/>
        </p:blipFill>
        <p:spPr>
          <a:xfrm>
            <a:off x="81418" y="548639"/>
            <a:ext cx="2314197" cy="229852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3F0A86E-2CA9-4AF2-9FC5-F1882067AD91}"/>
              </a:ext>
            </a:extLst>
          </p:cNvPr>
          <p:cNvSpPr txBox="1"/>
          <p:nvPr/>
        </p:nvSpPr>
        <p:spPr>
          <a:xfrm>
            <a:off x="383614" y="2999984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120.jpg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3857BB-E7BC-41B4-8FA0-4C7D60C5BF0E}"/>
              </a:ext>
            </a:extLst>
          </p:cNvPr>
          <p:cNvSpPr txBox="1"/>
          <p:nvPr/>
        </p:nvSpPr>
        <p:spPr>
          <a:xfrm>
            <a:off x="5399942" y="6213210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126.jpg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03E75-4BDD-4358-AC3B-E1A395E41254}"/>
              </a:ext>
            </a:extLst>
          </p:cNvPr>
          <p:cNvSpPr txBox="1"/>
          <p:nvPr/>
        </p:nvSpPr>
        <p:spPr>
          <a:xfrm>
            <a:off x="2913950" y="6213210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124.jpg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CEDBCF-5534-4206-AE50-E9B41A47448A}"/>
              </a:ext>
            </a:extLst>
          </p:cNvPr>
          <p:cNvSpPr txBox="1"/>
          <p:nvPr/>
        </p:nvSpPr>
        <p:spPr>
          <a:xfrm>
            <a:off x="383614" y="6213210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123.jpg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7583D2-BD03-4905-8108-DFFE41E970FA}"/>
              </a:ext>
            </a:extLst>
          </p:cNvPr>
          <p:cNvSpPr txBox="1"/>
          <p:nvPr/>
        </p:nvSpPr>
        <p:spPr>
          <a:xfrm>
            <a:off x="5399942" y="2993721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122.jpg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997128-6344-4D65-8215-01910BD8CFFC}"/>
              </a:ext>
            </a:extLst>
          </p:cNvPr>
          <p:cNvSpPr txBox="1"/>
          <p:nvPr/>
        </p:nvSpPr>
        <p:spPr>
          <a:xfrm>
            <a:off x="2891778" y="2993721"/>
            <a:ext cx="170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121.jpg</a:t>
            </a:r>
          </a:p>
        </p:txBody>
      </p:sp>
    </p:spTree>
    <p:extLst>
      <p:ext uri="{BB962C8B-B14F-4D97-AF65-F5344CB8AC3E}">
        <p14:creationId xmlns:p14="http://schemas.microsoft.com/office/powerpoint/2010/main" val="2005620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ED219-35E4-40DB-A5A6-3ECB8FF84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03865-1F24-4E51-8AFE-25043EA1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Coordinates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FB80392-2ADF-494A-B3C2-44B988227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45356"/>
              </p:ext>
            </p:extLst>
          </p:nvPr>
        </p:nvGraphicFramePr>
        <p:xfrm>
          <a:off x="1497466" y="647808"/>
          <a:ext cx="4545165" cy="55817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15055">
                  <a:extLst>
                    <a:ext uri="{9D8B030D-6E8A-4147-A177-3AD203B41FA5}">
                      <a16:colId xmlns:a16="http://schemas.microsoft.com/office/drawing/2014/main" val="17313257"/>
                    </a:ext>
                  </a:extLst>
                </a:gridCol>
                <a:gridCol w="1515055">
                  <a:extLst>
                    <a:ext uri="{9D8B030D-6E8A-4147-A177-3AD203B41FA5}">
                      <a16:colId xmlns:a16="http://schemas.microsoft.com/office/drawing/2014/main" val="3491428868"/>
                    </a:ext>
                  </a:extLst>
                </a:gridCol>
                <a:gridCol w="1515055">
                  <a:extLst>
                    <a:ext uri="{9D8B030D-6E8A-4147-A177-3AD203B41FA5}">
                      <a16:colId xmlns:a16="http://schemas.microsoft.com/office/drawing/2014/main" val="1793248732"/>
                    </a:ext>
                  </a:extLst>
                </a:gridCol>
              </a:tblGrid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Name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X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Y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4158203043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120.jpg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0.7976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0.7551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1140756030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121.jpg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0.1528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0.8774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885260857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122.jpg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0.1555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0.8610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3561180009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123.jpg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0.5137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0.5422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3034782946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124.pg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0.7865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0.2362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588741174"/>
                  </a:ext>
                </a:extLst>
              </a:tr>
              <a:tr h="797397">
                <a:tc>
                  <a:txBody>
                    <a:bodyPr/>
                    <a:lstStyle/>
                    <a:p>
                      <a:r>
                        <a:rPr lang="en-US" sz="3100" dirty="0"/>
                        <a:t>126.jpg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0.4059</a:t>
                      </a:r>
                    </a:p>
                  </a:txBody>
                  <a:tcPr marL="159479" marR="159479" marT="79740" marB="79740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0.2117</a:t>
                      </a:r>
                    </a:p>
                  </a:txBody>
                  <a:tcPr marL="159479" marR="159479" marT="79740" marB="79740"/>
                </a:tc>
                <a:extLst>
                  <a:ext uri="{0D108BD9-81ED-4DB2-BD59-A6C34878D82A}">
                    <a16:rowId xmlns:a16="http://schemas.microsoft.com/office/drawing/2014/main" val="3341141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4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352800"/>
            <a:ext cx="10895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Generalization to test images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Overfitting with larger structures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Custom </a:t>
            </a:r>
            <a:r>
              <a:rPr lang="en-US" sz="2800" dirty="0" err="1">
                <a:solidFill>
                  <a:schemeClr val="bg1"/>
                </a:solidFill>
              </a:rPr>
              <a:t>dataloader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Sensitive to scale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19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352800"/>
            <a:ext cx="1089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Multi-scale network for different scale phones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Skip connections to avoid overfitting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Usage of UNET style network to remove background before dense layers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9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Preprocessing and Data Augmentation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352800"/>
            <a:ext cx="10895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Determining the location of a phone in images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Return the object coordinates with respect to the image </a:t>
            </a:r>
          </a:p>
        </p:txBody>
      </p:sp>
    </p:spTree>
    <p:extLst>
      <p:ext uri="{BB962C8B-B14F-4D97-AF65-F5344CB8AC3E}">
        <p14:creationId xmlns:p14="http://schemas.microsoft.com/office/powerpoint/2010/main" val="50144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270250"/>
            <a:ext cx="108952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Coordinate Localization is regressed even in complex detection networks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Retraining feature detectors on Scarce datasets is foolish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Use weights in VGG trained on </a:t>
            </a:r>
            <a:r>
              <a:rPr lang="en-US" sz="2800" dirty="0" err="1">
                <a:solidFill>
                  <a:schemeClr val="bg1"/>
                </a:solidFill>
              </a:rPr>
              <a:t>Imagenet</a:t>
            </a:r>
            <a:r>
              <a:rPr lang="en-US" sz="2800" dirty="0">
                <a:solidFill>
                  <a:schemeClr val="bg1"/>
                </a:solidFill>
              </a:rPr>
              <a:t> to jumpstart custom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Update convolutional parameters to specialize network to task</a:t>
            </a:r>
          </a:p>
        </p:txBody>
      </p:sp>
    </p:spTree>
    <p:extLst>
      <p:ext uri="{BB962C8B-B14F-4D97-AF65-F5344CB8AC3E}">
        <p14:creationId xmlns:p14="http://schemas.microsoft.com/office/powerpoint/2010/main" val="181691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8466-65E3-4878-BC22-07654A7C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0099"/>
            <a:ext cx="10993549" cy="106680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04E9D-9B11-4E45-A0DB-DD03DB140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697215"/>
            <a:ext cx="10993546" cy="5255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Network Structure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4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8CA681-29FB-4B76-8931-6AFD5E902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33" y="387350"/>
            <a:ext cx="1171575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Input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352800"/>
            <a:ext cx="10895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256x256 input squares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Convolutional and Pooling layers similar to VGG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Fully Connected Layer for regression of two coordinates</a:t>
            </a:r>
          </a:p>
        </p:txBody>
      </p:sp>
    </p:spTree>
    <p:extLst>
      <p:ext uri="{BB962C8B-B14F-4D97-AF65-F5344CB8AC3E}">
        <p14:creationId xmlns:p14="http://schemas.microsoft.com/office/powerpoint/2010/main" val="3717098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 hoc Augmentation During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Preprocessing and Data Augmentation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581191" y="3215014"/>
            <a:ext cx="108952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Vertical Flipping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Random Horizontal Flipping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Random Brightness Adjustment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Random Contrast Adjustment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Random Saturation Adjustment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Random Hue Adjustment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29592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DFAB-41ED-4910-AAB1-76B30125D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 Parameters And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AFFA-193D-41AC-935F-5EF8C518F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07F59E-B9E3-4B65-9141-8791A06C418C}"/>
              </a:ext>
            </a:extLst>
          </p:cNvPr>
          <p:cNvSpPr txBox="1"/>
          <p:nvPr/>
        </p:nvSpPr>
        <p:spPr>
          <a:xfrm>
            <a:off x="679450" y="3352800"/>
            <a:ext cx="10895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100 epochs</a:t>
            </a:r>
          </a:p>
          <a:p>
            <a:r>
              <a:rPr lang="en-US" sz="2800" dirty="0">
                <a:solidFill>
                  <a:schemeClr val="bg1"/>
                </a:solidFill>
              </a:rPr>
              <a:t>16 batch</a:t>
            </a:r>
          </a:p>
          <a:p>
            <a:r>
              <a:rPr lang="en-US" sz="2800" dirty="0">
                <a:solidFill>
                  <a:schemeClr val="bg1"/>
                </a:solidFill>
              </a:rPr>
              <a:t>SGD with 0.001 learning rate 0.9 momentum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0.5x / 20 epoch weight decay</a:t>
            </a:r>
          </a:p>
          <a:p>
            <a:r>
              <a:rPr lang="en-US" sz="2800" dirty="0">
                <a:solidFill>
                  <a:schemeClr val="bg1"/>
                </a:solidFill>
              </a:rPr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84909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2F5DF-4F92-4E60-8B12-E33E148E3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733" y="1577340"/>
            <a:ext cx="4955798" cy="3703320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>
                    <a:alpha val="90000"/>
                  </a:srgbClr>
                </a:solidFill>
              </a:rPr>
              <a:t>Parameters and layers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FCF0EE-1A5E-46A2-B597-67CFE6B008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9294" y="-285750"/>
            <a:ext cx="3973206" cy="7296150"/>
          </a:xfrm>
          <a:prstGeom prst="rect">
            <a:avLst/>
          </a:prstGeom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-----------------------------------------------------------------------------------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Layer (type)               Output Shape         Param #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================================================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Conv2d-1         [-1, 64, 256, 256]           1,792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 ReLU-2         [-1, 64, 256, 256]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MaxPool2d-3         [-1, 64, 128, 128]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Conv2d-4        [-1, 128, 128, 128]          73,856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 ReLU-5        [-1, 128, 128, 128]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MaxPool2d-6          [-1, 128, 64, 64]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Conv2d-7          [-1, 256, 64, 64]         295,168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 ReLU-8          [-1, 256, 64, 64] 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Conv2d-9          [-1, 256, 64, 64]         590,080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ReLU-10          [-1, 256, 64, 64]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MaxPool2d-11          [-1, 256, 32, 32]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Conv2d-12          [-1, 512, 32, 32]       1,180,160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ReLU-13          [-1, 512, 32, 32]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Conv2d-14          [-1, 512, 32, 32]       2,359,808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ReLU-15          [-1, 512, 32, 32]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MaxPool2d-16          [-1, 512, 16, 16]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Conv2d-17          [-1, 512, 16, 16]       2,359,808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ReLU-18          [-1, 512, 16, 16]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Conv2d-19          [-1, 512, 16, 16]       2,359,808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  ReLU-20          [-1, 512, 16, 16]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MaxPool2d-21            [-1, 512, 8, 8]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AdaptiveAvgPool2d-22       [-1, 512, 7, 7]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Linear-23                   [-1, 64]               1,605,696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Sigmoid-24                   [-1, 64]     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Dropout-25                   [-1, 64]                     0</a:t>
            </a:r>
          </a:p>
          <a:p>
            <a:pPr lvl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en-US" sz="1050" cap="none" dirty="0">
                <a:solidFill>
                  <a:schemeClr val="tx1"/>
                </a:solidFill>
                <a:latin typeface="Arial" panose="020B0604020202020204" pitchFamily="34" charset="0"/>
              </a:rPr>
              <a:t>           Linear-26                    [-1, 2]                      130 ================================================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89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ED219-35E4-40DB-A5A6-3ECB8FF84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03865-1F24-4E51-8AFE-25043EA12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/>
              <a:t>Loss Curve</a:t>
            </a: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39348-AB6D-468F-B7F5-B1A8A0094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354310"/>
            <a:ext cx="6253164" cy="416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6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547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Wingdings 2</vt:lpstr>
      <vt:lpstr>DividendVTI</vt:lpstr>
      <vt:lpstr>Object Localization</vt:lpstr>
      <vt:lpstr>Introduction</vt:lpstr>
      <vt:lpstr>Rationale</vt:lpstr>
      <vt:lpstr>Method</vt:lpstr>
      <vt:lpstr>Method</vt:lpstr>
      <vt:lpstr>Ad hoc Augmentation During Training</vt:lpstr>
      <vt:lpstr>Hyper Parameters And Training</vt:lpstr>
      <vt:lpstr>Parameters and layers</vt:lpstr>
      <vt:lpstr>Results</vt:lpstr>
      <vt:lpstr>Results</vt:lpstr>
      <vt:lpstr>Results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Localization</dc:title>
  <dc:creator>David Lu</dc:creator>
  <cp:lastModifiedBy>David Lu</cp:lastModifiedBy>
  <cp:revision>6</cp:revision>
  <dcterms:created xsi:type="dcterms:W3CDTF">2020-01-28T10:23:20Z</dcterms:created>
  <dcterms:modified xsi:type="dcterms:W3CDTF">2020-01-28T10:55:03Z</dcterms:modified>
</cp:coreProperties>
</file>