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73" r:id="rId10"/>
    <p:sldId id="274" r:id="rId11"/>
    <p:sldId id="262" r:id="rId13"/>
    <p:sldId id="267" r:id="rId14"/>
    <p:sldId id="270" r:id="rId15"/>
    <p:sldId id="271" r:id="rId16"/>
    <p:sldId id="263" r:id="rId17"/>
    <p:sldId id="266" r:id="rId18"/>
    <p:sldId id="268" r:id="rId19"/>
    <p:sldId id="269" r:id="rId20"/>
    <p:sldId id="264" r:id="rId21"/>
    <p:sldId id="265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写出下面二叉树的先序后序中序遍历序列，并把树转化成二叉树。</a:t>
            </a:r>
            <a:r>
              <a:rPr lang="en-US" altLang="zh-CN"/>
              <a:t>xia'ma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给出图的邻接矩阵，邻接表存储；求出从</a:t>
            </a:r>
            <a:r>
              <a:rPr lang="en-US" altLang="zh-CN"/>
              <a:t>A</a:t>
            </a:r>
            <a:r>
              <a:rPr lang="zh-CN" altLang="en-US"/>
              <a:t>出发的广度遍历和深度遍历序列；分别使用普里姆算法和克隆斯卡尔算法求最小生成树。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/>
          <a:p>
            <a:pPr defTabSz="914400">
              <a:buSzPct val="100000"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章节</a:t>
            </a: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知识点</a:t>
            </a: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SzPct val="100000"/>
            </a:pPr>
            <a:endParaRPr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525" y="1323340"/>
            <a:ext cx="8229600" cy="4525963"/>
          </a:xfrm>
        </p:spPr>
        <p:txBody>
          <a:bodyPr/>
          <a:p>
            <a:r>
              <a:rPr lang="zh-CN" altLang="en-US"/>
              <a:t>图的基本概念：</a:t>
            </a:r>
            <a:r>
              <a:rPr lang="zh-CN" altLang="en-US" sz="2800"/>
              <a:t>连通图</a:t>
            </a:r>
            <a:r>
              <a:rPr lang="en-US" altLang="zh-CN" sz="2800"/>
              <a:t>/</a:t>
            </a:r>
            <a:r>
              <a:rPr lang="zh-CN" altLang="en-US"/>
              <a:t>强连通图</a:t>
            </a:r>
            <a:r>
              <a:rPr lang="en-US" altLang="zh-CN"/>
              <a:t>/</a:t>
            </a:r>
            <a:r>
              <a:rPr lang="zh-CN" altLang="en-US"/>
              <a:t>连通分量</a:t>
            </a:r>
            <a:r>
              <a:rPr lang="en-US" altLang="zh-CN"/>
              <a:t>/</a:t>
            </a:r>
            <a:r>
              <a:rPr lang="zh-CN" altLang="en-US"/>
              <a:t>强连通分量</a:t>
            </a:r>
            <a:endParaRPr lang="zh-CN" altLang="en-US"/>
          </a:p>
          <a:p>
            <a:r>
              <a:rPr lang="zh-CN" altLang="en-US"/>
              <a:t>图的存储：</a:t>
            </a:r>
            <a:r>
              <a:rPr lang="zh-CN" altLang="en-US" sz="3200">
                <a:sym typeface="+mn-ea"/>
              </a:rPr>
              <a:t>邻接矩阵</a:t>
            </a:r>
            <a:r>
              <a:rPr lang="en-US" altLang="zh-CN" sz="3200">
                <a:sym typeface="+mn-ea"/>
              </a:rPr>
              <a:t>/</a:t>
            </a:r>
            <a:r>
              <a:rPr lang="zh-CN" altLang="en-US" sz="3200">
                <a:sym typeface="+mn-ea"/>
              </a:rPr>
              <a:t>邻接表</a:t>
            </a:r>
            <a:endParaRPr lang="zh-CN" altLang="en-US"/>
          </a:p>
          <a:p>
            <a:r>
              <a:rPr lang="zh-CN" altLang="en-US"/>
              <a:t>图的两种遍历：</a:t>
            </a:r>
            <a:r>
              <a:rPr lang="zh-CN" altLang="en-US" sz="2800"/>
              <a:t>广度</a:t>
            </a:r>
            <a:r>
              <a:rPr lang="en-US" altLang="zh-CN" sz="2800"/>
              <a:t>/</a:t>
            </a:r>
            <a:r>
              <a:rPr lang="zh-CN" altLang="en-US" sz="2800"/>
              <a:t>深度</a:t>
            </a:r>
            <a:endParaRPr lang="zh-CN" altLang="en-US" sz="2800"/>
          </a:p>
          <a:p>
            <a:r>
              <a:rPr lang="zh-CN" altLang="en-US" sz="2800"/>
              <a:t>图的最小生成树：普里姆</a:t>
            </a:r>
            <a:r>
              <a:rPr lang="zh-CN" altLang="en-US" sz="2800">
                <a:sym typeface="+mn-ea"/>
              </a:rPr>
              <a:t>算法</a:t>
            </a:r>
            <a:r>
              <a:rPr lang="en-US" altLang="zh-CN" sz="2800"/>
              <a:t>/</a:t>
            </a:r>
            <a:r>
              <a:rPr lang="zh-CN" altLang="en-US" sz="2800"/>
              <a:t>克鲁斯卡尔</a:t>
            </a:r>
            <a:r>
              <a:rPr lang="zh-CN" altLang="en-US" sz="2800">
                <a:sym typeface="+mn-ea"/>
              </a:rPr>
              <a:t>算法</a:t>
            </a:r>
            <a:endParaRPr lang="zh-CN" altLang="en-US" sz="2800"/>
          </a:p>
          <a:p>
            <a:r>
              <a:rPr lang="zh-CN" altLang="en-US" sz="2800"/>
              <a:t>拓扑序列</a:t>
            </a:r>
            <a:endParaRPr lang="zh-CN" altLang="en-US" sz="2800"/>
          </a:p>
          <a:p>
            <a:r>
              <a:rPr lang="zh-CN" altLang="en-US" sz="2800"/>
              <a:t>关键路径</a:t>
            </a:r>
            <a:endParaRPr lang="zh-CN" altLang="en-US" sz="2800"/>
          </a:p>
          <a:p>
            <a:r>
              <a:rPr lang="zh-CN" altLang="en-US" sz="2800"/>
              <a:t>单源点最短路径：迪杰斯特拉算法</a:t>
            </a:r>
            <a:endParaRPr lang="zh-CN" altLang="en-US" sz="2800"/>
          </a:p>
          <a:p>
            <a:r>
              <a:rPr lang="zh-CN" altLang="en-US" sz="2800"/>
              <a:t>多原点最短路径：弗洛伊德</a:t>
            </a:r>
            <a:r>
              <a:rPr lang="zh-CN" altLang="en-US" sz="2800">
                <a:sym typeface="+mn-ea"/>
              </a:rPr>
              <a:t>算法</a:t>
            </a:r>
            <a:endParaRPr lang="zh-CN" altLang="en-US" sz="2800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4" name="Picture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2863850"/>
            <a:ext cx="5257800" cy="2290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68935" y="674370"/>
            <a:ext cx="84054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1.</a:t>
            </a:r>
            <a:r>
              <a:rPr lang="zh-CN" altLang="en-US" sz="2800">
                <a:sym typeface="+mn-ea"/>
              </a:rPr>
              <a:t>给出图的邻接矩阵，邻接表存储；求出从</a:t>
            </a:r>
            <a:r>
              <a:rPr lang="en-US" altLang="zh-CN" sz="2800">
                <a:sym typeface="+mn-ea"/>
              </a:rPr>
              <a:t>A</a:t>
            </a:r>
            <a:r>
              <a:rPr lang="zh-CN" altLang="en-US" sz="2800">
                <a:sym typeface="+mn-ea"/>
              </a:rPr>
              <a:t>出发的广度遍历和深度遍历序列；分别使用普里姆算法和克鲁斯卡尔</a:t>
            </a:r>
            <a:r>
              <a:rPr lang="zh-CN" altLang="en-US" sz="2800">
                <a:sym typeface="+mn-ea"/>
              </a:rPr>
              <a:t>算法求最小生成树。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525905"/>
          </a:xfrm>
        </p:spPr>
        <p:txBody>
          <a:bodyPr/>
          <a:p>
            <a:pPr algn="l"/>
            <a:r>
              <a:rPr lang="en-US" altLang="zh-CN" sz="2800"/>
              <a:t>2.</a:t>
            </a:r>
            <a:r>
              <a:rPr lang="zh-CN" altLang="en-US" sz="2800"/>
              <a:t>求下图的拓扑排序及关键路径</a:t>
            </a:r>
            <a:r>
              <a:rPr lang="en-US" altLang="zh-CN" sz="2800">
                <a:sym typeface="+mn-ea"/>
              </a:rPr>
              <a:t>(</a:t>
            </a:r>
            <a:r>
              <a:rPr lang="zh-CN" altLang="en-US" sz="2800">
                <a:sym typeface="+mn-ea"/>
              </a:rPr>
              <a:t>去课件找答案</a:t>
            </a:r>
            <a:r>
              <a:rPr lang="en-US" altLang="zh-CN" sz="2800">
                <a:sym typeface="+mn-ea"/>
              </a:rPr>
              <a:t>)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grpSp>
        <p:nvGrpSpPr>
          <p:cNvPr id="16" name="Group 86"/>
          <p:cNvGrpSpPr/>
          <p:nvPr/>
        </p:nvGrpSpPr>
        <p:grpSpPr>
          <a:xfrm>
            <a:off x="1579563" y="2711450"/>
            <a:ext cx="4551362" cy="2424113"/>
            <a:chOff x="2625" y="272"/>
            <a:chExt cx="2867" cy="1527"/>
          </a:xfrm>
        </p:grpSpPr>
        <p:sp>
          <p:nvSpPr>
            <p:cNvPr id="192543" name="Oval 87"/>
            <p:cNvSpPr/>
            <p:nvPr/>
          </p:nvSpPr>
          <p:spPr>
            <a:xfrm>
              <a:off x="5303" y="635"/>
              <a:ext cx="189" cy="222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9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44" name="Oval 88"/>
            <p:cNvSpPr/>
            <p:nvPr/>
          </p:nvSpPr>
          <p:spPr>
            <a:xfrm>
              <a:off x="4576" y="997"/>
              <a:ext cx="189" cy="222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8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45" name="Oval 89"/>
            <p:cNvSpPr/>
            <p:nvPr/>
          </p:nvSpPr>
          <p:spPr>
            <a:xfrm>
              <a:off x="4561" y="272"/>
              <a:ext cx="189" cy="222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7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46" name="Oval 90"/>
            <p:cNvSpPr/>
            <p:nvPr/>
          </p:nvSpPr>
          <p:spPr>
            <a:xfrm>
              <a:off x="3968" y="1577"/>
              <a:ext cx="189" cy="222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6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47" name="Oval 91"/>
            <p:cNvSpPr/>
            <p:nvPr/>
          </p:nvSpPr>
          <p:spPr>
            <a:xfrm>
              <a:off x="3253" y="1577"/>
              <a:ext cx="189" cy="222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4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48" name="Oval 92"/>
            <p:cNvSpPr/>
            <p:nvPr/>
          </p:nvSpPr>
          <p:spPr>
            <a:xfrm>
              <a:off x="3972" y="726"/>
              <a:ext cx="189" cy="222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5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49" name="Oval 93"/>
            <p:cNvSpPr/>
            <p:nvPr/>
          </p:nvSpPr>
          <p:spPr>
            <a:xfrm>
              <a:off x="3267" y="1044"/>
              <a:ext cx="189" cy="222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3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50" name="Oval 94"/>
            <p:cNvSpPr/>
            <p:nvPr/>
          </p:nvSpPr>
          <p:spPr>
            <a:xfrm>
              <a:off x="3252" y="295"/>
              <a:ext cx="189" cy="222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51" name="Oval 95"/>
            <p:cNvSpPr/>
            <p:nvPr/>
          </p:nvSpPr>
          <p:spPr>
            <a:xfrm>
              <a:off x="2625" y="714"/>
              <a:ext cx="189" cy="222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52" name="Line 96"/>
            <p:cNvSpPr/>
            <p:nvPr/>
          </p:nvSpPr>
          <p:spPr>
            <a:xfrm>
              <a:off x="2802" y="856"/>
              <a:ext cx="466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2553" name="Line 97"/>
            <p:cNvSpPr/>
            <p:nvPr/>
          </p:nvSpPr>
          <p:spPr>
            <a:xfrm>
              <a:off x="2746" y="923"/>
              <a:ext cx="534" cy="7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2554" name="Line 98"/>
            <p:cNvSpPr/>
            <p:nvPr/>
          </p:nvSpPr>
          <p:spPr>
            <a:xfrm flipV="1">
              <a:off x="3469" y="868"/>
              <a:ext cx="50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2555" name="Line 99"/>
            <p:cNvSpPr/>
            <p:nvPr/>
          </p:nvSpPr>
          <p:spPr>
            <a:xfrm>
              <a:off x="3435" y="1645"/>
              <a:ext cx="54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2556" name="Line 100"/>
            <p:cNvSpPr/>
            <p:nvPr/>
          </p:nvSpPr>
          <p:spPr>
            <a:xfrm flipV="1">
              <a:off x="4113" y="1212"/>
              <a:ext cx="511" cy="3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2557" name="Text Box 101"/>
            <p:cNvSpPr txBox="1"/>
            <p:nvPr/>
          </p:nvSpPr>
          <p:spPr>
            <a:xfrm rot="1789981">
              <a:off x="2842" y="775"/>
              <a:ext cx="4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</a:rPr>
                <a:t>a2=4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58" name="Text Box 102"/>
            <p:cNvSpPr txBox="1"/>
            <p:nvPr/>
          </p:nvSpPr>
          <p:spPr>
            <a:xfrm rot="3002352">
              <a:off x="2706" y="1166"/>
              <a:ext cx="4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</a:rPr>
                <a:t>a3=5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59" name="Text Box 103"/>
            <p:cNvSpPr txBox="1"/>
            <p:nvPr/>
          </p:nvSpPr>
          <p:spPr>
            <a:xfrm rot="-1937475">
              <a:off x="3399" y="815"/>
              <a:ext cx="4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</a:rPr>
                <a:t>a5=1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60" name="Text Box 104"/>
            <p:cNvSpPr txBox="1"/>
            <p:nvPr/>
          </p:nvSpPr>
          <p:spPr>
            <a:xfrm>
              <a:off x="3477" y="1451"/>
              <a:ext cx="4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</a:rPr>
                <a:t>a6=2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61" name="Text Box 105"/>
            <p:cNvSpPr txBox="1"/>
            <p:nvPr/>
          </p:nvSpPr>
          <p:spPr>
            <a:xfrm rot="-2273448">
              <a:off x="4087" y="1226"/>
              <a:ext cx="4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</a:rPr>
                <a:t>a9=4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62" name="Text Box 106"/>
            <p:cNvSpPr txBox="1"/>
            <p:nvPr/>
          </p:nvSpPr>
          <p:spPr>
            <a:xfrm rot="-1936531">
              <a:off x="2788" y="425"/>
              <a:ext cx="4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</a:rPr>
                <a:t>a1=6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63" name="Text Box 107"/>
            <p:cNvSpPr txBox="1"/>
            <p:nvPr/>
          </p:nvSpPr>
          <p:spPr>
            <a:xfrm rot="2110140">
              <a:off x="3531" y="409"/>
              <a:ext cx="4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</a:rPr>
                <a:t>a4=1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64" name="Text Box 108"/>
            <p:cNvSpPr txBox="1"/>
            <p:nvPr/>
          </p:nvSpPr>
          <p:spPr>
            <a:xfrm rot="-2384498">
              <a:off x="4064" y="426"/>
              <a:ext cx="4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</a:rPr>
                <a:t>a7=9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65" name="Text Box 109"/>
            <p:cNvSpPr txBox="1"/>
            <p:nvPr/>
          </p:nvSpPr>
          <p:spPr>
            <a:xfrm rot="1348562">
              <a:off x="4189" y="775"/>
              <a:ext cx="4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</a:rPr>
                <a:t>a8=7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66" name="Text Box 110"/>
            <p:cNvSpPr txBox="1"/>
            <p:nvPr/>
          </p:nvSpPr>
          <p:spPr>
            <a:xfrm rot="1332095">
              <a:off x="4800" y="308"/>
              <a:ext cx="5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</a:rPr>
                <a:t>a10=2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92567" name="Text Box 111"/>
            <p:cNvSpPr txBox="1"/>
            <p:nvPr/>
          </p:nvSpPr>
          <p:spPr>
            <a:xfrm rot="-1493477">
              <a:off x="4833" y="894"/>
              <a:ext cx="5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</a:rPr>
                <a:t>a11=4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92568" name="Group 112"/>
            <p:cNvGrpSpPr/>
            <p:nvPr/>
          </p:nvGrpSpPr>
          <p:grpSpPr>
            <a:xfrm>
              <a:off x="2789" y="391"/>
              <a:ext cx="2546" cy="733"/>
              <a:chOff x="2789" y="379"/>
              <a:chExt cx="2546" cy="733"/>
            </a:xfrm>
          </p:grpSpPr>
          <p:sp>
            <p:nvSpPr>
              <p:cNvPr id="192569" name="Line 113"/>
              <p:cNvSpPr/>
              <p:nvPr/>
            </p:nvSpPr>
            <p:spPr>
              <a:xfrm flipV="1">
                <a:off x="2789" y="468"/>
                <a:ext cx="491" cy="28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2570" name="Line 114"/>
              <p:cNvSpPr/>
              <p:nvPr/>
            </p:nvSpPr>
            <p:spPr>
              <a:xfrm>
                <a:off x="3446" y="434"/>
                <a:ext cx="534" cy="33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2571" name="Line 115"/>
              <p:cNvSpPr/>
              <p:nvPr/>
            </p:nvSpPr>
            <p:spPr>
              <a:xfrm flipV="1">
                <a:off x="4146" y="434"/>
                <a:ext cx="423" cy="34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2572" name="Line 116"/>
              <p:cNvSpPr/>
              <p:nvPr/>
            </p:nvSpPr>
            <p:spPr>
              <a:xfrm>
                <a:off x="4146" y="879"/>
                <a:ext cx="412" cy="19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2573" name="Line 117"/>
              <p:cNvSpPr/>
              <p:nvPr/>
            </p:nvSpPr>
            <p:spPr>
              <a:xfrm>
                <a:off x="4746" y="379"/>
                <a:ext cx="583" cy="284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2574" name="Line 118"/>
              <p:cNvSpPr/>
              <p:nvPr/>
            </p:nvSpPr>
            <p:spPr>
              <a:xfrm flipV="1">
                <a:off x="4769" y="812"/>
                <a:ext cx="566" cy="30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2800"/>
              <a:t>3.</a:t>
            </a:r>
            <a:r>
              <a:rPr lang="zh-CN" altLang="en-US" sz="2800"/>
              <a:t>求从顶点</a:t>
            </a:r>
            <a:r>
              <a:rPr lang="en-US" altLang="zh-CN" sz="2800"/>
              <a:t>1</a:t>
            </a:r>
            <a:r>
              <a:rPr lang="zh-CN" altLang="en-US" sz="2800"/>
              <a:t>出发到达各顶点的最短路径。</a:t>
            </a:r>
            <a:r>
              <a:rPr lang="en-US" altLang="zh-CN" sz="2800"/>
              <a:t>(</a:t>
            </a:r>
            <a:r>
              <a:rPr lang="zh-CN" altLang="en-US" sz="2800"/>
              <a:t>去课件找答案</a:t>
            </a:r>
            <a:r>
              <a:rPr lang="en-US" altLang="zh-CN" sz="2800"/>
              <a:t>)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grpSp>
        <p:nvGrpSpPr>
          <p:cNvPr id="5225" name="Group 126"/>
          <p:cNvGrpSpPr/>
          <p:nvPr/>
        </p:nvGrpSpPr>
        <p:grpSpPr>
          <a:xfrm>
            <a:off x="2466340" y="1715135"/>
            <a:ext cx="2743200" cy="2628900"/>
            <a:chOff x="1296" y="2304"/>
            <a:chExt cx="1872" cy="1793"/>
          </a:xfrm>
        </p:grpSpPr>
        <p:sp>
          <p:nvSpPr>
            <p:cNvPr id="5226" name="Oval 127"/>
            <p:cNvSpPr/>
            <p:nvPr/>
          </p:nvSpPr>
          <p:spPr>
            <a:xfrm>
              <a:off x="2016" y="2304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73025" tIns="36512" rIns="73025" bIns="36512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0</a:t>
              </a:r>
              <a:endParaRPr lang="en-US" altLang="zh-CN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5227" name="Oval 128"/>
            <p:cNvSpPr/>
            <p:nvPr/>
          </p:nvSpPr>
          <p:spPr>
            <a:xfrm>
              <a:off x="1296" y="292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73025" tIns="36512" rIns="73025" bIns="36512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5228" name="Oval 129"/>
            <p:cNvSpPr/>
            <p:nvPr/>
          </p:nvSpPr>
          <p:spPr>
            <a:xfrm>
              <a:off x="2688" y="292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73025" tIns="36512" rIns="73025" bIns="36512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4</a:t>
              </a:r>
              <a:endParaRPr lang="en-US" altLang="zh-CN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5229" name="Oval 130"/>
            <p:cNvSpPr/>
            <p:nvPr/>
          </p:nvSpPr>
          <p:spPr>
            <a:xfrm>
              <a:off x="1680" y="364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73025" tIns="36512" rIns="73025" bIns="36512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5230" name="Oval 131"/>
            <p:cNvSpPr/>
            <p:nvPr/>
          </p:nvSpPr>
          <p:spPr>
            <a:xfrm>
              <a:off x="2352" y="364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73025" tIns="36512" rIns="73025" bIns="36512" anchor="ctr"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3</a:t>
              </a:r>
              <a:endParaRPr lang="en-US" altLang="zh-CN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5231" name="Line 132"/>
            <p:cNvSpPr/>
            <p:nvPr/>
          </p:nvSpPr>
          <p:spPr>
            <a:xfrm>
              <a:off x="2256" y="2688"/>
              <a:ext cx="288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32" name="Line 133"/>
            <p:cNvSpPr/>
            <p:nvPr/>
          </p:nvSpPr>
          <p:spPr>
            <a:xfrm>
              <a:off x="2352" y="2640"/>
              <a:ext cx="43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33" name="Line 134"/>
            <p:cNvSpPr/>
            <p:nvPr/>
          </p:nvSpPr>
          <p:spPr>
            <a:xfrm flipH="1">
              <a:off x="1632" y="2592"/>
              <a:ext cx="43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34" name="Line 135"/>
            <p:cNvSpPr/>
            <p:nvPr/>
          </p:nvSpPr>
          <p:spPr>
            <a:xfrm>
              <a:off x="1536" y="3312"/>
              <a:ext cx="24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35" name="Line 136"/>
            <p:cNvSpPr/>
            <p:nvPr/>
          </p:nvSpPr>
          <p:spPr>
            <a:xfrm flipV="1">
              <a:off x="2016" y="3216"/>
              <a:ext cx="72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36" name="Line 137"/>
            <p:cNvSpPr/>
            <p:nvPr/>
          </p:nvSpPr>
          <p:spPr>
            <a:xfrm flipV="1">
              <a:off x="2688" y="3312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37" name="Line 138"/>
            <p:cNvSpPr/>
            <p:nvPr/>
          </p:nvSpPr>
          <p:spPr>
            <a:xfrm flipH="1">
              <a:off x="2064" y="384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38" name="Text Box 139"/>
            <p:cNvSpPr txBox="1"/>
            <p:nvPr/>
          </p:nvSpPr>
          <p:spPr>
            <a:xfrm>
              <a:off x="1537" y="2544"/>
              <a:ext cx="335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3025" tIns="36512" rIns="73025" bIns="36512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239" name="Text Box 140"/>
            <p:cNvSpPr txBox="1"/>
            <p:nvPr/>
          </p:nvSpPr>
          <p:spPr>
            <a:xfrm>
              <a:off x="2496" y="2556"/>
              <a:ext cx="432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3025" tIns="36512" rIns="73025" bIns="36512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100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240" name="Text Box 141"/>
            <p:cNvSpPr txBox="1"/>
            <p:nvPr/>
          </p:nvSpPr>
          <p:spPr>
            <a:xfrm>
              <a:off x="2736" y="3372"/>
              <a:ext cx="432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3025" tIns="36512" rIns="73025" bIns="36512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60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241" name="Text Box 142"/>
            <p:cNvSpPr txBox="1"/>
            <p:nvPr/>
          </p:nvSpPr>
          <p:spPr>
            <a:xfrm>
              <a:off x="2064" y="3840"/>
              <a:ext cx="432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3025" tIns="36512" rIns="73025" bIns="36512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20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242" name="Text Box 143"/>
            <p:cNvSpPr txBox="1"/>
            <p:nvPr/>
          </p:nvSpPr>
          <p:spPr>
            <a:xfrm>
              <a:off x="1680" y="3312"/>
              <a:ext cx="432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3025" tIns="36512" rIns="73025" bIns="36512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50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243" name="Text Box 144"/>
            <p:cNvSpPr txBox="1"/>
            <p:nvPr/>
          </p:nvSpPr>
          <p:spPr>
            <a:xfrm>
              <a:off x="2112" y="3312"/>
              <a:ext cx="432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3025" tIns="36512" rIns="73025" bIns="36512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244" name="Text Box 145"/>
            <p:cNvSpPr txBox="1"/>
            <p:nvPr/>
          </p:nvSpPr>
          <p:spPr>
            <a:xfrm>
              <a:off x="2112" y="2880"/>
              <a:ext cx="432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3025" tIns="36512" rIns="73025" bIns="36512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30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分类：静态</a:t>
            </a:r>
            <a:r>
              <a:rPr lang="en-US" altLang="zh-CN"/>
              <a:t>/</a:t>
            </a:r>
            <a:r>
              <a:rPr lang="zh-CN" altLang="en-US"/>
              <a:t>动态</a:t>
            </a:r>
            <a:endParaRPr lang="zh-CN" altLang="en-US"/>
          </a:p>
          <a:p>
            <a:r>
              <a:rPr lang="zh-CN" altLang="en-US"/>
              <a:t>静态：顺序</a:t>
            </a:r>
            <a:r>
              <a:rPr lang="en-US" altLang="zh-CN"/>
              <a:t>/</a:t>
            </a:r>
            <a:r>
              <a:rPr lang="zh-CN" altLang="en-US"/>
              <a:t>折半</a:t>
            </a:r>
            <a:r>
              <a:rPr lang="en-US" altLang="zh-CN"/>
              <a:t>/</a:t>
            </a:r>
            <a:r>
              <a:rPr lang="zh-CN" altLang="en-US"/>
              <a:t>分块</a:t>
            </a:r>
            <a:endParaRPr lang="zh-CN" altLang="en-US"/>
          </a:p>
          <a:p>
            <a:r>
              <a:rPr lang="zh-CN" altLang="en-US"/>
              <a:t>动态：二叉排序树</a:t>
            </a:r>
            <a:r>
              <a:rPr lang="en-US" altLang="zh-CN"/>
              <a:t>/</a:t>
            </a:r>
            <a:r>
              <a:rPr lang="zh-CN" altLang="en-US"/>
              <a:t>平衡二叉排序树</a:t>
            </a:r>
            <a:endParaRPr lang="zh-CN" altLang="en-US"/>
          </a:p>
          <a:p>
            <a:r>
              <a:rPr lang="en-US" altLang="zh-CN"/>
              <a:t>B-</a:t>
            </a:r>
            <a:r>
              <a:rPr lang="zh-CN" altLang="en-US"/>
              <a:t>树的基本概念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6915"/>
            <a:ext cx="8229600" cy="5409565"/>
          </a:xfrm>
        </p:spPr>
        <p:txBody>
          <a:bodyPr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ym typeface="+mn-ea"/>
              </a:rPr>
              <a:t>试分别画出在线性表（</a:t>
            </a:r>
            <a:r>
              <a:rPr lang="en-US" altLang="zh-CN" sz="2800" dirty="0">
                <a:sym typeface="+mn-ea"/>
              </a:rPr>
              <a:t>12,45,76,89,96,98,108</a:t>
            </a:r>
            <a:r>
              <a:rPr lang="zh-CN" altLang="en-US" sz="2800" dirty="0">
                <a:sym typeface="+mn-ea"/>
              </a:rPr>
              <a:t>）中进行折半查找，以查关键字等于</a:t>
            </a:r>
            <a:r>
              <a:rPr lang="en-US" altLang="zh-CN" sz="2800" dirty="0">
                <a:sym typeface="+mn-ea"/>
              </a:rPr>
              <a:t>76</a:t>
            </a:r>
            <a:r>
              <a:rPr lang="zh-CN" altLang="en-US" sz="2800" dirty="0">
                <a:sym typeface="+mn-ea"/>
              </a:rPr>
              <a:t>、</a:t>
            </a:r>
            <a:r>
              <a:rPr lang="en-US" altLang="zh-CN" sz="2800" dirty="0">
                <a:sym typeface="+mn-ea"/>
              </a:rPr>
              <a:t>98</a:t>
            </a:r>
            <a:r>
              <a:rPr lang="zh-CN" altLang="en-US" sz="2800" dirty="0">
                <a:sym typeface="+mn-ea"/>
              </a:rPr>
              <a:t>和</a:t>
            </a:r>
            <a:r>
              <a:rPr lang="en-US" altLang="zh-CN" sz="2800" dirty="0">
                <a:sym typeface="+mn-ea"/>
              </a:rPr>
              <a:t>108</a:t>
            </a:r>
            <a:r>
              <a:rPr lang="zh-CN" altLang="en-US" sz="2800" dirty="0">
                <a:sym typeface="+mn-ea"/>
              </a:rPr>
              <a:t>的过程。并画出其判定树，求其等概率时查找成功的平均查找长度。</a:t>
            </a:r>
            <a:endParaRPr lang="zh-CN" altLang="en-US" sz="2800" dirty="0"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4" name="Picture 2" descr="436567~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9225" y="1985963"/>
            <a:ext cx="3600450" cy="2290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5" name="Rectangle 3"/>
          <p:cNvSpPr/>
          <p:nvPr/>
        </p:nvSpPr>
        <p:spPr>
          <a:xfrm>
            <a:off x="457200" y="1445737"/>
            <a:ext cx="546227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sz="3200" b="0" dirty="0">
                <a:latin typeface="Arial" panose="020B0604020202020204" pitchFamily="34" charset="0"/>
              </a:rPr>
              <a:t>2.</a:t>
            </a:r>
            <a:r>
              <a:rPr lang="zh-CN" altLang="en-US" sz="3200" b="0" dirty="0">
                <a:latin typeface="Arial" panose="020B0604020202020204" pitchFamily="34" charset="0"/>
              </a:rPr>
              <a:t>已知一棵二叉排序树如下：</a:t>
            </a:r>
            <a:r>
              <a:rPr lang="zh-CN" altLang="en-US" sz="1800" b="0" dirty="0">
                <a:latin typeface="Arial" panose="020B0604020202020204" pitchFamily="34" charset="0"/>
              </a:rPr>
              <a:t> 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44036" name="Rectangle 4"/>
          <p:cNvSpPr/>
          <p:nvPr/>
        </p:nvSpPr>
        <p:spPr>
          <a:xfrm>
            <a:off x="600075" y="4217988"/>
            <a:ext cx="7769225" cy="1066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3200" b="0" dirty="0">
                <a:latin typeface="Arial" panose="020B0604020202020204" pitchFamily="34" charset="0"/>
              </a:rPr>
              <a:t>（</a:t>
            </a:r>
            <a:r>
              <a:rPr lang="en-US" altLang="zh-CN" sz="3200" b="0" dirty="0">
                <a:latin typeface="Arial" panose="020B0604020202020204" pitchFamily="34" charset="0"/>
              </a:rPr>
              <a:t>1</a:t>
            </a:r>
            <a:r>
              <a:rPr lang="zh-CN" altLang="en-US" sz="3200" b="0" dirty="0">
                <a:latin typeface="Arial" panose="020B0604020202020204" pitchFamily="34" charset="0"/>
              </a:rPr>
              <a:t>）假如删除关键字</a:t>
            </a:r>
            <a:r>
              <a:rPr lang="en-US" altLang="zh-CN" sz="3200" b="0" dirty="0">
                <a:latin typeface="Arial" panose="020B0604020202020204" pitchFamily="34" charset="0"/>
              </a:rPr>
              <a:t>28</a:t>
            </a:r>
            <a:r>
              <a:rPr lang="zh-CN" altLang="en-US" sz="3200" b="0" dirty="0">
                <a:latin typeface="Arial" panose="020B0604020202020204" pitchFamily="34" charset="0"/>
              </a:rPr>
              <a:t>，画出新二叉树。</a:t>
            </a:r>
            <a:endParaRPr lang="zh-CN" altLang="en-US" sz="3200" b="0" dirty="0">
              <a:latin typeface="Arial" panose="020B0604020202020204" pitchFamily="34" charset="0"/>
            </a:endParaRPr>
          </a:p>
          <a:p>
            <a:r>
              <a:rPr lang="zh-CN" altLang="en-US" sz="3200" b="0" dirty="0">
                <a:latin typeface="Arial" panose="020B0604020202020204" pitchFamily="34" charset="0"/>
              </a:rPr>
              <a:t>（</a:t>
            </a:r>
            <a:r>
              <a:rPr lang="en-US" altLang="zh-CN" sz="3200" b="0" dirty="0">
                <a:latin typeface="Arial" panose="020B0604020202020204" pitchFamily="34" charset="0"/>
              </a:rPr>
              <a:t>2</a:t>
            </a:r>
            <a:r>
              <a:rPr lang="zh-CN" altLang="en-US" sz="3200" b="0" dirty="0">
                <a:latin typeface="Arial" panose="020B0604020202020204" pitchFamily="34" charset="0"/>
              </a:rPr>
              <a:t>）若查找</a:t>
            </a:r>
            <a:r>
              <a:rPr lang="en-US" altLang="zh-CN" sz="3200" b="0" dirty="0">
                <a:latin typeface="Arial" panose="020B0604020202020204" pitchFamily="34" charset="0"/>
              </a:rPr>
              <a:t>56</a:t>
            </a:r>
            <a:r>
              <a:rPr lang="zh-CN" altLang="en-US" sz="3200" b="0" dirty="0">
                <a:latin typeface="Arial" panose="020B0604020202020204" pitchFamily="34" charset="0"/>
              </a:rPr>
              <a:t>，需和哪些关键字比较。</a:t>
            </a:r>
            <a:endParaRPr lang="zh-CN" altLang="en-US" sz="32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/>
        </p:nvSpPr>
        <p:spPr>
          <a:xfrm>
            <a:off x="517525" y="1263015"/>
            <a:ext cx="8229600" cy="56499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anose="02020603050405020304" pitchFamily="18" charset="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en-US" altLang="zh-CN" sz="2800" dirty="0"/>
              <a:t>3.</a:t>
            </a:r>
            <a:r>
              <a:rPr lang="zh-CN" altLang="en-US" sz="2800" dirty="0"/>
              <a:t>选取哈希函数</a:t>
            </a:r>
            <a:r>
              <a:rPr lang="en-US" altLang="zh-CN" sz="2800" dirty="0"/>
              <a:t>H</a:t>
            </a:r>
            <a:r>
              <a:rPr lang="zh-CN" altLang="en-US" sz="2800" dirty="0"/>
              <a:t>（</a:t>
            </a:r>
            <a:r>
              <a:rPr lang="en-US" altLang="zh-CN" sz="2800" dirty="0"/>
              <a:t>k</a:t>
            </a:r>
            <a:r>
              <a:rPr lang="zh-CN" altLang="en-US" sz="2800" dirty="0"/>
              <a:t>）</a:t>
            </a:r>
            <a:r>
              <a:rPr lang="en-US" altLang="zh-CN" sz="2800" dirty="0"/>
              <a:t>=kmod7</a:t>
            </a:r>
            <a:r>
              <a:rPr lang="zh-CN" altLang="en-US" sz="2800" dirty="0"/>
              <a:t>。试在</a:t>
            </a:r>
            <a:r>
              <a:rPr lang="en-US" altLang="zh-CN" sz="2800" dirty="0"/>
              <a:t>0~8</a:t>
            </a:r>
            <a:r>
              <a:rPr lang="zh-CN" altLang="en-US" sz="2800" dirty="0"/>
              <a:t>的散列地址空间中对关键字序列（</a:t>
            </a:r>
            <a:r>
              <a:rPr lang="en-US" altLang="zh-CN" sz="2800" dirty="0"/>
              <a:t>22,41,53,46,30,13,1,67</a:t>
            </a:r>
            <a:r>
              <a:rPr lang="zh-CN" altLang="en-US" sz="2800" dirty="0"/>
              <a:t>）构造哈希表，并求等概率的情况下查找成功的平均查找长度。解决冲突的方法分别为：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（</a:t>
            </a:r>
            <a:r>
              <a:rPr lang="en-US" altLang="zh-CN" sz="2800" dirty="0"/>
              <a:t>1</a:t>
            </a:r>
            <a:r>
              <a:rPr lang="zh-CN" altLang="en-US" sz="2800" dirty="0"/>
              <a:t>）用线性探测开放地址法处理冲突。</a:t>
            </a:r>
            <a:endParaRPr lang="zh-CN" altLang="en-US" sz="2800" dirty="0"/>
          </a:p>
          <a:p>
            <a:pPr eaLnBrk="1" hangingPunct="1"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）用二次探测再散列解决冲突。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/>
              <a:t> （</a:t>
            </a:r>
            <a:r>
              <a:rPr lang="en-US" altLang="zh-CN" sz="2800" dirty="0"/>
              <a:t>3</a:t>
            </a:r>
            <a:r>
              <a:rPr lang="zh-CN" altLang="en-US" sz="2800" dirty="0"/>
              <a:t>）链地址法处理解决冲突。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37"/>
            <a:ext cx="8229600" cy="1143000"/>
          </a:xfrm>
        </p:spPr>
        <p:txBody>
          <a:bodyPr/>
          <a:p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8350"/>
            <a:ext cx="8229600" cy="4525963"/>
          </a:xfrm>
        </p:spPr>
        <p:txBody>
          <a:bodyPr/>
          <a:p>
            <a:r>
              <a:rPr lang="zh-CN" altLang="en-US"/>
              <a:t>几种排序的思想：简单</a:t>
            </a:r>
            <a:r>
              <a:rPr lang="zh-CN" altLang="en-US"/>
              <a:t>插入选择</a:t>
            </a:r>
            <a:r>
              <a:rPr lang="en-US" altLang="zh-CN"/>
              <a:t>/</a:t>
            </a:r>
            <a:r>
              <a:rPr lang="zh-CN" altLang="en-US"/>
              <a:t>希尔排序</a:t>
            </a:r>
            <a:r>
              <a:rPr lang="en-US" altLang="zh-CN"/>
              <a:t>/</a:t>
            </a:r>
            <a:r>
              <a:rPr lang="zh-CN" altLang="en-US"/>
              <a:t>冒泡排序</a:t>
            </a:r>
            <a:r>
              <a:rPr lang="en-US" altLang="zh-CN"/>
              <a:t>/</a:t>
            </a:r>
            <a:r>
              <a:rPr lang="zh-CN" altLang="en-US"/>
              <a:t>快速排序</a:t>
            </a:r>
            <a:r>
              <a:rPr lang="en-US" altLang="zh-CN"/>
              <a:t>/</a:t>
            </a:r>
            <a:r>
              <a:rPr lang="zh-CN" altLang="en-US"/>
              <a:t>简单选择排序</a:t>
            </a:r>
            <a:r>
              <a:rPr lang="en-US" altLang="zh-CN"/>
              <a:t>/</a:t>
            </a:r>
            <a:r>
              <a:rPr lang="zh-CN" altLang="en-US"/>
              <a:t>堆排序</a:t>
            </a:r>
            <a:r>
              <a:rPr lang="en-US" altLang="zh-CN"/>
              <a:t>/</a:t>
            </a:r>
            <a:r>
              <a:rPr lang="zh-CN" altLang="en-US"/>
              <a:t>归并排序</a:t>
            </a:r>
            <a:r>
              <a:rPr lang="en-US" altLang="zh-CN"/>
              <a:t>/</a:t>
            </a:r>
            <a:r>
              <a:rPr lang="zh-CN" altLang="en-US"/>
              <a:t>基数排序</a:t>
            </a:r>
            <a:endParaRPr lang="zh-CN" altLang="en-US"/>
          </a:p>
          <a:p>
            <a:r>
              <a:rPr lang="zh-CN" altLang="en-US"/>
              <a:t>几种排序的时间复杂度和空间复杂度</a:t>
            </a:r>
            <a:endParaRPr lang="zh-CN" altLang="en-US"/>
          </a:p>
          <a:p>
            <a:r>
              <a:rPr lang="zh-CN" altLang="en-US"/>
              <a:t>算法的稳定性</a:t>
            </a:r>
            <a:endParaRPr lang="zh-CN" altLang="en-US"/>
          </a:p>
        </p:txBody>
      </p:sp>
      <p:graphicFrame>
        <p:nvGraphicFramePr>
          <p:cNvPr id="1032275" name="Group 83"/>
          <p:cNvGraphicFramePr>
            <a:graphicFrameLocks noGrp="1"/>
          </p:cNvGraphicFramePr>
          <p:nvPr/>
        </p:nvGraphicFramePr>
        <p:xfrm>
          <a:off x="509270" y="3444240"/>
          <a:ext cx="7562215" cy="3072130"/>
        </p:xfrm>
        <a:graphic>
          <a:graphicData uri="http://schemas.openxmlformats.org/drawingml/2006/table">
            <a:tbl>
              <a:tblPr/>
              <a:tblGrid>
                <a:gridCol w="1275715"/>
                <a:gridCol w="1275080"/>
                <a:gridCol w="1275715"/>
                <a:gridCol w="1275715"/>
                <a:gridCol w="1275715"/>
                <a:gridCol w="1184275"/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排序方法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平均时间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最坏情况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最好情况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辅助空间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稳定性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>
                        <a:alpha val="50000"/>
                      </a:srgbClr>
                    </a:solidFill>
                  </a:tcPr>
                </a:tc>
              </a:tr>
              <a:tr h="383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插入排序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O(1)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√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选择排序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O(1)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√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冒泡排序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O(1)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√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快速排序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O(nlogn)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O(nlogn)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O(nlogn)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归并排序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O(nlogn)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O(nlogn)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O(nlogn)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√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堆排序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O(nlogn)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O(nlogn)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O(nlogn)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O(1)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×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基数排序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O(d*n)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O(d*n)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O(d*n)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O(n)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CA800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√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3" name="内容占位符 2"/>
          <p:cNvSpPr>
            <a:spLocks noGrp="1"/>
          </p:cNvSpPr>
          <p:nvPr/>
        </p:nvSpPr>
        <p:spPr>
          <a:xfrm>
            <a:off x="305118" y="829310"/>
            <a:ext cx="8424862" cy="5076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anose="02020603050405020304" pitchFamily="18" charset="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设待排序的关键码序列为</a:t>
            </a:r>
            <a:r>
              <a:rPr lang="en-US" altLang="zh-CN" dirty="0"/>
              <a:t>{12, 2, 16, 30, 28, 10, 16*, 20, 6, 18}, </a:t>
            </a:r>
            <a:r>
              <a:rPr lang="zh-CN" altLang="zh-CN" dirty="0"/>
              <a:t>试分别写出使用以下排序方法每趟排序后的结果。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zh-CN" dirty="0"/>
              <a:t>直接插入排序 </a:t>
            </a:r>
            <a:r>
              <a:rPr lang="en-US" altLang="zh-CN" dirty="0"/>
              <a:t>(2)</a:t>
            </a:r>
            <a:r>
              <a:rPr lang="zh-CN" altLang="zh-CN" dirty="0"/>
              <a:t>起泡排序</a:t>
            </a:r>
            <a:r>
              <a:rPr lang="en-US" altLang="zh-CN" dirty="0"/>
              <a:t>	(3) </a:t>
            </a:r>
            <a:r>
              <a:rPr lang="zh-CN" altLang="zh-CN" dirty="0"/>
              <a:t>直接选择排序 </a:t>
            </a:r>
            <a:r>
              <a:rPr lang="en-US" altLang="zh-CN" dirty="0"/>
              <a:t>(4) </a:t>
            </a:r>
            <a:r>
              <a:rPr lang="zh-CN" altLang="zh-CN" dirty="0"/>
              <a:t>快速排序 </a:t>
            </a:r>
            <a:r>
              <a:rPr lang="en-US" altLang="zh-CN" dirty="0"/>
              <a:t>(5) </a:t>
            </a:r>
            <a:r>
              <a:rPr lang="zh-CN" altLang="zh-CN" dirty="0"/>
              <a:t>二路归并排序</a:t>
            </a:r>
            <a:r>
              <a:rPr lang="en-US" altLang="zh-CN" dirty="0"/>
              <a:t>	(6)</a:t>
            </a:r>
            <a:r>
              <a:rPr lang="zh-CN" altLang="zh-CN" dirty="0"/>
              <a:t>堆排序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(7)</a:t>
            </a:r>
            <a:r>
              <a:rPr lang="zh-CN" altLang="en-US" dirty="0"/>
              <a:t>增量为</a:t>
            </a:r>
            <a:r>
              <a:rPr lang="en-US" altLang="zh-CN" dirty="0"/>
              <a:t>4</a:t>
            </a:r>
            <a:r>
              <a:rPr lang="zh-CN" altLang="en-US" dirty="0"/>
              <a:t>的希尔排序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绪论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算法的时间复杂度计算</a:t>
            </a:r>
            <a:endParaRPr lang="zh-CN" altLang="en-US"/>
          </a:p>
          <a:p>
            <a:r>
              <a:rPr lang="zh-CN" altLang="en-US"/>
              <a:t>数据结构的基本概念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链表和顺序表的基本操作</a:t>
            </a:r>
            <a:endParaRPr lang="zh-CN" altLang="en-US"/>
          </a:p>
          <a:p>
            <a:pPr lvl="1"/>
            <a:r>
              <a:rPr lang="zh-CN" altLang="en-US"/>
              <a:t>存储特性</a:t>
            </a:r>
            <a:endParaRPr lang="zh-CN" altLang="en-US"/>
          </a:p>
          <a:p>
            <a:pPr lvl="1"/>
            <a:r>
              <a:rPr lang="zh-CN" altLang="en-US"/>
              <a:t>查找元素</a:t>
            </a:r>
            <a:endParaRPr lang="zh-CN" altLang="en-US"/>
          </a:p>
          <a:p>
            <a:pPr lvl="1"/>
            <a:r>
              <a:rPr lang="zh-CN" altLang="en-US"/>
              <a:t>插入、</a:t>
            </a:r>
            <a:r>
              <a:rPr lang="zh-CN" altLang="en-US"/>
              <a:t>删除元素</a:t>
            </a:r>
            <a:endParaRPr lang="zh-CN" altLang="en-US"/>
          </a:p>
          <a:p>
            <a:r>
              <a:rPr lang="zh-CN" altLang="en-US"/>
              <a:t>链表和顺序表的基本算法实现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栈和队列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栈和队列的基本操作原则</a:t>
            </a:r>
            <a:endParaRPr lang="zh-CN" altLang="en-US"/>
          </a:p>
          <a:p>
            <a:r>
              <a:rPr lang="zh-CN" altLang="en-US"/>
              <a:t>循环队列的基本操作</a:t>
            </a:r>
            <a:endParaRPr lang="zh-CN" altLang="en-US"/>
          </a:p>
          <a:p>
            <a:pPr lvl="1"/>
            <a:r>
              <a:rPr lang="zh-CN" altLang="en-US"/>
              <a:t>添加</a:t>
            </a:r>
            <a:endParaRPr lang="zh-CN" altLang="en-US"/>
          </a:p>
          <a:p>
            <a:pPr lvl="1"/>
            <a:r>
              <a:rPr lang="zh-CN" altLang="en-US"/>
              <a:t>删除</a:t>
            </a:r>
            <a:endParaRPr lang="zh-CN" altLang="en-US"/>
          </a:p>
          <a:p>
            <a:pPr lvl="1"/>
            <a:r>
              <a:rPr lang="zh-CN" altLang="en-US"/>
              <a:t>队满</a:t>
            </a:r>
            <a:endParaRPr lang="zh-CN" altLang="en-US"/>
          </a:p>
          <a:p>
            <a:pPr lvl="1"/>
            <a:r>
              <a:rPr lang="zh-CN" altLang="en-US"/>
              <a:t>队空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数组和字符串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二维数组的存储</a:t>
            </a:r>
            <a:endParaRPr lang="zh-CN" altLang="en-US"/>
          </a:p>
          <a:p>
            <a:pPr lvl="1"/>
            <a:r>
              <a:rPr lang="zh-CN" altLang="en-US" sz="3200">
                <a:sym typeface="+mn-ea"/>
              </a:rPr>
              <a:t>计算元素的下标</a:t>
            </a:r>
            <a:endParaRPr lang="zh-CN" altLang="en-US" sz="3200"/>
          </a:p>
          <a:p>
            <a:pPr lvl="1"/>
            <a:r>
              <a:rPr lang="zh-CN" altLang="en-US" sz="3200">
                <a:sym typeface="+mn-ea"/>
              </a:rPr>
              <a:t>压缩存储</a:t>
            </a:r>
            <a:endParaRPr lang="zh-CN" altLang="en-US" sz="3200">
              <a:sym typeface="+mn-ea"/>
            </a:endParaRPr>
          </a:p>
          <a:p>
            <a:r>
              <a:rPr lang="zh-CN" altLang="en-US" sz="3200">
                <a:sym typeface="+mn-ea"/>
              </a:rPr>
              <a:t>字符串的匹配</a:t>
            </a:r>
            <a:endParaRPr lang="zh-CN" altLang="en-US" sz="3200">
              <a:sym typeface="+mn-ea"/>
            </a:endParaRPr>
          </a:p>
          <a:p>
            <a:pPr lvl="1"/>
            <a:r>
              <a:rPr lang="en-US" altLang="zh-CN" sz="2800"/>
              <a:t>BF</a:t>
            </a:r>
            <a:endParaRPr lang="en-US" altLang="zh-CN" sz="2800"/>
          </a:p>
          <a:p>
            <a:pPr lvl="1"/>
            <a:r>
              <a:rPr lang="en-US" altLang="zh-CN" sz="2800"/>
              <a:t>KMP</a:t>
            </a:r>
            <a:endParaRPr lang="zh-CN" altLang="en-US" sz="2800"/>
          </a:p>
          <a:p>
            <a:endParaRPr lang="zh-CN" altLang="en-US"/>
          </a:p>
          <a:p>
            <a:pPr lvl="1"/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4525963"/>
          </a:xfrm>
        </p:spPr>
        <p:txBody>
          <a:bodyPr/>
          <a:p>
            <a:r>
              <a:rPr lang="zh-CN" altLang="en-US"/>
              <a:t>二叉树的</a:t>
            </a:r>
            <a:r>
              <a:rPr lang="en-US" altLang="zh-CN"/>
              <a:t>5</a:t>
            </a:r>
            <a:r>
              <a:rPr lang="zh-CN" altLang="en-US"/>
              <a:t>个基本性质</a:t>
            </a:r>
            <a:endParaRPr lang="zh-CN" altLang="en-US"/>
          </a:p>
          <a:p>
            <a:r>
              <a:rPr lang="zh-CN" altLang="en-US"/>
              <a:t>二叉树的三种遍历</a:t>
            </a:r>
            <a:endParaRPr lang="zh-CN" altLang="en-US"/>
          </a:p>
          <a:p>
            <a:r>
              <a:rPr lang="zh-CN" altLang="en-US"/>
              <a:t>根据两种遍历还原二叉树</a:t>
            </a:r>
            <a:endParaRPr lang="zh-CN" altLang="en-US"/>
          </a:p>
          <a:p>
            <a:r>
              <a:rPr lang="zh-CN" altLang="en-US"/>
              <a:t>二叉树的线索化</a:t>
            </a:r>
            <a:endParaRPr lang="zh-CN" altLang="en-US"/>
          </a:p>
          <a:p>
            <a:r>
              <a:rPr lang="zh-CN" altLang="en-US"/>
              <a:t>二叉树和森林的相互转换</a:t>
            </a:r>
            <a:endParaRPr lang="zh-CN" altLang="en-US"/>
          </a:p>
          <a:p>
            <a:r>
              <a:rPr lang="zh-CN" altLang="en-US"/>
              <a:t>哈夫曼树</a:t>
            </a:r>
            <a:endParaRPr lang="zh-CN" altLang="en-US"/>
          </a:p>
          <a:p>
            <a:pPr lvl="1"/>
            <a:r>
              <a:rPr lang="en-US" altLang="zh-CN"/>
              <a:t>WPL</a:t>
            </a:r>
            <a:endParaRPr lang="en-US" altLang="zh-CN"/>
          </a:p>
          <a:p>
            <a:pPr lvl="1"/>
            <a:r>
              <a:rPr lang="zh-CN" altLang="en-US"/>
              <a:t>哈夫曼编码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359728" y="488950"/>
            <a:ext cx="8424862" cy="914400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800" dirty="0"/>
              <a:t>1. 试写出如图所示的二叉树分别按先序、中序、后序遍历时得到的结点序列。</a:t>
            </a:r>
            <a:endParaRPr lang="zh-CN" altLang="en-US" sz="2800" dirty="0"/>
          </a:p>
          <a:p>
            <a:pPr eaLnBrk="1" hangingPunct="1">
              <a:buNone/>
            </a:pPr>
            <a:endParaRPr lang="zh-CN" altLang="en-US" sz="2800" dirty="0"/>
          </a:p>
        </p:txBody>
      </p:sp>
      <p:pic>
        <p:nvPicPr>
          <p:cNvPr id="26628" name="Picture 4" descr="习题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640" y="1479550"/>
            <a:ext cx="4953000" cy="2938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Rectangle 3"/>
          <p:cNvSpPr>
            <a:spLocks noGrp="1"/>
          </p:cNvSpPr>
          <p:nvPr/>
        </p:nvSpPr>
        <p:spPr>
          <a:xfrm>
            <a:off x="463868" y="805815"/>
            <a:ext cx="8424862" cy="1981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115000"/>
              <a:buFont typeface="Times New Roman" panose="02020603050405020304" pitchFamily="18" charset="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en-US" altLang="zh-CN" sz="2400" b="0" dirty="0"/>
              <a:t>2.</a:t>
            </a:r>
            <a:r>
              <a:rPr lang="zh-CN" altLang="en-US" sz="2400" b="0" dirty="0"/>
              <a:t>假设用于通信的电文仅由8个字母组成，字母在电文中出现的频率分别为0.07，0.19，0.02，0.06，0.32，0.03，0.21，0.10。试为这8个字母设计哈夫曼编码。使用0～7的二进制表示形式是另一种编码方案。对于上述实例，比较两种方案的优缺点。</a:t>
            </a:r>
            <a:endParaRPr lang="zh-CN" altLang="en-US" sz="2400" b="0" dirty="0"/>
          </a:p>
          <a:p>
            <a:pPr eaLnBrk="1" hangingPunct="1">
              <a:buNone/>
            </a:pPr>
            <a:endParaRPr lang="zh-CN" altLang="en-US" sz="2400" b="0" dirty="0"/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2856865" y="2635250"/>
          <a:ext cx="265906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819275" imgH="2438400" progId="Paint.Picture">
                  <p:embed/>
                </p:oleObj>
              </mc:Choice>
              <mc:Fallback>
                <p:oleObj name="" r:id="rId1" imgW="1819275" imgH="24384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6865" y="2635250"/>
                        <a:ext cx="2659063" cy="358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055" y="143510"/>
            <a:ext cx="8322945" cy="5389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lnSpc>
                <a:spcPct val="110000"/>
              </a:lnSpc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3.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已知一棵二叉树的先序序列和中序序列分别为: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lvl="0" indent="0">
              <a:lnSpc>
                <a:spcPct val="110000"/>
              </a:lnSpc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        先序序列：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ABCDEFGHI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0" indent="0">
              <a:lnSpc>
                <a:spcPct val="110000"/>
              </a:lnSpc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        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中序序列：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BCAEDGHFI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0" indent="0">
              <a:lnSpc>
                <a:spcPct val="110000"/>
              </a:lnSpc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      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）恢复该二叉树并后序线索化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。</a:t>
            </a:r>
            <a:endParaRPr lang="zh-CN" altLang="en-US" sz="2800" dirty="0">
              <a:solidFill>
                <a:srgbClr val="000000"/>
              </a:solidFill>
              <a:sym typeface="+mn-ea"/>
            </a:endParaRPr>
          </a:p>
          <a:p>
            <a:pPr marL="0" lvl="0" indent="0">
              <a:lnSpc>
                <a:spcPct val="110000"/>
              </a:lnSpc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     （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）把二叉树变成树或森林。</a:t>
            </a:r>
            <a:endParaRPr lang="zh-CN" altLang="en-US" sz="2800" dirty="0">
              <a:solidFill>
                <a:srgbClr val="000000"/>
              </a:solidFill>
              <a:sym typeface="+mn-ea"/>
            </a:endParaRPr>
          </a:p>
          <a:p>
            <a:pPr marL="0" lvl="0" indent="0">
              <a:lnSpc>
                <a:spcPct val="110000"/>
              </a:lnSpc>
              <a:spcBef>
                <a:spcPct val="5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00"/>
              </a:solidFill>
              <a:sym typeface="+mn-ea"/>
            </a:endParaRPr>
          </a:p>
          <a:p>
            <a:pPr marL="0" lvl="0" indent="0">
              <a:lnSpc>
                <a:spcPct val="110000"/>
              </a:lnSpc>
              <a:spcBef>
                <a:spcPct val="50000"/>
              </a:spcBef>
              <a:buClrTx/>
              <a:buSzPct val="100000"/>
              <a:buNone/>
            </a:pPr>
            <a:endParaRPr lang="zh-CN" altLang="en-US" sz="2800" dirty="0">
              <a:solidFill>
                <a:srgbClr val="000000"/>
              </a:solidFill>
              <a:sym typeface="+mn-ea"/>
            </a:endParaRPr>
          </a:p>
          <a:p>
            <a:pPr marL="0" lvl="0" indent="0">
              <a:lnSpc>
                <a:spcPct val="110000"/>
              </a:lnSpc>
              <a:spcBef>
                <a:spcPct val="50000"/>
              </a:spcBef>
              <a:buClrTx/>
              <a:buSzPct val="100000"/>
              <a:buNone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1543</Words>
  <Application>WPS 演示</Application>
  <PresentationFormat/>
  <Paragraphs>273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Calibri</vt:lpstr>
      <vt:lpstr>Wingdings</vt:lpstr>
      <vt:lpstr>Times New Roman</vt:lpstr>
      <vt:lpstr>Symbol</vt:lpstr>
      <vt:lpstr>Tahoma</vt:lpstr>
      <vt:lpstr>楷体_GB2312</vt:lpstr>
      <vt:lpstr>新宋体</vt:lpstr>
      <vt:lpstr>默认设计模板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知识点</dc:title>
  <dc:creator>fzxy</dc:creator>
  <cp:lastModifiedBy>SLMS</cp:lastModifiedBy>
  <cp:revision>11</cp:revision>
  <dcterms:created xsi:type="dcterms:W3CDTF">2018-06-19T03:37:46Z</dcterms:created>
  <dcterms:modified xsi:type="dcterms:W3CDTF">2018-06-20T00:20:04Z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