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5.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46.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7.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48.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49.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50.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notesSlides/notesSlide51.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2.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3.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notesSlides/notesSlide54.xml" ContentType="application/vnd.openxmlformats-officedocument.presentationml.notesSlide+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5.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notesSlides/notesSlide56.xml" ContentType="application/vnd.openxmlformats-officedocument.presentationml.notesSlide+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57.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58.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notesSlides/notesSlide59.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60.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61.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62.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notesSlides/notesSlide63.xml" ContentType="application/vnd.openxmlformats-officedocument.presentationml.notesSlide+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64.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65.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66.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notesSlides/notesSlide67.xml" ContentType="application/vnd.openxmlformats-officedocument.presentationml.notesSlide+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68.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69.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70.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71.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notesSlides/notesSlide72.xml" ContentType="application/vnd.openxmlformats-officedocument.presentationml.notesSlide+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notesSlides/notesSlide73.xml" ContentType="application/vnd.openxmlformats-officedocument.presentationml.notesSlide+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notesSlides/notesSlide74.xml" ContentType="application/vnd.openxmlformats-officedocument.presentationml.notesSlide+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notesSlides/notesSlide75.xml" ContentType="application/vnd.openxmlformats-officedocument.presentationml.notesSlide+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notesSlides/notesSlide76.xml" ContentType="application/vnd.openxmlformats-officedocument.presentationml.notesSlide+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notesSlides/notesSlide77.xml" ContentType="application/vnd.openxmlformats-officedocument.presentationml.notesSlide+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notesSlides/notesSlide78.xml" ContentType="application/vnd.openxmlformats-officedocument.presentationml.notesSlide+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79.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handoutMasterIdLst>
    <p:handoutMasterId r:id="rId83"/>
  </p:handoutMasterIdLst>
  <p:sldIdLst>
    <p:sldId id="463" r:id="rId2"/>
    <p:sldId id="291" r:id="rId3"/>
    <p:sldId id="548" r:id="rId4"/>
    <p:sldId id="549" r:id="rId5"/>
    <p:sldId id="550" r:id="rId6"/>
    <p:sldId id="551"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74" r:id="rId30"/>
    <p:sldId id="575" r:id="rId31"/>
    <p:sldId id="576" r:id="rId32"/>
    <p:sldId id="577" r:id="rId33"/>
    <p:sldId id="578" r:id="rId34"/>
    <p:sldId id="579"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593" r:id="rId49"/>
    <p:sldId id="594" r:id="rId50"/>
    <p:sldId id="595" r:id="rId51"/>
    <p:sldId id="596" r:id="rId52"/>
    <p:sldId id="597" r:id="rId53"/>
    <p:sldId id="598" r:id="rId54"/>
    <p:sldId id="599" r:id="rId55"/>
    <p:sldId id="600" r:id="rId56"/>
    <p:sldId id="601" r:id="rId57"/>
    <p:sldId id="602" r:id="rId58"/>
    <p:sldId id="603" r:id="rId59"/>
    <p:sldId id="604" r:id="rId60"/>
    <p:sldId id="605" r:id="rId61"/>
    <p:sldId id="606" r:id="rId62"/>
    <p:sldId id="607" r:id="rId63"/>
    <p:sldId id="608" r:id="rId64"/>
    <p:sldId id="609" r:id="rId65"/>
    <p:sldId id="610" r:id="rId66"/>
    <p:sldId id="611" r:id="rId67"/>
    <p:sldId id="612" r:id="rId68"/>
    <p:sldId id="613" r:id="rId69"/>
    <p:sldId id="614" r:id="rId70"/>
    <p:sldId id="615" r:id="rId71"/>
    <p:sldId id="616" r:id="rId72"/>
    <p:sldId id="617" r:id="rId73"/>
    <p:sldId id="618" r:id="rId74"/>
    <p:sldId id="619" r:id="rId75"/>
    <p:sldId id="620" r:id="rId76"/>
    <p:sldId id="621" r:id="rId77"/>
    <p:sldId id="622" r:id="rId78"/>
    <p:sldId id="623" r:id="rId79"/>
    <p:sldId id="624" r:id="rId80"/>
    <p:sldId id="547"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6" autoAdjust="0"/>
    <p:restoredTop sz="83434" autoAdjust="0"/>
  </p:normalViewPr>
  <p:slideViewPr>
    <p:cSldViewPr snapToGrid="0">
      <p:cViewPr varScale="1">
        <p:scale>
          <a:sx n="53" d="100"/>
          <a:sy n="53" d="100"/>
        </p:scale>
        <p:origin x="-1344" y="-9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8B736-7378-477D-9A42-1354C857BDD1}" type="doc">
      <dgm:prSet loTypeId="urn:microsoft.com/office/officeart/2005/8/layout/vList3" loCatId="list" qsTypeId="urn:microsoft.com/office/officeart/2009/2/quickstyle/3d8" qsCatId="3D" csTypeId="urn:microsoft.com/office/officeart/2005/8/colors/accent1_2" csCatId="accent1" phldr="1"/>
      <dgm:spPr/>
      <dgm:t>
        <a:bodyPr/>
        <a:lstStyle/>
        <a:p>
          <a:endParaRPr lang="zh-CN" altLang="en-US"/>
        </a:p>
      </dgm:t>
    </dgm:pt>
    <dgm:pt modelId="{9DDFF52C-CF51-468B-A524-2FC271AFB639}">
      <dgm:prSet/>
      <dgm:spPr/>
      <dgm:t>
        <a:bodyPr/>
        <a:lstStyle/>
        <a:p>
          <a:r>
            <a:rPr lang="zh-CN" altLang="en-US" b="1" i="0" dirty="0" smtClean="0"/>
            <a:t>使用</a:t>
          </a:r>
          <a:r>
            <a:rPr lang="en-US" b="1" i="0" dirty="0" err="1" smtClean="0"/>
            <a:t>Urllib</a:t>
          </a:r>
          <a:endParaRPr lang="en-US" b="1" i="0" dirty="0"/>
        </a:p>
      </dgm:t>
    </dgm:pt>
    <dgm:pt modelId="{8BBDC5FB-CF26-4C05-8E06-66DCB0BF2016}" type="parTrans" cxnId="{2FCCFA82-AA96-4011-89F4-31B51F774813}">
      <dgm:prSet/>
      <dgm:spPr/>
      <dgm:t>
        <a:bodyPr/>
        <a:lstStyle/>
        <a:p>
          <a:endParaRPr lang="zh-CN" altLang="en-US"/>
        </a:p>
      </dgm:t>
    </dgm:pt>
    <dgm:pt modelId="{6092C670-0FE1-4F16-AA14-BD7BF3E41B83}" type="sibTrans" cxnId="{2FCCFA82-AA96-4011-89F4-31B51F774813}">
      <dgm:prSet/>
      <dgm:spPr/>
      <dgm:t>
        <a:bodyPr/>
        <a:lstStyle/>
        <a:p>
          <a:endParaRPr lang="zh-CN" altLang="en-US"/>
        </a:p>
      </dgm:t>
    </dgm:pt>
    <dgm:pt modelId="{92D95F61-C220-48C4-8178-F2F237DE3645}">
      <dgm:prSet/>
      <dgm:spPr/>
      <dgm:t>
        <a:bodyPr/>
        <a:lstStyle/>
        <a:p>
          <a:r>
            <a:rPr lang="zh-CN" altLang="en-US" b="1" i="0" dirty="0" smtClean="0"/>
            <a:t>使用</a:t>
          </a:r>
          <a:r>
            <a:rPr lang="en-US" b="1" i="0" dirty="0" smtClean="0"/>
            <a:t>requests</a:t>
          </a:r>
          <a:endParaRPr lang="en-US" b="1" i="0" dirty="0"/>
        </a:p>
      </dgm:t>
    </dgm:pt>
    <dgm:pt modelId="{138B44B3-F4E6-4309-A0B3-760003E54150}" type="parTrans" cxnId="{8812E40B-F314-4B1B-8CA0-F795D6E25B48}">
      <dgm:prSet/>
      <dgm:spPr/>
      <dgm:t>
        <a:bodyPr/>
        <a:lstStyle/>
        <a:p>
          <a:endParaRPr lang="zh-CN" altLang="en-US"/>
        </a:p>
      </dgm:t>
    </dgm:pt>
    <dgm:pt modelId="{17703E84-1A9B-4448-95D4-1A7183C40CB4}" type="sibTrans" cxnId="{8812E40B-F314-4B1B-8CA0-F795D6E25B48}">
      <dgm:prSet/>
      <dgm:spPr/>
      <dgm:t>
        <a:bodyPr/>
        <a:lstStyle/>
        <a:p>
          <a:endParaRPr lang="zh-CN" altLang="en-US"/>
        </a:p>
      </dgm:t>
    </dgm:pt>
    <dgm:pt modelId="{C93CE59E-D702-492D-A811-BC21A33362FC}" type="pres">
      <dgm:prSet presAssocID="{38C8B736-7378-477D-9A42-1354C857BDD1}" presName="linearFlow" presStyleCnt="0">
        <dgm:presLayoutVars>
          <dgm:dir/>
          <dgm:resizeHandles val="exact"/>
        </dgm:presLayoutVars>
      </dgm:prSet>
      <dgm:spPr/>
      <dgm:t>
        <a:bodyPr/>
        <a:lstStyle/>
        <a:p>
          <a:endParaRPr lang="zh-CN" altLang="en-US"/>
        </a:p>
      </dgm:t>
    </dgm:pt>
    <dgm:pt modelId="{E992809F-2967-4544-9189-CEDD9CB95DC4}" type="pres">
      <dgm:prSet presAssocID="{9DDFF52C-CF51-468B-A524-2FC271AFB639}" presName="composite" presStyleCnt="0"/>
      <dgm:spPr/>
    </dgm:pt>
    <dgm:pt modelId="{E783621E-9280-4166-A86A-5DEE7A6FF9C4}" type="pres">
      <dgm:prSet presAssocID="{9DDFF52C-CF51-468B-A524-2FC271AFB639}" presName="imgShp" presStyleLbl="fgImgPlace1" presStyleIdx="0" presStyleCnt="2"/>
      <dgm:spPr/>
    </dgm:pt>
    <dgm:pt modelId="{8256FD17-D766-4F48-B43B-802AEB4F32A2}" type="pres">
      <dgm:prSet presAssocID="{9DDFF52C-CF51-468B-A524-2FC271AFB639}" presName="txShp" presStyleLbl="node1" presStyleIdx="0" presStyleCnt="2">
        <dgm:presLayoutVars>
          <dgm:bulletEnabled val="1"/>
        </dgm:presLayoutVars>
      </dgm:prSet>
      <dgm:spPr/>
      <dgm:t>
        <a:bodyPr/>
        <a:lstStyle/>
        <a:p>
          <a:endParaRPr lang="zh-CN" altLang="en-US"/>
        </a:p>
      </dgm:t>
    </dgm:pt>
    <dgm:pt modelId="{D50A6C2C-E2DB-4EE4-843B-0F53004DD50D}" type="pres">
      <dgm:prSet presAssocID="{6092C670-0FE1-4F16-AA14-BD7BF3E41B83}" presName="spacing" presStyleCnt="0"/>
      <dgm:spPr/>
    </dgm:pt>
    <dgm:pt modelId="{BBC16F97-80A6-4E39-AC3C-ED863315CFD1}" type="pres">
      <dgm:prSet presAssocID="{92D95F61-C220-48C4-8178-F2F237DE3645}" presName="composite" presStyleCnt="0"/>
      <dgm:spPr/>
    </dgm:pt>
    <dgm:pt modelId="{6F99B9B7-3B61-4842-B3CA-26D695FAD8AA}" type="pres">
      <dgm:prSet presAssocID="{92D95F61-C220-48C4-8178-F2F237DE3645}" presName="imgShp" presStyleLbl="fgImgPlace1" presStyleIdx="1" presStyleCnt="2"/>
      <dgm:spPr/>
    </dgm:pt>
    <dgm:pt modelId="{5234777D-3E7C-4D3C-9C7C-F4A7E56C36EF}" type="pres">
      <dgm:prSet presAssocID="{92D95F61-C220-48C4-8178-F2F237DE3645}" presName="txShp" presStyleLbl="node1" presStyleIdx="1" presStyleCnt="2">
        <dgm:presLayoutVars>
          <dgm:bulletEnabled val="1"/>
        </dgm:presLayoutVars>
      </dgm:prSet>
      <dgm:spPr/>
      <dgm:t>
        <a:bodyPr/>
        <a:lstStyle/>
        <a:p>
          <a:endParaRPr lang="zh-CN" altLang="en-US"/>
        </a:p>
      </dgm:t>
    </dgm:pt>
  </dgm:ptLst>
  <dgm:cxnLst>
    <dgm:cxn modelId="{2FCCFA82-AA96-4011-89F4-31B51F774813}" srcId="{38C8B736-7378-477D-9A42-1354C857BDD1}" destId="{9DDFF52C-CF51-468B-A524-2FC271AFB639}" srcOrd="0" destOrd="0" parTransId="{8BBDC5FB-CF26-4C05-8E06-66DCB0BF2016}" sibTransId="{6092C670-0FE1-4F16-AA14-BD7BF3E41B83}"/>
    <dgm:cxn modelId="{990E48D1-2C1C-4E7C-8AF1-E0FBE9B795E2}" type="presOf" srcId="{38C8B736-7378-477D-9A42-1354C857BDD1}" destId="{C93CE59E-D702-492D-A811-BC21A33362FC}" srcOrd="0" destOrd="0" presId="urn:microsoft.com/office/officeart/2005/8/layout/vList3"/>
    <dgm:cxn modelId="{3A23B817-5FD4-4F2D-914F-D905E2213462}" type="presOf" srcId="{92D95F61-C220-48C4-8178-F2F237DE3645}" destId="{5234777D-3E7C-4D3C-9C7C-F4A7E56C36EF}" srcOrd="0" destOrd="0" presId="urn:microsoft.com/office/officeart/2005/8/layout/vList3"/>
    <dgm:cxn modelId="{70B315DD-F9F7-426F-90C0-3CEB6D69086E}" type="presOf" srcId="{9DDFF52C-CF51-468B-A524-2FC271AFB639}" destId="{8256FD17-D766-4F48-B43B-802AEB4F32A2}" srcOrd="0" destOrd="0" presId="urn:microsoft.com/office/officeart/2005/8/layout/vList3"/>
    <dgm:cxn modelId="{8812E40B-F314-4B1B-8CA0-F795D6E25B48}" srcId="{38C8B736-7378-477D-9A42-1354C857BDD1}" destId="{92D95F61-C220-48C4-8178-F2F237DE3645}" srcOrd="1" destOrd="0" parTransId="{138B44B3-F4E6-4309-A0B3-760003E54150}" sibTransId="{17703E84-1A9B-4448-95D4-1A7183C40CB4}"/>
    <dgm:cxn modelId="{95583FCE-B46C-4A77-947B-0076EA52454D}" type="presParOf" srcId="{C93CE59E-D702-492D-A811-BC21A33362FC}" destId="{E992809F-2967-4544-9189-CEDD9CB95DC4}" srcOrd="0" destOrd="0" presId="urn:microsoft.com/office/officeart/2005/8/layout/vList3"/>
    <dgm:cxn modelId="{32EE6BF2-D2BF-467E-9973-0045984B7431}" type="presParOf" srcId="{E992809F-2967-4544-9189-CEDD9CB95DC4}" destId="{E783621E-9280-4166-A86A-5DEE7A6FF9C4}" srcOrd="0" destOrd="0" presId="urn:microsoft.com/office/officeart/2005/8/layout/vList3"/>
    <dgm:cxn modelId="{7A45E0EE-A53C-4591-B805-1D4630079C85}" type="presParOf" srcId="{E992809F-2967-4544-9189-CEDD9CB95DC4}" destId="{8256FD17-D766-4F48-B43B-802AEB4F32A2}" srcOrd="1" destOrd="0" presId="urn:microsoft.com/office/officeart/2005/8/layout/vList3"/>
    <dgm:cxn modelId="{BF72DF54-8908-4403-AED1-E46AFFA4834A}" type="presParOf" srcId="{C93CE59E-D702-492D-A811-BC21A33362FC}" destId="{D50A6C2C-E2DB-4EE4-843B-0F53004DD50D}" srcOrd="1" destOrd="0" presId="urn:microsoft.com/office/officeart/2005/8/layout/vList3"/>
    <dgm:cxn modelId="{92643C26-B9EA-44E5-B45B-76B499A1E80A}" type="presParOf" srcId="{C93CE59E-D702-492D-A811-BC21A33362FC}" destId="{BBC16F97-80A6-4E39-AC3C-ED863315CFD1}" srcOrd="2" destOrd="0" presId="urn:microsoft.com/office/officeart/2005/8/layout/vList3"/>
    <dgm:cxn modelId="{12322E57-715F-4AB7-8D67-0127216C030E}" type="presParOf" srcId="{BBC16F97-80A6-4E39-AC3C-ED863315CFD1}" destId="{6F99B9B7-3B61-4842-B3CA-26D695FAD8AA}" srcOrd="0" destOrd="0" presId="urn:microsoft.com/office/officeart/2005/8/layout/vList3"/>
    <dgm:cxn modelId="{6CDA8C5B-EA60-4B58-ACC8-6B9DC9D9AF51}" type="presParOf" srcId="{BBC16F97-80A6-4E39-AC3C-ED863315CFD1}" destId="{5234777D-3E7C-4D3C-9C7C-F4A7E56C36E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3DD85742-F2C4-47DB-8E70-35FB8DA0E025}" type="presOf" srcId="{E8EFF950-49F6-42D8-AC1F-1D25AE2938CF}" destId="{D0A4578E-B39B-4834-A84A-4CDB5E8E88CE}" srcOrd="0" destOrd="0" presId="urn:microsoft.com/office/officeart/2005/8/layout/vList2"/>
    <dgm:cxn modelId="{E21F47C3-42E9-4C40-83CE-19020DBD6F23}" type="presOf" srcId="{6E3B7ED6-7D65-41BB-9099-B4C10E2178B1}" destId="{A03F982E-3F1E-4F6C-9B02-93BA608BB100}" srcOrd="0" destOrd="0" presId="urn:microsoft.com/office/officeart/2005/8/layout/vList2"/>
    <dgm:cxn modelId="{2D04A025-EE85-4336-A05F-2F0ED725DC2C}"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Request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C9F23A36-9366-4B3F-A284-39D0E688F702}" type="presOf" srcId="{E8EFF950-49F6-42D8-AC1F-1D25AE2938CF}" destId="{D0A4578E-B39B-4834-A84A-4CDB5E8E88CE}" srcOrd="0" destOrd="0" presId="urn:microsoft.com/office/officeart/2005/8/layout/vList2"/>
    <dgm:cxn modelId="{684A5D89-C823-40B3-AD21-0E93EDA0C1DA}" type="presOf" srcId="{6E3B7ED6-7D65-41BB-9099-B4C10E2178B1}" destId="{A03F982E-3F1E-4F6C-9B02-93BA608BB100}" srcOrd="0" destOrd="0" presId="urn:microsoft.com/office/officeart/2005/8/layout/vList2"/>
    <dgm:cxn modelId="{330D7C8C-B200-4935-89CB-889B47C36486}"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Request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7B7178A1-4A4E-40EC-A8B5-7ADA3B25E2B2}" type="presOf" srcId="{E8EFF950-49F6-42D8-AC1F-1D25AE2938CF}" destId="{D0A4578E-B39B-4834-A84A-4CDB5E8E88CE}" srcOrd="0" destOrd="0" presId="urn:microsoft.com/office/officeart/2005/8/layout/vList2"/>
    <dgm:cxn modelId="{DDF9A557-9015-497B-ABA3-C281B9F49C95}" type="presOf" srcId="{6E3B7ED6-7D65-41BB-9099-B4C10E2178B1}" destId="{A03F982E-3F1E-4F6C-9B02-93BA608BB100}" srcOrd="0" destOrd="0" presId="urn:microsoft.com/office/officeart/2005/8/layout/vList2"/>
    <dgm:cxn modelId="{3772D9F2-C2C8-41B6-B77F-20D13152BE86}"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Request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861" custLinFactNeighborY="-23156">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8F1DCCD-A2D9-40D7-AE02-595EEF43A4DB}" type="presOf" srcId="{E8EFF950-49F6-42D8-AC1F-1D25AE2938CF}" destId="{D0A4578E-B39B-4834-A84A-4CDB5E8E88CE}" srcOrd="0" destOrd="0" presId="urn:microsoft.com/office/officeart/2005/8/layout/vList2"/>
    <dgm:cxn modelId="{40AA11E8-B58C-463C-AC7D-AE881BB06E16}" type="presOf" srcId="{6E3B7ED6-7D65-41BB-9099-B4C10E2178B1}" destId="{A03F982E-3F1E-4F6C-9B02-93BA608BB100}" srcOrd="0" destOrd="0" presId="urn:microsoft.com/office/officeart/2005/8/layout/vList2"/>
    <dgm:cxn modelId="{4B18F9E6-B5FF-4882-88B8-C597929F8F8D}"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zh-CN" altLang="en-US" sz="3200" b="1" i="0" dirty="0" smtClean="0"/>
            <a:t>高级用法</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371B4435-D5D4-4E94-9882-E6ED0A77A975}"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84EDF662-983F-45C0-B90D-11A628FC34D9}" type="presOf" srcId="{6E3B7ED6-7D65-41BB-9099-B4C10E2178B1}" destId="{A03F982E-3F1E-4F6C-9B02-93BA608BB100}" srcOrd="0" destOrd="0" presId="urn:microsoft.com/office/officeart/2005/8/layout/vList2"/>
    <dgm:cxn modelId="{4BAAB98C-F66A-4B7F-B711-1C701A13BC91}"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zh-CN" altLang="en-US" sz="3200" b="1" i="0" dirty="0" smtClean="0"/>
            <a:t>高级用法</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6A43C1D-C2B1-4687-94D9-984AC0E5398E}" type="presOf" srcId="{E8EFF950-49F6-42D8-AC1F-1D25AE2938CF}" destId="{D0A4578E-B39B-4834-A84A-4CDB5E8E88CE}" srcOrd="0" destOrd="0" presId="urn:microsoft.com/office/officeart/2005/8/layout/vList2"/>
    <dgm:cxn modelId="{D41F87B9-313A-4C2B-9A49-8C42C958AE6E}" type="presOf" srcId="{6E3B7ED6-7D65-41BB-9099-B4C10E2178B1}" destId="{A03F982E-3F1E-4F6C-9B02-93BA608BB100}" srcOrd="0" destOrd="0" presId="urn:microsoft.com/office/officeart/2005/8/layout/vList2"/>
    <dgm:cxn modelId="{D7ABABF6-4D3C-45A9-8967-925B31C6712A}"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zh-CN" altLang="en-US" sz="3200" b="1" i="0" dirty="0" smtClean="0"/>
            <a:t>高级用法</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64474603-86ED-406A-BBBD-1E61C7C31C75}"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EC9FB30C-33D0-438A-AAB5-5856F227ED90}" type="presOf" srcId="{6E3B7ED6-7D65-41BB-9099-B4C10E2178B1}" destId="{A03F982E-3F1E-4F6C-9B02-93BA608BB100}" srcOrd="0" destOrd="0" presId="urn:microsoft.com/office/officeart/2005/8/layout/vList2"/>
    <dgm:cxn modelId="{3C45DB2C-38B1-42B3-9EA7-5C52119A5BBA}"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zh-CN" altLang="en-US" sz="3200" b="1" i="0" dirty="0" smtClean="0"/>
            <a:t>高级用法</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6587770-0F28-4E2E-9CA1-86586CB66082}" type="presOf" srcId="{E8EFF950-49F6-42D8-AC1F-1D25AE2938CF}" destId="{D0A4578E-B39B-4834-A84A-4CDB5E8E88CE}" srcOrd="0" destOrd="0" presId="urn:microsoft.com/office/officeart/2005/8/layout/vList2"/>
    <dgm:cxn modelId="{5FD00A37-02DA-4563-94E4-276AC4421410}" type="presOf" srcId="{6E3B7ED6-7D65-41BB-9099-B4C10E2178B1}" destId="{A03F982E-3F1E-4F6C-9B02-93BA608BB100}" srcOrd="0" destOrd="0" presId="urn:microsoft.com/office/officeart/2005/8/layout/vList2"/>
    <dgm:cxn modelId="{EABE8237-B534-41F9-BEC6-8517969F39D7}"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zh-CN" altLang="zh-CN" sz="3200" b="1" i="0" dirty="0" smtClean="0"/>
            <a:t>代理</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9041" custLinFactNeighborY="-53129">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D6AE49DD-E1C5-4149-BBB4-6C665A33200D}" type="presOf" srcId="{6E3B7ED6-7D65-41BB-9099-B4C10E2178B1}" destId="{A03F982E-3F1E-4F6C-9B02-93BA608BB100}" srcOrd="0" destOrd="0" presId="urn:microsoft.com/office/officeart/2005/8/layout/vList2"/>
    <dgm:cxn modelId="{B0EBBEEE-E1AD-4584-B747-6C050C6D2343}" type="presOf" srcId="{E8EFF950-49F6-42D8-AC1F-1D25AE2938CF}" destId="{D0A4578E-B39B-4834-A84A-4CDB5E8E88CE}" srcOrd="0" destOrd="0" presId="urn:microsoft.com/office/officeart/2005/8/layout/vList2"/>
    <dgm:cxn modelId="{22C0FF48-4EC1-4C00-91DE-F60E7271C3F3}"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Cookies</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11" custLinFactNeighborY="41349">
        <dgm:presLayoutVars>
          <dgm:chMax val="0"/>
          <dgm:bulletEnabled val="1"/>
        </dgm:presLayoutVars>
      </dgm:prSet>
      <dgm:spPr/>
      <dgm:t>
        <a:bodyPr/>
        <a:lstStyle/>
        <a:p>
          <a:endParaRPr lang="zh-CN" altLang="en-US"/>
        </a:p>
      </dgm:t>
    </dgm:pt>
  </dgm:ptLst>
  <dgm:cxnLst>
    <dgm:cxn modelId="{AFA39C48-EEAF-4DE3-A9F9-7B7B0BB356D8}"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DBAE25D0-45F3-4E8E-8E0E-751A5ECEAF92}" type="presOf" srcId="{6E3B7ED6-7D65-41BB-9099-B4C10E2178B1}" destId="{A03F982E-3F1E-4F6C-9B02-93BA608BB100}" srcOrd="0" destOrd="0" presId="urn:microsoft.com/office/officeart/2005/8/layout/vList2"/>
    <dgm:cxn modelId="{700A0388-1D4C-41C2-808A-E1C91396C90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zh-CN" altLang="en-US" sz="3200" b="0" i="0" dirty="0" smtClean="0"/>
            <a:t>四个模块</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70C7CED-7141-4F7D-85D0-38A1299383A5}" type="presOf" srcId="{6E3B7ED6-7D65-41BB-9099-B4C10E2178B1}" destId="{A03F982E-3F1E-4F6C-9B02-93BA608BB100}" srcOrd="0" destOrd="0" presId="urn:microsoft.com/office/officeart/2005/8/layout/vList2"/>
    <dgm:cxn modelId="{9A7995A7-77BD-43FB-A12E-DC2D84FB9439}" type="presOf" srcId="{E8EFF950-49F6-42D8-AC1F-1D25AE2938CF}" destId="{D0A4578E-B39B-4834-A84A-4CDB5E8E88CE}" srcOrd="0" destOrd="0" presId="urn:microsoft.com/office/officeart/2005/8/layout/vList2"/>
    <dgm:cxn modelId="{880D4313-D49C-4006-8DF3-E94F4551B7C0}"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Cookies</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11" custLinFactNeighborY="41349">
        <dgm:presLayoutVars>
          <dgm:chMax val="0"/>
          <dgm:bulletEnabled val="1"/>
        </dgm:presLayoutVars>
      </dgm:prSet>
      <dgm:spPr/>
      <dgm:t>
        <a:bodyPr/>
        <a:lstStyle/>
        <a:p>
          <a:endParaRPr lang="zh-CN" altLang="en-US"/>
        </a:p>
      </dgm:t>
    </dgm:pt>
  </dgm:ptLst>
  <dgm:cxnLst>
    <dgm:cxn modelId="{B8244C93-D7B0-4BA9-811D-7198169BFB2C}"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436DAF8A-CCB9-41EF-A4C7-CE92AF64727A}" type="presOf" srcId="{6E3B7ED6-7D65-41BB-9099-B4C10E2178B1}" destId="{A03F982E-3F1E-4F6C-9B02-93BA608BB100}" srcOrd="0" destOrd="0" presId="urn:microsoft.com/office/officeart/2005/8/layout/vList2"/>
    <dgm:cxn modelId="{1FD35A3D-88C1-4C3F-B26D-09316B999D53}"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Cookies</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11" custLinFactNeighborY="41349">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5A0A1971-4897-4F88-8D79-B0E70C71E8F6}" type="presOf" srcId="{6E3B7ED6-7D65-41BB-9099-B4C10E2178B1}" destId="{A03F982E-3F1E-4F6C-9B02-93BA608BB100}" srcOrd="0" destOrd="0" presId="urn:microsoft.com/office/officeart/2005/8/layout/vList2"/>
    <dgm:cxn modelId="{91C4C51C-21BC-4E09-A651-ABB24909DCB2}" type="presOf" srcId="{E8EFF950-49F6-42D8-AC1F-1D25AE2938CF}" destId="{D0A4578E-B39B-4834-A84A-4CDB5E8E88CE}" srcOrd="0" destOrd="0" presId="urn:microsoft.com/office/officeart/2005/8/layout/vList2"/>
    <dgm:cxn modelId="{5239EBBB-232A-428C-9C8D-F1B961E642FA}"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smtClean="0"/>
            <a:t>Cookies</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11" custLinFactNeighborY="41349">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73B2C1CF-5AD0-4021-B5B6-8B35937BE51A}" type="presOf" srcId="{6E3B7ED6-7D65-41BB-9099-B4C10E2178B1}" destId="{A03F982E-3F1E-4F6C-9B02-93BA608BB100}" srcOrd="0" destOrd="0" presId="urn:microsoft.com/office/officeart/2005/8/layout/vList2"/>
    <dgm:cxn modelId="{FED32F6C-8F9F-4395-B86B-DB2B6C3D0A08}" type="presOf" srcId="{E8EFF950-49F6-42D8-AC1F-1D25AE2938CF}" destId="{D0A4578E-B39B-4834-A84A-4CDB5E8E88CE}" srcOrd="0" destOrd="0" presId="urn:microsoft.com/office/officeart/2005/8/layout/vList2"/>
    <dgm:cxn modelId="{9FE2A745-962A-4440-90DA-88791099AD77}"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1.2 </a:t>
          </a:r>
          <a:r>
            <a:rPr lang="zh-CN" altLang="en-US" sz="3200" b="1" i="0" dirty="0" smtClean="0"/>
            <a:t>处理异常</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11" custLinFactNeighborY="41349">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62EF2C60-C6F7-46F6-BE3F-83AE3543296C}" type="presOf" srcId="{6E3B7ED6-7D65-41BB-9099-B4C10E2178B1}" destId="{A03F982E-3F1E-4F6C-9B02-93BA608BB100}" srcOrd="0" destOrd="0" presId="urn:microsoft.com/office/officeart/2005/8/layout/vList2"/>
    <dgm:cxn modelId="{1B76D80B-91DC-490F-B93F-D51ACB03BECB}" type="presOf" srcId="{E8EFF950-49F6-42D8-AC1F-1D25AE2938CF}" destId="{D0A4578E-B39B-4834-A84A-4CDB5E8E88CE}" srcOrd="0" destOrd="0" presId="urn:microsoft.com/office/officeart/2005/8/layout/vList2"/>
    <dgm:cxn modelId="{E54EF426-1EA2-4E3A-A7B1-B21624E4CE79}"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1.2 </a:t>
          </a:r>
          <a:r>
            <a:rPr lang="zh-CN" altLang="en-US" sz="3200" b="1" i="0" dirty="0" smtClean="0"/>
            <a:t>处理异常</a:t>
          </a:r>
          <a:r>
            <a:rPr lang="en-US" altLang="zh-CN" sz="3200" b="1" i="0" dirty="0" smtClean="0"/>
            <a:t>---</a:t>
          </a:r>
          <a:r>
            <a:rPr lang="en-US" sz="3200" b="1" i="0" dirty="0" err="1" smtClean="0">
              <a:solidFill>
                <a:srgbClr val="FF0000"/>
              </a:solidFill>
            </a:rPr>
            <a:t>URLError</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11" custLinFactNeighborY="41349">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C735E48E-339C-49C4-9B97-9473D17E041C}" type="presOf" srcId="{6E3B7ED6-7D65-41BB-9099-B4C10E2178B1}" destId="{A03F982E-3F1E-4F6C-9B02-93BA608BB100}" srcOrd="0" destOrd="0" presId="urn:microsoft.com/office/officeart/2005/8/layout/vList2"/>
    <dgm:cxn modelId="{CDFF0C41-00A9-43F5-99D9-FC57577F8E25}" type="presOf" srcId="{E8EFF950-49F6-42D8-AC1F-1D25AE2938CF}" destId="{D0A4578E-B39B-4834-A84A-4CDB5E8E88CE}" srcOrd="0" destOrd="0" presId="urn:microsoft.com/office/officeart/2005/8/layout/vList2"/>
    <dgm:cxn modelId="{FFBCEE0D-3234-47C3-A9AC-043F2DBCC22D}"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1.2 </a:t>
          </a:r>
          <a:r>
            <a:rPr lang="zh-CN" altLang="en-US" sz="3200" b="1" i="0" dirty="0" smtClean="0"/>
            <a:t>处理异常</a:t>
          </a:r>
          <a:r>
            <a:rPr lang="en-US" altLang="zh-CN" sz="3200" b="1" i="0" dirty="0" smtClean="0"/>
            <a:t>---</a:t>
          </a:r>
          <a:r>
            <a:rPr lang="en-US" sz="3200" b="1" i="0" dirty="0" err="1" smtClean="0">
              <a:solidFill>
                <a:srgbClr val="FF0000"/>
              </a:solidFill>
            </a:rPr>
            <a:t>HTTPError</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Y="-564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2A60166-1E57-4A54-9E1C-84A2BBEE7D3A}" type="presOf" srcId="{E8EFF950-49F6-42D8-AC1F-1D25AE2938CF}" destId="{D0A4578E-B39B-4834-A84A-4CDB5E8E88CE}" srcOrd="0" destOrd="0" presId="urn:microsoft.com/office/officeart/2005/8/layout/vList2"/>
    <dgm:cxn modelId="{77B45868-F1D3-4A75-9D9E-57926BFEA3D2}" type="presOf" srcId="{6E3B7ED6-7D65-41BB-9099-B4C10E2178B1}" destId="{A03F982E-3F1E-4F6C-9B02-93BA608BB100}" srcOrd="0" destOrd="0" presId="urn:microsoft.com/office/officeart/2005/8/layout/vList2"/>
    <dgm:cxn modelId="{B896E14A-802A-4417-BCE5-D1CB5DA6C042}"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1.2 </a:t>
          </a:r>
          <a:r>
            <a:rPr lang="zh-CN" altLang="en-US" sz="3200" b="1" i="0" dirty="0" smtClean="0"/>
            <a:t>处理异常</a:t>
          </a:r>
          <a:r>
            <a:rPr lang="en-US" altLang="zh-CN" sz="3200" b="1" i="0" dirty="0" smtClean="0"/>
            <a:t>---</a:t>
          </a:r>
          <a:r>
            <a:rPr lang="en-US" sz="3200" b="1" i="0" dirty="0" err="1" smtClean="0">
              <a:solidFill>
                <a:srgbClr val="FF0000"/>
              </a:solidFill>
            </a:rPr>
            <a:t>HTTPError</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Y="-564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67FCA40E-0F9D-42EF-9284-FA5F04567489}" type="presOf" srcId="{6E3B7ED6-7D65-41BB-9099-B4C10E2178B1}" destId="{A03F982E-3F1E-4F6C-9B02-93BA608BB100}" srcOrd="0" destOrd="0" presId="urn:microsoft.com/office/officeart/2005/8/layout/vList2"/>
    <dgm:cxn modelId="{C0223770-D294-4505-A99F-236E3360BEFD}" type="presOf" srcId="{E8EFF950-49F6-42D8-AC1F-1D25AE2938CF}" destId="{D0A4578E-B39B-4834-A84A-4CDB5E8E88CE}" srcOrd="0" destOrd="0" presId="urn:microsoft.com/office/officeart/2005/8/layout/vList2"/>
    <dgm:cxn modelId="{2B9B540E-2C13-4D97-98B4-A25165250D8D}"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1.2 </a:t>
          </a:r>
          <a:r>
            <a:rPr lang="zh-CN" altLang="en-US" sz="3200" b="1" i="0" dirty="0" smtClean="0"/>
            <a:t>处理异常</a:t>
          </a:r>
          <a:r>
            <a:rPr lang="en-US" altLang="zh-CN" sz="3200" b="1" i="0" dirty="0" smtClean="0"/>
            <a:t>---</a:t>
          </a:r>
          <a:r>
            <a:rPr lang="en-US" sz="3200" b="1" i="0" dirty="0" err="1" smtClean="0">
              <a:solidFill>
                <a:srgbClr val="FF0000"/>
              </a:solidFill>
            </a:rPr>
            <a:t>HTTPError</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Y="-5641">
        <dgm:presLayoutVars>
          <dgm:chMax val="0"/>
          <dgm:bulletEnabled val="1"/>
        </dgm:presLayoutVars>
      </dgm:prSet>
      <dgm:spPr/>
      <dgm:t>
        <a:bodyPr/>
        <a:lstStyle/>
        <a:p>
          <a:endParaRPr lang="zh-CN" altLang="en-US"/>
        </a:p>
      </dgm:t>
    </dgm:pt>
  </dgm:ptLst>
  <dgm:cxnLst>
    <dgm:cxn modelId="{0F7923E9-DD97-4AA7-96A5-276805319AF9}"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6ED48887-94C6-419F-9BFC-391126D4FEBC}" type="presOf" srcId="{E8EFF950-49F6-42D8-AC1F-1D25AE2938CF}" destId="{D0A4578E-B39B-4834-A84A-4CDB5E8E88CE}" srcOrd="0" destOrd="0" presId="urn:microsoft.com/office/officeart/2005/8/layout/vList2"/>
    <dgm:cxn modelId="{0AF949A8-6E1F-4CDC-90A6-64CC0C9AB319}"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1.2 </a:t>
          </a:r>
          <a:r>
            <a:rPr lang="zh-CN" altLang="en-US" sz="3200" b="1" i="0" dirty="0" smtClean="0"/>
            <a:t>处理异常</a:t>
          </a:r>
          <a:r>
            <a:rPr lang="en-US" altLang="zh-CN" sz="3200" b="1" i="0" dirty="0" smtClean="0"/>
            <a:t>---</a:t>
          </a:r>
          <a:r>
            <a:rPr lang="en-US" sz="3200" b="1" i="0" dirty="0" err="1" smtClean="0">
              <a:solidFill>
                <a:srgbClr val="FF0000"/>
              </a:solidFill>
            </a:rPr>
            <a:t>HTTPError</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Y="-564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3329FF65-C267-41B7-AC0C-4AC4B00258AA}" type="presOf" srcId="{6E3B7ED6-7D65-41BB-9099-B4C10E2178B1}" destId="{A03F982E-3F1E-4F6C-9B02-93BA608BB100}" srcOrd="0" destOrd="0" presId="urn:microsoft.com/office/officeart/2005/8/layout/vList2"/>
    <dgm:cxn modelId="{67AB3A2A-4EE9-4A5A-918E-2F7F085AB324}" type="presOf" srcId="{E8EFF950-49F6-42D8-AC1F-1D25AE2938CF}" destId="{D0A4578E-B39B-4834-A84A-4CDB5E8E88CE}" srcOrd="0" destOrd="0" presId="urn:microsoft.com/office/officeart/2005/8/layout/vList2"/>
    <dgm:cxn modelId="{AB446CBA-17C4-4669-A1FB-8AB6081B57EB}"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980E9234-3FFD-40B8-93D5-300F8A24594B}" type="presOf" srcId="{6E3B7ED6-7D65-41BB-9099-B4C10E2178B1}" destId="{A03F982E-3F1E-4F6C-9B02-93BA608BB100}" srcOrd="0" destOrd="0" presId="urn:microsoft.com/office/officeart/2005/8/layout/vList2"/>
    <dgm:cxn modelId="{13E7E365-8C3B-4A91-9FA2-38A421158F43}" type="presOf" srcId="{E8EFF950-49F6-42D8-AC1F-1D25AE2938CF}" destId="{D0A4578E-B39B-4834-A84A-4CDB5E8E88CE}" srcOrd="0" destOrd="0" presId="urn:microsoft.com/office/officeart/2005/8/layout/vList2"/>
    <dgm:cxn modelId="{3855D294-2321-4041-8571-BC2532B8A310}"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73ECA629-9866-4104-9568-1DD81B3CD606}" type="presOf" srcId="{6E3B7ED6-7D65-41BB-9099-B4C10E2178B1}" destId="{A03F982E-3F1E-4F6C-9B02-93BA608BB100}" srcOrd="0" destOrd="0" presId="urn:microsoft.com/office/officeart/2005/8/layout/vList2"/>
    <dgm:cxn modelId="{22C5F25E-A190-4966-8E9B-382FFDA75094}" type="presOf" srcId="{E8EFF950-49F6-42D8-AC1F-1D25AE2938CF}" destId="{D0A4578E-B39B-4834-A84A-4CDB5E8E88CE}" srcOrd="0" destOrd="0" presId="urn:microsoft.com/office/officeart/2005/8/layout/vList2"/>
    <dgm:cxn modelId="{EB8FD4C7-7346-49D4-8E31-AD7152E96FED}"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urlparse</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D220B70C-4519-41D7-80F9-2F9E2E2C6EF8}" type="presOf" srcId="{E8EFF950-49F6-42D8-AC1F-1D25AE2938CF}" destId="{D0A4578E-B39B-4834-A84A-4CDB5E8E88CE}" srcOrd="0" destOrd="0" presId="urn:microsoft.com/office/officeart/2005/8/layout/vList2"/>
    <dgm:cxn modelId="{AE23ACAB-2D9E-40D2-BA1A-1A08785B5D1A}" type="presOf" srcId="{6E3B7ED6-7D65-41BB-9099-B4C10E2178B1}" destId="{A03F982E-3F1E-4F6C-9B02-93BA608BB100}" srcOrd="0" destOrd="0" presId="urn:microsoft.com/office/officeart/2005/8/layout/vList2"/>
    <dgm:cxn modelId="{72D341C7-C63F-4DE3-84B5-39A829786595}"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urlparse</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1550F9B-A344-4CD8-B926-12B7B556CEF5}" type="presOf" srcId="{E8EFF950-49F6-42D8-AC1F-1D25AE2938CF}" destId="{D0A4578E-B39B-4834-A84A-4CDB5E8E88CE}" srcOrd="0" destOrd="0" presId="urn:microsoft.com/office/officeart/2005/8/layout/vList2"/>
    <dgm:cxn modelId="{E70FE821-7735-4C3E-9B37-94192C462BFF}" type="presOf" srcId="{6E3B7ED6-7D65-41BB-9099-B4C10E2178B1}" destId="{A03F982E-3F1E-4F6C-9B02-93BA608BB100}" srcOrd="0" destOrd="0" presId="urn:microsoft.com/office/officeart/2005/8/layout/vList2"/>
    <dgm:cxn modelId="{10649B61-5852-4A82-8090-A282651E25D5}"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urlparse</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1420F0A9-0532-4A58-8E0A-EED01E9B0F40}" type="presOf" srcId="{E8EFF950-49F6-42D8-AC1F-1D25AE2938CF}" destId="{D0A4578E-B39B-4834-A84A-4CDB5E8E88CE}" srcOrd="0" destOrd="0" presId="urn:microsoft.com/office/officeart/2005/8/layout/vList2"/>
    <dgm:cxn modelId="{160927EC-AE5A-49D1-ADC9-33AB7653A0B7}" type="presOf" srcId="{6E3B7ED6-7D65-41BB-9099-B4C10E2178B1}" destId="{A03F982E-3F1E-4F6C-9B02-93BA608BB100}" srcOrd="0" destOrd="0" presId="urn:microsoft.com/office/officeart/2005/8/layout/vList2"/>
    <dgm:cxn modelId="{3E6B4C5C-DB46-4336-83B7-5873F846638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urlparse</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06D07545-5CDE-40EF-A88D-E98BD94F7B7D}"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82C81AA7-DC78-4821-90A2-3BDB68C12D36}" type="presOf" srcId="{6E3B7ED6-7D65-41BB-9099-B4C10E2178B1}" destId="{A03F982E-3F1E-4F6C-9B02-93BA608BB100}" srcOrd="0" destOrd="0" presId="urn:microsoft.com/office/officeart/2005/8/layout/vList2"/>
    <dgm:cxn modelId="{5FF43572-871B-46EF-9253-9B79A6510F30}"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urlparse</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1DEFFA29-976B-4953-83AB-D3A06C9F3BE4}" type="presOf" srcId="{E8EFF950-49F6-42D8-AC1F-1D25AE2938CF}" destId="{D0A4578E-B39B-4834-A84A-4CDB5E8E88CE}" srcOrd="0" destOrd="0" presId="urn:microsoft.com/office/officeart/2005/8/layout/vList2"/>
    <dgm:cxn modelId="{79247943-336F-4D55-9CAF-276F29D5453A}" type="presOf" srcId="{6E3B7ED6-7D65-41BB-9099-B4C10E2178B1}" destId="{A03F982E-3F1E-4F6C-9B02-93BA608BB100}" srcOrd="0" destOrd="0" presId="urn:microsoft.com/office/officeart/2005/8/layout/vList2"/>
    <dgm:cxn modelId="{4E8D17CC-C73B-45E0-AA5D-19D056608139}"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urlunparse</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E8440C0B-AF3A-44A5-A033-43FCB74E1E28}"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B19FFE8A-A800-4D2B-816B-FE5BD69A7509}" type="presOf" srcId="{E8EFF950-49F6-42D8-AC1F-1D25AE2938CF}" destId="{D0A4578E-B39B-4834-A84A-4CDB5E8E88CE}" srcOrd="0" destOrd="0" presId="urn:microsoft.com/office/officeart/2005/8/layout/vList2"/>
    <dgm:cxn modelId="{CCC011BD-8ADD-45C4-9660-077BB3333AF7}"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urlsplit</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ECF2282-706C-4A34-B24E-4BA99F830688}" type="presOf" srcId="{E8EFF950-49F6-42D8-AC1F-1D25AE2938CF}" destId="{D0A4578E-B39B-4834-A84A-4CDB5E8E88CE}" srcOrd="0" destOrd="0" presId="urn:microsoft.com/office/officeart/2005/8/layout/vList2"/>
    <dgm:cxn modelId="{F55A2D56-1347-4018-8CF0-AC2A343CB28B}" type="presOf" srcId="{6E3B7ED6-7D65-41BB-9099-B4C10E2178B1}" destId="{A03F982E-3F1E-4F6C-9B02-93BA608BB100}" srcOrd="0" destOrd="0" presId="urn:microsoft.com/office/officeart/2005/8/layout/vList2"/>
    <dgm:cxn modelId="{C0575DE2-C7D8-48C3-B600-62820349208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urlsplit</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A8FFAA33-6D4B-45D0-BAB5-3F346AF93C8D}" type="presOf" srcId="{E8EFF950-49F6-42D8-AC1F-1D25AE2938CF}" destId="{D0A4578E-B39B-4834-A84A-4CDB5E8E88CE}" srcOrd="0" destOrd="0" presId="urn:microsoft.com/office/officeart/2005/8/layout/vList2"/>
    <dgm:cxn modelId="{710DC9DE-57CC-4EC1-92D1-074B9FCC3474}" type="presOf" srcId="{6E3B7ED6-7D65-41BB-9099-B4C10E2178B1}" destId="{A03F982E-3F1E-4F6C-9B02-93BA608BB100}" srcOrd="0" destOrd="0" presId="urn:microsoft.com/office/officeart/2005/8/layout/vList2"/>
    <dgm:cxn modelId="{A9F3C793-6B67-411A-9FAF-ADA670A35373}"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urlunsplit</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1861AB59-9282-4B96-B93F-4637D6CD26BA}" type="presOf" srcId="{6E3B7ED6-7D65-41BB-9099-B4C10E2178B1}" destId="{A03F982E-3F1E-4F6C-9B02-93BA608BB100}" srcOrd="0" destOrd="0" presId="urn:microsoft.com/office/officeart/2005/8/layout/vList2"/>
    <dgm:cxn modelId="{9B311BF0-7BB4-41E8-9FB4-354ED802988F}" type="presOf" srcId="{E8EFF950-49F6-42D8-AC1F-1D25AE2938CF}" destId="{D0A4578E-B39B-4834-A84A-4CDB5E8E88CE}" srcOrd="0" destOrd="0" presId="urn:microsoft.com/office/officeart/2005/8/layout/vList2"/>
    <dgm:cxn modelId="{0C8FF966-C479-4B8E-B0F6-C631232F0ADD}"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urljoin</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BEB4ED19-124F-4F9B-A71F-32EE930C1698}" type="presOf" srcId="{E8EFF950-49F6-42D8-AC1F-1D25AE2938CF}" destId="{D0A4578E-B39B-4834-A84A-4CDB5E8E88CE}" srcOrd="0" destOrd="0" presId="urn:microsoft.com/office/officeart/2005/8/layout/vList2"/>
    <dgm:cxn modelId="{7FACA142-0BC7-47B6-A54B-4DF18E1BE884}" type="presOf" srcId="{6E3B7ED6-7D65-41BB-9099-B4C10E2178B1}" destId="{A03F982E-3F1E-4F6C-9B02-93BA608BB100}" srcOrd="0" destOrd="0" presId="urn:microsoft.com/office/officeart/2005/8/layout/vList2"/>
    <dgm:cxn modelId="{359F8BDB-6734-4E94-947E-97EEAC189F87}"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4CFC9A94-F131-4DDA-859D-3EF591649A3B}"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650AA3DE-C6F3-4B31-B048-607EAC58FC6A}" type="presOf" srcId="{E8EFF950-49F6-42D8-AC1F-1D25AE2938CF}" destId="{D0A4578E-B39B-4834-A84A-4CDB5E8E88CE}" srcOrd="0" destOrd="0" presId="urn:microsoft.com/office/officeart/2005/8/layout/vList2"/>
    <dgm:cxn modelId="{3B01692E-DE66-492D-91A4-D7FD55C71693}"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altLang="zh-CN" sz="3200" b="0" i="0" dirty="0" err="1" smtClean="0">
              <a:solidFill>
                <a:srgbClr val="FF0000"/>
              </a:solidFill>
            </a:rPr>
            <a:t>urlencode</a:t>
          </a:r>
          <a:r>
            <a:rPr lang="en-US" altLang="zh-CN" sz="3200" b="0"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54D8EBA9-DB84-465D-91C3-BFFD75E1A819}" type="presOf" srcId="{6E3B7ED6-7D65-41BB-9099-B4C10E2178B1}" destId="{A03F982E-3F1E-4F6C-9B02-93BA608BB100}" srcOrd="0" destOrd="0" presId="urn:microsoft.com/office/officeart/2005/8/layout/vList2"/>
    <dgm:cxn modelId="{7065097C-47CA-41B3-A4A5-8B1CDDD0D682}" type="presOf" srcId="{E8EFF950-49F6-42D8-AC1F-1D25AE2938CF}" destId="{D0A4578E-B39B-4834-A84A-4CDB5E8E88CE}" srcOrd="0" destOrd="0" presId="urn:microsoft.com/office/officeart/2005/8/layout/vList2"/>
    <dgm:cxn modelId="{8A6C6913-CA82-4862-BA01-AB86B9981CF7}"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err="1" smtClean="0">
              <a:solidFill>
                <a:srgbClr val="FF0000"/>
              </a:solidFill>
            </a:rPr>
            <a:t>parse_qs</a:t>
          </a:r>
          <a:r>
            <a:rPr lang="en-US" sz="3200" b="1"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22B5C392-7628-4AB6-8C17-5B0E9DB02692}" type="presOf" srcId="{E8EFF950-49F6-42D8-AC1F-1D25AE2938CF}" destId="{D0A4578E-B39B-4834-A84A-4CDB5E8E88CE}" srcOrd="0" destOrd="0" presId="urn:microsoft.com/office/officeart/2005/8/layout/vList2"/>
    <dgm:cxn modelId="{17DC9D9A-1E44-48E8-AE18-6D6692AE6E36}" type="presOf" srcId="{6E3B7ED6-7D65-41BB-9099-B4C10E2178B1}" destId="{A03F982E-3F1E-4F6C-9B02-93BA608BB100}" srcOrd="0" destOrd="0" presId="urn:microsoft.com/office/officeart/2005/8/layout/vList2"/>
    <dgm:cxn modelId="{9AD76A32-9884-4444-9164-A0A6EC96AFA2}"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altLang="zh-CN" sz="3200" b="0" i="0" dirty="0" err="1" smtClean="0">
              <a:solidFill>
                <a:srgbClr val="FF0000"/>
              </a:solidFill>
            </a:rPr>
            <a:t>parse_qsl</a:t>
          </a:r>
          <a:r>
            <a:rPr lang="en-US" altLang="zh-CN" sz="3200" b="0" i="0" dirty="0" smtClean="0">
              <a:solidFill>
                <a:srgbClr val="FF0000"/>
              </a:solidFill>
            </a:rPr>
            <a:t>()</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57496E57-0F15-4638-807F-CB83D732D756}" type="presOf" srcId="{E8EFF950-49F6-42D8-AC1F-1D25AE2938CF}" destId="{D0A4578E-B39B-4834-A84A-4CDB5E8E88CE}" srcOrd="0" destOrd="0" presId="urn:microsoft.com/office/officeart/2005/8/layout/vList2"/>
    <dgm:cxn modelId="{BBB449D2-E204-41EB-9765-806B69041772}" type="presOf" srcId="{6E3B7ED6-7D65-41BB-9099-B4C10E2178B1}" destId="{A03F982E-3F1E-4F6C-9B02-93BA608BB100}" srcOrd="0" destOrd="0" presId="urn:microsoft.com/office/officeart/2005/8/layout/vList2"/>
    <dgm:cxn modelId="{E29E680C-D751-4F3C-AE06-E26C2262F249}"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smtClean="0">
              <a:solidFill>
                <a:srgbClr val="FF0000"/>
              </a:solidFill>
            </a:rPr>
            <a:t>quote()</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35732AC8-2DD6-405B-B5FC-4C73CCA0B3B2}"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4D702C4E-B5E1-4C76-B7A5-3A8CCCAFF382}" type="presOf" srcId="{E8EFF950-49F6-42D8-AC1F-1D25AE2938CF}" destId="{D0A4578E-B39B-4834-A84A-4CDB5E8E88CE}" srcOrd="0" destOrd="0" presId="urn:microsoft.com/office/officeart/2005/8/layout/vList2"/>
    <dgm:cxn modelId="{D19EA534-457C-47CF-ADDC-F3B82F9E9275}"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en-US" sz="3200" b="1" i="0" dirty="0" smtClean="0">
              <a:solidFill>
                <a:srgbClr val="FF0000"/>
              </a:solidFill>
            </a:rPr>
            <a:t>unquote()</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B4D13DE-52F5-4BBE-8980-65ED9F282D5F}" type="presOf" srcId="{6E3B7ED6-7D65-41BB-9099-B4C10E2178B1}" destId="{A03F982E-3F1E-4F6C-9B02-93BA608BB100}" srcOrd="0" destOrd="0" presId="urn:microsoft.com/office/officeart/2005/8/layout/vList2"/>
    <dgm:cxn modelId="{30171422-1207-4C45-BD4F-CEBAED28C9C8}" type="presOf" srcId="{E8EFF950-49F6-42D8-AC1F-1D25AE2938CF}" destId="{D0A4578E-B39B-4834-A84A-4CDB5E8E88CE}" srcOrd="0" destOrd="0" presId="urn:microsoft.com/office/officeart/2005/8/layout/vList2"/>
    <dgm:cxn modelId="{E9EAD67F-342B-4DC9-A6D5-992D403573B3}"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1.3 </a:t>
          </a:r>
          <a:r>
            <a:rPr lang="zh-CN" altLang="en-US" sz="3200" b="1" i="0" dirty="0" smtClean="0"/>
            <a:t>解析链接</a:t>
          </a:r>
          <a:r>
            <a:rPr lang="en-US" altLang="zh-CN" sz="3200" b="1" i="0" dirty="0" smtClean="0"/>
            <a:t>--</a:t>
          </a:r>
          <a:r>
            <a:rPr lang="en-US" sz="3200" b="0" i="0" dirty="0" smtClean="0"/>
            <a:t>parse </a:t>
          </a:r>
          <a:r>
            <a:rPr lang="zh-CN" altLang="en-US" sz="3200" b="0" i="0" dirty="0" smtClean="0"/>
            <a:t>模块</a:t>
          </a:r>
          <a:r>
            <a:rPr lang="en-US" altLang="zh-CN" sz="3200" b="0" i="0" dirty="0" smtClean="0"/>
            <a:t>—</a:t>
          </a:r>
          <a:r>
            <a:rPr lang="zh-CN" altLang="en-US" sz="3200" b="0" i="0" dirty="0" smtClean="0"/>
            <a:t>小结</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63F5DD91-F618-4D75-8374-DE2E2B97B29F}" type="presOf" srcId="{E8EFF950-49F6-42D8-AC1F-1D25AE2938CF}" destId="{D0A4578E-B39B-4834-A84A-4CDB5E8E88CE}" srcOrd="0" destOrd="0" presId="urn:microsoft.com/office/officeart/2005/8/layout/vList2"/>
    <dgm:cxn modelId="{B7F29A31-F68B-461E-8653-67F540102250}" type="presOf" srcId="{6E3B7ED6-7D65-41BB-9099-B4C10E2178B1}" destId="{A03F982E-3F1E-4F6C-9B02-93BA608BB100}" srcOrd="0" destOrd="0" presId="urn:microsoft.com/office/officeart/2005/8/layout/vList2"/>
    <dgm:cxn modelId="{38C75A3B-5A24-44F7-B006-A46AA0635390}"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solidFill>
                <a:srgbClr val="FF0000"/>
              </a:solidFill>
            </a:rPr>
            <a:t>--</a:t>
          </a:r>
          <a:r>
            <a:rPr lang="en-US" sz="3200" b="1" i="0" dirty="0" smtClean="0">
              <a:solidFill>
                <a:srgbClr val="FF0000"/>
              </a:solidFill>
            </a:rPr>
            <a:t>Robots</a:t>
          </a:r>
          <a:r>
            <a:rPr lang="zh-CN" altLang="en-US" sz="3200" b="1" i="0" dirty="0" smtClean="0">
              <a:solidFill>
                <a:srgbClr val="FF0000"/>
              </a:solidFill>
            </a:rPr>
            <a:t>协议</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1EAFBB1F-C13D-4A6C-9A0F-A4F4A3B9ACDF}" type="presOf" srcId="{E8EFF950-49F6-42D8-AC1F-1D25AE2938CF}" destId="{D0A4578E-B39B-4834-A84A-4CDB5E8E88CE}" srcOrd="0" destOrd="0" presId="urn:microsoft.com/office/officeart/2005/8/layout/vList2"/>
    <dgm:cxn modelId="{8014705F-36F8-480F-921D-762EDEE88C57}" type="presOf" srcId="{6E3B7ED6-7D65-41BB-9099-B4C10E2178B1}" destId="{A03F982E-3F1E-4F6C-9B02-93BA608BB100}" srcOrd="0" destOrd="0" presId="urn:microsoft.com/office/officeart/2005/8/layout/vList2"/>
    <dgm:cxn modelId="{42E17E00-16D5-4331-99BC-76A393A9BE6F}"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solidFill>
                <a:srgbClr val="FF0000"/>
              </a:solidFill>
            </a:rPr>
            <a:t>--</a:t>
          </a:r>
          <a:r>
            <a:rPr lang="en-US" sz="3200" b="1" i="0" dirty="0" smtClean="0">
              <a:solidFill>
                <a:srgbClr val="FF0000"/>
              </a:solidFill>
            </a:rPr>
            <a:t>Robots</a:t>
          </a:r>
          <a:r>
            <a:rPr lang="zh-CN" altLang="en-US" sz="3200" b="1" i="0" dirty="0" smtClean="0">
              <a:solidFill>
                <a:srgbClr val="FF0000"/>
              </a:solidFill>
            </a:rPr>
            <a:t>协议</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3E31F8EA-BAE0-4792-97DC-B9D9AD3931AB}"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D53BBECF-629F-457E-8B3D-FD07E69688B3}" type="presOf" srcId="{6E3B7ED6-7D65-41BB-9099-B4C10E2178B1}" destId="{A03F982E-3F1E-4F6C-9B02-93BA608BB100}" srcOrd="0" destOrd="0" presId="urn:microsoft.com/office/officeart/2005/8/layout/vList2"/>
    <dgm:cxn modelId="{3F8019B4-8083-4764-8CDE-C47AF224CA60}"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t>--</a:t>
          </a:r>
          <a:r>
            <a:rPr lang="zh-CN" altLang="en-US" sz="3200" b="1" i="0" dirty="0" smtClean="0">
              <a:solidFill>
                <a:srgbClr val="FF0000"/>
              </a:solidFill>
            </a:rPr>
            <a:t>爬虫名称</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37594" custLinFactNeighborY="-33422">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9789DAEE-01FC-4110-8F09-811474C92DBB}" type="presOf" srcId="{E8EFF950-49F6-42D8-AC1F-1D25AE2938CF}" destId="{D0A4578E-B39B-4834-A84A-4CDB5E8E88CE}" srcOrd="0" destOrd="0" presId="urn:microsoft.com/office/officeart/2005/8/layout/vList2"/>
    <dgm:cxn modelId="{1CBDC2B9-D543-42C2-856B-3A3B50FE5221}" type="presOf" srcId="{6E3B7ED6-7D65-41BB-9099-B4C10E2178B1}" destId="{A03F982E-3F1E-4F6C-9B02-93BA608BB100}" srcOrd="0" destOrd="0" presId="urn:microsoft.com/office/officeart/2005/8/layout/vList2"/>
    <dgm:cxn modelId="{2F277606-6B55-4463-A635-55CB04FD1101}"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t>—</a:t>
          </a:r>
          <a:r>
            <a:rPr lang="en-US" sz="3200" b="1" i="0" dirty="0" err="1" smtClean="0">
              <a:solidFill>
                <a:srgbClr val="FF0000"/>
              </a:solidFill>
            </a:rPr>
            <a:t>robotparser</a:t>
          </a:r>
          <a:r>
            <a:rPr lang="zh-CN" altLang="en-US" sz="3200" b="1" i="0" dirty="0" smtClean="0">
              <a:solidFill>
                <a:srgbClr val="FF0000"/>
              </a:solidFill>
            </a:rPr>
            <a:t>模块</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16">
        <dgm:presLayoutVars>
          <dgm:chMax val="0"/>
          <dgm:bulletEnabled val="1"/>
        </dgm:presLayoutVars>
      </dgm:prSet>
      <dgm:spPr/>
      <dgm:t>
        <a:bodyPr/>
        <a:lstStyle/>
        <a:p>
          <a:endParaRPr lang="zh-CN" altLang="en-US"/>
        </a:p>
      </dgm:t>
    </dgm:pt>
  </dgm:ptLst>
  <dgm:cxnLst>
    <dgm:cxn modelId="{867471A2-2175-4A0E-B983-E86C889A7C21}"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9872D901-9C1D-4023-A104-6F2F33BB9DC1}" type="presOf" srcId="{E8EFF950-49F6-42D8-AC1F-1D25AE2938CF}" destId="{D0A4578E-B39B-4834-A84A-4CDB5E8E88CE}" srcOrd="0" destOrd="0" presId="urn:microsoft.com/office/officeart/2005/8/layout/vList2"/>
    <dgm:cxn modelId="{2A2AE872-0FDD-4AEC-8B78-48D80298C628}"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B19195F-F510-4CBB-802D-1991DAC2F56F}" type="presOf" srcId="{E8EFF950-49F6-42D8-AC1F-1D25AE2938CF}" destId="{D0A4578E-B39B-4834-A84A-4CDB5E8E88CE}" srcOrd="0" destOrd="0" presId="urn:microsoft.com/office/officeart/2005/8/layout/vList2"/>
    <dgm:cxn modelId="{989010C2-70F4-4189-90B4-8C6CA72C5416}" type="presOf" srcId="{6E3B7ED6-7D65-41BB-9099-B4C10E2178B1}" destId="{A03F982E-3F1E-4F6C-9B02-93BA608BB100}" srcOrd="0" destOrd="0" presId="urn:microsoft.com/office/officeart/2005/8/layout/vList2"/>
    <dgm:cxn modelId="{E913856E-415E-48F1-AB57-2A3FE5B8B262}"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t>—</a:t>
          </a:r>
          <a:r>
            <a:rPr lang="en-US" sz="3200" b="1" i="0" dirty="0" err="1" smtClean="0">
              <a:solidFill>
                <a:srgbClr val="FF0000"/>
              </a:solidFill>
            </a:rPr>
            <a:t>robotparser</a:t>
          </a:r>
          <a:r>
            <a:rPr lang="zh-CN" altLang="en-US" sz="3200" b="1" i="0" dirty="0" smtClean="0">
              <a:solidFill>
                <a:srgbClr val="FF0000"/>
              </a:solidFill>
            </a:rPr>
            <a:t>模块</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16">
        <dgm:presLayoutVars>
          <dgm:chMax val="0"/>
          <dgm:bulletEnabled val="1"/>
        </dgm:presLayoutVars>
      </dgm:prSet>
      <dgm:spPr/>
      <dgm:t>
        <a:bodyPr/>
        <a:lstStyle/>
        <a:p>
          <a:endParaRPr lang="zh-CN" altLang="en-US"/>
        </a:p>
      </dgm:t>
    </dgm:pt>
  </dgm:ptLst>
  <dgm:cxnLst>
    <dgm:cxn modelId="{AA536890-518B-42F8-A7EC-C3F8E38DB514}" type="presOf" srcId="{E8EFF950-49F6-42D8-AC1F-1D25AE2938CF}" destId="{D0A4578E-B39B-4834-A84A-4CDB5E8E88CE}" srcOrd="0" destOrd="0" presId="urn:microsoft.com/office/officeart/2005/8/layout/vList2"/>
    <dgm:cxn modelId="{20D62EFC-52DA-4B41-B81A-26AD88971BAF}"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9B92D082-D6C3-4389-ACEB-762045C7FA63}"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t>—</a:t>
          </a:r>
          <a:r>
            <a:rPr lang="en-US" sz="3200" b="1" i="0" dirty="0" err="1" smtClean="0">
              <a:solidFill>
                <a:srgbClr val="FF0000"/>
              </a:solidFill>
            </a:rPr>
            <a:t>robotparser</a:t>
          </a:r>
          <a:r>
            <a:rPr lang="zh-CN" altLang="en-US" sz="3200" b="1" i="0" dirty="0" smtClean="0">
              <a:solidFill>
                <a:srgbClr val="FF0000"/>
              </a:solidFill>
            </a:rPr>
            <a:t>模块</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16">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444FA28-81C6-4A94-8A39-799930729EAF}" type="presOf" srcId="{6E3B7ED6-7D65-41BB-9099-B4C10E2178B1}" destId="{A03F982E-3F1E-4F6C-9B02-93BA608BB100}" srcOrd="0" destOrd="0" presId="urn:microsoft.com/office/officeart/2005/8/layout/vList2"/>
    <dgm:cxn modelId="{C442708B-F6C7-4609-96BE-6F3F29E1328B}" type="presOf" srcId="{E8EFF950-49F6-42D8-AC1F-1D25AE2938CF}" destId="{D0A4578E-B39B-4834-A84A-4CDB5E8E88CE}" srcOrd="0" destOrd="0" presId="urn:microsoft.com/office/officeart/2005/8/layout/vList2"/>
    <dgm:cxn modelId="{E3508418-173F-499E-A0E0-ACADD51DDAF6}"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1.4 </a:t>
          </a:r>
          <a:r>
            <a:rPr lang="zh-CN" altLang="en-US" sz="3200" b="1" i="0" dirty="0" smtClean="0"/>
            <a:t>解析</a:t>
          </a:r>
          <a:r>
            <a:rPr lang="en-US" altLang="en-US" sz="3200" b="1" i="0" dirty="0" smtClean="0"/>
            <a:t>Robots </a:t>
          </a:r>
          <a:r>
            <a:rPr lang="zh-CN" altLang="en-US" sz="3200" b="1" i="0" dirty="0" smtClean="0"/>
            <a:t>协议</a:t>
          </a:r>
          <a:r>
            <a:rPr lang="en-US" altLang="zh-CN" sz="3200" b="1" i="0" dirty="0" smtClean="0"/>
            <a:t>—</a:t>
          </a:r>
          <a:r>
            <a:rPr lang="zh-CN" altLang="en-US" sz="3200" b="1" i="0" dirty="0" smtClean="0"/>
            <a:t>结语</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16">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EA199F75-D9EB-4E75-AC72-F8211604B96B}" type="presOf" srcId="{E8EFF950-49F6-42D8-AC1F-1D25AE2938CF}" destId="{D0A4578E-B39B-4834-A84A-4CDB5E8E88CE}" srcOrd="0" destOrd="0" presId="urn:microsoft.com/office/officeart/2005/8/layout/vList2"/>
    <dgm:cxn modelId="{78C0E28A-CAF5-4D4F-992C-3565A7ACD5D3}" type="presOf" srcId="{6E3B7ED6-7D65-41BB-9099-B4C10E2178B1}" destId="{A03F982E-3F1E-4F6C-9B02-93BA608BB100}" srcOrd="0" destOrd="0" presId="urn:microsoft.com/office/officeart/2005/8/layout/vList2"/>
    <dgm:cxn modelId="{B8D18A09-2CFE-439E-8173-5E79279BB85C}"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2.0 </a:t>
          </a:r>
          <a:r>
            <a:rPr lang="zh-CN" altLang="en-US" sz="3200" b="1" dirty="0" smtClean="0"/>
            <a:t>使用</a:t>
          </a:r>
          <a:r>
            <a:rPr lang="en-US" altLang="zh-CN" sz="3200" b="1" dirty="0" smtClean="0"/>
            <a:t>requests</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5B3C575-719D-48E7-8021-B9724E72D4B7}" type="presOf" srcId="{E8EFF950-49F6-42D8-AC1F-1D25AE2938CF}" destId="{D0A4578E-B39B-4834-A84A-4CDB5E8E88CE}" srcOrd="0" destOrd="0" presId="urn:microsoft.com/office/officeart/2005/8/layout/vList2"/>
    <dgm:cxn modelId="{A61E5934-36A7-4137-BB63-15F6E30E9119}" type="presOf" srcId="{6E3B7ED6-7D65-41BB-9099-B4C10E2178B1}" destId="{A03F982E-3F1E-4F6C-9B02-93BA608BB100}" srcOrd="0" destOrd="0" presId="urn:microsoft.com/office/officeart/2005/8/layout/vList2"/>
    <dgm:cxn modelId="{5DC5D2E3-05B7-49B0-A483-86751BB55FC1}"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0DC175D-E757-4652-9AA4-E27C331FF4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AED7AD54-CEAB-4C61-B95E-9AA58B0DAE75}">
      <dgm:prSet/>
      <dgm:spPr/>
      <dgm:t>
        <a:bodyPr/>
        <a:lstStyle/>
        <a:p>
          <a:pPr rtl="0"/>
          <a:r>
            <a:rPr lang="zh-CN" b="1" dirty="0" smtClean="0"/>
            <a:t>基本使用</a:t>
          </a:r>
          <a:endParaRPr lang="zh-CN" dirty="0"/>
        </a:p>
      </dgm:t>
    </dgm:pt>
    <dgm:pt modelId="{12B8D18E-FDA7-482B-8EA3-96B63D37798B}" type="parTrans" cxnId="{53D3B6EF-0411-490B-9784-909EE113E17A}">
      <dgm:prSet/>
      <dgm:spPr/>
      <dgm:t>
        <a:bodyPr/>
        <a:lstStyle/>
        <a:p>
          <a:endParaRPr lang="zh-CN" altLang="en-US"/>
        </a:p>
      </dgm:t>
    </dgm:pt>
    <dgm:pt modelId="{4C519977-DEF7-45CB-B5EB-8BFB5D2F6B2D}" type="sibTrans" cxnId="{53D3B6EF-0411-490B-9784-909EE113E17A}">
      <dgm:prSet/>
      <dgm:spPr/>
      <dgm:t>
        <a:bodyPr/>
        <a:lstStyle/>
        <a:p>
          <a:endParaRPr lang="zh-CN" altLang="en-US"/>
        </a:p>
      </dgm:t>
    </dgm:pt>
    <dgm:pt modelId="{DE9A5B8E-BDE3-4027-B0CD-80CD4963EB9F}">
      <dgm:prSet/>
      <dgm:spPr/>
      <dgm:t>
        <a:bodyPr/>
        <a:lstStyle/>
        <a:p>
          <a:pPr rtl="0"/>
          <a:r>
            <a:rPr lang="zh-CN" b="1" dirty="0" smtClean="0"/>
            <a:t>高级用法</a:t>
          </a:r>
          <a:endParaRPr lang="zh-CN" dirty="0"/>
        </a:p>
      </dgm:t>
    </dgm:pt>
    <dgm:pt modelId="{479ED2DF-2779-4CFB-B3FC-0AEF2A9B80BE}" type="parTrans" cxnId="{FBFB59D1-6BF7-4987-9013-94DE3DB6162B}">
      <dgm:prSet/>
      <dgm:spPr/>
      <dgm:t>
        <a:bodyPr/>
        <a:lstStyle/>
        <a:p>
          <a:endParaRPr lang="zh-CN" altLang="en-US"/>
        </a:p>
      </dgm:t>
    </dgm:pt>
    <dgm:pt modelId="{C9B5785D-0BC5-448E-A310-C32EC6809C4D}" type="sibTrans" cxnId="{FBFB59D1-6BF7-4987-9013-94DE3DB6162B}">
      <dgm:prSet/>
      <dgm:spPr/>
      <dgm:t>
        <a:bodyPr/>
        <a:lstStyle/>
        <a:p>
          <a:endParaRPr lang="zh-CN" altLang="en-US"/>
        </a:p>
      </dgm:t>
    </dgm:pt>
    <dgm:pt modelId="{595ECEC0-86A3-49D4-A20D-9CDBE5AC6D92}" type="pres">
      <dgm:prSet presAssocID="{60DC175D-E757-4652-9AA4-E27C331FF44F}" presName="Name0" presStyleCnt="0">
        <dgm:presLayoutVars>
          <dgm:dir/>
          <dgm:animLvl val="lvl"/>
          <dgm:resizeHandles val="exact"/>
        </dgm:presLayoutVars>
      </dgm:prSet>
      <dgm:spPr/>
      <dgm:t>
        <a:bodyPr/>
        <a:lstStyle/>
        <a:p>
          <a:endParaRPr lang="zh-CN" altLang="en-US"/>
        </a:p>
      </dgm:t>
    </dgm:pt>
    <dgm:pt modelId="{97303039-C26D-425A-A3EE-FF00EE704E36}" type="pres">
      <dgm:prSet presAssocID="{AED7AD54-CEAB-4C61-B95E-9AA58B0DAE75}" presName="linNode" presStyleCnt="0"/>
      <dgm:spPr/>
    </dgm:pt>
    <dgm:pt modelId="{5EAD3B84-F41D-44E7-81D3-63DF618FD03C}" type="pres">
      <dgm:prSet presAssocID="{AED7AD54-CEAB-4C61-B95E-9AA58B0DAE75}" presName="parentText" presStyleLbl="node1" presStyleIdx="0" presStyleCnt="2">
        <dgm:presLayoutVars>
          <dgm:chMax val="1"/>
          <dgm:bulletEnabled val="1"/>
        </dgm:presLayoutVars>
      </dgm:prSet>
      <dgm:spPr/>
      <dgm:t>
        <a:bodyPr/>
        <a:lstStyle/>
        <a:p>
          <a:endParaRPr lang="zh-CN" altLang="en-US"/>
        </a:p>
      </dgm:t>
    </dgm:pt>
    <dgm:pt modelId="{1D764584-10F8-42CF-A68A-879102AAF979}" type="pres">
      <dgm:prSet presAssocID="{4C519977-DEF7-45CB-B5EB-8BFB5D2F6B2D}" presName="sp" presStyleCnt="0"/>
      <dgm:spPr/>
    </dgm:pt>
    <dgm:pt modelId="{BCECDF88-057A-4747-BAE5-BDFD35A0DC5F}" type="pres">
      <dgm:prSet presAssocID="{DE9A5B8E-BDE3-4027-B0CD-80CD4963EB9F}" presName="linNode" presStyleCnt="0"/>
      <dgm:spPr/>
    </dgm:pt>
    <dgm:pt modelId="{948E5EAE-1111-482F-ADCF-E76E5E18FDD2}" type="pres">
      <dgm:prSet presAssocID="{DE9A5B8E-BDE3-4027-B0CD-80CD4963EB9F}" presName="parentText" presStyleLbl="node1" presStyleIdx="1" presStyleCnt="2">
        <dgm:presLayoutVars>
          <dgm:chMax val="1"/>
          <dgm:bulletEnabled val="1"/>
        </dgm:presLayoutVars>
      </dgm:prSet>
      <dgm:spPr/>
      <dgm:t>
        <a:bodyPr/>
        <a:lstStyle/>
        <a:p>
          <a:endParaRPr lang="zh-CN" altLang="en-US"/>
        </a:p>
      </dgm:t>
    </dgm:pt>
  </dgm:ptLst>
  <dgm:cxnLst>
    <dgm:cxn modelId="{397AC860-F4B3-461D-85AF-9601BCD54761}" type="presOf" srcId="{60DC175D-E757-4652-9AA4-E27C331FF44F}" destId="{595ECEC0-86A3-49D4-A20D-9CDBE5AC6D92}" srcOrd="0" destOrd="0" presId="urn:microsoft.com/office/officeart/2005/8/layout/vList5"/>
    <dgm:cxn modelId="{BD3D6252-96D4-4729-9B18-53B1D574B5E7}" type="presOf" srcId="{AED7AD54-CEAB-4C61-B95E-9AA58B0DAE75}" destId="{5EAD3B84-F41D-44E7-81D3-63DF618FD03C}" srcOrd="0" destOrd="0" presId="urn:microsoft.com/office/officeart/2005/8/layout/vList5"/>
    <dgm:cxn modelId="{53D3B6EF-0411-490B-9784-909EE113E17A}" srcId="{60DC175D-E757-4652-9AA4-E27C331FF44F}" destId="{AED7AD54-CEAB-4C61-B95E-9AA58B0DAE75}" srcOrd="0" destOrd="0" parTransId="{12B8D18E-FDA7-482B-8EA3-96B63D37798B}" sibTransId="{4C519977-DEF7-45CB-B5EB-8BFB5D2F6B2D}"/>
    <dgm:cxn modelId="{FBFB59D1-6BF7-4987-9013-94DE3DB6162B}" srcId="{60DC175D-E757-4652-9AA4-E27C331FF44F}" destId="{DE9A5B8E-BDE3-4027-B0CD-80CD4963EB9F}" srcOrd="1" destOrd="0" parTransId="{479ED2DF-2779-4CFB-B3FC-0AEF2A9B80BE}" sibTransId="{C9B5785D-0BC5-448E-A310-C32EC6809C4D}"/>
    <dgm:cxn modelId="{0DF2E225-0E69-489E-8201-A67662A74249}" type="presOf" srcId="{DE9A5B8E-BDE3-4027-B0CD-80CD4963EB9F}" destId="{948E5EAE-1111-482F-ADCF-E76E5E18FDD2}" srcOrd="0" destOrd="0" presId="urn:microsoft.com/office/officeart/2005/8/layout/vList5"/>
    <dgm:cxn modelId="{243F3D1A-3EBA-4574-993F-21C3C158306B}" type="presParOf" srcId="{595ECEC0-86A3-49D4-A20D-9CDBE5AC6D92}" destId="{97303039-C26D-425A-A3EE-FF00EE704E36}" srcOrd="0" destOrd="0" presId="urn:microsoft.com/office/officeart/2005/8/layout/vList5"/>
    <dgm:cxn modelId="{E27CD284-8D68-4B28-AC96-66E29FE83E26}" type="presParOf" srcId="{97303039-C26D-425A-A3EE-FF00EE704E36}" destId="{5EAD3B84-F41D-44E7-81D3-63DF618FD03C}" srcOrd="0" destOrd="0" presId="urn:microsoft.com/office/officeart/2005/8/layout/vList5"/>
    <dgm:cxn modelId="{58C467EF-F60B-4634-815F-BF8C89AD936C}" type="presParOf" srcId="{595ECEC0-86A3-49D4-A20D-9CDBE5AC6D92}" destId="{1D764584-10F8-42CF-A68A-879102AAF979}" srcOrd="1" destOrd="0" presId="urn:microsoft.com/office/officeart/2005/8/layout/vList5"/>
    <dgm:cxn modelId="{26B2499B-0686-4DBE-B5B4-BFB8C6B1AA2B}" type="presParOf" srcId="{595ECEC0-86A3-49D4-A20D-9CDBE5AC6D92}" destId="{BCECDF88-057A-4747-BAE5-BDFD35A0DC5F}" srcOrd="2" destOrd="0" presId="urn:microsoft.com/office/officeart/2005/8/layout/vList5"/>
    <dgm:cxn modelId="{F1FE77FC-507D-494F-AD38-CF2F1E145B44}" type="presParOf" srcId="{BCECDF88-057A-4747-BAE5-BDFD35A0DC5F}" destId="{948E5EAE-1111-482F-ADCF-E76E5E18FDD2}"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A03D5020-6E94-44DF-BA12-F4182B8016FE}" type="presOf" srcId="{E8EFF950-49F6-42D8-AC1F-1D25AE2938CF}" destId="{D0A4578E-B39B-4834-A84A-4CDB5E8E88CE}" srcOrd="0" destOrd="0" presId="urn:microsoft.com/office/officeart/2005/8/layout/vList2"/>
    <dgm:cxn modelId="{F4746657-73A5-425A-81BA-504A5E1013DB}" type="presOf" srcId="{6E3B7ED6-7D65-41BB-9099-B4C10E2178B1}" destId="{A03F982E-3F1E-4F6C-9B02-93BA608BB100}" srcOrd="0" destOrd="0" presId="urn:microsoft.com/office/officeart/2005/8/layout/vList2"/>
    <dgm:cxn modelId="{2630D993-29C2-46CF-9C48-A1017924A622}"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229D073C-F4EC-4D8A-8B0F-8F1CCEB9B5D3}" type="presOf" srcId="{E8EFF950-49F6-42D8-AC1F-1D25AE2938CF}" destId="{D0A4578E-B39B-4834-A84A-4CDB5E8E88CE}" srcOrd="0" destOrd="0" presId="urn:microsoft.com/office/officeart/2005/8/layout/vList2"/>
    <dgm:cxn modelId="{5DAE0050-3091-42F3-A3DE-7EC79D819D9E}" type="presOf" srcId="{6E3B7ED6-7D65-41BB-9099-B4C10E2178B1}" destId="{A03F982E-3F1E-4F6C-9B02-93BA608BB100}" srcOrd="0" destOrd="0" presId="urn:microsoft.com/office/officeart/2005/8/layout/vList2"/>
    <dgm:cxn modelId="{3F473A6B-993C-4651-88A2-C648FB7E2917}"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FFCB0839-A9C9-420F-85E6-0F50D7F74BDB}" type="presOf" srcId="{E8EFF950-49F6-42D8-AC1F-1D25AE2938CF}" destId="{D0A4578E-B39B-4834-A84A-4CDB5E8E88CE}" srcOrd="0" destOrd="0" presId="urn:microsoft.com/office/officeart/2005/8/layout/vList2"/>
    <dgm:cxn modelId="{D3AF0A29-49FA-484E-A376-3F9F8C611C51}" type="presOf" srcId="{6E3B7ED6-7D65-41BB-9099-B4C10E2178B1}" destId="{A03F982E-3F1E-4F6C-9B02-93BA608BB100}" srcOrd="0" destOrd="0" presId="urn:microsoft.com/office/officeart/2005/8/layout/vList2"/>
    <dgm:cxn modelId="{78C53DC5-F117-4214-9880-5B588D7ACDA1}"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AC37ADAF-12DC-41A1-990B-62B0C4526DE2}" type="presOf" srcId="{6E3B7ED6-7D65-41BB-9099-B4C10E2178B1}" destId="{A03F982E-3F1E-4F6C-9B02-93BA608BB100}" srcOrd="0" destOrd="0" presId="urn:microsoft.com/office/officeart/2005/8/layout/vList2"/>
    <dgm:cxn modelId="{AEA7198B-65F1-4912-BA4C-B0AF9AC7C817}" type="presOf" srcId="{E8EFF950-49F6-42D8-AC1F-1D25AE2938CF}" destId="{D0A4578E-B39B-4834-A84A-4CDB5E8E88CE}" srcOrd="0" destOrd="0" presId="urn:microsoft.com/office/officeart/2005/8/layout/vList2"/>
    <dgm:cxn modelId="{2A23F162-162D-4868-B8ED-A744507C51E2}"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FCE1793C-1E09-40A6-BD46-9C36231823C2}" type="presOf" srcId="{6E3B7ED6-7D65-41BB-9099-B4C10E2178B1}" destId="{A03F982E-3F1E-4F6C-9B02-93BA608BB100}"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F3523342-32E0-443A-8212-5FBED540ACB3}" type="presOf" srcId="{E8EFF950-49F6-42D8-AC1F-1D25AE2938CF}" destId="{D0A4578E-B39B-4834-A84A-4CDB5E8E88CE}" srcOrd="0" destOrd="0" presId="urn:microsoft.com/office/officeart/2005/8/layout/vList2"/>
    <dgm:cxn modelId="{234225C6-0764-4E1D-9905-AF1CFC717CE8}"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86A0478B-0E88-4DE8-A04D-D2F59786FCDF}" type="presOf" srcId="{E8EFF950-49F6-42D8-AC1F-1D25AE2938CF}" destId="{D0A4578E-B39B-4834-A84A-4CDB5E8E88CE}" srcOrd="0" destOrd="0" presId="urn:microsoft.com/office/officeart/2005/8/layout/vList2"/>
    <dgm:cxn modelId="{898E9F87-C903-497B-BCE5-F79A08D29243}" type="presOf" srcId="{6E3B7ED6-7D65-41BB-9099-B4C10E2178B1}" destId="{A03F982E-3F1E-4F6C-9B02-93BA608BB100}" srcOrd="0" destOrd="0" presId="urn:microsoft.com/office/officeart/2005/8/layout/vList2"/>
    <dgm:cxn modelId="{149FB06F-8D66-4F04-9DC8-9EAE92005B1B}"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ED25D969-1EB6-4667-9BF3-EA4EFCCCFEEA}" type="presOf" srcId="{E8EFF950-49F6-42D8-AC1F-1D25AE2938CF}" destId="{D0A4578E-B39B-4834-A84A-4CDB5E8E88CE}" srcOrd="0" destOrd="0" presId="urn:microsoft.com/office/officeart/2005/8/layout/vList2"/>
    <dgm:cxn modelId="{F7F2B884-4381-4219-9923-D15EA63343B8}" type="presOf" srcId="{6E3B7ED6-7D65-41BB-9099-B4C10E2178B1}" destId="{A03F982E-3F1E-4F6C-9B02-93BA608BB100}" srcOrd="0" destOrd="0" presId="urn:microsoft.com/office/officeart/2005/8/layout/vList2"/>
    <dgm:cxn modelId="{DB8E0CE6-BBF6-4E40-BEAF-50A1EBE59C1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AA52C3EF-8543-4391-B47D-DF8ADE817BC0}" type="presOf" srcId="{E8EFF950-49F6-42D8-AC1F-1D25AE2938CF}" destId="{D0A4578E-B39B-4834-A84A-4CDB5E8E88CE}" srcOrd="0" destOrd="0" presId="urn:microsoft.com/office/officeart/2005/8/layout/vList2"/>
    <dgm:cxn modelId="{B7354E49-4E34-452F-9506-759EE2D88B93}" type="presOf" srcId="{6E3B7ED6-7D65-41BB-9099-B4C10E2178B1}" destId="{A03F982E-3F1E-4F6C-9B02-93BA608BB100}" srcOrd="0" destOrd="0" presId="urn:microsoft.com/office/officeart/2005/8/layout/vList2"/>
    <dgm:cxn modelId="{43147338-E82B-4472-AEF4-3D236D4163A8}"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EEE0CE7A-3F4D-4BEB-A21E-7AE377F82E8C}" type="presOf" srcId="{6E3B7ED6-7D65-41BB-9099-B4C10E2178B1}" destId="{A03F982E-3F1E-4F6C-9B02-93BA608BB100}" srcOrd="0" destOrd="0" presId="urn:microsoft.com/office/officeart/2005/8/layout/vList2"/>
    <dgm:cxn modelId="{DD13D1C2-0013-426C-A228-147E53492CD6}" type="presOf" srcId="{E8EFF950-49F6-42D8-AC1F-1D25AE2938CF}" destId="{D0A4578E-B39B-4834-A84A-4CDB5E8E88CE}" srcOrd="0" destOrd="0" presId="urn:microsoft.com/office/officeart/2005/8/layout/vList2"/>
    <dgm:cxn modelId="{969F26F3-0515-4CC3-AD0A-92E90564D111}"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74AECF2E-824C-4D9A-A109-FA4B52EFAAFB}" type="presOf" srcId="{6E3B7ED6-7D65-41BB-9099-B4C10E2178B1}" destId="{A03F982E-3F1E-4F6C-9B02-93BA608BB100}" srcOrd="0" destOrd="0" presId="urn:microsoft.com/office/officeart/2005/8/layout/vList2"/>
    <dgm:cxn modelId="{1552AF59-D4E9-4134-8952-908888A2B104}" type="presOf" srcId="{E8EFF950-49F6-42D8-AC1F-1D25AE2938CF}" destId="{D0A4578E-B39B-4834-A84A-4CDB5E8E88CE}" srcOrd="0" destOrd="0" presId="urn:microsoft.com/office/officeart/2005/8/layout/vList2"/>
    <dgm:cxn modelId="{285DDCAD-6AAA-49D0-9540-C2E5367C1B3A}"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3CFED918-35F2-4C13-BD5B-8335D7B9EAF3}" type="presOf" srcId="{6E3B7ED6-7D65-41BB-9099-B4C10E2178B1}" destId="{A03F982E-3F1E-4F6C-9B02-93BA608BB100}" srcOrd="0" destOrd="0" presId="urn:microsoft.com/office/officeart/2005/8/layout/vList2"/>
    <dgm:cxn modelId="{4254E822-3C00-4BF9-A71C-D09ADF73BDC4}" type="presOf" srcId="{E8EFF950-49F6-42D8-AC1F-1D25AE2938CF}" destId="{D0A4578E-B39B-4834-A84A-4CDB5E8E88CE}" srcOrd="0" destOrd="0" presId="urn:microsoft.com/office/officeart/2005/8/layout/vList2"/>
    <dgm:cxn modelId="{80D4E11F-E388-40E0-8F65-79581F198784}"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GET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1DAFE303-CB04-4E55-9555-BC3BA02A1959}" type="presOf" srcId="{6E3B7ED6-7D65-41BB-9099-B4C10E2178B1}" destId="{A03F982E-3F1E-4F6C-9B02-93BA608BB100}" srcOrd="0" destOrd="0" presId="urn:microsoft.com/office/officeart/2005/8/layout/vList2"/>
    <dgm:cxn modelId="{80DB0FB9-5210-47B6-A80A-7579669E391E}" type="presOf" srcId="{E8EFF950-49F6-42D8-AC1F-1D25AE2938CF}" destId="{D0A4578E-B39B-4834-A84A-4CDB5E8E88CE}" srcOrd="0" destOrd="0" presId="urn:microsoft.com/office/officeart/2005/8/layout/vList2"/>
    <dgm:cxn modelId="{B35CAA5E-3861-4B04-9C8A-0D23354FA16C}"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POST</a:t>
          </a:r>
          <a:r>
            <a:rPr lang="zh-CN" altLang="en-US" sz="3200" b="1" i="0" dirty="0" smtClean="0">
              <a:solidFill>
                <a:srgbClr val="FF0000"/>
              </a:solidFill>
            </a:rPr>
            <a:t>请求</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D9CEC8E9-571E-4312-BDAB-1B092B68310C}" type="presOf" srcId="{E8EFF950-49F6-42D8-AC1F-1D25AE2938CF}" destId="{D0A4578E-B39B-4834-A84A-4CDB5E8E88CE}" srcOrd="0" destOrd="0" presId="urn:microsoft.com/office/officeart/2005/8/layout/vList2"/>
    <dgm:cxn modelId="{06B2A947-757C-499C-8F17-FBFDBB331810}" type="presOf" srcId="{6E3B7ED6-7D65-41BB-9099-B4C10E2178B1}" destId="{A03F982E-3F1E-4F6C-9B02-93BA608BB100}" srcOrd="0" destOrd="0" presId="urn:microsoft.com/office/officeart/2005/8/layout/vList2"/>
    <dgm:cxn modelId="{8D3E51B2-5534-4132-AD4B-D738929804D6}"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en-US" altLang="zh-CN" sz="3200" b="1" dirty="0" smtClean="0">
              <a:solidFill>
                <a:srgbClr val="FF0000"/>
              </a:solidFill>
            </a:rPr>
            <a:t>requests</a:t>
          </a:r>
          <a:r>
            <a:rPr lang="zh-CN" altLang="en-US" sz="3200" b="1" dirty="0" smtClean="0">
              <a:solidFill>
                <a:srgbClr val="FF0000"/>
              </a:solidFill>
            </a:rPr>
            <a:t>的</a:t>
          </a:r>
          <a:r>
            <a:rPr lang="en-US" sz="3200" b="1" i="0" dirty="0" smtClean="0">
              <a:solidFill>
                <a:srgbClr val="FF0000"/>
              </a:solidFill>
            </a:rPr>
            <a:t>Response</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7AD14E06-AE92-4D8F-8DF6-3A5BAB32247C}" type="presOf" srcId="{E8EFF950-49F6-42D8-AC1F-1D25AE2938CF}" destId="{D0A4578E-B39B-4834-A84A-4CDB5E8E88CE}" srcOrd="0" destOrd="0" presId="urn:microsoft.com/office/officeart/2005/8/layout/vList2"/>
    <dgm:cxn modelId="{1B052BA0-1FEE-4EA8-B335-87C6FD0B060D}" type="presOf" srcId="{6E3B7ED6-7D65-41BB-9099-B4C10E2178B1}" destId="{A03F982E-3F1E-4F6C-9B02-93BA608BB100}" srcOrd="0" destOrd="0" presId="urn:microsoft.com/office/officeart/2005/8/layout/vList2"/>
    <dgm:cxn modelId="{BA2E3455-E7DB-4048-ACB7-5987BB0FF990}"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2.1 </a:t>
          </a:r>
          <a:r>
            <a:rPr lang="zh-CN" sz="3200" b="1" dirty="0" smtClean="0"/>
            <a:t>基本使用</a:t>
          </a:r>
          <a:r>
            <a:rPr lang="en-US" altLang="zh-CN" sz="3200" b="1" dirty="0" smtClean="0"/>
            <a:t>—</a:t>
          </a:r>
          <a:r>
            <a:rPr lang="zh-CN" altLang="en-US" sz="3200" b="1" dirty="0" smtClean="0"/>
            <a:t>结语</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3A7A248A-5BF2-4829-9473-29ADF629A1AF}" type="presOf" srcId="{E8EFF950-49F6-42D8-AC1F-1D25AE2938CF}" destId="{D0A4578E-B39B-4834-A84A-4CDB5E8E88CE}" srcOrd="0" destOrd="0" presId="urn:microsoft.com/office/officeart/2005/8/layout/vList2"/>
    <dgm:cxn modelId="{FEC10BE8-282A-4728-8991-78A9CFB289C3}" type="presOf" srcId="{6E3B7ED6-7D65-41BB-9099-B4C10E2178B1}" destId="{A03F982E-3F1E-4F6C-9B02-93BA608BB100}" srcOrd="0" destOrd="0" presId="urn:microsoft.com/office/officeart/2005/8/layout/vList2"/>
    <dgm:cxn modelId="{1F51C3AD-507F-4BCA-B981-0D37DE8C5D0A}"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E266754D-B75B-46DA-8934-C359B96D99F8}" type="presOf" srcId="{6E3B7ED6-7D65-41BB-9099-B4C10E2178B1}" destId="{A03F982E-3F1E-4F6C-9B02-93BA608BB100}" srcOrd="0" destOrd="0" presId="urn:microsoft.com/office/officeart/2005/8/layout/vList2"/>
    <dgm:cxn modelId="{2F7D4CF3-293A-44DE-B210-F2DE9AEBFE33}" type="presOf" srcId="{E8EFF950-49F6-42D8-AC1F-1D25AE2938CF}" destId="{D0A4578E-B39B-4834-A84A-4CDB5E8E88CE}" srcOrd="0" destOrd="0" presId="urn:microsoft.com/office/officeart/2005/8/layout/vList2"/>
    <dgm:cxn modelId="{F8B63516-B927-440D-95A4-9D7DB0E371BF}"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5B2E2839-C9FA-40A7-BDCD-EF8682134BC5}" type="presOf" srcId="{6E3B7ED6-7D65-41BB-9099-B4C10E2178B1}" destId="{A03F982E-3F1E-4F6C-9B02-93BA608BB100}" srcOrd="0" destOrd="0" presId="urn:microsoft.com/office/officeart/2005/8/layout/vList2"/>
    <dgm:cxn modelId="{6350E7FA-FF59-4F5A-A361-93224540D749}" type="presOf" srcId="{E8EFF950-49F6-42D8-AC1F-1D25AE2938CF}" destId="{D0A4578E-B39B-4834-A84A-4CDB5E8E88CE}" srcOrd="0" destOrd="0" presId="urn:microsoft.com/office/officeart/2005/8/layout/vList2"/>
    <dgm:cxn modelId="{1912178B-B01A-4800-814C-BF83627181FF}"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zh-CN" altLang="en-US" sz="3200" b="1" i="0" dirty="0" smtClean="0">
              <a:solidFill>
                <a:srgbClr val="FF0000"/>
              </a:solidFill>
            </a:rPr>
            <a:t>文件上传</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E794A795-474C-4C3B-A348-3015BC89A9EE}"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18FCBF0F-4A37-447A-A624-CE24A871FF12}" type="presOf" srcId="{6E3B7ED6-7D65-41BB-9099-B4C10E2178B1}" destId="{A03F982E-3F1E-4F6C-9B02-93BA608BB100}" srcOrd="0" destOrd="0" presId="urn:microsoft.com/office/officeart/2005/8/layout/vList2"/>
    <dgm:cxn modelId="{79C519F3-CF35-4D5A-B4DE-E83893EBB604}"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en-US" sz="3200" b="1" i="0" dirty="0" smtClean="0">
              <a:solidFill>
                <a:srgbClr val="FF0000"/>
              </a:solidFill>
            </a:rPr>
            <a:t>Cookies</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D2CD637F-7C73-4F00-BEBF-4D2F0A912731}" type="presOf" srcId="{E8EFF950-49F6-42D8-AC1F-1D25AE2938CF}" destId="{D0A4578E-B39B-4834-A84A-4CDB5E8E88CE}" srcOrd="0" destOrd="0" presId="urn:microsoft.com/office/officeart/2005/8/layout/vList2"/>
    <dgm:cxn modelId="{B453BEAE-DE0B-45C0-BD6A-E0A449E190A0}" type="presOf" srcId="{6E3B7ED6-7D65-41BB-9099-B4C10E2178B1}" destId="{A03F982E-3F1E-4F6C-9B02-93BA608BB100}" srcOrd="0" destOrd="0" presId="urn:microsoft.com/office/officeart/2005/8/layout/vList2"/>
    <dgm:cxn modelId="{A41E63DA-11CD-42AA-8272-A77A71390B5F}"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en-US" sz="3200" b="1" i="0" dirty="0" smtClean="0">
              <a:solidFill>
                <a:srgbClr val="FF0000"/>
              </a:solidFill>
            </a:rPr>
            <a:t>Cookies</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C71B212D-F5AC-4D30-8387-D0275B3AE7EE}" type="presOf" srcId="{6E3B7ED6-7D65-41BB-9099-B4C10E2178B1}" destId="{A03F982E-3F1E-4F6C-9B02-93BA608BB100}" srcOrd="0" destOrd="0" presId="urn:microsoft.com/office/officeart/2005/8/layout/vList2"/>
    <dgm:cxn modelId="{3455D0E9-C3AF-41E0-BBBC-92E4EDBD58AA}" type="presOf" srcId="{E8EFF950-49F6-42D8-AC1F-1D25AE2938CF}" destId="{D0A4578E-B39B-4834-A84A-4CDB5E8E88CE}" srcOrd="0" destOrd="0" presId="urn:microsoft.com/office/officeart/2005/8/layout/vList2"/>
    <dgm:cxn modelId="{D504759E-8F65-4AFD-848E-E3758E4D4979}"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en-US" sz="3200" b="1" i="0" dirty="0" smtClean="0">
              <a:solidFill>
                <a:srgbClr val="FF0000"/>
              </a:solidFill>
            </a:rPr>
            <a:t>Cookies</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AFBB754F-AB6D-4CED-A92A-76E4DD31B507}" type="presOf" srcId="{E8EFF950-49F6-42D8-AC1F-1D25AE2938CF}" destId="{D0A4578E-B39B-4834-A84A-4CDB5E8E88CE}" srcOrd="0" destOrd="0" presId="urn:microsoft.com/office/officeart/2005/8/layout/vList2"/>
    <dgm:cxn modelId="{40AB9DBD-DB03-4465-9459-E1EFBB59B2B3}" type="presOf" srcId="{6E3B7ED6-7D65-41BB-9099-B4C10E2178B1}" destId="{A03F982E-3F1E-4F6C-9B02-93BA608BB100}" srcOrd="0" destOrd="0" presId="urn:microsoft.com/office/officeart/2005/8/layout/vList2"/>
    <dgm:cxn modelId="{CE4747D6-EC5F-481D-BF72-6821D7665C9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en-US" sz="3200" b="1" i="0" dirty="0" smtClean="0">
              <a:solidFill>
                <a:srgbClr val="FF0000"/>
              </a:solidFill>
            </a:rPr>
            <a:t>Cookies</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3D154C08-D010-4621-82E6-D545139FBAD1}" type="presOf" srcId="{6E3B7ED6-7D65-41BB-9099-B4C10E2178B1}" destId="{A03F982E-3F1E-4F6C-9B02-93BA608BB100}" srcOrd="0" destOrd="0" presId="urn:microsoft.com/office/officeart/2005/8/layout/vList2"/>
    <dgm:cxn modelId="{FFC6D404-79F0-48CB-A0A1-97A3C2692F89}" type="presOf" srcId="{E8EFF950-49F6-42D8-AC1F-1D25AE2938CF}" destId="{D0A4578E-B39B-4834-A84A-4CDB5E8E88CE}" srcOrd="0" destOrd="0" presId="urn:microsoft.com/office/officeart/2005/8/layout/vList2"/>
    <dgm:cxn modelId="{4F776565-A324-4655-9E13-EB9905A3234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zh-CN" altLang="en-US" sz="3200" b="1" i="0" dirty="0" smtClean="0">
              <a:solidFill>
                <a:srgbClr val="FF0000"/>
              </a:solidFill>
            </a:rPr>
            <a:t>会话维持</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274D0DD3-AD58-49FD-B33B-95D251E9E1DB}" type="presOf" srcId="{E8EFF950-49F6-42D8-AC1F-1D25AE2938CF}" destId="{D0A4578E-B39B-4834-A84A-4CDB5E8E88CE}" srcOrd="0" destOrd="0" presId="urn:microsoft.com/office/officeart/2005/8/layout/vList2"/>
    <dgm:cxn modelId="{1D8148B1-5467-4908-9793-66662F900FC2}" type="presOf" srcId="{6E3B7ED6-7D65-41BB-9099-B4C10E2178B1}" destId="{A03F982E-3F1E-4F6C-9B02-93BA608BB100}" srcOrd="0" destOrd="0" presId="urn:microsoft.com/office/officeart/2005/8/layout/vList2"/>
    <dgm:cxn modelId="{624255EE-A486-43DD-862B-ACFA134696F1}"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zh-CN" altLang="en-US" sz="3200" b="1" i="0" dirty="0" smtClean="0">
              <a:solidFill>
                <a:srgbClr val="FF0000"/>
              </a:solidFill>
            </a:rPr>
            <a:t>会话维持</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145EE02C-6EEC-4C60-A814-DC3D14EB8346}" type="presOf" srcId="{E8EFF950-49F6-42D8-AC1F-1D25AE2938CF}" destId="{D0A4578E-B39B-4834-A84A-4CDB5E8E88CE}" srcOrd="0" destOrd="0" presId="urn:microsoft.com/office/officeart/2005/8/layout/vList2"/>
    <dgm:cxn modelId="{5FC59D66-F60B-4A6B-B686-2819C0201B3C}" srcId="{6E3B7ED6-7D65-41BB-9099-B4C10E2178B1}" destId="{E8EFF950-49F6-42D8-AC1F-1D25AE2938CF}" srcOrd="0" destOrd="0" parTransId="{D94CA8E4-8676-494E-B642-EF82BE5762FE}" sibTransId="{5724F7F1-8299-41E5-BC36-D954A272BD03}"/>
    <dgm:cxn modelId="{7B88015A-A8AC-4DC8-9697-F5D61569FD48}" type="presOf" srcId="{6E3B7ED6-7D65-41BB-9099-B4C10E2178B1}" destId="{A03F982E-3F1E-4F6C-9B02-93BA608BB100}" srcOrd="0" destOrd="0" presId="urn:microsoft.com/office/officeart/2005/8/layout/vList2"/>
    <dgm:cxn modelId="{24F01848-ADA1-4E30-AF6D-6C2014D9F76E}"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zh-CN" altLang="en-US" sz="3200" b="1" i="0" dirty="0" smtClean="0">
              <a:solidFill>
                <a:srgbClr val="FF0000"/>
              </a:solidFill>
            </a:rPr>
            <a:t>会话维持</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99FE2A4B-D407-4F48-81CE-E6F1FAB5D93B}" type="presOf" srcId="{E8EFF950-49F6-42D8-AC1F-1D25AE2938CF}" destId="{D0A4578E-B39B-4834-A84A-4CDB5E8E88CE}" srcOrd="0" destOrd="0" presId="urn:microsoft.com/office/officeart/2005/8/layout/vList2"/>
    <dgm:cxn modelId="{0782BEE8-1EA6-48BE-96BF-59E573CE138E}" type="presOf" srcId="{6E3B7ED6-7D65-41BB-9099-B4C10E2178B1}" destId="{A03F982E-3F1E-4F6C-9B02-93BA608BB100}" srcOrd="0" destOrd="0" presId="urn:microsoft.com/office/officeart/2005/8/layout/vList2"/>
    <dgm:cxn modelId="{B4E9A9C5-A8B4-409F-9CE7-CDEE2379CEE5}"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2.2 </a:t>
          </a:r>
          <a:r>
            <a:rPr lang="zh-CN" altLang="en-US" sz="3200" b="1" i="0" dirty="0" smtClean="0"/>
            <a:t>高级用法</a:t>
          </a:r>
          <a:r>
            <a:rPr lang="en-US" altLang="zh-CN" sz="3200" b="1" i="0" dirty="0" smtClean="0"/>
            <a:t>---</a:t>
          </a:r>
          <a:r>
            <a:rPr lang="zh-CN" altLang="en-US" sz="3200" b="1" i="0" dirty="0" smtClean="0">
              <a:solidFill>
                <a:srgbClr val="FF0000"/>
              </a:solidFill>
            </a:rPr>
            <a:t>会话维持</a:t>
          </a:r>
          <a:endParaRPr lang="zh-CN" sz="3200" dirty="0">
            <a:solidFill>
              <a:srgbClr val="FF0000"/>
            </a:solidFill>
          </a:endParaRPr>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1059" custLinFactNeighborY="2081">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3790F2CB-210D-43A5-B6EA-DD648AF055E4}" type="presOf" srcId="{E8EFF950-49F6-42D8-AC1F-1D25AE2938CF}" destId="{D0A4578E-B39B-4834-A84A-4CDB5E8E88CE}" srcOrd="0" destOrd="0" presId="urn:microsoft.com/office/officeart/2005/8/layout/vList2"/>
    <dgm:cxn modelId="{2A23048D-3357-4100-8007-05B4946197F6}" type="presOf" srcId="{6E3B7ED6-7D65-41BB-9099-B4C10E2178B1}" destId="{A03F982E-3F1E-4F6C-9B02-93BA608BB100}" srcOrd="0" destOrd="0" presId="urn:microsoft.com/office/officeart/2005/8/layout/vList2"/>
    <dgm:cxn modelId="{078776AD-0510-4483-911F-FD98E060DA7C}"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ED4DE3BE-2901-451E-B4CB-2126E1709D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3FAB5FD-1818-45EF-A503-CF6C76392799}">
      <dgm:prSet/>
      <dgm:spPr/>
      <dgm:t>
        <a:bodyPr/>
        <a:lstStyle/>
        <a:p>
          <a:pPr algn="ctr" rtl="0"/>
          <a:r>
            <a:rPr lang="en-US" b="1" smtClean="0"/>
            <a:t>SSL</a:t>
          </a:r>
          <a:r>
            <a:rPr lang="zh-CN" b="1" smtClean="0"/>
            <a:t>证书验证</a:t>
          </a:r>
          <a:endParaRPr lang="zh-CN"/>
        </a:p>
      </dgm:t>
    </dgm:pt>
    <dgm:pt modelId="{09E44434-3ADB-4B79-8094-15A9D91F9B00}" type="parTrans" cxnId="{A5B0CD63-685D-4E95-A29D-DC515DADF7B2}">
      <dgm:prSet/>
      <dgm:spPr/>
      <dgm:t>
        <a:bodyPr/>
        <a:lstStyle/>
        <a:p>
          <a:pPr algn="ctr"/>
          <a:endParaRPr lang="zh-CN" altLang="en-US"/>
        </a:p>
      </dgm:t>
    </dgm:pt>
    <dgm:pt modelId="{88901594-BC68-48D9-9F25-6DA53B6C5C20}" type="sibTrans" cxnId="{A5B0CD63-685D-4E95-A29D-DC515DADF7B2}">
      <dgm:prSet/>
      <dgm:spPr/>
      <dgm:t>
        <a:bodyPr/>
        <a:lstStyle/>
        <a:p>
          <a:pPr algn="ctr"/>
          <a:endParaRPr lang="zh-CN" altLang="en-US"/>
        </a:p>
      </dgm:t>
    </dgm:pt>
    <dgm:pt modelId="{8700D810-237B-4D5A-9B4C-717562BC228E}">
      <dgm:prSet/>
      <dgm:spPr/>
      <dgm:t>
        <a:bodyPr/>
        <a:lstStyle/>
        <a:p>
          <a:pPr algn="ctr" rtl="0"/>
          <a:r>
            <a:rPr lang="zh-CN" b="1" smtClean="0"/>
            <a:t>代理设置</a:t>
          </a:r>
          <a:endParaRPr lang="zh-CN"/>
        </a:p>
      </dgm:t>
    </dgm:pt>
    <dgm:pt modelId="{6630FD7C-9DE7-4003-BEF6-51F438A3FCC0}" type="parTrans" cxnId="{56D63885-DFDD-4107-A122-974BEF1E0645}">
      <dgm:prSet/>
      <dgm:spPr/>
      <dgm:t>
        <a:bodyPr/>
        <a:lstStyle/>
        <a:p>
          <a:pPr algn="ctr"/>
          <a:endParaRPr lang="zh-CN" altLang="en-US"/>
        </a:p>
      </dgm:t>
    </dgm:pt>
    <dgm:pt modelId="{DE915776-42FF-4897-B6FA-40B0F2B0080A}" type="sibTrans" cxnId="{56D63885-DFDD-4107-A122-974BEF1E0645}">
      <dgm:prSet/>
      <dgm:spPr/>
      <dgm:t>
        <a:bodyPr/>
        <a:lstStyle/>
        <a:p>
          <a:pPr algn="ctr"/>
          <a:endParaRPr lang="zh-CN" altLang="en-US"/>
        </a:p>
      </dgm:t>
    </dgm:pt>
    <dgm:pt modelId="{6664FD8B-4744-4F37-999D-20743D5950E1}">
      <dgm:prSet/>
      <dgm:spPr/>
      <dgm:t>
        <a:bodyPr/>
        <a:lstStyle/>
        <a:p>
          <a:pPr algn="ctr" rtl="0"/>
          <a:r>
            <a:rPr lang="zh-CN" b="1" smtClean="0"/>
            <a:t>超时设置</a:t>
          </a:r>
          <a:endParaRPr lang="zh-CN"/>
        </a:p>
      </dgm:t>
    </dgm:pt>
    <dgm:pt modelId="{8D789F93-EACC-4A4C-A540-A303F8DD5CF0}" type="parTrans" cxnId="{49BC8574-8F63-4BB1-B7B5-D6DEEAB31590}">
      <dgm:prSet/>
      <dgm:spPr/>
      <dgm:t>
        <a:bodyPr/>
        <a:lstStyle/>
        <a:p>
          <a:pPr algn="ctr"/>
          <a:endParaRPr lang="zh-CN" altLang="en-US"/>
        </a:p>
      </dgm:t>
    </dgm:pt>
    <dgm:pt modelId="{A80AE128-6991-4AC5-AE2B-2C02FD356B1A}" type="sibTrans" cxnId="{49BC8574-8F63-4BB1-B7B5-D6DEEAB31590}">
      <dgm:prSet/>
      <dgm:spPr/>
      <dgm:t>
        <a:bodyPr/>
        <a:lstStyle/>
        <a:p>
          <a:pPr algn="ctr"/>
          <a:endParaRPr lang="zh-CN" altLang="en-US"/>
        </a:p>
      </dgm:t>
    </dgm:pt>
    <dgm:pt modelId="{FA76B0A9-99C9-40AD-8D7B-2F9A54560259}">
      <dgm:prSet/>
      <dgm:spPr/>
      <dgm:t>
        <a:bodyPr/>
        <a:lstStyle/>
        <a:p>
          <a:pPr algn="ctr" rtl="0"/>
          <a:r>
            <a:rPr lang="zh-CN" b="1" smtClean="0"/>
            <a:t>身份认证</a:t>
          </a:r>
          <a:endParaRPr lang="zh-CN"/>
        </a:p>
      </dgm:t>
    </dgm:pt>
    <dgm:pt modelId="{D878A477-258A-4733-8936-1BF23A661C40}" type="parTrans" cxnId="{912FA331-6259-4B25-8117-BC3A696558BF}">
      <dgm:prSet/>
      <dgm:spPr/>
      <dgm:t>
        <a:bodyPr/>
        <a:lstStyle/>
        <a:p>
          <a:pPr algn="ctr"/>
          <a:endParaRPr lang="zh-CN" altLang="en-US"/>
        </a:p>
      </dgm:t>
    </dgm:pt>
    <dgm:pt modelId="{7E7EDAB3-0A88-4048-A873-B8D5EAB017D5}" type="sibTrans" cxnId="{912FA331-6259-4B25-8117-BC3A696558BF}">
      <dgm:prSet/>
      <dgm:spPr/>
      <dgm:t>
        <a:bodyPr/>
        <a:lstStyle/>
        <a:p>
          <a:pPr algn="ctr"/>
          <a:endParaRPr lang="zh-CN" altLang="en-US"/>
        </a:p>
      </dgm:t>
    </dgm:pt>
    <dgm:pt modelId="{3FA89424-58E4-4F18-8061-0C2BA16B556E}">
      <dgm:prSet/>
      <dgm:spPr/>
      <dgm:t>
        <a:bodyPr/>
        <a:lstStyle/>
        <a:p>
          <a:pPr algn="ctr" rtl="0"/>
          <a:r>
            <a:rPr lang="en-US" b="1" smtClean="0"/>
            <a:t>Prepared Request</a:t>
          </a:r>
          <a:endParaRPr lang="zh-CN"/>
        </a:p>
      </dgm:t>
    </dgm:pt>
    <dgm:pt modelId="{80A486DA-6AD3-4866-8897-019D8D5239BB}" type="parTrans" cxnId="{D7BEC55B-4968-4F9A-AC08-B13F8FD1B40A}">
      <dgm:prSet/>
      <dgm:spPr/>
      <dgm:t>
        <a:bodyPr/>
        <a:lstStyle/>
        <a:p>
          <a:pPr algn="ctr"/>
          <a:endParaRPr lang="zh-CN" altLang="en-US"/>
        </a:p>
      </dgm:t>
    </dgm:pt>
    <dgm:pt modelId="{9E6E6D65-F4A5-45CE-8610-E76F677283A5}" type="sibTrans" cxnId="{D7BEC55B-4968-4F9A-AC08-B13F8FD1B40A}">
      <dgm:prSet/>
      <dgm:spPr/>
      <dgm:t>
        <a:bodyPr/>
        <a:lstStyle/>
        <a:p>
          <a:pPr algn="ctr"/>
          <a:endParaRPr lang="zh-CN" altLang="en-US"/>
        </a:p>
      </dgm:t>
    </dgm:pt>
    <dgm:pt modelId="{938DA2C4-CE47-4CD4-9B1B-68F83D22AAD9}" type="pres">
      <dgm:prSet presAssocID="{ED4DE3BE-2901-451E-B4CB-2126E1709D83}" presName="linear" presStyleCnt="0">
        <dgm:presLayoutVars>
          <dgm:animLvl val="lvl"/>
          <dgm:resizeHandles val="exact"/>
        </dgm:presLayoutVars>
      </dgm:prSet>
      <dgm:spPr/>
      <dgm:t>
        <a:bodyPr/>
        <a:lstStyle/>
        <a:p>
          <a:endParaRPr lang="zh-CN" altLang="en-US"/>
        </a:p>
      </dgm:t>
    </dgm:pt>
    <dgm:pt modelId="{1FA37733-F97E-491C-B7BB-7FCEEF4639AF}" type="pres">
      <dgm:prSet presAssocID="{43FAB5FD-1818-45EF-A503-CF6C76392799}" presName="parentText" presStyleLbl="node1" presStyleIdx="0" presStyleCnt="5">
        <dgm:presLayoutVars>
          <dgm:chMax val="0"/>
          <dgm:bulletEnabled val="1"/>
        </dgm:presLayoutVars>
      </dgm:prSet>
      <dgm:spPr/>
      <dgm:t>
        <a:bodyPr/>
        <a:lstStyle/>
        <a:p>
          <a:endParaRPr lang="zh-CN" altLang="en-US"/>
        </a:p>
      </dgm:t>
    </dgm:pt>
    <dgm:pt modelId="{B22888A1-74E4-49D0-B679-14BAF6F72A68}" type="pres">
      <dgm:prSet presAssocID="{88901594-BC68-48D9-9F25-6DA53B6C5C20}" presName="spacer" presStyleCnt="0"/>
      <dgm:spPr/>
    </dgm:pt>
    <dgm:pt modelId="{2B7F5AAC-A979-41CD-885C-987C2EC13D3E}" type="pres">
      <dgm:prSet presAssocID="{8700D810-237B-4D5A-9B4C-717562BC228E}" presName="parentText" presStyleLbl="node1" presStyleIdx="1" presStyleCnt="5">
        <dgm:presLayoutVars>
          <dgm:chMax val="0"/>
          <dgm:bulletEnabled val="1"/>
        </dgm:presLayoutVars>
      </dgm:prSet>
      <dgm:spPr/>
      <dgm:t>
        <a:bodyPr/>
        <a:lstStyle/>
        <a:p>
          <a:endParaRPr lang="zh-CN" altLang="en-US"/>
        </a:p>
      </dgm:t>
    </dgm:pt>
    <dgm:pt modelId="{62F34D83-8C72-4B6F-B1DE-DA90D3AD670F}" type="pres">
      <dgm:prSet presAssocID="{DE915776-42FF-4897-B6FA-40B0F2B0080A}" presName="spacer" presStyleCnt="0"/>
      <dgm:spPr/>
    </dgm:pt>
    <dgm:pt modelId="{5F27F794-D0F6-4ADE-8139-8730B80EE9AF}" type="pres">
      <dgm:prSet presAssocID="{6664FD8B-4744-4F37-999D-20743D5950E1}" presName="parentText" presStyleLbl="node1" presStyleIdx="2" presStyleCnt="5">
        <dgm:presLayoutVars>
          <dgm:chMax val="0"/>
          <dgm:bulletEnabled val="1"/>
        </dgm:presLayoutVars>
      </dgm:prSet>
      <dgm:spPr/>
      <dgm:t>
        <a:bodyPr/>
        <a:lstStyle/>
        <a:p>
          <a:endParaRPr lang="zh-CN" altLang="en-US"/>
        </a:p>
      </dgm:t>
    </dgm:pt>
    <dgm:pt modelId="{A97E02DF-808F-4A44-8E95-C8F0B8A559FE}" type="pres">
      <dgm:prSet presAssocID="{A80AE128-6991-4AC5-AE2B-2C02FD356B1A}" presName="spacer" presStyleCnt="0"/>
      <dgm:spPr/>
    </dgm:pt>
    <dgm:pt modelId="{3C6EC6DB-0F58-4056-A4EA-75546262EB5E}" type="pres">
      <dgm:prSet presAssocID="{FA76B0A9-99C9-40AD-8D7B-2F9A54560259}" presName="parentText" presStyleLbl="node1" presStyleIdx="3" presStyleCnt="5">
        <dgm:presLayoutVars>
          <dgm:chMax val="0"/>
          <dgm:bulletEnabled val="1"/>
        </dgm:presLayoutVars>
      </dgm:prSet>
      <dgm:spPr/>
      <dgm:t>
        <a:bodyPr/>
        <a:lstStyle/>
        <a:p>
          <a:endParaRPr lang="zh-CN" altLang="en-US"/>
        </a:p>
      </dgm:t>
    </dgm:pt>
    <dgm:pt modelId="{861C3349-67F4-419C-A3A2-33F0E7F9C255}" type="pres">
      <dgm:prSet presAssocID="{7E7EDAB3-0A88-4048-A873-B8D5EAB017D5}" presName="spacer" presStyleCnt="0"/>
      <dgm:spPr/>
    </dgm:pt>
    <dgm:pt modelId="{866DE7A5-E924-46E3-9FA7-86477DD5286C}" type="pres">
      <dgm:prSet presAssocID="{3FA89424-58E4-4F18-8061-0C2BA16B556E}" presName="parentText" presStyleLbl="node1" presStyleIdx="4" presStyleCnt="5">
        <dgm:presLayoutVars>
          <dgm:chMax val="0"/>
          <dgm:bulletEnabled val="1"/>
        </dgm:presLayoutVars>
      </dgm:prSet>
      <dgm:spPr/>
      <dgm:t>
        <a:bodyPr/>
        <a:lstStyle/>
        <a:p>
          <a:endParaRPr lang="zh-CN" altLang="en-US"/>
        </a:p>
      </dgm:t>
    </dgm:pt>
  </dgm:ptLst>
  <dgm:cxnLst>
    <dgm:cxn modelId="{5A69F898-D0AC-4C27-B5FB-32BD4703ECBB}" type="presOf" srcId="{6664FD8B-4744-4F37-999D-20743D5950E1}" destId="{5F27F794-D0F6-4ADE-8139-8730B80EE9AF}" srcOrd="0" destOrd="0" presId="urn:microsoft.com/office/officeart/2005/8/layout/vList2"/>
    <dgm:cxn modelId="{912FA331-6259-4B25-8117-BC3A696558BF}" srcId="{ED4DE3BE-2901-451E-B4CB-2126E1709D83}" destId="{FA76B0A9-99C9-40AD-8D7B-2F9A54560259}" srcOrd="3" destOrd="0" parTransId="{D878A477-258A-4733-8936-1BF23A661C40}" sibTransId="{7E7EDAB3-0A88-4048-A873-B8D5EAB017D5}"/>
    <dgm:cxn modelId="{D7BEC55B-4968-4F9A-AC08-B13F8FD1B40A}" srcId="{ED4DE3BE-2901-451E-B4CB-2126E1709D83}" destId="{3FA89424-58E4-4F18-8061-0C2BA16B556E}" srcOrd="4" destOrd="0" parTransId="{80A486DA-6AD3-4866-8897-019D8D5239BB}" sibTransId="{9E6E6D65-F4A5-45CE-8610-E76F677283A5}"/>
    <dgm:cxn modelId="{49BC8574-8F63-4BB1-B7B5-D6DEEAB31590}" srcId="{ED4DE3BE-2901-451E-B4CB-2126E1709D83}" destId="{6664FD8B-4744-4F37-999D-20743D5950E1}" srcOrd="2" destOrd="0" parTransId="{8D789F93-EACC-4A4C-A540-A303F8DD5CF0}" sibTransId="{A80AE128-6991-4AC5-AE2B-2C02FD356B1A}"/>
    <dgm:cxn modelId="{ECDADFF2-3655-4BF7-B6BE-ADBC58298409}" type="presOf" srcId="{8700D810-237B-4D5A-9B4C-717562BC228E}" destId="{2B7F5AAC-A979-41CD-885C-987C2EC13D3E}" srcOrd="0" destOrd="0" presId="urn:microsoft.com/office/officeart/2005/8/layout/vList2"/>
    <dgm:cxn modelId="{DF620D4A-39E0-49B7-84F5-1DBBE8C5265B}" type="presOf" srcId="{FA76B0A9-99C9-40AD-8D7B-2F9A54560259}" destId="{3C6EC6DB-0F58-4056-A4EA-75546262EB5E}" srcOrd="0" destOrd="0" presId="urn:microsoft.com/office/officeart/2005/8/layout/vList2"/>
    <dgm:cxn modelId="{A5B0CD63-685D-4E95-A29D-DC515DADF7B2}" srcId="{ED4DE3BE-2901-451E-B4CB-2126E1709D83}" destId="{43FAB5FD-1818-45EF-A503-CF6C76392799}" srcOrd="0" destOrd="0" parTransId="{09E44434-3ADB-4B79-8094-15A9D91F9B00}" sibTransId="{88901594-BC68-48D9-9F25-6DA53B6C5C20}"/>
    <dgm:cxn modelId="{7178D8BD-FFC5-4F09-9699-D34CAB6CC5B5}" type="presOf" srcId="{43FAB5FD-1818-45EF-A503-CF6C76392799}" destId="{1FA37733-F97E-491C-B7BB-7FCEEF4639AF}" srcOrd="0" destOrd="0" presId="urn:microsoft.com/office/officeart/2005/8/layout/vList2"/>
    <dgm:cxn modelId="{56D63885-DFDD-4107-A122-974BEF1E0645}" srcId="{ED4DE3BE-2901-451E-B4CB-2126E1709D83}" destId="{8700D810-237B-4D5A-9B4C-717562BC228E}" srcOrd="1" destOrd="0" parTransId="{6630FD7C-9DE7-4003-BEF6-51F438A3FCC0}" sibTransId="{DE915776-42FF-4897-B6FA-40B0F2B0080A}"/>
    <dgm:cxn modelId="{2C420CC2-4A89-43C6-8D3D-C80A36ABBB45}" type="presOf" srcId="{3FA89424-58E4-4F18-8061-0C2BA16B556E}" destId="{866DE7A5-E924-46E3-9FA7-86477DD5286C}" srcOrd="0" destOrd="0" presId="urn:microsoft.com/office/officeart/2005/8/layout/vList2"/>
    <dgm:cxn modelId="{4ABBF8BB-9F59-4DB4-B264-92998C2B7020}" type="presOf" srcId="{ED4DE3BE-2901-451E-B4CB-2126E1709D83}" destId="{938DA2C4-CE47-4CD4-9B1B-68F83D22AAD9}" srcOrd="0" destOrd="0" presId="urn:microsoft.com/office/officeart/2005/8/layout/vList2"/>
    <dgm:cxn modelId="{AB721F02-478C-4B98-A969-30201C183463}" type="presParOf" srcId="{938DA2C4-CE47-4CD4-9B1B-68F83D22AAD9}" destId="{1FA37733-F97E-491C-B7BB-7FCEEF4639AF}" srcOrd="0" destOrd="0" presId="urn:microsoft.com/office/officeart/2005/8/layout/vList2"/>
    <dgm:cxn modelId="{BEBD5D00-DA5C-4D0A-AC09-0AEEA2242E41}" type="presParOf" srcId="{938DA2C4-CE47-4CD4-9B1B-68F83D22AAD9}" destId="{B22888A1-74E4-49D0-B679-14BAF6F72A68}" srcOrd="1" destOrd="0" presId="urn:microsoft.com/office/officeart/2005/8/layout/vList2"/>
    <dgm:cxn modelId="{78208DE6-BF4B-4B48-90DB-55984D1A699B}" type="presParOf" srcId="{938DA2C4-CE47-4CD4-9B1B-68F83D22AAD9}" destId="{2B7F5AAC-A979-41CD-885C-987C2EC13D3E}" srcOrd="2" destOrd="0" presId="urn:microsoft.com/office/officeart/2005/8/layout/vList2"/>
    <dgm:cxn modelId="{571B3AA7-D5E8-481F-BA14-3D86097E20D1}" type="presParOf" srcId="{938DA2C4-CE47-4CD4-9B1B-68F83D22AAD9}" destId="{62F34D83-8C72-4B6F-B1DE-DA90D3AD670F}" srcOrd="3" destOrd="0" presId="urn:microsoft.com/office/officeart/2005/8/layout/vList2"/>
    <dgm:cxn modelId="{B1C991B8-DE4C-42FE-8773-A89FC6D75A40}" type="presParOf" srcId="{938DA2C4-CE47-4CD4-9B1B-68F83D22AAD9}" destId="{5F27F794-D0F6-4ADE-8139-8730B80EE9AF}" srcOrd="4" destOrd="0" presId="urn:microsoft.com/office/officeart/2005/8/layout/vList2"/>
    <dgm:cxn modelId="{2199931B-C51D-4923-900E-5E1004B3E6D7}" type="presParOf" srcId="{938DA2C4-CE47-4CD4-9B1B-68F83D22AAD9}" destId="{A97E02DF-808F-4A44-8E95-C8F0B8A559FE}" srcOrd="5" destOrd="0" presId="urn:microsoft.com/office/officeart/2005/8/layout/vList2"/>
    <dgm:cxn modelId="{79087333-0FC6-4E75-8745-3FE3A6724093}" type="presParOf" srcId="{938DA2C4-CE47-4CD4-9B1B-68F83D22AAD9}" destId="{3C6EC6DB-0F58-4056-A4EA-75546262EB5E}" srcOrd="6" destOrd="0" presId="urn:microsoft.com/office/officeart/2005/8/layout/vList2"/>
    <dgm:cxn modelId="{93A84570-1854-44F7-95DB-403F5D1310E1}" type="presParOf" srcId="{938DA2C4-CE47-4CD4-9B1B-68F83D22AAD9}" destId="{861C3349-67F4-419C-A3A2-33F0E7F9C255}" srcOrd="7" destOrd="0" presId="urn:microsoft.com/office/officeart/2005/8/layout/vList2"/>
    <dgm:cxn modelId="{D31356E7-0B2C-4412-8D8E-D165054C44DC}" type="presParOf" srcId="{938DA2C4-CE47-4CD4-9B1B-68F83D22AAD9}" destId="{866DE7A5-E924-46E3-9FA7-86477DD5286C}"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8E7CE3A-2E5F-4635-86E3-F8678159AA32}" type="presOf" srcId="{6E3B7ED6-7D65-41BB-9099-B4C10E2178B1}" destId="{A03F982E-3F1E-4F6C-9B02-93BA608BB100}" srcOrd="0" destOrd="0" presId="urn:microsoft.com/office/officeart/2005/8/layout/vList2"/>
    <dgm:cxn modelId="{9EB9BA13-C9D3-45EE-A871-4AA53DBAAD38}" type="presOf" srcId="{E8EFF950-49F6-42D8-AC1F-1D25AE2938CF}" destId="{D0A4578E-B39B-4834-A84A-4CDB5E8E88CE}" srcOrd="0" destOrd="0" presId="urn:microsoft.com/office/officeart/2005/8/layout/vList2"/>
    <dgm:cxn modelId="{06D63554-D8E0-440E-BD6A-4364886E5F0F}"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3B7ED6-7D65-41BB-9099-B4C10E2178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EFF950-49F6-42D8-AC1F-1D25AE2938CF}">
      <dgm:prSet custT="1"/>
      <dgm:spPr/>
      <dgm:t>
        <a:bodyPr/>
        <a:lstStyle/>
        <a:p>
          <a:pPr algn="ctr" rtl="0"/>
          <a:r>
            <a:rPr lang="en-US" altLang="zh-CN" sz="3200" b="1" i="0" dirty="0" smtClean="0"/>
            <a:t>1.1 </a:t>
          </a:r>
          <a:r>
            <a:rPr lang="zh-CN" altLang="en-US" sz="3200" b="1" i="0" dirty="0" smtClean="0"/>
            <a:t>发送请求</a:t>
          </a:r>
          <a:r>
            <a:rPr lang="en-US" altLang="zh-CN" sz="3200" b="1" i="0" dirty="0" smtClean="0"/>
            <a:t>-</a:t>
          </a:r>
          <a:r>
            <a:rPr lang="en-US" sz="3200" b="1" i="0" dirty="0" err="1" smtClean="0"/>
            <a:t>urlopen</a:t>
          </a:r>
          <a:r>
            <a:rPr lang="en-US" sz="3200" b="1" i="0" dirty="0" smtClean="0"/>
            <a:t>()</a:t>
          </a:r>
          <a:endParaRPr lang="zh-CN" sz="3200" dirty="0"/>
        </a:p>
      </dgm:t>
    </dgm:pt>
    <dgm:pt modelId="{D94CA8E4-8676-494E-B642-EF82BE5762FE}" type="parTrans" cxnId="{5FC59D66-F60B-4A6B-B686-2819C0201B3C}">
      <dgm:prSet/>
      <dgm:spPr/>
      <dgm:t>
        <a:bodyPr/>
        <a:lstStyle/>
        <a:p>
          <a:endParaRPr lang="zh-CN" altLang="en-US"/>
        </a:p>
      </dgm:t>
    </dgm:pt>
    <dgm:pt modelId="{5724F7F1-8299-41E5-BC36-D954A272BD03}" type="sibTrans" cxnId="{5FC59D66-F60B-4A6B-B686-2819C0201B3C}">
      <dgm:prSet/>
      <dgm:spPr/>
      <dgm:t>
        <a:bodyPr/>
        <a:lstStyle/>
        <a:p>
          <a:endParaRPr lang="zh-CN" altLang="en-US"/>
        </a:p>
      </dgm:t>
    </dgm:pt>
    <dgm:pt modelId="{A03F982E-3F1E-4F6C-9B02-93BA608BB100}" type="pres">
      <dgm:prSet presAssocID="{6E3B7ED6-7D65-41BB-9099-B4C10E2178B1}" presName="linear" presStyleCnt="0">
        <dgm:presLayoutVars>
          <dgm:animLvl val="lvl"/>
          <dgm:resizeHandles val="exact"/>
        </dgm:presLayoutVars>
      </dgm:prSet>
      <dgm:spPr/>
      <dgm:t>
        <a:bodyPr/>
        <a:lstStyle/>
        <a:p>
          <a:endParaRPr lang="zh-CN" altLang="en-US"/>
        </a:p>
      </dgm:t>
    </dgm:pt>
    <dgm:pt modelId="{D0A4578E-B39B-4834-A84A-4CDB5E8E88CE}" type="pres">
      <dgm:prSet presAssocID="{E8EFF950-49F6-42D8-AC1F-1D25AE2938CF}" presName="parentText" presStyleLbl="node1" presStyleIdx="0" presStyleCnt="1" custLinFactNeighborX="4339" custLinFactNeighborY="7078">
        <dgm:presLayoutVars>
          <dgm:chMax val="0"/>
          <dgm:bulletEnabled val="1"/>
        </dgm:presLayoutVars>
      </dgm:prSet>
      <dgm:spPr/>
      <dgm:t>
        <a:bodyPr/>
        <a:lstStyle/>
        <a:p>
          <a:endParaRPr lang="zh-CN" altLang="en-US"/>
        </a:p>
      </dgm:t>
    </dgm:pt>
  </dgm:ptLst>
  <dgm:cxnLst>
    <dgm:cxn modelId="{5FC59D66-F60B-4A6B-B686-2819C0201B3C}" srcId="{6E3B7ED6-7D65-41BB-9099-B4C10E2178B1}" destId="{E8EFF950-49F6-42D8-AC1F-1D25AE2938CF}" srcOrd="0" destOrd="0" parTransId="{D94CA8E4-8676-494E-B642-EF82BE5762FE}" sibTransId="{5724F7F1-8299-41E5-BC36-D954A272BD03}"/>
    <dgm:cxn modelId="{08A8AC85-EEA7-431F-B418-8367E54D1914}" type="presOf" srcId="{6E3B7ED6-7D65-41BB-9099-B4C10E2178B1}" destId="{A03F982E-3F1E-4F6C-9B02-93BA608BB100}" srcOrd="0" destOrd="0" presId="urn:microsoft.com/office/officeart/2005/8/layout/vList2"/>
    <dgm:cxn modelId="{82533593-BA65-4865-BC1D-6DE0BE1C11A3}" type="presOf" srcId="{E8EFF950-49F6-42D8-AC1F-1D25AE2938CF}" destId="{D0A4578E-B39B-4834-A84A-4CDB5E8E88CE}" srcOrd="0" destOrd="0" presId="urn:microsoft.com/office/officeart/2005/8/layout/vList2"/>
    <dgm:cxn modelId="{13E36BF8-5D58-444C-A61D-5443CD0DC54B}" type="presParOf" srcId="{A03F982E-3F1E-4F6C-9B02-93BA608BB100}" destId="{D0A4578E-B39B-4834-A84A-4CDB5E8E88C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6FD17-D766-4F48-B43B-802AEB4F32A2}">
      <dsp:nvSpPr>
        <dsp:cNvPr id="0" name=""/>
        <dsp:cNvSpPr/>
      </dsp:nvSpPr>
      <dsp:spPr>
        <a:xfrm rot="10800000">
          <a:off x="2174135" y="2803"/>
          <a:ext cx="6520694" cy="2126819"/>
        </a:xfrm>
        <a:prstGeom prst="homePlate">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37868" tIns="240030" rIns="448056" bIns="240030" numCol="1" spcCol="1270" anchor="ctr" anchorCtr="0">
          <a:noAutofit/>
        </a:bodyPr>
        <a:lstStyle/>
        <a:p>
          <a:pPr lvl="0" algn="ctr" defTabSz="2800350">
            <a:lnSpc>
              <a:spcPct val="90000"/>
            </a:lnSpc>
            <a:spcBef>
              <a:spcPct val="0"/>
            </a:spcBef>
            <a:spcAft>
              <a:spcPct val="35000"/>
            </a:spcAft>
          </a:pPr>
          <a:r>
            <a:rPr lang="zh-CN" altLang="en-US" sz="6300" b="1" i="0" kern="1200" dirty="0" smtClean="0"/>
            <a:t>使用</a:t>
          </a:r>
          <a:r>
            <a:rPr lang="en-US" sz="6300" b="1" i="0" kern="1200" dirty="0" err="1" smtClean="0"/>
            <a:t>Urllib</a:t>
          </a:r>
          <a:endParaRPr lang="en-US" sz="6300" b="1" i="0" kern="1200" dirty="0"/>
        </a:p>
      </dsp:txBody>
      <dsp:txXfrm rot="10800000">
        <a:off x="2705840" y="2803"/>
        <a:ext cx="5988989" cy="2126819"/>
      </dsp:txXfrm>
    </dsp:sp>
    <dsp:sp modelId="{E783621E-9280-4166-A86A-5DEE7A6FF9C4}">
      <dsp:nvSpPr>
        <dsp:cNvPr id="0" name=""/>
        <dsp:cNvSpPr/>
      </dsp:nvSpPr>
      <dsp:spPr>
        <a:xfrm>
          <a:off x="1110725" y="2803"/>
          <a:ext cx="2126819" cy="2126819"/>
        </a:xfrm>
        <a:prstGeom prst="ellipse">
          <a:avLst/>
        </a:prstGeom>
        <a:solidFill>
          <a:schemeClr val="accent1">
            <a:tint val="5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234777D-3E7C-4D3C-9C7C-F4A7E56C36EF}">
      <dsp:nvSpPr>
        <dsp:cNvPr id="0" name=""/>
        <dsp:cNvSpPr/>
      </dsp:nvSpPr>
      <dsp:spPr>
        <a:xfrm rot="10800000">
          <a:off x="2174135" y="2764494"/>
          <a:ext cx="6520694" cy="2126819"/>
        </a:xfrm>
        <a:prstGeom prst="homePlate">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37868" tIns="240030" rIns="448056" bIns="240030" numCol="1" spcCol="1270" anchor="ctr" anchorCtr="0">
          <a:noAutofit/>
        </a:bodyPr>
        <a:lstStyle/>
        <a:p>
          <a:pPr lvl="0" algn="ctr" defTabSz="2800350">
            <a:lnSpc>
              <a:spcPct val="90000"/>
            </a:lnSpc>
            <a:spcBef>
              <a:spcPct val="0"/>
            </a:spcBef>
            <a:spcAft>
              <a:spcPct val="35000"/>
            </a:spcAft>
          </a:pPr>
          <a:r>
            <a:rPr lang="zh-CN" altLang="en-US" sz="6300" b="1" i="0" kern="1200" dirty="0" smtClean="0"/>
            <a:t>使用</a:t>
          </a:r>
          <a:r>
            <a:rPr lang="en-US" sz="6300" b="1" i="0" kern="1200" dirty="0" smtClean="0"/>
            <a:t>requests</a:t>
          </a:r>
          <a:endParaRPr lang="en-US" sz="6300" b="1" i="0" kern="1200" dirty="0"/>
        </a:p>
      </dsp:txBody>
      <dsp:txXfrm rot="10800000">
        <a:off x="2705840" y="2764494"/>
        <a:ext cx="5988989" cy="2126819"/>
      </dsp:txXfrm>
    </dsp:sp>
    <dsp:sp modelId="{6F99B9B7-3B61-4842-B3CA-26D695FAD8AA}">
      <dsp:nvSpPr>
        <dsp:cNvPr id="0" name=""/>
        <dsp:cNvSpPr/>
      </dsp:nvSpPr>
      <dsp:spPr>
        <a:xfrm>
          <a:off x="1110725" y="2764494"/>
          <a:ext cx="2126819" cy="2126819"/>
        </a:xfrm>
        <a:prstGeom prst="ellipse">
          <a:avLst/>
        </a:prstGeom>
        <a:solidFill>
          <a:schemeClr val="accent1">
            <a:tint val="5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Request</a:t>
          </a:r>
          <a:endParaRPr lang="zh-CN" sz="3200" kern="1200" dirty="0"/>
        </a:p>
      </dsp:txBody>
      <dsp:txXfrm>
        <a:off x="52089" y="56683"/>
        <a:ext cx="5413457" cy="9628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Request</a:t>
          </a:r>
          <a:endParaRPr lang="zh-CN" sz="3200" kern="1200" dirty="0"/>
        </a:p>
      </dsp:txBody>
      <dsp:txXfrm>
        <a:off x="52089" y="56683"/>
        <a:ext cx="5413457" cy="9628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Request</a:t>
          </a:r>
          <a:endParaRPr lang="zh-CN" sz="3200" kern="1200" dirty="0"/>
        </a:p>
      </dsp:txBody>
      <dsp:txXfrm>
        <a:off x="52089" y="52089"/>
        <a:ext cx="5413457" cy="9628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zh-CN" altLang="en-US" sz="3200" b="1" i="0" kern="1200" dirty="0" smtClean="0"/>
            <a:t>高级用法</a:t>
          </a:r>
          <a:endParaRPr lang="zh-CN" sz="3200" kern="1200" dirty="0"/>
        </a:p>
      </dsp:txBody>
      <dsp:txXfrm>
        <a:off x="52089" y="56683"/>
        <a:ext cx="5413457" cy="9628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zh-CN" altLang="en-US" sz="3200" b="1" i="0" kern="1200" dirty="0" smtClean="0"/>
            <a:t>高级用法</a:t>
          </a:r>
          <a:endParaRPr lang="zh-CN" sz="3200" kern="1200" dirty="0"/>
        </a:p>
      </dsp:txBody>
      <dsp:txXfrm>
        <a:off x="52089" y="56683"/>
        <a:ext cx="5413457" cy="9628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zh-CN" altLang="en-US" sz="3200" b="1" i="0" kern="1200" dirty="0" smtClean="0"/>
            <a:t>高级用法</a:t>
          </a:r>
          <a:endParaRPr lang="zh-CN" sz="3200" kern="1200" dirty="0"/>
        </a:p>
      </dsp:txBody>
      <dsp:txXfrm>
        <a:off x="52089" y="56683"/>
        <a:ext cx="5413457" cy="96286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535"/>
          <a:ext cx="2701284" cy="10710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zh-CN" altLang="en-US" sz="3200" b="1" i="0" kern="1200" dirty="0" smtClean="0"/>
            <a:t>高级用法</a:t>
          </a:r>
          <a:endParaRPr lang="zh-CN" sz="3200" kern="1200" dirty="0"/>
        </a:p>
      </dsp:txBody>
      <dsp:txXfrm>
        <a:off x="52287" y="52822"/>
        <a:ext cx="2596710" cy="9665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zh-CN" altLang="zh-CN" sz="3200" b="1" i="0" kern="1200" dirty="0" smtClean="0"/>
            <a:t>代理</a:t>
          </a:r>
          <a:endParaRPr lang="zh-CN" sz="3200" kern="1200" dirty="0"/>
        </a:p>
      </dsp:txBody>
      <dsp:txXfrm>
        <a:off x="52089" y="52089"/>
        <a:ext cx="4346068" cy="96286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Cookies</a:t>
          </a:r>
          <a:endParaRPr lang="zh-CN" sz="3200" kern="1200" dirty="0"/>
        </a:p>
      </dsp:txBody>
      <dsp:txXfrm>
        <a:off x="52089" y="56683"/>
        <a:ext cx="4346068"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08922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zh-CN" altLang="en-US" sz="3200" b="0" i="0" kern="1200" dirty="0" smtClean="0"/>
            <a:t>四个模块</a:t>
          </a:r>
          <a:endParaRPr lang="zh-CN" sz="3200" kern="1200" dirty="0"/>
        </a:p>
      </dsp:txBody>
      <dsp:txXfrm>
        <a:off x="52089" y="56683"/>
        <a:ext cx="3985048" cy="9628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Cookies</a:t>
          </a:r>
          <a:endParaRPr lang="zh-CN" sz="3200" kern="1200" dirty="0"/>
        </a:p>
      </dsp:txBody>
      <dsp:txXfrm>
        <a:off x="52089" y="56683"/>
        <a:ext cx="4346068" cy="96286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Cookies</a:t>
          </a:r>
          <a:endParaRPr lang="zh-CN" sz="3200" kern="1200" dirty="0"/>
        </a:p>
      </dsp:txBody>
      <dsp:txXfrm>
        <a:off x="52089" y="56683"/>
        <a:ext cx="4346068" cy="9628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smtClean="0"/>
            <a:t>Cookies</a:t>
          </a:r>
          <a:endParaRPr lang="zh-CN" sz="3200" kern="1200" dirty="0"/>
        </a:p>
      </dsp:txBody>
      <dsp:txXfrm>
        <a:off x="52089" y="56683"/>
        <a:ext cx="4346068" cy="96286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1.2 </a:t>
          </a:r>
          <a:r>
            <a:rPr lang="zh-CN" altLang="en-US" sz="3200" b="1" i="0" kern="1200" dirty="0" smtClean="0"/>
            <a:t>处理异常</a:t>
          </a:r>
          <a:endParaRPr lang="zh-CN" sz="3200" kern="1200" dirty="0">
            <a:solidFill>
              <a:srgbClr val="FF0000"/>
            </a:solidFill>
          </a:endParaRPr>
        </a:p>
      </dsp:txBody>
      <dsp:txXfrm>
        <a:off x="52089" y="56683"/>
        <a:ext cx="4346068" cy="96286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4450246"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1.2 </a:t>
          </a:r>
          <a:r>
            <a:rPr lang="zh-CN" altLang="en-US" sz="3200" b="1" i="0" kern="1200" dirty="0" smtClean="0"/>
            <a:t>处理异常</a:t>
          </a:r>
          <a:r>
            <a:rPr lang="en-US" altLang="zh-CN" sz="3200" b="1" i="0" kern="1200" dirty="0" smtClean="0"/>
            <a:t>---</a:t>
          </a:r>
          <a:r>
            <a:rPr lang="en-US" sz="3200" b="1" i="0" kern="1200" dirty="0" err="1" smtClean="0">
              <a:solidFill>
                <a:srgbClr val="FF0000"/>
              </a:solidFill>
            </a:rPr>
            <a:t>URLError</a:t>
          </a:r>
          <a:endParaRPr lang="zh-CN" sz="3200" kern="1200" dirty="0">
            <a:solidFill>
              <a:srgbClr val="FF0000"/>
            </a:solidFill>
          </a:endParaRPr>
        </a:p>
      </dsp:txBody>
      <dsp:txXfrm>
        <a:off x="52089" y="56683"/>
        <a:ext cx="4346068" cy="96286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5090326"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1.2 </a:t>
          </a:r>
          <a:r>
            <a:rPr lang="zh-CN" altLang="en-US" sz="3200" b="1" i="0" kern="1200" dirty="0" smtClean="0"/>
            <a:t>处理异常</a:t>
          </a:r>
          <a:r>
            <a:rPr lang="en-US" altLang="zh-CN" sz="3200" b="1" i="0" kern="1200" dirty="0" smtClean="0"/>
            <a:t>---</a:t>
          </a:r>
          <a:r>
            <a:rPr lang="en-US" sz="3200" b="1" i="0" kern="1200" dirty="0" err="1" smtClean="0">
              <a:solidFill>
                <a:srgbClr val="FF0000"/>
              </a:solidFill>
            </a:rPr>
            <a:t>HTTPError</a:t>
          </a:r>
          <a:endParaRPr lang="zh-CN" sz="3200" kern="1200" dirty="0">
            <a:solidFill>
              <a:srgbClr val="FF0000"/>
            </a:solidFill>
          </a:endParaRPr>
        </a:p>
      </dsp:txBody>
      <dsp:txXfrm>
        <a:off x="34299" y="34299"/>
        <a:ext cx="5021728" cy="63401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5090326"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1.2 </a:t>
          </a:r>
          <a:r>
            <a:rPr lang="zh-CN" altLang="en-US" sz="3200" b="1" i="0" kern="1200" dirty="0" smtClean="0"/>
            <a:t>处理异常</a:t>
          </a:r>
          <a:r>
            <a:rPr lang="en-US" altLang="zh-CN" sz="3200" b="1" i="0" kern="1200" dirty="0" smtClean="0"/>
            <a:t>---</a:t>
          </a:r>
          <a:r>
            <a:rPr lang="en-US" sz="3200" b="1" i="0" kern="1200" dirty="0" err="1" smtClean="0">
              <a:solidFill>
                <a:srgbClr val="FF0000"/>
              </a:solidFill>
            </a:rPr>
            <a:t>HTTPError</a:t>
          </a:r>
          <a:endParaRPr lang="zh-CN" sz="3200" kern="1200" dirty="0">
            <a:solidFill>
              <a:srgbClr val="FF0000"/>
            </a:solidFill>
          </a:endParaRPr>
        </a:p>
      </dsp:txBody>
      <dsp:txXfrm>
        <a:off x="34299" y="34299"/>
        <a:ext cx="5021728" cy="63401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5090326"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1.2 </a:t>
          </a:r>
          <a:r>
            <a:rPr lang="zh-CN" altLang="en-US" sz="3200" b="1" i="0" kern="1200" dirty="0" smtClean="0"/>
            <a:t>处理异常</a:t>
          </a:r>
          <a:r>
            <a:rPr lang="en-US" altLang="zh-CN" sz="3200" b="1" i="0" kern="1200" dirty="0" smtClean="0"/>
            <a:t>---</a:t>
          </a:r>
          <a:r>
            <a:rPr lang="en-US" sz="3200" b="1" i="0" kern="1200" dirty="0" err="1" smtClean="0">
              <a:solidFill>
                <a:srgbClr val="FF0000"/>
              </a:solidFill>
            </a:rPr>
            <a:t>HTTPError</a:t>
          </a:r>
          <a:endParaRPr lang="zh-CN" sz="3200" kern="1200" dirty="0">
            <a:solidFill>
              <a:srgbClr val="FF0000"/>
            </a:solidFill>
          </a:endParaRPr>
        </a:p>
      </dsp:txBody>
      <dsp:txXfrm>
        <a:off x="34299" y="34299"/>
        <a:ext cx="5021728" cy="63401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5090326"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1.2 </a:t>
          </a:r>
          <a:r>
            <a:rPr lang="zh-CN" altLang="en-US" sz="3200" b="1" i="0" kern="1200" dirty="0" smtClean="0"/>
            <a:t>处理异常</a:t>
          </a:r>
          <a:r>
            <a:rPr lang="en-US" altLang="zh-CN" sz="3200" b="1" i="0" kern="1200" dirty="0" smtClean="0"/>
            <a:t>---</a:t>
          </a:r>
          <a:r>
            <a:rPr lang="en-US" sz="3200" b="1" i="0" kern="1200" dirty="0" err="1" smtClean="0">
              <a:solidFill>
                <a:srgbClr val="FF0000"/>
              </a:solidFill>
            </a:rPr>
            <a:t>HTTPError</a:t>
          </a:r>
          <a:endParaRPr lang="zh-CN" sz="3200" kern="1200" dirty="0">
            <a:solidFill>
              <a:srgbClr val="FF0000"/>
            </a:solidFill>
          </a:endParaRPr>
        </a:p>
      </dsp:txBody>
      <dsp:txXfrm>
        <a:off x="34299" y="34299"/>
        <a:ext cx="5021728" cy="63401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5642965"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endParaRPr lang="zh-CN" sz="3200" kern="1200" dirty="0">
            <a:solidFill>
              <a:srgbClr val="FF0000"/>
            </a:solidFill>
          </a:endParaRPr>
        </a:p>
      </dsp:txBody>
      <dsp:txXfrm>
        <a:off x="34299" y="34299"/>
        <a:ext cx="5574367" cy="634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urlparse</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urlparse</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urlparse</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urlparse</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urlparse</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urlunparse</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urlsplit</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urlsplit</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urlunsplit</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urljoin</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altLang="zh-CN" sz="3200" b="0" i="0" kern="1200" dirty="0" err="1" smtClean="0">
              <a:solidFill>
                <a:srgbClr val="FF0000"/>
              </a:solidFill>
            </a:rPr>
            <a:t>urlencode</a:t>
          </a:r>
          <a:r>
            <a:rPr lang="en-US" altLang="zh-CN" sz="3200" b="0"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err="1" smtClean="0">
              <a:solidFill>
                <a:srgbClr val="FF0000"/>
              </a:solidFill>
            </a:rPr>
            <a:t>parse_qs</a:t>
          </a:r>
          <a:r>
            <a:rPr lang="en-US" sz="3200" b="1"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altLang="zh-CN" sz="3200" b="0" i="0" kern="1200" dirty="0" err="1" smtClean="0">
              <a:solidFill>
                <a:srgbClr val="FF0000"/>
              </a:solidFill>
            </a:rPr>
            <a:t>parse_qsl</a:t>
          </a:r>
          <a:r>
            <a:rPr lang="en-US" altLang="zh-CN" sz="3200" b="0" i="0" kern="1200" dirty="0" smtClean="0">
              <a:solidFill>
                <a:srgbClr val="FF0000"/>
              </a:solidFill>
            </a:rPr>
            <a:t>()</a:t>
          </a:r>
          <a:endParaRPr lang="zh-CN" sz="3200" kern="1200" dirty="0">
            <a:solidFill>
              <a:srgbClr val="FF0000"/>
            </a:solidFill>
          </a:endParaRPr>
        </a:p>
      </dsp:txBody>
      <dsp:txXfrm>
        <a:off x="34299" y="34299"/>
        <a:ext cx="7960939" cy="634018"/>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smtClean="0">
              <a:solidFill>
                <a:srgbClr val="FF0000"/>
              </a:solidFill>
            </a:rPr>
            <a:t>quote()</a:t>
          </a:r>
          <a:endParaRPr lang="zh-CN" sz="3200" kern="1200" dirty="0">
            <a:solidFill>
              <a:srgbClr val="FF0000"/>
            </a:solidFill>
          </a:endParaRPr>
        </a:p>
      </dsp:txBody>
      <dsp:txXfrm>
        <a:off x="34299" y="34299"/>
        <a:ext cx="7960939" cy="634018"/>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en-US" sz="3200" b="1" i="0" kern="1200" dirty="0" smtClean="0">
              <a:solidFill>
                <a:srgbClr val="FF0000"/>
              </a:solidFill>
            </a:rPr>
            <a:t>unquote()</a:t>
          </a:r>
          <a:endParaRPr lang="zh-CN" sz="3200" kern="1200" dirty="0">
            <a:solidFill>
              <a:srgbClr val="FF0000"/>
            </a:solidFill>
          </a:endParaRPr>
        </a:p>
      </dsp:txBody>
      <dsp:txXfrm>
        <a:off x="34299" y="34299"/>
        <a:ext cx="7960939" cy="634018"/>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1.3 </a:t>
          </a:r>
          <a:r>
            <a:rPr lang="zh-CN" altLang="en-US" sz="3200" b="1" i="0" kern="1200" dirty="0" smtClean="0"/>
            <a:t>解析链接</a:t>
          </a:r>
          <a:r>
            <a:rPr lang="en-US" altLang="zh-CN" sz="3200" b="1" i="0" kern="1200" dirty="0" smtClean="0"/>
            <a:t>--</a:t>
          </a:r>
          <a:r>
            <a:rPr lang="en-US" sz="3200" b="0" i="0" kern="1200" dirty="0" smtClean="0"/>
            <a:t>parse </a:t>
          </a:r>
          <a:r>
            <a:rPr lang="zh-CN" altLang="en-US" sz="3200" b="0" i="0" kern="1200" dirty="0" smtClean="0"/>
            <a:t>模块</a:t>
          </a:r>
          <a:r>
            <a:rPr lang="en-US" altLang="zh-CN" sz="3200" b="0" i="0" kern="1200" dirty="0" smtClean="0"/>
            <a:t>—</a:t>
          </a:r>
          <a:r>
            <a:rPr lang="zh-CN" altLang="en-US" sz="3200" b="0" i="0" kern="1200" dirty="0" smtClean="0"/>
            <a:t>小结</a:t>
          </a:r>
          <a:endParaRPr lang="zh-CN" sz="3200" kern="1200" dirty="0">
            <a:solidFill>
              <a:srgbClr val="FF0000"/>
            </a:solidFill>
          </a:endParaRPr>
        </a:p>
      </dsp:txBody>
      <dsp:txXfrm>
        <a:off x="34299" y="34299"/>
        <a:ext cx="7960939" cy="634018"/>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solidFill>
                <a:srgbClr val="FF0000"/>
              </a:solidFill>
            </a:rPr>
            <a:t>--</a:t>
          </a:r>
          <a:r>
            <a:rPr lang="en-US" sz="3200" b="1" i="0" kern="1200" dirty="0" smtClean="0">
              <a:solidFill>
                <a:srgbClr val="FF0000"/>
              </a:solidFill>
            </a:rPr>
            <a:t>Robots</a:t>
          </a:r>
          <a:r>
            <a:rPr lang="zh-CN" altLang="en-US" sz="3200" b="1" i="0" kern="1200" dirty="0" smtClean="0">
              <a:solidFill>
                <a:srgbClr val="FF0000"/>
              </a:solidFill>
            </a:rPr>
            <a:t>协议</a:t>
          </a:r>
          <a:endParaRPr lang="zh-CN" sz="3200" kern="1200" dirty="0">
            <a:solidFill>
              <a:srgbClr val="FF0000"/>
            </a:solidFill>
          </a:endParaRPr>
        </a:p>
      </dsp:txBody>
      <dsp:txXfrm>
        <a:off x="34299" y="34299"/>
        <a:ext cx="7960939" cy="634018"/>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solidFill>
                <a:srgbClr val="FF0000"/>
              </a:solidFill>
            </a:rPr>
            <a:t>--</a:t>
          </a:r>
          <a:r>
            <a:rPr lang="en-US" sz="3200" b="1" i="0" kern="1200" dirty="0" smtClean="0">
              <a:solidFill>
                <a:srgbClr val="FF0000"/>
              </a:solidFill>
            </a:rPr>
            <a:t>Robots</a:t>
          </a:r>
          <a:r>
            <a:rPr lang="zh-CN" altLang="en-US" sz="3200" b="1" i="0" kern="1200" dirty="0" smtClean="0">
              <a:solidFill>
                <a:srgbClr val="FF0000"/>
              </a:solidFill>
            </a:rPr>
            <a:t>协议</a:t>
          </a:r>
          <a:endParaRPr lang="zh-CN" sz="3200" kern="1200" dirty="0">
            <a:solidFill>
              <a:srgbClr val="FF0000"/>
            </a:solidFill>
          </a:endParaRPr>
        </a:p>
      </dsp:txBody>
      <dsp:txXfrm>
        <a:off x="34299" y="34299"/>
        <a:ext cx="7960939" cy="634018"/>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0"/>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t>--</a:t>
          </a:r>
          <a:r>
            <a:rPr lang="zh-CN" altLang="en-US" sz="3200" b="1" i="0" kern="1200" dirty="0" smtClean="0">
              <a:solidFill>
                <a:srgbClr val="FF0000"/>
              </a:solidFill>
            </a:rPr>
            <a:t>爬虫名称</a:t>
          </a:r>
          <a:endParaRPr lang="zh-CN" sz="3200" kern="1200" dirty="0">
            <a:solidFill>
              <a:srgbClr val="FF0000"/>
            </a:solidFill>
          </a:endParaRPr>
        </a:p>
      </dsp:txBody>
      <dsp:txXfrm>
        <a:off x="34299" y="34299"/>
        <a:ext cx="7960939" cy="63401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1"/>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t>—</a:t>
          </a:r>
          <a:r>
            <a:rPr lang="en-US" sz="3200" b="1" i="0" kern="1200" dirty="0" err="1" smtClean="0">
              <a:solidFill>
                <a:srgbClr val="FF0000"/>
              </a:solidFill>
            </a:rPr>
            <a:t>robotparser</a:t>
          </a:r>
          <a:r>
            <a:rPr lang="zh-CN" altLang="en-US" sz="3200" b="1" i="0" kern="1200" dirty="0" smtClean="0">
              <a:solidFill>
                <a:srgbClr val="FF0000"/>
              </a:solidFill>
            </a:rPr>
            <a:t>模块</a:t>
          </a:r>
          <a:endParaRPr lang="zh-CN" sz="3200" kern="1200" dirty="0">
            <a:solidFill>
              <a:srgbClr val="FF0000"/>
            </a:solidFill>
          </a:endParaRPr>
        </a:p>
      </dsp:txBody>
      <dsp:txXfrm>
        <a:off x="34299" y="34300"/>
        <a:ext cx="7960939" cy="634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1"/>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t>—</a:t>
          </a:r>
          <a:r>
            <a:rPr lang="en-US" sz="3200" b="1" i="0" kern="1200" dirty="0" err="1" smtClean="0">
              <a:solidFill>
                <a:srgbClr val="FF0000"/>
              </a:solidFill>
            </a:rPr>
            <a:t>robotparser</a:t>
          </a:r>
          <a:r>
            <a:rPr lang="zh-CN" altLang="en-US" sz="3200" b="1" i="0" kern="1200" dirty="0" smtClean="0">
              <a:solidFill>
                <a:srgbClr val="FF0000"/>
              </a:solidFill>
            </a:rPr>
            <a:t>模块</a:t>
          </a:r>
          <a:endParaRPr lang="zh-CN" sz="3200" kern="1200" dirty="0">
            <a:solidFill>
              <a:srgbClr val="FF0000"/>
            </a:solidFill>
          </a:endParaRPr>
        </a:p>
      </dsp:txBody>
      <dsp:txXfrm>
        <a:off x="34299" y="34300"/>
        <a:ext cx="7960939" cy="634018"/>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1"/>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t>—</a:t>
          </a:r>
          <a:r>
            <a:rPr lang="en-US" sz="3200" b="1" i="0" kern="1200" dirty="0" err="1" smtClean="0">
              <a:solidFill>
                <a:srgbClr val="FF0000"/>
              </a:solidFill>
            </a:rPr>
            <a:t>robotparser</a:t>
          </a:r>
          <a:r>
            <a:rPr lang="zh-CN" altLang="en-US" sz="3200" b="1" i="0" kern="1200" dirty="0" smtClean="0">
              <a:solidFill>
                <a:srgbClr val="FF0000"/>
              </a:solidFill>
            </a:rPr>
            <a:t>模块</a:t>
          </a:r>
          <a:endParaRPr lang="zh-CN" sz="3200" kern="1200" dirty="0">
            <a:solidFill>
              <a:srgbClr val="FF0000"/>
            </a:solidFill>
          </a:endParaRPr>
        </a:p>
      </dsp:txBody>
      <dsp:txXfrm>
        <a:off x="34299" y="34300"/>
        <a:ext cx="7960939" cy="634018"/>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1"/>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1.4 </a:t>
          </a:r>
          <a:r>
            <a:rPr lang="zh-CN" altLang="en-US" sz="3200" b="1" i="0" kern="1200" dirty="0" smtClean="0"/>
            <a:t>解析</a:t>
          </a:r>
          <a:r>
            <a:rPr lang="en-US" altLang="en-US" sz="3200" b="1" i="0" kern="1200" dirty="0" smtClean="0"/>
            <a:t>Robots </a:t>
          </a:r>
          <a:r>
            <a:rPr lang="zh-CN" altLang="en-US" sz="3200" b="1" i="0" kern="1200" dirty="0" smtClean="0"/>
            <a:t>协议</a:t>
          </a:r>
          <a:r>
            <a:rPr lang="en-US" altLang="zh-CN" sz="3200" b="1" i="0" kern="1200" dirty="0" smtClean="0"/>
            <a:t>—</a:t>
          </a:r>
          <a:r>
            <a:rPr lang="zh-CN" altLang="en-US" sz="3200" b="1" i="0" kern="1200" dirty="0" smtClean="0"/>
            <a:t>结语</a:t>
          </a:r>
          <a:endParaRPr lang="zh-CN" sz="3200" kern="1200" dirty="0">
            <a:solidFill>
              <a:srgbClr val="FF0000"/>
            </a:solidFill>
          </a:endParaRPr>
        </a:p>
      </dsp:txBody>
      <dsp:txXfrm>
        <a:off x="34299" y="34300"/>
        <a:ext cx="7960939" cy="634018"/>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2.0 </a:t>
          </a:r>
          <a:r>
            <a:rPr lang="zh-CN" altLang="en-US" sz="3200" b="1" kern="1200" dirty="0" smtClean="0"/>
            <a:t>使用</a:t>
          </a:r>
          <a:r>
            <a:rPr lang="en-US" altLang="zh-CN" sz="3200" b="1" kern="1200" dirty="0" smtClean="0"/>
            <a:t>requests</a:t>
          </a:r>
          <a:endParaRPr lang="zh-CN" sz="3200" kern="1200" dirty="0">
            <a:solidFill>
              <a:srgbClr val="FF0000"/>
            </a:solidFill>
          </a:endParaRPr>
        </a:p>
      </dsp:txBody>
      <dsp:txXfrm>
        <a:off x="34299" y="34526"/>
        <a:ext cx="7960939" cy="63401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D3B84-F41D-44E7-81D3-63DF618FD03C}">
      <dsp:nvSpPr>
        <dsp:cNvPr id="0" name=""/>
        <dsp:cNvSpPr/>
      </dsp:nvSpPr>
      <dsp:spPr>
        <a:xfrm>
          <a:off x="2127999" y="15"/>
          <a:ext cx="2393999" cy="6165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zh-CN" sz="2600" b="1" kern="1200" dirty="0" smtClean="0"/>
            <a:t>基本使用</a:t>
          </a:r>
          <a:endParaRPr lang="zh-CN" sz="2600" kern="1200" dirty="0"/>
        </a:p>
      </dsp:txBody>
      <dsp:txXfrm>
        <a:off x="2158094" y="30110"/>
        <a:ext cx="2333809" cy="556317"/>
      </dsp:txXfrm>
    </dsp:sp>
    <dsp:sp modelId="{948E5EAE-1111-482F-ADCF-E76E5E18FDD2}">
      <dsp:nvSpPr>
        <dsp:cNvPr id="0" name=""/>
        <dsp:cNvSpPr/>
      </dsp:nvSpPr>
      <dsp:spPr>
        <a:xfrm>
          <a:off x="2127999" y="647348"/>
          <a:ext cx="2393999" cy="61650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zh-CN" sz="2600" b="1" kern="1200" dirty="0" smtClean="0"/>
            <a:t>高级用法</a:t>
          </a:r>
          <a:endParaRPr lang="zh-CN" sz="2600" kern="1200" dirty="0"/>
        </a:p>
      </dsp:txBody>
      <dsp:txXfrm>
        <a:off x="2158094" y="677443"/>
        <a:ext cx="2333809" cy="556317"/>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endParaRPr lang="zh-CN" sz="3200" kern="1200" dirty="0">
            <a:solidFill>
              <a:srgbClr val="FF0000"/>
            </a:solidFill>
          </a:endParaRPr>
        </a:p>
      </dsp:txBody>
      <dsp:txXfrm>
        <a:off x="34299" y="34526"/>
        <a:ext cx="7960939" cy="634018"/>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endParaRPr lang="zh-CN" sz="3200" kern="1200" dirty="0">
            <a:solidFill>
              <a:srgbClr val="FF0000"/>
            </a:solidFill>
          </a:endParaRPr>
        </a:p>
      </dsp:txBody>
      <dsp:txXfrm>
        <a:off x="34299" y="34526"/>
        <a:ext cx="7960939" cy="634018"/>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GET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POST</a:t>
          </a:r>
          <a:r>
            <a:rPr lang="zh-CN" altLang="en-US" sz="3200" b="1" i="0" kern="1200" dirty="0" smtClean="0">
              <a:solidFill>
                <a:srgbClr val="FF0000"/>
              </a:solidFill>
            </a:rPr>
            <a:t>请求</a:t>
          </a:r>
          <a:endParaRPr lang="zh-CN" sz="3200" kern="1200" dirty="0">
            <a:solidFill>
              <a:srgbClr val="FF0000"/>
            </a:solidFill>
          </a:endParaRPr>
        </a:p>
      </dsp:txBody>
      <dsp:txXfrm>
        <a:off x="34299" y="34526"/>
        <a:ext cx="7960939" cy="634018"/>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en-US" altLang="zh-CN" sz="3200" b="1" kern="1200" dirty="0" smtClean="0">
              <a:solidFill>
                <a:srgbClr val="FF0000"/>
              </a:solidFill>
            </a:rPr>
            <a:t>requests</a:t>
          </a:r>
          <a:r>
            <a:rPr lang="zh-CN" altLang="en-US" sz="3200" b="1" kern="1200" dirty="0" smtClean="0">
              <a:solidFill>
                <a:srgbClr val="FF0000"/>
              </a:solidFill>
            </a:rPr>
            <a:t>的</a:t>
          </a:r>
          <a:r>
            <a:rPr lang="en-US" sz="3200" b="1" i="0" kern="1200" dirty="0" smtClean="0">
              <a:solidFill>
                <a:srgbClr val="FF0000"/>
              </a:solidFill>
            </a:rPr>
            <a:t>Response</a:t>
          </a:r>
          <a:endParaRPr lang="zh-CN" sz="3200" kern="1200" dirty="0">
            <a:solidFill>
              <a:srgbClr val="FF0000"/>
            </a:solidFill>
          </a:endParaRPr>
        </a:p>
      </dsp:txBody>
      <dsp:txXfrm>
        <a:off x="34299" y="34526"/>
        <a:ext cx="7960939" cy="634018"/>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2.1 </a:t>
          </a:r>
          <a:r>
            <a:rPr lang="zh-CN" sz="3200" b="1" kern="1200" dirty="0" smtClean="0"/>
            <a:t>基本使用</a:t>
          </a:r>
          <a:r>
            <a:rPr lang="en-US" altLang="zh-CN" sz="3200" b="1" kern="1200" dirty="0" smtClean="0"/>
            <a:t>—</a:t>
          </a:r>
          <a:r>
            <a:rPr lang="zh-CN" altLang="en-US" sz="3200" b="1" kern="1200" dirty="0" smtClean="0"/>
            <a:t>结语</a:t>
          </a:r>
          <a:endParaRPr lang="zh-CN" sz="3200" kern="1200" dirty="0">
            <a:solidFill>
              <a:srgbClr val="FF0000"/>
            </a:solidFill>
          </a:endParaRPr>
        </a:p>
      </dsp:txBody>
      <dsp:txXfrm>
        <a:off x="34299" y="34526"/>
        <a:ext cx="7960939" cy="634018"/>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endParaRPr lang="zh-CN" sz="3200" kern="1200" dirty="0">
            <a:solidFill>
              <a:srgbClr val="FF0000"/>
            </a:solidFill>
          </a:endParaRPr>
        </a:p>
      </dsp:txBody>
      <dsp:txXfrm>
        <a:off x="34299" y="34526"/>
        <a:ext cx="7960939" cy="634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zh-CN" altLang="en-US" sz="3200" b="1" i="0" kern="1200" dirty="0" smtClean="0">
              <a:solidFill>
                <a:srgbClr val="FF0000"/>
              </a:solidFill>
            </a:rPr>
            <a:t>文件上传</a:t>
          </a:r>
          <a:endParaRPr lang="zh-CN" sz="3200" kern="1200" dirty="0">
            <a:solidFill>
              <a:srgbClr val="FF0000"/>
            </a:solidFill>
          </a:endParaRPr>
        </a:p>
      </dsp:txBody>
      <dsp:txXfrm>
        <a:off x="34299" y="34526"/>
        <a:ext cx="7960939" cy="634018"/>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en-US" sz="3200" b="1" i="0" kern="1200" dirty="0" smtClean="0">
              <a:solidFill>
                <a:srgbClr val="FF0000"/>
              </a:solidFill>
            </a:rPr>
            <a:t>Cookies</a:t>
          </a:r>
          <a:endParaRPr lang="zh-CN" sz="3200" kern="1200" dirty="0">
            <a:solidFill>
              <a:srgbClr val="FF0000"/>
            </a:solidFill>
          </a:endParaRPr>
        </a:p>
      </dsp:txBody>
      <dsp:txXfrm>
        <a:off x="34299" y="34526"/>
        <a:ext cx="7960939" cy="634018"/>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en-US" sz="3200" b="1" i="0" kern="1200" dirty="0" smtClean="0">
              <a:solidFill>
                <a:srgbClr val="FF0000"/>
              </a:solidFill>
            </a:rPr>
            <a:t>Cookies</a:t>
          </a:r>
          <a:endParaRPr lang="zh-CN" sz="3200" kern="1200" dirty="0">
            <a:solidFill>
              <a:srgbClr val="FF0000"/>
            </a:solidFill>
          </a:endParaRPr>
        </a:p>
      </dsp:txBody>
      <dsp:txXfrm>
        <a:off x="34299" y="34526"/>
        <a:ext cx="7960939" cy="634018"/>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en-US" sz="3200" b="1" i="0" kern="1200" dirty="0" smtClean="0">
              <a:solidFill>
                <a:srgbClr val="FF0000"/>
              </a:solidFill>
            </a:rPr>
            <a:t>Cookies</a:t>
          </a:r>
          <a:endParaRPr lang="zh-CN" sz="3200" kern="1200" dirty="0">
            <a:solidFill>
              <a:srgbClr val="FF0000"/>
            </a:solidFill>
          </a:endParaRPr>
        </a:p>
      </dsp:txBody>
      <dsp:txXfrm>
        <a:off x="34299" y="34526"/>
        <a:ext cx="7960939" cy="634018"/>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en-US" sz="3200" b="1" i="0" kern="1200" dirty="0" smtClean="0">
              <a:solidFill>
                <a:srgbClr val="FF0000"/>
              </a:solidFill>
            </a:rPr>
            <a:t>Cookies</a:t>
          </a:r>
          <a:endParaRPr lang="zh-CN" sz="3200" kern="1200" dirty="0">
            <a:solidFill>
              <a:srgbClr val="FF0000"/>
            </a:solidFill>
          </a:endParaRPr>
        </a:p>
      </dsp:txBody>
      <dsp:txXfrm>
        <a:off x="34299" y="34526"/>
        <a:ext cx="7960939" cy="634018"/>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zh-CN" altLang="en-US" sz="3200" b="1" i="0" kern="1200" dirty="0" smtClean="0">
              <a:solidFill>
                <a:srgbClr val="FF0000"/>
              </a:solidFill>
            </a:rPr>
            <a:t>会话维持</a:t>
          </a:r>
          <a:endParaRPr lang="zh-CN" sz="3200" kern="1200" dirty="0">
            <a:solidFill>
              <a:srgbClr val="FF0000"/>
            </a:solidFill>
          </a:endParaRPr>
        </a:p>
      </dsp:txBody>
      <dsp:txXfrm>
        <a:off x="34299" y="34526"/>
        <a:ext cx="7960939" cy="634018"/>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zh-CN" altLang="en-US" sz="3200" b="1" i="0" kern="1200" dirty="0" smtClean="0">
              <a:solidFill>
                <a:srgbClr val="FF0000"/>
              </a:solidFill>
            </a:rPr>
            <a:t>会话维持</a:t>
          </a:r>
          <a:endParaRPr lang="zh-CN" sz="3200" kern="1200" dirty="0">
            <a:solidFill>
              <a:srgbClr val="FF0000"/>
            </a:solidFill>
          </a:endParaRPr>
        </a:p>
      </dsp:txBody>
      <dsp:txXfrm>
        <a:off x="34299" y="34526"/>
        <a:ext cx="7960939" cy="634018"/>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zh-CN" altLang="en-US" sz="3200" b="1" i="0" kern="1200" dirty="0" smtClean="0">
              <a:solidFill>
                <a:srgbClr val="FF0000"/>
              </a:solidFill>
            </a:rPr>
            <a:t>会话维持</a:t>
          </a:r>
          <a:endParaRPr lang="zh-CN" sz="3200" kern="1200" dirty="0">
            <a:solidFill>
              <a:srgbClr val="FF0000"/>
            </a:solidFill>
          </a:endParaRPr>
        </a:p>
      </dsp:txBody>
      <dsp:txXfrm>
        <a:off x="34299" y="34526"/>
        <a:ext cx="7960939" cy="634018"/>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227"/>
          <a:ext cx="8029537" cy="702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2.2 </a:t>
          </a:r>
          <a:r>
            <a:rPr lang="zh-CN" altLang="en-US" sz="3200" b="1" i="0" kern="1200" dirty="0" smtClean="0"/>
            <a:t>高级用法</a:t>
          </a:r>
          <a:r>
            <a:rPr lang="en-US" altLang="zh-CN" sz="3200" b="1" i="0" kern="1200" dirty="0" smtClean="0"/>
            <a:t>---</a:t>
          </a:r>
          <a:r>
            <a:rPr lang="zh-CN" altLang="en-US" sz="3200" b="1" i="0" kern="1200" dirty="0" smtClean="0">
              <a:solidFill>
                <a:srgbClr val="FF0000"/>
              </a:solidFill>
            </a:rPr>
            <a:t>会话维持</a:t>
          </a:r>
          <a:endParaRPr lang="zh-CN" sz="3200" kern="1200" dirty="0">
            <a:solidFill>
              <a:srgbClr val="FF0000"/>
            </a:solidFill>
          </a:endParaRPr>
        </a:p>
      </dsp:txBody>
      <dsp:txXfrm>
        <a:off x="34299" y="34526"/>
        <a:ext cx="7960939" cy="634018"/>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37733-F97E-491C-B7BB-7FCEEF4639AF}">
      <dsp:nvSpPr>
        <dsp:cNvPr id="0" name=""/>
        <dsp:cNvSpPr/>
      </dsp:nvSpPr>
      <dsp:spPr>
        <a:xfrm>
          <a:off x="0" y="30827"/>
          <a:ext cx="6245081" cy="6382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smtClean="0"/>
            <a:t>SSL</a:t>
          </a:r>
          <a:r>
            <a:rPr lang="zh-CN" sz="2300" b="1" kern="1200" smtClean="0"/>
            <a:t>证书验证</a:t>
          </a:r>
          <a:endParaRPr lang="zh-CN" sz="2300" kern="1200"/>
        </a:p>
      </dsp:txBody>
      <dsp:txXfrm>
        <a:off x="31158" y="61985"/>
        <a:ext cx="6182765" cy="575955"/>
      </dsp:txXfrm>
    </dsp:sp>
    <dsp:sp modelId="{2B7F5AAC-A979-41CD-885C-987C2EC13D3E}">
      <dsp:nvSpPr>
        <dsp:cNvPr id="0" name=""/>
        <dsp:cNvSpPr/>
      </dsp:nvSpPr>
      <dsp:spPr>
        <a:xfrm>
          <a:off x="0" y="735339"/>
          <a:ext cx="6245081" cy="6382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sz="2300" b="1" kern="1200" smtClean="0"/>
            <a:t>代理设置</a:t>
          </a:r>
          <a:endParaRPr lang="zh-CN" sz="2300" kern="1200"/>
        </a:p>
      </dsp:txBody>
      <dsp:txXfrm>
        <a:off x="31158" y="766497"/>
        <a:ext cx="6182765" cy="575955"/>
      </dsp:txXfrm>
    </dsp:sp>
    <dsp:sp modelId="{5F27F794-D0F6-4ADE-8139-8730B80EE9AF}">
      <dsp:nvSpPr>
        <dsp:cNvPr id="0" name=""/>
        <dsp:cNvSpPr/>
      </dsp:nvSpPr>
      <dsp:spPr>
        <a:xfrm>
          <a:off x="0" y="1439850"/>
          <a:ext cx="6245081" cy="6382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sz="2300" b="1" kern="1200" smtClean="0"/>
            <a:t>超时设置</a:t>
          </a:r>
          <a:endParaRPr lang="zh-CN" sz="2300" kern="1200"/>
        </a:p>
      </dsp:txBody>
      <dsp:txXfrm>
        <a:off x="31158" y="1471008"/>
        <a:ext cx="6182765" cy="575955"/>
      </dsp:txXfrm>
    </dsp:sp>
    <dsp:sp modelId="{3C6EC6DB-0F58-4056-A4EA-75546262EB5E}">
      <dsp:nvSpPr>
        <dsp:cNvPr id="0" name=""/>
        <dsp:cNvSpPr/>
      </dsp:nvSpPr>
      <dsp:spPr>
        <a:xfrm>
          <a:off x="0" y="2144362"/>
          <a:ext cx="6245081" cy="6382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sz="2300" b="1" kern="1200" smtClean="0"/>
            <a:t>身份认证</a:t>
          </a:r>
          <a:endParaRPr lang="zh-CN" sz="2300" kern="1200"/>
        </a:p>
      </dsp:txBody>
      <dsp:txXfrm>
        <a:off x="31158" y="2175520"/>
        <a:ext cx="6182765" cy="575955"/>
      </dsp:txXfrm>
    </dsp:sp>
    <dsp:sp modelId="{866DE7A5-E924-46E3-9FA7-86477DD5286C}">
      <dsp:nvSpPr>
        <dsp:cNvPr id="0" name=""/>
        <dsp:cNvSpPr/>
      </dsp:nvSpPr>
      <dsp:spPr>
        <a:xfrm>
          <a:off x="0" y="2848873"/>
          <a:ext cx="6245081" cy="6382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smtClean="0"/>
            <a:t>Prepared Request</a:t>
          </a:r>
          <a:endParaRPr lang="zh-CN" sz="2300" kern="1200"/>
        </a:p>
      </dsp:txBody>
      <dsp:txXfrm>
        <a:off x="31158" y="2880031"/>
        <a:ext cx="6182765" cy="5759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578E-B39B-4834-A84A-4CDB5E8E88CE}">
      <dsp:nvSpPr>
        <dsp:cNvPr id="0" name=""/>
        <dsp:cNvSpPr/>
      </dsp:nvSpPr>
      <dsp:spPr>
        <a:xfrm>
          <a:off x="0" y="4594"/>
          <a:ext cx="5517635" cy="106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altLang="zh-CN" sz="3200" b="1" i="0" kern="1200" dirty="0" smtClean="0"/>
            <a:t>1.1 </a:t>
          </a:r>
          <a:r>
            <a:rPr lang="zh-CN" altLang="en-US" sz="3200" b="1" i="0" kern="1200" dirty="0" smtClean="0"/>
            <a:t>发送请求</a:t>
          </a:r>
          <a:r>
            <a:rPr lang="en-US" altLang="zh-CN" sz="3200" b="1" i="0" kern="1200" dirty="0" smtClean="0"/>
            <a:t>-</a:t>
          </a:r>
          <a:r>
            <a:rPr lang="en-US" sz="3200" b="1" i="0" kern="1200" dirty="0" err="1" smtClean="0"/>
            <a:t>urlopen</a:t>
          </a:r>
          <a:r>
            <a:rPr lang="en-US" sz="3200" b="1" i="0" kern="1200" dirty="0" smtClean="0"/>
            <a:t>()</a:t>
          </a:r>
          <a:endParaRPr lang="zh-CN" sz="3200" kern="1200" dirty="0"/>
        </a:p>
      </dsp:txBody>
      <dsp:txXfrm>
        <a:off x="52089" y="56683"/>
        <a:ext cx="5413457" cy="96286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F6839E73-7F5C-48D9-9CFE-8ADE3DA9BF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38FB217A-3FB6-47C9-8486-38CE11F2C3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6FC9F9-2DCC-407D-A46D-95550FD696DF}" type="datetimeFigureOut">
              <a:rPr lang="zh-CN" altLang="en-US" smtClean="0"/>
              <a:t>2018/10/26</a:t>
            </a:fld>
            <a:endParaRPr lang="zh-CN" altLang="en-US"/>
          </a:p>
        </p:txBody>
      </p:sp>
      <p:sp>
        <p:nvSpPr>
          <p:cNvPr id="4" name="页脚占位符 3">
            <a:extLst>
              <a:ext uri="{FF2B5EF4-FFF2-40B4-BE49-F238E27FC236}">
                <a16:creationId xmlns="" xmlns:a16="http://schemas.microsoft.com/office/drawing/2014/main" id="{994296C8-FB9A-4019-AD75-C37B77E5ED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DEFFC406-4FB5-4D53-BE04-8702DF9E70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r>
              <a:rPr lang="en-US" altLang="zh-CN" dirty="0">
                <a:solidFill>
                  <a:schemeClr val="bg2">
                    <a:lumMod val="75000"/>
                  </a:schemeClr>
                </a:solidFill>
              </a:rPr>
              <a:t>Python</a:t>
            </a:r>
            <a:r>
              <a:rPr lang="zh-CN" altLang="en-US" dirty="0">
                <a:solidFill>
                  <a:schemeClr val="bg2">
                    <a:lumMod val="75000"/>
                  </a:schemeClr>
                </a:solidFill>
              </a:rPr>
              <a:t>程序设计基础</a:t>
            </a:r>
            <a:r>
              <a:rPr lang="en-US" altLang="zh-CN" dirty="0">
                <a:solidFill>
                  <a:schemeClr val="bg2">
                    <a:lumMod val="75000"/>
                  </a:schemeClr>
                </a:solidFill>
              </a:rPr>
              <a:t>—2018.8cfm</a:t>
            </a:r>
            <a:fld id="{3F598DEF-95B3-4210-A4A5-93C2389BD2CD}" type="slidenum">
              <a:rPr lang="zh-CN" altLang="en-US" smtClean="0"/>
              <a:t>‹#›</a:t>
            </a:fld>
            <a:endParaRPr lang="zh-CN" altLang="en-US" dirty="0"/>
          </a:p>
        </p:txBody>
      </p:sp>
    </p:spTree>
    <p:extLst>
      <p:ext uri="{BB962C8B-B14F-4D97-AF65-F5344CB8AC3E}">
        <p14:creationId xmlns:p14="http://schemas.microsoft.com/office/powerpoint/2010/main" val="2980847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60108-7088-4B32-8EB4-32B1A40EA42B}"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ACA42-BA8E-4FD5-BCA9-63711B5BEEB8}" type="slidenum">
              <a:rPr lang="zh-CN" altLang="en-US" smtClean="0"/>
              <a:t>‹#›</a:t>
            </a:fld>
            <a:endParaRPr lang="zh-CN" altLang="en-US"/>
          </a:p>
        </p:txBody>
      </p:sp>
    </p:spTree>
    <p:extLst>
      <p:ext uri="{BB962C8B-B14F-4D97-AF65-F5344CB8AC3E}">
        <p14:creationId xmlns:p14="http://schemas.microsoft.com/office/powerpoint/2010/main" val="408479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httpbin.org/ge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germey.gitbooks.io/python3webspider/content/%5bhttp:/httpbin.org/get"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zhihu.com/explor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httpbin.org/cookies/set/number/123456789"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httpbin.org/cookies"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ttpbin.org/po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a:t>
            </a:fld>
            <a:endParaRPr lang="zh-CN" altLang="en-US"/>
          </a:p>
        </p:txBody>
      </p:sp>
    </p:spTree>
    <p:extLst>
      <p:ext uri="{BB962C8B-B14F-4D97-AF65-F5344CB8AC3E}">
        <p14:creationId xmlns:p14="http://schemas.microsoft.com/office/powerpoint/2010/main" val="374487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timeout </a:t>
            </a:r>
            <a:r>
              <a:rPr lang="zh-CN" altLang="en-US" sz="1200" b="0" i="0" kern="1200" dirty="0" smtClean="0">
                <a:solidFill>
                  <a:schemeClr val="tx1"/>
                </a:solidFill>
                <a:effectLst/>
                <a:latin typeface="+mn-lt"/>
                <a:ea typeface="+mn-ea"/>
                <a:cs typeface="+mn-cs"/>
              </a:rPr>
              <a:t>参数可以设置超时时间，单位为秒，意思就是如果请求超出了设置的这个时间还没有得到响应，就会抛出异常，如果不指定，就会使用全局默认时间。它支持 </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FTP </a:t>
            </a:r>
            <a:r>
              <a:rPr lang="zh-CN" altLang="en-US" sz="1200" b="0" i="0" kern="1200" dirty="0" smtClean="0">
                <a:solidFill>
                  <a:schemeClr val="tx1"/>
                </a:solidFill>
                <a:effectLst/>
                <a:latin typeface="+mn-lt"/>
                <a:ea typeface="+mn-ea"/>
                <a:cs typeface="+mn-cs"/>
              </a:rPr>
              <a:t>请求。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在这里我们设置了超时时间是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秒，程序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秒过后服务器依然没有响应，于是抛出了 </a:t>
            </a:r>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异常，它属于 </a:t>
            </a:r>
            <a:r>
              <a:rPr lang="en-US" altLang="zh-CN" sz="1200" b="0" i="0" kern="1200" dirty="0" err="1" smtClean="0">
                <a:solidFill>
                  <a:schemeClr val="tx1"/>
                </a:solidFill>
                <a:effectLst/>
                <a:latin typeface="+mn-lt"/>
                <a:ea typeface="+mn-ea"/>
                <a:cs typeface="+mn-cs"/>
              </a:rPr>
              <a:t>urllib.error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模块，错误原因是超时。</a:t>
            </a:r>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因此我们可以通过设置这个超时时间来控制一个网页如果长时间未响应就跳过它的抓取，利用 </a:t>
            </a:r>
            <a:r>
              <a:rPr lang="en-US" altLang="zh-CN" sz="1200" b="0" i="0" kern="1200" dirty="0" smtClean="0">
                <a:solidFill>
                  <a:schemeClr val="tx1"/>
                </a:solidFill>
                <a:effectLst/>
                <a:latin typeface="+mn-lt"/>
                <a:ea typeface="+mn-ea"/>
                <a:cs typeface="+mn-cs"/>
              </a:rPr>
              <a:t>try except </a:t>
            </a:r>
            <a:r>
              <a:rPr lang="zh-CN" altLang="en-US" sz="1200" b="0" i="0" kern="1200" dirty="0" smtClean="0">
                <a:solidFill>
                  <a:schemeClr val="tx1"/>
                </a:solidFill>
                <a:effectLst/>
                <a:latin typeface="+mn-lt"/>
                <a:ea typeface="+mn-ea"/>
                <a:cs typeface="+mn-cs"/>
              </a:rPr>
              <a:t>语句就可以实现这样的操作，代码如下：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在这里我们请求了 </a:t>
            </a:r>
            <a:r>
              <a:rPr lang="en-US" altLang="zh-CN" sz="1200" b="0" i="0" u="none" strike="noStrike" kern="1200" dirty="0" smtClean="0">
                <a:solidFill>
                  <a:schemeClr val="tx1"/>
                </a:solidFill>
                <a:effectLst/>
                <a:latin typeface="+mn-lt"/>
                <a:ea typeface="+mn-ea"/>
                <a:cs typeface="+mn-cs"/>
                <a:hlinkClick r:id="rId3"/>
              </a:rPr>
              <a:t>http://httpbin.org/get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这个测试链接，设置了超时时间是 </a:t>
            </a:r>
            <a:r>
              <a:rPr lang="en-US" altLang="zh-CN" sz="1200" b="0" i="0" kern="1200" dirty="0" smtClean="0">
                <a:solidFill>
                  <a:schemeClr val="tx1"/>
                </a:solidFill>
                <a:effectLst/>
                <a:latin typeface="+mn-lt"/>
                <a:ea typeface="+mn-ea"/>
                <a:cs typeface="+mn-cs"/>
              </a:rPr>
              <a:t>0.1 </a:t>
            </a:r>
            <a:r>
              <a:rPr lang="zh-CN" altLang="en-US" sz="1200" b="0" i="0" kern="1200" dirty="0" smtClean="0">
                <a:solidFill>
                  <a:schemeClr val="tx1"/>
                </a:solidFill>
                <a:effectLst/>
                <a:latin typeface="+mn-lt"/>
                <a:ea typeface="+mn-ea"/>
                <a:cs typeface="+mn-cs"/>
              </a:rPr>
              <a:t>秒，然后捕获了 </a:t>
            </a:r>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这个异常，然后判断异常原因是 </a:t>
            </a:r>
            <a:r>
              <a:rPr lang="en-US" altLang="zh-CN" sz="1200" b="0" i="0" kern="1200" dirty="0" err="1" smtClean="0">
                <a:solidFill>
                  <a:schemeClr val="tx1"/>
                </a:solidFill>
                <a:effectLst/>
                <a:latin typeface="+mn-lt"/>
                <a:ea typeface="+mn-ea"/>
                <a:cs typeface="+mn-cs"/>
              </a:rPr>
              <a:t>socket.timeout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类型，意思就是超时异常，就得出它确实是因为超时而报错，打印输出了 </a:t>
            </a:r>
            <a:r>
              <a:rPr lang="en-US" altLang="zh-CN" sz="1200" b="0" i="0" kern="1200" dirty="0" smtClean="0">
                <a:solidFill>
                  <a:schemeClr val="tx1"/>
                </a:solidFill>
                <a:effectLst/>
                <a:latin typeface="+mn-lt"/>
                <a:ea typeface="+mn-ea"/>
                <a:cs typeface="+mn-cs"/>
              </a:rPr>
              <a:t>TIME OUT.</a:t>
            </a:r>
          </a:p>
          <a:p>
            <a:r>
              <a:rPr lang="zh-CN" altLang="en-US" sz="1200" b="0" i="0" kern="1200" dirty="0" smtClean="0">
                <a:solidFill>
                  <a:schemeClr val="tx1"/>
                </a:solidFill>
                <a:effectLst/>
                <a:latin typeface="+mn-lt"/>
                <a:ea typeface="+mn-ea"/>
                <a:cs typeface="+mn-cs"/>
              </a:rPr>
              <a:t>常理来说，</a:t>
            </a:r>
            <a:r>
              <a:rPr lang="en-US" altLang="zh-CN" sz="1200" b="0" i="0" kern="1200" dirty="0" smtClean="0">
                <a:solidFill>
                  <a:schemeClr val="tx1"/>
                </a:solidFill>
                <a:effectLst/>
                <a:latin typeface="+mn-lt"/>
                <a:ea typeface="+mn-ea"/>
                <a:cs typeface="+mn-cs"/>
              </a:rPr>
              <a:t>0.1 </a:t>
            </a:r>
            <a:r>
              <a:rPr lang="zh-CN" altLang="en-US" sz="1200" b="0" i="0" kern="1200" dirty="0" smtClean="0">
                <a:solidFill>
                  <a:schemeClr val="tx1"/>
                </a:solidFill>
                <a:effectLst/>
                <a:latin typeface="+mn-lt"/>
                <a:ea typeface="+mn-ea"/>
                <a:cs typeface="+mn-cs"/>
              </a:rPr>
              <a:t>秒内基本不可能得到服务器响应，因此输出了 </a:t>
            </a:r>
            <a:r>
              <a:rPr lang="en-US" altLang="zh-CN" sz="1200" b="0" i="0" kern="1200" dirty="0" smtClean="0">
                <a:solidFill>
                  <a:schemeClr val="tx1"/>
                </a:solidFill>
                <a:effectLst/>
                <a:latin typeface="+mn-lt"/>
                <a:ea typeface="+mn-ea"/>
                <a:cs typeface="+mn-cs"/>
              </a:rPr>
              <a:t>TIME OUT </a:t>
            </a:r>
            <a:r>
              <a:rPr lang="zh-CN" altLang="en-US" sz="1200" b="0" i="0" kern="1200" dirty="0" smtClean="0">
                <a:solidFill>
                  <a:schemeClr val="tx1"/>
                </a:solidFill>
                <a:effectLst/>
                <a:latin typeface="+mn-lt"/>
                <a:ea typeface="+mn-ea"/>
                <a:cs typeface="+mn-cs"/>
              </a:rPr>
              <a:t>的提示。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这样，我们可以通过设置 </a:t>
            </a:r>
            <a:r>
              <a:rPr lang="en-US" altLang="zh-CN" sz="1200" b="0" i="0" kern="1200" dirty="0" smtClean="0">
                <a:solidFill>
                  <a:schemeClr val="tx1"/>
                </a:solidFill>
                <a:effectLst/>
                <a:latin typeface="+mn-lt"/>
                <a:ea typeface="+mn-ea"/>
                <a:cs typeface="+mn-cs"/>
              </a:rPr>
              <a:t>timeout </a:t>
            </a:r>
            <a:r>
              <a:rPr lang="zh-CN" altLang="en-US" sz="1200" b="0" i="0" kern="1200" dirty="0" smtClean="0">
                <a:solidFill>
                  <a:schemeClr val="tx1"/>
                </a:solidFill>
                <a:effectLst/>
                <a:latin typeface="+mn-lt"/>
                <a:ea typeface="+mn-ea"/>
                <a:cs typeface="+mn-cs"/>
              </a:rPr>
              <a:t>这个参数来实现超时处理，有时还是很有用的。</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由上我们知道利用 </a:t>
            </a:r>
            <a:r>
              <a:rPr lang="en-US" altLang="zh-CN" sz="1200" b="0" i="0" kern="1200" dirty="0" err="1" smtClean="0">
                <a:solidFill>
                  <a:schemeClr val="tx1"/>
                </a:solidFill>
                <a:effectLst/>
                <a:latin typeface="+mn-lt"/>
                <a:ea typeface="+mn-ea"/>
                <a:cs typeface="+mn-cs"/>
              </a:rPr>
              <a:t>urlopen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方法可以实现最基本请求的发起，但这几个简单的参数并不足以构建一个完整的请求，如果请求中需要加入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等信息，我们就可以利用更强大的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类来构建一个请求。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可以发现，我们依然是用 </a:t>
            </a:r>
            <a:r>
              <a:rPr lang="en-US" altLang="zh-CN" sz="1200" b="0" i="0" kern="1200" dirty="0" err="1" smtClean="0">
                <a:solidFill>
                  <a:schemeClr val="tx1"/>
                </a:solidFill>
                <a:effectLst/>
                <a:latin typeface="+mn-lt"/>
                <a:ea typeface="+mn-ea"/>
                <a:cs typeface="+mn-cs"/>
              </a:rPr>
              <a:t>urlopen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方法来发送这个请求，只不过这次 </a:t>
            </a:r>
            <a:r>
              <a:rPr lang="en-US" altLang="zh-CN" sz="1200" b="0" i="0" kern="1200" dirty="0" err="1" smtClean="0">
                <a:solidFill>
                  <a:schemeClr val="tx1"/>
                </a:solidFill>
                <a:effectLst/>
                <a:latin typeface="+mn-lt"/>
                <a:ea typeface="+mn-ea"/>
                <a:cs typeface="+mn-cs"/>
              </a:rPr>
              <a:t>urlopen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方法的参数不再是一个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，而是一个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类型的对象，通过构造这个这个数据结构，一方面我们可以将请求独立成一个对象，另一方面可配置参数更加丰富和灵活。</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第一个 </a:t>
            </a:r>
            <a:r>
              <a:rPr lang="en-US" altLang="zh-CN" sz="1200" b="0" i="0" kern="1200" dirty="0" err="1" smtClean="0">
                <a:solidFill>
                  <a:schemeClr val="tx1"/>
                </a:solidFill>
                <a:effectLst/>
                <a:latin typeface="+mn-lt"/>
                <a:ea typeface="+mn-ea"/>
                <a:cs typeface="+mn-cs"/>
              </a:rPr>
              <a:t>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参数是请求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，这个是必传参数，其他的都是可选参数。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第二个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参数如果要传必须传 </a:t>
            </a:r>
            <a:r>
              <a:rPr lang="en-US" altLang="zh-CN" sz="1200" b="0" i="0" kern="1200" dirty="0" smtClean="0">
                <a:solidFill>
                  <a:schemeClr val="tx1"/>
                </a:solidFill>
                <a:effectLst/>
                <a:latin typeface="+mn-lt"/>
                <a:ea typeface="+mn-ea"/>
                <a:cs typeface="+mn-cs"/>
              </a:rPr>
              <a:t>bytes</a:t>
            </a:r>
            <a:r>
              <a:rPr lang="zh-CN" altLang="en-US" sz="1200" b="0" i="0" kern="1200" dirty="0" smtClean="0">
                <a:solidFill>
                  <a:schemeClr val="tx1"/>
                </a:solidFill>
                <a:effectLst/>
                <a:latin typeface="+mn-lt"/>
                <a:ea typeface="+mn-ea"/>
                <a:cs typeface="+mn-cs"/>
              </a:rPr>
              <a:t>（字节流）类型的，如果是一个字典，可以先用 </a:t>
            </a:r>
            <a:r>
              <a:rPr lang="en-US" altLang="zh-CN" sz="1200" b="0" i="0" kern="1200" dirty="0" err="1" smtClean="0">
                <a:solidFill>
                  <a:schemeClr val="tx1"/>
                </a:solidFill>
                <a:effectLst/>
                <a:latin typeface="+mn-lt"/>
                <a:ea typeface="+mn-ea"/>
                <a:cs typeface="+mn-cs"/>
              </a:rPr>
              <a:t>urllib.parse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模块里的 </a:t>
            </a:r>
            <a:r>
              <a:rPr lang="en-US" altLang="zh-CN" sz="1200" b="0" i="0" kern="1200" dirty="0" err="1" smtClean="0">
                <a:solidFill>
                  <a:schemeClr val="tx1"/>
                </a:solidFill>
                <a:effectLst/>
                <a:latin typeface="+mn-lt"/>
                <a:ea typeface="+mn-ea"/>
                <a:cs typeface="+mn-cs"/>
              </a:rPr>
              <a:t>urlencode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编码。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第三个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参数是一个字典，这个就是 </a:t>
            </a:r>
            <a:r>
              <a:rPr lang="en-US" altLang="zh-CN" sz="1200" b="0" i="0" kern="1200" dirty="0" smtClean="0">
                <a:solidFill>
                  <a:schemeClr val="tx1"/>
                </a:solidFill>
                <a:effectLst/>
                <a:latin typeface="+mn-lt"/>
                <a:ea typeface="+mn-ea"/>
                <a:cs typeface="+mn-cs"/>
              </a:rPr>
              <a:t>Request Headers </a:t>
            </a:r>
            <a:r>
              <a:rPr lang="zh-CN" altLang="en-US" sz="1200" b="0" i="0" kern="1200" dirty="0" smtClean="0">
                <a:solidFill>
                  <a:schemeClr val="tx1"/>
                </a:solidFill>
                <a:effectLst/>
                <a:latin typeface="+mn-lt"/>
                <a:ea typeface="+mn-ea"/>
                <a:cs typeface="+mn-cs"/>
              </a:rPr>
              <a:t>了，你可以在构造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时通过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参数直接构造，也可以通过调用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实例的 </a:t>
            </a:r>
            <a:r>
              <a:rPr lang="en-US" altLang="zh-CN" sz="1200" b="0" i="0" kern="1200" dirty="0" err="1" smtClean="0">
                <a:solidFill>
                  <a:schemeClr val="tx1"/>
                </a:solidFill>
                <a:effectLst/>
                <a:latin typeface="+mn-lt"/>
                <a:ea typeface="+mn-ea"/>
                <a:cs typeface="+mn-cs"/>
              </a:rPr>
              <a:t>add_header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方法来添加</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第四个 </a:t>
            </a:r>
            <a:r>
              <a:rPr lang="en-US" altLang="zh-CN" sz="1200" b="0" i="0" kern="1200" dirty="0" err="1" smtClean="0">
                <a:solidFill>
                  <a:schemeClr val="tx1"/>
                </a:solidFill>
                <a:effectLst/>
                <a:latin typeface="+mn-lt"/>
                <a:ea typeface="+mn-ea"/>
                <a:cs typeface="+mn-cs"/>
              </a:rPr>
              <a:t>origin_req_host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参数指的是请求方的 </a:t>
            </a:r>
            <a:r>
              <a:rPr lang="en-US" altLang="zh-CN" sz="1200" b="0" i="0" kern="1200" dirty="0" smtClean="0">
                <a:solidFill>
                  <a:schemeClr val="tx1"/>
                </a:solidFill>
                <a:effectLst/>
                <a:latin typeface="+mn-lt"/>
                <a:ea typeface="+mn-ea"/>
                <a:cs typeface="+mn-cs"/>
              </a:rPr>
              <a:t>host </a:t>
            </a:r>
            <a:r>
              <a:rPr lang="zh-CN" altLang="en-US" sz="1200" b="0" i="0" kern="1200" dirty="0" smtClean="0">
                <a:solidFill>
                  <a:schemeClr val="tx1"/>
                </a:solidFill>
                <a:effectLst/>
                <a:latin typeface="+mn-lt"/>
                <a:ea typeface="+mn-ea"/>
                <a:cs typeface="+mn-cs"/>
              </a:rPr>
              <a:t>名称或者 </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第五个 </a:t>
            </a:r>
            <a:r>
              <a:rPr lang="en-US" altLang="zh-CN" sz="1200" b="0" i="0" kern="1200" dirty="0" smtClean="0">
                <a:solidFill>
                  <a:schemeClr val="tx1"/>
                </a:solidFill>
                <a:effectLst/>
                <a:latin typeface="+mn-lt"/>
                <a:ea typeface="+mn-ea"/>
                <a:cs typeface="+mn-cs"/>
              </a:rPr>
              <a:t>unverifiable </a:t>
            </a:r>
            <a:r>
              <a:rPr lang="zh-CN" altLang="en-US" sz="1200" b="0" i="0" kern="1200" dirty="0" smtClean="0">
                <a:solidFill>
                  <a:schemeClr val="tx1"/>
                </a:solidFill>
                <a:effectLst/>
                <a:latin typeface="+mn-lt"/>
                <a:ea typeface="+mn-ea"/>
                <a:cs typeface="+mn-cs"/>
              </a:rPr>
              <a:t>参数指的是这个请求是否是无法验证的，默认是</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。意思就是说用户没有足够权限来选择接收这个请求的结果。例如我们请求一个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文档中的图片，但是我们没有自动抓取图像的权限，这时 </a:t>
            </a:r>
            <a:r>
              <a:rPr lang="en-US" altLang="zh-CN" sz="1200" b="0" i="0" kern="1200" dirty="0" smtClean="0">
                <a:solidFill>
                  <a:schemeClr val="tx1"/>
                </a:solidFill>
                <a:effectLst/>
                <a:latin typeface="+mn-lt"/>
                <a:ea typeface="+mn-ea"/>
                <a:cs typeface="+mn-cs"/>
              </a:rPr>
              <a:t>unverifiable </a:t>
            </a:r>
            <a:r>
              <a:rPr lang="zh-CN" altLang="en-US" sz="1200" b="0" i="0" kern="1200" dirty="0" smtClean="0">
                <a:solidFill>
                  <a:schemeClr val="tx1"/>
                </a:solidFill>
                <a:effectLst/>
                <a:latin typeface="+mn-lt"/>
                <a:ea typeface="+mn-ea"/>
                <a:cs typeface="+mn-cs"/>
              </a:rPr>
              <a:t>的值就是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第六个 </a:t>
            </a:r>
            <a:r>
              <a:rPr lang="en-US" altLang="zh-CN" sz="1200" b="0" i="0" kern="1200" dirty="0" smtClean="0">
                <a:solidFill>
                  <a:schemeClr val="tx1"/>
                </a:solidFill>
                <a:effectLst/>
                <a:latin typeface="+mn-lt"/>
                <a:ea typeface="+mn-ea"/>
                <a:cs typeface="+mn-cs"/>
              </a:rPr>
              <a:t>method </a:t>
            </a:r>
            <a:r>
              <a:rPr lang="zh-CN" altLang="en-US" sz="1200" b="0" i="0" kern="1200" dirty="0" smtClean="0">
                <a:solidFill>
                  <a:schemeClr val="tx1"/>
                </a:solidFill>
                <a:effectLst/>
                <a:latin typeface="+mn-lt"/>
                <a:ea typeface="+mn-ea"/>
                <a:cs typeface="+mn-cs"/>
              </a:rPr>
              <a:t>参数是一个字符串，它用来指示请求使用的方法，比如</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PUT</a:t>
            </a:r>
            <a:r>
              <a:rPr lang="zh-CN" altLang="en-US" sz="1200" b="0" i="0" kern="1200" dirty="0" smtClean="0">
                <a:solidFill>
                  <a:schemeClr val="tx1"/>
                </a:solidFill>
                <a:effectLst/>
                <a:latin typeface="+mn-lt"/>
                <a:ea typeface="+mn-ea"/>
                <a:cs typeface="+mn-cs"/>
              </a:rPr>
              <a:t>等等。</a:t>
            </a:r>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在这里我们通过四个参数构造了一个 </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即请求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中指定了 </a:t>
            </a:r>
            <a:r>
              <a:rPr lang="en-US" altLang="zh-CN" sz="1200" b="0" i="0" kern="1200" dirty="0" smtClean="0">
                <a:solidFill>
                  <a:schemeClr val="tx1"/>
                </a:solidFill>
                <a:effectLst/>
                <a:latin typeface="+mn-lt"/>
                <a:ea typeface="+mn-ea"/>
                <a:cs typeface="+mn-cs"/>
              </a:rPr>
              <a:t>User-Agent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Host</a:t>
            </a:r>
            <a:r>
              <a:rPr lang="zh-CN" altLang="en-US" sz="1200" b="0" i="0" kern="1200" dirty="0" smtClean="0">
                <a:solidFill>
                  <a:schemeClr val="tx1"/>
                </a:solidFill>
                <a:effectLst/>
                <a:latin typeface="+mn-lt"/>
                <a:ea typeface="+mn-ea"/>
                <a:cs typeface="+mn-cs"/>
              </a:rPr>
              <a:t>，传递的参数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用了 </a:t>
            </a:r>
            <a:r>
              <a:rPr lang="en-US" altLang="zh-CN" sz="1200" b="0" i="0" kern="1200" dirty="0" err="1" smtClean="0">
                <a:solidFill>
                  <a:schemeClr val="tx1"/>
                </a:solidFill>
                <a:effectLst/>
                <a:latin typeface="+mn-lt"/>
                <a:ea typeface="+mn-ea"/>
                <a:cs typeface="+mn-cs"/>
              </a:rPr>
              <a:t>urlencode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bytes() </a:t>
            </a:r>
            <a:r>
              <a:rPr lang="zh-CN" altLang="en-US" sz="1200" b="0" i="0" kern="1200" dirty="0" smtClean="0">
                <a:solidFill>
                  <a:schemeClr val="tx1"/>
                </a:solidFill>
                <a:effectLst/>
                <a:latin typeface="+mn-lt"/>
                <a:ea typeface="+mn-ea"/>
                <a:cs typeface="+mn-cs"/>
              </a:rPr>
              <a:t>方法来转成字节流，另外指定了请求方式为 </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通过观察结果可以发现，我们成功设置了 </a:t>
            </a:r>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以及 </a:t>
            </a:r>
            <a:r>
              <a:rPr lang="en-US" altLang="zh-CN" sz="1200" b="0" i="0" kern="1200" dirty="0" smtClean="0">
                <a:solidFill>
                  <a:schemeClr val="tx1"/>
                </a:solidFill>
                <a:effectLst/>
                <a:latin typeface="+mn-lt"/>
                <a:ea typeface="+mn-ea"/>
                <a:cs typeface="+mn-cs"/>
              </a:rPr>
              <a:t>method</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另外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也可以用 </a:t>
            </a:r>
            <a:r>
              <a:rPr lang="en-US" altLang="zh-CN" sz="1200" b="0" i="0" kern="1200" dirty="0" err="1" smtClean="0">
                <a:solidFill>
                  <a:schemeClr val="tx1"/>
                </a:solidFill>
                <a:effectLst/>
                <a:latin typeface="+mn-lt"/>
                <a:ea typeface="+mn-ea"/>
                <a:cs typeface="+mn-cs"/>
              </a:rPr>
              <a:t>add_header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方法来添加。</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如此一来，我们就可以更加方便地构造一个 </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，实现请求的发送。</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有没有发现，在上面的过程中，我们虽然可以构造 </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，但是一些更高级的操作，比如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处理，代理设置等操作我们该怎么办？</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接下来就需要更强大的工具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登场了。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简而言之我们可以把它理解为各种处理器，有专门处理登录验证的，有处理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的，有处理代理设置的，利用它们我们几乎可以做到任何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请求中所有的事情。</a:t>
            </a:r>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接下来就有各种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子类继承这个 </a:t>
            </a:r>
            <a:r>
              <a:rPr lang="en-US" altLang="zh-CN" sz="1200" b="0" i="0" kern="1200" dirty="0" err="1" smtClean="0">
                <a:solidFill>
                  <a:schemeClr val="tx1"/>
                </a:solidFill>
                <a:effectLst/>
                <a:latin typeface="+mn-lt"/>
                <a:ea typeface="+mn-ea"/>
                <a:cs typeface="+mn-cs"/>
              </a:rPr>
              <a:t>BaseHandler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类，举例几个如下</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有些网站在打开时它就弹出了一个框，直接提示你输入用户名和密码，认证成功之后才能查看页面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那么我们如果要请求这样的页面怎么办呢？</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在这里，首先实例化了一个 </a:t>
            </a:r>
            <a:r>
              <a:rPr lang="en-US" altLang="zh-CN" sz="1200" b="0" i="0" kern="1200" dirty="0" err="1" smtClean="0">
                <a:solidFill>
                  <a:schemeClr val="tx1"/>
                </a:solidFill>
                <a:effectLst/>
                <a:latin typeface="+mn-lt"/>
                <a:ea typeface="+mn-ea"/>
                <a:cs typeface="+mn-cs"/>
              </a:rPr>
              <a:t>HTTPBasicAuthHandler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对象，参数是 </a:t>
            </a:r>
            <a:r>
              <a:rPr lang="en-US" altLang="zh-CN" sz="1200" b="0" i="0" kern="1200" dirty="0" err="1" smtClean="0">
                <a:solidFill>
                  <a:schemeClr val="tx1"/>
                </a:solidFill>
                <a:effectLst/>
                <a:latin typeface="+mn-lt"/>
                <a:ea typeface="+mn-ea"/>
                <a:cs typeface="+mn-cs"/>
              </a:rPr>
              <a:t>HTTPPasswordMgrWithDefaultRealm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对象，它利用 </a:t>
            </a:r>
            <a:r>
              <a:rPr lang="en-US" altLang="zh-CN" sz="1200" b="0" i="0" kern="1200" dirty="0" err="1" smtClean="0">
                <a:solidFill>
                  <a:schemeClr val="tx1"/>
                </a:solidFill>
                <a:effectLst/>
                <a:latin typeface="+mn-lt"/>
                <a:ea typeface="+mn-ea"/>
                <a:cs typeface="+mn-cs"/>
              </a:rPr>
              <a:t>add_password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添加进去用户名和密码，这样我们就建立了一个处理认证的 </a:t>
            </a:r>
            <a:r>
              <a:rPr lang="en-US" altLang="zh-CN" sz="1200" b="0" i="0" kern="1200" dirty="0" smtClean="0">
                <a:solidFill>
                  <a:schemeClr val="tx1"/>
                </a:solidFill>
                <a:effectLst/>
                <a:latin typeface="+mn-lt"/>
                <a:ea typeface="+mn-ea"/>
                <a:cs typeface="+mn-cs"/>
              </a:rPr>
              <a:t>Handler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接下来利用 </a:t>
            </a:r>
            <a:r>
              <a:rPr lang="en-US" altLang="zh-CN" sz="1200" b="0" i="0" kern="1200" dirty="0" err="1" smtClean="0">
                <a:solidFill>
                  <a:schemeClr val="tx1"/>
                </a:solidFill>
                <a:effectLst/>
                <a:latin typeface="+mn-lt"/>
                <a:ea typeface="+mn-ea"/>
                <a:cs typeface="+mn-cs"/>
              </a:rPr>
              <a:t>build_opener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方法来利用这个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构建一个 </a:t>
            </a:r>
            <a:r>
              <a:rPr lang="en-US" altLang="zh-CN" sz="1200" b="0" i="0" kern="1200" dirty="0" smtClean="0">
                <a:solidFill>
                  <a:schemeClr val="tx1"/>
                </a:solidFill>
                <a:effectLst/>
                <a:latin typeface="+mn-lt"/>
                <a:ea typeface="+mn-ea"/>
                <a:cs typeface="+mn-cs"/>
              </a:rPr>
              <a:t>Opener</a:t>
            </a:r>
            <a:r>
              <a:rPr lang="zh-CN" altLang="en-US" sz="1200" b="0" i="0" kern="1200" dirty="0" smtClean="0">
                <a:solidFill>
                  <a:schemeClr val="tx1"/>
                </a:solidFill>
                <a:effectLst/>
                <a:latin typeface="+mn-lt"/>
                <a:ea typeface="+mn-ea"/>
                <a:cs typeface="+mn-cs"/>
              </a:rPr>
              <a:t>，那么这个 </a:t>
            </a:r>
            <a:r>
              <a:rPr lang="en-US" altLang="zh-CN" sz="1200" b="0" i="0" kern="1200" dirty="0" smtClean="0">
                <a:solidFill>
                  <a:schemeClr val="tx1"/>
                </a:solidFill>
                <a:effectLst/>
                <a:latin typeface="+mn-lt"/>
                <a:ea typeface="+mn-ea"/>
                <a:cs typeface="+mn-cs"/>
              </a:rPr>
              <a:t>Opener </a:t>
            </a:r>
            <a:r>
              <a:rPr lang="zh-CN" altLang="en-US" sz="1200" b="0" i="0" kern="1200" dirty="0" smtClean="0">
                <a:solidFill>
                  <a:schemeClr val="tx1"/>
                </a:solidFill>
                <a:effectLst/>
                <a:latin typeface="+mn-lt"/>
                <a:ea typeface="+mn-ea"/>
                <a:cs typeface="+mn-cs"/>
              </a:rPr>
              <a:t>在发送请求的时候就相当于已经认证成功了。</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接下来利用 </a:t>
            </a:r>
            <a:r>
              <a:rPr lang="en-US" altLang="zh-CN" sz="1200" b="0" i="0" kern="1200" dirty="0" smtClean="0">
                <a:solidFill>
                  <a:schemeClr val="tx1"/>
                </a:solidFill>
                <a:effectLst/>
                <a:latin typeface="+mn-lt"/>
                <a:ea typeface="+mn-ea"/>
                <a:cs typeface="+mn-cs"/>
              </a:rPr>
              <a:t>Opener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open() </a:t>
            </a:r>
            <a:r>
              <a:rPr lang="zh-CN" altLang="en-US" sz="1200" b="0" i="0" kern="1200" dirty="0" smtClean="0">
                <a:solidFill>
                  <a:schemeClr val="tx1"/>
                </a:solidFill>
                <a:effectLst/>
                <a:latin typeface="+mn-lt"/>
                <a:ea typeface="+mn-ea"/>
                <a:cs typeface="+mn-cs"/>
              </a:rPr>
              <a:t>方法打开链接，就可以完成认证了，在这里获取到的结果就是认证后的页面源码内容。</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19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4ACA42-BA8E-4FD5-BCA9-63711B5BEEB8}" type="slidenum">
              <a:rPr lang="zh-CN" altLang="en-US" smtClean="0"/>
              <a:t>2</a:t>
            </a:fld>
            <a:endParaRPr lang="zh-CN" altLang="en-US"/>
          </a:p>
        </p:txBody>
      </p:sp>
    </p:spTree>
    <p:extLst>
      <p:ext uri="{BB962C8B-B14F-4D97-AF65-F5344CB8AC3E}">
        <p14:creationId xmlns:p14="http://schemas.microsoft.com/office/powerpoint/2010/main" val="1568729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在此本地搭建了一个代理，运行在 </a:t>
            </a:r>
            <a:r>
              <a:rPr lang="en-US" altLang="zh-CN" sz="1200" b="0" i="0" kern="1200" dirty="0" smtClean="0">
                <a:solidFill>
                  <a:schemeClr val="tx1"/>
                </a:solidFill>
                <a:effectLst/>
                <a:latin typeface="+mn-lt"/>
                <a:ea typeface="+mn-ea"/>
                <a:cs typeface="+mn-cs"/>
              </a:rPr>
              <a:t>9743 </a:t>
            </a:r>
            <a:r>
              <a:rPr lang="zh-CN" altLang="en-US" sz="1200" b="0" i="0" kern="1200" dirty="0" smtClean="0">
                <a:solidFill>
                  <a:schemeClr val="tx1"/>
                </a:solidFill>
                <a:effectLst/>
                <a:latin typeface="+mn-lt"/>
                <a:ea typeface="+mn-ea"/>
                <a:cs typeface="+mn-cs"/>
              </a:rPr>
              <a:t>端口上。</a:t>
            </a:r>
          </a:p>
          <a:p>
            <a:r>
              <a:rPr lang="zh-CN" altLang="en-US" sz="1200" b="0" i="0" kern="1200" dirty="0" smtClean="0">
                <a:solidFill>
                  <a:schemeClr val="tx1"/>
                </a:solidFill>
                <a:effectLst/>
                <a:latin typeface="+mn-lt"/>
                <a:ea typeface="+mn-ea"/>
                <a:cs typeface="+mn-cs"/>
              </a:rPr>
              <a:t>在这里使用了 </a:t>
            </a:r>
            <a:r>
              <a:rPr lang="en-US" altLang="zh-CN" sz="1200" b="0" i="0" kern="1200" dirty="0" err="1" smtClean="0">
                <a:solidFill>
                  <a:schemeClr val="tx1"/>
                </a:solidFill>
                <a:effectLst/>
                <a:latin typeface="+mn-lt"/>
                <a:ea typeface="+mn-ea"/>
                <a:cs typeface="+mn-cs"/>
              </a:rPr>
              <a:t>ProxyHandler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ProxyHandler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的参数是一个字典，键名是协议类型，比如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还是 </a:t>
            </a:r>
            <a:r>
              <a:rPr lang="en-US" altLang="zh-CN" sz="1200" b="0" i="0" kern="1200" dirty="0" smtClean="0">
                <a:solidFill>
                  <a:schemeClr val="tx1"/>
                </a:solidFill>
                <a:effectLst/>
                <a:latin typeface="+mn-lt"/>
                <a:ea typeface="+mn-ea"/>
                <a:cs typeface="+mn-cs"/>
              </a:rPr>
              <a:t>HTTPS </a:t>
            </a:r>
            <a:r>
              <a:rPr lang="zh-CN" altLang="en-US" sz="1200" b="0" i="0" kern="1200" dirty="0" smtClean="0">
                <a:solidFill>
                  <a:schemeClr val="tx1"/>
                </a:solidFill>
                <a:effectLst/>
                <a:latin typeface="+mn-lt"/>
                <a:ea typeface="+mn-ea"/>
                <a:cs typeface="+mn-cs"/>
              </a:rPr>
              <a:t>等，键值是代理链接，可以添加多个代理。</a:t>
            </a:r>
          </a:p>
          <a:p>
            <a:r>
              <a:rPr lang="zh-CN" altLang="en-US" sz="1200" b="0" i="0" kern="1200" dirty="0" smtClean="0">
                <a:solidFill>
                  <a:schemeClr val="tx1"/>
                </a:solidFill>
                <a:effectLst/>
                <a:latin typeface="+mn-lt"/>
                <a:ea typeface="+mn-ea"/>
                <a:cs typeface="+mn-cs"/>
              </a:rPr>
              <a:t>然后利用 </a:t>
            </a:r>
            <a:r>
              <a:rPr lang="en-US" altLang="zh-CN" sz="1200" b="0" i="0" kern="1200" dirty="0" err="1" smtClean="0">
                <a:solidFill>
                  <a:schemeClr val="tx1"/>
                </a:solidFill>
                <a:effectLst/>
                <a:latin typeface="+mn-lt"/>
                <a:ea typeface="+mn-ea"/>
                <a:cs typeface="+mn-cs"/>
              </a:rPr>
              <a:t>build_opener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方法利用这个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构造一个 </a:t>
            </a:r>
            <a:r>
              <a:rPr lang="en-US" altLang="zh-CN" sz="1200" b="0" i="0" kern="1200" dirty="0" smtClean="0">
                <a:solidFill>
                  <a:schemeClr val="tx1"/>
                </a:solidFill>
                <a:effectLst/>
                <a:latin typeface="+mn-lt"/>
                <a:ea typeface="+mn-ea"/>
                <a:cs typeface="+mn-cs"/>
              </a:rPr>
              <a:t>Opener</a:t>
            </a:r>
            <a:r>
              <a:rPr lang="zh-CN" altLang="en-US" sz="1200" b="0" i="0" kern="1200" dirty="0" smtClean="0">
                <a:solidFill>
                  <a:schemeClr val="tx1"/>
                </a:solidFill>
                <a:effectLst/>
                <a:latin typeface="+mn-lt"/>
                <a:ea typeface="+mn-ea"/>
                <a:cs typeface="+mn-cs"/>
              </a:rPr>
              <a:t>，然后发送请求即可。</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首先我们必须声明一个 </a:t>
            </a:r>
            <a:r>
              <a:rPr lang="en-US" altLang="zh-CN" sz="1200" b="0" i="0" kern="1200" dirty="0" err="1" smtClean="0">
                <a:solidFill>
                  <a:schemeClr val="tx1"/>
                </a:solidFill>
                <a:effectLst/>
                <a:latin typeface="+mn-lt"/>
                <a:ea typeface="+mn-ea"/>
                <a:cs typeface="+mn-cs"/>
              </a:rPr>
              <a:t>CookieJar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对象，接下来我们就需要利用 </a:t>
            </a:r>
            <a:r>
              <a:rPr lang="en-US" altLang="zh-CN" sz="1200" b="0" i="0" kern="1200" dirty="0" err="1" smtClean="0">
                <a:solidFill>
                  <a:schemeClr val="tx1"/>
                </a:solidFill>
                <a:effectLst/>
                <a:latin typeface="+mn-lt"/>
                <a:ea typeface="+mn-ea"/>
                <a:cs typeface="+mn-cs"/>
              </a:rPr>
              <a:t>HTTPCookieProcessor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来构建一个 </a:t>
            </a:r>
            <a:r>
              <a:rPr lang="en-US" altLang="zh-CN" sz="1200" b="0" i="0" kern="1200" dirty="0" smtClean="0">
                <a:solidFill>
                  <a:schemeClr val="tx1"/>
                </a:solidFill>
                <a:effectLst/>
                <a:latin typeface="+mn-lt"/>
                <a:ea typeface="+mn-ea"/>
                <a:cs typeface="+mn-cs"/>
              </a:rPr>
              <a:t>Handler</a:t>
            </a:r>
            <a:r>
              <a:rPr lang="zh-CN" altLang="en-US" sz="1200" b="0" i="0" kern="1200" dirty="0" smtClean="0">
                <a:solidFill>
                  <a:schemeClr val="tx1"/>
                </a:solidFill>
                <a:effectLst/>
                <a:latin typeface="+mn-lt"/>
                <a:ea typeface="+mn-ea"/>
                <a:cs typeface="+mn-cs"/>
              </a:rPr>
              <a:t>，最后利用 </a:t>
            </a:r>
            <a:r>
              <a:rPr lang="en-US" altLang="zh-CN" sz="1200" b="0" i="0" kern="1200" dirty="0" err="1" smtClean="0">
                <a:solidFill>
                  <a:schemeClr val="tx1"/>
                </a:solidFill>
                <a:effectLst/>
                <a:latin typeface="+mn-lt"/>
                <a:ea typeface="+mn-ea"/>
                <a:cs typeface="+mn-cs"/>
              </a:rPr>
              <a:t>build_opener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方法构建出 </a:t>
            </a:r>
            <a:r>
              <a:rPr lang="en-US" altLang="zh-CN" sz="1200" b="0" i="0" kern="1200" dirty="0" smtClean="0">
                <a:solidFill>
                  <a:schemeClr val="tx1"/>
                </a:solidFill>
                <a:effectLst/>
                <a:latin typeface="+mn-lt"/>
                <a:ea typeface="+mn-ea"/>
                <a:cs typeface="+mn-cs"/>
              </a:rPr>
              <a:t>Opener</a:t>
            </a:r>
            <a:r>
              <a:rPr lang="zh-CN" altLang="en-US" sz="1200" b="0" i="0" kern="1200" dirty="0" smtClean="0">
                <a:solidFill>
                  <a:schemeClr val="tx1"/>
                </a:solidFill>
                <a:effectLst/>
                <a:latin typeface="+mn-lt"/>
                <a:ea typeface="+mn-ea"/>
                <a:cs typeface="+mn-cs"/>
              </a:rPr>
              <a:t>，执行 </a:t>
            </a:r>
            <a:r>
              <a:rPr lang="en-US" altLang="zh-CN" sz="1200" b="0" i="0" kern="1200" dirty="0" smtClean="0">
                <a:solidFill>
                  <a:schemeClr val="tx1"/>
                </a:solidFill>
                <a:effectLst/>
                <a:latin typeface="+mn-lt"/>
                <a:ea typeface="+mn-ea"/>
                <a:cs typeface="+mn-cs"/>
              </a:rPr>
              <a:t>open() </a:t>
            </a:r>
            <a:r>
              <a:rPr lang="zh-CN" altLang="en-US" sz="1200" b="0" i="0" kern="1200" dirty="0" smtClean="0">
                <a:solidFill>
                  <a:schemeClr val="tx1"/>
                </a:solidFill>
                <a:effectLst/>
                <a:latin typeface="+mn-lt"/>
                <a:ea typeface="+mn-ea"/>
                <a:cs typeface="+mn-cs"/>
              </a:rPr>
              <a:t>函数即可。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可以看到输出了每一条 </a:t>
            </a:r>
            <a:r>
              <a:rPr lang="en-US" altLang="zh-CN" sz="1200" b="0" i="0" kern="1200" dirty="0" smtClean="0">
                <a:solidFill>
                  <a:schemeClr val="tx1"/>
                </a:solidFill>
                <a:effectLst/>
                <a:latin typeface="+mn-lt"/>
                <a:ea typeface="+mn-ea"/>
                <a:cs typeface="+mn-cs"/>
              </a:rPr>
              <a:t>Cookie </a:t>
            </a:r>
            <a:r>
              <a:rPr lang="zh-CN" altLang="en-US" sz="1200" b="0" i="0" kern="1200" dirty="0" smtClean="0">
                <a:solidFill>
                  <a:schemeClr val="tx1"/>
                </a:solidFill>
                <a:effectLst/>
                <a:latin typeface="+mn-lt"/>
                <a:ea typeface="+mn-ea"/>
                <a:cs typeface="+mn-cs"/>
              </a:rPr>
              <a:t>的名称还有值。</a:t>
            </a:r>
          </a:p>
          <a:p>
            <a:r>
              <a:rPr lang="zh-CN" altLang="en-US" sz="1200" b="0" i="0" kern="1200" dirty="0" smtClean="0">
                <a:solidFill>
                  <a:schemeClr val="tx1"/>
                </a:solidFill>
                <a:effectLst/>
                <a:latin typeface="+mn-lt"/>
                <a:ea typeface="+mn-ea"/>
                <a:cs typeface="+mn-cs"/>
              </a:rPr>
              <a:t>不过既然能输出，那可不可以输出成文件格式呢？我们知道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实际也是以文本形式保存的。</a:t>
            </a:r>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这时的 </a:t>
            </a:r>
            <a:r>
              <a:rPr lang="en-US" altLang="zh-CN" sz="1200" b="0" i="0" kern="1200" dirty="0" err="1" smtClean="0">
                <a:solidFill>
                  <a:schemeClr val="tx1"/>
                </a:solidFill>
                <a:effectLst/>
                <a:latin typeface="+mn-lt"/>
                <a:ea typeface="+mn-ea"/>
                <a:cs typeface="+mn-cs"/>
              </a:rPr>
              <a:t>CookieJar</a:t>
            </a:r>
            <a:r>
              <a:rPr lang="zh-CN" altLang="en-US" sz="1200" b="0" i="0" kern="1200" dirty="0" smtClean="0">
                <a:solidFill>
                  <a:schemeClr val="tx1"/>
                </a:solidFill>
                <a:effectLst/>
                <a:latin typeface="+mn-lt"/>
                <a:ea typeface="+mn-ea"/>
                <a:cs typeface="+mn-cs"/>
              </a:rPr>
              <a:t>就需要换成 </a:t>
            </a:r>
            <a:r>
              <a:rPr lang="en-US" altLang="zh-CN" sz="1200" b="0" i="0" kern="1200" dirty="0" err="1" smtClean="0">
                <a:solidFill>
                  <a:schemeClr val="tx1"/>
                </a:solidFill>
                <a:effectLst/>
                <a:latin typeface="+mn-lt"/>
                <a:ea typeface="+mn-ea"/>
                <a:cs typeface="+mn-cs"/>
              </a:rPr>
              <a:t>MozillaCookieJar</a:t>
            </a:r>
            <a:r>
              <a:rPr lang="zh-CN" altLang="en-US" sz="1200" b="0" i="0" kern="1200" dirty="0" smtClean="0">
                <a:solidFill>
                  <a:schemeClr val="tx1"/>
                </a:solidFill>
                <a:effectLst/>
                <a:latin typeface="+mn-lt"/>
                <a:ea typeface="+mn-ea"/>
                <a:cs typeface="+mn-cs"/>
              </a:rPr>
              <a:t>，生成文件时需要用到它，它是 </a:t>
            </a:r>
            <a:r>
              <a:rPr lang="en-US" altLang="zh-CN" sz="1200" b="0" i="0" kern="1200" dirty="0" err="1" smtClean="0">
                <a:solidFill>
                  <a:schemeClr val="tx1"/>
                </a:solidFill>
                <a:effectLst/>
                <a:latin typeface="+mn-lt"/>
                <a:ea typeface="+mn-ea"/>
                <a:cs typeface="+mn-cs"/>
              </a:rPr>
              <a:t>CookieJar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的子类，可以用来处理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和文件相关的事件，读取和保存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，它可以将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保存成 </a:t>
            </a:r>
            <a:r>
              <a:rPr lang="en-US" altLang="zh-CN" sz="1200" b="0" i="0" kern="1200" dirty="0" smtClean="0">
                <a:solidFill>
                  <a:schemeClr val="tx1"/>
                </a:solidFill>
                <a:effectLst/>
                <a:latin typeface="+mn-lt"/>
                <a:ea typeface="+mn-ea"/>
                <a:cs typeface="+mn-cs"/>
              </a:rPr>
              <a:t>Mozilla </a:t>
            </a:r>
            <a:r>
              <a:rPr lang="zh-CN" altLang="en-US" sz="1200" b="0" i="0" kern="1200" dirty="0" smtClean="0">
                <a:solidFill>
                  <a:schemeClr val="tx1"/>
                </a:solidFill>
                <a:effectLst/>
                <a:latin typeface="+mn-lt"/>
                <a:ea typeface="+mn-ea"/>
                <a:cs typeface="+mn-cs"/>
              </a:rPr>
              <a:t>型浏览器的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的格式。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运行之后可以发现生成了一个 </a:t>
            </a:r>
            <a:r>
              <a:rPr lang="en-US" altLang="zh-CN" sz="1200" b="0" i="0" kern="1200" dirty="0" smtClean="0">
                <a:solidFill>
                  <a:schemeClr val="tx1"/>
                </a:solidFill>
                <a:effectLst/>
                <a:latin typeface="+mn-lt"/>
                <a:ea typeface="+mn-ea"/>
                <a:cs typeface="+mn-cs"/>
              </a:rPr>
              <a:t>cookies.txt </a:t>
            </a:r>
            <a:r>
              <a:rPr lang="zh-CN" altLang="en-US" sz="1200" b="0" i="0" kern="1200" dirty="0" smtClean="0">
                <a:solidFill>
                  <a:schemeClr val="tx1"/>
                </a:solidFill>
                <a:effectLst/>
                <a:latin typeface="+mn-lt"/>
                <a:ea typeface="+mn-ea"/>
                <a:cs typeface="+mn-cs"/>
              </a:rPr>
              <a:t>文件。</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可以看到我们这里调用了 </a:t>
            </a:r>
            <a:r>
              <a:rPr lang="en-US" altLang="zh-CN" sz="1200" b="0" i="0" kern="1200" dirty="0" smtClean="0">
                <a:solidFill>
                  <a:schemeClr val="tx1"/>
                </a:solidFill>
                <a:effectLst/>
                <a:latin typeface="+mn-lt"/>
                <a:ea typeface="+mn-ea"/>
                <a:cs typeface="+mn-cs"/>
              </a:rPr>
              <a:t>load() </a:t>
            </a:r>
            <a:r>
              <a:rPr lang="zh-CN" altLang="en-US" sz="1200" b="0" i="0" kern="1200" dirty="0" smtClean="0">
                <a:solidFill>
                  <a:schemeClr val="tx1"/>
                </a:solidFill>
                <a:effectLst/>
                <a:latin typeface="+mn-lt"/>
                <a:ea typeface="+mn-ea"/>
                <a:cs typeface="+mn-cs"/>
              </a:rPr>
              <a:t>方法来读取本地的 </a:t>
            </a:r>
            <a:r>
              <a:rPr lang="en-US" altLang="zh-CN" sz="1200" b="0" i="0" kern="1200" dirty="0" err="1" smtClean="0">
                <a:solidFill>
                  <a:schemeClr val="tx1"/>
                </a:solidFill>
                <a:effectLst/>
                <a:latin typeface="+mn-lt"/>
                <a:ea typeface="+mn-ea"/>
                <a:cs typeface="+mn-cs"/>
              </a:rPr>
              <a:t>Coookis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文件，获取到了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的内容。不过前提是我们首先利用生成了 </a:t>
            </a:r>
            <a:r>
              <a:rPr lang="en-US" altLang="zh-CN" sz="1200" b="0" i="0" kern="1200" dirty="0" err="1" smtClean="0">
                <a:solidFill>
                  <a:schemeClr val="tx1"/>
                </a:solidFill>
                <a:effectLst/>
                <a:latin typeface="+mn-lt"/>
                <a:ea typeface="+mn-ea"/>
                <a:cs typeface="+mn-cs"/>
              </a:rPr>
              <a:t>LWPCookieJar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格式的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，获取到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之后，后面同样的方法构建 </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Opener </a:t>
            </a:r>
            <a:r>
              <a:rPr lang="zh-CN" altLang="en-US" sz="1200" b="0" i="0" kern="1200" dirty="0" smtClean="0">
                <a:solidFill>
                  <a:schemeClr val="tx1"/>
                </a:solidFill>
                <a:effectLst/>
                <a:latin typeface="+mn-lt"/>
                <a:ea typeface="+mn-ea"/>
                <a:cs typeface="+mn-cs"/>
              </a:rPr>
              <a:t>即可。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运行结果正常输出百度网页的源代码。</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好</a:t>
            </a:r>
            <a:r>
              <a:rPr lang="zh-CN" altLang="en-US" sz="1200" b="0" i="0" kern="1200" dirty="0" smtClean="0">
                <a:solidFill>
                  <a:schemeClr val="tx1"/>
                </a:solidFill>
                <a:effectLst/>
                <a:latin typeface="+mn-lt"/>
                <a:ea typeface="+mn-ea"/>
                <a:cs typeface="+mn-cs"/>
              </a:rPr>
              <a:t>，通过如上用法，我们可以实现绝大多数请求功能的设置了</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在前面一节我们了解了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的发送过程，但是在网络情况不好的情况下，出现了异常怎么办呢？这时如果我们不处理这些异常，程序很可能报错而终止运行，所以异常处理还是十分有必要的。</a:t>
            </a:r>
          </a:p>
          <a:p>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error </a:t>
            </a:r>
            <a:r>
              <a:rPr lang="zh-CN" altLang="en-US" sz="1200" b="0" i="0" kern="1200" dirty="0" smtClean="0">
                <a:solidFill>
                  <a:schemeClr val="tx1"/>
                </a:solidFill>
                <a:effectLst/>
                <a:latin typeface="+mn-lt"/>
                <a:ea typeface="+mn-ea"/>
                <a:cs typeface="+mn-cs"/>
              </a:rPr>
              <a:t>模块定义了由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模块产生的异常。如果出现了问题，</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模块便会抛出 </a:t>
            </a:r>
            <a:r>
              <a:rPr lang="en-US" altLang="zh-CN" sz="1200" b="0" i="0" kern="1200" dirty="0" smtClean="0">
                <a:solidFill>
                  <a:schemeClr val="tx1"/>
                </a:solidFill>
                <a:effectLst/>
                <a:latin typeface="+mn-lt"/>
                <a:ea typeface="+mn-ea"/>
                <a:cs typeface="+mn-cs"/>
              </a:rPr>
              <a:t>error </a:t>
            </a:r>
            <a:r>
              <a:rPr lang="zh-CN" altLang="en-US" sz="1200" b="0" i="0" kern="1200" dirty="0" smtClean="0">
                <a:solidFill>
                  <a:schemeClr val="tx1"/>
                </a:solidFill>
                <a:effectLst/>
                <a:latin typeface="+mn-lt"/>
                <a:ea typeface="+mn-ea"/>
                <a:cs typeface="+mn-cs"/>
              </a:rPr>
              <a:t>模块中定义的异常，本节会对其进行详细的介绍。</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类来自 </a:t>
            </a:r>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库的 </a:t>
            </a:r>
            <a:r>
              <a:rPr lang="en-US" altLang="zh-CN" sz="1200" b="0" i="0" kern="1200" dirty="0" smtClean="0">
                <a:solidFill>
                  <a:schemeClr val="tx1"/>
                </a:solidFill>
                <a:effectLst/>
                <a:latin typeface="+mn-lt"/>
                <a:ea typeface="+mn-ea"/>
                <a:cs typeface="+mn-cs"/>
              </a:rPr>
              <a:t>error </a:t>
            </a:r>
            <a:r>
              <a:rPr lang="zh-CN" altLang="en-US" sz="1200" b="0" i="0" kern="1200" dirty="0" smtClean="0">
                <a:solidFill>
                  <a:schemeClr val="tx1"/>
                </a:solidFill>
                <a:effectLst/>
                <a:latin typeface="+mn-lt"/>
                <a:ea typeface="+mn-ea"/>
                <a:cs typeface="+mn-cs"/>
              </a:rPr>
              <a:t>模块，它继承自 </a:t>
            </a:r>
            <a:r>
              <a:rPr lang="en-US" altLang="zh-CN" sz="1200" b="0" i="0" kern="1200" dirty="0" err="1" smtClean="0">
                <a:solidFill>
                  <a:schemeClr val="tx1"/>
                </a:solidFill>
                <a:effectLst/>
                <a:latin typeface="+mn-lt"/>
                <a:ea typeface="+mn-ea"/>
                <a:cs typeface="+mn-cs"/>
              </a:rPr>
              <a:t>OSError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类，是 </a:t>
            </a:r>
            <a:r>
              <a:rPr lang="en-US" altLang="zh-CN" sz="1200" b="0" i="0" kern="1200" dirty="0" smtClean="0">
                <a:solidFill>
                  <a:schemeClr val="tx1"/>
                </a:solidFill>
                <a:effectLst/>
                <a:latin typeface="+mn-lt"/>
                <a:ea typeface="+mn-ea"/>
                <a:cs typeface="+mn-cs"/>
              </a:rPr>
              <a:t>error </a:t>
            </a:r>
            <a:r>
              <a:rPr lang="zh-CN" altLang="en-US" sz="1200" b="0" i="0" kern="1200" dirty="0" smtClean="0">
                <a:solidFill>
                  <a:schemeClr val="tx1"/>
                </a:solidFill>
                <a:effectLst/>
                <a:latin typeface="+mn-lt"/>
                <a:ea typeface="+mn-ea"/>
                <a:cs typeface="+mn-cs"/>
              </a:rPr>
              <a:t>异常模块的基类，由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模块生的异常都可以通过捕获这个类来处理。</a:t>
            </a:r>
          </a:p>
          <a:p>
            <a:r>
              <a:rPr lang="zh-CN" altLang="en-US" sz="1200" b="0" i="0" kern="1200" dirty="0" smtClean="0">
                <a:solidFill>
                  <a:schemeClr val="tx1"/>
                </a:solidFill>
                <a:effectLst/>
                <a:latin typeface="+mn-lt"/>
                <a:ea typeface="+mn-ea"/>
                <a:cs typeface="+mn-cs"/>
              </a:rPr>
              <a:t>它具有一个属性 </a:t>
            </a:r>
            <a:r>
              <a:rPr lang="en-US" altLang="zh-CN" sz="1200" b="0" i="0" kern="1200" dirty="0" smtClean="0">
                <a:solidFill>
                  <a:schemeClr val="tx1"/>
                </a:solidFill>
                <a:effectLst/>
                <a:latin typeface="+mn-lt"/>
                <a:ea typeface="+mn-ea"/>
                <a:cs typeface="+mn-cs"/>
              </a:rPr>
              <a:t>reason</a:t>
            </a:r>
            <a:r>
              <a:rPr lang="zh-CN" altLang="en-US" sz="1200" b="0" i="0" kern="1200" dirty="0" smtClean="0">
                <a:solidFill>
                  <a:schemeClr val="tx1"/>
                </a:solidFill>
                <a:effectLst/>
                <a:latin typeface="+mn-lt"/>
                <a:ea typeface="+mn-ea"/>
                <a:cs typeface="+mn-cs"/>
              </a:rPr>
              <a:t>，即返回错误的原因。</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我们打开一个不存在的页面，照理来说应该会报错，但是这时我们捕获了 </a:t>
            </a:r>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这个异常，运行结果如下：</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getaddrinfo</a:t>
            </a:r>
            <a:r>
              <a:rPr lang="en-US" altLang="zh-CN" sz="1200" b="0" i="0" kern="1200" dirty="0" smtClean="0">
                <a:solidFill>
                  <a:schemeClr val="tx1"/>
                </a:solidFill>
                <a:effectLst/>
                <a:latin typeface="+mn-lt"/>
                <a:ea typeface="+mn-ea"/>
                <a:cs typeface="+mn-cs"/>
              </a:rPr>
              <a:t> failed</a:t>
            </a:r>
          </a:p>
          <a:p>
            <a:r>
              <a:rPr lang="zh-CN" altLang="en-US" sz="1200" b="0" i="0" kern="1200" dirty="0" smtClean="0">
                <a:solidFill>
                  <a:schemeClr val="tx1"/>
                </a:solidFill>
                <a:effectLst/>
                <a:latin typeface="+mn-lt"/>
                <a:ea typeface="+mn-ea"/>
                <a:cs typeface="+mn-cs"/>
              </a:rPr>
              <a:t>程序没有直接报错，而是输出了如上内容，这样通过如上操作，我们就可以避免程序异常终止，同时异常得到了有效处理。</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它是 </a:t>
            </a:r>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的子类，专门用来处理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请求错误，比如认证请求失败等等。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它有三个属性。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code</a:t>
            </a:r>
            <a:r>
              <a:rPr lang="zh-CN" altLang="en-US" sz="1200" b="0" i="0" kern="1200" dirty="0" smtClean="0">
                <a:solidFill>
                  <a:schemeClr val="tx1"/>
                </a:solidFill>
                <a:effectLst/>
                <a:latin typeface="+mn-lt"/>
                <a:ea typeface="+mn-ea"/>
                <a:cs typeface="+mn-cs"/>
              </a:rPr>
              <a:t>，返回 </a:t>
            </a:r>
            <a:r>
              <a:rPr lang="en-US" altLang="zh-CN" sz="1200" b="0" i="0" kern="1200" dirty="0" smtClean="0">
                <a:solidFill>
                  <a:schemeClr val="tx1"/>
                </a:solidFill>
                <a:effectLst/>
                <a:latin typeface="+mn-lt"/>
                <a:ea typeface="+mn-ea"/>
                <a:cs typeface="+mn-cs"/>
              </a:rPr>
              <a:t>HTTP Status Code</a:t>
            </a:r>
            <a:r>
              <a:rPr lang="zh-CN" altLang="en-US" sz="1200" b="0" i="0" kern="1200" dirty="0" smtClean="0">
                <a:solidFill>
                  <a:schemeClr val="tx1"/>
                </a:solidFill>
                <a:effectLst/>
                <a:latin typeface="+mn-lt"/>
                <a:ea typeface="+mn-ea"/>
                <a:cs typeface="+mn-cs"/>
              </a:rPr>
              <a:t>，即状态码，比如 </a:t>
            </a:r>
            <a:r>
              <a:rPr lang="en-US" altLang="zh-CN" sz="1200" b="0" i="0" kern="1200" dirty="0" smtClean="0">
                <a:solidFill>
                  <a:schemeClr val="tx1"/>
                </a:solidFill>
                <a:effectLst/>
                <a:latin typeface="+mn-lt"/>
                <a:ea typeface="+mn-ea"/>
                <a:cs typeface="+mn-cs"/>
              </a:rPr>
              <a:t>404 </a:t>
            </a:r>
            <a:r>
              <a:rPr lang="zh-CN" altLang="en-US" sz="1200" b="0" i="0" kern="1200" dirty="0" smtClean="0">
                <a:solidFill>
                  <a:schemeClr val="tx1"/>
                </a:solidFill>
                <a:effectLst/>
                <a:latin typeface="+mn-lt"/>
                <a:ea typeface="+mn-ea"/>
                <a:cs typeface="+mn-cs"/>
              </a:rPr>
              <a:t>网页不存在，</a:t>
            </a:r>
            <a:r>
              <a:rPr lang="en-US" altLang="zh-CN" sz="1200" b="0" i="0" kern="1200" dirty="0" smtClean="0">
                <a:solidFill>
                  <a:schemeClr val="tx1"/>
                </a:solidFill>
                <a:effectLst/>
                <a:latin typeface="+mn-lt"/>
                <a:ea typeface="+mn-ea"/>
                <a:cs typeface="+mn-cs"/>
              </a:rPr>
              <a:t>500 </a:t>
            </a:r>
            <a:r>
              <a:rPr lang="zh-CN" altLang="en-US" sz="1200" b="0" i="0" kern="1200" dirty="0" smtClean="0">
                <a:solidFill>
                  <a:schemeClr val="tx1"/>
                </a:solidFill>
                <a:effectLst/>
                <a:latin typeface="+mn-lt"/>
                <a:ea typeface="+mn-ea"/>
                <a:cs typeface="+mn-cs"/>
              </a:rPr>
              <a:t>服务器内部错误等等。</a:t>
            </a:r>
          </a:p>
          <a:p>
            <a:r>
              <a:rPr lang="en-US" altLang="zh-CN" sz="1200" b="0" i="0" kern="1200" dirty="0" smtClean="0">
                <a:solidFill>
                  <a:schemeClr val="tx1"/>
                </a:solidFill>
                <a:effectLst/>
                <a:latin typeface="+mn-lt"/>
                <a:ea typeface="+mn-ea"/>
                <a:cs typeface="+mn-cs"/>
              </a:rPr>
              <a:t>reason</a:t>
            </a:r>
            <a:r>
              <a:rPr lang="zh-CN" altLang="en-US" sz="1200" b="0" i="0" kern="1200" dirty="0" smtClean="0">
                <a:solidFill>
                  <a:schemeClr val="tx1"/>
                </a:solidFill>
                <a:effectLst/>
                <a:latin typeface="+mn-lt"/>
                <a:ea typeface="+mn-ea"/>
                <a:cs typeface="+mn-cs"/>
              </a:rPr>
              <a:t>，同父类一样，返回错误的原因。</a:t>
            </a:r>
          </a:p>
          <a:p>
            <a:r>
              <a:rPr lang="en-US" altLang="zh-CN" sz="1200" b="0" i="0" kern="1200" dirty="0" smtClean="0">
                <a:solidFill>
                  <a:schemeClr val="tx1"/>
                </a:solidFill>
                <a:effectLst/>
                <a:latin typeface="+mn-lt"/>
                <a:ea typeface="+mn-ea"/>
                <a:cs typeface="+mn-cs"/>
              </a:rPr>
              <a:t>headers</a:t>
            </a:r>
            <a:r>
              <a:rPr lang="zh-CN" altLang="en-US" sz="1200" b="0" i="0" kern="1200" dirty="0" smtClean="0">
                <a:solidFill>
                  <a:schemeClr val="tx1"/>
                </a:solidFill>
                <a:effectLst/>
                <a:latin typeface="+mn-lt"/>
                <a:ea typeface="+mn-ea"/>
                <a:cs typeface="+mn-cs"/>
              </a:rPr>
              <a:t>，返回 </a:t>
            </a:r>
            <a:r>
              <a:rPr lang="en-US" altLang="zh-CN" sz="1200" b="0" i="0" kern="1200" dirty="0" smtClean="0">
                <a:solidFill>
                  <a:schemeClr val="tx1"/>
                </a:solidFill>
                <a:effectLst/>
                <a:latin typeface="+mn-lt"/>
                <a:ea typeface="+mn-ea"/>
                <a:cs typeface="+mn-cs"/>
              </a:rPr>
              <a:t>Request Headers</a:t>
            </a:r>
            <a:r>
              <a:rPr lang="zh-CN" altLang="en-US"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依然是同样的网址，在这里我们捕获了 </a:t>
            </a:r>
            <a:r>
              <a:rPr lang="en-US" altLang="zh-CN" sz="1200" b="0" i="0" kern="1200" dirty="0" err="1" smtClean="0">
                <a:solidFill>
                  <a:schemeClr val="tx1"/>
                </a:solidFill>
                <a:effectLst/>
                <a:latin typeface="+mn-lt"/>
                <a:ea typeface="+mn-ea"/>
                <a:cs typeface="+mn-cs"/>
              </a:rPr>
              <a:t>HTTPError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异常，输出了 </a:t>
            </a:r>
            <a:r>
              <a:rPr lang="en-US" altLang="zh-CN" sz="1200" b="0" i="0" kern="1200" dirty="0" smtClean="0">
                <a:solidFill>
                  <a:schemeClr val="tx1"/>
                </a:solidFill>
                <a:effectLst/>
                <a:latin typeface="+mn-lt"/>
                <a:ea typeface="+mn-ea"/>
                <a:cs typeface="+mn-cs"/>
              </a:rPr>
              <a:t>reason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属性。</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因为 </a:t>
            </a:r>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 </a:t>
            </a:r>
            <a:r>
              <a:rPr lang="en-US" altLang="zh-CN" sz="1200" b="0" i="0" kern="1200" dirty="0" err="1" smtClean="0">
                <a:solidFill>
                  <a:schemeClr val="tx1"/>
                </a:solidFill>
                <a:effectLst/>
                <a:latin typeface="+mn-lt"/>
                <a:ea typeface="+mn-ea"/>
                <a:cs typeface="+mn-cs"/>
              </a:rPr>
              <a:t>HTTPError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的父类，所以我们可以先选择捕获子类的错误，再去捕获父类的错误，所以上述代码更好的写法如下：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这样我们就可以做到先捕获 </a:t>
            </a:r>
            <a:r>
              <a:rPr lang="en-US" altLang="zh-CN" sz="1200" b="0" i="0" kern="1200" dirty="0" err="1" smtClean="0">
                <a:solidFill>
                  <a:schemeClr val="tx1"/>
                </a:solidFill>
                <a:effectLst/>
                <a:latin typeface="+mn-lt"/>
                <a:ea typeface="+mn-ea"/>
                <a:cs typeface="+mn-cs"/>
              </a:rPr>
              <a:t>HTTPError</a:t>
            </a:r>
            <a:r>
              <a:rPr lang="zh-CN" altLang="en-US" sz="1200" b="0" i="0" kern="1200" dirty="0" smtClean="0">
                <a:solidFill>
                  <a:schemeClr val="tx1"/>
                </a:solidFill>
                <a:effectLst/>
                <a:latin typeface="+mn-lt"/>
                <a:ea typeface="+mn-ea"/>
                <a:cs typeface="+mn-cs"/>
              </a:rPr>
              <a:t>，获取它的错误状态码、原因、</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等详细信息。如果非 </a:t>
            </a:r>
            <a:r>
              <a:rPr lang="en-US" altLang="zh-CN" sz="1200" b="0" i="0" kern="1200" dirty="0" err="1" smtClean="0">
                <a:solidFill>
                  <a:schemeClr val="tx1"/>
                </a:solidFill>
                <a:effectLst/>
                <a:latin typeface="+mn-lt"/>
                <a:ea typeface="+mn-ea"/>
                <a:cs typeface="+mn-cs"/>
              </a:rPr>
              <a:t>HTTPError</a:t>
            </a:r>
            <a:r>
              <a:rPr lang="zh-CN" altLang="en-US" sz="1200" b="0" i="0" kern="1200" dirty="0" smtClean="0">
                <a:solidFill>
                  <a:schemeClr val="tx1"/>
                </a:solidFill>
                <a:effectLst/>
                <a:latin typeface="+mn-lt"/>
                <a:ea typeface="+mn-ea"/>
                <a:cs typeface="+mn-cs"/>
              </a:rPr>
              <a:t>，再捕获 </a:t>
            </a:r>
            <a:r>
              <a:rPr lang="en-US" altLang="zh-CN" sz="1200" b="0" i="0" kern="1200" dirty="0" err="1" smtClean="0">
                <a:solidFill>
                  <a:schemeClr val="tx1"/>
                </a:solidFill>
                <a:effectLst/>
                <a:latin typeface="+mn-lt"/>
                <a:ea typeface="+mn-ea"/>
                <a:cs typeface="+mn-cs"/>
              </a:rPr>
              <a:t>URLError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异常，输出错误原因。最后用 </a:t>
            </a:r>
            <a:r>
              <a:rPr lang="en-US" altLang="zh-CN" sz="1200" b="0" i="0" kern="1200" dirty="0" smtClean="0">
                <a:solidFill>
                  <a:schemeClr val="tx1"/>
                </a:solidFill>
                <a:effectLst/>
                <a:latin typeface="+mn-lt"/>
                <a:ea typeface="+mn-ea"/>
                <a:cs typeface="+mn-cs"/>
              </a:rPr>
              <a:t>else </a:t>
            </a:r>
            <a:r>
              <a:rPr lang="zh-CN" altLang="en-US" sz="1200" b="0" i="0" kern="1200" dirty="0" smtClean="0">
                <a:solidFill>
                  <a:schemeClr val="tx1"/>
                </a:solidFill>
                <a:effectLst/>
                <a:latin typeface="+mn-lt"/>
                <a:ea typeface="+mn-ea"/>
                <a:cs typeface="+mn-cs"/>
              </a:rPr>
              <a:t>来处理正常的逻辑，这是一个较好的异常处理写法。</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29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学习爬虫，最初的操作便是来模拟浏览器向服务器发出一个请求，那么我们需要从哪个地方做起呢？请求需要我们自己来构造吗？我们需要关心请求这个数据结构的实现吗？我们需要了解 </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层的网络传输通信吗？我们需要知道服务器的响应和应答原理吗？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可能你不知道无从下手，不用担心，</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的强大之处就是提供了功能齐全的类库来帮助我们完成这些请求，最基础的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库有 </a:t>
            </a:r>
            <a:r>
              <a:rPr lang="en-US" altLang="zh-CN" sz="1200" b="0" i="0" kern="1200" dirty="0" err="1" smtClean="0">
                <a:solidFill>
                  <a:schemeClr val="tx1"/>
                </a:solidFill>
                <a:effectLst/>
                <a:latin typeface="+mn-lt"/>
                <a:ea typeface="+mn-ea"/>
                <a:cs typeface="+mn-cs"/>
              </a:rPr>
              <a:t>Urllib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Httplib2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Requests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Treq</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864ACA42-BA8E-4FD5-BCA9-63711B5BEEB8}" type="slidenum">
              <a:rPr lang="zh-CN" altLang="en-US" smtClean="0"/>
              <a:t>3</a:t>
            </a:fld>
            <a:endParaRPr lang="zh-CN" altLang="en-US"/>
          </a:p>
        </p:txBody>
      </p:sp>
    </p:spTree>
    <p:extLst>
      <p:ext uri="{BB962C8B-B14F-4D97-AF65-F5344CB8AC3E}">
        <p14:creationId xmlns:p14="http://schemas.microsoft.com/office/powerpoint/2010/main" val="4246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在这里我们直接设置了超时时间来强制抛出 </a:t>
            </a:r>
            <a:r>
              <a:rPr lang="en-US" altLang="zh-CN" sz="1200" b="0" i="0" kern="1200" dirty="0" smtClean="0">
                <a:solidFill>
                  <a:schemeClr val="tx1"/>
                </a:solidFill>
                <a:effectLst/>
                <a:latin typeface="+mn-lt"/>
                <a:ea typeface="+mn-ea"/>
                <a:cs typeface="+mn-cs"/>
              </a:rPr>
              <a:t>timeout </a:t>
            </a:r>
            <a:r>
              <a:rPr lang="zh-CN" altLang="en-US" sz="1200" b="0" i="0" kern="1200" dirty="0" smtClean="0">
                <a:solidFill>
                  <a:schemeClr val="tx1"/>
                </a:solidFill>
                <a:effectLst/>
                <a:latin typeface="+mn-lt"/>
                <a:ea typeface="+mn-ea"/>
                <a:cs typeface="+mn-cs"/>
              </a:rPr>
              <a:t>异常。</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 </a:t>
            </a:r>
            <a:r>
              <a:rPr lang="en-US" altLang="zh-CN" sz="1200" b="0" i="0" kern="1200" dirty="0" smtClean="0">
                <a:solidFill>
                  <a:schemeClr val="tx1"/>
                </a:solidFill>
                <a:effectLst/>
                <a:latin typeface="+mn-lt"/>
                <a:ea typeface="+mn-ea"/>
                <a:cs typeface="+mn-cs"/>
              </a:rPr>
              <a:t>reason </a:t>
            </a:r>
            <a:r>
              <a:rPr lang="zh-CN" altLang="en-US" sz="1200" b="0" i="0" kern="1200" dirty="0" smtClean="0">
                <a:solidFill>
                  <a:schemeClr val="tx1"/>
                </a:solidFill>
                <a:effectLst/>
                <a:latin typeface="+mn-lt"/>
                <a:ea typeface="+mn-ea"/>
                <a:cs typeface="+mn-cs"/>
              </a:rPr>
              <a:t>属性的结果是 </a:t>
            </a:r>
            <a:r>
              <a:rPr lang="en-US" altLang="zh-CN" sz="1200" b="0" i="0" kern="1200" dirty="0" err="1" smtClean="0">
                <a:solidFill>
                  <a:schemeClr val="tx1"/>
                </a:solidFill>
                <a:effectLst/>
                <a:latin typeface="+mn-lt"/>
                <a:ea typeface="+mn-ea"/>
                <a:cs typeface="+mn-cs"/>
              </a:rPr>
              <a:t>socket.timeout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类。所以在这里我们可以用 </a:t>
            </a:r>
            <a:r>
              <a:rPr lang="en-US" altLang="zh-CN" sz="1200" b="0" i="0" kern="1200" dirty="0" err="1" smtClean="0">
                <a:solidFill>
                  <a:schemeClr val="tx1"/>
                </a:solidFill>
                <a:effectLst/>
                <a:latin typeface="+mn-lt"/>
                <a:ea typeface="+mn-ea"/>
                <a:cs typeface="+mn-cs"/>
              </a:rPr>
              <a:t>isinstance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方法来判断它的类型，做出更详细的异常判断。</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库里还提供了 </a:t>
            </a:r>
            <a:r>
              <a:rPr lang="en-US" altLang="zh-CN" sz="1200" b="0" i="0" kern="1200" dirty="0" smtClean="0">
                <a:solidFill>
                  <a:schemeClr val="tx1"/>
                </a:solidFill>
                <a:effectLst/>
                <a:latin typeface="+mn-lt"/>
                <a:ea typeface="+mn-ea"/>
                <a:cs typeface="+mn-cs"/>
              </a:rPr>
              <a:t>parse </a:t>
            </a:r>
            <a:r>
              <a:rPr lang="zh-CN" altLang="en-US" sz="1200" b="0" i="0" kern="1200" dirty="0" smtClean="0">
                <a:solidFill>
                  <a:schemeClr val="tx1"/>
                </a:solidFill>
                <a:effectLst/>
                <a:latin typeface="+mn-lt"/>
                <a:ea typeface="+mn-ea"/>
                <a:cs typeface="+mn-cs"/>
              </a:rPr>
              <a:t>这个模块，它定义了处理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的标准接口，例如实现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各部分的抽取，合并以及链接转换。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本节我们介绍一下该模块中常用的方法来感受一下它的便捷之处。</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在这里我们利用了 </a:t>
            </a:r>
            <a:r>
              <a:rPr lang="en-US" altLang="zh-CN" sz="1200" b="0" i="0" kern="1200" dirty="0" err="1" smtClean="0">
                <a:solidFill>
                  <a:schemeClr val="tx1"/>
                </a:solidFill>
                <a:effectLst/>
                <a:latin typeface="+mn-lt"/>
                <a:ea typeface="+mn-ea"/>
                <a:cs typeface="+mn-cs"/>
              </a:rPr>
              <a:t>urlparse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方法进行了一个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的解析，首先输出了解析结果的类型，然后将结果也输出出来。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观察可以看到，返回结果是一个 </a:t>
            </a:r>
            <a:r>
              <a:rPr lang="en-US" altLang="zh-CN" sz="1200" b="0" i="0" kern="1200" dirty="0" err="1" smtClean="0">
                <a:solidFill>
                  <a:schemeClr val="tx1"/>
                </a:solidFill>
                <a:effectLst/>
                <a:latin typeface="+mn-lt"/>
                <a:ea typeface="+mn-ea"/>
                <a:cs typeface="+mn-cs"/>
              </a:rPr>
              <a:t>ParseResult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类型的对象，它包含了六个部分，分别是 </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netloc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params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fragment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urlparse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方法将其拆分成了六部分，大体观察可以发现，解析时有特定的分隔符，比如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前面的就是 </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，代表协议，第一个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前面便是 </a:t>
            </a:r>
            <a:r>
              <a:rPr lang="en-US" altLang="zh-CN" sz="1200" b="0" i="0" kern="1200" dirty="0" err="1" smtClean="0">
                <a:solidFill>
                  <a:schemeClr val="tx1"/>
                </a:solidFill>
                <a:effectLst/>
                <a:latin typeface="+mn-lt"/>
                <a:ea typeface="+mn-ea"/>
                <a:cs typeface="+mn-cs"/>
              </a:rPr>
              <a:t>netloc</a:t>
            </a:r>
            <a:r>
              <a:rPr lang="zh-CN" altLang="en-US" sz="1200" b="0" i="0" kern="1200" dirty="0" smtClean="0">
                <a:solidFill>
                  <a:schemeClr val="tx1"/>
                </a:solidFill>
                <a:effectLst/>
                <a:latin typeface="+mn-lt"/>
                <a:ea typeface="+mn-ea"/>
                <a:cs typeface="+mn-cs"/>
              </a:rPr>
              <a:t>，即域名，分号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前面是 </a:t>
            </a:r>
            <a:r>
              <a:rPr lang="en-US" altLang="zh-CN" sz="1200" b="0" i="0" kern="1200" dirty="0" err="1" smtClean="0">
                <a:solidFill>
                  <a:schemeClr val="tx1"/>
                </a:solidFill>
                <a:effectLst/>
                <a:latin typeface="+mn-lt"/>
                <a:ea typeface="+mn-ea"/>
                <a:cs typeface="+mn-cs"/>
              </a:rPr>
              <a:t>params</a:t>
            </a:r>
            <a:r>
              <a:rPr lang="zh-CN" altLang="en-US" sz="1200" b="0" i="0" kern="1200" dirty="0" smtClean="0">
                <a:solidFill>
                  <a:schemeClr val="tx1"/>
                </a:solidFill>
                <a:effectLst/>
                <a:latin typeface="+mn-lt"/>
                <a:ea typeface="+mn-ea"/>
                <a:cs typeface="+mn-cs"/>
              </a:rPr>
              <a:t>，代表参数。</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一个标准的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都会符合这个规则，利用 </a:t>
            </a:r>
            <a:r>
              <a:rPr lang="en-US" altLang="zh-CN" sz="1200" b="0" i="0" kern="1200" dirty="0" err="1" smtClean="0">
                <a:solidFill>
                  <a:schemeClr val="tx1"/>
                </a:solidFill>
                <a:effectLst/>
                <a:latin typeface="+mn-lt"/>
                <a:ea typeface="+mn-ea"/>
                <a:cs typeface="+mn-cs"/>
              </a:rPr>
              <a:t>urlparse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方法我们可以将它解析拆分开来。</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可以发现，我们提供的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没有包含最前面的 </a:t>
            </a:r>
            <a:r>
              <a:rPr lang="en-US" altLang="zh-CN" sz="1200" b="0" i="0" kern="1200" dirty="0" smtClean="0">
                <a:solidFill>
                  <a:schemeClr val="tx1"/>
                </a:solidFill>
                <a:effectLst/>
                <a:latin typeface="+mn-lt"/>
                <a:ea typeface="+mn-ea"/>
                <a:cs typeface="+mn-cs"/>
              </a:rPr>
              <a:t>scheme </a:t>
            </a:r>
            <a:r>
              <a:rPr lang="zh-CN" altLang="en-US" sz="1200" b="0" i="0" kern="1200" dirty="0" smtClean="0">
                <a:solidFill>
                  <a:schemeClr val="tx1"/>
                </a:solidFill>
                <a:effectLst/>
                <a:latin typeface="+mn-lt"/>
                <a:ea typeface="+mn-ea"/>
                <a:cs typeface="+mn-cs"/>
              </a:rPr>
              <a:t>信息，但是通过指定默认的 </a:t>
            </a:r>
            <a:r>
              <a:rPr lang="en-US" altLang="zh-CN" sz="1200" b="0" i="0" kern="1200" dirty="0" smtClean="0">
                <a:solidFill>
                  <a:schemeClr val="tx1"/>
                </a:solidFill>
                <a:effectLst/>
                <a:latin typeface="+mn-lt"/>
                <a:ea typeface="+mn-ea"/>
                <a:cs typeface="+mn-cs"/>
              </a:rPr>
              <a:t>scheme </a:t>
            </a:r>
            <a:r>
              <a:rPr lang="zh-CN" altLang="en-US" sz="1200" b="0" i="0" kern="1200" dirty="0" smtClean="0">
                <a:solidFill>
                  <a:schemeClr val="tx1"/>
                </a:solidFill>
                <a:effectLst/>
                <a:latin typeface="+mn-lt"/>
                <a:ea typeface="+mn-ea"/>
                <a:cs typeface="+mn-cs"/>
              </a:rPr>
              <a:t>参数，返回的结果是 </a:t>
            </a:r>
            <a:r>
              <a:rPr lang="en-US" altLang="zh-CN" sz="1200" b="0" i="0" kern="1200" dirty="0" smtClean="0">
                <a:solidFill>
                  <a:schemeClr val="tx1"/>
                </a:solidFill>
                <a:effectLst/>
                <a:latin typeface="+mn-lt"/>
                <a:ea typeface="+mn-ea"/>
                <a:cs typeface="+mn-cs"/>
              </a:rPr>
              <a:t>https</a:t>
            </a:r>
            <a:r>
              <a:rPr lang="zh-CN" altLang="en-US" sz="1200" b="0" i="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假设我们带上了 </a:t>
            </a:r>
            <a:r>
              <a:rPr lang="en-US" altLang="zh-CN" sz="1200" b="0" i="0" kern="1200" dirty="0" smtClean="0">
                <a:solidFill>
                  <a:schemeClr val="tx1"/>
                </a:solidFill>
                <a:effectLst/>
                <a:latin typeface="+mn-lt"/>
                <a:ea typeface="+mn-ea"/>
                <a:cs typeface="+mn-cs"/>
              </a:rPr>
              <a:t>scheme </a:t>
            </a:r>
            <a:r>
              <a:rPr lang="zh-CN" altLang="en-US" sz="1200" b="0" i="0" kern="1200" dirty="0" smtClean="0">
                <a:solidFill>
                  <a:schemeClr val="tx1"/>
                </a:solidFill>
                <a:effectLst/>
                <a:latin typeface="+mn-lt"/>
                <a:ea typeface="+mn-ea"/>
                <a:cs typeface="+mn-cs"/>
              </a:rPr>
              <a:t>呢？</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可见 </a:t>
            </a:r>
            <a:r>
              <a:rPr lang="en-US" altLang="zh-CN" sz="1200" b="0" i="0" kern="1200" dirty="0" smtClean="0">
                <a:solidFill>
                  <a:schemeClr val="tx1"/>
                </a:solidFill>
                <a:effectLst/>
                <a:latin typeface="+mn-lt"/>
                <a:ea typeface="+mn-ea"/>
                <a:cs typeface="+mn-cs"/>
              </a:rPr>
              <a:t>scheme </a:t>
            </a:r>
            <a:r>
              <a:rPr lang="zh-CN" altLang="en-US" sz="1200" b="0" i="0" kern="1200" dirty="0" smtClean="0">
                <a:solidFill>
                  <a:schemeClr val="tx1"/>
                </a:solidFill>
                <a:effectLst/>
                <a:latin typeface="+mn-lt"/>
                <a:ea typeface="+mn-ea"/>
                <a:cs typeface="+mn-cs"/>
              </a:rPr>
              <a:t>参数只有在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中不包含 </a:t>
            </a:r>
            <a:r>
              <a:rPr lang="en-US" altLang="zh-CN" sz="1200" b="0" i="0" kern="1200" dirty="0" smtClean="0">
                <a:solidFill>
                  <a:schemeClr val="tx1"/>
                </a:solidFill>
                <a:effectLst/>
                <a:latin typeface="+mn-lt"/>
                <a:ea typeface="+mn-ea"/>
                <a:cs typeface="+mn-cs"/>
              </a:rPr>
              <a:t>scheme </a:t>
            </a:r>
            <a:r>
              <a:rPr lang="zh-CN" altLang="en-US" sz="1200" b="0" i="0" kern="1200" dirty="0" smtClean="0">
                <a:solidFill>
                  <a:schemeClr val="tx1"/>
                </a:solidFill>
                <a:effectLst/>
                <a:latin typeface="+mn-lt"/>
                <a:ea typeface="+mn-ea"/>
                <a:cs typeface="+mn-cs"/>
              </a:rPr>
              <a:t>信息时才会生效，如果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中有 </a:t>
            </a:r>
            <a:r>
              <a:rPr lang="en-US" altLang="zh-CN" sz="1200" b="0" i="0" kern="1200" dirty="0" smtClean="0">
                <a:solidFill>
                  <a:schemeClr val="tx1"/>
                </a:solidFill>
                <a:effectLst/>
                <a:latin typeface="+mn-lt"/>
                <a:ea typeface="+mn-ea"/>
                <a:cs typeface="+mn-cs"/>
              </a:rPr>
              <a:t>scheme </a:t>
            </a:r>
            <a:r>
              <a:rPr lang="zh-CN" altLang="en-US" sz="1200" b="0" i="0" kern="1200" dirty="0" smtClean="0">
                <a:solidFill>
                  <a:schemeClr val="tx1"/>
                </a:solidFill>
                <a:effectLst/>
                <a:latin typeface="+mn-lt"/>
                <a:ea typeface="+mn-ea"/>
                <a:cs typeface="+mn-cs"/>
              </a:rPr>
              <a:t>信息，那就返回解析出的 </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有了 </a:t>
            </a:r>
            <a:r>
              <a:rPr lang="en-US" altLang="zh-CN" sz="1200" b="0" i="0" kern="1200" dirty="0" err="1" smtClean="0">
                <a:solidFill>
                  <a:schemeClr val="tx1"/>
                </a:solidFill>
                <a:effectLst/>
                <a:latin typeface="+mn-lt"/>
                <a:ea typeface="+mn-ea"/>
                <a:cs typeface="+mn-cs"/>
              </a:rPr>
              <a:t>urlparse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那相应地就有了它的对立方法 </a:t>
            </a:r>
            <a:r>
              <a:rPr lang="en-US" altLang="zh-CN" sz="1200" b="0" i="0" kern="1200" dirty="0" err="1" smtClean="0">
                <a:solidFill>
                  <a:schemeClr val="tx1"/>
                </a:solidFill>
                <a:effectLst/>
                <a:latin typeface="+mn-lt"/>
                <a:ea typeface="+mn-ea"/>
                <a:cs typeface="+mn-cs"/>
              </a:rPr>
              <a:t>urlunparse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它接受的参数是一个可迭代对象，但是它的长度必须是 </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，否则会抛出参数数量不足或者过多的问题。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先用一个实例感受一下：如下</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有了 </a:t>
            </a:r>
            <a:r>
              <a:rPr lang="en-US" altLang="zh-CN" sz="1200" b="0" i="0" kern="1200" dirty="0" err="1" smtClean="0">
                <a:solidFill>
                  <a:schemeClr val="tx1"/>
                </a:solidFill>
                <a:effectLst/>
                <a:latin typeface="+mn-lt"/>
                <a:ea typeface="+mn-ea"/>
                <a:cs typeface="+mn-cs"/>
              </a:rPr>
              <a:t>urlparse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那相应地就有了它的对立方法 </a:t>
            </a:r>
            <a:r>
              <a:rPr lang="en-US" altLang="zh-CN" sz="1200" b="0" i="0" kern="1200" dirty="0" err="1" smtClean="0">
                <a:solidFill>
                  <a:schemeClr val="tx1"/>
                </a:solidFill>
                <a:effectLst/>
                <a:latin typeface="+mn-lt"/>
                <a:ea typeface="+mn-ea"/>
                <a:cs typeface="+mn-cs"/>
              </a:rPr>
              <a:t>urlunparse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它接受的参数是一个可迭代对象，但是它的长度必须是 </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，否则会抛出参数数量不足或者过多的问题。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先用一个实例感受一下：这样我们就成功实现了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的构造。</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这个和 </a:t>
            </a:r>
            <a:r>
              <a:rPr lang="en-US" altLang="zh-CN" sz="1200" b="0" i="0" kern="1200" dirty="0" err="1" smtClean="0">
                <a:solidFill>
                  <a:schemeClr val="tx1"/>
                </a:solidFill>
                <a:effectLst/>
                <a:latin typeface="+mn-lt"/>
                <a:ea typeface="+mn-ea"/>
                <a:cs typeface="+mn-cs"/>
              </a:rPr>
              <a:t>urlparse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方法非常相似，只不过它不会单独解析 </a:t>
            </a:r>
            <a:r>
              <a:rPr lang="en-US" altLang="zh-CN" sz="1200" b="0" i="0" kern="1200" dirty="0" smtClean="0">
                <a:solidFill>
                  <a:schemeClr val="tx1"/>
                </a:solidFill>
                <a:effectLst/>
                <a:latin typeface="+mn-lt"/>
                <a:ea typeface="+mn-ea"/>
                <a:cs typeface="+mn-cs"/>
              </a:rPr>
              <a:t>parameters </a:t>
            </a:r>
            <a:r>
              <a:rPr lang="zh-CN" altLang="en-US" sz="1200" b="0" i="0" kern="1200" dirty="0" smtClean="0">
                <a:solidFill>
                  <a:schemeClr val="tx1"/>
                </a:solidFill>
                <a:effectLst/>
                <a:latin typeface="+mn-lt"/>
                <a:ea typeface="+mn-ea"/>
                <a:cs typeface="+mn-cs"/>
              </a:rPr>
              <a:t>这一部分，只返回五个结果。上面例子中的 </a:t>
            </a:r>
            <a:r>
              <a:rPr lang="en-US" altLang="zh-CN" sz="1200" b="0" i="0" kern="1200" dirty="0" smtClean="0">
                <a:solidFill>
                  <a:schemeClr val="tx1"/>
                </a:solidFill>
                <a:effectLst/>
                <a:latin typeface="+mn-lt"/>
                <a:ea typeface="+mn-ea"/>
                <a:cs typeface="+mn-cs"/>
              </a:rPr>
              <a:t>parameters </a:t>
            </a:r>
            <a:r>
              <a:rPr lang="zh-CN" altLang="en-US" sz="1200" b="0" i="0" kern="1200" dirty="0" smtClean="0">
                <a:solidFill>
                  <a:schemeClr val="tx1"/>
                </a:solidFill>
                <a:effectLst/>
                <a:latin typeface="+mn-lt"/>
                <a:ea typeface="+mn-ea"/>
                <a:cs typeface="+mn-cs"/>
              </a:rPr>
              <a:t>会合并到 </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中，用一个实例感受一下：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可以发现返回结果是 </a:t>
            </a:r>
            <a:r>
              <a:rPr lang="en-US" altLang="zh-CN" sz="1200" b="0" i="0" kern="1200" dirty="0" err="1" smtClean="0">
                <a:solidFill>
                  <a:schemeClr val="tx1"/>
                </a:solidFill>
                <a:effectLst/>
                <a:latin typeface="+mn-lt"/>
                <a:ea typeface="+mn-ea"/>
                <a:cs typeface="+mn-cs"/>
              </a:rPr>
              <a:t>SplitResult</a:t>
            </a:r>
            <a:r>
              <a:rPr lang="zh-CN" altLang="en-US" sz="1200" b="0" i="0" kern="1200" dirty="0" smtClean="0">
                <a:solidFill>
                  <a:schemeClr val="tx1"/>
                </a:solidFill>
                <a:effectLst/>
                <a:latin typeface="+mn-lt"/>
                <a:ea typeface="+mn-ea"/>
                <a:cs typeface="+mn-cs"/>
              </a:rPr>
              <a:t>，其实也是一个元组类型，可以用属性获取值也可以用索引来获取，实例如下：</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可以发现返回结果是 </a:t>
            </a:r>
            <a:r>
              <a:rPr lang="en-US" altLang="zh-CN" sz="1200" b="0" i="0" kern="1200" dirty="0" err="1" smtClean="0">
                <a:solidFill>
                  <a:schemeClr val="tx1"/>
                </a:solidFill>
                <a:effectLst/>
                <a:latin typeface="+mn-lt"/>
                <a:ea typeface="+mn-ea"/>
                <a:cs typeface="+mn-cs"/>
              </a:rPr>
              <a:t>SplitResult</a:t>
            </a:r>
            <a:r>
              <a:rPr lang="zh-CN" altLang="en-US" sz="1200" b="0" i="0" kern="1200" dirty="0" smtClean="0">
                <a:solidFill>
                  <a:schemeClr val="tx1"/>
                </a:solidFill>
                <a:effectLst/>
                <a:latin typeface="+mn-lt"/>
                <a:ea typeface="+mn-ea"/>
                <a:cs typeface="+mn-cs"/>
              </a:rPr>
              <a:t>，其实也是一个元组类型，可以用属性获取值也可以用索引来获取，实例如下：</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39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第一个模块 </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，它是最基本的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请求模块，我们可以用它来模拟发送一请求，就像在浏览器里输入网址然后敲击回车一样，只需要给库方法传入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还有额外的参数，就可以模拟实现这个过程了。</a:t>
            </a:r>
          </a:p>
          <a:p>
            <a:r>
              <a:rPr lang="zh-CN" altLang="en-US" sz="1200" b="0" i="0" kern="1200" dirty="0" smtClean="0">
                <a:solidFill>
                  <a:schemeClr val="tx1"/>
                </a:solidFill>
                <a:effectLst/>
                <a:latin typeface="+mn-lt"/>
                <a:ea typeface="+mn-ea"/>
                <a:cs typeface="+mn-cs"/>
              </a:rPr>
              <a:t>第二个 </a:t>
            </a:r>
            <a:r>
              <a:rPr lang="en-US" altLang="zh-CN" sz="1200" b="0" i="0" kern="1200" dirty="0" smtClean="0">
                <a:solidFill>
                  <a:schemeClr val="tx1"/>
                </a:solidFill>
                <a:effectLst/>
                <a:latin typeface="+mn-lt"/>
                <a:ea typeface="+mn-ea"/>
                <a:cs typeface="+mn-cs"/>
              </a:rPr>
              <a:t>error </a:t>
            </a:r>
            <a:r>
              <a:rPr lang="zh-CN" altLang="en-US" sz="1200" b="0" i="0" kern="1200" dirty="0" smtClean="0">
                <a:solidFill>
                  <a:schemeClr val="tx1"/>
                </a:solidFill>
                <a:effectLst/>
                <a:latin typeface="+mn-lt"/>
                <a:ea typeface="+mn-ea"/>
                <a:cs typeface="+mn-cs"/>
              </a:rPr>
              <a:t>模块即异常处理模块，如果出现请求错误，我们可以捕获这些异常，然后进行重试或其他操作保证程序不会意外终止。</a:t>
            </a:r>
          </a:p>
          <a:p>
            <a:r>
              <a:rPr lang="zh-CN" altLang="en-US" sz="1200" b="0" i="0" kern="1200" dirty="0" smtClean="0">
                <a:solidFill>
                  <a:schemeClr val="tx1"/>
                </a:solidFill>
                <a:effectLst/>
                <a:latin typeface="+mn-lt"/>
                <a:ea typeface="+mn-ea"/>
                <a:cs typeface="+mn-cs"/>
              </a:rPr>
              <a:t>第三个 </a:t>
            </a:r>
            <a:r>
              <a:rPr lang="en-US" altLang="zh-CN" sz="1200" b="0" i="0" kern="1200" dirty="0" smtClean="0">
                <a:solidFill>
                  <a:schemeClr val="tx1"/>
                </a:solidFill>
                <a:effectLst/>
                <a:latin typeface="+mn-lt"/>
                <a:ea typeface="+mn-ea"/>
                <a:cs typeface="+mn-cs"/>
              </a:rPr>
              <a:t>parse </a:t>
            </a:r>
            <a:r>
              <a:rPr lang="zh-CN" altLang="en-US" sz="1200" b="0" i="0" kern="1200" dirty="0" smtClean="0">
                <a:solidFill>
                  <a:schemeClr val="tx1"/>
                </a:solidFill>
                <a:effectLst/>
                <a:latin typeface="+mn-lt"/>
                <a:ea typeface="+mn-ea"/>
                <a:cs typeface="+mn-cs"/>
              </a:rPr>
              <a:t>模块是一个工具模块，提供了许多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处理方法，比如拆分、解析、合并等等的方法。</a:t>
            </a:r>
          </a:p>
          <a:p>
            <a:r>
              <a:rPr lang="zh-CN" altLang="en-US" sz="1200" b="0" i="0" kern="1200" dirty="0" smtClean="0">
                <a:solidFill>
                  <a:schemeClr val="tx1"/>
                </a:solidFill>
                <a:effectLst/>
                <a:latin typeface="+mn-lt"/>
                <a:ea typeface="+mn-ea"/>
                <a:cs typeface="+mn-cs"/>
              </a:rPr>
              <a:t>第四个模块是 </a:t>
            </a:r>
            <a:r>
              <a:rPr lang="en-US" altLang="zh-CN" sz="1200" b="0" i="0" kern="1200" dirty="0" err="1" smtClean="0">
                <a:solidFill>
                  <a:schemeClr val="tx1"/>
                </a:solidFill>
                <a:effectLst/>
                <a:latin typeface="+mn-lt"/>
                <a:ea typeface="+mn-ea"/>
                <a:cs typeface="+mn-cs"/>
              </a:rPr>
              <a:t>robotparser</a:t>
            </a:r>
            <a:r>
              <a:rPr lang="zh-CN" altLang="en-US" sz="1200" b="0" i="0" kern="1200" dirty="0" smtClean="0">
                <a:solidFill>
                  <a:schemeClr val="tx1"/>
                </a:solidFill>
                <a:effectLst/>
                <a:latin typeface="+mn-lt"/>
                <a:ea typeface="+mn-ea"/>
                <a:cs typeface="+mn-cs"/>
              </a:rPr>
              <a:t>，主要是用来识别网站的 </a:t>
            </a:r>
            <a:r>
              <a:rPr lang="en-US" altLang="zh-CN" sz="1200" b="0" i="0" kern="1200" dirty="0" smtClean="0">
                <a:solidFill>
                  <a:schemeClr val="tx1"/>
                </a:solidFill>
                <a:effectLst/>
                <a:latin typeface="+mn-lt"/>
                <a:ea typeface="+mn-ea"/>
                <a:cs typeface="+mn-cs"/>
              </a:rPr>
              <a:t>robots.txt </a:t>
            </a:r>
            <a:r>
              <a:rPr lang="zh-CN" altLang="en-US" sz="1200" b="0" i="0" kern="1200" dirty="0" smtClean="0">
                <a:solidFill>
                  <a:schemeClr val="tx1"/>
                </a:solidFill>
                <a:effectLst/>
                <a:latin typeface="+mn-lt"/>
                <a:ea typeface="+mn-ea"/>
                <a:cs typeface="+mn-cs"/>
              </a:rPr>
              <a:t>文件，然后判断哪些网站可以爬，哪些网站不可以爬的，其实用的比较少。</a:t>
            </a:r>
          </a:p>
          <a:p>
            <a:r>
              <a:rPr lang="zh-CN" altLang="en-US" sz="1200" b="0" i="0" kern="1200" dirty="0" smtClean="0">
                <a:solidFill>
                  <a:schemeClr val="tx1"/>
                </a:solidFill>
                <a:effectLst/>
                <a:latin typeface="+mn-lt"/>
                <a:ea typeface="+mn-ea"/>
                <a:cs typeface="+mn-cs"/>
              </a:rPr>
              <a:t>在这里重点对前三个模块进行下讲解。</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 </a:t>
            </a:r>
            <a:r>
              <a:rPr lang="en-US" altLang="zh-CN" sz="1200" b="0" i="0" kern="1200" dirty="0" err="1" smtClean="0">
                <a:solidFill>
                  <a:schemeClr val="tx1"/>
                </a:solidFill>
                <a:effectLst/>
                <a:latin typeface="+mn-lt"/>
                <a:ea typeface="+mn-ea"/>
                <a:cs typeface="+mn-cs"/>
              </a:rPr>
              <a:t>urlunparse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类似，也是将链接的各个部分组合成完整链接的方法，传入的也是一个可迭代对象，例如列表、元组等等，唯一的区别是，长度必须为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同样可以完成链接的拼接生成。</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有了 </a:t>
            </a:r>
            <a:r>
              <a:rPr lang="en-US" altLang="zh-CN" sz="1200" b="0" i="0" kern="1200" dirty="0" err="1" smtClean="0">
                <a:solidFill>
                  <a:schemeClr val="tx1"/>
                </a:solidFill>
                <a:effectLst/>
                <a:latin typeface="+mn-lt"/>
                <a:ea typeface="+mn-ea"/>
                <a:cs typeface="+mn-cs"/>
              </a:rPr>
              <a:t>urlunparse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urlunsplit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方法，我们可以完成链接的合并，不过前提必须要有特定长度的对象，链接的每一部分都要清晰分开。</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生成链接还有另一个方法，利用 </a:t>
            </a:r>
            <a:r>
              <a:rPr lang="en-US" altLang="zh-CN" sz="1200" b="0" i="0" kern="1200" dirty="0" err="1" smtClean="0">
                <a:solidFill>
                  <a:schemeClr val="tx1"/>
                </a:solidFill>
                <a:effectLst/>
                <a:latin typeface="+mn-lt"/>
                <a:ea typeface="+mn-ea"/>
                <a:cs typeface="+mn-cs"/>
              </a:rPr>
              <a:t>urljoin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方法我们可以提供一个 </a:t>
            </a:r>
            <a:r>
              <a:rPr lang="en-US" altLang="zh-CN" sz="1200" b="0" i="0" kern="1200" dirty="0" err="1" smtClean="0">
                <a:solidFill>
                  <a:schemeClr val="tx1"/>
                </a:solidFill>
                <a:effectLst/>
                <a:latin typeface="+mn-lt"/>
                <a:ea typeface="+mn-ea"/>
                <a:cs typeface="+mn-cs"/>
              </a:rPr>
              <a:t>base_url</a:t>
            </a:r>
            <a:r>
              <a:rPr lang="zh-CN" altLang="en-US" sz="1200" b="0" i="0" kern="1200" dirty="0" smtClean="0">
                <a:solidFill>
                  <a:schemeClr val="tx1"/>
                </a:solidFill>
                <a:effectLst/>
                <a:latin typeface="+mn-lt"/>
                <a:ea typeface="+mn-ea"/>
                <a:cs typeface="+mn-cs"/>
              </a:rPr>
              <a:t>（基础链接），新的链接作为第二个参数，方法会分析 </a:t>
            </a:r>
            <a:r>
              <a:rPr lang="en-US" altLang="zh-CN" sz="1200" b="0" i="0" kern="1200" dirty="0" err="1" smtClean="0">
                <a:solidFill>
                  <a:schemeClr val="tx1"/>
                </a:solidFill>
                <a:effectLst/>
                <a:latin typeface="+mn-lt"/>
                <a:ea typeface="+mn-ea"/>
                <a:cs typeface="+mn-cs"/>
              </a:rPr>
              <a:t>base_url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netloc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path </a:t>
            </a:r>
            <a:r>
              <a:rPr lang="zh-CN" altLang="en-US" sz="1200" b="0" i="0" kern="1200" dirty="0" smtClean="0">
                <a:solidFill>
                  <a:schemeClr val="tx1"/>
                </a:solidFill>
                <a:effectLst/>
                <a:latin typeface="+mn-lt"/>
                <a:ea typeface="+mn-ea"/>
                <a:cs typeface="+mn-cs"/>
              </a:rPr>
              <a:t>这三个内容对新链接缺失的部分进行补充，作为结果返回。</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a:t>
            </a:r>
            <a:r>
              <a:rPr lang="en-US" altLang="zh-CN" sz="1200" b="0" i="0" kern="1200" dirty="0" err="1" smtClean="0">
                <a:solidFill>
                  <a:schemeClr val="tx1"/>
                </a:solidFill>
                <a:effectLst/>
                <a:latin typeface="+mn-lt"/>
                <a:ea typeface="+mn-ea"/>
                <a:cs typeface="+mn-cs"/>
              </a:rPr>
              <a:t>base_url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提供了三项内容，</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netloc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path</a:t>
            </a:r>
            <a:r>
              <a:rPr lang="zh-CN" altLang="en-US" sz="1200" b="0" i="0" kern="1200" dirty="0" smtClean="0">
                <a:solidFill>
                  <a:schemeClr val="tx1"/>
                </a:solidFill>
                <a:effectLst/>
                <a:latin typeface="+mn-lt"/>
                <a:ea typeface="+mn-ea"/>
                <a:cs typeface="+mn-cs"/>
              </a:rPr>
              <a:t>，如果这三项在新的链接里面不存在，那么就予以补充，如果新的链接存在，那么就使用新的链接的部分。</a:t>
            </a:r>
            <a:r>
              <a:rPr lang="en-US" altLang="zh-CN" sz="1200" b="0" i="0" kern="1200" dirty="0" err="1" smtClean="0">
                <a:solidFill>
                  <a:schemeClr val="tx1"/>
                </a:solidFill>
                <a:effectLst/>
                <a:latin typeface="+mn-lt"/>
                <a:ea typeface="+mn-ea"/>
                <a:cs typeface="+mn-cs"/>
              </a:rPr>
              <a:t>base_url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parameters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fragments </a:t>
            </a:r>
            <a:r>
              <a:rPr lang="zh-CN" altLang="en-US" sz="1200" b="0" i="0" kern="1200" dirty="0" smtClean="0">
                <a:solidFill>
                  <a:schemeClr val="tx1"/>
                </a:solidFill>
                <a:effectLst/>
                <a:latin typeface="+mn-lt"/>
                <a:ea typeface="+mn-ea"/>
                <a:cs typeface="+mn-cs"/>
              </a:rPr>
              <a:t>是不起作用的。</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我们再介绍一个常用的 </a:t>
            </a:r>
            <a:r>
              <a:rPr lang="en-US" altLang="zh-CN" sz="1200" b="0" i="0" kern="1200" dirty="0" err="1" smtClean="0">
                <a:solidFill>
                  <a:schemeClr val="tx1"/>
                </a:solidFill>
                <a:effectLst/>
                <a:latin typeface="+mn-lt"/>
                <a:ea typeface="+mn-ea"/>
                <a:cs typeface="+mn-cs"/>
              </a:rPr>
              <a:t>urlencode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方法，它在构造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请求参数的时候非常有用，我们用实例感受一下：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我们首先声明了一个字典，将参数表示出来，然后调用 </a:t>
            </a:r>
            <a:r>
              <a:rPr lang="en-US" altLang="zh-CN" sz="1200" b="0" i="0" kern="1200" dirty="0" err="1" smtClean="0">
                <a:solidFill>
                  <a:schemeClr val="tx1"/>
                </a:solidFill>
                <a:effectLst/>
                <a:latin typeface="+mn-lt"/>
                <a:ea typeface="+mn-ea"/>
                <a:cs typeface="+mn-cs"/>
              </a:rPr>
              <a:t>urlencode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方法将其序列化为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标准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请求参数。</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有了序列化必然就有反序列化，如果我们有一串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请求参数，我们利用 </a:t>
            </a:r>
            <a:r>
              <a:rPr lang="en-US" altLang="zh-CN" sz="1200" b="0" i="0" kern="1200" dirty="0" err="1" smtClean="0">
                <a:solidFill>
                  <a:schemeClr val="tx1"/>
                </a:solidFill>
                <a:effectLst/>
                <a:latin typeface="+mn-lt"/>
                <a:ea typeface="+mn-ea"/>
                <a:cs typeface="+mn-cs"/>
              </a:rPr>
              <a:t>parse_qs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方法就可以将它转回字典，我们用一个实例感受一下：</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另外还有一个 </a:t>
            </a:r>
            <a:r>
              <a:rPr lang="en-US" altLang="zh-CN" sz="1200" b="0" i="0" kern="1200" dirty="0" err="1" smtClean="0">
                <a:solidFill>
                  <a:schemeClr val="tx1"/>
                </a:solidFill>
                <a:effectLst/>
                <a:latin typeface="+mn-lt"/>
                <a:ea typeface="+mn-ea"/>
                <a:cs typeface="+mn-cs"/>
              </a:rPr>
              <a:t>parse_qsl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方法可以将参数转化为元组组成的列表，实例如下：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可以看到运行结果是一个列表，列表的每一个元素都是一个元组，元组的第一个内容是参数名，第二个内容是参数值。</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quote() </a:t>
            </a:r>
            <a:r>
              <a:rPr lang="zh-CN" altLang="en-US" sz="1200" b="0" i="0" kern="1200" dirty="0" smtClean="0">
                <a:solidFill>
                  <a:schemeClr val="tx1"/>
                </a:solidFill>
                <a:effectLst/>
                <a:latin typeface="+mn-lt"/>
                <a:ea typeface="+mn-ea"/>
                <a:cs typeface="+mn-cs"/>
              </a:rPr>
              <a:t>方法可以将内容转化为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编码的格式，有时候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中带有中文参数的时候可能导致乱码的问题，所以我们可以用这个方法将中文字符转化为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编码，实例如下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在这里我们声明了一个中文的搜索文字，然后用 </a:t>
            </a:r>
            <a:r>
              <a:rPr lang="en-US" altLang="zh-CN" sz="1200" b="0" i="0" kern="1200" dirty="0" smtClean="0">
                <a:solidFill>
                  <a:schemeClr val="tx1"/>
                </a:solidFill>
                <a:effectLst/>
                <a:latin typeface="+mn-lt"/>
                <a:ea typeface="+mn-ea"/>
                <a:cs typeface="+mn-cs"/>
              </a:rPr>
              <a:t>quote() </a:t>
            </a:r>
            <a:r>
              <a:rPr lang="zh-CN" altLang="en-US" sz="1200" b="0" i="0" kern="1200" dirty="0" smtClean="0">
                <a:solidFill>
                  <a:schemeClr val="tx1"/>
                </a:solidFill>
                <a:effectLst/>
                <a:latin typeface="+mn-lt"/>
                <a:ea typeface="+mn-ea"/>
                <a:cs typeface="+mn-cs"/>
              </a:rPr>
              <a:t>方法对其进行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编码，最后得到的结果如下：</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有了 </a:t>
            </a:r>
            <a:r>
              <a:rPr lang="en-US" altLang="zh-CN" sz="1200" b="0" i="0" kern="1200" dirty="0" smtClean="0">
                <a:solidFill>
                  <a:schemeClr val="tx1"/>
                </a:solidFill>
                <a:effectLst/>
                <a:latin typeface="+mn-lt"/>
                <a:ea typeface="+mn-ea"/>
                <a:cs typeface="+mn-cs"/>
              </a:rPr>
              <a:t>quote() </a:t>
            </a:r>
            <a:r>
              <a:rPr lang="zh-CN" altLang="en-US" sz="1200" b="0" i="0" kern="1200" dirty="0" smtClean="0">
                <a:solidFill>
                  <a:schemeClr val="tx1"/>
                </a:solidFill>
                <a:effectLst/>
                <a:latin typeface="+mn-lt"/>
                <a:ea typeface="+mn-ea"/>
                <a:cs typeface="+mn-cs"/>
              </a:rPr>
              <a:t>方法当然还有 </a:t>
            </a:r>
            <a:r>
              <a:rPr lang="en-US" altLang="zh-CN" sz="1200" b="0" i="0" kern="1200" dirty="0" smtClean="0">
                <a:solidFill>
                  <a:schemeClr val="tx1"/>
                </a:solidFill>
                <a:effectLst/>
                <a:latin typeface="+mn-lt"/>
                <a:ea typeface="+mn-ea"/>
                <a:cs typeface="+mn-cs"/>
              </a:rPr>
              <a:t>unquote() </a:t>
            </a:r>
            <a:r>
              <a:rPr lang="zh-CN" altLang="en-US" sz="1200" b="0" i="0" kern="1200" dirty="0" smtClean="0">
                <a:solidFill>
                  <a:schemeClr val="tx1"/>
                </a:solidFill>
                <a:effectLst/>
                <a:latin typeface="+mn-lt"/>
                <a:ea typeface="+mn-ea"/>
                <a:cs typeface="+mn-cs"/>
              </a:rPr>
              <a:t>方法，它可以进行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解码，实例如下：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这是上面得到的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编码后的结果，我们在这里利用 </a:t>
            </a:r>
            <a:r>
              <a:rPr lang="en-US" altLang="zh-CN" sz="1200" b="0" i="0" kern="1200" dirty="0" smtClean="0">
                <a:solidFill>
                  <a:schemeClr val="tx1"/>
                </a:solidFill>
                <a:effectLst/>
                <a:latin typeface="+mn-lt"/>
                <a:ea typeface="+mn-ea"/>
                <a:cs typeface="+mn-cs"/>
              </a:rPr>
              <a:t>unquote() </a:t>
            </a:r>
            <a:r>
              <a:rPr lang="zh-CN" altLang="en-US" sz="1200" b="0" i="0" kern="1200" dirty="0" smtClean="0">
                <a:solidFill>
                  <a:schemeClr val="tx1"/>
                </a:solidFill>
                <a:effectLst/>
                <a:latin typeface="+mn-lt"/>
                <a:ea typeface="+mn-ea"/>
                <a:cs typeface="+mn-cs"/>
              </a:rPr>
              <a:t>方法进行还原，结果如下：</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 </a:t>
            </a:r>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robotparser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模块我们可以实现网站 </a:t>
            </a:r>
            <a:r>
              <a:rPr lang="en-US" altLang="zh-CN" sz="1200" b="0" i="0" kern="1200" dirty="0" smtClean="0">
                <a:solidFill>
                  <a:schemeClr val="tx1"/>
                </a:solidFill>
                <a:effectLst/>
                <a:latin typeface="+mn-lt"/>
                <a:ea typeface="+mn-ea"/>
                <a:cs typeface="+mn-cs"/>
              </a:rPr>
              <a:t>Robots </a:t>
            </a:r>
            <a:r>
              <a:rPr lang="zh-CN" altLang="en-US" sz="1200" b="0" i="0" kern="1200" dirty="0" smtClean="0">
                <a:solidFill>
                  <a:schemeClr val="tx1"/>
                </a:solidFill>
                <a:effectLst/>
                <a:latin typeface="+mn-lt"/>
                <a:ea typeface="+mn-ea"/>
                <a:cs typeface="+mn-cs"/>
              </a:rPr>
              <a:t>协议的分析，本节我们来简单了解一下它的用法。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Robots </a:t>
            </a:r>
            <a:r>
              <a:rPr lang="zh-CN" altLang="en-US" sz="1200" b="0" i="0" kern="1200" dirty="0" smtClean="0">
                <a:solidFill>
                  <a:schemeClr val="tx1"/>
                </a:solidFill>
                <a:effectLst/>
                <a:latin typeface="+mn-lt"/>
                <a:ea typeface="+mn-ea"/>
                <a:cs typeface="+mn-cs"/>
              </a:rPr>
              <a:t>协议也被称作爬虫协议、机器人协议，它的全名叫做网络爬虫排除标准（</a:t>
            </a:r>
            <a:r>
              <a:rPr lang="en-US" altLang="zh-CN" sz="1200" b="0" i="0" kern="1200" dirty="0" smtClean="0">
                <a:solidFill>
                  <a:schemeClr val="tx1"/>
                </a:solidFill>
                <a:effectLst/>
                <a:latin typeface="+mn-lt"/>
                <a:ea typeface="+mn-ea"/>
                <a:cs typeface="+mn-cs"/>
              </a:rPr>
              <a:t>Robots Exclusion Protocol</a:t>
            </a:r>
            <a:r>
              <a:rPr lang="zh-CN" altLang="en-US" sz="1200" b="0" i="0" kern="1200" dirty="0" smtClean="0">
                <a:solidFill>
                  <a:schemeClr val="tx1"/>
                </a:solidFill>
                <a:effectLst/>
                <a:latin typeface="+mn-lt"/>
                <a:ea typeface="+mn-ea"/>
                <a:cs typeface="+mn-cs"/>
              </a:rPr>
              <a:t>），用来告诉爬虫和搜索引擎哪些页面可以抓取，哪些不可以抓取。它通常是一个叫做 </a:t>
            </a:r>
            <a:r>
              <a:rPr lang="en-US" altLang="zh-CN" sz="1200" b="0" i="0" kern="1200" dirty="0" smtClean="0">
                <a:solidFill>
                  <a:schemeClr val="tx1"/>
                </a:solidFill>
                <a:effectLst/>
                <a:latin typeface="+mn-lt"/>
                <a:ea typeface="+mn-ea"/>
                <a:cs typeface="+mn-cs"/>
              </a:rPr>
              <a:t>robots.txt </a:t>
            </a:r>
            <a:r>
              <a:rPr lang="zh-CN" altLang="en-US" sz="1200" b="0" i="0" kern="1200" dirty="0" smtClean="0">
                <a:solidFill>
                  <a:schemeClr val="tx1"/>
                </a:solidFill>
                <a:effectLst/>
                <a:latin typeface="+mn-lt"/>
                <a:ea typeface="+mn-ea"/>
                <a:cs typeface="+mn-cs"/>
              </a:rPr>
              <a:t>的文本文件，放在网站的根目录下。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以上的两行实现了对所有搜索爬虫只允许爬取 </a:t>
            </a:r>
            <a:r>
              <a:rPr lang="en-US" altLang="zh-CN" sz="1200" b="0" i="0" kern="1200" dirty="0" smtClean="0">
                <a:solidFill>
                  <a:schemeClr val="tx1"/>
                </a:solidFill>
                <a:effectLst/>
                <a:latin typeface="+mn-lt"/>
                <a:ea typeface="+mn-ea"/>
                <a:cs typeface="+mn-cs"/>
              </a:rPr>
              <a:t>public</a:t>
            </a:r>
            <a:r>
              <a:rPr lang="zh-CN" altLang="en-US" sz="1200" b="0" i="0" kern="1200" dirty="0" smtClean="0">
                <a:solidFill>
                  <a:schemeClr val="tx1"/>
                </a:solidFill>
                <a:effectLst/>
                <a:latin typeface="+mn-lt"/>
                <a:ea typeface="+mn-ea"/>
                <a:cs typeface="+mn-cs"/>
              </a:rPr>
              <a:t>目录的作用。如上简单的两行，保存成 </a:t>
            </a:r>
            <a:r>
              <a:rPr lang="en-US" altLang="zh-CN" sz="1200" b="0" i="0" kern="1200" dirty="0" smtClean="0">
                <a:solidFill>
                  <a:schemeClr val="tx1"/>
                </a:solidFill>
                <a:effectLst/>
                <a:latin typeface="+mn-lt"/>
                <a:ea typeface="+mn-ea"/>
                <a:cs typeface="+mn-cs"/>
              </a:rPr>
              <a:t>robots.txt </a:t>
            </a:r>
            <a:r>
              <a:rPr lang="zh-CN" altLang="en-US" sz="1200" b="0" i="0" kern="1200" dirty="0" smtClean="0">
                <a:solidFill>
                  <a:schemeClr val="tx1"/>
                </a:solidFill>
                <a:effectLst/>
                <a:latin typeface="+mn-lt"/>
                <a:ea typeface="+mn-ea"/>
                <a:cs typeface="+mn-cs"/>
              </a:rPr>
              <a:t>文件，放在网站的根目录下，和网站的入口文件放在一起。比如 </a:t>
            </a:r>
            <a:r>
              <a:rPr lang="en-US" altLang="zh-CN" sz="1200" b="0" i="0" kern="1200" dirty="0" err="1" smtClean="0">
                <a:solidFill>
                  <a:schemeClr val="tx1"/>
                </a:solidFill>
                <a:effectLst/>
                <a:latin typeface="+mn-lt"/>
                <a:ea typeface="+mn-ea"/>
                <a:cs typeface="+mn-cs"/>
              </a:rPr>
              <a:t>index.php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index.html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index.jsp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那么上面的 </a:t>
            </a:r>
            <a:r>
              <a:rPr lang="en-US" altLang="zh-CN" sz="1200" b="0" i="0" kern="1200" dirty="0" smtClean="0">
                <a:solidFill>
                  <a:schemeClr val="tx1"/>
                </a:solidFill>
                <a:effectLst/>
                <a:latin typeface="+mn-lt"/>
                <a:ea typeface="+mn-ea"/>
                <a:cs typeface="+mn-cs"/>
              </a:rPr>
              <a:t>User-agent </a:t>
            </a:r>
            <a:r>
              <a:rPr lang="zh-CN" altLang="en-US" sz="1200" b="0" i="0" kern="1200" dirty="0" smtClean="0">
                <a:solidFill>
                  <a:schemeClr val="tx1"/>
                </a:solidFill>
                <a:effectLst/>
                <a:latin typeface="+mn-lt"/>
                <a:ea typeface="+mn-ea"/>
                <a:cs typeface="+mn-cs"/>
              </a:rPr>
              <a:t>就描述了搜索爬虫的名称，在这里将值设置为 *，则代表该协议对任何的爬取爬虫有效。比如我们可以设置：</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49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urllib.request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模块提供了最基本的构造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请求的方法，利用它可以模拟浏览器的一个请求发起过程，同时它还带有处理</a:t>
            </a:r>
            <a:r>
              <a:rPr lang="en-US" altLang="zh-CN" sz="1200" b="0" i="0" kern="1200" dirty="0" err="1" smtClean="0">
                <a:solidFill>
                  <a:schemeClr val="tx1"/>
                </a:solidFill>
                <a:effectLst/>
                <a:latin typeface="+mn-lt"/>
                <a:ea typeface="+mn-ea"/>
                <a:cs typeface="+mn-cs"/>
              </a:rPr>
              <a:t>authenticaton</a:t>
            </a:r>
            <a:r>
              <a:rPr lang="zh-CN" altLang="en-US" sz="1200" b="0" i="0" kern="1200" dirty="0" smtClean="0">
                <a:solidFill>
                  <a:schemeClr val="tx1"/>
                </a:solidFill>
                <a:effectLst/>
                <a:latin typeface="+mn-lt"/>
                <a:ea typeface="+mn-ea"/>
                <a:cs typeface="+mn-cs"/>
              </a:rPr>
              <a:t>（授权验证），</a:t>
            </a:r>
            <a:r>
              <a:rPr lang="en-US" altLang="zh-CN" sz="1200" b="0" i="0" kern="1200" dirty="0" smtClean="0">
                <a:solidFill>
                  <a:schemeClr val="tx1"/>
                </a:solidFill>
                <a:effectLst/>
                <a:latin typeface="+mn-lt"/>
                <a:ea typeface="+mn-ea"/>
                <a:cs typeface="+mn-cs"/>
              </a:rPr>
              <a:t>redirections</a:t>
            </a:r>
            <a:r>
              <a:rPr lang="zh-CN" altLang="en-US" sz="1200" b="0" i="0" kern="1200" dirty="0" smtClean="0">
                <a:solidFill>
                  <a:schemeClr val="tx1"/>
                </a:solidFill>
                <a:effectLst/>
                <a:latin typeface="+mn-lt"/>
                <a:ea typeface="+mn-ea"/>
                <a:cs typeface="+mn-cs"/>
              </a:rPr>
              <a:t>（重定向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（浏览器</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）以及其它内容。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我们来感受一下它的强大之处，以 </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官网为例，我们来把这个网页抓下来：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真正的代码只有两行，我们便完成了 </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官网的抓取，输出了网页的源代码，得到了源代码之后呢？我们想要的链接、图片地址、文本信息不就都可以提取出来了吗？</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大家可能会疑惑，爬虫名是哪儿来的？为什么就叫这个名？其实它是有固定名字的了，比如百度的就叫做 </a:t>
            </a:r>
            <a:r>
              <a:rPr lang="en-US" altLang="zh-CN" sz="1200" b="0" i="0" kern="1200" dirty="0" err="1" smtClean="0">
                <a:solidFill>
                  <a:schemeClr val="tx1"/>
                </a:solidFill>
                <a:effectLst/>
                <a:latin typeface="+mn-lt"/>
                <a:ea typeface="+mn-ea"/>
                <a:cs typeface="+mn-cs"/>
              </a:rPr>
              <a:t>BaiduSpider</a:t>
            </a:r>
            <a:r>
              <a:rPr lang="zh-CN" altLang="en-US" sz="1200" b="0" i="0" kern="1200" dirty="0" smtClean="0">
                <a:solidFill>
                  <a:schemeClr val="tx1"/>
                </a:solidFill>
                <a:effectLst/>
                <a:latin typeface="+mn-lt"/>
                <a:ea typeface="+mn-ea"/>
                <a:cs typeface="+mn-cs"/>
              </a:rPr>
              <a:t>，下面的表格列出了一些常见的搜索爬虫的名称及对应的网站：</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了解了什么是 </a:t>
            </a:r>
            <a:r>
              <a:rPr lang="en-US" altLang="zh-CN" sz="1200" b="0" i="0" kern="1200" dirty="0" smtClean="0">
                <a:solidFill>
                  <a:schemeClr val="tx1"/>
                </a:solidFill>
                <a:effectLst/>
                <a:latin typeface="+mn-lt"/>
                <a:ea typeface="+mn-ea"/>
                <a:cs typeface="+mn-cs"/>
              </a:rPr>
              <a:t>Robots </a:t>
            </a:r>
            <a:r>
              <a:rPr lang="zh-CN" altLang="en-US" sz="1200" b="0" i="0" kern="1200" dirty="0" smtClean="0">
                <a:solidFill>
                  <a:schemeClr val="tx1"/>
                </a:solidFill>
                <a:effectLst/>
                <a:latin typeface="+mn-lt"/>
                <a:ea typeface="+mn-ea"/>
                <a:cs typeface="+mn-cs"/>
              </a:rPr>
              <a:t>协议之后，我们就可以使用 </a:t>
            </a:r>
            <a:r>
              <a:rPr lang="en-US" altLang="zh-CN" sz="1200" b="0" i="0" kern="1200" dirty="0" err="1" smtClean="0">
                <a:solidFill>
                  <a:schemeClr val="tx1"/>
                </a:solidFill>
                <a:effectLst/>
                <a:latin typeface="+mn-lt"/>
                <a:ea typeface="+mn-ea"/>
                <a:cs typeface="+mn-cs"/>
              </a:rPr>
              <a:t>robotparser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模块来解析 </a:t>
            </a:r>
            <a:r>
              <a:rPr lang="en-US" altLang="zh-CN" sz="1200" b="0" i="0" kern="1200" dirty="0" smtClean="0">
                <a:solidFill>
                  <a:schemeClr val="tx1"/>
                </a:solidFill>
                <a:effectLst/>
                <a:latin typeface="+mn-lt"/>
                <a:ea typeface="+mn-ea"/>
                <a:cs typeface="+mn-cs"/>
              </a:rPr>
              <a:t>robots.txt </a:t>
            </a:r>
            <a:r>
              <a:rPr lang="zh-CN" altLang="en-US" sz="1200" b="0" i="0" kern="1200" dirty="0" smtClean="0">
                <a:solidFill>
                  <a:schemeClr val="tx1"/>
                </a:solidFill>
                <a:effectLst/>
                <a:latin typeface="+mn-lt"/>
                <a:ea typeface="+mn-ea"/>
                <a:cs typeface="+mn-cs"/>
              </a:rPr>
              <a:t>了。</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robotparser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模块提供了一个类，叫做 </a:t>
            </a:r>
            <a:r>
              <a:rPr lang="en-US" altLang="zh-CN" sz="1200" b="0" i="0" kern="1200" dirty="0" err="1" smtClean="0">
                <a:solidFill>
                  <a:schemeClr val="tx1"/>
                </a:solidFill>
                <a:effectLst/>
                <a:latin typeface="+mn-lt"/>
                <a:ea typeface="+mn-ea"/>
                <a:cs typeface="+mn-cs"/>
              </a:rPr>
              <a:t>RobotFileParser</a:t>
            </a:r>
            <a:r>
              <a:rPr lang="zh-CN" altLang="en-US" sz="1200" b="0" i="0" kern="1200" dirty="0" smtClean="0">
                <a:solidFill>
                  <a:schemeClr val="tx1"/>
                </a:solidFill>
                <a:effectLst/>
                <a:latin typeface="+mn-lt"/>
                <a:ea typeface="+mn-ea"/>
                <a:cs typeface="+mn-cs"/>
              </a:rPr>
              <a:t>。它可以根据某网站的 </a:t>
            </a:r>
            <a:r>
              <a:rPr lang="en-US" altLang="zh-CN" sz="1200" b="0" i="0" kern="1200" dirty="0" smtClean="0">
                <a:solidFill>
                  <a:schemeClr val="tx1"/>
                </a:solidFill>
                <a:effectLst/>
                <a:latin typeface="+mn-lt"/>
                <a:ea typeface="+mn-ea"/>
                <a:cs typeface="+mn-cs"/>
              </a:rPr>
              <a:t>robots.txt </a:t>
            </a:r>
            <a:r>
              <a:rPr lang="zh-CN" altLang="en-US" sz="1200" b="0" i="0" kern="1200" dirty="0" smtClean="0">
                <a:solidFill>
                  <a:schemeClr val="tx1"/>
                </a:solidFill>
                <a:effectLst/>
                <a:latin typeface="+mn-lt"/>
                <a:ea typeface="+mn-ea"/>
                <a:cs typeface="+mn-cs"/>
              </a:rPr>
              <a:t>文件来判断一个爬取爬虫是否有权限来爬取这个网页。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使用这个类的时候非常简单，只需要在构造方法里传入 </a:t>
            </a:r>
            <a:r>
              <a:rPr lang="en-US" altLang="zh-CN" sz="1200" b="0" i="0" kern="1200" dirty="0" smtClean="0">
                <a:solidFill>
                  <a:schemeClr val="tx1"/>
                </a:solidFill>
                <a:effectLst/>
                <a:latin typeface="+mn-lt"/>
                <a:ea typeface="+mn-ea"/>
                <a:cs typeface="+mn-cs"/>
              </a:rPr>
              <a:t>robots.txt</a:t>
            </a:r>
            <a:r>
              <a:rPr lang="zh-CN" altLang="en-US" sz="1200" b="0" i="0" kern="1200" dirty="0" smtClean="0">
                <a:solidFill>
                  <a:schemeClr val="tx1"/>
                </a:solidFill>
                <a:effectLst/>
                <a:latin typeface="+mn-lt"/>
                <a:ea typeface="+mn-ea"/>
                <a:cs typeface="+mn-cs"/>
              </a:rPr>
              <a:t>的链接即可。当然也可以声明时不传入，默认为空，再使用 </a:t>
            </a:r>
            <a:r>
              <a:rPr lang="en-US" altLang="zh-CN" sz="1200" b="0" i="0" kern="1200" dirty="0" err="1" smtClean="0">
                <a:solidFill>
                  <a:schemeClr val="tx1"/>
                </a:solidFill>
                <a:effectLst/>
                <a:latin typeface="+mn-lt"/>
                <a:ea typeface="+mn-ea"/>
                <a:cs typeface="+mn-cs"/>
              </a:rPr>
              <a:t>set_url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方法设置一下也可以。</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以简书为例，我们首先创建 </a:t>
            </a:r>
            <a:r>
              <a:rPr lang="en-US" altLang="zh-CN" sz="1200" b="0" i="0" kern="1200" dirty="0" err="1" smtClean="0">
                <a:solidFill>
                  <a:schemeClr val="tx1"/>
                </a:solidFill>
                <a:effectLst/>
                <a:latin typeface="+mn-lt"/>
                <a:ea typeface="+mn-ea"/>
                <a:cs typeface="+mn-cs"/>
              </a:rPr>
              <a:t>RobotFileParser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对象，然后通过 </a:t>
            </a:r>
            <a:r>
              <a:rPr lang="en-US" altLang="zh-CN" sz="1200" b="0" i="0" kern="1200" dirty="0" err="1" smtClean="0">
                <a:solidFill>
                  <a:schemeClr val="tx1"/>
                </a:solidFill>
                <a:effectLst/>
                <a:latin typeface="+mn-lt"/>
                <a:ea typeface="+mn-ea"/>
                <a:cs typeface="+mn-cs"/>
              </a:rPr>
              <a:t>set_url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方法来设置了 </a:t>
            </a:r>
            <a:r>
              <a:rPr lang="en-US" altLang="zh-CN" sz="1200" b="0" i="0" kern="1200" dirty="0" smtClean="0">
                <a:solidFill>
                  <a:schemeClr val="tx1"/>
                </a:solidFill>
                <a:effectLst/>
                <a:latin typeface="+mn-lt"/>
                <a:ea typeface="+mn-ea"/>
                <a:cs typeface="+mn-cs"/>
              </a:rPr>
              <a:t>robots.txt </a:t>
            </a:r>
            <a:r>
              <a:rPr lang="zh-CN" altLang="en-US" sz="1200" b="0" i="0" kern="1200" dirty="0" smtClean="0">
                <a:solidFill>
                  <a:schemeClr val="tx1"/>
                </a:solidFill>
                <a:effectLst/>
                <a:latin typeface="+mn-lt"/>
                <a:ea typeface="+mn-ea"/>
                <a:cs typeface="+mn-cs"/>
              </a:rPr>
              <a:t>的链接。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利用了 </a:t>
            </a:r>
            <a:r>
              <a:rPr lang="en-US" altLang="zh-CN" sz="1200" b="0" i="0" kern="1200" dirty="0" err="1" smtClean="0">
                <a:solidFill>
                  <a:schemeClr val="tx1"/>
                </a:solidFill>
                <a:effectLst/>
                <a:latin typeface="+mn-lt"/>
                <a:ea typeface="+mn-ea"/>
                <a:cs typeface="+mn-cs"/>
              </a:rPr>
              <a:t>can_fetch</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方法来判断了网页是否可以被抓取。</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同样也可以使用 </a:t>
            </a:r>
            <a:r>
              <a:rPr lang="en-US" altLang="zh-CN" sz="1200" b="0" i="0" kern="1200" dirty="0" smtClean="0">
                <a:solidFill>
                  <a:schemeClr val="tx1"/>
                </a:solidFill>
                <a:effectLst/>
                <a:latin typeface="+mn-lt"/>
                <a:ea typeface="+mn-ea"/>
                <a:cs typeface="+mn-cs"/>
              </a:rPr>
              <a:t>parser() </a:t>
            </a:r>
            <a:r>
              <a:rPr lang="zh-CN" altLang="en-US" sz="1200" b="0" i="0" kern="1200" dirty="0" smtClean="0">
                <a:solidFill>
                  <a:schemeClr val="tx1"/>
                </a:solidFill>
                <a:effectLst/>
                <a:latin typeface="+mn-lt"/>
                <a:ea typeface="+mn-ea"/>
                <a:cs typeface="+mn-cs"/>
              </a:rPr>
              <a:t>方法执行读取和分析。</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在前面一节我们了解了 </a:t>
            </a:r>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的基本用法，但是其中确实有不方便的地方。比如处理网页验证、处理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等等，需要写 </a:t>
            </a:r>
            <a:r>
              <a:rPr lang="en-US" altLang="zh-CN" sz="1200" b="0" i="0" kern="1200" dirty="0" smtClean="0">
                <a:solidFill>
                  <a:schemeClr val="tx1"/>
                </a:solidFill>
                <a:effectLst/>
                <a:latin typeface="+mn-lt"/>
                <a:ea typeface="+mn-ea"/>
                <a:cs typeface="+mn-cs"/>
              </a:rPr>
              <a:t>Opener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Handler </a:t>
            </a:r>
            <a:r>
              <a:rPr lang="zh-CN" altLang="en-US" sz="1200" b="0" i="0" kern="1200" dirty="0" smtClean="0">
                <a:solidFill>
                  <a:schemeClr val="tx1"/>
                </a:solidFill>
                <a:effectLst/>
                <a:latin typeface="+mn-lt"/>
                <a:ea typeface="+mn-ea"/>
                <a:cs typeface="+mn-cs"/>
              </a:rPr>
              <a:t>来进行处理。为了更加方便地实现这些操作，在这里就有了更为强大的库 </a:t>
            </a:r>
            <a:r>
              <a:rPr lang="en-US" altLang="zh-CN" sz="1200" b="0" i="0" kern="1200" dirty="0" smtClean="0">
                <a:solidFill>
                  <a:schemeClr val="tx1"/>
                </a:solidFill>
                <a:effectLst/>
                <a:latin typeface="+mn-lt"/>
                <a:ea typeface="+mn-ea"/>
                <a:cs typeface="+mn-cs"/>
              </a:rPr>
              <a:t>Requests</a:t>
            </a:r>
            <a:r>
              <a:rPr lang="zh-CN" altLang="en-US" sz="1200" b="0" i="0" kern="1200" dirty="0" smtClean="0">
                <a:solidFill>
                  <a:schemeClr val="tx1"/>
                </a:solidFill>
                <a:effectLst/>
                <a:latin typeface="+mn-lt"/>
                <a:ea typeface="+mn-ea"/>
                <a:cs typeface="+mn-cs"/>
              </a:rPr>
              <a:t>，有了它，</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、登录验证、代理设置等等的操作都不是事儿。</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在本节开始之前请确保已经正确安装好了 </a:t>
            </a:r>
            <a:r>
              <a:rPr lang="en-US" altLang="zh-CN" sz="1200" b="0" i="0" kern="1200" dirty="0" smtClean="0">
                <a:solidFill>
                  <a:schemeClr val="tx1"/>
                </a:solidFill>
                <a:effectLst/>
                <a:latin typeface="+mn-lt"/>
                <a:ea typeface="+mn-ea"/>
                <a:cs typeface="+mn-cs"/>
              </a:rPr>
              <a:t>Requests </a:t>
            </a:r>
            <a:r>
              <a:rPr lang="zh-CN" altLang="en-US" sz="1200" b="0" i="0" kern="1200" dirty="0" smtClean="0">
                <a:solidFill>
                  <a:schemeClr val="tx1"/>
                </a:solidFill>
                <a:effectLst/>
                <a:latin typeface="+mn-lt"/>
                <a:ea typeface="+mn-ea"/>
                <a:cs typeface="+mn-cs"/>
              </a:rPr>
              <a:t>库，如果没有安装可以参考第一章的安装说明。</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 </a:t>
            </a:r>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库中有 </a:t>
            </a:r>
            <a:r>
              <a:rPr lang="en-US" altLang="zh-CN" sz="1200" b="0" i="0" kern="1200" dirty="0" err="1" smtClean="0">
                <a:solidFill>
                  <a:schemeClr val="tx1"/>
                </a:solidFill>
                <a:effectLst/>
                <a:latin typeface="+mn-lt"/>
                <a:ea typeface="+mn-ea"/>
                <a:cs typeface="+mn-cs"/>
              </a:rPr>
              <a:t>urlopen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的方法，实际上它是以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方式请求了一个网页。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那么在 </a:t>
            </a:r>
            <a:r>
              <a:rPr lang="en-US" altLang="zh-CN" sz="1200" b="0" i="0" kern="1200" dirty="0" smtClean="0">
                <a:solidFill>
                  <a:schemeClr val="tx1"/>
                </a:solidFill>
                <a:effectLst/>
                <a:latin typeface="+mn-lt"/>
                <a:ea typeface="+mn-ea"/>
                <a:cs typeface="+mn-cs"/>
              </a:rPr>
              <a:t>Requests </a:t>
            </a:r>
            <a:r>
              <a:rPr lang="zh-CN" altLang="en-US" sz="1200" b="0" i="0" kern="1200" dirty="0" smtClean="0">
                <a:solidFill>
                  <a:schemeClr val="tx1"/>
                </a:solidFill>
                <a:effectLst/>
                <a:latin typeface="+mn-lt"/>
                <a:ea typeface="+mn-ea"/>
                <a:cs typeface="+mn-cs"/>
              </a:rPr>
              <a:t>中，相应的方法就是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方法，是不是感觉表达更明确一些？</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例子中我们调用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方法即可实现和 </a:t>
            </a:r>
            <a:r>
              <a:rPr lang="en-US" altLang="zh-CN" sz="1200" b="0" i="0" kern="1200" dirty="0" err="1" smtClean="0">
                <a:solidFill>
                  <a:schemeClr val="tx1"/>
                </a:solidFill>
                <a:effectLst/>
                <a:latin typeface="+mn-lt"/>
                <a:ea typeface="+mn-ea"/>
                <a:cs typeface="+mn-cs"/>
              </a:rPr>
              <a:t>urlopen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相同的操作，得到一个 </a:t>
            </a:r>
            <a:r>
              <a:rPr lang="en-US" altLang="zh-CN" sz="1200" b="0" i="0" kern="1200" dirty="0" smtClean="0">
                <a:solidFill>
                  <a:schemeClr val="tx1"/>
                </a:solidFill>
                <a:effectLst/>
                <a:latin typeface="+mn-lt"/>
                <a:ea typeface="+mn-ea"/>
                <a:cs typeface="+mn-cs"/>
              </a:rPr>
              <a:t>Response </a:t>
            </a:r>
            <a:r>
              <a:rPr lang="zh-CN" altLang="en-US" sz="1200" b="0" i="0" kern="1200" dirty="0" smtClean="0">
                <a:solidFill>
                  <a:schemeClr val="tx1"/>
                </a:solidFill>
                <a:effectLst/>
                <a:latin typeface="+mn-lt"/>
                <a:ea typeface="+mn-ea"/>
                <a:cs typeface="+mn-cs"/>
              </a:rPr>
              <a:t>对象，然后分别输出了 </a:t>
            </a:r>
            <a:r>
              <a:rPr lang="en-US" altLang="zh-CN" sz="1200" b="0" i="0" kern="1200" dirty="0" smtClean="0">
                <a:solidFill>
                  <a:schemeClr val="tx1"/>
                </a:solidFill>
                <a:effectLst/>
                <a:latin typeface="+mn-lt"/>
                <a:ea typeface="+mn-ea"/>
                <a:cs typeface="+mn-cs"/>
              </a:rPr>
              <a:t>Response </a:t>
            </a:r>
            <a:r>
              <a:rPr lang="zh-CN" altLang="en-US" sz="1200" b="0" i="0" kern="1200" dirty="0" smtClean="0">
                <a:solidFill>
                  <a:schemeClr val="tx1"/>
                </a:solidFill>
                <a:effectLst/>
                <a:latin typeface="+mn-lt"/>
                <a:ea typeface="+mn-ea"/>
                <a:cs typeface="+mn-cs"/>
              </a:rPr>
              <a:t>的类型，</a:t>
            </a:r>
            <a:r>
              <a:rPr lang="en-US" altLang="zh-CN" sz="1200" b="0" i="0" kern="1200" dirty="0" smtClean="0">
                <a:solidFill>
                  <a:schemeClr val="tx1"/>
                </a:solidFill>
                <a:effectLst/>
                <a:latin typeface="+mn-lt"/>
                <a:ea typeface="+mn-ea"/>
                <a:cs typeface="+mn-cs"/>
              </a:rPr>
              <a:t>Status Code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Response Body </a:t>
            </a:r>
            <a:r>
              <a:rPr lang="zh-CN" altLang="en-US" sz="1200" b="0" i="0" kern="1200" dirty="0" smtClean="0">
                <a:solidFill>
                  <a:schemeClr val="tx1"/>
                </a:solidFill>
                <a:effectLst/>
                <a:latin typeface="+mn-lt"/>
                <a:ea typeface="+mn-ea"/>
                <a:cs typeface="+mn-cs"/>
              </a:rPr>
              <a:t>的类型、内容还有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在这里分别用 </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put()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delete() </a:t>
            </a:r>
            <a:r>
              <a:rPr lang="zh-CN" altLang="en-US" sz="1200" b="0" i="0" kern="1200" dirty="0" smtClean="0">
                <a:solidFill>
                  <a:schemeClr val="tx1"/>
                </a:solidFill>
                <a:effectLst/>
                <a:latin typeface="+mn-lt"/>
                <a:ea typeface="+mn-ea"/>
                <a:cs typeface="+mn-cs"/>
              </a:rPr>
              <a:t>等方法实现了 </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PUT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DELETE </a:t>
            </a:r>
            <a:r>
              <a:rPr lang="zh-CN" altLang="en-US" sz="1200" b="0" i="0" kern="1200" dirty="0" smtClean="0">
                <a:solidFill>
                  <a:schemeClr val="tx1"/>
                </a:solidFill>
                <a:effectLst/>
                <a:latin typeface="+mn-lt"/>
                <a:ea typeface="+mn-ea"/>
                <a:cs typeface="+mn-cs"/>
              </a:rPr>
              <a:t>等请求，怎么样？是不是比 </a:t>
            </a:r>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简单太多了？</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中最常见的请求之一就是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请求，我们首先来详细了解下利用 </a:t>
            </a:r>
            <a:r>
              <a:rPr lang="en-US" altLang="zh-CN" sz="1200" b="0" i="0" kern="1200" dirty="0" smtClean="0">
                <a:solidFill>
                  <a:schemeClr val="tx1"/>
                </a:solidFill>
                <a:effectLst/>
                <a:latin typeface="+mn-lt"/>
                <a:ea typeface="+mn-ea"/>
                <a:cs typeface="+mn-cs"/>
              </a:rPr>
              <a:t>Requests </a:t>
            </a:r>
            <a:r>
              <a:rPr lang="zh-CN" altLang="en-US" sz="1200" b="0" i="0" kern="1200" dirty="0" smtClean="0">
                <a:solidFill>
                  <a:schemeClr val="tx1"/>
                </a:solidFill>
                <a:effectLst/>
                <a:latin typeface="+mn-lt"/>
                <a:ea typeface="+mn-ea"/>
                <a:cs typeface="+mn-cs"/>
              </a:rPr>
              <a:t>来构建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请求的方法以及相关属性方法操作。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首先让我们来构建一个最简单的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请求的链接为：</a:t>
            </a:r>
            <a:r>
              <a:rPr lang="en-US" altLang="zh-CN" sz="1200" b="0" i="0" u="none" strike="noStrike" kern="1200" dirty="0" smtClean="0">
                <a:solidFill>
                  <a:schemeClr val="tx1"/>
                </a:solidFill>
                <a:effectLst/>
                <a:latin typeface="+mn-lt"/>
                <a:ea typeface="+mn-ea"/>
                <a:cs typeface="+mn-cs"/>
                <a:hlinkClick r:id="rId3"/>
              </a:rPr>
              <a:t>http://httpbin.org/get</a:t>
            </a:r>
            <a:r>
              <a:rPr lang="zh-CN" altLang="en-US" sz="1200" b="0" i="0" kern="1200" dirty="0" smtClean="0">
                <a:solidFill>
                  <a:schemeClr val="tx1"/>
                </a:solidFill>
                <a:effectLst/>
                <a:latin typeface="+mn-lt"/>
                <a:ea typeface="+mn-ea"/>
                <a:cs typeface="+mn-cs"/>
              </a:rPr>
              <a:t>，它会判断如果如果是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请求的话，会返回响应的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信息。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可以发现我们成功发起了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请求，返回的结果中包含了 </a:t>
            </a:r>
            <a:r>
              <a:rPr lang="en-US" altLang="zh-CN" sz="1200" b="0" i="0" kern="1200" dirty="0" smtClean="0">
                <a:solidFill>
                  <a:schemeClr val="tx1"/>
                </a:solidFill>
                <a:effectLst/>
                <a:latin typeface="+mn-lt"/>
                <a:ea typeface="+mn-ea"/>
                <a:cs typeface="+mn-cs"/>
              </a:rPr>
              <a:t>Request Headers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等信息。</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可以是可以，但是不觉得很不人性化吗？一般的这种信息数据我们会用字典来存储，那么怎样来构造这个链接呢？</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59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接下来我们看下它返回的到底是什么，利用 </a:t>
            </a:r>
            <a:r>
              <a:rPr lang="en-US" altLang="zh-CN" sz="1200" b="0" i="0" kern="1200" dirty="0" smtClean="0">
                <a:solidFill>
                  <a:schemeClr val="tx1"/>
                </a:solidFill>
                <a:effectLst/>
                <a:latin typeface="+mn-lt"/>
                <a:ea typeface="+mn-ea"/>
                <a:cs typeface="+mn-cs"/>
              </a:rPr>
              <a:t>type() </a:t>
            </a:r>
            <a:r>
              <a:rPr lang="zh-CN" altLang="en-US" sz="1200" b="0" i="0" kern="1200" dirty="0" smtClean="0">
                <a:solidFill>
                  <a:schemeClr val="tx1"/>
                </a:solidFill>
                <a:effectLst/>
                <a:latin typeface="+mn-lt"/>
                <a:ea typeface="+mn-ea"/>
                <a:cs typeface="+mn-cs"/>
              </a:rPr>
              <a:t>方法输出 </a:t>
            </a:r>
            <a:r>
              <a:rPr lang="en-US" altLang="zh-CN" sz="1200" b="0" i="0" kern="1200" dirty="0" smtClean="0">
                <a:solidFill>
                  <a:schemeClr val="tx1"/>
                </a:solidFill>
                <a:effectLst/>
                <a:latin typeface="+mn-lt"/>
                <a:ea typeface="+mn-ea"/>
                <a:cs typeface="+mn-cs"/>
              </a:rPr>
              <a:t>Response </a:t>
            </a:r>
            <a:r>
              <a:rPr lang="zh-CN" altLang="en-US" sz="1200" b="0" i="0" kern="1200" dirty="0" smtClean="0">
                <a:solidFill>
                  <a:schemeClr val="tx1"/>
                </a:solidFill>
                <a:effectLst/>
                <a:latin typeface="+mn-lt"/>
                <a:ea typeface="+mn-ea"/>
                <a:cs typeface="+mn-cs"/>
              </a:rPr>
              <a:t>的类型。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通过输出结果可以发现它是一个 </a:t>
            </a:r>
            <a:r>
              <a:rPr lang="en-US" altLang="zh-CN" sz="1200" b="0" i="0" kern="1200" dirty="0" err="1" smtClean="0">
                <a:solidFill>
                  <a:schemeClr val="tx1"/>
                </a:solidFill>
                <a:effectLst/>
                <a:latin typeface="+mn-lt"/>
                <a:ea typeface="+mn-ea"/>
                <a:cs typeface="+mn-cs"/>
              </a:rPr>
              <a:t>HTTPResposne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类型的对象，它主要包含的方法有 </a:t>
            </a:r>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readinto</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getheader</a:t>
            </a:r>
            <a:r>
              <a:rPr lang="en-US" altLang="zh-CN" sz="1200" b="0" i="0" kern="1200" dirty="0" smtClean="0">
                <a:solidFill>
                  <a:schemeClr val="tx1"/>
                </a:solidFill>
                <a:effectLst/>
                <a:latin typeface="+mn-lt"/>
                <a:ea typeface="+mn-ea"/>
                <a:cs typeface="+mn-cs"/>
              </a:rPr>
              <a:t>(name)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getheaders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fileno</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等方法和 </a:t>
            </a:r>
            <a:r>
              <a:rPr lang="en-US" altLang="zh-CN" sz="1200" b="0" i="0" kern="1200" dirty="0" err="1" smtClean="0">
                <a:solidFill>
                  <a:schemeClr val="tx1"/>
                </a:solidFill>
                <a:effectLst/>
                <a:latin typeface="+mn-lt"/>
                <a:ea typeface="+mn-ea"/>
                <a:cs typeface="+mn-cs"/>
              </a:rPr>
              <a:t>msg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status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reason</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debuglevel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closed </a:t>
            </a:r>
            <a:r>
              <a:rPr lang="zh-CN" altLang="en-US" sz="1200" b="0" i="0" kern="1200" dirty="0" smtClean="0">
                <a:solidFill>
                  <a:schemeClr val="tx1"/>
                </a:solidFill>
                <a:effectLst/>
                <a:latin typeface="+mn-lt"/>
                <a:ea typeface="+mn-ea"/>
                <a:cs typeface="+mn-cs"/>
              </a:rPr>
              <a:t>等属性。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得到这个对象之后，我们把它赋值为 </a:t>
            </a:r>
            <a:r>
              <a:rPr lang="en-US" altLang="zh-CN" sz="1200" b="0" i="0" kern="1200" dirty="0" smtClean="0">
                <a:solidFill>
                  <a:schemeClr val="tx1"/>
                </a:solidFill>
                <a:effectLst/>
                <a:latin typeface="+mn-lt"/>
                <a:ea typeface="+mn-ea"/>
                <a:cs typeface="+mn-cs"/>
              </a:rPr>
              <a:t>response </a:t>
            </a:r>
            <a:r>
              <a:rPr lang="zh-CN" altLang="en-US" sz="1200" b="0" i="0" kern="1200" dirty="0" smtClean="0">
                <a:solidFill>
                  <a:schemeClr val="tx1"/>
                </a:solidFill>
                <a:effectLst/>
                <a:latin typeface="+mn-lt"/>
                <a:ea typeface="+mn-ea"/>
                <a:cs typeface="+mn-cs"/>
              </a:rPr>
              <a:t>变量，然后就可以调用这些方法和属性，得到返回结果的一系列信息了。</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另外，网页的返回类型实际上是 </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类型，但是它很特殊，是 </a:t>
            </a:r>
            <a:r>
              <a:rPr lang="en-US" altLang="zh-CN" sz="1200" b="0" i="0" kern="1200" dirty="0" err="1" smtClean="0">
                <a:solidFill>
                  <a:schemeClr val="tx1"/>
                </a:solidFill>
                <a:effectLst/>
                <a:latin typeface="+mn-lt"/>
                <a:ea typeface="+mn-ea"/>
                <a:cs typeface="+mn-cs"/>
              </a:rPr>
              <a:t>Json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的格式，所以如果我们想直接把返回结果解析，得到一个字典格式的话，可以直接调用 </a:t>
            </a:r>
            <a:r>
              <a:rPr lang="en-US" altLang="zh-CN" sz="1200" b="0" i="0" kern="1200" dirty="0" err="1" smtClean="0">
                <a:solidFill>
                  <a:schemeClr val="tx1"/>
                </a:solidFill>
                <a:effectLst/>
                <a:latin typeface="+mn-lt"/>
                <a:ea typeface="+mn-ea"/>
                <a:cs typeface="+mn-cs"/>
              </a:rPr>
              <a:t>json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可以发现，调用 </a:t>
            </a:r>
            <a:r>
              <a:rPr lang="en-US" altLang="zh-CN" sz="1200" b="0" i="0" kern="1200" dirty="0" err="1" smtClean="0">
                <a:solidFill>
                  <a:schemeClr val="tx1"/>
                </a:solidFill>
                <a:effectLst/>
                <a:latin typeface="+mn-lt"/>
                <a:ea typeface="+mn-ea"/>
                <a:cs typeface="+mn-cs"/>
              </a:rPr>
              <a:t>json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方法，就可以将返回结果是 </a:t>
            </a:r>
            <a:r>
              <a:rPr lang="en-US" altLang="zh-CN" sz="1200" b="0" i="0" kern="1200" dirty="0" err="1" smtClean="0">
                <a:solidFill>
                  <a:schemeClr val="tx1"/>
                </a:solidFill>
                <a:effectLst/>
                <a:latin typeface="+mn-lt"/>
                <a:ea typeface="+mn-ea"/>
                <a:cs typeface="+mn-cs"/>
              </a:rPr>
              <a:t>Json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格式的字符串转化为字典。</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但注意，如果返回结果不是 </a:t>
            </a:r>
            <a:r>
              <a:rPr lang="en-US" altLang="zh-CN" sz="1200" b="0" i="0" kern="1200" dirty="0" err="1" smtClean="0">
                <a:solidFill>
                  <a:schemeClr val="tx1"/>
                </a:solidFill>
                <a:effectLst/>
                <a:latin typeface="+mn-lt"/>
                <a:ea typeface="+mn-ea"/>
                <a:cs typeface="+mn-cs"/>
              </a:rPr>
              <a:t>Json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格式，便会出现解析错误，抛出 </a:t>
            </a:r>
            <a:r>
              <a:rPr lang="en-US" altLang="zh-CN" sz="1200" b="0" i="0" kern="1200" dirty="0" err="1" smtClean="0">
                <a:solidFill>
                  <a:schemeClr val="tx1"/>
                </a:solidFill>
                <a:effectLst/>
                <a:latin typeface="+mn-lt"/>
                <a:ea typeface="+mn-ea"/>
                <a:cs typeface="+mn-cs"/>
              </a:rPr>
              <a:t>json.decoder.JSONDecodeError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的异常。</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如上代码，我们请求了知乎－发现页面：</a:t>
            </a:r>
            <a:r>
              <a:rPr lang="en-US" altLang="zh-CN" sz="1200" b="0" i="0" u="none" strike="noStrike" kern="1200" dirty="0" smtClean="0">
                <a:solidFill>
                  <a:schemeClr val="tx1"/>
                </a:solidFill>
                <a:effectLst/>
                <a:latin typeface="+mn-lt"/>
                <a:ea typeface="+mn-ea"/>
                <a:cs typeface="+mn-cs"/>
                <a:hlinkClick r:id="rId3"/>
              </a:rPr>
              <a:t>https://www.zhihu.com/explore</a:t>
            </a:r>
            <a:r>
              <a:rPr lang="zh-CN" altLang="en-US" sz="1200" b="0" i="0" kern="1200" dirty="0" smtClean="0">
                <a:solidFill>
                  <a:schemeClr val="tx1"/>
                </a:solidFill>
                <a:effectLst/>
                <a:latin typeface="+mn-lt"/>
                <a:ea typeface="+mn-ea"/>
                <a:cs typeface="+mn-cs"/>
              </a:rPr>
              <a:t>，在这里加入了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信息，其中包含了 </a:t>
            </a:r>
            <a:r>
              <a:rPr lang="en-US" altLang="zh-CN" sz="1200" b="0" i="0" kern="1200" dirty="0" smtClean="0">
                <a:solidFill>
                  <a:schemeClr val="tx1"/>
                </a:solidFill>
                <a:effectLst/>
                <a:latin typeface="+mn-lt"/>
                <a:ea typeface="+mn-ea"/>
                <a:cs typeface="+mn-cs"/>
              </a:rPr>
              <a:t>User-Agent </a:t>
            </a:r>
            <a:r>
              <a:rPr lang="zh-CN" altLang="en-US" sz="1200" b="0" i="0" kern="1200" dirty="0" smtClean="0">
                <a:solidFill>
                  <a:schemeClr val="tx1"/>
                </a:solidFill>
                <a:effectLst/>
                <a:latin typeface="+mn-lt"/>
                <a:ea typeface="+mn-ea"/>
                <a:cs typeface="+mn-cs"/>
              </a:rPr>
              <a:t>字段信息，也就是浏览器标识信息。如果不加这个，知乎会禁止抓取。</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在接下来用到了最基础的正则表达式，来匹配出所有的问题内容，关于正则表达式会在后面的章节中详细介绍，在这里作为用到实例来配合讲解。</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在上面的例子中，我们抓取的是知乎的一个页面，实际上它返回的是一个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文档，那么如果我们想抓去图片、音频、视频等文件的话应该怎么办呢？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我们都知道，图片、音频、视频这些文件都是本质上由二进制码组成的，由于有特定的保存格式和对应的解析方式，我们才可以看到这些形形色色的多媒体。所以想要抓取他们，那就需要拿到他们的二进制码。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下面我们以 </a:t>
            </a:r>
            <a:r>
              <a:rPr lang="en-US" altLang="zh-CN" sz="1200" b="0" i="0" kern="1200" dirty="0" err="1" smtClean="0">
                <a:solidFill>
                  <a:schemeClr val="tx1"/>
                </a:solidFill>
                <a:effectLst/>
                <a:latin typeface="+mn-lt"/>
                <a:ea typeface="+mn-ea"/>
                <a:cs typeface="+mn-cs"/>
              </a:rPr>
              <a:t>GitHub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的站点图标为例来感受一下：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那么前两行便是 </a:t>
            </a:r>
            <a:r>
              <a:rPr lang="en-US" altLang="zh-CN" sz="1200" b="0" i="0" kern="1200" dirty="0" err="1" smtClean="0">
                <a:solidFill>
                  <a:schemeClr val="tx1"/>
                </a:solidFill>
                <a:effectLst/>
                <a:latin typeface="+mn-lt"/>
                <a:ea typeface="+mn-ea"/>
                <a:cs typeface="+mn-cs"/>
              </a:rPr>
              <a:t>r.text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的结果，最后一行是 </a:t>
            </a:r>
            <a:r>
              <a:rPr lang="en-US" altLang="zh-CN" sz="1200" b="0" i="0" kern="1200" dirty="0" err="1" smtClean="0">
                <a:solidFill>
                  <a:schemeClr val="tx1"/>
                </a:solidFill>
                <a:effectLst/>
                <a:latin typeface="+mn-lt"/>
                <a:ea typeface="+mn-ea"/>
                <a:cs typeface="+mn-cs"/>
              </a:rPr>
              <a:t>r.content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的结果。</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可以注意到，前者出现了乱码，后者结果前面带有一个 </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，代表这是 </a:t>
            </a:r>
            <a:r>
              <a:rPr lang="en-US" altLang="zh-CN" sz="1200" b="0" i="0" kern="1200" dirty="0" smtClean="0">
                <a:solidFill>
                  <a:schemeClr val="tx1"/>
                </a:solidFill>
                <a:effectLst/>
                <a:latin typeface="+mn-lt"/>
                <a:ea typeface="+mn-ea"/>
                <a:cs typeface="+mn-cs"/>
              </a:rPr>
              <a:t>bytes </a:t>
            </a:r>
            <a:r>
              <a:rPr lang="zh-CN" altLang="en-US" sz="1200" b="0" i="0" kern="1200" dirty="0" smtClean="0">
                <a:solidFill>
                  <a:schemeClr val="tx1"/>
                </a:solidFill>
                <a:effectLst/>
                <a:latin typeface="+mn-lt"/>
                <a:ea typeface="+mn-ea"/>
                <a:cs typeface="+mn-cs"/>
              </a:rPr>
              <a:t>类型的数据。由于图片是二进制数据，所以前者在打印时转化为 </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类型，也就是图片直接转化为字符串，理所当然会出现乱码。</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两个属性有什么区别？前者返回的是字符串类型，如果返回结果是文本文件，那么用这种方式直接获取其内容即可。如果返回结果是图片、音频、视频等文件，</a:t>
            </a:r>
            <a:r>
              <a:rPr lang="en-US" altLang="zh-CN" sz="1200" b="0" i="0" kern="1200" dirty="0" smtClean="0">
                <a:solidFill>
                  <a:schemeClr val="tx1"/>
                </a:solidFill>
                <a:effectLst/>
                <a:latin typeface="+mn-lt"/>
                <a:ea typeface="+mn-ea"/>
                <a:cs typeface="+mn-cs"/>
              </a:rPr>
              <a:t>Requests </a:t>
            </a:r>
            <a:r>
              <a:rPr lang="zh-CN" altLang="en-US" sz="1200" b="0" i="0" kern="1200" dirty="0" smtClean="0">
                <a:solidFill>
                  <a:schemeClr val="tx1"/>
                </a:solidFill>
                <a:effectLst/>
                <a:latin typeface="+mn-lt"/>
                <a:ea typeface="+mn-ea"/>
                <a:cs typeface="+mn-cs"/>
              </a:rPr>
              <a:t>会为我们自动解码成 </a:t>
            </a:r>
            <a:r>
              <a:rPr lang="en-US" altLang="zh-CN" sz="1200" b="0" i="0" kern="1200" dirty="0" smtClean="0">
                <a:solidFill>
                  <a:schemeClr val="tx1"/>
                </a:solidFill>
                <a:effectLst/>
                <a:latin typeface="+mn-lt"/>
                <a:ea typeface="+mn-ea"/>
                <a:cs typeface="+mn-cs"/>
              </a:rPr>
              <a:t>bytes </a:t>
            </a:r>
            <a:r>
              <a:rPr lang="zh-CN" altLang="en-US" sz="1200" b="0" i="0" kern="1200" dirty="0" smtClean="0">
                <a:solidFill>
                  <a:schemeClr val="tx1"/>
                </a:solidFill>
                <a:effectLst/>
                <a:latin typeface="+mn-lt"/>
                <a:ea typeface="+mn-ea"/>
                <a:cs typeface="+mn-cs"/>
              </a:rPr>
              <a:t>类型，即获取字节流数据。</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进一步地，我们可以将刚才提取到的图片保存下来。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在这里用了 </a:t>
            </a:r>
            <a:r>
              <a:rPr lang="en-US" altLang="zh-CN" sz="1200" b="0" i="0" kern="1200" dirty="0" smtClean="0">
                <a:solidFill>
                  <a:schemeClr val="tx1"/>
                </a:solidFill>
                <a:effectLst/>
                <a:latin typeface="+mn-lt"/>
                <a:ea typeface="+mn-ea"/>
                <a:cs typeface="+mn-cs"/>
              </a:rPr>
              <a:t>open() </a:t>
            </a:r>
            <a:r>
              <a:rPr lang="zh-CN" altLang="en-US" sz="1200" b="0" i="0" kern="1200" dirty="0" smtClean="0">
                <a:solidFill>
                  <a:schemeClr val="tx1"/>
                </a:solidFill>
                <a:effectLst/>
                <a:latin typeface="+mn-lt"/>
                <a:ea typeface="+mn-ea"/>
                <a:cs typeface="+mn-cs"/>
              </a:rPr>
              <a:t>方法，第一个参数是文件名称，第二个参数代表以二进制写的形式打开，可以向文件里写入二进制数据，然后保存。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运行结束之后，可以发现在文件夹中出现了名为 </a:t>
            </a:r>
            <a:r>
              <a:rPr lang="en-US" altLang="zh-CN" sz="1200" b="0" i="0" kern="1200" dirty="0" smtClean="0">
                <a:solidFill>
                  <a:schemeClr val="tx1"/>
                </a:solidFill>
                <a:effectLst/>
                <a:latin typeface="+mn-lt"/>
                <a:ea typeface="+mn-ea"/>
                <a:cs typeface="+mn-cs"/>
              </a:rPr>
              <a:t>favicon.ico </a:t>
            </a:r>
            <a:r>
              <a:rPr lang="zh-CN" altLang="en-US" sz="1200" b="0" i="0" kern="1200" dirty="0" smtClean="0">
                <a:solidFill>
                  <a:schemeClr val="tx1"/>
                </a:solidFill>
                <a:effectLst/>
                <a:latin typeface="+mn-lt"/>
                <a:ea typeface="+mn-ea"/>
                <a:cs typeface="+mn-cs"/>
              </a:rPr>
              <a:t>的图标，同样的，音频、视频文件也可以用这种方法获取。</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 </a:t>
            </a:r>
            <a:r>
              <a:rPr lang="en-US" altLang="zh-CN" sz="1200" b="0" i="0" kern="1200" dirty="0" err="1" smtClean="0">
                <a:solidFill>
                  <a:schemeClr val="tx1"/>
                </a:solidFill>
                <a:effectLst/>
                <a:latin typeface="+mn-lt"/>
                <a:ea typeface="+mn-ea"/>
                <a:cs typeface="+mn-cs"/>
              </a:rPr>
              <a:t>urllib.request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一样，我们也可以通过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参数来传递头信息。</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比如上面的知乎的例子，如果不传递 </a:t>
            </a:r>
            <a:r>
              <a:rPr lang="en-US" altLang="zh-CN" sz="1200" b="0" i="0" kern="1200" dirty="0" smtClean="0">
                <a:solidFill>
                  <a:schemeClr val="tx1"/>
                </a:solidFill>
                <a:effectLst/>
                <a:latin typeface="+mn-lt"/>
                <a:ea typeface="+mn-ea"/>
                <a:cs typeface="+mn-cs"/>
              </a:rPr>
              <a:t>Headers</a:t>
            </a:r>
            <a:r>
              <a:rPr lang="zh-CN" altLang="en-US" sz="1200" b="0" i="0" kern="1200" dirty="0" smtClean="0">
                <a:solidFill>
                  <a:schemeClr val="tx1"/>
                </a:solidFill>
                <a:effectLst/>
                <a:latin typeface="+mn-lt"/>
                <a:ea typeface="+mn-ea"/>
                <a:cs typeface="+mn-cs"/>
              </a:rPr>
              <a:t>，就不能正常请求：</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但如果加上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中加上 </a:t>
            </a:r>
            <a:r>
              <a:rPr lang="en-US" altLang="zh-CN" sz="1200" b="0" i="0" kern="1200" dirty="0" smtClean="0">
                <a:solidFill>
                  <a:schemeClr val="tx1"/>
                </a:solidFill>
                <a:effectLst/>
                <a:latin typeface="+mn-lt"/>
                <a:ea typeface="+mn-ea"/>
                <a:cs typeface="+mn-cs"/>
              </a:rPr>
              <a:t>User-Agent </a:t>
            </a:r>
            <a:r>
              <a:rPr lang="zh-CN" altLang="en-US" sz="1200" b="0" i="0" kern="1200" dirty="0" smtClean="0">
                <a:solidFill>
                  <a:schemeClr val="tx1"/>
                </a:solidFill>
                <a:effectLst/>
                <a:latin typeface="+mn-lt"/>
                <a:ea typeface="+mn-ea"/>
                <a:cs typeface="+mn-cs"/>
              </a:rPr>
              <a:t>信息，那就没问题了：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当然我们可以在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这个参数中任意添加其他的字段信息。</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在前面我们了解了最基本的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请求，另外一种比较常见的请求方式就是 </a:t>
            </a:r>
            <a:r>
              <a:rPr lang="en-US" altLang="zh-CN" sz="1200" b="0" i="0" kern="1200" dirty="0" smtClean="0">
                <a:solidFill>
                  <a:schemeClr val="tx1"/>
                </a:solidFill>
                <a:effectLst/>
                <a:latin typeface="+mn-lt"/>
                <a:ea typeface="+mn-ea"/>
                <a:cs typeface="+mn-cs"/>
              </a:rPr>
              <a:t>POST </a:t>
            </a:r>
            <a:r>
              <a:rPr lang="zh-CN" altLang="en-US" sz="1200" b="0" i="0" kern="1200" dirty="0" smtClean="0">
                <a:solidFill>
                  <a:schemeClr val="tx1"/>
                </a:solidFill>
                <a:effectLst/>
                <a:latin typeface="+mn-lt"/>
                <a:ea typeface="+mn-ea"/>
                <a:cs typeface="+mn-cs"/>
              </a:rPr>
              <a:t>了，就像模拟表单提交一样，将一些数据提交到某个链接。</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使用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是实现 </a:t>
            </a:r>
            <a:r>
              <a:rPr lang="en-US" altLang="zh-CN" sz="1200" b="0" i="0" kern="1200" dirty="0" smtClean="0">
                <a:solidFill>
                  <a:schemeClr val="tx1"/>
                </a:solidFill>
                <a:effectLst/>
                <a:latin typeface="+mn-lt"/>
                <a:ea typeface="+mn-ea"/>
                <a:cs typeface="+mn-cs"/>
              </a:rPr>
              <a:t>POST </a:t>
            </a:r>
            <a:r>
              <a:rPr lang="zh-CN" altLang="en-US" sz="1200" b="0" i="0" kern="1200" dirty="0" smtClean="0">
                <a:solidFill>
                  <a:schemeClr val="tx1"/>
                </a:solidFill>
                <a:effectLst/>
                <a:latin typeface="+mn-lt"/>
                <a:ea typeface="+mn-ea"/>
                <a:cs typeface="+mn-cs"/>
              </a:rPr>
              <a:t>请求同样非常简单。</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我们先用一个实例来感受一下：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可以发现，成功获得了返回结果，返回结果中的 </a:t>
            </a:r>
            <a:r>
              <a:rPr lang="en-US" altLang="zh-CN" sz="1200" b="0" i="0" kern="1200" dirty="0" smtClean="0">
                <a:solidFill>
                  <a:schemeClr val="tx1"/>
                </a:solidFill>
                <a:effectLst/>
                <a:latin typeface="+mn-lt"/>
                <a:ea typeface="+mn-ea"/>
                <a:cs typeface="+mn-cs"/>
              </a:rPr>
              <a:t>form </a:t>
            </a:r>
            <a:r>
              <a:rPr lang="zh-CN" altLang="en-US" sz="1200" b="0" i="0" kern="1200" dirty="0" smtClean="0">
                <a:solidFill>
                  <a:schemeClr val="tx1"/>
                </a:solidFill>
                <a:effectLst/>
                <a:latin typeface="+mn-lt"/>
                <a:ea typeface="+mn-ea"/>
                <a:cs typeface="+mn-cs"/>
              </a:rPr>
              <a:t>部分就是提交的数据，那么这就证明 </a:t>
            </a:r>
            <a:r>
              <a:rPr lang="en-US" altLang="zh-CN" sz="1200" b="0" i="0" kern="1200" dirty="0" smtClean="0">
                <a:solidFill>
                  <a:schemeClr val="tx1"/>
                </a:solidFill>
                <a:effectLst/>
                <a:latin typeface="+mn-lt"/>
                <a:ea typeface="+mn-ea"/>
                <a:cs typeface="+mn-cs"/>
              </a:rPr>
              <a:t>POST </a:t>
            </a:r>
            <a:r>
              <a:rPr lang="zh-CN" altLang="en-US" sz="1200" b="0" i="0" kern="1200" dirty="0" smtClean="0">
                <a:solidFill>
                  <a:schemeClr val="tx1"/>
                </a:solidFill>
                <a:effectLst/>
                <a:latin typeface="+mn-lt"/>
                <a:ea typeface="+mn-ea"/>
                <a:cs typeface="+mn-cs"/>
              </a:rPr>
              <a:t>请求成功发送了。</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发送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之后，得到的自然就是 </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，在上面的实例中我们使用了 </a:t>
            </a:r>
            <a:r>
              <a:rPr lang="en-US" altLang="zh-CN" sz="1200" b="0" i="0" kern="1200" dirty="0" smtClean="0">
                <a:solidFill>
                  <a:schemeClr val="tx1"/>
                </a:solidFill>
                <a:effectLst/>
                <a:latin typeface="+mn-lt"/>
                <a:ea typeface="+mn-ea"/>
                <a:cs typeface="+mn-cs"/>
              </a:rPr>
              <a:t>text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content </a:t>
            </a:r>
            <a:r>
              <a:rPr lang="zh-CN" altLang="en-US" sz="1200" b="0" i="0" kern="1200" dirty="0" smtClean="0">
                <a:solidFill>
                  <a:schemeClr val="tx1"/>
                </a:solidFill>
                <a:effectLst/>
                <a:latin typeface="+mn-lt"/>
                <a:ea typeface="+mn-ea"/>
                <a:cs typeface="+mn-cs"/>
              </a:rPr>
              <a:t>获取了 </a:t>
            </a:r>
            <a:r>
              <a:rPr lang="en-US" altLang="zh-CN" sz="1200" b="0" i="0" kern="1200" dirty="0" smtClean="0">
                <a:solidFill>
                  <a:schemeClr val="tx1"/>
                </a:solidFill>
                <a:effectLst/>
                <a:latin typeface="+mn-lt"/>
                <a:ea typeface="+mn-ea"/>
                <a:cs typeface="+mn-cs"/>
              </a:rPr>
              <a:t>Response </a:t>
            </a:r>
            <a:r>
              <a:rPr lang="zh-CN" altLang="en-US" sz="1200" b="0" i="0" kern="1200" dirty="0" smtClean="0">
                <a:solidFill>
                  <a:schemeClr val="tx1"/>
                </a:solidFill>
                <a:effectLst/>
                <a:latin typeface="+mn-lt"/>
                <a:ea typeface="+mn-ea"/>
                <a:cs typeface="+mn-cs"/>
              </a:rPr>
              <a:t>内容，不过还有很多属性和方法可以获取其他的信息，比如状态码 </a:t>
            </a:r>
            <a:r>
              <a:rPr lang="en-US" altLang="zh-CN" sz="1200" b="0" i="0" kern="1200" dirty="0" smtClean="0">
                <a:solidFill>
                  <a:schemeClr val="tx1"/>
                </a:solidFill>
                <a:effectLst/>
                <a:latin typeface="+mn-lt"/>
                <a:ea typeface="+mn-ea"/>
                <a:cs typeface="+mn-cs"/>
              </a:rPr>
              <a:t>Status Code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Headers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等信息。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在这里分别打印输出了 </a:t>
            </a:r>
            <a:r>
              <a:rPr lang="en-US" altLang="zh-CN" sz="1200" b="0" i="0" kern="1200" dirty="0" err="1" smtClean="0">
                <a:solidFill>
                  <a:schemeClr val="tx1"/>
                </a:solidFill>
                <a:effectLst/>
                <a:latin typeface="+mn-lt"/>
                <a:ea typeface="+mn-ea"/>
                <a:cs typeface="+mn-cs"/>
              </a:rPr>
              <a:t>status_code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属性得到状态码，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属性得到 </a:t>
            </a:r>
            <a:r>
              <a:rPr lang="en-US" altLang="zh-CN" sz="1200" b="0" i="0" kern="1200" dirty="0" smtClean="0">
                <a:solidFill>
                  <a:schemeClr val="tx1"/>
                </a:solidFill>
                <a:effectLst/>
                <a:latin typeface="+mn-lt"/>
                <a:ea typeface="+mn-ea"/>
                <a:cs typeface="+mn-cs"/>
              </a:rPr>
              <a:t>Response Headers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属性得到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url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属性得到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history </a:t>
            </a:r>
            <a:r>
              <a:rPr lang="zh-CN" altLang="en-US" sz="1200" b="0" i="0" kern="1200" dirty="0" smtClean="0">
                <a:solidFill>
                  <a:schemeClr val="tx1"/>
                </a:solidFill>
                <a:effectLst/>
                <a:latin typeface="+mn-lt"/>
                <a:ea typeface="+mn-ea"/>
                <a:cs typeface="+mn-cs"/>
              </a:rPr>
              <a:t>属性得到请求历史。</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69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例如调用 </a:t>
            </a:r>
            <a:r>
              <a:rPr lang="en-US" altLang="zh-CN" sz="1200" b="0" i="0" kern="1200" dirty="0" smtClean="0">
                <a:solidFill>
                  <a:schemeClr val="tx1"/>
                </a:solidFill>
                <a:effectLst/>
                <a:latin typeface="+mn-lt"/>
                <a:ea typeface="+mn-ea"/>
                <a:cs typeface="+mn-cs"/>
              </a:rPr>
              <a:t>read() </a:t>
            </a:r>
            <a:r>
              <a:rPr lang="zh-CN" altLang="en-US" sz="1200" b="0" i="0" kern="1200" dirty="0" smtClean="0">
                <a:solidFill>
                  <a:schemeClr val="tx1"/>
                </a:solidFill>
                <a:effectLst/>
                <a:latin typeface="+mn-lt"/>
                <a:ea typeface="+mn-ea"/>
                <a:cs typeface="+mn-cs"/>
              </a:rPr>
              <a:t>方法可以得到返回的网页内容，调用 </a:t>
            </a:r>
            <a:r>
              <a:rPr lang="en-US" altLang="zh-CN" sz="1200" b="0" i="0" kern="1200" dirty="0" smtClean="0">
                <a:solidFill>
                  <a:schemeClr val="tx1"/>
                </a:solidFill>
                <a:effectLst/>
                <a:latin typeface="+mn-lt"/>
                <a:ea typeface="+mn-ea"/>
                <a:cs typeface="+mn-cs"/>
              </a:rPr>
              <a:t>status </a:t>
            </a:r>
            <a:r>
              <a:rPr lang="zh-CN" altLang="en-US" sz="1200" b="0" i="0" kern="1200" dirty="0" smtClean="0">
                <a:solidFill>
                  <a:schemeClr val="tx1"/>
                </a:solidFill>
                <a:effectLst/>
                <a:latin typeface="+mn-lt"/>
                <a:ea typeface="+mn-ea"/>
                <a:cs typeface="+mn-cs"/>
              </a:rPr>
              <a:t>属性就可以得到返回结果的状态码，如 </a:t>
            </a:r>
            <a:r>
              <a:rPr lang="en-US" altLang="zh-CN" sz="1200" b="0" i="0" kern="1200" dirty="0" smtClean="0">
                <a:solidFill>
                  <a:schemeClr val="tx1"/>
                </a:solidFill>
                <a:effectLst/>
                <a:latin typeface="+mn-lt"/>
                <a:ea typeface="+mn-ea"/>
                <a:cs typeface="+mn-cs"/>
              </a:rPr>
              <a:t>200 </a:t>
            </a:r>
            <a:r>
              <a:rPr lang="zh-CN" altLang="en-US" sz="1200" b="0" i="0" kern="1200" dirty="0" smtClean="0">
                <a:solidFill>
                  <a:schemeClr val="tx1"/>
                </a:solidFill>
                <a:effectLst/>
                <a:latin typeface="+mn-lt"/>
                <a:ea typeface="+mn-ea"/>
                <a:cs typeface="+mn-cs"/>
              </a:rPr>
              <a:t>代表请求成功，</a:t>
            </a:r>
            <a:r>
              <a:rPr lang="en-US" altLang="zh-CN" sz="1200" b="0" i="0" kern="1200" dirty="0" smtClean="0">
                <a:solidFill>
                  <a:schemeClr val="tx1"/>
                </a:solidFill>
                <a:effectLst/>
                <a:latin typeface="+mn-lt"/>
                <a:ea typeface="+mn-ea"/>
                <a:cs typeface="+mn-cs"/>
              </a:rPr>
              <a:t>404 </a:t>
            </a:r>
            <a:r>
              <a:rPr lang="zh-CN" altLang="en-US" sz="1200" b="0" i="0" kern="1200" dirty="0" smtClean="0">
                <a:solidFill>
                  <a:schemeClr val="tx1"/>
                </a:solidFill>
                <a:effectLst/>
                <a:latin typeface="+mn-lt"/>
                <a:ea typeface="+mn-ea"/>
                <a:cs typeface="+mn-cs"/>
              </a:rPr>
              <a:t>代表网页未找到等。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可见，三个输出分别输出了响应的状态码，响应的头信息，以及通过调用 </a:t>
            </a:r>
            <a:r>
              <a:rPr lang="en-US" altLang="zh-CN" sz="1200" b="0" i="0" kern="1200" dirty="0" err="1" smtClean="0">
                <a:solidFill>
                  <a:schemeClr val="tx1"/>
                </a:solidFill>
                <a:effectLst/>
                <a:latin typeface="+mn-lt"/>
                <a:ea typeface="+mn-ea"/>
                <a:cs typeface="+mn-cs"/>
              </a:rPr>
              <a:t>getheader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方法并传递一个参数 </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获取了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值，结果是 </a:t>
            </a:r>
            <a:r>
              <a:rPr lang="en-US" altLang="zh-CN" sz="1200" b="0" i="0" kern="1200" dirty="0" err="1" smtClean="0">
                <a:solidFill>
                  <a:schemeClr val="tx1"/>
                </a:solidFill>
                <a:effectLst/>
                <a:latin typeface="+mn-lt"/>
                <a:ea typeface="+mn-ea"/>
                <a:cs typeface="+mn-cs"/>
              </a:rPr>
              <a:t>nginx</a:t>
            </a:r>
            <a:r>
              <a:rPr lang="zh-CN" altLang="en-US" sz="1200" b="0" i="0" kern="1200" dirty="0" smtClean="0">
                <a:solidFill>
                  <a:schemeClr val="tx1"/>
                </a:solidFill>
                <a:effectLst/>
                <a:latin typeface="+mn-lt"/>
                <a:ea typeface="+mn-ea"/>
                <a:cs typeface="+mn-cs"/>
              </a:rPr>
              <a:t>，意思就是服务器是 </a:t>
            </a:r>
            <a:r>
              <a:rPr lang="en-US" altLang="zh-CN" sz="1200" b="0" i="0" kern="1200" dirty="0" err="1" smtClean="0">
                <a:solidFill>
                  <a:schemeClr val="tx1"/>
                </a:solidFill>
                <a:effectLst/>
                <a:latin typeface="+mn-lt"/>
                <a:ea typeface="+mn-ea"/>
                <a:cs typeface="+mn-cs"/>
              </a:rPr>
              <a:t>nginx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搭建的。</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我们知道 </a:t>
            </a:r>
            <a:r>
              <a:rPr lang="en-US" altLang="zh-CN" sz="1200" b="0" i="0" kern="1200" dirty="0" err="1" smtClean="0">
                <a:solidFill>
                  <a:schemeClr val="tx1"/>
                </a:solidFill>
                <a:effectLst/>
                <a:latin typeface="+mn-lt"/>
                <a:ea typeface="+mn-ea"/>
                <a:cs typeface="+mn-cs"/>
              </a:rPr>
              <a:t>Reqeuests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可以模拟提交一些数据，假如有的网站需要我们上传文件，我们同样可以利用它来上传，实现非常简单，实例如下：</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在上面一节中我们下载保存了一个文件叫做 </a:t>
            </a:r>
            <a:r>
              <a:rPr lang="en-US" altLang="zh-CN" sz="1200" b="0" i="0" kern="1200" dirty="0" smtClean="0">
                <a:solidFill>
                  <a:schemeClr val="tx1"/>
                </a:solidFill>
                <a:effectLst/>
                <a:latin typeface="+mn-lt"/>
                <a:ea typeface="+mn-ea"/>
                <a:cs typeface="+mn-cs"/>
              </a:rPr>
              <a:t>favicon.ico</a:t>
            </a:r>
            <a:r>
              <a:rPr lang="zh-CN" altLang="en-US" sz="1200" b="0" i="0" kern="1200" dirty="0" smtClean="0">
                <a:solidFill>
                  <a:schemeClr val="tx1"/>
                </a:solidFill>
                <a:effectLst/>
                <a:latin typeface="+mn-lt"/>
                <a:ea typeface="+mn-ea"/>
                <a:cs typeface="+mn-cs"/>
              </a:rPr>
              <a:t>，这次我们用它为例来模拟文件上传的过程。需要注意的是，</a:t>
            </a:r>
            <a:r>
              <a:rPr lang="en-US" altLang="zh-CN" sz="1200" b="0" i="0" kern="1200" dirty="0" smtClean="0">
                <a:solidFill>
                  <a:schemeClr val="tx1"/>
                </a:solidFill>
                <a:effectLst/>
                <a:latin typeface="+mn-lt"/>
                <a:ea typeface="+mn-ea"/>
                <a:cs typeface="+mn-cs"/>
              </a:rPr>
              <a:t>favicon.ico </a:t>
            </a:r>
            <a:r>
              <a:rPr lang="zh-CN" altLang="en-US" sz="1200" b="0" i="0" kern="1200" dirty="0" smtClean="0">
                <a:solidFill>
                  <a:schemeClr val="tx1"/>
                </a:solidFill>
                <a:effectLst/>
                <a:latin typeface="+mn-lt"/>
                <a:ea typeface="+mn-ea"/>
                <a:cs typeface="+mn-cs"/>
              </a:rPr>
              <a:t>这个文件需要和当前脚本在同一目录下。如果有其它文件，当然也可以使用其它文件来上传，更改下名称即可。</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71</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在前面我们使用了 </a:t>
            </a:r>
            <a:r>
              <a:rPr lang="en-US" altLang="zh-CN" sz="1200" b="0" i="0" kern="1200" dirty="0" err="1" smtClean="0">
                <a:solidFill>
                  <a:schemeClr val="tx1"/>
                </a:solidFill>
                <a:effectLst/>
                <a:latin typeface="+mn-lt"/>
                <a:ea typeface="+mn-ea"/>
                <a:cs typeface="+mn-cs"/>
              </a:rPr>
              <a:t>Urllib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处理过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，写法比较复杂，而有了 </a:t>
            </a:r>
            <a:r>
              <a:rPr lang="en-US" altLang="zh-CN" sz="1200" b="0" i="0" kern="1200" dirty="0" smtClean="0">
                <a:solidFill>
                  <a:schemeClr val="tx1"/>
                </a:solidFill>
                <a:effectLst/>
                <a:latin typeface="+mn-lt"/>
                <a:ea typeface="+mn-ea"/>
                <a:cs typeface="+mn-cs"/>
              </a:rPr>
              <a:t>Requests</a:t>
            </a:r>
            <a:r>
              <a:rPr lang="zh-CN" altLang="en-US" sz="1200" b="0" i="0" kern="1200" dirty="0" smtClean="0">
                <a:solidFill>
                  <a:schemeClr val="tx1"/>
                </a:solidFill>
                <a:effectLst/>
                <a:latin typeface="+mn-lt"/>
                <a:ea typeface="+mn-ea"/>
                <a:cs typeface="+mn-cs"/>
              </a:rPr>
              <a:t>，获取和设置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只需要一步即可完成。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首先我们调用了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属性即可成功得到了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，可以发现它是一个 </a:t>
            </a:r>
            <a:r>
              <a:rPr lang="en-US" altLang="zh-CN" sz="1200" b="0" i="0" kern="1200" dirty="0" err="1" smtClean="0">
                <a:solidFill>
                  <a:schemeClr val="tx1"/>
                </a:solidFill>
                <a:effectLst/>
                <a:latin typeface="+mn-lt"/>
                <a:ea typeface="+mn-ea"/>
                <a:cs typeface="+mn-cs"/>
              </a:rPr>
              <a:t>RequestCookieJar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类型，然后我们用 </a:t>
            </a:r>
            <a:r>
              <a:rPr lang="en-US" altLang="zh-CN" sz="1200" b="0" i="0" kern="1200" dirty="0" smtClean="0">
                <a:solidFill>
                  <a:schemeClr val="tx1"/>
                </a:solidFill>
                <a:effectLst/>
                <a:latin typeface="+mn-lt"/>
                <a:ea typeface="+mn-ea"/>
                <a:cs typeface="+mn-cs"/>
              </a:rPr>
              <a:t>items() </a:t>
            </a:r>
            <a:r>
              <a:rPr lang="zh-CN" altLang="en-US" sz="1200" b="0" i="0" kern="1200" dirty="0" smtClean="0">
                <a:solidFill>
                  <a:schemeClr val="tx1"/>
                </a:solidFill>
                <a:effectLst/>
                <a:latin typeface="+mn-lt"/>
                <a:ea typeface="+mn-ea"/>
                <a:cs typeface="+mn-cs"/>
              </a:rPr>
              <a:t>方法将其转化为元组组成的列表，遍历输出每一个 </a:t>
            </a:r>
            <a:r>
              <a:rPr lang="en-US" altLang="zh-CN" sz="1200" b="0" i="0" kern="1200" dirty="0" smtClean="0">
                <a:solidFill>
                  <a:schemeClr val="tx1"/>
                </a:solidFill>
                <a:effectLst/>
                <a:latin typeface="+mn-lt"/>
                <a:ea typeface="+mn-ea"/>
                <a:cs typeface="+mn-cs"/>
              </a:rPr>
              <a:t>Cookie </a:t>
            </a:r>
            <a:r>
              <a:rPr lang="zh-CN" altLang="en-US" sz="1200" b="0" i="0" kern="1200" dirty="0" smtClean="0">
                <a:solidFill>
                  <a:schemeClr val="tx1"/>
                </a:solidFill>
                <a:effectLst/>
                <a:latin typeface="+mn-lt"/>
                <a:ea typeface="+mn-ea"/>
                <a:cs typeface="+mn-cs"/>
              </a:rPr>
              <a:t>的名和值，实现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的遍历解析。</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当然，我们也可以直接用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来维持登录状态。</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比如我们以知乎为例，直接利用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来维持登录状态。</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72</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这里可以替换成你自己的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，将其设置到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里面，发送 </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，示例如下：</a:t>
            </a: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73</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证明登录成功。</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当然也可以通过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参数来设置，不过这样就需要构造 </a:t>
            </a:r>
            <a:r>
              <a:rPr lang="en-US" altLang="zh-CN" sz="1200" b="0" i="0" kern="1200" dirty="0" err="1" smtClean="0">
                <a:solidFill>
                  <a:schemeClr val="tx1"/>
                </a:solidFill>
                <a:effectLst/>
                <a:latin typeface="+mn-lt"/>
                <a:ea typeface="+mn-ea"/>
                <a:cs typeface="+mn-cs"/>
              </a:rPr>
              <a:t>RequestsCookieJar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对象，而且需要分割一下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，相对繁琐，不过效果是相同的，实例如下：</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74</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上面我们首先新建了一个 </a:t>
            </a:r>
            <a:r>
              <a:rPr lang="en-US" altLang="zh-CN" sz="1200" b="0" i="0" kern="1200" dirty="0" err="1" smtClean="0">
                <a:solidFill>
                  <a:schemeClr val="tx1"/>
                </a:solidFill>
                <a:effectLst/>
                <a:latin typeface="+mn-lt"/>
                <a:ea typeface="+mn-ea"/>
                <a:cs typeface="+mn-cs"/>
              </a:rPr>
              <a:t>RequestCookieJar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对象，然后将复制下来的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利用 </a:t>
            </a:r>
            <a:r>
              <a:rPr lang="en-US" altLang="zh-CN" sz="1200" b="0" i="0" kern="1200" dirty="0" smtClean="0">
                <a:solidFill>
                  <a:schemeClr val="tx1"/>
                </a:solidFill>
                <a:effectLst/>
                <a:latin typeface="+mn-lt"/>
                <a:ea typeface="+mn-ea"/>
                <a:cs typeface="+mn-cs"/>
              </a:rPr>
              <a:t>split() </a:t>
            </a:r>
            <a:r>
              <a:rPr lang="zh-CN" altLang="en-US" sz="1200" b="0" i="0" kern="1200" dirty="0" smtClean="0">
                <a:solidFill>
                  <a:schemeClr val="tx1"/>
                </a:solidFill>
                <a:effectLst/>
                <a:latin typeface="+mn-lt"/>
                <a:ea typeface="+mn-ea"/>
                <a:cs typeface="+mn-cs"/>
              </a:rPr>
              <a:t>方法分割，利用 </a:t>
            </a:r>
            <a:r>
              <a:rPr lang="en-US" altLang="zh-CN" sz="1200" b="0" i="0" kern="1200" dirty="0" smtClean="0">
                <a:solidFill>
                  <a:schemeClr val="tx1"/>
                </a:solidFill>
                <a:effectLst/>
                <a:latin typeface="+mn-lt"/>
                <a:ea typeface="+mn-ea"/>
                <a:cs typeface="+mn-cs"/>
              </a:rPr>
              <a:t>set() </a:t>
            </a:r>
            <a:r>
              <a:rPr lang="zh-CN" altLang="en-US" sz="1200" b="0" i="0" kern="1200" dirty="0" smtClean="0">
                <a:solidFill>
                  <a:schemeClr val="tx1"/>
                </a:solidFill>
                <a:effectLst/>
                <a:latin typeface="+mn-lt"/>
                <a:ea typeface="+mn-ea"/>
                <a:cs typeface="+mn-cs"/>
              </a:rPr>
              <a:t>方法设置好每一个 </a:t>
            </a:r>
            <a:r>
              <a:rPr lang="en-US" altLang="zh-CN" sz="1200" b="0" i="0" kern="1200" dirty="0" smtClean="0">
                <a:solidFill>
                  <a:schemeClr val="tx1"/>
                </a:solidFill>
                <a:effectLst/>
                <a:latin typeface="+mn-lt"/>
                <a:ea typeface="+mn-ea"/>
                <a:cs typeface="+mn-cs"/>
              </a:rPr>
              <a:t>Cookie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，然后通过调用 </a:t>
            </a:r>
            <a:r>
              <a:rPr lang="en-US" altLang="zh-CN" sz="1200" b="0" i="0" kern="1200" dirty="0" smtClean="0">
                <a:solidFill>
                  <a:schemeClr val="tx1"/>
                </a:solidFill>
                <a:effectLst/>
                <a:latin typeface="+mn-lt"/>
                <a:ea typeface="+mn-ea"/>
                <a:cs typeface="+mn-cs"/>
              </a:rPr>
              <a:t>Requests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方法并传递给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参数即可，当然由于知乎本身的限制，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参数也不能少，只不过不需要在原来的 </a:t>
            </a:r>
            <a:r>
              <a:rPr lang="en-US" altLang="zh-CN" sz="1200" b="0" i="0" kern="1200" dirty="0" smtClean="0">
                <a:solidFill>
                  <a:schemeClr val="tx1"/>
                </a:solidFill>
                <a:effectLst/>
                <a:latin typeface="+mn-lt"/>
                <a:ea typeface="+mn-ea"/>
                <a:cs typeface="+mn-cs"/>
              </a:rPr>
              <a:t>headers </a:t>
            </a:r>
            <a:r>
              <a:rPr lang="zh-CN" altLang="en-US" sz="1200" b="0" i="0" kern="1200" dirty="0" smtClean="0">
                <a:solidFill>
                  <a:schemeClr val="tx1"/>
                </a:solidFill>
                <a:effectLst/>
                <a:latin typeface="+mn-lt"/>
                <a:ea typeface="+mn-ea"/>
                <a:cs typeface="+mn-cs"/>
              </a:rPr>
              <a:t>参数里面设置 </a:t>
            </a:r>
            <a:r>
              <a:rPr lang="en-US" altLang="zh-CN" sz="1200" b="0" i="0" kern="1200" dirty="0" smtClean="0">
                <a:solidFill>
                  <a:schemeClr val="tx1"/>
                </a:solidFill>
                <a:effectLst/>
                <a:latin typeface="+mn-lt"/>
                <a:ea typeface="+mn-ea"/>
                <a:cs typeface="+mn-cs"/>
              </a:rPr>
              <a:t>Cookie </a:t>
            </a:r>
            <a:r>
              <a:rPr lang="zh-CN" altLang="en-US" sz="1200" b="0" i="0" kern="1200" dirty="0" smtClean="0">
                <a:solidFill>
                  <a:schemeClr val="tx1"/>
                </a:solidFill>
                <a:effectLst/>
                <a:latin typeface="+mn-lt"/>
                <a:ea typeface="+mn-ea"/>
                <a:cs typeface="+mn-cs"/>
              </a:rPr>
              <a:t>字段了。</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测试后，发现同样可以正常登录知乎</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75</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有小伙伴可能就说了，我在两次请求的时候都设置好一样的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不就行了？可以，但这样做起来还是显得很繁琐，我们还有更简单的解决方法。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其实解决这个问题的主要方法就是维持同一个会话，也就是相当于打开一个新的浏览器选项卡而不是新开一个浏览器。但是我又不想每次设置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，那该怎么办？这时候就有了新的利器 </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对象。</a:t>
            </a:r>
          </a:p>
          <a:p>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利用</a:t>
            </a:r>
            <a:r>
              <a:rPr lang="en-US" altLang="zh-CN" sz="1200" b="0" i="0" kern="1200" dirty="0" smtClean="0">
                <a:solidFill>
                  <a:schemeClr val="tx1"/>
                </a:solidFill>
                <a:effectLst/>
                <a:latin typeface="+mn-lt"/>
                <a:ea typeface="+mn-ea"/>
                <a:cs typeface="+mn-cs"/>
              </a:rPr>
              <a:t>Session</a:t>
            </a:r>
            <a:r>
              <a:rPr lang="zh-CN" altLang="en-US" sz="1200" b="0" i="0" kern="1200" dirty="0" smtClean="0">
                <a:solidFill>
                  <a:schemeClr val="tx1"/>
                </a:solidFill>
                <a:effectLst/>
                <a:latin typeface="+mn-lt"/>
                <a:ea typeface="+mn-ea"/>
                <a:cs typeface="+mn-cs"/>
              </a:rPr>
              <a:t>对象，我们可以方便地维护一个会话，而且不用担心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的问题，它会帮我们自动处理好。</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76</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在实例中我们请求了一个测试网址：</a:t>
            </a:r>
            <a:r>
              <a:rPr lang="en-US" altLang="zh-CN" sz="1200" b="0" i="0" u="none" strike="noStrike" kern="1200" dirty="0" smtClean="0">
                <a:solidFill>
                  <a:schemeClr val="tx1"/>
                </a:solidFill>
                <a:effectLst/>
                <a:latin typeface="+mn-lt"/>
                <a:ea typeface="+mn-ea"/>
                <a:cs typeface="+mn-cs"/>
                <a:hlinkClick r:id="rId3"/>
              </a:rPr>
              <a:t>http://httpbin.org/cookies/set/number/123456789</a:t>
            </a:r>
            <a:r>
              <a:rPr lang="zh-CN" altLang="en-US" sz="1200" b="0" i="0" kern="1200" dirty="0" smtClean="0">
                <a:solidFill>
                  <a:schemeClr val="tx1"/>
                </a:solidFill>
                <a:effectLst/>
                <a:latin typeface="+mn-lt"/>
                <a:ea typeface="+mn-ea"/>
                <a:cs typeface="+mn-cs"/>
              </a:rPr>
              <a:t>，请求这个网址我们可以设置一个 </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，名称叫做 </a:t>
            </a:r>
            <a:r>
              <a:rPr lang="en-US" altLang="zh-CN" sz="1200" b="0" i="0" kern="1200" dirty="0" smtClean="0">
                <a:solidFill>
                  <a:schemeClr val="tx1"/>
                </a:solidFill>
                <a:effectLst/>
                <a:latin typeface="+mn-lt"/>
                <a:ea typeface="+mn-ea"/>
                <a:cs typeface="+mn-cs"/>
              </a:rPr>
              <a:t>number</a:t>
            </a:r>
            <a:r>
              <a:rPr lang="zh-CN" altLang="en-US" sz="1200" b="0" i="0" kern="1200" dirty="0" smtClean="0">
                <a:solidFill>
                  <a:schemeClr val="tx1"/>
                </a:solidFill>
                <a:effectLst/>
                <a:latin typeface="+mn-lt"/>
                <a:ea typeface="+mn-ea"/>
                <a:cs typeface="+mn-cs"/>
              </a:rPr>
              <a:t>，内容是 </a:t>
            </a:r>
            <a:r>
              <a:rPr lang="en-US" altLang="zh-CN" sz="1200" b="0" i="0" kern="1200" dirty="0" smtClean="0">
                <a:solidFill>
                  <a:schemeClr val="tx1"/>
                </a:solidFill>
                <a:effectLst/>
                <a:latin typeface="+mn-lt"/>
                <a:ea typeface="+mn-ea"/>
                <a:cs typeface="+mn-cs"/>
              </a:rPr>
              <a:t>123456789</a:t>
            </a:r>
            <a:r>
              <a:rPr lang="zh-CN" altLang="en-US" sz="1200" b="0" i="0" kern="1200" dirty="0" smtClean="0">
                <a:solidFill>
                  <a:schemeClr val="tx1"/>
                </a:solidFill>
                <a:effectLst/>
                <a:latin typeface="+mn-lt"/>
                <a:ea typeface="+mn-ea"/>
                <a:cs typeface="+mn-cs"/>
              </a:rPr>
              <a:t>，随后又请求了</a:t>
            </a:r>
            <a:r>
              <a:rPr lang="en-US" altLang="zh-CN" sz="1200" b="0" i="0" u="none" strike="noStrike" kern="1200" dirty="0" smtClean="0">
                <a:solidFill>
                  <a:schemeClr val="tx1"/>
                </a:solidFill>
                <a:effectLst/>
                <a:latin typeface="+mn-lt"/>
                <a:ea typeface="+mn-ea"/>
                <a:cs typeface="+mn-cs"/>
                <a:hlinkClick r:id="rId4"/>
              </a:rPr>
              <a:t>http://httpbin.org/cookies</a:t>
            </a:r>
            <a:r>
              <a:rPr lang="zh-CN" altLang="en-US" sz="1200" b="0" i="0" kern="1200" dirty="0" smtClean="0">
                <a:solidFill>
                  <a:schemeClr val="tx1"/>
                </a:solidFill>
                <a:effectLst/>
                <a:latin typeface="+mn-lt"/>
                <a:ea typeface="+mn-ea"/>
                <a:cs typeface="+mn-cs"/>
              </a:rPr>
              <a:t>，此网址可以获取当前的 </a:t>
            </a:r>
            <a:r>
              <a:rPr lang="en-US" altLang="zh-CN" sz="1200" b="0" i="0" kern="1200" dirty="0" smtClean="0">
                <a:solidFill>
                  <a:schemeClr val="tx1"/>
                </a:solidFill>
                <a:effectLst/>
                <a:latin typeface="+mn-lt"/>
                <a:ea typeface="+mn-ea"/>
                <a:cs typeface="+mn-cs"/>
              </a:rPr>
              <a:t>Cookies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这样能成功获取到设置的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吗？试试看。</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77</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并不行。我们再用 </a:t>
            </a:r>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试试看：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成功获取！这下能体会到同一个会话和不同会话的区别了吧？</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所以，利用 </a:t>
            </a:r>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我们可以做到模拟同一个会话，而且不用担心 </a:t>
            </a:r>
            <a:r>
              <a:rPr lang="en-US" altLang="zh-CN" sz="1200" b="0" i="0" kern="1200" dirty="0" smtClean="0">
                <a:solidFill>
                  <a:schemeClr val="tx1"/>
                </a:solidFill>
                <a:effectLst/>
                <a:latin typeface="+mn-lt"/>
                <a:ea typeface="+mn-ea"/>
                <a:cs typeface="+mn-cs"/>
              </a:rPr>
              <a:t>Cookies </a:t>
            </a:r>
            <a:r>
              <a:rPr lang="zh-CN" altLang="en-US" sz="1200" b="0" i="0" kern="1200" dirty="0" smtClean="0">
                <a:solidFill>
                  <a:schemeClr val="tx1"/>
                </a:solidFill>
                <a:effectLst/>
                <a:latin typeface="+mn-lt"/>
                <a:ea typeface="+mn-ea"/>
                <a:cs typeface="+mn-cs"/>
              </a:rPr>
              <a:t>的问题，通常用于模拟登录成功之后再进行下一步的操作。</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在平常用到的非常广泛，可以用于模拟在一个浏览器中打开同一站点的不同页面，在后文会有专门的章节来讲解这部分内容。</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79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利用以上最基本的 </a:t>
            </a:r>
            <a:r>
              <a:rPr lang="en-US" altLang="zh-CN" sz="1200" b="0" i="0" kern="1200" dirty="0" err="1" smtClean="0">
                <a:solidFill>
                  <a:schemeClr val="tx1"/>
                </a:solidFill>
                <a:effectLst/>
                <a:latin typeface="+mn-lt"/>
                <a:ea typeface="+mn-ea"/>
                <a:cs typeface="+mn-cs"/>
              </a:rPr>
              <a:t>urlopen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方法，我们可以完成最基本的简单网页的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请求抓取。</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可以发现除了第一个参数可以传递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之外，我们还可以传递其它的内容，比如 </a:t>
            </a:r>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（附加数据）、</a:t>
            </a:r>
            <a:r>
              <a:rPr lang="en-US" altLang="zh-CN" sz="1200" b="0" i="0" kern="1200" dirty="0" smtClean="0">
                <a:solidFill>
                  <a:schemeClr val="tx1"/>
                </a:solidFill>
                <a:effectLst/>
                <a:latin typeface="+mn-lt"/>
                <a:ea typeface="+mn-ea"/>
                <a:cs typeface="+mn-cs"/>
              </a:rPr>
              <a:t>timeout</a:t>
            </a:r>
            <a:r>
              <a:rPr lang="zh-CN" altLang="en-US" sz="1200" b="0" i="0" kern="1200" dirty="0" smtClean="0">
                <a:solidFill>
                  <a:schemeClr val="tx1"/>
                </a:solidFill>
                <a:effectLst/>
                <a:latin typeface="+mn-lt"/>
                <a:ea typeface="+mn-ea"/>
                <a:cs typeface="+mn-cs"/>
              </a:rPr>
              <a:t>（超时时间）等等。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下面我们详细说明下这几个参数的用法。</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8</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4ACA42-BA8E-4FD5-BCA9-63711B5BEEB8}" type="slidenum">
              <a:rPr lang="zh-CN" altLang="en-US" smtClean="0"/>
              <a:t>80</a:t>
            </a:fld>
            <a:endParaRPr lang="zh-CN" altLang="en-US"/>
          </a:p>
        </p:txBody>
      </p:sp>
    </p:spTree>
    <p:extLst>
      <p:ext uri="{BB962C8B-B14F-4D97-AF65-F5344CB8AC3E}">
        <p14:creationId xmlns:p14="http://schemas.microsoft.com/office/powerpoint/2010/main" val="16411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参数是可选的，如果要添加 </a:t>
            </a:r>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，它要是字节流编码格式的内容，即 </a:t>
            </a:r>
            <a:r>
              <a:rPr lang="en-US" altLang="zh-CN" sz="1200" b="0" i="0" kern="1200" dirty="0" smtClean="0">
                <a:solidFill>
                  <a:schemeClr val="tx1"/>
                </a:solidFill>
                <a:effectLst/>
                <a:latin typeface="+mn-lt"/>
                <a:ea typeface="+mn-ea"/>
                <a:cs typeface="+mn-cs"/>
              </a:rPr>
              <a:t>bytes </a:t>
            </a:r>
            <a:r>
              <a:rPr lang="zh-CN" altLang="en-US" sz="1200" b="0" i="0" kern="1200" dirty="0" smtClean="0">
                <a:solidFill>
                  <a:schemeClr val="tx1"/>
                </a:solidFill>
                <a:effectLst/>
                <a:latin typeface="+mn-lt"/>
                <a:ea typeface="+mn-ea"/>
                <a:cs typeface="+mn-cs"/>
              </a:rPr>
              <a:t>类型，通过 </a:t>
            </a:r>
            <a:r>
              <a:rPr lang="en-US" altLang="zh-CN" sz="1200" b="0" i="0" kern="1200" dirty="0" smtClean="0">
                <a:solidFill>
                  <a:schemeClr val="tx1"/>
                </a:solidFill>
                <a:effectLst/>
                <a:latin typeface="+mn-lt"/>
                <a:ea typeface="+mn-ea"/>
                <a:cs typeface="+mn-cs"/>
              </a:rPr>
              <a:t>bytes() </a:t>
            </a:r>
            <a:r>
              <a:rPr lang="zh-CN" altLang="en-US" sz="1200" b="0" i="0" kern="1200" dirty="0" smtClean="0">
                <a:solidFill>
                  <a:schemeClr val="tx1"/>
                </a:solidFill>
                <a:effectLst/>
                <a:latin typeface="+mn-lt"/>
                <a:ea typeface="+mn-ea"/>
                <a:cs typeface="+mn-cs"/>
              </a:rPr>
              <a:t>方法可以进行转化，另外如果传递了这个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参数，它的请求方式就不再是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方式请求，而是 </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在这里我们传递了一个参数 </a:t>
            </a:r>
            <a:r>
              <a:rPr lang="en-US" altLang="zh-CN" sz="1200" b="0" i="0" kern="1200" dirty="0" smtClean="0">
                <a:solidFill>
                  <a:schemeClr val="tx1"/>
                </a:solidFill>
                <a:effectLst/>
                <a:latin typeface="+mn-lt"/>
                <a:ea typeface="+mn-ea"/>
                <a:cs typeface="+mn-cs"/>
              </a:rPr>
              <a:t>word</a:t>
            </a:r>
            <a:r>
              <a:rPr lang="zh-CN" altLang="en-US" sz="1200" b="0" i="0" kern="1200" dirty="0" smtClean="0">
                <a:solidFill>
                  <a:schemeClr val="tx1"/>
                </a:solidFill>
                <a:effectLst/>
                <a:latin typeface="+mn-lt"/>
                <a:ea typeface="+mn-ea"/>
                <a:cs typeface="+mn-cs"/>
              </a:rPr>
              <a:t>，值是 </a:t>
            </a:r>
            <a:r>
              <a:rPr lang="en-US" altLang="zh-CN" sz="1200" b="0" i="0" kern="1200" dirty="0" smtClean="0">
                <a:solidFill>
                  <a:schemeClr val="tx1"/>
                </a:solidFill>
                <a:effectLst/>
                <a:latin typeface="+mn-lt"/>
                <a:ea typeface="+mn-ea"/>
                <a:cs typeface="+mn-cs"/>
              </a:rPr>
              <a:t>hello</a:t>
            </a:r>
            <a:r>
              <a:rPr lang="zh-CN" altLang="en-US" sz="1200" b="0" i="0" kern="1200" dirty="0" smtClean="0">
                <a:solidFill>
                  <a:schemeClr val="tx1"/>
                </a:solidFill>
                <a:effectLst/>
                <a:latin typeface="+mn-lt"/>
                <a:ea typeface="+mn-ea"/>
                <a:cs typeface="+mn-cs"/>
              </a:rPr>
              <a:t>。它需要被转码成</a:t>
            </a:r>
            <a:r>
              <a:rPr lang="en-US" altLang="zh-CN" sz="1200" b="0" i="0" kern="1200" dirty="0" smtClean="0">
                <a:solidFill>
                  <a:schemeClr val="tx1"/>
                </a:solidFill>
                <a:effectLst/>
                <a:latin typeface="+mn-lt"/>
                <a:ea typeface="+mn-ea"/>
                <a:cs typeface="+mn-cs"/>
              </a:rPr>
              <a:t>bytes</a:t>
            </a:r>
            <a:r>
              <a:rPr lang="zh-CN" altLang="en-US" sz="1200" b="0" i="0" kern="1200" dirty="0" smtClean="0">
                <a:solidFill>
                  <a:schemeClr val="tx1"/>
                </a:solidFill>
                <a:effectLst/>
                <a:latin typeface="+mn-lt"/>
                <a:ea typeface="+mn-ea"/>
                <a:cs typeface="+mn-cs"/>
              </a:rPr>
              <a:t>（字节流）类型。其中转字节流采用了 </a:t>
            </a:r>
            <a:r>
              <a:rPr lang="en-US" altLang="zh-CN" sz="1200" b="0" i="0" kern="1200" dirty="0" smtClean="0">
                <a:solidFill>
                  <a:schemeClr val="tx1"/>
                </a:solidFill>
                <a:effectLst/>
                <a:latin typeface="+mn-lt"/>
                <a:ea typeface="+mn-ea"/>
                <a:cs typeface="+mn-cs"/>
              </a:rPr>
              <a:t>bytes() </a:t>
            </a:r>
            <a:r>
              <a:rPr lang="zh-CN" altLang="en-US" sz="1200" b="0" i="0" kern="1200" dirty="0" smtClean="0">
                <a:solidFill>
                  <a:schemeClr val="tx1"/>
                </a:solidFill>
                <a:effectLst/>
                <a:latin typeface="+mn-lt"/>
                <a:ea typeface="+mn-ea"/>
                <a:cs typeface="+mn-cs"/>
              </a:rPr>
              <a:t>方法，第一个参数需要是 </a:t>
            </a:r>
            <a:r>
              <a:rPr lang="en-US" altLang="zh-CN" sz="1200" b="0" i="0" kern="1200" dirty="0" err="1" smtClean="0">
                <a:solidFill>
                  <a:schemeClr val="tx1"/>
                </a:solidFill>
                <a:effectLst/>
                <a:latin typeface="+mn-lt"/>
                <a:ea typeface="+mn-ea"/>
                <a:cs typeface="+mn-cs"/>
              </a:rPr>
              <a:t>str</a:t>
            </a:r>
            <a:r>
              <a:rPr lang="zh-CN" altLang="en-US" sz="1200" b="0" i="0" kern="1200" dirty="0" smtClean="0">
                <a:solidFill>
                  <a:schemeClr val="tx1"/>
                </a:solidFill>
                <a:effectLst/>
                <a:latin typeface="+mn-lt"/>
                <a:ea typeface="+mn-ea"/>
                <a:cs typeface="+mn-cs"/>
              </a:rPr>
              <a:t>（字符串）类型，需要用 </a:t>
            </a:r>
            <a:r>
              <a:rPr lang="en-US" altLang="zh-CN" sz="1200" b="0" i="0" kern="1200" dirty="0" err="1" smtClean="0">
                <a:solidFill>
                  <a:schemeClr val="tx1"/>
                </a:solidFill>
                <a:effectLst/>
                <a:latin typeface="+mn-lt"/>
                <a:ea typeface="+mn-ea"/>
                <a:cs typeface="+mn-cs"/>
              </a:rPr>
              <a:t>urllib.parse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模块里的 </a:t>
            </a:r>
            <a:r>
              <a:rPr lang="en-US" altLang="zh-CN" sz="1200" b="0" i="0" kern="1200" dirty="0" err="1" smtClean="0">
                <a:solidFill>
                  <a:schemeClr val="tx1"/>
                </a:solidFill>
                <a:effectLst/>
                <a:latin typeface="+mn-lt"/>
                <a:ea typeface="+mn-ea"/>
                <a:cs typeface="+mn-cs"/>
              </a:rPr>
              <a:t>urlencode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方法来将参数字典转化为字符串。第二个参数指定编码格式，在这里指定为 </a:t>
            </a:r>
            <a:r>
              <a:rPr lang="en-US" altLang="zh-CN" sz="1200" b="0" i="0" kern="1200" dirty="0" smtClean="0">
                <a:solidFill>
                  <a:schemeClr val="tx1"/>
                </a:solidFill>
                <a:effectLst/>
                <a:latin typeface="+mn-lt"/>
                <a:ea typeface="+mn-ea"/>
                <a:cs typeface="+mn-cs"/>
              </a:rPr>
              <a:t>utf8</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在这里请求的站点是 </a:t>
            </a:r>
            <a:r>
              <a:rPr lang="en-US" altLang="zh-CN" sz="1200" b="0" i="0" kern="1200" dirty="0" smtClean="0">
                <a:solidFill>
                  <a:schemeClr val="tx1"/>
                </a:solidFill>
                <a:effectLst/>
                <a:latin typeface="+mn-lt"/>
                <a:ea typeface="+mn-ea"/>
                <a:cs typeface="+mn-cs"/>
              </a:rPr>
              <a:t>httpbin.org</a:t>
            </a:r>
            <a:r>
              <a:rPr lang="zh-CN" altLang="en-US" sz="1200" b="0" i="0" kern="1200" dirty="0" smtClean="0">
                <a:solidFill>
                  <a:schemeClr val="tx1"/>
                </a:solidFill>
                <a:effectLst/>
                <a:latin typeface="+mn-lt"/>
                <a:ea typeface="+mn-ea"/>
                <a:cs typeface="+mn-cs"/>
              </a:rPr>
              <a:t>，它可以提供 </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请求测试，本次我们请求的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为：</a:t>
            </a:r>
            <a:r>
              <a:rPr lang="en-US" altLang="zh-CN" sz="1200" b="0" i="0" u="none" strike="noStrike" kern="1200" dirty="0" smtClean="0">
                <a:solidFill>
                  <a:schemeClr val="tx1"/>
                </a:solidFill>
                <a:effectLst/>
                <a:latin typeface="+mn-lt"/>
                <a:ea typeface="+mn-ea"/>
                <a:cs typeface="+mn-cs"/>
                <a:hlinkClick r:id="rId3"/>
              </a:rPr>
              <a:t>http://httpbin.org/post</a:t>
            </a:r>
            <a:r>
              <a:rPr lang="zh-CN" altLang="en-US" sz="1200" b="0" i="0" kern="1200" dirty="0" smtClean="0">
                <a:solidFill>
                  <a:schemeClr val="tx1"/>
                </a:solidFill>
                <a:effectLst/>
                <a:latin typeface="+mn-lt"/>
                <a:ea typeface="+mn-ea"/>
                <a:cs typeface="+mn-cs"/>
              </a:rPr>
              <a:t>，这个链接可以用来测试 </a:t>
            </a:r>
            <a:r>
              <a:rPr lang="en-US" altLang="zh-CN" sz="1200" b="0" i="0" kern="1200" dirty="0" smtClean="0">
                <a:solidFill>
                  <a:schemeClr val="tx1"/>
                </a:solidFill>
                <a:effectLst/>
                <a:latin typeface="+mn-lt"/>
                <a:ea typeface="+mn-ea"/>
                <a:cs typeface="+mn-cs"/>
              </a:rPr>
              <a:t>POST </a:t>
            </a:r>
            <a:r>
              <a:rPr lang="zh-CN" altLang="en-US" sz="1200" b="0" i="0" kern="1200" dirty="0" smtClean="0">
                <a:solidFill>
                  <a:schemeClr val="tx1"/>
                </a:solidFill>
                <a:effectLst/>
                <a:latin typeface="+mn-lt"/>
                <a:ea typeface="+mn-ea"/>
                <a:cs typeface="+mn-cs"/>
              </a:rPr>
              <a:t>请求，它可以输出 </a:t>
            </a:r>
            <a:r>
              <a:rPr lang="en-US" altLang="zh-CN" sz="1200" b="0" i="0" kern="1200" dirty="0" smtClean="0">
                <a:solidFill>
                  <a:schemeClr val="tx1"/>
                </a:solidFill>
                <a:effectLst/>
                <a:latin typeface="+mn-lt"/>
                <a:ea typeface="+mn-ea"/>
                <a:cs typeface="+mn-cs"/>
              </a:rPr>
              <a:t>Request </a:t>
            </a:r>
            <a:r>
              <a:rPr lang="zh-CN" altLang="en-US" sz="1200" b="0" i="0" kern="1200" dirty="0" smtClean="0">
                <a:solidFill>
                  <a:schemeClr val="tx1"/>
                </a:solidFill>
                <a:effectLst/>
                <a:latin typeface="+mn-lt"/>
                <a:ea typeface="+mn-ea"/>
                <a:cs typeface="+mn-cs"/>
              </a:rPr>
              <a:t>的一些信息，其中就包含我们传递的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参数。</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64ACA42-BA8E-4FD5-BCA9-63711B5BEEB8}" type="slidenum">
              <a:rPr lang="zh-CN" altLang="en-US" smtClean="0"/>
              <a:t>9</a:t>
            </a:fld>
            <a:endParaRPr lang="zh-CN" altLang="en-US"/>
          </a:p>
        </p:txBody>
      </p:sp>
    </p:spTree>
    <p:extLst>
      <p:ext uri="{BB962C8B-B14F-4D97-AF65-F5344CB8AC3E}">
        <p14:creationId xmlns:p14="http://schemas.microsoft.com/office/powerpoint/2010/main" val="1641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BBE8A1-FD7A-462F-84FF-7CA4594C6C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BBE8A1-FD7A-462F-84FF-7CA4594C6C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r>
              <a:rPr lang="en-US" altLang="zh-CN" smtClean="0">
                <a:solidFill>
                  <a:srgbClr val="0070C0"/>
                </a:solidFill>
              </a:rPr>
              <a:t>Python</a:t>
            </a:r>
            <a:r>
              <a:rPr lang="zh-CN" altLang="en-US" smtClean="0">
                <a:solidFill>
                  <a:srgbClr val="0070C0"/>
                </a:solidFill>
              </a:rPr>
              <a:t>程序设计基础</a:t>
            </a:r>
            <a:r>
              <a:rPr lang="en-US" altLang="zh-CN" smtClean="0">
                <a:solidFill>
                  <a:srgbClr val="0070C0"/>
                </a:solidFill>
              </a:rPr>
              <a:t>—2018.8cfm </a:t>
            </a:r>
            <a:fld id="{08BBE8A1-FD7A-462F-84FF-7CA4594C6CA5}" type="slidenum">
              <a:rPr lang="zh-CN" altLang="en-US" smtClean="0"/>
              <a:pPr/>
              <a:t>‹#›</a:t>
            </a:fld>
            <a:endParaRPr lang="zh-CN" altLang="en-US" dirty="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r>
              <a:rPr lang="en-US" altLang="zh-CN" smtClean="0">
                <a:solidFill>
                  <a:srgbClr val="0070C0"/>
                </a:solidFill>
              </a:rPr>
              <a:t>Python</a:t>
            </a:r>
            <a:r>
              <a:rPr lang="zh-CN" altLang="en-US" smtClean="0">
                <a:solidFill>
                  <a:srgbClr val="0070C0"/>
                </a:solidFill>
              </a:rPr>
              <a:t>程序设计基础</a:t>
            </a:r>
            <a:r>
              <a:rPr lang="en-US" altLang="zh-CN" smtClean="0">
                <a:solidFill>
                  <a:srgbClr val="0070C0"/>
                </a:solidFill>
              </a:rPr>
              <a:t>—2018.8cfm </a:t>
            </a:r>
            <a:fld id="{08BBE8A1-FD7A-462F-84FF-7CA4594C6CA5}" type="slidenum">
              <a:rPr lang="zh-CN" altLang="en-US" smtClean="0"/>
              <a:pPr/>
              <a:t>‹#›</a:t>
            </a:fld>
            <a:endParaRPr lang="zh-CN" altLang="en-US" dirty="0"/>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BBE8A1-FD7A-462F-84FF-7CA4594C6C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BBE8A1-FD7A-462F-84FF-7CA4594C6CA5}" type="slidenum">
              <a:rPr lang="zh-CN" altLang="en-US" smtClean="0"/>
              <a:t>‹#›</a:t>
            </a:fld>
            <a:endParaRPr lang="zh-CN" alt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8BBE8A1-FD7A-462F-84FF-7CA4594C6C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8BBE8A1-FD7A-462F-84FF-7CA4594C6C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8BBE8A1-FD7A-462F-84FF-7CA4594C6C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BBE8A1-FD7A-462F-84FF-7CA4594C6CA5}" type="slidenum">
              <a:rPr lang="zh-CN" altLang="en-US" smtClean="0"/>
              <a:t>‹#›</a:t>
            </a:fld>
            <a:endParaRPr lang="zh-CN" alt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858232-466C-4F15-B95B-CBF2BDDCD64B}" type="datetimeFigureOut">
              <a:rPr lang="zh-CN" altLang="en-US" smtClean="0"/>
              <a:t>2018/10/26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BBE8A1-FD7A-462F-84FF-7CA4594C6CA5}" type="slidenum">
              <a:rPr lang="zh-CN" altLang="en-US" smtClean="0"/>
              <a:t>‹#›</a:t>
            </a:fld>
            <a:endParaRPr lang="zh-CN" alt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94858232-466C-4F15-B95B-CBF2BDDCD64B}" type="datetimeFigureOut">
              <a:rPr lang="zh-CN" altLang="en-US" smtClean="0"/>
              <a:t>2018/10/26</a:t>
            </a:fld>
            <a:endParaRPr lang="zh-CN" alt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r>
              <a:rPr lang="en-US" altLang="zh-CN" smtClean="0">
                <a:solidFill>
                  <a:srgbClr val="0070C0"/>
                </a:solidFill>
              </a:rPr>
              <a:t>Python</a:t>
            </a:r>
            <a:r>
              <a:rPr lang="zh-CN" altLang="en-US" smtClean="0">
                <a:solidFill>
                  <a:srgbClr val="0070C0"/>
                </a:solidFill>
              </a:rPr>
              <a:t>程序设计基础</a:t>
            </a:r>
            <a:r>
              <a:rPr lang="en-US" altLang="zh-CN" smtClean="0">
                <a:solidFill>
                  <a:srgbClr val="0070C0"/>
                </a:solidFill>
              </a:rPr>
              <a:t>—2018.8cfm </a:t>
            </a:r>
            <a:fld id="{08BBE8A1-FD7A-462F-84FF-7CA4594C6CA5}" type="slidenum">
              <a:rPr lang="zh-CN" altLang="en-US" smtClean="0"/>
              <a:pPr/>
              <a:t>‹#›</a:t>
            </a:fld>
            <a:endParaRPr lang="zh-CN" alt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19.png"/><Relationship Id="rId4" Type="http://schemas.openxmlformats.org/officeDocument/2006/relationships/diagramLayout" Target="../diagrams/layout13.xml"/><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9"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10" Type="http://schemas.openxmlformats.org/officeDocument/2006/relationships/image" Target="../media/image45.png"/><Relationship Id="rId4" Type="http://schemas.openxmlformats.org/officeDocument/2006/relationships/diagramLayout" Target="../diagrams/layout33.xml"/><Relationship Id="rId9"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10" Type="http://schemas.openxmlformats.org/officeDocument/2006/relationships/image" Target="../media/image48.png"/><Relationship Id="rId4" Type="http://schemas.openxmlformats.org/officeDocument/2006/relationships/diagramLayout" Target="../diagrams/layout34.xml"/><Relationship Id="rId9" Type="http://schemas.openxmlformats.org/officeDocument/2006/relationships/image" Target="../media/image47.png"/></Relationships>
</file>

<file path=ppt/slides/_rels/slide3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openxmlformats.org/officeDocument/2006/relationships/image" Target="../media/image50.png"/></Relationships>
</file>

<file path=ppt/slides/_rels/slide3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10" Type="http://schemas.openxmlformats.org/officeDocument/2006/relationships/image" Target="../media/image53.png"/><Relationship Id="rId4" Type="http://schemas.openxmlformats.org/officeDocument/2006/relationships/diagramLayout" Target="../diagrams/layout36.xml"/><Relationship Id="rId9" Type="http://schemas.openxmlformats.org/officeDocument/2006/relationships/image" Target="../media/image52.png"/></Relationships>
</file>

<file path=ppt/slides/_rels/slide3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 Id="rId9"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10" Type="http://schemas.openxmlformats.org/officeDocument/2006/relationships/image" Target="../media/image58.png"/><Relationship Id="rId4" Type="http://schemas.openxmlformats.org/officeDocument/2006/relationships/diagramLayout" Target="../diagrams/layout38.xml"/><Relationship Id="rId9" Type="http://schemas.openxmlformats.org/officeDocument/2006/relationships/image" Target="../media/image57.png"/></Relationships>
</file>

<file path=ppt/slides/_rels/slide4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10" Type="http://schemas.openxmlformats.org/officeDocument/2006/relationships/image" Target="../media/image61.png"/><Relationship Id="rId4" Type="http://schemas.openxmlformats.org/officeDocument/2006/relationships/diagramLayout" Target="../diagrams/layout39.xml"/><Relationship Id="rId9"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 Id="rId9" Type="http://schemas.openxmlformats.org/officeDocument/2006/relationships/image" Target="../media/image63.png"/></Relationships>
</file>

<file path=ppt/slides/_rels/slide4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 Id="rId9" Type="http://schemas.openxmlformats.org/officeDocument/2006/relationships/image" Target="../media/image65.png"/></Relationships>
</file>

<file path=ppt/slides/_rels/slide4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 Id="rId9" Type="http://schemas.openxmlformats.org/officeDocument/2006/relationships/image" Target="../media/image67.png"/></Relationships>
</file>

<file path=ppt/slides/_rels/slide4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 Id="rId9" Type="http://schemas.openxmlformats.org/officeDocument/2006/relationships/image" Target="../media/image69.png"/></Relationships>
</file>

<file path=ppt/slides/_rels/slide4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 Id="rId9"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4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4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 Id="rId9" Type="http://schemas.openxmlformats.org/officeDocument/2006/relationships/image" Target="../media/image7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5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 Id="rId9" Type="http://schemas.openxmlformats.org/officeDocument/2006/relationships/image" Target="../media/image77.png"/></Relationships>
</file>

<file path=ppt/slides/_rels/slide5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 Id="rId9" Type="http://schemas.openxmlformats.org/officeDocument/2006/relationships/image" Target="../media/image79.png"/></Relationships>
</file>

<file path=ppt/slides/_rels/slide5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 Id="rId9" Type="http://schemas.openxmlformats.org/officeDocument/2006/relationships/image" Target="../media/image81.png"/></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5.xml.rels><?xml version="1.0" encoding="UTF-8" standalone="yes"?>
<Relationships xmlns="http://schemas.openxmlformats.org/package/2006/relationships"><Relationship Id="rId8" Type="http://schemas.openxmlformats.org/officeDocument/2006/relationships/diagramData" Target="../diagrams/data54.xml"/><Relationship Id="rId3" Type="http://schemas.openxmlformats.org/officeDocument/2006/relationships/diagramData" Target="../diagrams/data53.xml"/><Relationship Id="rId7" Type="http://schemas.microsoft.com/office/2007/relationships/diagramDrawing" Target="../diagrams/drawing53.xml"/><Relationship Id="rId12" Type="http://schemas.microsoft.com/office/2007/relationships/diagramDrawing" Target="../diagrams/drawing54.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53.xml"/><Relationship Id="rId11" Type="http://schemas.openxmlformats.org/officeDocument/2006/relationships/diagramColors" Target="../diagrams/colors54.xml"/><Relationship Id="rId5" Type="http://schemas.openxmlformats.org/officeDocument/2006/relationships/diagramQuickStyle" Target="../diagrams/quickStyle53.xml"/><Relationship Id="rId10" Type="http://schemas.openxmlformats.org/officeDocument/2006/relationships/diagramQuickStyle" Target="../diagrams/quickStyle54.xml"/><Relationship Id="rId4" Type="http://schemas.openxmlformats.org/officeDocument/2006/relationships/diagramLayout" Target="../diagrams/layout53.xml"/><Relationship Id="rId9" Type="http://schemas.openxmlformats.org/officeDocument/2006/relationships/diagramLayout" Target="../diagrams/layout54.xml"/></Relationships>
</file>

<file path=ppt/slides/_rels/slide5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55.xml"/><Relationship Id="rId5" Type="http://schemas.openxmlformats.org/officeDocument/2006/relationships/diagramQuickStyle" Target="../diagrams/quickStyle55.xml"/><Relationship Id="rId10" Type="http://schemas.openxmlformats.org/officeDocument/2006/relationships/image" Target="../media/image84.png"/><Relationship Id="rId4" Type="http://schemas.openxmlformats.org/officeDocument/2006/relationships/diagramLayout" Target="../diagrams/layout55.xml"/><Relationship Id="rId9" Type="http://schemas.openxmlformats.org/officeDocument/2006/relationships/image" Target="../media/image83.png"/></Relationships>
</file>

<file path=ppt/slides/_rels/slide5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diagramData" Target="../diagrams/data56.xml"/><Relationship Id="rId7" Type="http://schemas.microsoft.com/office/2007/relationships/diagramDrawing" Target="../diagrams/drawing56.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56.xml"/><Relationship Id="rId5" Type="http://schemas.openxmlformats.org/officeDocument/2006/relationships/diagramQuickStyle" Target="../diagrams/quickStyle56.xml"/><Relationship Id="rId4" Type="http://schemas.openxmlformats.org/officeDocument/2006/relationships/diagramLayout" Target="../diagrams/layout56.xml"/></Relationships>
</file>

<file path=ppt/slides/_rels/slide5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diagramData" Target="../diagrams/data57.xml"/><Relationship Id="rId7" Type="http://schemas.microsoft.com/office/2007/relationships/diagramDrawing" Target="../diagrams/drawing57.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57.xml"/><Relationship Id="rId5" Type="http://schemas.openxmlformats.org/officeDocument/2006/relationships/diagramQuickStyle" Target="../diagrams/quickStyle57.xml"/><Relationship Id="rId4" Type="http://schemas.openxmlformats.org/officeDocument/2006/relationships/diagramLayout" Target="../diagrams/layout57.xml"/><Relationship Id="rId9" Type="http://schemas.openxmlformats.org/officeDocument/2006/relationships/image" Target="../media/image87.png"/></Relationships>
</file>

<file path=ppt/slides/_rels/slide5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diagramData" Target="../diagrams/data58.xml"/><Relationship Id="rId7" Type="http://schemas.microsoft.com/office/2007/relationships/diagramDrawing" Target="../diagrams/drawing58.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8.xml"/><Relationship Id="rId5" Type="http://schemas.openxmlformats.org/officeDocument/2006/relationships/diagramQuickStyle" Target="../diagrams/quickStyle58.xml"/><Relationship Id="rId4" Type="http://schemas.openxmlformats.org/officeDocument/2006/relationships/diagramLayout" Target="../diagrams/layout58.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diagramData" Target="../diagrams/data59.xml"/><Relationship Id="rId7" Type="http://schemas.microsoft.com/office/2007/relationships/diagramDrawing" Target="../diagrams/drawing59.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59.xml"/><Relationship Id="rId5" Type="http://schemas.openxmlformats.org/officeDocument/2006/relationships/diagramQuickStyle" Target="../diagrams/quickStyle59.xml"/><Relationship Id="rId4" Type="http://schemas.openxmlformats.org/officeDocument/2006/relationships/diagramLayout" Target="../diagrams/layout59.xml"/><Relationship Id="rId9" Type="http://schemas.openxmlformats.org/officeDocument/2006/relationships/image" Target="../media/image90.png"/></Relationships>
</file>

<file path=ppt/slides/_rels/slide61.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60.xml"/><Relationship Id="rId5" Type="http://schemas.openxmlformats.org/officeDocument/2006/relationships/diagramQuickStyle" Target="../diagrams/quickStyle60.xml"/><Relationship Id="rId4" Type="http://schemas.openxmlformats.org/officeDocument/2006/relationships/diagramLayout" Target="../diagrams/layout60.xml"/><Relationship Id="rId9" Type="http://schemas.openxmlformats.org/officeDocument/2006/relationships/image" Target="../media/image92.png"/></Relationships>
</file>

<file path=ppt/slides/_rels/slide6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 Id="rId9" Type="http://schemas.openxmlformats.org/officeDocument/2006/relationships/image" Target="../media/image94.png"/></Relationships>
</file>

<file path=ppt/slides/_rels/slide63.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Colors" Target="../diagrams/colors62.xml"/><Relationship Id="rId11" Type="http://schemas.openxmlformats.org/officeDocument/2006/relationships/image" Target="../media/image98.png"/><Relationship Id="rId5" Type="http://schemas.openxmlformats.org/officeDocument/2006/relationships/diagramQuickStyle" Target="../diagrams/quickStyle62.xml"/><Relationship Id="rId10" Type="http://schemas.openxmlformats.org/officeDocument/2006/relationships/image" Target="../media/image97.png"/><Relationship Id="rId4" Type="http://schemas.openxmlformats.org/officeDocument/2006/relationships/diagramLayout" Target="../diagrams/layout62.xml"/><Relationship Id="rId9" Type="http://schemas.openxmlformats.org/officeDocument/2006/relationships/image" Target="../media/image96.png"/></Relationships>
</file>

<file path=ppt/slides/_rels/slide6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 Id="rId9" Type="http://schemas.openxmlformats.org/officeDocument/2006/relationships/image" Target="../media/image100.png"/></Relationships>
</file>

<file path=ppt/slides/_rels/slide65.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 Id="rId9" Type="http://schemas.openxmlformats.org/officeDocument/2006/relationships/image" Target="../media/image102.png"/></Relationships>
</file>

<file path=ppt/slides/_rels/slide66.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6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10" Type="http://schemas.openxmlformats.org/officeDocument/2006/relationships/image" Target="../media/image106.png"/><Relationship Id="rId4" Type="http://schemas.openxmlformats.org/officeDocument/2006/relationships/diagramLayout" Target="../diagrams/layout66.xml"/><Relationship Id="rId9" Type="http://schemas.openxmlformats.org/officeDocument/2006/relationships/image" Target="../media/image105.png"/></Relationships>
</file>

<file path=ppt/slides/_rels/slide68.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diagramData" Target="../diagrams/data67.xml"/><Relationship Id="rId7" Type="http://schemas.microsoft.com/office/2007/relationships/diagramDrawing" Target="../diagrams/drawing67.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67.xml"/><Relationship Id="rId5" Type="http://schemas.openxmlformats.org/officeDocument/2006/relationships/diagramQuickStyle" Target="../diagrams/quickStyle67.xml"/><Relationship Id="rId4" Type="http://schemas.openxmlformats.org/officeDocument/2006/relationships/diagramLayout" Target="../diagrams/layout67.xml"/><Relationship Id="rId9" Type="http://schemas.openxmlformats.org/officeDocument/2006/relationships/image" Target="../media/image108.pn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68.xml"/><Relationship Id="rId7" Type="http://schemas.microsoft.com/office/2007/relationships/diagramDrawing" Target="../diagrams/drawing68.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68.xml"/><Relationship Id="rId5" Type="http://schemas.openxmlformats.org/officeDocument/2006/relationships/diagramQuickStyle" Target="../diagrams/quickStyle68.xml"/><Relationship Id="rId4" Type="http://schemas.openxmlformats.org/officeDocument/2006/relationships/diagramLayout" Target="../diagrams/layout68.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4" Type="http://schemas.openxmlformats.org/officeDocument/2006/relationships/diagramLayout" Target="../diagrams/layout69.xml"/></Relationships>
</file>

<file path=ppt/slides/_rels/slide7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10" Type="http://schemas.openxmlformats.org/officeDocument/2006/relationships/image" Target="../media/image111.png"/><Relationship Id="rId4" Type="http://schemas.openxmlformats.org/officeDocument/2006/relationships/diagramLayout" Target="../diagrams/layout70.xml"/><Relationship Id="rId9" Type="http://schemas.openxmlformats.org/officeDocument/2006/relationships/image" Target="../media/image110.png"/></Relationships>
</file>

<file path=ppt/slides/_rels/slide72.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diagramData" Target="../diagrams/data71.xml"/><Relationship Id="rId7" Type="http://schemas.microsoft.com/office/2007/relationships/diagramDrawing" Target="../diagrams/drawing71.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71.xml"/><Relationship Id="rId5" Type="http://schemas.openxmlformats.org/officeDocument/2006/relationships/diagramQuickStyle" Target="../diagrams/quickStyle71.xml"/><Relationship Id="rId4" Type="http://schemas.openxmlformats.org/officeDocument/2006/relationships/diagramLayout" Target="../diagrams/layout71.xml"/><Relationship Id="rId9" Type="http://schemas.openxmlformats.org/officeDocument/2006/relationships/image" Target="../media/image113.png"/></Relationships>
</file>

<file path=ppt/slides/_rels/slide73.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diagramData" Target="../diagrams/data72.xml"/><Relationship Id="rId7" Type="http://schemas.microsoft.com/office/2007/relationships/diagramDrawing" Target="../diagrams/drawing72.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72.xml"/><Relationship Id="rId5" Type="http://schemas.openxmlformats.org/officeDocument/2006/relationships/diagramQuickStyle" Target="../diagrams/quickStyle72.xml"/><Relationship Id="rId4" Type="http://schemas.openxmlformats.org/officeDocument/2006/relationships/diagramLayout" Target="../diagrams/layout72.xml"/></Relationships>
</file>

<file path=ppt/slides/_rels/slide74.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diagramData" Target="../diagrams/data73.xml"/><Relationship Id="rId7" Type="http://schemas.microsoft.com/office/2007/relationships/diagramDrawing" Target="../diagrams/drawing73.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73.xml"/><Relationship Id="rId5" Type="http://schemas.openxmlformats.org/officeDocument/2006/relationships/diagramQuickStyle" Target="../diagrams/quickStyle73.xml"/><Relationship Id="rId4" Type="http://schemas.openxmlformats.org/officeDocument/2006/relationships/diagramLayout" Target="../diagrams/layout73.xml"/></Relationships>
</file>

<file path=ppt/slides/_rels/slide75.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diagramData" Target="../diagrams/data74.xml"/><Relationship Id="rId7" Type="http://schemas.microsoft.com/office/2007/relationships/diagramDrawing" Target="../diagrams/drawing74.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diagramColors" Target="../diagrams/colors74.xml"/><Relationship Id="rId5" Type="http://schemas.openxmlformats.org/officeDocument/2006/relationships/diagramQuickStyle" Target="../diagrams/quickStyle74.xml"/><Relationship Id="rId4" Type="http://schemas.openxmlformats.org/officeDocument/2006/relationships/diagramLayout" Target="../diagrams/layout74.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75.xml"/><Relationship Id="rId7" Type="http://schemas.microsoft.com/office/2007/relationships/diagramDrawing" Target="../diagrams/drawing75.xm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diagramColors" Target="../diagrams/colors75.xml"/><Relationship Id="rId5" Type="http://schemas.openxmlformats.org/officeDocument/2006/relationships/diagramQuickStyle" Target="../diagrams/quickStyle75.xml"/><Relationship Id="rId4" Type="http://schemas.openxmlformats.org/officeDocument/2006/relationships/diagramLayout" Target="../diagrams/layout75.xml"/></Relationships>
</file>

<file path=ppt/slides/_rels/slide77.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diagramData" Target="../diagrams/data76.xml"/><Relationship Id="rId7" Type="http://schemas.microsoft.com/office/2007/relationships/diagramDrawing" Target="../diagrams/drawing76.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76.xml"/><Relationship Id="rId5" Type="http://schemas.openxmlformats.org/officeDocument/2006/relationships/diagramQuickStyle" Target="../diagrams/quickStyle76.xml"/><Relationship Id="rId4" Type="http://schemas.openxmlformats.org/officeDocument/2006/relationships/diagramLayout" Target="../diagrams/layout76.xml"/><Relationship Id="rId9" Type="http://schemas.openxmlformats.org/officeDocument/2006/relationships/image" Target="../media/image118.png"/></Relationships>
</file>

<file path=ppt/slides/_rels/slide78.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diagramData" Target="../diagrams/data77.xml"/><Relationship Id="rId7" Type="http://schemas.microsoft.com/office/2007/relationships/diagramDrawing" Target="../diagrams/drawing77.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77.xml"/><Relationship Id="rId5" Type="http://schemas.openxmlformats.org/officeDocument/2006/relationships/diagramQuickStyle" Target="../diagrams/quickStyle77.xml"/><Relationship Id="rId4" Type="http://schemas.openxmlformats.org/officeDocument/2006/relationships/diagramLayout" Target="../diagrams/layout77.xml"/><Relationship Id="rId9" Type="http://schemas.openxmlformats.org/officeDocument/2006/relationships/image" Target="../media/image120.png"/></Relationships>
</file>

<file path=ppt/slides/_rels/slide79.xml.rels><?xml version="1.0" encoding="UTF-8" standalone="yes"?>
<Relationships xmlns="http://schemas.openxmlformats.org/package/2006/relationships"><Relationship Id="rId8" Type="http://schemas.openxmlformats.org/officeDocument/2006/relationships/diagramData" Target="../diagrams/data79.xml"/><Relationship Id="rId3" Type="http://schemas.openxmlformats.org/officeDocument/2006/relationships/diagramData" Target="../diagrams/data78.xml"/><Relationship Id="rId7" Type="http://schemas.microsoft.com/office/2007/relationships/diagramDrawing" Target="../diagrams/drawing78.xml"/><Relationship Id="rId12" Type="http://schemas.microsoft.com/office/2007/relationships/diagramDrawing" Target="../diagrams/drawing79.xm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diagramColors" Target="../diagrams/colors78.xml"/><Relationship Id="rId11" Type="http://schemas.openxmlformats.org/officeDocument/2006/relationships/diagramColors" Target="../diagrams/colors79.xml"/><Relationship Id="rId5" Type="http://schemas.openxmlformats.org/officeDocument/2006/relationships/diagramQuickStyle" Target="../diagrams/quickStyle78.xml"/><Relationship Id="rId10" Type="http://schemas.openxmlformats.org/officeDocument/2006/relationships/diagramQuickStyle" Target="../diagrams/quickStyle79.xml"/><Relationship Id="rId4" Type="http://schemas.openxmlformats.org/officeDocument/2006/relationships/diagramLayout" Target="../diagrams/layout78.xml"/><Relationship Id="rId9" Type="http://schemas.openxmlformats.org/officeDocument/2006/relationships/diagramLayout" Target="../diagrams/layout7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1.png"/><Relationship Id="rId4" Type="http://schemas.openxmlformats.org/officeDocument/2006/relationships/diagramLayout" Target="../diagrams/layout7.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775520" y="1949931"/>
            <a:ext cx="8136904" cy="2465784"/>
          </a:xfrm>
          <a:prstGeom prst="roundRect">
            <a:avLst>
              <a:gd name="adj" fmla="val 254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en-US" sz="6000" b="1" dirty="0" smtClean="0">
                <a:solidFill>
                  <a:srgbClr val="942124"/>
                </a:solidFill>
                <a:latin typeface="微软雅黑 Light" panose="020B0502040204020203" pitchFamily="34" charset="-122"/>
                <a:ea typeface="微软雅黑 Light" panose="020B0502040204020203" pitchFamily="34" charset="-122"/>
              </a:rPr>
              <a:t>Python</a:t>
            </a:r>
            <a:endParaRPr lang="en-US" altLang="zh-CN" sz="6000" b="1" dirty="0" smtClean="0">
              <a:solidFill>
                <a:srgbClr val="942124"/>
              </a:solidFill>
              <a:latin typeface="微软雅黑 Light" panose="020B0502040204020203" pitchFamily="34" charset="-122"/>
              <a:ea typeface="微软雅黑 Light" panose="020B0502040204020203" pitchFamily="34" charset="-122"/>
            </a:endParaRPr>
          </a:p>
          <a:p>
            <a:pPr>
              <a:lnSpc>
                <a:spcPct val="90000"/>
              </a:lnSpc>
              <a:spcBef>
                <a:spcPct val="0"/>
              </a:spcBef>
            </a:pPr>
            <a:r>
              <a:rPr lang="en-US" altLang="zh-CN" sz="6000" b="1" dirty="0">
                <a:solidFill>
                  <a:srgbClr val="942124"/>
                </a:solidFill>
                <a:latin typeface="微软雅黑 Light" panose="020B0502040204020203" pitchFamily="34" charset="-122"/>
                <a:ea typeface="微软雅黑 Light" panose="020B0502040204020203" pitchFamily="34" charset="-122"/>
              </a:rPr>
              <a:t>	</a:t>
            </a:r>
          </a:p>
        </p:txBody>
      </p:sp>
      <p:sp>
        <p:nvSpPr>
          <p:cNvPr id="2" name="矩形 1"/>
          <p:cNvSpPr/>
          <p:nvPr/>
        </p:nvSpPr>
        <p:spPr>
          <a:xfrm>
            <a:off x="6672064" y="3894147"/>
            <a:ext cx="3240360" cy="830997"/>
          </a:xfrm>
          <a:prstGeom prst="rect">
            <a:avLst/>
          </a:prstGeom>
        </p:spPr>
        <p:txBody>
          <a:bodyPr wrap="square">
            <a:spAutoFit/>
          </a:bodyPr>
          <a:lstStyle/>
          <a:p>
            <a:r>
              <a:rPr lang="zh-CN" altLang="en-US" sz="2400" b="1" dirty="0" smtClean="0">
                <a:latin typeface="华文仿宋" panose="02010600040101010101" pitchFamily="2" charset="-122"/>
                <a:ea typeface="华文仿宋" panose="02010600040101010101" pitchFamily="2" charset="-122"/>
              </a:rPr>
              <a:t>刘帅</a:t>
            </a:r>
            <a:r>
              <a:rPr lang="en-US" altLang="zh-CN" sz="2400" b="1" dirty="0" smtClean="0">
                <a:latin typeface="华文仿宋" panose="02010600040101010101" pitchFamily="2" charset="-122"/>
                <a:ea typeface="华文仿宋" panose="02010600040101010101" pitchFamily="2" charset="-122"/>
              </a:rPr>
              <a:t>--</a:t>
            </a:r>
            <a:r>
              <a:rPr lang="zh-CN" altLang="en-US" sz="2400" b="1" dirty="0" smtClean="0">
                <a:latin typeface="华文仿宋" panose="02010600040101010101" pitchFamily="2" charset="-122"/>
                <a:ea typeface="华文仿宋" panose="02010600040101010101" pitchFamily="2" charset="-122"/>
              </a:rPr>
              <a:t>信息工程学院</a:t>
            </a:r>
            <a:endParaRPr lang="en-US" altLang="zh-CN" sz="2400" b="1" dirty="0" smtClean="0">
              <a:latin typeface="华文仿宋" panose="02010600040101010101" pitchFamily="2" charset="-122"/>
              <a:ea typeface="华文仿宋" panose="02010600040101010101" pitchFamily="2" charset="-122"/>
            </a:endParaRPr>
          </a:p>
          <a:p>
            <a:r>
              <a:rPr lang="zh-CN" altLang="en-US" sz="2400" b="1" dirty="0" smtClean="0">
                <a:latin typeface="华文仿宋" panose="02010600040101010101" pitchFamily="2" charset="-122"/>
                <a:ea typeface="华文仿宋" panose="02010600040101010101" pitchFamily="2" charset="-122"/>
              </a:rPr>
              <a:t>                            </a:t>
            </a:r>
            <a:endParaRPr lang="en-US" altLang="zh-CN" sz="2400" b="1" dirty="0" smtClean="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68148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402699199"/>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518488" y="2428134"/>
            <a:ext cx="2369480" cy="523220"/>
          </a:xfrm>
          <a:prstGeom prst="rect">
            <a:avLst/>
          </a:prstGeom>
        </p:spPr>
        <p:txBody>
          <a:bodyPr wrap="square">
            <a:spAutoFit/>
          </a:bodyPr>
          <a:lstStyle/>
          <a:p>
            <a:r>
              <a:rPr lang="en-US" altLang="zh-CN" sz="2800" dirty="0">
                <a:solidFill>
                  <a:srgbClr val="333333"/>
                </a:solidFill>
                <a:latin typeface="Consolas" pitchFamily="49" charset="0"/>
                <a:ea typeface="宋体" pitchFamily="2" charset="-122"/>
                <a:cs typeface="Consolas" pitchFamily="49" charset="0"/>
              </a:rPr>
              <a:t>timeout</a:t>
            </a:r>
            <a:r>
              <a:rPr lang="zh-CN" altLang="en-US" sz="2800" dirty="0">
                <a:solidFill>
                  <a:srgbClr val="333333"/>
                </a:solidFill>
                <a:latin typeface="Consolas" pitchFamily="49" charset="0"/>
                <a:ea typeface="宋体" pitchFamily="2" charset="-122"/>
                <a:cs typeface="Consolas" pitchFamily="49" charset="0"/>
              </a:rPr>
              <a:t>参数</a:t>
            </a:r>
            <a:endParaRPr lang="zh-CN" altLang="en-US" sz="2800" dirty="0"/>
          </a:p>
        </p:txBody>
      </p:sp>
      <p:pic>
        <p:nvPicPr>
          <p:cNvPr id="2457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44" y="3024635"/>
            <a:ext cx="9808956" cy="201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9370" y="4645280"/>
            <a:ext cx="7418387"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500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725823682"/>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518488" y="2428134"/>
            <a:ext cx="2369480" cy="523220"/>
          </a:xfrm>
          <a:prstGeom prst="rect">
            <a:avLst/>
          </a:prstGeom>
        </p:spPr>
        <p:txBody>
          <a:bodyPr wrap="square">
            <a:spAutoFit/>
          </a:bodyPr>
          <a:lstStyle/>
          <a:p>
            <a:r>
              <a:rPr lang="en-US" altLang="zh-CN" sz="2800" dirty="0">
                <a:solidFill>
                  <a:srgbClr val="333333"/>
                </a:solidFill>
                <a:latin typeface="Consolas" pitchFamily="49" charset="0"/>
                <a:ea typeface="宋体" pitchFamily="2" charset="-122"/>
                <a:cs typeface="Consolas" pitchFamily="49" charset="0"/>
              </a:rPr>
              <a:t>timeout</a:t>
            </a:r>
            <a:r>
              <a:rPr lang="zh-CN" altLang="en-US" sz="2800" dirty="0">
                <a:solidFill>
                  <a:srgbClr val="333333"/>
                </a:solidFill>
                <a:latin typeface="Consolas" pitchFamily="49" charset="0"/>
                <a:ea typeface="宋体" pitchFamily="2" charset="-122"/>
                <a:cs typeface="Consolas" pitchFamily="49" charset="0"/>
              </a:rPr>
              <a:t>参数</a:t>
            </a:r>
            <a:endParaRPr lang="zh-CN" altLang="en-US" sz="2800" dirty="0"/>
          </a:p>
        </p:txBody>
      </p:sp>
      <p:pic>
        <p:nvPicPr>
          <p:cNvPr id="2560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530" y="3274620"/>
            <a:ext cx="9058609" cy="326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7530" y="2799608"/>
            <a:ext cx="2547970" cy="229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09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497811885"/>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518488" y="2428134"/>
            <a:ext cx="2369480" cy="523220"/>
          </a:xfrm>
          <a:prstGeom prst="rect">
            <a:avLst/>
          </a:prstGeom>
        </p:spPr>
        <p:txBody>
          <a:bodyPr wrap="square">
            <a:spAutoFit/>
          </a:bodyPr>
          <a:lstStyle/>
          <a:p>
            <a:r>
              <a:rPr lang="zh-CN" altLang="en-US" sz="2800" b="1" dirty="0"/>
              <a:t>其他参数</a:t>
            </a:r>
          </a:p>
        </p:txBody>
      </p:sp>
      <p:sp>
        <p:nvSpPr>
          <p:cNvPr id="4" name="矩形 3"/>
          <p:cNvSpPr/>
          <p:nvPr/>
        </p:nvSpPr>
        <p:spPr>
          <a:xfrm>
            <a:off x="386472" y="3059401"/>
            <a:ext cx="11805528" cy="3416320"/>
          </a:xfrm>
          <a:prstGeom prst="rect">
            <a:avLst/>
          </a:prstGeom>
        </p:spPr>
        <p:txBody>
          <a:bodyPr wrap="square">
            <a:spAutoFit/>
          </a:bodyPr>
          <a:lstStyle/>
          <a:p>
            <a:pPr>
              <a:lnSpc>
                <a:spcPct val="150000"/>
              </a:lnSpc>
            </a:pPr>
            <a:r>
              <a:rPr lang="en-US" altLang="zh-CN" sz="2400" dirty="0"/>
              <a:t>context </a:t>
            </a:r>
            <a:r>
              <a:rPr lang="zh-CN" altLang="en-US" sz="2400" dirty="0"/>
              <a:t>参数，它必须是 </a:t>
            </a:r>
            <a:r>
              <a:rPr lang="en-US" altLang="zh-CN" sz="2400" dirty="0" err="1"/>
              <a:t>ssl.SSLContext</a:t>
            </a:r>
            <a:r>
              <a:rPr lang="en-US" altLang="zh-CN" sz="2400" dirty="0"/>
              <a:t> </a:t>
            </a:r>
            <a:r>
              <a:rPr lang="zh-CN" altLang="en-US" sz="2400" dirty="0"/>
              <a:t>类型，用来指定 </a:t>
            </a:r>
            <a:r>
              <a:rPr lang="en-US" altLang="zh-CN" sz="2400" dirty="0"/>
              <a:t>SSL </a:t>
            </a:r>
            <a:r>
              <a:rPr lang="zh-CN" altLang="en-US" sz="2400" dirty="0"/>
              <a:t>设置</a:t>
            </a:r>
            <a:r>
              <a:rPr lang="zh-CN" altLang="en-US" sz="2400" dirty="0" smtClean="0"/>
              <a:t>。</a:t>
            </a:r>
            <a:endParaRPr lang="en-US" altLang="zh-CN" sz="2400" dirty="0" smtClean="0"/>
          </a:p>
          <a:p>
            <a:pPr>
              <a:lnSpc>
                <a:spcPct val="150000"/>
              </a:lnSpc>
            </a:pPr>
            <a:r>
              <a:rPr lang="en-US" altLang="zh-CN" sz="2400" dirty="0" err="1"/>
              <a:t>cafile</a:t>
            </a:r>
            <a:r>
              <a:rPr lang="en-US" altLang="zh-CN" sz="2400" dirty="0"/>
              <a:t> </a:t>
            </a:r>
            <a:r>
              <a:rPr lang="zh-CN" altLang="en-US" sz="2400" dirty="0"/>
              <a:t>和 </a:t>
            </a:r>
            <a:r>
              <a:rPr lang="en-US" altLang="zh-CN" sz="2400" dirty="0" err="1"/>
              <a:t>capath</a:t>
            </a:r>
            <a:r>
              <a:rPr lang="en-US" altLang="zh-CN" sz="2400" dirty="0"/>
              <a:t> </a:t>
            </a:r>
            <a:r>
              <a:rPr lang="zh-CN" altLang="en-US" sz="2400" dirty="0"/>
              <a:t>两个参数是指定 </a:t>
            </a:r>
            <a:r>
              <a:rPr lang="en-US" altLang="zh-CN" sz="2400" dirty="0"/>
              <a:t>CA </a:t>
            </a:r>
            <a:r>
              <a:rPr lang="zh-CN" altLang="en-US" sz="2400" dirty="0"/>
              <a:t>证书和它的路径，这个在请求 </a:t>
            </a:r>
            <a:r>
              <a:rPr lang="en-US" altLang="zh-CN" sz="2400" dirty="0"/>
              <a:t>HTTPS </a:t>
            </a:r>
            <a:r>
              <a:rPr lang="zh-CN" altLang="en-US" sz="2400" dirty="0"/>
              <a:t>链接时会有用</a:t>
            </a:r>
            <a:r>
              <a:rPr lang="zh-CN" altLang="en-US" sz="2400" dirty="0" smtClean="0"/>
              <a:t>。</a:t>
            </a:r>
            <a:endParaRPr lang="en-US" altLang="zh-CN" sz="2400" dirty="0" smtClean="0"/>
          </a:p>
          <a:p>
            <a:pPr>
              <a:lnSpc>
                <a:spcPct val="150000"/>
              </a:lnSpc>
            </a:pPr>
            <a:r>
              <a:rPr lang="en-US" altLang="zh-CN" sz="2400" dirty="0" err="1"/>
              <a:t>cadefault</a:t>
            </a:r>
            <a:r>
              <a:rPr lang="en-US" altLang="zh-CN" sz="2400" dirty="0"/>
              <a:t> </a:t>
            </a:r>
            <a:r>
              <a:rPr lang="zh-CN" altLang="en-US" sz="2400" dirty="0"/>
              <a:t>参数现在已经弃用了，默认为 </a:t>
            </a:r>
            <a:r>
              <a:rPr lang="en-US" altLang="zh-CN" sz="2400" dirty="0"/>
              <a:t>False</a:t>
            </a:r>
            <a:r>
              <a:rPr lang="zh-CN" altLang="en-US" sz="2400" dirty="0" smtClean="0"/>
              <a:t>。</a:t>
            </a:r>
            <a:endParaRPr lang="en-US" altLang="zh-CN" sz="2400" dirty="0" smtClean="0"/>
          </a:p>
          <a:p>
            <a:pPr>
              <a:lnSpc>
                <a:spcPct val="150000"/>
              </a:lnSpc>
            </a:pPr>
            <a:r>
              <a:rPr lang="zh-CN" altLang="en-US" sz="2400" dirty="0"/>
              <a:t>以上讲解了 </a:t>
            </a:r>
            <a:r>
              <a:rPr lang="en-US" altLang="zh-CN" sz="2400" dirty="0" err="1"/>
              <a:t>urlopen</a:t>
            </a:r>
            <a:r>
              <a:rPr lang="en-US" altLang="zh-CN" sz="2400" dirty="0"/>
              <a:t>() </a:t>
            </a:r>
            <a:r>
              <a:rPr lang="zh-CN" altLang="en-US" sz="2400" dirty="0"/>
              <a:t>方法的用法，通过这个最基本的函数可以完成简单的请求和网页抓取，如需更加详细了解，可以参见官方文档：</a:t>
            </a:r>
            <a:r>
              <a:rPr lang="en-US" altLang="zh-CN" sz="2400" dirty="0"/>
              <a:t>https://docs.python.org/3/library/urllib.request.html</a:t>
            </a:r>
            <a:r>
              <a:rPr lang="zh-CN" altLang="en-US" sz="2400" dirty="0"/>
              <a:t>。</a:t>
            </a:r>
          </a:p>
        </p:txBody>
      </p:sp>
    </p:spTree>
    <p:extLst>
      <p:ext uri="{BB962C8B-B14F-4D97-AF65-F5344CB8AC3E}">
        <p14:creationId xmlns:p14="http://schemas.microsoft.com/office/powerpoint/2010/main" val="2207203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276514004"/>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6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698" y="3597021"/>
            <a:ext cx="8126133" cy="273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85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280110221"/>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964983" y="3250800"/>
            <a:ext cx="8491728" cy="461665"/>
          </a:xfrm>
          <a:prstGeom prst="rect">
            <a:avLst/>
          </a:prstGeom>
        </p:spPr>
        <p:txBody>
          <a:bodyPr wrap="square">
            <a:spAutoFit/>
          </a:bodyPr>
          <a:lstStyle/>
          <a:p>
            <a:r>
              <a:rPr lang="zh-CN" altLang="en-US" sz="2400" dirty="0"/>
              <a:t> </a:t>
            </a:r>
            <a:r>
              <a:rPr lang="en-US" altLang="zh-CN" sz="2400" dirty="0"/>
              <a:t>Request </a:t>
            </a:r>
            <a:r>
              <a:rPr lang="zh-CN" altLang="en-US" sz="2400" dirty="0"/>
              <a:t>都可以通过怎样的参数来构造，它的构造方法如下：</a:t>
            </a:r>
          </a:p>
        </p:txBody>
      </p:sp>
      <p:sp>
        <p:nvSpPr>
          <p:cNvPr id="5" name="Rectangle 1"/>
          <p:cNvSpPr>
            <a:spLocks noChangeArrowheads="1"/>
          </p:cNvSpPr>
          <p:nvPr/>
        </p:nvSpPr>
        <p:spPr bwMode="auto">
          <a:xfrm>
            <a:off x="964983" y="4172374"/>
            <a:ext cx="10670517"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class urllib.request.Request(url, data=None, headers={}, origin_req_host=None, unverifiable=False, method=None)</a:t>
            </a:r>
            <a:r>
              <a:rPr kumimoji="0" lang="zh-CN"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3642986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18389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285949968"/>
              </p:ext>
            </p:extLst>
          </p:nvPr>
        </p:nvGraphicFramePr>
        <p:xfrm>
          <a:off x="802649" y="1610765"/>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6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218" y="2699037"/>
            <a:ext cx="6535631" cy="41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6778" y="965630"/>
            <a:ext cx="13049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0110" y="1968724"/>
            <a:ext cx="53244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573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315844813"/>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2151888" y="3557230"/>
            <a:ext cx="8608212" cy="2031325"/>
          </a:xfrm>
          <a:prstGeom prst="rect">
            <a:avLst/>
          </a:prstGeom>
        </p:spPr>
        <p:txBody>
          <a:bodyPr wrap="square">
            <a:spAutoFit/>
          </a:bodyPr>
          <a:lstStyle/>
          <a:p>
            <a:pPr>
              <a:lnSpc>
                <a:spcPct val="150000"/>
              </a:lnSpc>
            </a:pPr>
            <a:r>
              <a:rPr lang="en-US" altLang="zh-CN" sz="2800" dirty="0" err="1"/>
              <a:t>urllib.request</a:t>
            </a:r>
            <a:r>
              <a:rPr lang="en-US" altLang="zh-CN" sz="2800" dirty="0"/>
              <a:t> </a:t>
            </a:r>
            <a:r>
              <a:rPr lang="zh-CN" altLang="en-US" sz="2800" dirty="0"/>
              <a:t>模块里的 </a:t>
            </a:r>
            <a:r>
              <a:rPr lang="en-US" altLang="zh-CN" sz="2800" dirty="0" err="1"/>
              <a:t>BaseHandler</a:t>
            </a:r>
            <a:r>
              <a:rPr lang="zh-CN" altLang="en-US" sz="2800" dirty="0"/>
              <a:t>类，它是所有其他 </a:t>
            </a:r>
            <a:r>
              <a:rPr lang="en-US" altLang="zh-CN" sz="2800" dirty="0"/>
              <a:t>Handler </a:t>
            </a:r>
            <a:r>
              <a:rPr lang="zh-CN" altLang="en-US" sz="2800" dirty="0"/>
              <a:t>的父类，它提供了最基本的 </a:t>
            </a:r>
            <a:r>
              <a:rPr lang="en-US" altLang="zh-CN" sz="2800" dirty="0"/>
              <a:t>Handler </a:t>
            </a:r>
            <a:r>
              <a:rPr lang="zh-CN" altLang="en-US" sz="2800" dirty="0"/>
              <a:t>的方法，例如 </a:t>
            </a:r>
            <a:r>
              <a:rPr lang="en-US" altLang="zh-CN" sz="2800" dirty="0" err="1"/>
              <a:t>default_open</a:t>
            </a:r>
            <a:r>
              <a:rPr lang="en-US" altLang="zh-CN" sz="2800" dirty="0"/>
              <a:t>()</a:t>
            </a:r>
            <a:r>
              <a:rPr lang="zh-CN" altLang="en-US" sz="2800" dirty="0"/>
              <a:t>、</a:t>
            </a:r>
            <a:r>
              <a:rPr lang="en-US" altLang="zh-CN" sz="2800" dirty="0" err="1"/>
              <a:t>protocol_request</a:t>
            </a:r>
            <a:r>
              <a:rPr lang="en-US" altLang="zh-CN" sz="2800" dirty="0"/>
              <a:t>() </a:t>
            </a:r>
            <a:r>
              <a:rPr lang="zh-CN" altLang="en-US" sz="2800" dirty="0"/>
              <a:t>方法等。</a:t>
            </a:r>
          </a:p>
        </p:txBody>
      </p:sp>
    </p:spTree>
    <p:extLst>
      <p:ext uri="{BB962C8B-B14F-4D97-AF65-F5344CB8AC3E}">
        <p14:creationId xmlns:p14="http://schemas.microsoft.com/office/powerpoint/2010/main" val="1074090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584923222"/>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920104" y="2695694"/>
            <a:ext cx="1648208" cy="369332"/>
          </a:xfrm>
          <a:prstGeom prst="rect">
            <a:avLst/>
          </a:prstGeom>
        </p:spPr>
        <p:txBody>
          <a:bodyPr wrap="none">
            <a:spAutoFit/>
          </a:bodyPr>
          <a:lstStyle/>
          <a:p>
            <a:r>
              <a:rPr lang="en-US" altLang="zh-CN" dirty="0" err="1"/>
              <a:t>BaseHandler</a:t>
            </a:r>
            <a:r>
              <a:rPr lang="zh-CN" altLang="en-US" dirty="0"/>
              <a:t>类</a:t>
            </a:r>
          </a:p>
        </p:txBody>
      </p:sp>
      <p:sp>
        <p:nvSpPr>
          <p:cNvPr id="6" name="矩形 5"/>
          <p:cNvSpPr/>
          <p:nvPr/>
        </p:nvSpPr>
        <p:spPr>
          <a:xfrm>
            <a:off x="256032" y="3072348"/>
            <a:ext cx="11649456" cy="3785652"/>
          </a:xfrm>
          <a:prstGeom prst="rect">
            <a:avLst/>
          </a:prstGeom>
        </p:spPr>
        <p:txBody>
          <a:bodyPr wrap="square">
            <a:spAutoFit/>
          </a:bodyPr>
          <a:lstStyle/>
          <a:p>
            <a:pPr>
              <a:lnSpc>
                <a:spcPct val="150000"/>
              </a:lnSpc>
            </a:pPr>
            <a:r>
              <a:rPr lang="en-US" altLang="zh-CN" sz="2000" dirty="0" err="1"/>
              <a:t>HTTPDefaultErrorHandler</a:t>
            </a:r>
            <a:r>
              <a:rPr lang="en-US" altLang="zh-CN" sz="2000" dirty="0"/>
              <a:t> </a:t>
            </a:r>
            <a:r>
              <a:rPr lang="zh-CN" altLang="en-US" sz="2000" dirty="0"/>
              <a:t>用于处理 </a:t>
            </a:r>
            <a:r>
              <a:rPr lang="en-US" altLang="zh-CN" sz="2000" dirty="0"/>
              <a:t>HTTP </a:t>
            </a:r>
            <a:r>
              <a:rPr lang="zh-CN" altLang="en-US" sz="2000" dirty="0"/>
              <a:t>响应错误，错误都会抛出 </a:t>
            </a:r>
            <a:r>
              <a:rPr lang="en-US" altLang="zh-CN" sz="2000" dirty="0" err="1"/>
              <a:t>HTTPError</a:t>
            </a:r>
            <a:r>
              <a:rPr lang="en-US" altLang="zh-CN" sz="2000" dirty="0"/>
              <a:t> </a:t>
            </a:r>
            <a:r>
              <a:rPr lang="zh-CN" altLang="en-US" sz="2000" dirty="0"/>
              <a:t>类型的异常。</a:t>
            </a:r>
          </a:p>
          <a:p>
            <a:pPr>
              <a:lnSpc>
                <a:spcPct val="150000"/>
              </a:lnSpc>
            </a:pPr>
            <a:r>
              <a:rPr lang="en-US" altLang="zh-CN" sz="2000" dirty="0" err="1"/>
              <a:t>HTTPRedirectHandler</a:t>
            </a:r>
            <a:r>
              <a:rPr lang="en-US" altLang="zh-CN" sz="2000" dirty="0"/>
              <a:t> </a:t>
            </a:r>
            <a:r>
              <a:rPr lang="zh-CN" altLang="en-US" sz="2000" dirty="0"/>
              <a:t>用于处理重定向。</a:t>
            </a:r>
          </a:p>
          <a:p>
            <a:pPr>
              <a:lnSpc>
                <a:spcPct val="150000"/>
              </a:lnSpc>
            </a:pPr>
            <a:r>
              <a:rPr lang="en-US" altLang="zh-CN" sz="2000" dirty="0" err="1"/>
              <a:t>HTTPCookieProcessor</a:t>
            </a:r>
            <a:r>
              <a:rPr lang="en-US" altLang="zh-CN" sz="2000" dirty="0"/>
              <a:t> </a:t>
            </a:r>
            <a:r>
              <a:rPr lang="zh-CN" altLang="en-US" sz="2000" dirty="0"/>
              <a:t>用于处理 </a:t>
            </a:r>
            <a:r>
              <a:rPr lang="en-US" altLang="zh-CN" sz="2000" dirty="0"/>
              <a:t>Cookies</a:t>
            </a:r>
            <a:r>
              <a:rPr lang="zh-CN" altLang="en-US" sz="2000" dirty="0"/>
              <a:t>。</a:t>
            </a:r>
          </a:p>
          <a:p>
            <a:pPr>
              <a:lnSpc>
                <a:spcPct val="150000"/>
              </a:lnSpc>
            </a:pPr>
            <a:r>
              <a:rPr lang="en-US" altLang="zh-CN" sz="2000" dirty="0" err="1"/>
              <a:t>ProxyHandler</a:t>
            </a:r>
            <a:r>
              <a:rPr lang="en-US" altLang="zh-CN" sz="2000" dirty="0"/>
              <a:t> </a:t>
            </a:r>
            <a:r>
              <a:rPr lang="zh-CN" altLang="en-US" sz="2000" dirty="0"/>
              <a:t>用于设置代理，默认代理为空。</a:t>
            </a:r>
          </a:p>
          <a:p>
            <a:pPr>
              <a:lnSpc>
                <a:spcPct val="150000"/>
              </a:lnSpc>
            </a:pPr>
            <a:r>
              <a:rPr lang="en-US" altLang="zh-CN" sz="2000" dirty="0" err="1"/>
              <a:t>HTTPPasswordMgr</a:t>
            </a:r>
            <a:r>
              <a:rPr lang="en-US" altLang="zh-CN" sz="2000" dirty="0"/>
              <a:t> </a:t>
            </a:r>
            <a:r>
              <a:rPr lang="zh-CN" altLang="en-US" sz="2000" dirty="0"/>
              <a:t>用于管理密码，它维护了用户名密码的表。</a:t>
            </a:r>
          </a:p>
          <a:p>
            <a:pPr>
              <a:lnSpc>
                <a:spcPct val="150000"/>
              </a:lnSpc>
            </a:pPr>
            <a:r>
              <a:rPr lang="en-US" altLang="zh-CN" sz="2000" dirty="0" err="1"/>
              <a:t>HTTPBasicAuthHandler</a:t>
            </a:r>
            <a:r>
              <a:rPr lang="en-US" altLang="zh-CN" sz="2000" dirty="0"/>
              <a:t> </a:t>
            </a:r>
            <a:r>
              <a:rPr lang="zh-CN" altLang="en-US" sz="2000" dirty="0"/>
              <a:t>用于管理认证，如果一个链接打开时需要认证，那么可以用它来解决认证问题。</a:t>
            </a:r>
          </a:p>
          <a:p>
            <a:pPr>
              <a:lnSpc>
                <a:spcPct val="150000"/>
              </a:lnSpc>
            </a:pPr>
            <a:r>
              <a:rPr lang="zh-CN" altLang="en-US" sz="2000" dirty="0"/>
              <a:t>另外还有其他的 </a:t>
            </a:r>
            <a:r>
              <a:rPr lang="en-US" altLang="zh-CN" sz="2000" dirty="0"/>
              <a:t>Handler </a:t>
            </a:r>
            <a:r>
              <a:rPr lang="zh-CN" altLang="en-US" sz="2000" dirty="0"/>
              <a:t>类，在这不一一列举了，详情可以参考官方文档： </a:t>
            </a:r>
            <a:r>
              <a:rPr lang="en-US" altLang="zh-CN" sz="2000" dirty="0"/>
              <a:t>https://docs.python.org/3/library/urllib.request.html#urllib.request.BaseHandler</a:t>
            </a:r>
            <a:endParaRPr lang="zh-CN" altLang="en-US" sz="2000" dirty="0"/>
          </a:p>
        </p:txBody>
      </p:sp>
    </p:spTree>
    <p:extLst>
      <p:ext uri="{BB962C8B-B14F-4D97-AF65-F5344CB8AC3E}">
        <p14:creationId xmlns:p14="http://schemas.microsoft.com/office/powerpoint/2010/main" val="1576468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747882525"/>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2042" y="3248025"/>
            <a:ext cx="6732587"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619876" y="2604254"/>
            <a:ext cx="902811" cy="523220"/>
          </a:xfrm>
          <a:prstGeom prst="rect">
            <a:avLst/>
          </a:prstGeom>
        </p:spPr>
        <p:txBody>
          <a:bodyPr wrap="none">
            <a:spAutoFit/>
          </a:bodyPr>
          <a:lstStyle/>
          <a:p>
            <a:r>
              <a:rPr lang="zh-CN" altLang="en-US" sz="2800" dirty="0"/>
              <a:t>认证</a:t>
            </a:r>
          </a:p>
        </p:txBody>
      </p:sp>
    </p:spTree>
    <p:extLst>
      <p:ext uri="{BB962C8B-B14F-4D97-AF65-F5344CB8AC3E}">
        <p14:creationId xmlns:p14="http://schemas.microsoft.com/office/powerpoint/2010/main" val="1614890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85248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763734768"/>
              </p:ext>
            </p:extLst>
          </p:nvPr>
        </p:nvGraphicFramePr>
        <p:xfrm>
          <a:off x="944715" y="2201918"/>
          <a:ext cx="2701284"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4113568" y="1224448"/>
            <a:ext cx="5771132" cy="369332"/>
          </a:xfrm>
          <a:prstGeom prst="rect">
            <a:avLst/>
          </a:prstGeom>
        </p:spPr>
        <p:txBody>
          <a:bodyPr wrap="none">
            <a:spAutoFit/>
          </a:bodyPr>
          <a:lstStyle/>
          <a:p>
            <a:r>
              <a:rPr lang="zh-CN" altLang="en-US" dirty="0"/>
              <a:t>借助于 </a:t>
            </a:r>
            <a:r>
              <a:rPr lang="en-US" altLang="zh-CN" dirty="0" err="1"/>
              <a:t>HTTPBasicAuthHandler</a:t>
            </a:r>
            <a:r>
              <a:rPr lang="en-US" altLang="zh-CN" dirty="0"/>
              <a:t> </a:t>
            </a:r>
            <a:r>
              <a:rPr lang="zh-CN" altLang="en-US" dirty="0"/>
              <a:t>就可以完成，代码如下：</a:t>
            </a:r>
          </a:p>
        </p:txBody>
      </p:sp>
      <p:pic>
        <p:nvPicPr>
          <p:cNvPr id="317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0758" y="1968724"/>
            <a:ext cx="7351713"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73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BBBBB1F-C236-4EA3-8C90-9A3240BC7773}"/>
              </a:ext>
            </a:extLst>
          </p:cNvPr>
          <p:cNvSpPr>
            <a:spLocks noGrp="1"/>
          </p:cNvSpPr>
          <p:nvPr>
            <p:ph idx="1"/>
          </p:nvPr>
        </p:nvSpPr>
        <p:spPr>
          <a:xfrm>
            <a:off x="2457797" y="2384982"/>
            <a:ext cx="8147358" cy="3970248"/>
          </a:xfrm>
        </p:spPr>
        <p:txBody>
          <a:bodyPr>
            <a:normAutofit/>
          </a:bodyPr>
          <a:lstStyle/>
          <a:p>
            <a:r>
              <a:rPr lang="zh-CN" altLang="en-US" sz="2800" b="1" dirty="0" smtClean="0"/>
              <a:t>爬虫基础</a:t>
            </a:r>
            <a:endParaRPr lang="en-US" altLang="zh-CN" sz="2800" b="1" dirty="0" smtClean="0"/>
          </a:p>
          <a:p>
            <a:r>
              <a:rPr lang="zh-CN" altLang="en-US" sz="2800" b="1" dirty="0">
                <a:solidFill>
                  <a:srgbClr val="FF0000"/>
                </a:solidFill>
              </a:rPr>
              <a:t>基本库的使用</a:t>
            </a:r>
            <a:endParaRPr lang="en-US" altLang="zh-CN" sz="2800" b="1" dirty="0">
              <a:solidFill>
                <a:srgbClr val="FF0000"/>
              </a:solidFill>
            </a:endParaRPr>
          </a:p>
          <a:p>
            <a:endParaRPr lang="zh-CN" altLang="en-US" sz="2800" b="1" dirty="0"/>
          </a:p>
        </p:txBody>
      </p:sp>
      <p:sp>
        <p:nvSpPr>
          <p:cNvPr id="2" name="标题 1">
            <a:extLst>
              <a:ext uri="{FF2B5EF4-FFF2-40B4-BE49-F238E27FC236}">
                <a16:creationId xmlns="" xmlns:a16="http://schemas.microsoft.com/office/drawing/2014/main" id="{27455F4A-469A-4EC0-936C-5227C9437A27}"/>
              </a:ext>
            </a:extLst>
          </p:cNvPr>
          <p:cNvSpPr>
            <a:spLocks noGrp="1"/>
          </p:cNvSpPr>
          <p:nvPr>
            <p:ph type="title"/>
          </p:nvPr>
        </p:nvSpPr>
        <p:spPr/>
        <p:txBody>
          <a:bodyPr/>
          <a:lstStyle/>
          <a:p>
            <a:r>
              <a:rPr lang="en-US" altLang="zh-CN" dirty="0" smtClean="0"/>
              <a:t>Python-</a:t>
            </a:r>
            <a:r>
              <a:rPr lang="zh-CN" altLang="en-US" dirty="0" smtClean="0"/>
              <a:t>网络爬虫</a:t>
            </a:r>
            <a:endParaRPr lang="zh-CN" altLang="en-US" dirty="0"/>
          </a:p>
        </p:txBody>
      </p:sp>
    </p:spTree>
    <p:extLst>
      <p:ext uri="{BB962C8B-B14F-4D97-AF65-F5344CB8AC3E}">
        <p14:creationId xmlns:p14="http://schemas.microsoft.com/office/powerpoint/2010/main" val="329403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789321735"/>
              </p:ext>
            </p:extLst>
          </p:nvPr>
        </p:nvGraphicFramePr>
        <p:xfrm>
          <a:off x="505802" y="163731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7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0014" y="1210577"/>
            <a:ext cx="6610292" cy="520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038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814599985"/>
              </p:ext>
            </p:extLst>
          </p:nvPr>
        </p:nvGraphicFramePr>
        <p:xfrm>
          <a:off x="377786" y="189892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944715" y="3244334"/>
            <a:ext cx="7027886" cy="523220"/>
          </a:xfrm>
          <a:prstGeom prst="rect">
            <a:avLst/>
          </a:prstGeom>
        </p:spPr>
        <p:txBody>
          <a:bodyPr wrap="none">
            <a:spAutoFit/>
          </a:bodyPr>
          <a:lstStyle/>
          <a:p>
            <a:r>
              <a:rPr lang="en-US" altLang="zh-CN" sz="2800" dirty="0"/>
              <a:t>Cookies </a:t>
            </a:r>
            <a:r>
              <a:rPr lang="zh-CN" altLang="en-US" sz="2800" dirty="0"/>
              <a:t>的</a:t>
            </a:r>
            <a:r>
              <a:rPr lang="zh-CN" altLang="en-US" sz="2800" dirty="0" smtClean="0"/>
              <a:t>处理</a:t>
            </a:r>
            <a:r>
              <a:rPr lang="en-US" altLang="zh-CN" sz="2800" dirty="0" smtClean="0"/>
              <a:t>.</a:t>
            </a:r>
            <a:r>
              <a:rPr lang="zh-CN" altLang="en-US" sz="2800" dirty="0" smtClean="0"/>
              <a:t>需要 </a:t>
            </a:r>
            <a:r>
              <a:rPr lang="en-US" altLang="zh-CN" sz="2800" dirty="0"/>
              <a:t>Cookies </a:t>
            </a:r>
            <a:r>
              <a:rPr lang="zh-CN" altLang="en-US" sz="2800" dirty="0"/>
              <a:t>相关的 </a:t>
            </a:r>
            <a:r>
              <a:rPr lang="en-US" altLang="zh-CN" sz="2800" dirty="0" smtClean="0"/>
              <a:t>Handler</a:t>
            </a:r>
            <a:endParaRPr lang="zh-CN" altLang="en-US" sz="2800" dirty="0"/>
          </a:p>
        </p:txBody>
      </p:sp>
      <p:pic>
        <p:nvPicPr>
          <p:cNvPr id="337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460" y="475262"/>
            <a:ext cx="9351192" cy="507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3936" y="4305300"/>
            <a:ext cx="57626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452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094748281"/>
              </p:ext>
            </p:extLst>
          </p:nvPr>
        </p:nvGraphicFramePr>
        <p:xfrm>
          <a:off x="377786" y="189892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944715" y="3244334"/>
            <a:ext cx="7027886" cy="523220"/>
          </a:xfrm>
          <a:prstGeom prst="rect">
            <a:avLst/>
          </a:prstGeom>
        </p:spPr>
        <p:txBody>
          <a:bodyPr wrap="none">
            <a:spAutoFit/>
          </a:bodyPr>
          <a:lstStyle/>
          <a:p>
            <a:r>
              <a:rPr lang="en-US" altLang="zh-CN" sz="2800" dirty="0"/>
              <a:t>Cookies </a:t>
            </a:r>
            <a:r>
              <a:rPr lang="zh-CN" altLang="en-US" sz="2800" dirty="0"/>
              <a:t>的</a:t>
            </a:r>
            <a:r>
              <a:rPr lang="zh-CN" altLang="en-US" sz="2800" dirty="0" smtClean="0"/>
              <a:t>处理</a:t>
            </a:r>
            <a:r>
              <a:rPr lang="en-US" altLang="zh-CN" sz="2800" dirty="0" smtClean="0"/>
              <a:t>.</a:t>
            </a:r>
            <a:r>
              <a:rPr lang="zh-CN" altLang="en-US" sz="2800" dirty="0" smtClean="0"/>
              <a:t>需要 </a:t>
            </a:r>
            <a:r>
              <a:rPr lang="en-US" altLang="zh-CN" sz="2800" dirty="0"/>
              <a:t>Cookies </a:t>
            </a:r>
            <a:r>
              <a:rPr lang="zh-CN" altLang="en-US" sz="2800" dirty="0"/>
              <a:t>相关的 </a:t>
            </a:r>
            <a:r>
              <a:rPr lang="en-US" altLang="zh-CN" sz="2800" dirty="0" smtClean="0"/>
              <a:t>Handler</a:t>
            </a:r>
            <a:endParaRPr lang="zh-CN" altLang="en-US" sz="2800" dirty="0"/>
          </a:p>
        </p:txBody>
      </p:sp>
      <p:pic>
        <p:nvPicPr>
          <p:cNvPr id="348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196" y="231650"/>
            <a:ext cx="10280343" cy="371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9131" y="3767554"/>
            <a:ext cx="7408863"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104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4222002657"/>
              </p:ext>
            </p:extLst>
          </p:nvPr>
        </p:nvGraphicFramePr>
        <p:xfrm>
          <a:off x="377786" y="189892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5031599" y="1898922"/>
            <a:ext cx="7160401" cy="1200329"/>
          </a:xfrm>
          <a:prstGeom prst="rect">
            <a:avLst/>
          </a:prstGeom>
        </p:spPr>
        <p:txBody>
          <a:bodyPr wrap="square">
            <a:spAutoFit/>
          </a:bodyPr>
          <a:lstStyle/>
          <a:p>
            <a:pPr>
              <a:lnSpc>
                <a:spcPct val="150000"/>
              </a:lnSpc>
            </a:pPr>
            <a:r>
              <a:rPr lang="zh-CN" altLang="en-US" sz="2400" dirty="0"/>
              <a:t>要保存成 </a:t>
            </a:r>
            <a:r>
              <a:rPr lang="en-US" altLang="zh-CN" sz="2400" dirty="0"/>
              <a:t>LWP </a:t>
            </a:r>
            <a:r>
              <a:rPr lang="zh-CN" altLang="en-US" sz="2400" dirty="0"/>
              <a:t>格式的 </a:t>
            </a:r>
            <a:r>
              <a:rPr lang="en-US" altLang="zh-CN" sz="2400" dirty="0"/>
              <a:t>Cookies </a:t>
            </a:r>
            <a:r>
              <a:rPr lang="zh-CN" altLang="en-US" sz="2400" dirty="0"/>
              <a:t>文件</a:t>
            </a:r>
            <a:r>
              <a:rPr lang="zh-CN" altLang="en-US" sz="2400" dirty="0" smtClean="0"/>
              <a:t>，改为：</a:t>
            </a:r>
            <a:endParaRPr lang="zh-CN" altLang="en-US" sz="2400" dirty="0"/>
          </a:p>
          <a:p>
            <a:pPr>
              <a:lnSpc>
                <a:spcPct val="150000"/>
              </a:lnSpc>
            </a:pPr>
            <a:r>
              <a:rPr lang="en-US" altLang="zh-CN" sz="2400" dirty="0" smtClean="0"/>
              <a:t>cookie </a:t>
            </a:r>
            <a:r>
              <a:rPr lang="en-US" altLang="zh-CN" sz="2400" dirty="0"/>
              <a:t>= </a:t>
            </a:r>
            <a:r>
              <a:rPr lang="en-US" altLang="zh-CN" sz="2400" dirty="0" err="1"/>
              <a:t>http.cookiejar.LWPCookieJar</a:t>
            </a:r>
            <a:r>
              <a:rPr lang="en-US" altLang="zh-CN" sz="2400" dirty="0"/>
              <a:t>(filename)</a:t>
            </a:r>
            <a:endParaRPr lang="zh-CN" altLang="en-US" sz="2400" dirty="0"/>
          </a:p>
        </p:txBody>
      </p:sp>
      <p:pic>
        <p:nvPicPr>
          <p:cNvPr id="358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790" y="3373570"/>
            <a:ext cx="7181074" cy="3056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725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476774810"/>
              </p:ext>
            </p:extLst>
          </p:nvPr>
        </p:nvGraphicFramePr>
        <p:xfrm>
          <a:off x="377786" y="189892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86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8635" y="3204020"/>
            <a:ext cx="10167577" cy="325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055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237840032"/>
              </p:ext>
            </p:extLst>
          </p:nvPr>
        </p:nvGraphicFramePr>
        <p:xfrm>
          <a:off x="377786" y="189892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4063962" y="3511075"/>
            <a:ext cx="3174267" cy="1938992"/>
          </a:xfrm>
          <a:prstGeom prst="rect">
            <a:avLst/>
          </a:prstGeom>
          <a:ln w="38100">
            <a:solidFill>
              <a:schemeClr val="accent1"/>
            </a:solidFill>
            <a:prstDash val="dash"/>
          </a:ln>
        </p:spPr>
        <p:txBody>
          <a:bodyPr wrap="none">
            <a:spAutoFit/>
          </a:bodyPr>
          <a:lstStyle/>
          <a:p>
            <a:pPr>
              <a:lnSpc>
                <a:spcPct val="150000"/>
              </a:lnSpc>
            </a:pPr>
            <a:r>
              <a:rPr lang="en-US" altLang="zh-CN" sz="4000" dirty="0" smtClean="0"/>
              <a:t>1</a:t>
            </a:r>
            <a:r>
              <a:rPr lang="zh-CN" altLang="en-US" sz="4000" dirty="0" smtClean="0"/>
              <a:t>、</a:t>
            </a:r>
            <a:r>
              <a:rPr lang="en-US" altLang="zh-CN" sz="4000" dirty="0" err="1" smtClean="0"/>
              <a:t>URLError</a:t>
            </a:r>
            <a:endParaRPr lang="en-US" altLang="zh-CN" sz="4000" dirty="0" smtClean="0"/>
          </a:p>
          <a:p>
            <a:pPr>
              <a:lnSpc>
                <a:spcPct val="150000"/>
              </a:lnSpc>
            </a:pPr>
            <a:r>
              <a:rPr lang="en-US" altLang="zh-CN" sz="4000" dirty="0" smtClean="0"/>
              <a:t>2</a:t>
            </a:r>
            <a:r>
              <a:rPr lang="zh-CN" altLang="en-US" sz="4000" dirty="0" smtClean="0"/>
              <a:t>、</a:t>
            </a:r>
            <a:r>
              <a:rPr lang="en-US" altLang="zh-CN" sz="4000" dirty="0" err="1" smtClean="0"/>
              <a:t>HTTPError</a:t>
            </a:r>
            <a:endParaRPr lang="en-US" altLang="zh-CN" sz="4000" dirty="0" smtClean="0"/>
          </a:p>
        </p:txBody>
      </p:sp>
    </p:spTree>
    <p:extLst>
      <p:ext uri="{BB962C8B-B14F-4D97-AF65-F5344CB8AC3E}">
        <p14:creationId xmlns:p14="http://schemas.microsoft.com/office/powerpoint/2010/main" val="2952129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790515080"/>
              </p:ext>
            </p:extLst>
          </p:nvPr>
        </p:nvGraphicFramePr>
        <p:xfrm>
          <a:off x="377786" y="1898922"/>
          <a:ext cx="445024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406" y="3429000"/>
            <a:ext cx="11348327" cy="185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406" y="5889308"/>
            <a:ext cx="2349271" cy="65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10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628437513"/>
              </p:ext>
            </p:extLst>
          </p:nvPr>
        </p:nvGraphicFramePr>
        <p:xfrm>
          <a:off x="725258" y="2005620"/>
          <a:ext cx="5090326"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66928" y="3081528"/>
            <a:ext cx="11196588" cy="2677656"/>
          </a:xfrm>
          <a:prstGeom prst="rect">
            <a:avLst/>
          </a:prstGeom>
        </p:spPr>
        <p:txBody>
          <a:bodyPr wrap="square">
            <a:spAutoFit/>
          </a:bodyPr>
          <a:lstStyle/>
          <a:p>
            <a:pPr>
              <a:lnSpc>
                <a:spcPct val="150000"/>
              </a:lnSpc>
            </a:pPr>
            <a:r>
              <a:rPr lang="en-US" altLang="zh-CN" sz="2800" dirty="0" smtClean="0"/>
              <a:t>1</a:t>
            </a:r>
            <a:r>
              <a:rPr lang="zh-CN" altLang="en-US" sz="2800" dirty="0" smtClean="0"/>
              <a:t>、</a:t>
            </a:r>
            <a:r>
              <a:rPr lang="en-US" altLang="zh-CN" sz="2800" dirty="0" smtClean="0">
                <a:solidFill>
                  <a:schemeClr val="tx2">
                    <a:lumMod val="60000"/>
                    <a:lumOff val="40000"/>
                  </a:schemeClr>
                </a:solidFill>
              </a:rPr>
              <a:t>code</a:t>
            </a:r>
            <a:r>
              <a:rPr lang="zh-CN" altLang="en-US" sz="2800" dirty="0"/>
              <a:t>，返回 </a:t>
            </a:r>
            <a:r>
              <a:rPr lang="en-US" altLang="zh-CN" sz="2800" dirty="0"/>
              <a:t>HTTP Status Code</a:t>
            </a:r>
            <a:r>
              <a:rPr lang="zh-CN" altLang="en-US" sz="2800" dirty="0"/>
              <a:t>，即状态码，比如 </a:t>
            </a:r>
            <a:r>
              <a:rPr lang="en-US" altLang="zh-CN" sz="2800" dirty="0"/>
              <a:t>404 </a:t>
            </a:r>
            <a:r>
              <a:rPr lang="zh-CN" altLang="en-US" sz="2800" dirty="0"/>
              <a:t>网页不存在，</a:t>
            </a:r>
            <a:r>
              <a:rPr lang="en-US" altLang="zh-CN" sz="2800" dirty="0"/>
              <a:t>500 </a:t>
            </a:r>
            <a:r>
              <a:rPr lang="zh-CN" altLang="en-US" sz="2800" dirty="0"/>
              <a:t>服务器内部错误等等。</a:t>
            </a:r>
          </a:p>
          <a:p>
            <a:pPr>
              <a:lnSpc>
                <a:spcPct val="150000"/>
              </a:lnSpc>
            </a:pPr>
            <a:r>
              <a:rPr lang="en-US" altLang="zh-CN" sz="2800" dirty="0" smtClean="0"/>
              <a:t>2</a:t>
            </a:r>
            <a:r>
              <a:rPr lang="zh-CN" altLang="en-US" sz="2800" dirty="0" smtClean="0"/>
              <a:t>、</a:t>
            </a:r>
            <a:r>
              <a:rPr lang="en-US" altLang="zh-CN" sz="2800" dirty="0" smtClean="0">
                <a:solidFill>
                  <a:schemeClr val="tx2">
                    <a:lumMod val="60000"/>
                    <a:lumOff val="40000"/>
                  </a:schemeClr>
                </a:solidFill>
              </a:rPr>
              <a:t>reason</a:t>
            </a:r>
            <a:r>
              <a:rPr lang="zh-CN" altLang="en-US" sz="2800" dirty="0"/>
              <a:t>，同父类一样，返回错误的原因。</a:t>
            </a:r>
          </a:p>
          <a:p>
            <a:pPr>
              <a:lnSpc>
                <a:spcPct val="150000"/>
              </a:lnSpc>
            </a:pPr>
            <a:r>
              <a:rPr lang="en-US" altLang="zh-CN" sz="2800" dirty="0" smtClean="0"/>
              <a:t>3</a:t>
            </a:r>
            <a:r>
              <a:rPr lang="zh-CN" altLang="en-US" sz="2800" dirty="0" smtClean="0"/>
              <a:t>、</a:t>
            </a:r>
            <a:r>
              <a:rPr lang="en-US" altLang="zh-CN" sz="2800" dirty="0" smtClean="0">
                <a:solidFill>
                  <a:schemeClr val="tx2">
                    <a:lumMod val="60000"/>
                    <a:lumOff val="40000"/>
                  </a:schemeClr>
                </a:solidFill>
              </a:rPr>
              <a:t>headers</a:t>
            </a:r>
            <a:r>
              <a:rPr lang="zh-CN" altLang="en-US" sz="2800" dirty="0"/>
              <a:t>，返回 </a:t>
            </a:r>
            <a:r>
              <a:rPr lang="en-US" altLang="zh-CN" sz="2800" dirty="0"/>
              <a:t>Request Headers</a:t>
            </a:r>
            <a:r>
              <a:rPr lang="zh-CN" altLang="en-US" sz="2800" dirty="0"/>
              <a:t>。</a:t>
            </a:r>
          </a:p>
        </p:txBody>
      </p:sp>
    </p:spTree>
    <p:extLst>
      <p:ext uri="{BB962C8B-B14F-4D97-AF65-F5344CB8AC3E}">
        <p14:creationId xmlns:p14="http://schemas.microsoft.com/office/powerpoint/2010/main" val="897431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120504529"/>
              </p:ext>
            </p:extLst>
          </p:nvPr>
        </p:nvGraphicFramePr>
        <p:xfrm>
          <a:off x="725258" y="2005620"/>
          <a:ext cx="5090326"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998" y="3028379"/>
            <a:ext cx="9874951" cy="203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998" y="5065776"/>
            <a:ext cx="4805554" cy="160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894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621792631"/>
              </p:ext>
            </p:extLst>
          </p:nvPr>
        </p:nvGraphicFramePr>
        <p:xfrm>
          <a:off x="725258" y="2005620"/>
          <a:ext cx="5090326"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850" y="2848356"/>
            <a:ext cx="8501253" cy="265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1232" y="4542948"/>
            <a:ext cx="4708677" cy="192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129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44715" y="762783"/>
            <a:ext cx="2954655" cy="646331"/>
          </a:xfrm>
          <a:prstGeom prst="rect">
            <a:avLst/>
          </a:prstGeom>
        </p:spPr>
        <p:txBody>
          <a:bodyPr wrap="none">
            <a:spAutoFit/>
          </a:bodyPr>
          <a:lstStyle/>
          <a:p>
            <a:r>
              <a:rPr lang="zh-CN" altLang="en-US" sz="3600" b="1" dirty="0"/>
              <a:t>基本库的使用</a:t>
            </a:r>
          </a:p>
        </p:txBody>
      </p:sp>
      <p:graphicFrame>
        <p:nvGraphicFramePr>
          <p:cNvPr id="10" name="图示 9"/>
          <p:cNvGraphicFramePr/>
          <p:nvPr>
            <p:extLst>
              <p:ext uri="{D42A27DB-BD31-4B8C-83A1-F6EECF244321}">
                <p14:modId xmlns:p14="http://schemas.microsoft.com/office/powerpoint/2010/main" val="2092311277"/>
              </p:ext>
            </p:extLst>
          </p:nvPr>
        </p:nvGraphicFramePr>
        <p:xfrm>
          <a:off x="1265215" y="1653639"/>
          <a:ext cx="9805556" cy="4894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8533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642938594"/>
              </p:ext>
            </p:extLst>
          </p:nvPr>
        </p:nvGraphicFramePr>
        <p:xfrm>
          <a:off x="725258" y="2005620"/>
          <a:ext cx="5090326"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743712" y="2893506"/>
            <a:ext cx="889406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dirty="0"/>
              <a:t>有时候 </a:t>
            </a:r>
            <a:r>
              <a:rPr lang="en-US" altLang="zh-CN" dirty="0"/>
              <a:t>reason </a:t>
            </a:r>
            <a:r>
              <a:rPr lang="zh-CN" altLang="en-US" dirty="0"/>
              <a:t>属性返回的不一定是字符串，也可能是一个对象，我们再看下面的实例：</a:t>
            </a:r>
          </a:p>
        </p:txBody>
      </p:sp>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712" y="3429000"/>
            <a:ext cx="7994324" cy="238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7786" y="5347145"/>
            <a:ext cx="5444106" cy="90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805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657894652"/>
              </p:ext>
            </p:extLst>
          </p:nvPr>
        </p:nvGraphicFramePr>
        <p:xfrm>
          <a:off x="300634" y="1898922"/>
          <a:ext cx="5642966"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944715" y="2828836"/>
            <a:ext cx="10448709" cy="3046988"/>
          </a:xfrm>
          <a:prstGeom prst="rect">
            <a:avLst/>
          </a:prstGeom>
        </p:spPr>
        <p:txBody>
          <a:bodyPr wrap="square">
            <a:spAutoFit/>
          </a:bodyPr>
          <a:lstStyle/>
          <a:p>
            <a:pPr>
              <a:lnSpc>
                <a:spcPct val="150000"/>
              </a:lnSpc>
            </a:pPr>
            <a:r>
              <a:rPr lang="zh-CN" altLang="en-US" sz="3200" dirty="0"/>
              <a:t>它支持如下协议的 </a:t>
            </a:r>
            <a:r>
              <a:rPr lang="en-US" altLang="zh-CN" sz="3200" dirty="0"/>
              <a:t>URL </a:t>
            </a:r>
            <a:r>
              <a:rPr lang="zh-CN" altLang="en-US" sz="3200" dirty="0"/>
              <a:t>处理：</a:t>
            </a:r>
            <a:r>
              <a:rPr lang="en-US" altLang="zh-CN" sz="3200" dirty="0"/>
              <a:t>file</a:t>
            </a:r>
            <a:r>
              <a:rPr lang="zh-CN" altLang="en-US" sz="3200" dirty="0"/>
              <a:t>、</a:t>
            </a:r>
            <a:r>
              <a:rPr lang="en-US" altLang="zh-CN" sz="3200" dirty="0"/>
              <a:t>ftp</a:t>
            </a:r>
            <a:r>
              <a:rPr lang="zh-CN" altLang="en-US" sz="3200" dirty="0"/>
              <a:t>、</a:t>
            </a:r>
            <a:r>
              <a:rPr lang="en-US" altLang="zh-CN" sz="3200" dirty="0"/>
              <a:t>gopher</a:t>
            </a:r>
            <a:r>
              <a:rPr lang="zh-CN" altLang="en-US" sz="3200" dirty="0"/>
              <a:t>、</a:t>
            </a:r>
            <a:r>
              <a:rPr lang="en-US" altLang="zh-CN" sz="3200" dirty="0" err="1"/>
              <a:t>hdl</a:t>
            </a:r>
            <a:r>
              <a:rPr lang="zh-CN" altLang="en-US" sz="3200" dirty="0"/>
              <a:t>、</a:t>
            </a:r>
            <a:r>
              <a:rPr lang="en-US" altLang="zh-CN" sz="3200" dirty="0"/>
              <a:t>http</a:t>
            </a:r>
            <a:r>
              <a:rPr lang="zh-CN" altLang="en-US" sz="3200" dirty="0"/>
              <a:t>、</a:t>
            </a:r>
            <a:r>
              <a:rPr lang="en-US" altLang="zh-CN" sz="3200" dirty="0"/>
              <a:t>https</a:t>
            </a:r>
            <a:r>
              <a:rPr lang="zh-CN" altLang="en-US" sz="3200" dirty="0"/>
              <a:t>、</a:t>
            </a:r>
            <a:r>
              <a:rPr lang="en-US" altLang="zh-CN" sz="3200" dirty="0" err="1"/>
              <a:t>imap</a:t>
            </a:r>
            <a:r>
              <a:rPr lang="zh-CN" altLang="en-US" sz="3200" dirty="0"/>
              <a:t>、</a:t>
            </a:r>
            <a:r>
              <a:rPr lang="en-US" altLang="zh-CN" sz="3200" dirty="0"/>
              <a:t>mailto</a:t>
            </a:r>
            <a:r>
              <a:rPr lang="zh-CN" altLang="en-US" sz="3200" dirty="0"/>
              <a:t>、 </a:t>
            </a:r>
            <a:r>
              <a:rPr lang="en-US" altLang="zh-CN" sz="3200" dirty="0"/>
              <a:t>mms</a:t>
            </a:r>
            <a:r>
              <a:rPr lang="zh-CN" altLang="en-US" sz="3200" dirty="0"/>
              <a:t>、</a:t>
            </a:r>
            <a:r>
              <a:rPr lang="en-US" altLang="zh-CN" sz="3200" dirty="0"/>
              <a:t>news</a:t>
            </a:r>
            <a:r>
              <a:rPr lang="zh-CN" altLang="en-US" sz="3200" dirty="0"/>
              <a:t>、</a:t>
            </a:r>
            <a:r>
              <a:rPr lang="en-US" altLang="zh-CN" sz="3200" dirty="0"/>
              <a:t>nntp</a:t>
            </a:r>
            <a:r>
              <a:rPr lang="zh-CN" altLang="en-US" sz="3200" dirty="0"/>
              <a:t>、</a:t>
            </a:r>
            <a:r>
              <a:rPr lang="en-US" altLang="zh-CN" sz="3200" dirty="0" err="1"/>
              <a:t>prospero</a:t>
            </a:r>
            <a:r>
              <a:rPr lang="zh-CN" altLang="en-US" sz="3200" dirty="0"/>
              <a:t>、</a:t>
            </a:r>
            <a:r>
              <a:rPr lang="en-US" altLang="zh-CN" sz="3200" dirty="0" err="1"/>
              <a:t>rsync</a:t>
            </a:r>
            <a:r>
              <a:rPr lang="zh-CN" altLang="en-US" sz="3200" dirty="0"/>
              <a:t>、</a:t>
            </a:r>
            <a:r>
              <a:rPr lang="en-US" altLang="zh-CN" sz="3200" dirty="0" err="1"/>
              <a:t>rtsp</a:t>
            </a:r>
            <a:r>
              <a:rPr lang="zh-CN" altLang="en-US" sz="3200" dirty="0"/>
              <a:t>、</a:t>
            </a:r>
            <a:r>
              <a:rPr lang="en-US" altLang="zh-CN" sz="3200" dirty="0" err="1"/>
              <a:t>rtspu</a:t>
            </a:r>
            <a:r>
              <a:rPr lang="zh-CN" altLang="en-US" sz="3200" dirty="0"/>
              <a:t>、</a:t>
            </a:r>
            <a:r>
              <a:rPr lang="en-US" altLang="zh-CN" sz="3200" dirty="0" err="1"/>
              <a:t>sftp</a:t>
            </a:r>
            <a:r>
              <a:rPr lang="zh-CN" altLang="en-US" sz="3200" dirty="0"/>
              <a:t>、</a:t>
            </a:r>
            <a:r>
              <a:rPr lang="en-US" altLang="zh-CN" sz="3200" dirty="0" err="1"/>
              <a:t>shttp</a:t>
            </a:r>
            <a:r>
              <a:rPr lang="zh-CN" altLang="en-US" sz="3200" dirty="0"/>
              <a:t>、 </a:t>
            </a:r>
            <a:r>
              <a:rPr lang="en-US" altLang="zh-CN" sz="3200" dirty="0"/>
              <a:t>sip</a:t>
            </a:r>
            <a:r>
              <a:rPr lang="zh-CN" altLang="en-US" sz="3200" dirty="0"/>
              <a:t>、</a:t>
            </a:r>
            <a:r>
              <a:rPr lang="en-US" altLang="zh-CN" sz="3200" dirty="0"/>
              <a:t>sips</a:t>
            </a:r>
            <a:r>
              <a:rPr lang="zh-CN" altLang="en-US" sz="3200" dirty="0"/>
              <a:t>、</a:t>
            </a:r>
            <a:r>
              <a:rPr lang="en-US" altLang="zh-CN" sz="3200" dirty="0" err="1"/>
              <a:t>snews</a:t>
            </a:r>
            <a:r>
              <a:rPr lang="zh-CN" altLang="en-US" sz="3200" dirty="0"/>
              <a:t>、</a:t>
            </a:r>
            <a:r>
              <a:rPr lang="en-US" altLang="zh-CN" sz="3200" dirty="0" err="1"/>
              <a:t>svn</a:t>
            </a:r>
            <a:r>
              <a:rPr lang="zh-CN" altLang="en-US" sz="3200" dirty="0"/>
              <a:t>、</a:t>
            </a:r>
            <a:r>
              <a:rPr lang="en-US" altLang="zh-CN" sz="3200" dirty="0" err="1"/>
              <a:t>svn+ssh</a:t>
            </a:r>
            <a:r>
              <a:rPr lang="zh-CN" altLang="en-US" sz="3200" dirty="0"/>
              <a:t>、</a:t>
            </a:r>
            <a:r>
              <a:rPr lang="en-US" altLang="zh-CN" sz="3200" dirty="0"/>
              <a:t>telnet</a:t>
            </a:r>
            <a:r>
              <a:rPr lang="zh-CN" altLang="en-US" sz="3200" dirty="0"/>
              <a:t>、</a:t>
            </a:r>
            <a:r>
              <a:rPr lang="en-US" altLang="zh-CN" sz="3200" dirty="0" err="1" smtClean="0"/>
              <a:t>wais</a:t>
            </a:r>
            <a:r>
              <a:rPr lang="zh-CN" altLang="en-US" sz="3200" dirty="0" smtClean="0"/>
              <a:t>等</a:t>
            </a:r>
            <a:endParaRPr lang="zh-CN" altLang="en-US" sz="3200" dirty="0"/>
          </a:p>
        </p:txBody>
      </p:sp>
    </p:spTree>
    <p:extLst>
      <p:ext uri="{BB962C8B-B14F-4D97-AF65-F5344CB8AC3E}">
        <p14:creationId xmlns:p14="http://schemas.microsoft.com/office/powerpoint/2010/main" val="3855844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791058531"/>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99" y="2847974"/>
            <a:ext cx="8600969" cy="176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99" y="5094351"/>
            <a:ext cx="12218012" cy="85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79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4175943198"/>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696" y="4517136"/>
            <a:ext cx="6930591" cy="1795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4714" y="2771204"/>
            <a:ext cx="7013573" cy="174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364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97323831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762" y="2875979"/>
            <a:ext cx="9512954" cy="131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762" y="4467035"/>
            <a:ext cx="10619957" cy="1915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973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2148684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901" y="3075432"/>
            <a:ext cx="8738453" cy="164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901" y="4797430"/>
            <a:ext cx="9783824" cy="11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88281" y="5962718"/>
            <a:ext cx="3275235" cy="7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482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4474909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1386415" y="2865772"/>
            <a:ext cx="2016003" cy="461665"/>
          </a:xfrm>
          <a:prstGeom prst="rect">
            <a:avLst/>
          </a:prstGeom>
        </p:spPr>
        <p:txBody>
          <a:bodyPr wrap="square">
            <a:spAutoFit/>
          </a:bodyPr>
          <a:lstStyle/>
          <a:p>
            <a:r>
              <a:rPr lang="zh-CN" altLang="en-US" sz="2400" dirty="0"/>
              <a:t>带</a:t>
            </a:r>
            <a:r>
              <a:rPr lang="zh-CN" altLang="en-US" sz="2400" dirty="0" smtClean="0"/>
              <a:t>上 </a:t>
            </a:r>
            <a:r>
              <a:rPr lang="en-US" altLang="zh-CN" sz="2400" dirty="0"/>
              <a:t>scheme</a:t>
            </a:r>
            <a:endParaRPr lang="zh-CN" altLang="en-US" sz="24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3332753"/>
            <a:ext cx="12192000" cy="8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202633"/>
            <a:ext cx="10012715" cy="18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8279" y="6044444"/>
            <a:ext cx="3263721" cy="6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0913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689776747"/>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269" y="2757486"/>
            <a:ext cx="8925419" cy="194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269" y="4973822"/>
            <a:ext cx="6567706" cy="1884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33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698280625"/>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4715" y="2521025"/>
            <a:ext cx="8456764" cy="2050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645" y="4572001"/>
            <a:ext cx="9233113" cy="178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69758" y="5702707"/>
            <a:ext cx="2797507" cy="71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057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0461865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4715" y="2625799"/>
            <a:ext cx="8065989" cy="166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323" y="4403207"/>
            <a:ext cx="2597446" cy="215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63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187572967"/>
              </p:ext>
            </p:extLst>
          </p:nvPr>
        </p:nvGraphicFramePr>
        <p:xfrm>
          <a:off x="755149" y="2073902"/>
          <a:ext cx="4089226"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609344" y="3436688"/>
            <a:ext cx="8412480" cy="3046988"/>
          </a:xfrm>
          <a:prstGeom prst="rect">
            <a:avLst/>
          </a:prstGeom>
          <a:solidFill>
            <a:schemeClr val="bg2"/>
          </a:solidFill>
        </p:spPr>
        <p:txBody>
          <a:bodyPr wrap="square">
            <a:spAutoFit/>
          </a:bodyPr>
          <a:lstStyle/>
          <a:p>
            <a:pPr lvl="0">
              <a:lnSpc>
                <a:spcPct val="150000"/>
              </a:lnSpc>
            </a:pPr>
            <a:r>
              <a:rPr lang="zh-CN" altLang="en-US" sz="3200" dirty="0"/>
              <a:t>第一个模块 </a:t>
            </a:r>
            <a:r>
              <a:rPr lang="en-US" altLang="zh-CN" sz="3200" dirty="0" smtClean="0"/>
              <a:t>request--</a:t>
            </a:r>
            <a:r>
              <a:rPr lang="zh-CN" altLang="en-US" sz="3200" b="1" dirty="0">
                <a:solidFill>
                  <a:srgbClr val="FF0000"/>
                </a:solidFill>
              </a:rPr>
              <a:t>发送</a:t>
            </a:r>
            <a:r>
              <a:rPr lang="zh-CN" altLang="en-US" sz="3200" b="1" dirty="0" smtClean="0">
                <a:solidFill>
                  <a:srgbClr val="FF0000"/>
                </a:solidFill>
              </a:rPr>
              <a:t>请求</a:t>
            </a:r>
            <a:r>
              <a:rPr lang="zh-CN" altLang="en-US" sz="3200" dirty="0" smtClean="0"/>
              <a:t>。</a:t>
            </a:r>
            <a:endParaRPr lang="zh-CN" altLang="en-US" sz="3200" dirty="0"/>
          </a:p>
          <a:p>
            <a:pPr>
              <a:lnSpc>
                <a:spcPct val="150000"/>
              </a:lnSpc>
            </a:pPr>
            <a:r>
              <a:rPr lang="zh-CN" altLang="en-US" sz="3200" dirty="0"/>
              <a:t>第二个 </a:t>
            </a:r>
            <a:r>
              <a:rPr lang="en-US" altLang="zh-CN" sz="3200" dirty="0"/>
              <a:t>error </a:t>
            </a:r>
            <a:r>
              <a:rPr lang="zh-CN" altLang="en-US" sz="3200" dirty="0"/>
              <a:t>模块即异常处理</a:t>
            </a:r>
            <a:r>
              <a:rPr lang="zh-CN" altLang="en-US" sz="3200" dirty="0" smtClean="0"/>
              <a:t>模块。</a:t>
            </a:r>
            <a:endParaRPr lang="zh-CN" altLang="en-US" sz="3200" dirty="0"/>
          </a:p>
          <a:p>
            <a:pPr>
              <a:lnSpc>
                <a:spcPct val="150000"/>
              </a:lnSpc>
            </a:pPr>
            <a:r>
              <a:rPr lang="zh-CN" altLang="en-US" sz="3200" dirty="0"/>
              <a:t>第三个 </a:t>
            </a:r>
            <a:r>
              <a:rPr lang="en-US" altLang="zh-CN" sz="3200" dirty="0"/>
              <a:t>parse </a:t>
            </a:r>
            <a:r>
              <a:rPr lang="zh-CN" altLang="en-US" sz="3200" dirty="0"/>
              <a:t>模块是一个工具</a:t>
            </a:r>
            <a:r>
              <a:rPr lang="zh-CN" altLang="en-US" sz="3200" dirty="0" smtClean="0"/>
              <a:t>模块。</a:t>
            </a:r>
            <a:endParaRPr lang="zh-CN" altLang="en-US" sz="3200" dirty="0"/>
          </a:p>
          <a:p>
            <a:pPr>
              <a:lnSpc>
                <a:spcPct val="150000"/>
              </a:lnSpc>
            </a:pPr>
            <a:r>
              <a:rPr lang="zh-CN" altLang="en-US" sz="3200" dirty="0"/>
              <a:t>第四个模块是 </a:t>
            </a:r>
            <a:r>
              <a:rPr lang="en-US" altLang="zh-CN" sz="3200" dirty="0" err="1" smtClean="0"/>
              <a:t>robotparser</a:t>
            </a:r>
            <a:r>
              <a:rPr lang="zh-CN" altLang="en-US" sz="3200" dirty="0" smtClean="0"/>
              <a:t>，其实</a:t>
            </a:r>
            <a:r>
              <a:rPr lang="zh-CN" altLang="en-US" sz="3200" dirty="0"/>
              <a:t>用的比较少。</a:t>
            </a:r>
          </a:p>
        </p:txBody>
      </p:sp>
    </p:spTree>
    <p:extLst>
      <p:ext uri="{BB962C8B-B14F-4D97-AF65-F5344CB8AC3E}">
        <p14:creationId xmlns:p14="http://schemas.microsoft.com/office/powerpoint/2010/main" val="2019661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82374215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4714" y="2592461"/>
            <a:ext cx="9088003" cy="210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567" y="4699591"/>
            <a:ext cx="15144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567" y="5232991"/>
            <a:ext cx="6235201" cy="978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558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301997637"/>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组合 3"/>
          <p:cNvGrpSpPr/>
          <p:nvPr/>
        </p:nvGrpSpPr>
        <p:grpSpPr>
          <a:xfrm>
            <a:off x="280663" y="2650941"/>
            <a:ext cx="7523636" cy="2765130"/>
            <a:chOff x="280663" y="2650941"/>
            <a:chExt cx="7535982" cy="2775541"/>
          </a:xfrm>
        </p:grpSpPr>
        <p:pic>
          <p:nvPicPr>
            <p:cNvPr id="71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663" y="2650941"/>
              <a:ext cx="7237413"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1845" y="2778532"/>
              <a:ext cx="304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717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9616" y="3741253"/>
            <a:ext cx="38862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9138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46234195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145" y="2715401"/>
            <a:ext cx="4595755" cy="389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2986" y="2651218"/>
            <a:ext cx="6108100" cy="2013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3976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429514024"/>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739" y="2860159"/>
            <a:ext cx="5987166" cy="251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2905" y="3617063"/>
            <a:ext cx="5792247" cy="2496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429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985547467"/>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4715" y="2680401"/>
            <a:ext cx="4551952" cy="184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9138" y="3601816"/>
            <a:ext cx="5661230" cy="2607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442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57664608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26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501" y="2820729"/>
            <a:ext cx="7205766" cy="219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4608" y="5300550"/>
            <a:ext cx="8378908" cy="118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407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07361461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29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710" y="2687380"/>
            <a:ext cx="8121059" cy="211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9131" y="5066415"/>
            <a:ext cx="9252869" cy="1376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766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656884653"/>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1297200" y="3451943"/>
            <a:ext cx="8715516" cy="2236638"/>
          </a:xfrm>
          <a:prstGeom prst="rect">
            <a:avLst/>
          </a:prstGeom>
        </p:spPr>
        <p:txBody>
          <a:bodyPr wrap="square">
            <a:spAutoFit/>
          </a:bodyPr>
          <a:lstStyle/>
          <a:p>
            <a:pPr>
              <a:lnSpc>
                <a:spcPct val="150000"/>
              </a:lnSpc>
            </a:pPr>
            <a:r>
              <a:rPr lang="zh-CN" altLang="en-US" sz="3200" dirty="0"/>
              <a:t>本节介绍了 </a:t>
            </a:r>
            <a:r>
              <a:rPr lang="en-US" altLang="zh-CN" sz="3200" dirty="0"/>
              <a:t>parse </a:t>
            </a:r>
            <a:r>
              <a:rPr lang="zh-CN" altLang="en-US" sz="3200" dirty="0"/>
              <a:t>模块的一些常用 </a:t>
            </a:r>
            <a:r>
              <a:rPr lang="en-US" altLang="zh-CN" sz="3200" dirty="0"/>
              <a:t>URL </a:t>
            </a:r>
            <a:r>
              <a:rPr lang="zh-CN" altLang="en-US" sz="3200" dirty="0"/>
              <a:t>处理方法，有了这些方法我们可以方便地实现 </a:t>
            </a:r>
            <a:r>
              <a:rPr lang="en-US" altLang="zh-CN" sz="3200" dirty="0"/>
              <a:t>URL </a:t>
            </a:r>
            <a:r>
              <a:rPr lang="zh-CN" altLang="en-US" sz="3200" dirty="0"/>
              <a:t>的解析和构造，建议熟练掌握。</a:t>
            </a:r>
          </a:p>
        </p:txBody>
      </p:sp>
    </p:spTree>
    <p:extLst>
      <p:ext uri="{BB962C8B-B14F-4D97-AF65-F5344CB8AC3E}">
        <p14:creationId xmlns:p14="http://schemas.microsoft.com/office/powerpoint/2010/main" val="2533220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029187003"/>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856" y="2988856"/>
            <a:ext cx="3060159" cy="177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3119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903520608"/>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876" y="3016460"/>
            <a:ext cx="3298309" cy="301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7749" y="2691144"/>
            <a:ext cx="32099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29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869768048"/>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 y="3643060"/>
            <a:ext cx="8026332" cy="210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3243" y="2845884"/>
            <a:ext cx="5494956" cy="369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0279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818074526"/>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36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822" y="2678851"/>
            <a:ext cx="8983625" cy="397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4483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214426542"/>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38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830" y="2469080"/>
            <a:ext cx="6782808" cy="104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5071" y="3216349"/>
            <a:ext cx="77803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6519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22934218"/>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4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805" y="2802470"/>
            <a:ext cx="8801665" cy="266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13062" y="2995186"/>
            <a:ext cx="2486845" cy="268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430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186955756"/>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43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901" y="2625024"/>
            <a:ext cx="9177812" cy="252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9567" y="3885590"/>
            <a:ext cx="2517098" cy="247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667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10012716" y="1375702"/>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284452795"/>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899682" y="3105835"/>
            <a:ext cx="8605285" cy="2308324"/>
          </a:xfrm>
          <a:prstGeom prst="rect">
            <a:avLst/>
          </a:prstGeom>
        </p:spPr>
        <p:txBody>
          <a:bodyPr wrap="square">
            <a:spAutoFit/>
          </a:bodyPr>
          <a:lstStyle/>
          <a:p>
            <a:pPr>
              <a:lnSpc>
                <a:spcPct val="150000"/>
              </a:lnSpc>
            </a:pPr>
            <a:r>
              <a:rPr lang="zh-CN" altLang="en-US" sz="3200" dirty="0"/>
              <a:t>以上介绍了 </a:t>
            </a:r>
            <a:r>
              <a:rPr lang="en-US" altLang="zh-CN" sz="3200" dirty="0" err="1"/>
              <a:t>robotparser</a:t>
            </a:r>
            <a:r>
              <a:rPr lang="en-US" altLang="zh-CN" sz="3200" dirty="0"/>
              <a:t> </a:t>
            </a:r>
            <a:r>
              <a:rPr lang="zh-CN" altLang="en-US" sz="3200" dirty="0"/>
              <a:t>模块的基本用法和实例讲解，利用它我们就可以方便地判断哪些页面可以抓取哪些不可以了。</a:t>
            </a:r>
          </a:p>
        </p:txBody>
      </p:sp>
    </p:spTree>
    <p:extLst>
      <p:ext uri="{BB962C8B-B14F-4D97-AF65-F5344CB8AC3E}">
        <p14:creationId xmlns:p14="http://schemas.microsoft.com/office/powerpoint/2010/main" val="3601363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388303351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176731351"/>
              </p:ext>
            </p:extLst>
          </p:nvPr>
        </p:nvGraphicFramePr>
        <p:xfrm>
          <a:off x="2586150" y="3903553"/>
          <a:ext cx="6649998" cy="12638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21706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3890619229"/>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4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20" y="2877326"/>
            <a:ext cx="4617752" cy="275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8027" y="2672538"/>
            <a:ext cx="18859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8027" y="3082113"/>
            <a:ext cx="7275513"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9791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843467543"/>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48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660" y="2855507"/>
            <a:ext cx="8716906" cy="329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563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943746754"/>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50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129" y="2881313"/>
            <a:ext cx="6583624" cy="183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5458" y="2733325"/>
            <a:ext cx="3886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8556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85945871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5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 y="3074471"/>
            <a:ext cx="12191248" cy="2964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784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227654501"/>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433" y="4199001"/>
            <a:ext cx="47529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5272" y="4081463"/>
            <a:ext cx="31718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784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3508324043"/>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02641" y="2730910"/>
            <a:ext cx="2512226" cy="461665"/>
          </a:xfrm>
          <a:prstGeom prst="rect">
            <a:avLst/>
          </a:prstGeom>
        </p:spPr>
        <p:txBody>
          <a:bodyPr wrap="none">
            <a:spAutoFit/>
          </a:bodyPr>
          <a:lstStyle/>
          <a:p>
            <a:r>
              <a:rPr lang="zh-CN" altLang="en-US" sz="2400" dirty="0">
                <a:solidFill>
                  <a:schemeClr val="bg2">
                    <a:lumMod val="50000"/>
                  </a:schemeClr>
                </a:solidFill>
              </a:rPr>
              <a:t>利用 </a:t>
            </a:r>
            <a:r>
              <a:rPr lang="en-US" altLang="zh-CN" sz="2400" dirty="0" err="1">
                <a:solidFill>
                  <a:schemeClr val="bg2">
                    <a:lumMod val="50000"/>
                  </a:schemeClr>
                </a:solidFill>
              </a:rPr>
              <a:t>params</a:t>
            </a:r>
            <a:r>
              <a:rPr lang="en-US" altLang="zh-CN" sz="2400" dirty="0">
                <a:solidFill>
                  <a:schemeClr val="bg2">
                    <a:lumMod val="50000"/>
                  </a:schemeClr>
                </a:solidFill>
              </a:rPr>
              <a:t> </a:t>
            </a:r>
            <a:r>
              <a:rPr lang="zh-CN" altLang="en-US" sz="2400" dirty="0" smtClean="0">
                <a:solidFill>
                  <a:schemeClr val="bg2">
                    <a:lumMod val="50000"/>
                  </a:schemeClr>
                </a:solidFill>
              </a:rPr>
              <a:t>参数</a:t>
            </a:r>
            <a:endParaRPr lang="zh-CN" altLang="en-US" sz="2400" dirty="0">
              <a:solidFill>
                <a:schemeClr val="bg2">
                  <a:lumMod val="50000"/>
                </a:schemeClr>
              </a:solidFill>
            </a:endParaRPr>
          </a:p>
        </p:txBody>
      </p:sp>
      <p:pic>
        <p:nvPicPr>
          <p:cNvPr id="2355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641" y="3192574"/>
            <a:ext cx="6712969" cy="316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8993" y="2200274"/>
            <a:ext cx="43815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2680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438558" y="1390437"/>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967733352"/>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57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279" y="2912324"/>
            <a:ext cx="6036283" cy="257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9370" y="4754745"/>
            <a:ext cx="8115421" cy="204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637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031341086"/>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8624874" y="1904100"/>
            <a:ext cx="2031325"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3600" dirty="0"/>
              <a:t>抓取网页</a:t>
            </a:r>
          </a:p>
        </p:txBody>
      </p:sp>
      <p:pic>
        <p:nvPicPr>
          <p:cNvPr id="2560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380" y="2773437"/>
            <a:ext cx="7389813"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6423" y="5488062"/>
            <a:ext cx="75041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7644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911080221"/>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8454754" y="1904100"/>
            <a:ext cx="3567126"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3600" b="1" dirty="0"/>
              <a:t>抓取二进制数据</a:t>
            </a:r>
          </a:p>
        </p:txBody>
      </p:sp>
      <p:pic>
        <p:nvPicPr>
          <p:cNvPr id="266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066" y="2767013"/>
            <a:ext cx="6357737" cy="20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63134" y="3119438"/>
            <a:ext cx="35528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940" y="5032413"/>
            <a:ext cx="97155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66" y="5566477"/>
            <a:ext cx="769461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3430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1022729191"/>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8454754" y="1904100"/>
            <a:ext cx="3567126"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3600" b="1" dirty="0"/>
              <a:t>抓取二进制数据</a:t>
            </a:r>
          </a:p>
        </p:txBody>
      </p:sp>
      <p:pic>
        <p:nvPicPr>
          <p:cNvPr id="276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945" y="3019646"/>
            <a:ext cx="7064892" cy="236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95219" y="4199860"/>
            <a:ext cx="1486195" cy="1180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1052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1252131618"/>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8454754" y="1904100"/>
            <a:ext cx="2815758"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3600" b="1" dirty="0"/>
              <a:t>添加</a:t>
            </a:r>
            <a:r>
              <a:rPr lang="en-US" altLang="zh-CN" sz="3600" b="1" dirty="0"/>
              <a:t>Headers</a:t>
            </a:r>
          </a:p>
        </p:txBody>
      </p:sp>
      <p:pic>
        <p:nvPicPr>
          <p:cNvPr id="286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850" y="2924174"/>
            <a:ext cx="7721216" cy="18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2351" y="4319703"/>
            <a:ext cx="4924296" cy="253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1976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545171576"/>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8454754" y="1904100"/>
            <a:ext cx="2815758"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3600" b="1" dirty="0"/>
              <a:t>添加</a:t>
            </a:r>
            <a:r>
              <a:rPr lang="en-US" altLang="zh-CN" sz="3600" b="1" dirty="0"/>
              <a:t>Headers</a:t>
            </a:r>
          </a:p>
        </p:txBody>
      </p:sp>
      <p:pic>
        <p:nvPicPr>
          <p:cNvPr id="296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39" y="2773879"/>
            <a:ext cx="11303014"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3355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647918078"/>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404" y="2840887"/>
            <a:ext cx="6716123" cy="187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2584" y="2550431"/>
            <a:ext cx="11811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2584" y="3130681"/>
            <a:ext cx="47339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4725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486555369"/>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7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395" y="2900806"/>
            <a:ext cx="6340663" cy="3797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3472" y="3282663"/>
            <a:ext cx="7643070" cy="30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4633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024423335"/>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1644501" y="3128228"/>
            <a:ext cx="8371367" cy="2308324"/>
          </a:xfrm>
          <a:prstGeom prst="rect">
            <a:avLst/>
          </a:prstGeom>
        </p:spPr>
        <p:txBody>
          <a:bodyPr wrap="square">
            <a:spAutoFit/>
          </a:bodyPr>
          <a:lstStyle/>
          <a:p>
            <a:pPr>
              <a:lnSpc>
                <a:spcPct val="150000"/>
              </a:lnSpc>
            </a:pPr>
            <a:r>
              <a:rPr lang="zh-CN" altLang="en-US" sz="3200" dirty="0"/>
              <a:t>本节我们了解了利用 </a:t>
            </a:r>
            <a:r>
              <a:rPr lang="en-US" altLang="zh-CN" sz="3200" dirty="0"/>
              <a:t>Requests </a:t>
            </a:r>
            <a:r>
              <a:rPr lang="zh-CN" altLang="en-US" sz="3200" dirty="0"/>
              <a:t>模拟最基本的 </a:t>
            </a:r>
            <a:r>
              <a:rPr lang="en-US" altLang="zh-CN" sz="3200" dirty="0"/>
              <a:t>GET </a:t>
            </a:r>
            <a:r>
              <a:rPr lang="zh-CN" altLang="en-US" sz="3200" dirty="0"/>
              <a:t>和 </a:t>
            </a:r>
            <a:r>
              <a:rPr lang="en-US" altLang="zh-CN" sz="3200" dirty="0"/>
              <a:t>POST </a:t>
            </a:r>
            <a:r>
              <a:rPr lang="zh-CN" altLang="en-US" sz="3200" dirty="0"/>
              <a:t>请求的过程，关于更多高级的用法，会在下一节进行讲解。</a:t>
            </a:r>
          </a:p>
        </p:txBody>
      </p:sp>
    </p:spTree>
    <p:extLst>
      <p:ext uri="{BB962C8B-B14F-4D97-AF65-F5344CB8AC3E}">
        <p14:creationId xmlns:p14="http://schemas.microsoft.com/office/powerpoint/2010/main" val="4008957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3474251464"/>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30" y="3789426"/>
            <a:ext cx="8254530" cy="292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2698" y="2364386"/>
            <a:ext cx="6759302" cy="256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2214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4090394074"/>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134138" y="2826127"/>
            <a:ext cx="10327759" cy="4031873"/>
          </a:xfrm>
          <a:prstGeom prst="rect">
            <a:avLst/>
          </a:prstGeom>
        </p:spPr>
        <p:txBody>
          <a:bodyPr wrap="square">
            <a:spAutoFit/>
          </a:bodyPr>
          <a:lstStyle/>
          <a:p>
            <a:pPr>
              <a:lnSpc>
                <a:spcPct val="200000"/>
              </a:lnSpc>
            </a:pPr>
            <a:r>
              <a:rPr lang="zh-CN" altLang="en-US" sz="3200" dirty="0"/>
              <a:t>在前面一节我们了解了 </a:t>
            </a:r>
            <a:r>
              <a:rPr lang="en-US" altLang="zh-CN" sz="3200" dirty="0"/>
              <a:t>Requests </a:t>
            </a:r>
            <a:r>
              <a:rPr lang="zh-CN" altLang="en-US" sz="3200" dirty="0"/>
              <a:t>的基本用法，如基本的 </a:t>
            </a:r>
            <a:r>
              <a:rPr lang="en-US" altLang="zh-CN" sz="3200" dirty="0"/>
              <a:t>GET</a:t>
            </a:r>
            <a:r>
              <a:rPr lang="zh-CN" altLang="en-US" sz="3200" dirty="0"/>
              <a:t>、</a:t>
            </a:r>
            <a:r>
              <a:rPr lang="en-US" altLang="zh-CN" sz="3200" dirty="0"/>
              <a:t>POST </a:t>
            </a:r>
            <a:r>
              <a:rPr lang="zh-CN" altLang="en-US" sz="3200" dirty="0"/>
              <a:t>请求以及 </a:t>
            </a:r>
            <a:r>
              <a:rPr lang="en-US" altLang="zh-CN" sz="3200" dirty="0"/>
              <a:t>Response </a:t>
            </a:r>
            <a:r>
              <a:rPr lang="zh-CN" altLang="en-US" sz="3200" dirty="0"/>
              <a:t>对象的用法，本节我们再来了解下 </a:t>
            </a:r>
            <a:r>
              <a:rPr lang="en-US" altLang="zh-CN" sz="3200" dirty="0"/>
              <a:t>Requests </a:t>
            </a:r>
            <a:r>
              <a:rPr lang="zh-CN" altLang="en-US" sz="3200" dirty="0"/>
              <a:t>的一些高级用法，如文件上传，代理设置，</a:t>
            </a:r>
            <a:r>
              <a:rPr lang="en-US" altLang="zh-CN" sz="3200" dirty="0"/>
              <a:t>Cookies </a:t>
            </a:r>
            <a:r>
              <a:rPr lang="zh-CN" altLang="en-US" sz="3200" dirty="0"/>
              <a:t>设置等等。</a:t>
            </a:r>
            <a:endParaRPr lang="en-US" altLang="zh-CN" sz="3200" dirty="0"/>
          </a:p>
        </p:txBody>
      </p:sp>
    </p:spTree>
    <p:extLst>
      <p:ext uri="{BB962C8B-B14F-4D97-AF65-F5344CB8AC3E}">
        <p14:creationId xmlns:p14="http://schemas.microsoft.com/office/powerpoint/2010/main" val="24774656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412063554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7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590" y="2698344"/>
            <a:ext cx="6131331" cy="191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13252" y="2081655"/>
            <a:ext cx="1209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3572" y="2698344"/>
            <a:ext cx="6704013"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6769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468288721"/>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8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922" y="2789495"/>
            <a:ext cx="5995961" cy="271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3329" y="2918967"/>
            <a:ext cx="7418387"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6227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373879511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443210" y="2648910"/>
            <a:ext cx="5181227" cy="369332"/>
          </a:xfrm>
          <a:prstGeom prst="rect">
            <a:avLst/>
          </a:prstGeom>
        </p:spPr>
        <p:txBody>
          <a:bodyPr wrap="none">
            <a:spAutoFit/>
          </a:bodyPr>
          <a:lstStyle/>
          <a:p>
            <a:r>
              <a:rPr lang="zh-CN" altLang="en-US" dirty="0"/>
              <a:t>首先登录知乎，将 </a:t>
            </a:r>
            <a:r>
              <a:rPr lang="en-US" altLang="zh-CN" dirty="0"/>
              <a:t>Headers </a:t>
            </a:r>
            <a:r>
              <a:rPr lang="zh-CN" altLang="en-US" dirty="0"/>
              <a:t>中的 </a:t>
            </a:r>
            <a:r>
              <a:rPr lang="en-US" altLang="zh-CN" dirty="0"/>
              <a:t>Cookies </a:t>
            </a:r>
            <a:r>
              <a:rPr lang="zh-CN" altLang="en-US" dirty="0"/>
              <a:t>复制下来</a:t>
            </a:r>
          </a:p>
        </p:txBody>
      </p:sp>
      <p:pic>
        <p:nvPicPr>
          <p:cNvPr id="358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2773" y="3145832"/>
            <a:ext cx="7380287"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7203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928420396"/>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86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184" y="2826387"/>
            <a:ext cx="9952517" cy="33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7372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3976854137"/>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789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74" y="2680956"/>
            <a:ext cx="8853377" cy="412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4659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150311431"/>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318978" y="2816270"/>
            <a:ext cx="11674548" cy="3970318"/>
          </a:xfrm>
          <a:prstGeom prst="rect">
            <a:avLst/>
          </a:prstGeom>
        </p:spPr>
        <p:txBody>
          <a:bodyPr wrap="square">
            <a:spAutoFit/>
          </a:bodyPr>
          <a:lstStyle/>
          <a:p>
            <a:pPr>
              <a:lnSpc>
                <a:spcPct val="150000"/>
              </a:lnSpc>
            </a:pPr>
            <a:r>
              <a:rPr lang="zh-CN" altLang="en-US" sz="2400" dirty="0"/>
              <a:t>在 </a:t>
            </a:r>
            <a:r>
              <a:rPr lang="en-US" altLang="zh-CN" sz="2400" dirty="0"/>
              <a:t>Requests </a:t>
            </a:r>
            <a:r>
              <a:rPr lang="zh-CN" altLang="en-US" sz="2400" dirty="0"/>
              <a:t>中，我们如果直接利用 </a:t>
            </a:r>
            <a:r>
              <a:rPr lang="en-US" altLang="zh-CN" sz="2400" dirty="0"/>
              <a:t>get() </a:t>
            </a:r>
            <a:r>
              <a:rPr lang="zh-CN" altLang="en-US" sz="2400" dirty="0"/>
              <a:t>或 </a:t>
            </a:r>
            <a:r>
              <a:rPr lang="en-US" altLang="zh-CN" sz="2400" dirty="0"/>
              <a:t>post() </a:t>
            </a:r>
            <a:r>
              <a:rPr lang="zh-CN" altLang="en-US" sz="2400" dirty="0"/>
              <a:t>等方法的确可以做到模拟网页的请求。但是这实际上是相当于不同的会话，即不同的 </a:t>
            </a:r>
            <a:r>
              <a:rPr lang="en-US" altLang="zh-CN" sz="2400" dirty="0"/>
              <a:t>Session</a:t>
            </a:r>
            <a:r>
              <a:rPr lang="zh-CN" altLang="en-US" sz="2400" dirty="0"/>
              <a:t>，也就是说相当于你用了两个浏览器打开了不同的页面</a:t>
            </a:r>
            <a:r>
              <a:rPr lang="zh-CN" altLang="en-US" sz="2400" dirty="0" smtClean="0"/>
              <a:t>。</a:t>
            </a:r>
            <a:endParaRPr lang="zh-CN" altLang="en-US" sz="2400" dirty="0"/>
          </a:p>
          <a:p>
            <a:pPr>
              <a:lnSpc>
                <a:spcPct val="150000"/>
              </a:lnSpc>
            </a:pPr>
            <a:r>
              <a:rPr lang="zh-CN" altLang="en-US" sz="2400" dirty="0" smtClean="0"/>
              <a:t>设想</a:t>
            </a:r>
            <a:r>
              <a:rPr lang="zh-CN" altLang="en-US" sz="2400" dirty="0"/>
              <a:t>这样一个场景，我们第一个请求利用了 </a:t>
            </a:r>
            <a:r>
              <a:rPr lang="en-US" altLang="zh-CN" sz="2400" dirty="0"/>
              <a:t>post() </a:t>
            </a:r>
            <a:r>
              <a:rPr lang="zh-CN" altLang="en-US" sz="2400" dirty="0"/>
              <a:t>方法登录了某个网站，第二次想获取成功登录后的自己的个人信息，你又用了一次 </a:t>
            </a:r>
            <a:r>
              <a:rPr lang="en-US" altLang="zh-CN" sz="2400" dirty="0"/>
              <a:t>get() </a:t>
            </a:r>
            <a:r>
              <a:rPr lang="zh-CN" altLang="en-US" sz="2400" dirty="0"/>
              <a:t>方法去请求个人信息页面。实际上，这相当于打开了两个浏览器，是两个完全不相关的会话，能成功获取个人信息吗？</a:t>
            </a:r>
            <a:r>
              <a:rPr lang="zh-CN" altLang="en-US" sz="2400" dirty="0">
                <a:solidFill>
                  <a:srgbClr val="FF0000"/>
                </a:solidFill>
              </a:rPr>
              <a:t>那当然不能</a:t>
            </a:r>
            <a:r>
              <a:rPr lang="zh-CN" altLang="en-US" sz="2400" dirty="0"/>
              <a:t>。</a:t>
            </a:r>
          </a:p>
        </p:txBody>
      </p:sp>
    </p:spTree>
    <p:extLst>
      <p:ext uri="{BB962C8B-B14F-4D97-AF65-F5344CB8AC3E}">
        <p14:creationId xmlns:p14="http://schemas.microsoft.com/office/powerpoint/2010/main" val="20554890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2099813010"/>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9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66" y="2714624"/>
            <a:ext cx="8139201" cy="22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81989" y="3033822"/>
            <a:ext cx="2869764" cy="306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8653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1390484214"/>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99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604" y="2775209"/>
            <a:ext cx="6595873" cy="239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94822" y="2963603"/>
            <a:ext cx="3280456" cy="350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726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539547" y="813518"/>
            <a:ext cx="2233304"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a:t>requests</a:t>
            </a:r>
          </a:p>
        </p:txBody>
      </p:sp>
      <p:graphicFrame>
        <p:nvGraphicFramePr>
          <p:cNvPr id="8" name="图示 7"/>
          <p:cNvGraphicFramePr/>
          <p:nvPr>
            <p:extLst>
              <p:ext uri="{D42A27DB-BD31-4B8C-83A1-F6EECF244321}">
                <p14:modId xmlns:p14="http://schemas.microsoft.com/office/powerpoint/2010/main" val="3740714761"/>
              </p:ext>
            </p:extLst>
          </p:nvPr>
        </p:nvGraphicFramePr>
        <p:xfrm>
          <a:off x="291502" y="1898922"/>
          <a:ext cx="8029537" cy="70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p:cNvGraphicFramePr/>
          <p:nvPr>
            <p:extLst>
              <p:ext uri="{D42A27DB-BD31-4B8C-83A1-F6EECF244321}">
                <p14:modId xmlns:p14="http://schemas.microsoft.com/office/powerpoint/2010/main" val="866341833"/>
              </p:ext>
            </p:extLst>
          </p:nvPr>
        </p:nvGraphicFramePr>
        <p:xfrm>
          <a:off x="2771328" y="2797766"/>
          <a:ext cx="6245081" cy="35179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4663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1193304694"/>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p:cNvSpPr>
            <a:spLocks noChangeArrowheads="1"/>
          </p:cNvSpPr>
          <p:nvPr/>
        </p:nvSpPr>
        <p:spPr bwMode="auto">
          <a:xfrm>
            <a:off x="906848" y="3852959"/>
            <a:ext cx="8977852" cy="18674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urllib.request.urlopen(url, data=</a:t>
            </a:r>
            <a:r>
              <a:rPr kumimoji="0" lang="zh-CN" altLang="zh-CN" sz="2800" b="0" i="0" u="none" strike="noStrike" cap="none" normalizeH="0" baseline="0" dirty="0" smtClean="0">
                <a:ln>
                  <a:noFill/>
                </a:ln>
                <a:solidFill>
                  <a:srgbClr val="8959A8"/>
                </a:solidFill>
                <a:effectLst/>
                <a:latin typeface="Consolas" pitchFamily="49" charset="0"/>
                <a:ea typeface="宋体" pitchFamily="2" charset="-122"/>
                <a:cs typeface="Consolas" pitchFamily="49" charset="0"/>
              </a:rPr>
              <a:t>None</a:t>
            </a:r>
            <a:r>
              <a:rPr kumimoji="0" lang="zh-CN" altLang="zh-CN" sz="28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 [timeout, ]*, cafile=</a:t>
            </a:r>
            <a:r>
              <a:rPr kumimoji="0" lang="zh-CN" altLang="zh-CN" sz="2800" b="0" i="0" u="none" strike="noStrike" cap="none" normalizeH="0" baseline="0" dirty="0" smtClean="0">
                <a:ln>
                  <a:noFill/>
                </a:ln>
                <a:solidFill>
                  <a:srgbClr val="8959A8"/>
                </a:solidFill>
                <a:effectLst/>
                <a:latin typeface="Consolas" pitchFamily="49" charset="0"/>
                <a:ea typeface="宋体" pitchFamily="2" charset="-122"/>
                <a:cs typeface="Consolas" pitchFamily="49" charset="0"/>
              </a:rPr>
              <a:t>None</a:t>
            </a:r>
            <a:r>
              <a:rPr kumimoji="0" lang="zh-CN" altLang="zh-CN" sz="28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 capath=</a:t>
            </a:r>
            <a:r>
              <a:rPr kumimoji="0" lang="zh-CN" altLang="zh-CN" sz="2800" b="0" i="0" u="none" strike="noStrike" cap="none" normalizeH="0" baseline="0" dirty="0" smtClean="0">
                <a:ln>
                  <a:noFill/>
                </a:ln>
                <a:solidFill>
                  <a:srgbClr val="8959A8"/>
                </a:solidFill>
                <a:effectLst/>
                <a:latin typeface="Consolas" pitchFamily="49" charset="0"/>
                <a:ea typeface="宋体" pitchFamily="2" charset="-122"/>
                <a:cs typeface="Consolas" pitchFamily="49" charset="0"/>
              </a:rPr>
              <a:t>None</a:t>
            </a:r>
            <a:r>
              <a:rPr kumimoji="0" lang="zh-CN" altLang="zh-CN" sz="28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 cadefault=</a:t>
            </a:r>
            <a:r>
              <a:rPr kumimoji="0" lang="zh-CN" altLang="zh-CN" sz="2800" b="0" i="0" u="none" strike="noStrike" cap="none" normalizeH="0" baseline="0" dirty="0" smtClean="0">
                <a:ln>
                  <a:noFill/>
                </a:ln>
                <a:solidFill>
                  <a:srgbClr val="8959A8"/>
                </a:solidFill>
                <a:effectLst/>
                <a:latin typeface="Consolas" pitchFamily="49" charset="0"/>
                <a:ea typeface="宋体" pitchFamily="2" charset="-122"/>
                <a:cs typeface="Consolas" pitchFamily="49" charset="0"/>
              </a:rPr>
              <a:t>False</a:t>
            </a:r>
            <a:r>
              <a:rPr kumimoji="0" lang="zh-CN" altLang="zh-CN" sz="28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 context=</a:t>
            </a:r>
            <a:r>
              <a:rPr kumimoji="0" lang="zh-CN" altLang="zh-CN" sz="2800" b="0" i="0" u="none" strike="noStrike" cap="none" normalizeH="0" baseline="0" dirty="0" smtClean="0">
                <a:ln>
                  <a:noFill/>
                </a:ln>
                <a:solidFill>
                  <a:srgbClr val="8959A8"/>
                </a:solidFill>
                <a:effectLst/>
                <a:latin typeface="Consolas" pitchFamily="49" charset="0"/>
                <a:ea typeface="宋体" pitchFamily="2" charset="-122"/>
                <a:cs typeface="Consolas" pitchFamily="49" charset="0"/>
              </a:rPr>
              <a:t>None</a:t>
            </a:r>
            <a:r>
              <a:rPr kumimoji="0" lang="zh-CN" altLang="zh-CN" sz="2800" b="0" i="0" u="none" strike="noStrike" cap="none" normalizeH="0" baseline="0" dirty="0" smtClean="0">
                <a:ln>
                  <a:noFill/>
                </a:ln>
                <a:solidFill>
                  <a:srgbClr val="333333"/>
                </a:solidFill>
                <a:effectLst/>
                <a:latin typeface="Consolas" pitchFamily="49" charset="0"/>
                <a:ea typeface="宋体" pitchFamily="2" charset="-122"/>
                <a:cs typeface="Consolas" pitchFamily="49" charset="0"/>
              </a:rPr>
              <a:t>)</a:t>
            </a:r>
            <a:r>
              <a:rPr kumimoji="0" lang="zh-CN"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30584787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805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4715" y="762783"/>
            <a:ext cx="2954655" cy="646331"/>
          </a:xfrm>
          <a:prstGeom prst="rect">
            <a:avLst/>
          </a:prstGeom>
        </p:spPr>
        <p:txBody>
          <a:bodyPr wrap="none">
            <a:spAutoFit/>
          </a:bodyPr>
          <a:lstStyle/>
          <a:p>
            <a:r>
              <a:rPr lang="zh-CN" altLang="en-US" sz="3600" b="1" dirty="0"/>
              <a:t>基本库的使用</a:t>
            </a:r>
          </a:p>
        </p:txBody>
      </p:sp>
      <p:sp>
        <p:nvSpPr>
          <p:cNvPr id="3" name="矩形 2"/>
          <p:cNvSpPr/>
          <p:nvPr/>
        </p:nvSpPr>
        <p:spPr>
          <a:xfrm>
            <a:off x="9884700" y="1445504"/>
            <a:ext cx="1750800"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sz="2800" b="1" dirty="0"/>
              <a:t>使用</a:t>
            </a:r>
            <a:r>
              <a:rPr lang="en-US" altLang="zh-CN" sz="2800" b="1" dirty="0" err="1"/>
              <a:t>Urllib</a:t>
            </a:r>
            <a:endParaRPr lang="en-US" altLang="zh-CN" sz="2800" b="1" dirty="0"/>
          </a:p>
        </p:txBody>
      </p:sp>
      <p:graphicFrame>
        <p:nvGraphicFramePr>
          <p:cNvPr id="8" name="图示 7"/>
          <p:cNvGraphicFramePr/>
          <p:nvPr>
            <p:extLst>
              <p:ext uri="{D42A27DB-BD31-4B8C-83A1-F6EECF244321}">
                <p14:modId xmlns:p14="http://schemas.microsoft.com/office/powerpoint/2010/main" val="900290445"/>
              </p:ext>
            </p:extLst>
          </p:nvPr>
        </p:nvGraphicFramePr>
        <p:xfrm>
          <a:off x="755148" y="2073902"/>
          <a:ext cx="5517635" cy="107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4323928" y="562758"/>
            <a:ext cx="1839128" cy="523220"/>
          </a:xfrm>
          <a:prstGeom prst="rect">
            <a:avLst/>
          </a:prstGeom>
        </p:spPr>
        <p:txBody>
          <a:bodyPr wrap="square">
            <a:spAutoFit/>
          </a:bodyPr>
          <a:lstStyle/>
          <a:p>
            <a:r>
              <a:rPr lang="en-US" altLang="zh-CN" sz="2800" dirty="0">
                <a:solidFill>
                  <a:srgbClr val="333333"/>
                </a:solidFill>
                <a:latin typeface="Consolas" pitchFamily="49" charset="0"/>
                <a:ea typeface="宋体" pitchFamily="2" charset="-122"/>
                <a:cs typeface="Consolas" pitchFamily="49" charset="0"/>
              </a:rPr>
              <a:t>d</a:t>
            </a:r>
            <a:r>
              <a:rPr lang="zh-CN" altLang="zh-CN" sz="2800" dirty="0" smtClean="0">
                <a:solidFill>
                  <a:srgbClr val="333333"/>
                </a:solidFill>
                <a:latin typeface="Consolas" pitchFamily="49" charset="0"/>
                <a:ea typeface="宋体" pitchFamily="2" charset="-122"/>
                <a:cs typeface="Consolas" pitchFamily="49" charset="0"/>
              </a:rPr>
              <a:t>ata</a:t>
            </a:r>
            <a:r>
              <a:rPr lang="zh-CN" altLang="en-US" sz="2800" dirty="0" smtClean="0">
                <a:solidFill>
                  <a:srgbClr val="333333"/>
                </a:solidFill>
                <a:latin typeface="Consolas" pitchFamily="49" charset="0"/>
                <a:ea typeface="宋体" pitchFamily="2" charset="-122"/>
                <a:cs typeface="Consolas" pitchFamily="49" charset="0"/>
              </a:rPr>
              <a:t>参数</a:t>
            </a:r>
            <a:endParaRPr lang="zh-CN" altLang="en-US" sz="2800" dirty="0"/>
          </a:p>
        </p:txBody>
      </p:sp>
      <p:pic>
        <p:nvPicPr>
          <p:cNvPr id="2355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215218"/>
            <a:ext cx="7369804" cy="355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5416" y="624343"/>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5416" y="1299210"/>
            <a:ext cx="481965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022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5419</TotalTime>
  <Words>7288</Words>
  <Application>Microsoft Office PowerPoint</Application>
  <PresentationFormat>自定义</PresentationFormat>
  <Paragraphs>562</Paragraphs>
  <Slides>80</Slides>
  <Notes>80</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波形</vt:lpstr>
      <vt:lpstr>PowerPoint 演示文稿</vt:lpstr>
      <vt:lpstr>Python-网络爬虫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Python程序设计基础</dc:title>
  <dc:creator> </dc:creator>
  <cp:lastModifiedBy>Eternal</cp:lastModifiedBy>
  <cp:revision>383</cp:revision>
  <dcterms:created xsi:type="dcterms:W3CDTF">2018-08-11T13:50:11Z</dcterms:created>
  <dcterms:modified xsi:type="dcterms:W3CDTF">2018-10-26T05:59:03Z</dcterms:modified>
</cp:coreProperties>
</file>