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Inria Sans"/>
      <p:regular r:id="rId16"/>
      <p:bold r:id="rId17"/>
      <p:italic r:id="rId18"/>
      <p:boldItalic r:id="rId19"/>
    </p:embeddedFont>
    <p:embeddedFont>
      <p:font typeface="Saira SemiCondensed Medium"/>
      <p:regular r:id="rId20"/>
      <p:bold r:id="rId21"/>
    </p:embeddedFont>
    <p:embeddedFont>
      <p:font typeface="Saira Semi Condensed"/>
      <p:regular r:id="rId22"/>
      <p:bold r:id="rId23"/>
    </p:embeddedFont>
    <p:embeddedFont>
      <p:font typeface="Inria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Medium-regular.fntdata"/><Relationship Id="rId22" Type="http://schemas.openxmlformats.org/officeDocument/2006/relationships/font" Target="fonts/SairaSemiCondensed-regular.fntdata"/><Relationship Id="rId21" Type="http://schemas.openxmlformats.org/officeDocument/2006/relationships/font" Target="fonts/SairaSemiCondensedMedium-bold.fntdata"/><Relationship Id="rId24" Type="http://schemas.openxmlformats.org/officeDocument/2006/relationships/font" Target="fonts/InriaSansLight-regular.fntdata"/><Relationship Id="rId23" Type="http://schemas.openxmlformats.org/officeDocument/2006/relationships/font" Target="fonts/SairaSemi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riaSansLight-italic.fntdata"/><Relationship Id="rId25" Type="http://schemas.openxmlformats.org/officeDocument/2006/relationships/font" Target="fonts/InriaSansLight-bold.fntdata"/><Relationship Id="rId27" Type="http://schemas.openxmlformats.org/officeDocument/2006/relationships/font" Target="fonts/Inria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InriaSans-bold.fntdata"/><Relationship Id="rId16" Type="http://schemas.openxmlformats.org/officeDocument/2006/relationships/font" Target="fonts/InriaSans-regular.fntdata"/><Relationship Id="rId19" Type="http://schemas.openxmlformats.org/officeDocument/2006/relationships/font" Target="fonts/InriaSans-boldItalic.fntdata"/><Relationship Id="rId18" Type="http://schemas.openxmlformats.org/officeDocument/2006/relationships/font" Target="fonts/Inri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5a9fcf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5a9fcf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5a9fcf7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5a9fcf7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5a9fcf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45a9fcf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5a9fcf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5a9fcf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5a9fcf7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5a9fcf7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 Matching Tool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Matlab to create a useful tool that could identify different ears with </a:t>
            </a:r>
            <a:r>
              <a:rPr lang="en" sz="2000"/>
              <a:t>multiple</a:t>
            </a:r>
            <a:r>
              <a:rPr lang="en" sz="2000"/>
              <a:t> functions. As the result, this tool will be useful for student and </a:t>
            </a:r>
            <a:r>
              <a:rPr lang="en" sz="2000"/>
              <a:t>scientist to study about ear structure and HRTF related with the ear, and easier for them to do research with the individuals’ differences and the effects on</a:t>
            </a:r>
            <a:r>
              <a:rPr lang="en" sz="2000"/>
              <a:t> HRTF.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project are meaning to be used for educational </a:t>
            </a:r>
            <a:r>
              <a:rPr lang="en" sz="2000"/>
              <a:t>purpose</a:t>
            </a:r>
            <a:r>
              <a:rPr lang="en" sz="2000"/>
              <a:t>, and scientific research in engineering and biology field.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3222688" y="4097975"/>
            <a:ext cx="2856600" cy="47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B1D2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69750" y="1479500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User prompted for ear image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478700" y="3124175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Webcam takes picture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080100" y="1617050"/>
            <a:ext cx="1236000" cy="39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Input ear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01" name="Google Shape;101;p15"/>
          <p:cNvCxnSpPr>
            <a:stCxn id="98" idx="2"/>
            <a:endCxn id="99" idx="1"/>
          </p:cNvCxnSpPr>
          <p:nvPr/>
        </p:nvCxnSpPr>
        <p:spPr>
          <a:xfrm flipH="1" rot="-5400000">
            <a:off x="639000" y="2619200"/>
            <a:ext cx="1309800" cy="369600"/>
          </a:xfrm>
          <a:prstGeom prst="bentConnector2">
            <a:avLst/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9" idx="3"/>
            <a:endCxn id="100" idx="2"/>
          </p:cNvCxnSpPr>
          <p:nvPr/>
        </p:nvCxnSpPr>
        <p:spPr>
          <a:xfrm flipH="1" rot="10800000">
            <a:off x="2957400" y="2011475"/>
            <a:ext cx="740700" cy="1447500"/>
          </a:xfrm>
          <a:prstGeom prst="bentConnector2">
            <a:avLst/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8" idx="3"/>
            <a:endCxn id="100" idx="1"/>
          </p:cNvCxnSpPr>
          <p:nvPr/>
        </p:nvCxnSpPr>
        <p:spPr>
          <a:xfrm>
            <a:off x="1848450" y="1814300"/>
            <a:ext cx="1231800" cy="0"/>
          </a:xfrm>
          <a:prstGeom prst="straightConnector1">
            <a:avLst/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071950" y="1385750"/>
            <a:ext cx="292200" cy="3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Y</a:t>
            </a:r>
            <a:endParaRPr b="1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93925" y="2439350"/>
            <a:ext cx="292200" cy="39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Inria Sans"/>
                <a:ea typeface="Inria Sans"/>
                <a:cs typeface="Inria Sans"/>
                <a:sym typeface="Inria Sans"/>
              </a:rPr>
              <a:t>N</a:t>
            </a:r>
            <a:endParaRPr b="1">
              <a:solidFill>
                <a:srgbClr val="FF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936225" y="0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Hu Moment Invariants</a:t>
            </a:r>
            <a:endParaRPr sz="1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936225" y="975575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Eigenears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936225" y="1951175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Q-vector analysis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936225" y="2950775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Measurement Match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10" name="Google Shape;110;p15"/>
          <p:cNvCxnSpPr>
            <a:stCxn id="100" idx="3"/>
            <a:endCxn id="106" idx="1"/>
          </p:cNvCxnSpPr>
          <p:nvPr/>
        </p:nvCxnSpPr>
        <p:spPr>
          <a:xfrm flipH="1" rot="10800000">
            <a:off x="4316100" y="334700"/>
            <a:ext cx="620100" cy="1479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0" idx="3"/>
            <a:endCxn id="107" idx="1"/>
          </p:cNvCxnSpPr>
          <p:nvPr/>
        </p:nvCxnSpPr>
        <p:spPr>
          <a:xfrm flipH="1" rot="10800000">
            <a:off x="4316100" y="1310300"/>
            <a:ext cx="620100" cy="50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0" idx="3"/>
            <a:endCxn id="108" idx="1"/>
          </p:cNvCxnSpPr>
          <p:nvPr/>
        </p:nvCxnSpPr>
        <p:spPr>
          <a:xfrm>
            <a:off x="4316100" y="1814300"/>
            <a:ext cx="620100" cy="471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0" idx="3"/>
            <a:endCxn id="109" idx="1"/>
          </p:cNvCxnSpPr>
          <p:nvPr/>
        </p:nvCxnSpPr>
        <p:spPr>
          <a:xfrm>
            <a:off x="4316100" y="1814300"/>
            <a:ext cx="620100" cy="147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6846750" y="1479500"/>
            <a:ext cx="1478700" cy="669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Best HRTF match from database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15" name="Google Shape;115;p15"/>
          <p:cNvCxnSpPr>
            <a:stCxn id="107" idx="3"/>
            <a:endCxn id="114" idx="1"/>
          </p:cNvCxnSpPr>
          <p:nvPr/>
        </p:nvCxnSpPr>
        <p:spPr>
          <a:xfrm>
            <a:off x="6414925" y="1310375"/>
            <a:ext cx="431700" cy="504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9" idx="3"/>
            <a:endCxn id="114" idx="1"/>
          </p:cNvCxnSpPr>
          <p:nvPr/>
        </p:nvCxnSpPr>
        <p:spPr>
          <a:xfrm flipH="1" rot="10800000">
            <a:off x="6414925" y="1814375"/>
            <a:ext cx="431700" cy="1471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08" idx="3"/>
            <a:endCxn id="114" idx="1"/>
          </p:cNvCxnSpPr>
          <p:nvPr/>
        </p:nvCxnSpPr>
        <p:spPr>
          <a:xfrm flipH="1" rot="10800000">
            <a:off x="6414925" y="1814375"/>
            <a:ext cx="431700" cy="471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6" idx="3"/>
            <a:endCxn id="114" idx="1"/>
          </p:cNvCxnSpPr>
          <p:nvPr/>
        </p:nvCxnSpPr>
        <p:spPr>
          <a:xfrm>
            <a:off x="6414925" y="334800"/>
            <a:ext cx="431700" cy="1479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B1D2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4230375" y="334700"/>
            <a:ext cx="292200" cy="3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1</a:t>
            </a:r>
            <a:endParaRPr b="1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30375" y="1074500"/>
            <a:ext cx="292200" cy="3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2</a:t>
            </a:r>
            <a:endParaRPr b="1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230375" y="2162850"/>
            <a:ext cx="292200" cy="415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3</a:t>
            </a:r>
            <a:endParaRPr b="1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230375" y="2926900"/>
            <a:ext cx="292200" cy="3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4</a:t>
            </a:r>
            <a:endParaRPr b="1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61200" y="193275"/>
            <a:ext cx="383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Ear Matching Algorithm</a:t>
            </a:r>
            <a:endParaRPr sz="2500"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4565788" y="2852513"/>
            <a:ext cx="170400" cy="2052900"/>
          </a:xfrm>
          <a:prstGeom prst="mo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10795329">
            <a:off x="4540577" y="3928188"/>
            <a:ext cx="220800" cy="154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173013" y="4098400"/>
            <a:ext cx="2856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ria Sans Light"/>
                <a:ea typeface="Inria Sans Light"/>
                <a:cs typeface="Inria Sans Light"/>
                <a:sym typeface="Inria Sans Light"/>
              </a:rPr>
              <a:t>Algorithms chosen from list of ear recognition research papers</a:t>
            </a:r>
            <a:endParaRPr sz="12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925" y="4191025"/>
            <a:ext cx="2162201" cy="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50" y="739775"/>
            <a:ext cx="4640949" cy="335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>
            <a:stCxn id="134" idx="2"/>
          </p:cNvCxnSpPr>
          <p:nvPr/>
        </p:nvCxnSpPr>
        <p:spPr>
          <a:xfrm>
            <a:off x="962800" y="1510900"/>
            <a:ext cx="1491000" cy="214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36" idx="2"/>
          </p:cNvCxnSpPr>
          <p:nvPr/>
        </p:nvCxnSpPr>
        <p:spPr>
          <a:xfrm>
            <a:off x="2952475" y="450150"/>
            <a:ext cx="1055100" cy="45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38" idx="3"/>
          </p:cNvCxnSpPr>
          <p:nvPr/>
        </p:nvCxnSpPr>
        <p:spPr>
          <a:xfrm>
            <a:off x="1797000" y="2336775"/>
            <a:ext cx="678300" cy="1494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>
            <a:stCxn id="140" idx="0"/>
          </p:cNvCxnSpPr>
          <p:nvPr/>
        </p:nvCxnSpPr>
        <p:spPr>
          <a:xfrm flipH="1" rot="10800000">
            <a:off x="2370850" y="3160100"/>
            <a:ext cx="382800" cy="109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>
            <a:stCxn id="142" idx="0"/>
          </p:cNvCxnSpPr>
          <p:nvPr/>
        </p:nvCxnSpPr>
        <p:spPr>
          <a:xfrm rot="10800000">
            <a:off x="4369550" y="3706425"/>
            <a:ext cx="506100" cy="70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>
            <a:stCxn id="144" idx="1"/>
          </p:cNvCxnSpPr>
          <p:nvPr/>
        </p:nvCxnSpPr>
        <p:spPr>
          <a:xfrm flipH="1">
            <a:off x="6386675" y="3088800"/>
            <a:ext cx="916800" cy="25800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>
            <a:stCxn id="146" idx="1"/>
          </p:cNvCxnSpPr>
          <p:nvPr/>
        </p:nvCxnSpPr>
        <p:spPr>
          <a:xfrm flipH="1">
            <a:off x="5615025" y="358950"/>
            <a:ext cx="1060800" cy="509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stCxn id="148" idx="3"/>
          </p:cNvCxnSpPr>
          <p:nvPr/>
        </p:nvCxnSpPr>
        <p:spPr>
          <a:xfrm flipH="1" rot="10800000">
            <a:off x="1680300" y="2850425"/>
            <a:ext cx="784500" cy="719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>
            <a:stCxn id="150" idx="1"/>
          </p:cNvCxnSpPr>
          <p:nvPr/>
        </p:nvCxnSpPr>
        <p:spPr>
          <a:xfrm rot="10800000">
            <a:off x="5711475" y="1692750"/>
            <a:ext cx="1671600" cy="17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106150" y="717400"/>
            <a:ext cx="1713300" cy="79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aira Semi Condensed"/>
                <a:ea typeface="Saira Semi Condensed"/>
                <a:cs typeface="Saira Semi Condensed"/>
                <a:sym typeface="Saira Semi Condensed"/>
              </a:rPr>
              <a:t>Hu Moment matching algorithm with input of columns and rows</a:t>
            </a:r>
            <a:endParaRPr sz="13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3700" y="2047425"/>
            <a:ext cx="1713300" cy="57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EigenEars Matching Algorithm Button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83700" y="3280475"/>
            <a:ext cx="1596600" cy="57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Q-Vector Matching Algorithm Button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339450" y="4259000"/>
            <a:ext cx="2062800" cy="57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Measurement Matching akgorithm Button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975500" y="4409025"/>
            <a:ext cx="1800300" cy="38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Input Image Display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303475" y="2799450"/>
            <a:ext cx="1478700" cy="57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aira Semi Condensed"/>
                <a:ea typeface="Saira Semi Condensed"/>
                <a:cs typeface="Saira Semi Condensed"/>
                <a:sym typeface="Saira Semi Condensed"/>
              </a:rPr>
              <a:t>Output (matched) Image Display</a:t>
            </a:r>
            <a:endParaRPr sz="13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383075" y="1313700"/>
            <a:ext cx="1478700" cy="79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aira Semi Condensed"/>
                <a:ea typeface="Saira Semi Condensed"/>
                <a:cs typeface="Saira Semi Condensed"/>
                <a:sym typeface="Saira Semi Condensed"/>
              </a:rPr>
              <a:t>Input the Ear Image into the app by browse or camera </a:t>
            </a:r>
            <a:endParaRPr sz="13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675825" y="96450"/>
            <a:ext cx="1596600" cy="52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aira Semi Condensed"/>
                <a:ea typeface="Saira Semi Condensed"/>
                <a:cs typeface="Saira Semi Condensed"/>
                <a:sym typeface="Saira Semi Condensed"/>
              </a:rPr>
              <a:t>Final output number in the database</a:t>
            </a:r>
            <a:endParaRPr sz="13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57725" y="96450"/>
            <a:ext cx="1189500" cy="353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Reset Button</a:t>
            </a:r>
            <a:endParaRPr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925" y="4191025"/>
            <a:ext cx="2162201" cy="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975" y="776800"/>
            <a:ext cx="2537200" cy="192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75" y="776800"/>
            <a:ext cx="2538008" cy="19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5">
            <a:alphaModFix/>
          </a:blip>
          <a:srcRect b="0" l="0" r="1390" t="0"/>
          <a:stretch/>
        </p:blipFill>
        <p:spPr>
          <a:xfrm>
            <a:off x="3356350" y="2743200"/>
            <a:ext cx="2658000" cy="20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7"/>
          <p:cNvCxnSpPr>
            <a:stCxn id="157" idx="3"/>
            <a:endCxn id="156" idx="1"/>
          </p:cNvCxnSpPr>
          <p:nvPr/>
        </p:nvCxnSpPr>
        <p:spPr>
          <a:xfrm>
            <a:off x="2658283" y="1738562"/>
            <a:ext cx="36777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7"/>
          <p:cNvCxnSpPr>
            <a:stCxn id="156" idx="2"/>
            <a:endCxn id="158" idx="3"/>
          </p:cNvCxnSpPr>
          <p:nvPr/>
        </p:nvCxnSpPr>
        <p:spPr>
          <a:xfrm rot="5400000">
            <a:off x="6276925" y="2437675"/>
            <a:ext cx="1065000" cy="15903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7"/>
          <p:cNvSpPr txBox="1"/>
          <p:nvPr/>
        </p:nvSpPr>
        <p:spPr>
          <a:xfrm>
            <a:off x="0" y="0"/>
            <a:ext cx="3268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First: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Open the App and browse the image into the app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725600" y="10800"/>
            <a:ext cx="3964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Second: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Choosing a function by click the button to start the Ear matching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20275" y="3143750"/>
            <a:ext cx="3236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Third: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matched image will be displayed along with the subject number of the image. To start another function, push the reset button and repeat the steps.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3925" y="4191025"/>
            <a:ext cx="2162201" cy="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app1.mlapp:  final 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CPIC_data.mat: databas</a:t>
            </a:r>
            <a:r>
              <a:rPr lang="en" sz="1500"/>
              <a:t>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Hu_moments.m: Hu moment matching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eigenears.mlx: eigen ears matching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HOGIX.mlx: Q-vector analysis matching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Measurement_match.mlx: measurement matching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Loading.mlx: loading bar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Facedection.m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Central_moment.m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centerofMass.m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Anthro.mat: finding subject number from index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cpic_right : images of ears (database)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