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61f6e997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861f6e997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861f6e9978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861f6e9978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61f6e9978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861f6e9978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861f6e9978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861f6e9978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61f6e997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61f6e997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61f6e997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61f6e997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861f6e9978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861f6e997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861f6e9978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861f6e997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61f6e997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61f6e997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861f6e997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861f6e997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861f6e9978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861f6e9978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861f6e997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861f6e997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www.kaggle.com/datasets/rikdifos/credit-card-approval-predi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Asignando tarjeta de crédito</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s"/>
              <a:t>¿En base a qué criterio se le otorgará una tarjeta de crédito a los clientes?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940000" y="755900"/>
            <a:ext cx="1933200" cy="9033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s" sz="1411"/>
              <a:t>¿A qué edades se les atribuyó más el crédito?</a:t>
            </a:r>
            <a:endParaRPr sz="1411"/>
          </a:p>
          <a:p>
            <a:pPr indent="0" lvl="0" marL="0" rtl="0" algn="ctr">
              <a:lnSpc>
                <a:spcPct val="115000"/>
              </a:lnSpc>
              <a:spcBef>
                <a:spcPts val="0"/>
              </a:spcBef>
              <a:spcAft>
                <a:spcPts val="0"/>
              </a:spcAft>
              <a:buNone/>
            </a:pPr>
            <a:r>
              <a:t/>
            </a:r>
            <a:endParaRPr sz="1311"/>
          </a:p>
          <a:p>
            <a:pPr indent="0" lvl="0" marL="0" rtl="0" algn="l">
              <a:spcBef>
                <a:spcPts val="0"/>
              </a:spcBef>
              <a:spcAft>
                <a:spcPts val="0"/>
              </a:spcAft>
              <a:buNone/>
            </a:pPr>
            <a:r>
              <a:t/>
            </a:r>
            <a:endParaRPr i="1"/>
          </a:p>
        </p:txBody>
      </p:sp>
      <p:cxnSp>
        <p:nvCxnSpPr>
          <p:cNvPr id="192" name="Google Shape;192;p22"/>
          <p:cNvCxnSpPr/>
          <p:nvPr/>
        </p:nvCxnSpPr>
        <p:spPr>
          <a:xfrm>
            <a:off x="815500" y="1719525"/>
            <a:ext cx="2182200" cy="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22"/>
          <p:cNvSpPr txBox="1"/>
          <p:nvPr/>
        </p:nvSpPr>
        <p:spPr>
          <a:xfrm>
            <a:off x="454450" y="2089075"/>
            <a:ext cx="2904300" cy="217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000"/>
              <a:t>Se observa que la mayoría de solicitantes y aprobados tiene edades entre 35 y 45 años. También es claro que ambas distribuciones tienen un comportamiento similar con lo cual se concluye que la edad no es factor que tuvo impacto en las aprobaciones. Finalmente, otro dato de relevancia es que la mayor parte de solicitantes y aprobados tiene edades por debajo de 50 años.</a:t>
            </a:r>
            <a:endParaRPr sz="900"/>
          </a:p>
          <a:p>
            <a:pPr indent="0" lvl="0" marL="0" rtl="0" algn="just">
              <a:lnSpc>
                <a:spcPct val="115000"/>
              </a:lnSpc>
              <a:spcBef>
                <a:spcPts val="0"/>
              </a:spcBef>
              <a:spcAft>
                <a:spcPts val="0"/>
              </a:spcAft>
              <a:buNone/>
            </a:pPr>
            <a:r>
              <a:t/>
            </a:r>
            <a:endParaRPr sz="1000"/>
          </a:p>
          <a:p>
            <a:pPr indent="0" lvl="0" marL="0" rtl="0" algn="l">
              <a:spcBef>
                <a:spcPts val="0"/>
              </a:spcBef>
              <a:spcAft>
                <a:spcPts val="0"/>
              </a:spcAft>
              <a:buNone/>
            </a:pPr>
            <a:r>
              <a:t/>
            </a:r>
            <a:endParaRPr>
              <a:latin typeface="Calibri"/>
              <a:ea typeface="Calibri"/>
              <a:cs typeface="Calibri"/>
              <a:sym typeface="Calibri"/>
            </a:endParaRPr>
          </a:p>
        </p:txBody>
      </p:sp>
      <p:pic>
        <p:nvPicPr>
          <p:cNvPr id="194" name="Google Shape;194;p22"/>
          <p:cNvPicPr preferRelativeResize="0"/>
          <p:nvPr/>
        </p:nvPicPr>
        <p:blipFill>
          <a:blip r:embed="rId3">
            <a:alphaModFix/>
          </a:blip>
          <a:stretch>
            <a:fillRect/>
          </a:stretch>
        </p:blipFill>
        <p:spPr>
          <a:xfrm>
            <a:off x="3511150" y="152400"/>
            <a:ext cx="5404262"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729150" y="966825"/>
            <a:ext cx="1933200" cy="488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s" sz="1300"/>
              <a:t>¿Qué posesiones tienen los postulantes?</a:t>
            </a:r>
            <a:endParaRPr sz="13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311"/>
          </a:p>
          <a:p>
            <a:pPr indent="0" lvl="0" marL="0" rtl="0" algn="just">
              <a:lnSpc>
                <a:spcPct val="115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i="1"/>
          </a:p>
        </p:txBody>
      </p:sp>
      <p:cxnSp>
        <p:nvCxnSpPr>
          <p:cNvPr id="200" name="Google Shape;200;p23"/>
          <p:cNvCxnSpPr/>
          <p:nvPr/>
        </p:nvCxnSpPr>
        <p:spPr>
          <a:xfrm>
            <a:off x="689300" y="1719525"/>
            <a:ext cx="2182200" cy="0"/>
          </a:xfrm>
          <a:prstGeom prst="straightConnector1">
            <a:avLst/>
          </a:prstGeom>
          <a:noFill/>
          <a:ln cap="flat" cmpd="sng" w="9525">
            <a:solidFill>
              <a:schemeClr val="dk2"/>
            </a:solidFill>
            <a:prstDash val="solid"/>
            <a:round/>
            <a:headEnd len="med" w="med" type="none"/>
            <a:tailEnd len="med" w="med" type="none"/>
          </a:ln>
        </p:spPr>
      </p:cxnSp>
      <p:sp>
        <p:nvSpPr>
          <p:cNvPr id="201" name="Google Shape;201;p23"/>
          <p:cNvSpPr txBox="1"/>
          <p:nvPr/>
        </p:nvSpPr>
        <p:spPr>
          <a:xfrm>
            <a:off x="584250" y="2089075"/>
            <a:ext cx="2223000" cy="2701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000"/>
              <a:t>Para el análisis de la gráfica en donde se presentan dos escenarios: las personas que poseen o no un vehículo, y a la vez comparando su situación respecto al tipo de casa en que vive. La predominancia en ambas gráficas es para personas que poseen una casa o departamento. Además concluir que no existe una tendencia respecto a qué personas se le asigna una tarjeta o quienes no.</a:t>
            </a:r>
            <a:endParaRPr sz="1000"/>
          </a:p>
          <a:p>
            <a:pPr indent="0" lvl="0" marL="0" rtl="0" algn="l">
              <a:spcBef>
                <a:spcPts val="0"/>
              </a:spcBef>
              <a:spcAft>
                <a:spcPts val="0"/>
              </a:spcAft>
              <a:buNone/>
            </a:pPr>
            <a:r>
              <a:t/>
            </a:r>
            <a:endParaRPr>
              <a:latin typeface="Calibri"/>
              <a:ea typeface="Calibri"/>
              <a:cs typeface="Calibri"/>
              <a:sym typeface="Calibri"/>
            </a:endParaRPr>
          </a:p>
        </p:txBody>
      </p:sp>
      <p:pic>
        <p:nvPicPr>
          <p:cNvPr id="202" name="Google Shape;202;p23"/>
          <p:cNvPicPr preferRelativeResize="0"/>
          <p:nvPr/>
        </p:nvPicPr>
        <p:blipFill>
          <a:blip r:embed="rId3">
            <a:alphaModFix/>
          </a:blip>
          <a:stretch>
            <a:fillRect/>
          </a:stretch>
        </p:blipFill>
        <p:spPr>
          <a:xfrm>
            <a:off x="2871500" y="1455525"/>
            <a:ext cx="6070100" cy="279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2198700" y="1880250"/>
            <a:ext cx="4461900" cy="13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s" sz="4000"/>
              <a:t>Insights </a:t>
            </a:r>
            <a:r>
              <a:rPr lang="es" sz="4000"/>
              <a:t>&amp; </a:t>
            </a:r>
            <a:r>
              <a:rPr b="1" lang="es" sz="4000"/>
              <a:t>Recomendaciones</a:t>
            </a:r>
            <a:endParaRPr b="1"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6246975" y="2158525"/>
            <a:ext cx="2571600" cy="1209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1250"/>
              <a:buNone/>
            </a:pPr>
            <a:r>
              <a:rPr i="1" lang="es" sz="2400"/>
              <a:t>Insights &amp; Recomendaciones</a:t>
            </a:r>
            <a:endParaRPr b="1" sz="2400"/>
          </a:p>
        </p:txBody>
      </p:sp>
      <p:sp>
        <p:nvSpPr>
          <p:cNvPr id="213" name="Google Shape;213;p25"/>
          <p:cNvSpPr txBox="1"/>
          <p:nvPr>
            <p:ph idx="1" type="body"/>
          </p:nvPr>
        </p:nvSpPr>
        <p:spPr>
          <a:xfrm>
            <a:off x="447975" y="437375"/>
            <a:ext cx="5479800" cy="417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535" u="sng"/>
              <a:t>Insights </a:t>
            </a:r>
            <a:endParaRPr b="1" sz="1535" u="sng"/>
          </a:p>
          <a:p>
            <a:pPr indent="-292100" lvl="0" marL="457200" rtl="0" algn="just">
              <a:spcBef>
                <a:spcPts val="1200"/>
              </a:spcBef>
              <a:spcAft>
                <a:spcPts val="0"/>
              </a:spcAft>
              <a:buClr>
                <a:srgbClr val="000000"/>
              </a:buClr>
              <a:buSzPts val="1000"/>
              <a:buFont typeface="Arial"/>
              <a:buAutoNum type="arabicPeriod"/>
            </a:pPr>
            <a:r>
              <a:rPr lang="es" sz="1000">
                <a:solidFill>
                  <a:srgbClr val="000000"/>
                </a:solidFill>
                <a:latin typeface="Arial"/>
                <a:ea typeface="Arial"/>
                <a:cs typeface="Arial"/>
                <a:sym typeface="Arial"/>
              </a:rPr>
              <a:t>Al parecer el nivel académico no posee una gran relación a la hora de aprobar una crédito</a:t>
            </a:r>
            <a:endParaRPr sz="1000">
              <a:solidFill>
                <a:srgbClr val="000000"/>
              </a:solidFill>
              <a:latin typeface="Arial"/>
              <a:ea typeface="Arial"/>
              <a:cs typeface="Arial"/>
              <a:sym typeface="Arial"/>
            </a:endParaRPr>
          </a:p>
          <a:p>
            <a:pPr indent="-292100" lvl="0" marL="457200" rtl="0" algn="just">
              <a:spcBef>
                <a:spcPts val="0"/>
              </a:spcBef>
              <a:spcAft>
                <a:spcPts val="0"/>
              </a:spcAft>
              <a:buClr>
                <a:srgbClr val="000000"/>
              </a:buClr>
              <a:buSzPts val="1000"/>
              <a:buFont typeface="Arial"/>
              <a:buAutoNum type="arabicPeriod"/>
            </a:pPr>
            <a:r>
              <a:rPr lang="es" sz="1000">
                <a:solidFill>
                  <a:srgbClr val="000000"/>
                </a:solidFill>
                <a:latin typeface="Arial"/>
                <a:ea typeface="Arial"/>
                <a:cs typeface="Arial"/>
                <a:sym typeface="Arial"/>
              </a:rPr>
              <a:t>Pudiera existir una pequeña tendencia de aprobar tarjetas de créditos a las personas que poseen una edad cercana a los 40 años.</a:t>
            </a:r>
            <a:endParaRPr sz="1000">
              <a:solidFill>
                <a:srgbClr val="000000"/>
              </a:solidFill>
              <a:latin typeface="Arial"/>
              <a:ea typeface="Arial"/>
              <a:cs typeface="Arial"/>
              <a:sym typeface="Arial"/>
            </a:endParaRPr>
          </a:p>
          <a:p>
            <a:pPr indent="-292100" lvl="0" marL="457200" rtl="0" algn="just">
              <a:spcBef>
                <a:spcPts val="0"/>
              </a:spcBef>
              <a:spcAft>
                <a:spcPts val="0"/>
              </a:spcAft>
              <a:buClr>
                <a:srgbClr val="000000"/>
              </a:buClr>
              <a:buSzPts val="1000"/>
              <a:buFont typeface="Arial"/>
              <a:buAutoNum type="arabicPeriod"/>
            </a:pPr>
            <a:r>
              <a:rPr lang="es" sz="1000">
                <a:solidFill>
                  <a:srgbClr val="000000"/>
                </a:solidFill>
                <a:latin typeface="Arial"/>
                <a:ea typeface="Arial"/>
                <a:cs typeface="Arial"/>
                <a:sym typeface="Arial"/>
              </a:rPr>
              <a:t>Existe una alta relación de aprobación a las personas que están casadas.</a:t>
            </a:r>
            <a:endParaRPr sz="1000">
              <a:solidFill>
                <a:srgbClr val="000000"/>
              </a:solidFill>
              <a:latin typeface="Arial"/>
              <a:ea typeface="Arial"/>
              <a:cs typeface="Arial"/>
              <a:sym typeface="Arial"/>
            </a:endParaRPr>
          </a:p>
          <a:p>
            <a:pPr indent="-292100" lvl="0" marL="457200" rtl="0" algn="just">
              <a:spcBef>
                <a:spcPts val="0"/>
              </a:spcBef>
              <a:spcAft>
                <a:spcPts val="0"/>
              </a:spcAft>
              <a:buClr>
                <a:srgbClr val="000000"/>
              </a:buClr>
              <a:buSzPts val="1000"/>
              <a:buFont typeface="Arial"/>
              <a:buAutoNum type="arabicPeriod"/>
            </a:pPr>
            <a:r>
              <a:rPr lang="es" sz="1000">
                <a:solidFill>
                  <a:srgbClr val="000000"/>
                </a:solidFill>
                <a:latin typeface="Arial"/>
                <a:ea typeface="Arial"/>
                <a:cs typeface="Arial"/>
                <a:sym typeface="Arial"/>
              </a:rPr>
              <a:t>Es posible apreciar que la mayor cantidad de personas que se les ha aprobado la tarjeta de crédito no poseen un vehículo personal. Junto a esto es posible verificar que el nivel educacional de las personas que se les aprobó la tarjeta fue: "Secondary/secondary special". Además que estaban casadas y poseían una casa o departamento propio.</a:t>
            </a:r>
            <a:endParaRPr sz="1000">
              <a:solidFill>
                <a:srgbClr val="000000"/>
              </a:solidFill>
              <a:latin typeface="Arial"/>
              <a:ea typeface="Arial"/>
              <a:cs typeface="Arial"/>
              <a:sym typeface="Arial"/>
            </a:endParaRPr>
          </a:p>
          <a:p>
            <a:pPr indent="0" lvl="0" marL="457200" rtl="0" algn="just">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s" u="sng"/>
              <a:t>Recomendaciones</a:t>
            </a:r>
            <a:endParaRPr b="1" u="sng"/>
          </a:p>
          <a:p>
            <a:pPr indent="-292100" lvl="0" marL="457200" rtl="0" algn="just">
              <a:spcBef>
                <a:spcPts val="1200"/>
              </a:spcBef>
              <a:spcAft>
                <a:spcPts val="0"/>
              </a:spcAft>
              <a:buClr>
                <a:srgbClr val="000000"/>
              </a:buClr>
              <a:buSzPts val="1000"/>
              <a:buFont typeface="Arial"/>
              <a:buAutoNum type="arabicPeriod"/>
            </a:pPr>
            <a:r>
              <a:rPr lang="es" sz="1000">
                <a:solidFill>
                  <a:srgbClr val="000000"/>
                </a:solidFill>
                <a:latin typeface="Arial"/>
                <a:ea typeface="Arial"/>
                <a:cs typeface="Arial"/>
                <a:sym typeface="Arial"/>
              </a:rPr>
              <a:t>Considerar la edad y el estado civil al momento de solicitar una tarjeta de crédito.</a:t>
            </a:r>
            <a:endParaRPr sz="1000">
              <a:solidFill>
                <a:srgbClr val="000000"/>
              </a:solidFill>
              <a:latin typeface="Arial"/>
              <a:ea typeface="Arial"/>
              <a:cs typeface="Arial"/>
              <a:sym typeface="Arial"/>
            </a:endParaRPr>
          </a:p>
          <a:p>
            <a:pPr indent="0" lvl="0" marL="0" rtl="0" algn="just">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b="1" u="sng"/>
          </a:p>
          <a:p>
            <a:pPr indent="0" lvl="0" marL="0" rtl="0" algn="just">
              <a:spcBef>
                <a:spcPts val="1200"/>
              </a:spcBef>
              <a:spcAft>
                <a:spcPts val="0"/>
              </a:spcAft>
              <a:buNone/>
            </a:pPr>
            <a:r>
              <a:t/>
            </a:r>
            <a:endParaRPr sz="1000">
              <a:solidFill>
                <a:srgbClr val="000000"/>
              </a:solidFill>
              <a:latin typeface="Arial"/>
              <a:ea typeface="Arial"/>
              <a:cs typeface="Arial"/>
              <a:sym typeface="Arial"/>
            </a:endParaRPr>
          </a:p>
        </p:txBody>
      </p:sp>
      <p:cxnSp>
        <p:nvCxnSpPr>
          <p:cNvPr id="214" name="Google Shape;214;p25"/>
          <p:cNvCxnSpPr/>
          <p:nvPr/>
        </p:nvCxnSpPr>
        <p:spPr>
          <a:xfrm>
            <a:off x="6441675" y="3200625"/>
            <a:ext cx="2182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rot="1732612">
            <a:off x="3943525" y="1553050"/>
            <a:ext cx="5691698" cy="3201575"/>
          </a:xfrm>
          <a:prstGeom prst="rect">
            <a:avLst/>
          </a:prstGeom>
          <a:noFill/>
          <a:ln>
            <a:noFill/>
          </a:ln>
        </p:spPr>
      </p:pic>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Agenda</a:t>
            </a:r>
            <a:endParaRPr/>
          </a:p>
        </p:txBody>
      </p:sp>
      <p:sp>
        <p:nvSpPr>
          <p:cNvPr id="136" name="Google Shape;136;p14"/>
          <p:cNvSpPr txBox="1"/>
          <p:nvPr>
            <p:ph idx="1" type="body"/>
          </p:nvPr>
        </p:nvSpPr>
        <p:spPr>
          <a:xfrm>
            <a:off x="819150" y="20884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s"/>
              <a:t>Contexto y </a:t>
            </a:r>
            <a:r>
              <a:rPr lang="es"/>
              <a:t>audiencia</a:t>
            </a:r>
            <a:endParaRPr/>
          </a:p>
          <a:p>
            <a:pPr indent="-311150" lvl="0" marL="457200" rtl="0" algn="l">
              <a:spcBef>
                <a:spcPts val="0"/>
              </a:spcBef>
              <a:spcAft>
                <a:spcPts val="0"/>
              </a:spcAft>
              <a:buSzPts val="1300"/>
              <a:buAutoNum type="arabicPeriod"/>
            </a:pPr>
            <a:r>
              <a:rPr lang="es"/>
              <a:t>Hipótesis/Preguntas de Interés</a:t>
            </a:r>
            <a:endParaRPr/>
          </a:p>
          <a:p>
            <a:pPr indent="-311150" lvl="0" marL="457200" rtl="0" algn="l">
              <a:spcBef>
                <a:spcPts val="0"/>
              </a:spcBef>
              <a:spcAft>
                <a:spcPts val="0"/>
              </a:spcAft>
              <a:buSzPts val="1300"/>
              <a:buAutoNum type="arabicPeriod"/>
            </a:pPr>
            <a:r>
              <a:rPr lang="es"/>
              <a:t>Metadata</a:t>
            </a:r>
            <a:endParaRPr/>
          </a:p>
          <a:p>
            <a:pPr indent="-311150" lvl="0" marL="457200" rtl="0" algn="l">
              <a:spcBef>
                <a:spcPts val="0"/>
              </a:spcBef>
              <a:spcAft>
                <a:spcPts val="0"/>
              </a:spcAft>
              <a:buSzPts val="1300"/>
              <a:buAutoNum type="arabicPeriod"/>
            </a:pPr>
            <a:r>
              <a:rPr lang="es"/>
              <a:t>Análisis Exploratorio</a:t>
            </a:r>
            <a:endParaRPr/>
          </a:p>
          <a:p>
            <a:pPr indent="-311150" lvl="0" marL="457200" rtl="0" algn="l">
              <a:spcBef>
                <a:spcPts val="0"/>
              </a:spcBef>
              <a:spcAft>
                <a:spcPts val="0"/>
              </a:spcAft>
              <a:buSzPts val="1300"/>
              <a:buAutoNum type="arabicPeriod"/>
            </a:pPr>
            <a:r>
              <a:rPr lang="es"/>
              <a:t>Insights y Recomendaciones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534150" y="2237950"/>
            <a:ext cx="1933200" cy="138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Contexto y audiencia</a:t>
            </a:r>
            <a:endParaRPr/>
          </a:p>
        </p:txBody>
      </p:sp>
      <p:sp>
        <p:nvSpPr>
          <p:cNvPr id="142" name="Google Shape;142;p15"/>
          <p:cNvSpPr txBox="1"/>
          <p:nvPr>
            <p:ph idx="1" type="body"/>
          </p:nvPr>
        </p:nvSpPr>
        <p:spPr>
          <a:xfrm>
            <a:off x="3175725" y="592050"/>
            <a:ext cx="5479800" cy="417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 u="sng"/>
              <a:t>Contexto</a:t>
            </a:r>
            <a:endParaRPr b="1" u="sng"/>
          </a:p>
          <a:p>
            <a:pPr indent="0" lvl="0" marL="0" rtl="0" algn="just">
              <a:spcBef>
                <a:spcPts val="1200"/>
              </a:spcBef>
              <a:spcAft>
                <a:spcPts val="0"/>
              </a:spcAft>
              <a:buNone/>
            </a:pPr>
            <a:r>
              <a:rPr lang="es" sz="1000">
                <a:solidFill>
                  <a:srgbClr val="000000"/>
                </a:solidFill>
                <a:latin typeface="Arial"/>
                <a:ea typeface="Arial"/>
                <a:cs typeface="Arial"/>
                <a:sym typeface="Arial"/>
              </a:rPr>
              <a:t>Las tarjetas de crédito son un método común de control de riesgos en la industria financiera. Utiliza la información personal y los datos presentados por los solicitantes de tarjetas de crédito para predecir la probabilidad de futuros incumplimientos y préstamos de tarjetas de crédito. Así mismo, el banco puede decidir si emite una tarjeta de crédito al solicitante. En términos generales, los modelos se basan en el análisis de datos históricos y la formulación de modelos de predicción</a:t>
            </a:r>
            <a:endParaRPr sz="1000">
              <a:solidFill>
                <a:srgbClr val="000000"/>
              </a:solidFill>
              <a:latin typeface="Arial"/>
              <a:ea typeface="Arial"/>
              <a:cs typeface="Arial"/>
              <a:sym typeface="Arial"/>
            </a:endParaRPr>
          </a:p>
          <a:p>
            <a:pPr indent="0" lvl="0" marL="0" rtl="0" algn="just">
              <a:spcBef>
                <a:spcPts val="0"/>
              </a:spcBef>
              <a:spcAft>
                <a:spcPts val="0"/>
              </a:spcAft>
              <a:buNone/>
            </a:pPr>
            <a:r>
              <a:rPr lang="es" sz="1000">
                <a:solidFill>
                  <a:srgbClr val="000000"/>
                </a:solidFill>
                <a:latin typeface="Arial"/>
                <a:ea typeface="Arial"/>
                <a:cs typeface="Arial"/>
                <a:sym typeface="Arial"/>
              </a:rPr>
              <a:t>Para esto la información se obtuvo del siguiente </a:t>
            </a:r>
            <a:r>
              <a:rPr b="1" lang="es" u="sng">
                <a:solidFill>
                  <a:schemeClr val="hlink"/>
                </a:solidFill>
                <a:latin typeface="Arial"/>
                <a:ea typeface="Arial"/>
                <a:cs typeface="Arial"/>
                <a:sym typeface="Arial"/>
                <a:hlinkClick r:id="rId3"/>
              </a:rPr>
              <a:t>link</a:t>
            </a:r>
            <a:endParaRPr b="1">
              <a:solidFill>
                <a:srgbClr val="000000"/>
              </a:solidFill>
              <a:latin typeface="Arial"/>
              <a:ea typeface="Arial"/>
              <a:cs typeface="Arial"/>
              <a:sym typeface="Arial"/>
            </a:endParaRPr>
          </a:p>
          <a:p>
            <a:pPr indent="0" lvl="0" marL="0" rtl="0" algn="just">
              <a:spcBef>
                <a:spcPts val="0"/>
              </a:spcBef>
              <a:spcAft>
                <a:spcPts val="0"/>
              </a:spcAft>
              <a:buNone/>
            </a:pPr>
            <a:r>
              <a:t/>
            </a:r>
            <a:endParaRPr b="1">
              <a:solidFill>
                <a:srgbClr val="000000"/>
              </a:solidFill>
              <a:latin typeface="Arial"/>
              <a:ea typeface="Arial"/>
              <a:cs typeface="Arial"/>
              <a:sym typeface="Arial"/>
            </a:endParaRPr>
          </a:p>
          <a:p>
            <a:pPr indent="0" lvl="0" marL="0" rtl="0" algn="l">
              <a:spcBef>
                <a:spcPts val="0"/>
              </a:spcBef>
              <a:spcAft>
                <a:spcPts val="0"/>
              </a:spcAft>
              <a:buNone/>
            </a:pPr>
            <a:r>
              <a:rPr b="1" lang="es" u="sng"/>
              <a:t>Audiencia</a:t>
            </a:r>
            <a:endParaRPr b="1" u="sng"/>
          </a:p>
          <a:p>
            <a:pPr indent="0" lvl="0" marL="0" rtl="0" algn="l">
              <a:lnSpc>
                <a:spcPct val="100000"/>
              </a:lnSpc>
              <a:spcBef>
                <a:spcPts val="1200"/>
              </a:spcBef>
              <a:spcAft>
                <a:spcPts val="0"/>
              </a:spcAft>
              <a:buNone/>
            </a:pPr>
            <a:r>
              <a:rPr lang="es" sz="1000">
                <a:solidFill>
                  <a:srgbClr val="000000"/>
                </a:solidFill>
                <a:latin typeface="Arial"/>
                <a:ea typeface="Arial"/>
                <a:cs typeface="Arial"/>
                <a:sym typeface="Arial"/>
              </a:rPr>
              <a:t>Este análisis intenta contestar, con evidencia, las preguntas del párrafo anterior por lo cuál puede ser de utilidad para bancos que deseen automatizar sus asignaciones de tarjetas de créditos.</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s" u="sng"/>
              <a:t>Limitaciones</a:t>
            </a:r>
            <a:endParaRPr b="1" u="sng"/>
          </a:p>
          <a:p>
            <a:pPr indent="0" lvl="0" marL="0" rtl="0" algn="l">
              <a:spcBef>
                <a:spcPts val="1200"/>
              </a:spcBef>
              <a:spcAft>
                <a:spcPts val="0"/>
              </a:spcAft>
              <a:buNone/>
            </a:pPr>
            <a:r>
              <a:rPr lang="es" sz="1000">
                <a:solidFill>
                  <a:srgbClr val="000000"/>
                </a:solidFill>
                <a:latin typeface="Arial"/>
                <a:ea typeface="Arial"/>
                <a:cs typeface="Arial"/>
                <a:sym typeface="Arial"/>
              </a:rPr>
              <a:t>El alcance del proyecto está orientado a un banco que pretende evaluar y diferenciar a los clientes, ya sea por capacidad económica, capacidad de devolución, compromiso con las deudas, etc. Si bien este trabajo fue realizado con el dataset de un banco en especifico y no se puede difundir, otros bancos podrían usar el mismo modelos para realizar el análisis con sus propios clientes.</a:t>
            </a:r>
            <a:endParaRPr b="1" sz="1200" u="sng"/>
          </a:p>
          <a:p>
            <a:pPr indent="0" lvl="0" marL="0" rtl="0" algn="l">
              <a:lnSpc>
                <a:spcPct val="100000"/>
              </a:lnSpc>
              <a:spcBef>
                <a:spcPts val="0"/>
              </a:spcBef>
              <a:spcAft>
                <a:spcPts val="0"/>
              </a:spcAft>
              <a:buNone/>
            </a:pPr>
            <a:r>
              <a:t/>
            </a:r>
            <a:endParaRPr sz="1000">
              <a:solidFill>
                <a:srgbClr val="000000"/>
              </a:solidFill>
              <a:latin typeface="Arial"/>
              <a:ea typeface="Arial"/>
              <a:cs typeface="Arial"/>
              <a:sym typeface="Arial"/>
            </a:endParaRPr>
          </a:p>
          <a:p>
            <a:pPr indent="0" lvl="0" marL="0" rtl="0" algn="just">
              <a:spcBef>
                <a:spcPts val="0"/>
              </a:spcBef>
              <a:spcAft>
                <a:spcPts val="0"/>
              </a:spcAft>
              <a:buNone/>
            </a:pPr>
            <a:r>
              <a:t/>
            </a:r>
            <a:endParaRPr sz="1000">
              <a:solidFill>
                <a:srgbClr val="000000"/>
              </a:solidFill>
              <a:latin typeface="Arial"/>
              <a:ea typeface="Arial"/>
              <a:cs typeface="Arial"/>
              <a:sym typeface="Arial"/>
            </a:endParaRPr>
          </a:p>
          <a:p>
            <a:pPr indent="0" lvl="0" marL="0" rtl="0" algn="just">
              <a:spcBef>
                <a:spcPts val="0"/>
              </a:spcBef>
              <a:spcAft>
                <a:spcPts val="0"/>
              </a:spcAft>
              <a:buNone/>
            </a:pPr>
            <a:r>
              <a:t/>
            </a:r>
            <a:endParaRPr sz="1000">
              <a:solidFill>
                <a:srgbClr val="000000"/>
              </a:solidFill>
              <a:latin typeface="Arial"/>
              <a:ea typeface="Arial"/>
              <a:cs typeface="Arial"/>
              <a:sym typeface="Arial"/>
            </a:endParaRPr>
          </a:p>
        </p:txBody>
      </p:sp>
      <p:cxnSp>
        <p:nvCxnSpPr>
          <p:cNvPr id="143" name="Google Shape;143;p15"/>
          <p:cNvCxnSpPr/>
          <p:nvPr/>
        </p:nvCxnSpPr>
        <p:spPr>
          <a:xfrm flipH="1">
            <a:off x="2841875" y="578700"/>
            <a:ext cx="8100" cy="3558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6722425" y="1969250"/>
            <a:ext cx="1933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
              <a:t>Preguntas </a:t>
            </a:r>
            <a:r>
              <a:rPr lang="es"/>
              <a:t>de </a:t>
            </a:r>
            <a:r>
              <a:rPr b="1" lang="es"/>
              <a:t>interés</a:t>
            </a:r>
            <a:endParaRPr b="1"/>
          </a:p>
        </p:txBody>
      </p:sp>
      <p:sp>
        <p:nvSpPr>
          <p:cNvPr id="149" name="Google Shape;149;p16"/>
          <p:cNvSpPr txBox="1"/>
          <p:nvPr>
            <p:ph idx="1" type="body"/>
          </p:nvPr>
        </p:nvSpPr>
        <p:spPr>
          <a:xfrm>
            <a:off x="447975" y="437375"/>
            <a:ext cx="5479800" cy="417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u="sng"/>
          </a:p>
          <a:p>
            <a:pPr indent="0" lvl="0" marL="0" rtl="0" algn="l">
              <a:spcBef>
                <a:spcPts val="1200"/>
              </a:spcBef>
              <a:spcAft>
                <a:spcPts val="0"/>
              </a:spcAft>
              <a:buNone/>
            </a:pPr>
            <a:r>
              <a:rPr b="1" lang="es" u="sng"/>
              <a:t>Preguntas principales o primarias</a:t>
            </a:r>
            <a:endParaRPr b="1" u="sng"/>
          </a:p>
          <a:p>
            <a:pPr indent="-292100" lvl="0" marL="457200" rtl="0" algn="just">
              <a:spcBef>
                <a:spcPts val="1200"/>
              </a:spcBef>
              <a:spcAft>
                <a:spcPts val="0"/>
              </a:spcAft>
              <a:buClr>
                <a:srgbClr val="000000"/>
              </a:buClr>
              <a:buSzPts val="1000"/>
              <a:buFont typeface="Arial"/>
              <a:buAutoNum type="arabicPeriod"/>
            </a:pPr>
            <a:r>
              <a:rPr lang="es" sz="1000">
                <a:solidFill>
                  <a:srgbClr val="000000"/>
                </a:solidFill>
                <a:latin typeface="Arial"/>
                <a:ea typeface="Arial"/>
                <a:cs typeface="Arial"/>
                <a:sym typeface="Arial"/>
              </a:rPr>
              <a:t>¿Con qué criterio se le otorgará la tarjeta de </a:t>
            </a:r>
            <a:r>
              <a:rPr lang="es" sz="1000">
                <a:solidFill>
                  <a:srgbClr val="000000"/>
                </a:solidFill>
                <a:latin typeface="Arial"/>
                <a:ea typeface="Arial"/>
                <a:cs typeface="Arial"/>
                <a:sym typeface="Arial"/>
              </a:rPr>
              <a:t>crédito</a:t>
            </a:r>
            <a:r>
              <a:rPr lang="es"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0" lvl="0" marL="0" rtl="0" algn="just">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b="1" u="sng"/>
          </a:p>
          <a:p>
            <a:pPr indent="0" lvl="0" marL="0" rtl="0" algn="l">
              <a:spcBef>
                <a:spcPts val="1200"/>
              </a:spcBef>
              <a:spcAft>
                <a:spcPts val="0"/>
              </a:spcAft>
              <a:buNone/>
            </a:pPr>
            <a:r>
              <a:t/>
            </a:r>
            <a:endParaRPr b="1" u="sng"/>
          </a:p>
          <a:p>
            <a:pPr indent="0" lvl="0" marL="0" rtl="0" algn="l">
              <a:spcBef>
                <a:spcPts val="1200"/>
              </a:spcBef>
              <a:spcAft>
                <a:spcPts val="0"/>
              </a:spcAft>
              <a:buNone/>
            </a:pPr>
            <a:r>
              <a:rPr b="1" lang="es" u="sng"/>
              <a:t>Preguntas secundarias</a:t>
            </a:r>
            <a:endParaRPr b="1" u="sng"/>
          </a:p>
          <a:p>
            <a:pPr indent="0" lvl="0" marL="0" rtl="0" algn="just">
              <a:spcBef>
                <a:spcPts val="1200"/>
              </a:spcBef>
              <a:spcAft>
                <a:spcPts val="0"/>
              </a:spcAft>
              <a:buNone/>
            </a:pPr>
            <a:r>
              <a:rPr lang="es" sz="1000">
                <a:solidFill>
                  <a:srgbClr val="000000"/>
                </a:solidFill>
                <a:latin typeface="Arial"/>
                <a:ea typeface="Arial"/>
                <a:cs typeface="Arial"/>
                <a:sym typeface="Arial"/>
              </a:rPr>
              <a:t>Estas preguntas ayudarán a responder la primera:</a:t>
            </a:r>
            <a:endParaRPr sz="1000">
              <a:solidFill>
                <a:srgbClr val="000000"/>
              </a:solidFill>
              <a:latin typeface="Arial"/>
              <a:ea typeface="Arial"/>
              <a:cs typeface="Arial"/>
              <a:sym typeface="Arial"/>
            </a:endParaRPr>
          </a:p>
          <a:p>
            <a:pPr indent="0" lvl="0" marL="0" rtl="0" algn="just">
              <a:spcBef>
                <a:spcPts val="0"/>
              </a:spcBef>
              <a:spcAft>
                <a:spcPts val="0"/>
              </a:spcAft>
              <a:buNone/>
            </a:pPr>
            <a:r>
              <a:t/>
            </a:r>
            <a:endParaRPr sz="1000">
              <a:solidFill>
                <a:srgbClr val="000000"/>
              </a:solidFill>
              <a:latin typeface="Arial"/>
              <a:ea typeface="Arial"/>
              <a:cs typeface="Arial"/>
              <a:sym typeface="Arial"/>
            </a:endParaRPr>
          </a:p>
          <a:p>
            <a:pPr indent="-292100" lvl="0" marL="457200" rtl="0" algn="just">
              <a:spcBef>
                <a:spcPts val="0"/>
              </a:spcBef>
              <a:spcAft>
                <a:spcPts val="0"/>
              </a:spcAft>
              <a:buClr>
                <a:srgbClr val="000000"/>
              </a:buClr>
              <a:buSzPts val="1000"/>
              <a:buFont typeface="Arial"/>
              <a:buAutoNum type="arabicPeriod"/>
            </a:pPr>
            <a:r>
              <a:rPr lang="es" sz="1000">
                <a:solidFill>
                  <a:srgbClr val="000000"/>
                </a:solidFill>
                <a:latin typeface="Arial"/>
                <a:ea typeface="Arial"/>
                <a:cs typeface="Arial"/>
                <a:sym typeface="Arial"/>
              </a:rPr>
              <a:t>¿Existe relación entre las personas que se le otorgó la tarjeta crédito y el estado civil?</a:t>
            </a:r>
            <a:endParaRPr sz="1000">
              <a:solidFill>
                <a:srgbClr val="000000"/>
              </a:solidFill>
              <a:latin typeface="Arial"/>
              <a:ea typeface="Arial"/>
              <a:cs typeface="Arial"/>
              <a:sym typeface="Arial"/>
            </a:endParaRPr>
          </a:p>
          <a:p>
            <a:pPr indent="-292100" lvl="0" marL="457200" rtl="0" algn="just">
              <a:spcBef>
                <a:spcPts val="0"/>
              </a:spcBef>
              <a:spcAft>
                <a:spcPts val="0"/>
              </a:spcAft>
              <a:buClr>
                <a:srgbClr val="000000"/>
              </a:buClr>
              <a:buSzPts val="1000"/>
              <a:buFont typeface="Arial"/>
              <a:buAutoNum type="arabicPeriod"/>
            </a:pPr>
            <a:r>
              <a:rPr lang="es" sz="1000">
                <a:solidFill>
                  <a:srgbClr val="000000"/>
                </a:solidFill>
                <a:latin typeface="Arial"/>
                <a:ea typeface="Arial"/>
                <a:cs typeface="Arial"/>
                <a:sym typeface="Arial"/>
              </a:rPr>
              <a:t>¿Existe relación entre el número de personas que viven en la casa y su sueldo?</a:t>
            </a:r>
            <a:endParaRPr sz="1000">
              <a:solidFill>
                <a:srgbClr val="000000"/>
              </a:solidFill>
              <a:latin typeface="Arial"/>
              <a:ea typeface="Arial"/>
              <a:cs typeface="Arial"/>
              <a:sym typeface="Arial"/>
            </a:endParaRPr>
          </a:p>
          <a:p>
            <a:pPr indent="-292100" lvl="0" marL="457200" rtl="0" algn="just">
              <a:spcBef>
                <a:spcPts val="0"/>
              </a:spcBef>
              <a:spcAft>
                <a:spcPts val="0"/>
              </a:spcAft>
              <a:buClr>
                <a:srgbClr val="000000"/>
              </a:buClr>
              <a:buSzPts val="1000"/>
              <a:buFont typeface="Arial"/>
              <a:buAutoNum type="arabicPeriod"/>
            </a:pPr>
            <a:r>
              <a:rPr lang="es" sz="1000">
                <a:solidFill>
                  <a:srgbClr val="000000"/>
                </a:solidFill>
                <a:latin typeface="Arial"/>
                <a:ea typeface="Arial"/>
                <a:cs typeface="Arial"/>
                <a:sym typeface="Arial"/>
              </a:rPr>
              <a:t>¿Qué relación existe entre el género y el área laboral?</a:t>
            </a:r>
            <a:endParaRPr sz="1000">
              <a:solidFill>
                <a:srgbClr val="000000"/>
              </a:solidFill>
              <a:latin typeface="Arial"/>
              <a:ea typeface="Arial"/>
              <a:cs typeface="Arial"/>
              <a:sym typeface="Arial"/>
            </a:endParaRPr>
          </a:p>
          <a:p>
            <a:pPr indent="-292100" lvl="0" marL="457200" rtl="0" algn="just">
              <a:spcBef>
                <a:spcPts val="0"/>
              </a:spcBef>
              <a:spcAft>
                <a:spcPts val="0"/>
              </a:spcAft>
              <a:buClr>
                <a:srgbClr val="000000"/>
              </a:buClr>
              <a:buSzPts val="1000"/>
              <a:buFont typeface="Arial"/>
              <a:buAutoNum type="arabicPeriod"/>
            </a:pPr>
            <a:r>
              <a:rPr lang="es" sz="1000">
                <a:solidFill>
                  <a:srgbClr val="000000"/>
                </a:solidFill>
                <a:latin typeface="Arial"/>
                <a:ea typeface="Arial"/>
                <a:cs typeface="Arial"/>
                <a:sym typeface="Arial"/>
              </a:rPr>
              <a:t>¿A qué edades se les atribuyó más el crédito?</a:t>
            </a:r>
            <a:endParaRPr sz="1000">
              <a:solidFill>
                <a:srgbClr val="000000"/>
              </a:solidFill>
              <a:latin typeface="Arial"/>
              <a:ea typeface="Arial"/>
              <a:cs typeface="Arial"/>
              <a:sym typeface="Arial"/>
            </a:endParaRPr>
          </a:p>
          <a:p>
            <a:pPr indent="-292100" lvl="0" marL="457200" rtl="0" algn="just">
              <a:spcBef>
                <a:spcPts val="0"/>
              </a:spcBef>
              <a:spcAft>
                <a:spcPts val="0"/>
              </a:spcAft>
              <a:buClr>
                <a:srgbClr val="000000"/>
              </a:buClr>
              <a:buSzPts val="1000"/>
              <a:buFont typeface="Arial"/>
              <a:buAutoNum type="arabicPeriod"/>
            </a:pPr>
            <a:r>
              <a:rPr lang="es" sz="1000">
                <a:solidFill>
                  <a:srgbClr val="000000"/>
                </a:solidFill>
                <a:latin typeface="Arial"/>
                <a:ea typeface="Arial"/>
                <a:cs typeface="Arial"/>
                <a:sym typeface="Arial"/>
              </a:rPr>
              <a:t>¿Qué posesiones tienen los postulantes?</a:t>
            </a:r>
            <a:endParaRPr sz="1000">
              <a:solidFill>
                <a:srgbClr val="000000"/>
              </a:solidFill>
              <a:latin typeface="Arial"/>
              <a:ea typeface="Arial"/>
              <a:cs typeface="Arial"/>
              <a:sym typeface="Arial"/>
            </a:endParaRPr>
          </a:p>
          <a:p>
            <a:pPr indent="0" lvl="0" marL="0" rtl="0" algn="just">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b="1" u="sng"/>
          </a:p>
          <a:p>
            <a:pPr indent="0" lvl="0" marL="0" rtl="0" algn="just">
              <a:spcBef>
                <a:spcPts val="1200"/>
              </a:spcBef>
              <a:spcAft>
                <a:spcPts val="0"/>
              </a:spcAft>
              <a:buNone/>
            </a:pPr>
            <a:r>
              <a:t/>
            </a:r>
            <a:endParaRPr sz="1000">
              <a:solidFill>
                <a:srgbClr val="000000"/>
              </a:solidFill>
              <a:latin typeface="Arial"/>
              <a:ea typeface="Arial"/>
              <a:cs typeface="Arial"/>
              <a:sym typeface="Arial"/>
            </a:endParaRPr>
          </a:p>
        </p:txBody>
      </p:sp>
      <p:cxnSp>
        <p:nvCxnSpPr>
          <p:cNvPr id="150" name="Google Shape;150;p16"/>
          <p:cNvCxnSpPr/>
          <p:nvPr/>
        </p:nvCxnSpPr>
        <p:spPr>
          <a:xfrm>
            <a:off x="6562950" y="3216850"/>
            <a:ext cx="2182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409775" y="2049775"/>
            <a:ext cx="2760000" cy="69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600"/>
              <a:t>Resumen de datos</a:t>
            </a:r>
            <a:endParaRPr sz="2600"/>
          </a:p>
        </p:txBody>
      </p:sp>
      <p:sp>
        <p:nvSpPr>
          <p:cNvPr id="156" name="Google Shape;156;p17"/>
          <p:cNvSpPr txBox="1"/>
          <p:nvPr>
            <p:ph idx="1" type="body"/>
          </p:nvPr>
        </p:nvSpPr>
        <p:spPr>
          <a:xfrm>
            <a:off x="3532625" y="1335325"/>
            <a:ext cx="5193000" cy="211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 sz="1500"/>
              <a:t>Observaciones</a:t>
            </a:r>
            <a:r>
              <a:rPr b="1" lang="es" sz="1500"/>
              <a:t>:</a:t>
            </a:r>
            <a:endParaRPr b="1"/>
          </a:p>
          <a:p>
            <a:pPr indent="-311150" lvl="0" marL="457200" rtl="0" algn="l">
              <a:spcBef>
                <a:spcPts val="1200"/>
              </a:spcBef>
              <a:spcAft>
                <a:spcPts val="0"/>
              </a:spcAft>
              <a:buSzPts val="1300"/>
              <a:buChar char="-"/>
            </a:pPr>
            <a:r>
              <a:rPr b="1" lang="es"/>
              <a:t>La </a:t>
            </a:r>
            <a:r>
              <a:rPr b="1" lang="es"/>
              <a:t>mayoría</a:t>
            </a:r>
            <a:r>
              <a:rPr b="1" lang="es"/>
              <a:t> de las solicitudes aprobadas vienen de clientes sin </a:t>
            </a:r>
            <a:r>
              <a:rPr b="1" lang="es"/>
              <a:t>vehículos</a:t>
            </a:r>
            <a:r>
              <a:rPr b="1" lang="es"/>
              <a:t> personales.</a:t>
            </a:r>
            <a:endParaRPr b="1"/>
          </a:p>
          <a:p>
            <a:pPr indent="-311150" lvl="0" marL="457200" rtl="0" algn="l">
              <a:spcBef>
                <a:spcPts val="0"/>
              </a:spcBef>
              <a:spcAft>
                <a:spcPts val="0"/>
              </a:spcAft>
              <a:buSzPts val="1300"/>
              <a:buChar char="-"/>
            </a:pPr>
            <a:r>
              <a:rPr b="1" lang="es"/>
              <a:t>La </a:t>
            </a:r>
            <a:r>
              <a:rPr b="1" lang="es"/>
              <a:t>mayoría</a:t>
            </a:r>
            <a:r>
              <a:rPr b="1" lang="es"/>
              <a:t> de las solicitudes provienen de clientes de entre 32 y 47 años de edad.</a:t>
            </a:r>
            <a:endParaRPr b="1"/>
          </a:p>
          <a:p>
            <a:pPr indent="-311150" lvl="0" marL="457200" rtl="0" algn="l">
              <a:spcBef>
                <a:spcPts val="0"/>
              </a:spcBef>
              <a:spcAft>
                <a:spcPts val="0"/>
              </a:spcAft>
              <a:buSzPts val="1300"/>
              <a:buChar char="-"/>
            </a:pPr>
            <a:r>
              <a:rPr b="1" lang="es"/>
              <a:t>Más</a:t>
            </a:r>
            <a:r>
              <a:rPr b="1" lang="es"/>
              <a:t> del 99% de los clientes tienen el secundario completo.</a:t>
            </a:r>
            <a:endParaRPr b="1"/>
          </a:p>
          <a:p>
            <a:pPr indent="-311150" lvl="0" marL="457200" rtl="0" algn="l">
              <a:spcBef>
                <a:spcPts val="0"/>
              </a:spcBef>
              <a:spcAft>
                <a:spcPts val="0"/>
              </a:spcAft>
              <a:buSzPts val="1300"/>
              <a:buChar char="-"/>
            </a:pPr>
            <a:r>
              <a:rPr b="1" lang="es"/>
              <a:t>La </a:t>
            </a:r>
            <a:r>
              <a:rPr b="1" lang="es"/>
              <a:t>mayoría</a:t>
            </a:r>
            <a:r>
              <a:rPr b="1" lang="es"/>
              <a:t> de los clientes aprobados son casados.</a:t>
            </a:r>
            <a:endParaRPr b="1"/>
          </a:p>
          <a:p>
            <a:pPr indent="-311150" lvl="0" marL="457200" rtl="0" algn="l">
              <a:spcBef>
                <a:spcPts val="0"/>
              </a:spcBef>
              <a:spcAft>
                <a:spcPts val="0"/>
              </a:spcAft>
              <a:buSzPts val="1300"/>
              <a:buChar char="-"/>
            </a:pPr>
            <a:r>
              <a:rPr b="1" lang="es"/>
              <a:t>El 88% de las solicitudes de tarjetas de </a:t>
            </a:r>
            <a:r>
              <a:rPr b="1" lang="es"/>
              <a:t>crédito</a:t>
            </a:r>
            <a:r>
              <a:rPr b="1" lang="es"/>
              <a:t> fueron aprobadas </a:t>
            </a:r>
            <a:r>
              <a:rPr b="1" lang="es"/>
              <a:t>según</a:t>
            </a:r>
            <a:r>
              <a:rPr b="1" lang="es"/>
              <a:t> el criterio elegido</a:t>
            </a:r>
            <a:endParaRPr b="1"/>
          </a:p>
        </p:txBody>
      </p:sp>
      <p:cxnSp>
        <p:nvCxnSpPr>
          <p:cNvPr id="157" name="Google Shape;157;p17"/>
          <p:cNvCxnSpPr/>
          <p:nvPr/>
        </p:nvCxnSpPr>
        <p:spPr>
          <a:xfrm rot="10800000">
            <a:off x="3320575" y="416750"/>
            <a:ext cx="0" cy="43311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2717408" y="1880245"/>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6687450" y="703675"/>
            <a:ext cx="1933200" cy="9033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s" sz="1300"/>
              <a:t>¿Existe relación entre las personas que se le otorgó la tarjeta crédito y el estado civil?</a:t>
            </a:r>
            <a:endParaRPr sz="13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sz="1200"/>
          </a:p>
          <a:p>
            <a:pPr indent="0" lvl="0" marL="0" rtl="0" algn="l">
              <a:spcBef>
                <a:spcPts val="0"/>
              </a:spcBef>
              <a:spcAft>
                <a:spcPts val="0"/>
              </a:spcAft>
              <a:buNone/>
            </a:pPr>
            <a:r>
              <a:t/>
            </a:r>
            <a:endParaRPr i="1"/>
          </a:p>
        </p:txBody>
      </p:sp>
      <p:cxnSp>
        <p:nvCxnSpPr>
          <p:cNvPr id="168" name="Google Shape;168;p19"/>
          <p:cNvCxnSpPr/>
          <p:nvPr/>
        </p:nvCxnSpPr>
        <p:spPr>
          <a:xfrm>
            <a:off x="6562950" y="1715975"/>
            <a:ext cx="2182200" cy="0"/>
          </a:xfrm>
          <a:prstGeom prst="straightConnector1">
            <a:avLst/>
          </a:prstGeom>
          <a:noFill/>
          <a:ln cap="flat" cmpd="sng" w="9525">
            <a:solidFill>
              <a:schemeClr val="dk2"/>
            </a:solidFill>
            <a:prstDash val="solid"/>
            <a:round/>
            <a:headEnd len="med" w="med" type="none"/>
            <a:tailEnd len="med" w="med" type="none"/>
          </a:ln>
        </p:spPr>
      </p:cxnSp>
      <p:pic>
        <p:nvPicPr>
          <p:cNvPr id="169" name="Google Shape;169;p19"/>
          <p:cNvPicPr preferRelativeResize="0"/>
          <p:nvPr/>
        </p:nvPicPr>
        <p:blipFill>
          <a:blip r:embed="rId3">
            <a:alphaModFix/>
          </a:blip>
          <a:stretch>
            <a:fillRect/>
          </a:stretch>
        </p:blipFill>
        <p:spPr>
          <a:xfrm>
            <a:off x="447975" y="640175"/>
            <a:ext cx="5479800" cy="3395290"/>
          </a:xfrm>
          <a:prstGeom prst="rect">
            <a:avLst/>
          </a:prstGeom>
          <a:noFill/>
          <a:ln>
            <a:noFill/>
          </a:ln>
        </p:spPr>
      </p:pic>
      <p:sp>
        <p:nvSpPr>
          <p:cNvPr id="170" name="Google Shape;170;p19"/>
          <p:cNvSpPr txBox="1"/>
          <p:nvPr/>
        </p:nvSpPr>
        <p:spPr>
          <a:xfrm>
            <a:off x="6457900" y="2085525"/>
            <a:ext cx="2223000" cy="2347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000"/>
              <a:t>De este gráfico es posible interpretar que existe una gran afluencia de las personas que están casadas y que desean poseer una tarjeta de crédito; pero además no es posible concluir que existe alguna tendencia respecto al estado civil de las personas que indique que se le otorgará con mayor probabilidad su tarjeta de crédito</a:t>
            </a:r>
            <a:endParaRPr sz="10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5760200" y="703675"/>
            <a:ext cx="2860500" cy="9033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s" sz="1300"/>
              <a:t>¿Existe relación entre el número de personas que viven en la casa y su sueldo?</a:t>
            </a:r>
            <a:endParaRPr sz="10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0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0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sz="1311"/>
          </a:p>
          <a:p>
            <a:pPr indent="0" lvl="0" marL="0" rtl="0" algn="just">
              <a:lnSpc>
                <a:spcPct val="115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i="1"/>
          </a:p>
        </p:txBody>
      </p:sp>
      <p:cxnSp>
        <p:nvCxnSpPr>
          <p:cNvPr id="176" name="Google Shape;176;p20"/>
          <p:cNvCxnSpPr/>
          <p:nvPr/>
        </p:nvCxnSpPr>
        <p:spPr>
          <a:xfrm flipH="1" rot="10800000">
            <a:off x="5760200" y="1715950"/>
            <a:ext cx="2985000" cy="450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20"/>
          <p:cNvSpPr txBox="1"/>
          <p:nvPr/>
        </p:nvSpPr>
        <p:spPr>
          <a:xfrm>
            <a:off x="5679075" y="2085525"/>
            <a:ext cx="3001800" cy="1816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000"/>
              <a:t>Respecto a la gráfica presentada, es posible concluir que la mayor cantidad de personas que solicitan una tarjeta de crédito tienen un salario anual máximo hasta los 500.000 USD. Además tampoco existe una relación directa entre los miembros familiares vs el salario. Solo se aprecia que dentro del rango especificado predomina el rechazo a la solicitud de tarjeta de crédito</a:t>
            </a:r>
            <a:endParaRPr sz="900"/>
          </a:p>
          <a:p>
            <a:pPr indent="0" lvl="0" marL="0" rtl="0" algn="l">
              <a:spcBef>
                <a:spcPts val="0"/>
              </a:spcBef>
              <a:spcAft>
                <a:spcPts val="0"/>
              </a:spcAft>
              <a:buNone/>
            </a:pPr>
            <a:r>
              <a:t/>
            </a:r>
            <a:endParaRPr>
              <a:latin typeface="Calibri"/>
              <a:ea typeface="Calibri"/>
              <a:cs typeface="Calibri"/>
              <a:sym typeface="Calibri"/>
            </a:endParaRPr>
          </a:p>
        </p:txBody>
      </p:sp>
      <p:pic>
        <p:nvPicPr>
          <p:cNvPr id="178" name="Google Shape;178;p20"/>
          <p:cNvPicPr preferRelativeResize="0"/>
          <p:nvPr/>
        </p:nvPicPr>
        <p:blipFill>
          <a:blip r:embed="rId3">
            <a:alphaModFix/>
          </a:blip>
          <a:stretch>
            <a:fillRect/>
          </a:stretch>
        </p:blipFill>
        <p:spPr>
          <a:xfrm>
            <a:off x="574275" y="249750"/>
            <a:ext cx="4512600" cy="4421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6232450" y="703675"/>
            <a:ext cx="2292600" cy="9033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s" sz="1411"/>
              <a:t>¿Qué relación existe entre el género y el área laboral?</a:t>
            </a:r>
            <a:endParaRPr sz="1111">
              <a:solidFill>
                <a:srgbClr val="000000"/>
              </a:solidFill>
              <a:latin typeface="Arial"/>
              <a:ea typeface="Arial"/>
              <a:cs typeface="Arial"/>
              <a:sym typeface="Arial"/>
            </a:endParaRPr>
          </a:p>
          <a:p>
            <a:pPr indent="0" lvl="0" marL="0" rtl="0" algn="l">
              <a:spcBef>
                <a:spcPts val="0"/>
              </a:spcBef>
              <a:spcAft>
                <a:spcPts val="0"/>
              </a:spcAft>
              <a:buNone/>
            </a:pPr>
            <a:r>
              <a:t/>
            </a:r>
            <a:endParaRPr i="1"/>
          </a:p>
        </p:txBody>
      </p:sp>
      <p:cxnSp>
        <p:nvCxnSpPr>
          <p:cNvPr id="184" name="Google Shape;184;p21"/>
          <p:cNvCxnSpPr/>
          <p:nvPr/>
        </p:nvCxnSpPr>
        <p:spPr>
          <a:xfrm>
            <a:off x="6287650" y="1715975"/>
            <a:ext cx="2182200" cy="0"/>
          </a:xfrm>
          <a:prstGeom prst="straightConnector1">
            <a:avLst/>
          </a:prstGeom>
          <a:noFill/>
          <a:ln cap="flat" cmpd="sng" w="9525">
            <a:solidFill>
              <a:schemeClr val="dk2"/>
            </a:solidFill>
            <a:prstDash val="solid"/>
            <a:round/>
            <a:headEnd len="med" w="med" type="none"/>
            <a:tailEnd len="med" w="med" type="none"/>
          </a:ln>
        </p:spPr>
      </p:cxnSp>
      <p:sp>
        <p:nvSpPr>
          <p:cNvPr id="185" name="Google Shape;185;p21"/>
          <p:cNvSpPr txBox="1"/>
          <p:nvPr/>
        </p:nvSpPr>
        <p:spPr>
          <a:xfrm>
            <a:off x="6076600" y="2085525"/>
            <a:ext cx="2604300" cy="252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000"/>
              <a:t>Con respecto al total de los solicitantes, se observa que la mayoría tiene sus ingresos en empleos privados en condición de dependencia, teniendo una mayor incidencia en este grupo los hombres. El segundo grupo corresponde a ingresos provenientes de negocios o inversiones, al igual que el caso anterior los hombres tienen mayor participación. Finalmente, están los pensionados y empleados públicos donde las mujeres tienen mayor incidencia.</a:t>
            </a:r>
            <a:endParaRPr sz="1000"/>
          </a:p>
          <a:p>
            <a:pPr indent="0" lvl="0" marL="0" rtl="0" algn="l">
              <a:spcBef>
                <a:spcPts val="0"/>
              </a:spcBef>
              <a:spcAft>
                <a:spcPts val="0"/>
              </a:spcAft>
              <a:buNone/>
            </a:pPr>
            <a:r>
              <a:t/>
            </a:r>
            <a:endParaRPr>
              <a:latin typeface="Calibri"/>
              <a:ea typeface="Calibri"/>
              <a:cs typeface="Calibri"/>
              <a:sym typeface="Calibri"/>
            </a:endParaRPr>
          </a:p>
        </p:txBody>
      </p:sp>
      <p:pic>
        <p:nvPicPr>
          <p:cNvPr id="186" name="Google Shape;186;p21"/>
          <p:cNvPicPr preferRelativeResize="0"/>
          <p:nvPr/>
        </p:nvPicPr>
        <p:blipFill>
          <a:blip r:embed="rId3">
            <a:alphaModFix/>
          </a:blip>
          <a:stretch>
            <a:fillRect/>
          </a:stretch>
        </p:blipFill>
        <p:spPr>
          <a:xfrm>
            <a:off x="541800" y="414338"/>
            <a:ext cx="4791075" cy="431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