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ld Standard TT"/>
      <p:regular r:id="rId22"/>
      <p:bold r:id="rId23"/>
      <p: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ldStandardTT-regular.fntdata"/><Relationship Id="rId21" Type="http://schemas.openxmlformats.org/officeDocument/2006/relationships/font" Target="fonts/Average-regular.fntdata"/><Relationship Id="rId24" Type="http://schemas.openxmlformats.org/officeDocument/2006/relationships/font" Target="fonts/OldStandardTT-italic.fntdata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dedfcab9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dedfcab9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Júlio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utilizados os pacotes CSV e DataFrames para pegar o input do usuário, transformar em um arquivo formato CSV que é salvo no computador num pathing escolhido, para então podermos importar esse arquivo para o código e utilizar os dados do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DataFrames fazem matrizes a partir desse arquivo e imprimem de forma ordenada.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137714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137714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7dedfcab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7dedfcab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Victor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377145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377145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7dedfcab9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7dedfcab9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Iann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4c9acb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4c9acb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primeiro nossas condicionais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das condicionais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dedfca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dedfca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da Luiza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pt-BR"/>
              <a:t>Pq houve um crescimento muito muito grande de entregar nesta pandemia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pt-BR"/>
              <a:t>sempre bom economizar -&gt; as empresas com rotas mais curtas gastam menos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pt-BR"/>
              <a:t>menos tempo na estrada -&gt; funcionários + felizes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pt-BR"/>
              <a:t>É um problema de logística, que dadas determinadas cidades, calcula a menor rota entre elas, sem passar por uma mais de uma vez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(excluindo a cidade de origem)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pt-BR"/>
              <a:t>calculamos o custo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pt-BR"/>
              <a:t>ideias/condicionais baseadas em Lin-Kernighan = funciona em até 50 casos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pt-BR"/>
              <a:t>Condicionais = são 5 exatamente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4c9acb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4c9acb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da Luiza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Primeiramente: situação ideal, pois as distâncias entre as cidades vão diminuindo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1 pega a menor distância para 2. não há “subrotas” para cidade 3 e 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4c9acbb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14c9acbb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da Luiza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Segundamente: Quando tivemos a situação na qual a distância das cidades do meio, por exemplo a 2, não estava seguindo um padrão crescente de distância, ou seja, a cidade mais próxima não era a 3, era a 1 de novo, isso não poderia acontecer poq as outras cidades precisavam ser passadas também. Isso é o que a condição 4 evita que aconteça.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4c9acbb8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14c9acbb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da Luiza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Segundamente: Quando tivemos a situação na qual a distância das cidades do meio, por exemplo a 2, não estava seguindo um padrão crescente de distância, ou seja, a cidade mais próxima não era a 3, era a 1 de novo, isso não poderia acontecer poq as outras cidades precisavam ser passadas também. Isso é o que a condição 4 evita que aconteça.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14c9acbb8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14c9acbb8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da Luiza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Terceiramente: 1 - 3 - 2- 4- 3- 2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1 - 3 - 2 - 4, isso oq queríamos (outro erro)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4c9acbb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4c9acbb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da Luiza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conseguimos cancelar a subrotas, ignoramos que nao seguia a sequencia que queríamos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 pegava solução de cada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desta situação foi que a Cidade 3 vai para cidade 1, não para 4.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4c9acbb8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4c9acbb8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da Luiza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conseguimos cancelar a subrotas, ignoramos que nao seguia a sequencia que queríamos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 pegava solução de cada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desta situação foi que a Cidade 3 vai para cidade 1, não para 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subrotas incompletas - não conseguimos pensar no que fazer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dedfcab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dedfcab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da Luiza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primeira condição fala sobre mínimo pq nao temos o valor de x - menor distância possível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nao temos o x, temos as outras condicionais pra isso.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3 e 4 garante que todas as cidades são chegadas e saídas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5, e mais difícil elimina as subrotas ou seja, se passou por uma cidade, nao passa mais.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 </a:t>
            </a:r>
            <a:r>
              <a:rPr lang="pt-BR">
                <a:solidFill>
                  <a:schemeClr val="dk1"/>
                </a:solidFill>
              </a:rPr>
              <a:t>a variável xij pode assumir dois valores:  1 indica uma relação de ordem, saiu do ponto i e foi para o j; ou 0, que significa que não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aconteceu o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7 matriz ij = ji, 1 + 1 = 2, basicamente é 1 pra 3 e 3 pra 1 de novo.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g.uc.pt/bitstream/10316/84465/1/Aplica%C3%A7%C3%A3o%20do%20Problema%20do%20Caixeiro%20Viajante%20numa%20empresa%20de%20distribui%C3%A7%C3%A3o%20-%20A%20heur%C3%ADstica%20de%20Lin-Kernighan.pdf" TargetMode="External"/><Relationship Id="rId4" Type="http://schemas.openxmlformats.org/officeDocument/2006/relationships/hyperlink" Target="http://www.abepro.org.br/biblioteca/enegep2011_tn_sto_140_885_18795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do Caixeiro Viajante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Julia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Iann Takami Singo</a:t>
            </a:r>
            <a:endParaRPr sz="19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Júlio César Fagundes</a:t>
            </a:r>
            <a:endParaRPr sz="19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Luiza Gabriela da Silva</a:t>
            </a:r>
            <a:endParaRPr sz="19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Victor Gabriel Zerger</a:t>
            </a:r>
            <a:endParaRPr sz="19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Código 1</a:t>
            </a:r>
            <a:endParaRPr sz="3500"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pt-BR" sz="2500">
                <a:solidFill>
                  <a:srgbClr val="FFFFFF"/>
                </a:solidFill>
              </a:rPr>
              <a:t>Como conseguir criar um arquivo do tipo .csv; 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pt-BR" sz="2500">
                <a:solidFill>
                  <a:srgbClr val="FFFFFF"/>
                </a:solidFill>
              </a:rPr>
              <a:t>Como utilizar este tipo de arquivo no programa;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pt-BR" sz="2500">
                <a:solidFill>
                  <a:srgbClr val="FFFFFF"/>
                </a:solidFill>
              </a:rPr>
              <a:t>Pacotes necessários: CSV e DataFrames;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pt-BR" sz="2500">
                <a:solidFill>
                  <a:srgbClr val="FFFFFF"/>
                </a:solidFill>
              </a:rPr>
              <a:t>Distância entre dois pontos.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9500"/>
            <a:ext cx="9144000" cy="386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63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Código 2</a:t>
            </a:r>
            <a:endParaRPr sz="3500"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pt-BR" sz="2500">
                <a:solidFill>
                  <a:srgbClr val="FFFFFF"/>
                </a:solidFill>
              </a:rPr>
              <a:t>Fórmula da distância não Euclidiana + regressão;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pt-BR" sz="2500">
                <a:solidFill>
                  <a:srgbClr val="FFFFFF"/>
                </a:solidFill>
              </a:rPr>
              <a:t>Pacotes específicos: Clp; JuMP e GLPK;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pt-BR" sz="2500">
                <a:solidFill>
                  <a:srgbClr val="FFFFFF"/>
                </a:solidFill>
              </a:rPr>
              <a:t>Otimização.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5638"/>
            <a:ext cx="9144000" cy="3432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Acertos e Dificuldades/Erros</a:t>
            </a:r>
            <a:endParaRPr sz="3500"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2313975" y="1152475"/>
            <a:ext cx="6518400" cy="3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pt-BR" sz="2300">
                <a:solidFill>
                  <a:srgbClr val="FFFFFF"/>
                </a:solidFill>
              </a:rPr>
              <a:t>Colocar os custos;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pt-BR" sz="2300">
                <a:solidFill>
                  <a:srgbClr val="FFFFFF"/>
                </a:solidFill>
              </a:rPr>
              <a:t>Calcular a distância;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pt-BR" sz="2300">
                <a:solidFill>
                  <a:srgbClr val="FFFFFF"/>
                </a:solidFill>
              </a:rPr>
              <a:t>Printar a ordem certa;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pt-BR" sz="2300">
                <a:solidFill>
                  <a:srgbClr val="FFFFFF"/>
                </a:solidFill>
              </a:rPr>
              <a:t>Todos fizeram sua parte.</a:t>
            </a:r>
            <a:endParaRPr sz="2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pt-BR" sz="2300">
                <a:solidFill>
                  <a:srgbClr val="FFFFFF"/>
                </a:solidFill>
              </a:rPr>
              <a:t>Falta de comunicação;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pt-BR" sz="2300">
                <a:solidFill>
                  <a:srgbClr val="FFFFFF"/>
                </a:solidFill>
              </a:rPr>
              <a:t>Contra-exemplos;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pt-BR" sz="2300">
                <a:solidFill>
                  <a:srgbClr val="FFFFFF"/>
                </a:solidFill>
              </a:rPr>
              <a:t>Não conseguimos plotar o grafo das cidades;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pt-BR" sz="2300">
                <a:solidFill>
                  <a:srgbClr val="FFFFFF"/>
                </a:solidFill>
              </a:rPr>
              <a:t>Problemas no Código 1.</a:t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5" y="1306875"/>
            <a:ext cx="1618875" cy="16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5" y="3214913"/>
            <a:ext cx="1618875" cy="1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Aplicação do Problema do Caixeiro Viajante numa empresa de distribuição (uc.pt)</a:t>
            </a:r>
            <a:r>
              <a:rPr lang="pt-BR" sz="2300">
                <a:latin typeface="Old Standard TT"/>
                <a:ea typeface="Old Standard TT"/>
                <a:cs typeface="Old Standard TT"/>
                <a:sym typeface="Old Standard TT"/>
              </a:rPr>
              <a:t> : Marília Marques Caiano - Aplicação do Problema do Caixeiro Viajante numa empresa de distribuição - </a:t>
            </a:r>
            <a:r>
              <a:rPr lang="pt-BR" sz="2100">
                <a:latin typeface="Old Standard TT"/>
                <a:ea typeface="Old Standard TT"/>
                <a:cs typeface="Old Standard TT"/>
                <a:sym typeface="Old Standard TT"/>
              </a:rPr>
              <a:t>A Heurística de Lin-Kernighan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3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Título (abepro.org.br)</a:t>
            </a:r>
            <a:r>
              <a:rPr lang="pt-BR" sz="2300">
                <a:latin typeface="Old Standard TT"/>
                <a:ea typeface="Old Standard TT"/>
                <a:cs typeface="Old Standard TT"/>
                <a:sym typeface="Old Standard TT"/>
              </a:rPr>
              <a:t> : APLICAÇÃO DO PROBLEMA DO CAIXEIRO VIAJANTE NA OTIMIZAÇÃO DE ROTEIROS Fernando Soares Gomes Taufer (FURG); Elaine Correa Pereira (FURG).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Sobre o Problema</a:t>
            </a:r>
            <a:endParaRPr sz="35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pt-BR" sz="2800">
                <a:solidFill>
                  <a:srgbClr val="FFFFFF"/>
                </a:solidFill>
              </a:rPr>
              <a:t>Por que do tema;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pt-BR" sz="2800">
                <a:solidFill>
                  <a:srgbClr val="FFFFFF"/>
                </a:solidFill>
              </a:rPr>
              <a:t>O que é;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pt-BR" sz="2800">
                <a:solidFill>
                  <a:srgbClr val="FFFFFF"/>
                </a:solidFill>
              </a:rPr>
              <a:t>Lin-Kernighan;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pt-BR" sz="2800">
                <a:solidFill>
                  <a:srgbClr val="FFFFFF"/>
                </a:solidFill>
              </a:rPr>
              <a:t>Condicionais;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675" y="21463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214600" y="2788650"/>
            <a:ext cx="371700" cy="371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871150" y="2155950"/>
            <a:ext cx="371700" cy="3717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382750" y="2565300"/>
            <a:ext cx="371700" cy="3717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657150" y="1784250"/>
            <a:ext cx="371700" cy="371700"/>
          </a:xfrm>
          <a:prstGeom prst="flowChartConnector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77400" y="316035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FEFEF"/>
                </a:solidFill>
              </a:rPr>
              <a:t>Cidade 1</a:t>
            </a:r>
            <a:endParaRPr b="1" sz="1800">
              <a:solidFill>
                <a:srgbClr val="EFEFE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466450" y="167880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</a:rPr>
              <a:t>Cidade 2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978050" y="297450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06666"/>
                </a:solidFill>
              </a:rPr>
              <a:t>Cidade 3</a:t>
            </a:r>
            <a:endParaRPr b="1" sz="1800">
              <a:solidFill>
                <a:srgbClr val="E06666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252450" y="132857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3C47D"/>
                </a:solidFill>
              </a:rPr>
              <a:t>Cidade 4</a:t>
            </a:r>
            <a:endParaRPr b="1" sz="1800">
              <a:solidFill>
                <a:srgbClr val="93C47D"/>
              </a:solidFill>
            </a:endParaRPr>
          </a:p>
        </p:txBody>
      </p:sp>
      <p:cxnSp>
        <p:nvCxnSpPr>
          <p:cNvPr id="80" name="Google Shape;80;p15"/>
          <p:cNvCxnSpPr>
            <a:stCxn id="72" idx="6"/>
            <a:endCxn id="73" idx="2"/>
          </p:cNvCxnSpPr>
          <p:nvPr/>
        </p:nvCxnSpPr>
        <p:spPr>
          <a:xfrm flipH="1" rot="10800000">
            <a:off x="1586300" y="2341800"/>
            <a:ext cx="2284800" cy="63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3" idx="6"/>
            <a:endCxn id="74" idx="2"/>
          </p:cNvCxnSpPr>
          <p:nvPr/>
        </p:nvCxnSpPr>
        <p:spPr>
          <a:xfrm>
            <a:off x="4242850" y="2341800"/>
            <a:ext cx="2139900" cy="409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74" idx="7"/>
            <a:endCxn id="75" idx="3"/>
          </p:cNvCxnSpPr>
          <p:nvPr/>
        </p:nvCxnSpPr>
        <p:spPr>
          <a:xfrm flipH="1" rot="10800000">
            <a:off x="6700016" y="2101634"/>
            <a:ext cx="1011600" cy="5181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1214600" y="2788650"/>
            <a:ext cx="371700" cy="371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094750" y="2174825"/>
            <a:ext cx="371700" cy="3717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382750" y="2565300"/>
            <a:ext cx="371700" cy="3717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657150" y="1784250"/>
            <a:ext cx="371700" cy="371700"/>
          </a:xfrm>
          <a:prstGeom prst="flowChartConnector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77400" y="316035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FEFEF"/>
                </a:solidFill>
              </a:rPr>
              <a:t>Cidade 1</a:t>
            </a:r>
            <a:endParaRPr b="1" sz="1800">
              <a:solidFill>
                <a:srgbClr val="EFEFEF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690050" y="159222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</a:rPr>
              <a:t>Cidade 2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978050" y="297450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06666"/>
                </a:solidFill>
              </a:rPr>
              <a:t>Cidade 3</a:t>
            </a:r>
            <a:endParaRPr b="1" sz="1800">
              <a:solidFill>
                <a:srgbClr val="E0666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252450" y="132857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3C47D"/>
                </a:solidFill>
              </a:rPr>
              <a:t>Cidade 4</a:t>
            </a:r>
            <a:endParaRPr b="1" sz="1800">
              <a:solidFill>
                <a:srgbClr val="93C47D"/>
              </a:solidFill>
            </a:endParaRPr>
          </a:p>
        </p:txBody>
      </p:sp>
      <p:cxnSp>
        <p:nvCxnSpPr>
          <p:cNvPr id="95" name="Google Shape;95;p16"/>
          <p:cNvCxnSpPr>
            <a:stCxn id="87" idx="6"/>
            <a:endCxn id="88" idx="2"/>
          </p:cNvCxnSpPr>
          <p:nvPr/>
        </p:nvCxnSpPr>
        <p:spPr>
          <a:xfrm flipH="1" rot="10800000">
            <a:off x="1586300" y="2360700"/>
            <a:ext cx="1508400" cy="6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8" idx="6"/>
            <a:endCxn id="89" idx="2"/>
          </p:cNvCxnSpPr>
          <p:nvPr/>
        </p:nvCxnSpPr>
        <p:spPr>
          <a:xfrm>
            <a:off x="3466450" y="2360675"/>
            <a:ext cx="2916300" cy="390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89" idx="7"/>
            <a:endCxn id="90" idx="3"/>
          </p:cNvCxnSpPr>
          <p:nvPr/>
        </p:nvCxnSpPr>
        <p:spPr>
          <a:xfrm flipH="1" rot="10800000">
            <a:off x="6700016" y="2101634"/>
            <a:ext cx="1011600" cy="5181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88" idx="3"/>
            <a:endCxn id="87" idx="5"/>
          </p:cNvCxnSpPr>
          <p:nvPr/>
        </p:nvCxnSpPr>
        <p:spPr>
          <a:xfrm flipH="1">
            <a:off x="1531884" y="2492091"/>
            <a:ext cx="1617300" cy="613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177400" y="338675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Voltando às origens...</a:t>
            </a:r>
            <a:endParaRPr b="1"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1214600" y="2788650"/>
            <a:ext cx="371700" cy="3717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336675" y="2174825"/>
            <a:ext cx="371700" cy="371700"/>
          </a:xfrm>
          <a:prstGeom prst="flowChartConnector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382750" y="2565300"/>
            <a:ext cx="371700" cy="3717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657150" y="1784250"/>
            <a:ext cx="371700" cy="371700"/>
          </a:xfrm>
          <a:prstGeom prst="flowChartConnector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77400" y="316035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</a:rPr>
              <a:t>Cidade 2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931975" y="167880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FEFEF"/>
                </a:solidFill>
              </a:rPr>
              <a:t>Cidade 1</a:t>
            </a:r>
            <a:endParaRPr b="1" sz="1800">
              <a:solidFill>
                <a:srgbClr val="EFEFEF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978050" y="297450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06666"/>
                </a:solidFill>
              </a:rPr>
              <a:t>Cidade 3</a:t>
            </a:r>
            <a:endParaRPr b="1" sz="1800">
              <a:solidFill>
                <a:srgbClr val="E06666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252450" y="132857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3C47D"/>
                </a:solidFill>
              </a:rPr>
              <a:t>Cidade 4</a:t>
            </a:r>
            <a:endParaRPr b="1" sz="1800">
              <a:solidFill>
                <a:srgbClr val="93C47D"/>
              </a:solidFill>
            </a:endParaRPr>
          </a:p>
        </p:txBody>
      </p:sp>
      <p:cxnSp>
        <p:nvCxnSpPr>
          <p:cNvPr id="112" name="Google Shape;112;p17"/>
          <p:cNvCxnSpPr>
            <a:stCxn id="104" idx="6"/>
            <a:endCxn id="106" idx="2"/>
          </p:cNvCxnSpPr>
          <p:nvPr/>
        </p:nvCxnSpPr>
        <p:spPr>
          <a:xfrm flipH="1" rot="10800000">
            <a:off x="1586300" y="2751300"/>
            <a:ext cx="4796400" cy="223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6" idx="7"/>
            <a:endCxn id="107" idx="3"/>
          </p:cNvCxnSpPr>
          <p:nvPr/>
        </p:nvCxnSpPr>
        <p:spPr>
          <a:xfrm flipH="1" rot="10800000">
            <a:off x="6700016" y="2101634"/>
            <a:ext cx="1011600" cy="5181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05" idx="2"/>
            <a:endCxn id="104" idx="7"/>
          </p:cNvCxnSpPr>
          <p:nvPr/>
        </p:nvCxnSpPr>
        <p:spPr>
          <a:xfrm flipH="1">
            <a:off x="1531875" y="2360675"/>
            <a:ext cx="1804800" cy="4824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177400" y="193525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Voltando às origens...</a:t>
            </a:r>
            <a:endParaRPr b="1"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1214600" y="2788650"/>
            <a:ext cx="371700" cy="3717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336675" y="2174825"/>
            <a:ext cx="371700" cy="371700"/>
          </a:xfrm>
          <a:prstGeom prst="flowChartConnector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6382750" y="2565300"/>
            <a:ext cx="371700" cy="3717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7657150" y="1784250"/>
            <a:ext cx="371700" cy="371700"/>
          </a:xfrm>
          <a:prstGeom prst="flowChartConnector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77400" y="316035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06666"/>
                </a:solidFill>
              </a:rPr>
              <a:t>Cidade 3</a:t>
            </a:r>
            <a:endParaRPr b="1" sz="1800">
              <a:solidFill>
                <a:srgbClr val="E06666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931975" y="167880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FEFEF"/>
                </a:solidFill>
              </a:rPr>
              <a:t>Cidade 1</a:t>
            </a:r>
            <a:endParaRPr b="1" sz="1800">
              <a:solidFill>
                <a:srgbClr val="EFEFEF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978050" y="297450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</a:rPr>
              <a:t>Cidade 2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7252450" y="132857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3C47D"/>
                </a:solidFill>
              </a:rPr>
              <a:t>Cidade 4</a:t>
            </a:r>
            <a:endParaRPr b="1" sz="1800">
              <a:solidFill>
                <a:srgbClr val="93C47D"/>
              </a:solidFill>
            </a:endParaRPr>
          </a:p>
        </p:txBody>
      </p:sp>
      <p:cxnSp>
        <p:nvCxnSpPr>
          <p:cNvPr id="128" name="Google Shape;128;p18"/>
          <p:cNvCxnSpPr>
            <a:stCxn id="120" idx="6"/>
            <a:endCxn id="122" idx="2"/>
          </p:cNvCxnSpPr>
          <p:nvPr/>
        </p:nvCxnSpPr>
        <p:spPr>
          <a:xfrm flipH="1" rot="10800000">
            <a:off x="1586300" y="2751300"/>
            <a:ext cx="4796400" cy="2232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>
            <a:stCxn id="122" idx="7"/>
            <a:endCxn id="123" idx="3"/>
          </p:cNvCxnSpPr>
          <p:nvPr/>
        </p:nvCxnSpPr>
        <p:spPr>
          <a:xfrm flipH="1" rot="10800000">
            <a:off x="6700016" y="2101634"/>
            <a:ext cx="1011600" cy="518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1" idx="2"/>
            <a:endCxn id="120" idx="7"/>
          </p:cNvCxnSpPr>
          <p:nvPr/>
        </p:nvCxnSpPr>
        <p:spPr>
          <a:xfrm flipH="1">
            <a:off x="1531875" y="2360675"/>
            <a:ext cx="1804800" cy="4824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177400" y="182975"/>
            <a:ext cx="69669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Rotas fora de ordem!</a:t>
            </a:r>
            <a:endParaRPr b="1"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-"/>
            </a:pPr>
            <a:r>
              <a:rPr b="1" lang="pt-BR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Cidade 1 -&gt; Cidade 3</a:t>
            </a:r>
            <a:endParaRPr b="1"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-"/>
            </a:pPr>
            <a:r>
              <a:rPr b="1" lang="pt-BR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Cidade 2 -&gt; Cidade 4</a:t>
            </a:r>
            <a:endParaRPr b="1"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-"/>
            </a:pPr>
            <a:r>
              <a:rPr b="1" lang="pt-BR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Cidade 3 -&gt; Cidade 2</a:t>
            </a:r>
            <a:endParaRPr b="1"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3053075" y="2696375"/>
            <a:ext cx="371700" cy="371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352638" y="2677188"/>
            <a:ext cx="371700" cy="3717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223525" y="3987975"/>
            <a:ext cx="371700" cy="3717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6065100" y="1118050"/>
            <a:ext cx="371700" cy="371700"/>
          </a:xfrm>
          <a:prstGeom prst="flowChartConnector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1798150" y="257175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FEFEF"/>
                </a:solidFill>
              </a:rPr>
              <a:t>Cidade 1</a:t>
            </a:r>
            <a:endParaRPr b="1" sz="1800">
              <a:solidFill>
                <a:srgbClr val="EFEFEF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938400" y="259092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</a:rPr>
              <a:t>Cidade 2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660400" y="416620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06666"/>
                </a:solidFill>
              </a:rPr>
              <a:t>Cidade 3 </a:t>
            </a:r>
            <a:endParaRPr b="1" sz="1800">
              <a:solidFill>
                <a:srgbClr val="E06666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353750" y="84667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3C47D"/>
                </a:solidFill>
              </a:rPr>
              <a:t>Cidade 4</a:t>
            </a:r>
            <a:endParaRPr b="1" sz="1800">
              <a:solidFill>
                <a:srgbClr val="93C47D"/>
              </a:solidFill>
            </a:endParaRPr>
          </a:p>
        </p:txBody>
      </p:sp>
      <p:cxnSp>
        <p:nvCxnSpPr>
          <p:cNvPr id="144" name="Google Shape;144;p19"/>
          <p:cNvCxnSpPr>
            <a:stCxn id="136" idx="6"/>
            <a:endCxn id="137" idx="2"/>
          </p:cNvCxnSpPr>
          <p:nvPr/>
        </p:nvCxnSpPr>
        <p:spPr>
          <a:xfrm flipH="1" rot="10800000">
            <a:off x="3424775" y="2863025"/>
            <a:ext cx="9279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>
            <a:stCxn id="137" idx="5"/>
            <a:endCxn id="138" idx="1"/>
          </p:cNvCxnSpPr>
          <p:nvPr/>
        </p:nvCxnSpPr>
        <p:spPr>
          <a:xfrm>
            <a:off x="4669903" y="2994453"/>
            <a:ext cx="608100" cy="1047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stCxn id="138" idx="2"/>
            <a:endCxn id="136" idx="5"/>
          </p:cNvCxnSpPr>
          <p:nvPr/>
        </p:nvCxnSpPr>
        <p:spPr>
          <a:xfrm rot="10800000">
            <a:off x="3370425" y="3013725"/>
            <a:ext cx="1853100" cy="11601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7" name="Google Shape;147;p19"/>
          <p:cNvSpPr txBox="1"/>
          <p:nvPr/>
        </p:nvSpPr>
        <p:spPr>
          <a:xfrm>
            <a:off x="116900" y="158775"/>
            <a:ext cx="6966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Vou e volto… Qual cidade escolher?</a:t>
            </a:r>
            <a:endParaRPr b="1"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1520575" y="2285150"/>
            <a:ext cx="371700" cy="371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3414488" y="2265963"/>
            <a:ext cx="371700" cy="3717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4888450" y="2080125"/>
            <a:ext cx="371700" cy="3717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637350" y="4149450"/>
            <a:ext cx="371700" cy="371700"/>
          </a:xfrm>
          <a:prstGeom prst="flowChartConnector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265650" y="216052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FEFEF"/>
                </a:solidFill>
              </a:rPr>
              <a:t>Cidade 1</a:t>
            </a:r>
            <a:endParaRPr b="1" sz="1800">
              <a:solidFill>
                <a:srgbClr val="EFEFEF"/>
              </a:solidFill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450375" y="257175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</a:rPr>
              <a:t>Cidade 2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260150" y="1702550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06666"/>
                </a:solidFill>
              </a:rPr>
              <a:t>Cidade 3 </a:t>
            </a:r>
            <a:endParaRPr b="1" sz="1800">
              <a:solidFill>
                <a:srgbClr val="E06666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009050" y="433972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3C47D"/>
                </a:solidFill>
              </a:rPr>
              <a:t>Cidade 4</a:t>
            </a:r>
            <a:endParaRPr b="1" sz="1800">
              <a:solidFill>
                <a:srgbClr val="93C47D"/>
              </a:solidFill>
            </a:endParaRPr>
          </a:p>
        </p:txBody>
      </p:sp>
      <p:cxnSp>
        <p:nvCxnSpPr>
          <p:cNvPr id="160" name="Google Shape;160;p20"/>
          <p:cNvCxnSpPr>
            <a:stCxn id="152" idx="6"/>
            <a:endCxn id="153" idx="2"/>
          </p:cNvCxnSpPr>
          <p:nvPr/>
        </p:nvCxnSpPr>
        <p:spPr>
          <a:xfrm flipH="1" rot="10800000">
            <a:off x="1892275" y="2451800"/>
            <a:ext cx="15222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0"/>
          <p:cNvCxnSpPr>
            <a:stCxn id="153" idx="6"/>
            <a:endCxn id="154" idx="2"/>
          </p:cNvCxnSpPr>
          <p:nvPr/>
        </p:nvCxnSpPr>
        <p:spPr>
          <a:xfrm flipH="1" rot="10800000">
            <a:off x="3786188" y="2266113"/>
            <a:ext cx="1102200" cy="185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0"/>
          <p:cNvCxnSpPr>
            <a:stCxn id="154" idx="4"/>
            <a:endCxn id="155" idx="0"/>
          </p:cNvCxnSpPr>
          <p:nvPr/>
        </p:nvCxnSpPr>
        <p:spPr>
          <a:xfrm flipH="1">
            <a:off x="4823200" y="2451825"/>
            <a:ext cx="251100" cy="16977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3" name="Google Shape;163;p20"/>
          <p:cNvSpPr txBox="1"/>
          <p:nvPr/>
        </p:nvSpPr>
        <p:spPr>
          <a:xfrm>
            <a:off x="116900" y="158775"/>
            <a:ext cx="6966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Vou e volto… Qual cidade escolher?</a:t>
            </a:r>
            <a:endParaRPr b="1"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163725" y="846675"/>
            <a:ext cx="371700" cy="371700"/>
          </a:xfrm>
          <a:prstGeom prst="flowChartConnector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7759025" y="1339675"/>
            <a:ext cx="1181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8E7CC3"/>
                </a:solidFill>
              </a:rPr>
              <a:t>Cidade 5</a:t>
            </a:r>
            <a:r>
              <a:rPr b="1" lang="pt-BR" sz="1800">
                <a:solidFill>
                  <a:srgbClr val="E06666"/>
                </a:solidFill>
              </a:rPr>
              <a:t> </a:t>
            </a:r>
            <a:endParaRPr b="1" sz="1800">
              <a:solidFill>
                <a:srgbClr val="E06666"/>
              </a:solidFill>
            </a:endParaRPr>
          </a:p>
        </p:txBody>
      </p:sp>
      <p:cxnSp>
        <p:nvCxnSpPr>
          <p:cNvPr id="166" name="Google Shape;166;p20"/>
          <p:cNvCxnSpPr>
            <a:stCxn id="155" idx="1"/>
            <a:endCxn id="153" idx="5"/>
          </p:cNvCxnSpPr>
          <p:nvPr/>
        </p:nvCxnSpPr>
        <p:spPr>
          <a:xfrm rot="10800000">
            <a:off x="3731784" y="2583284"/>
            <a:ext cx="960000" cy="16206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Condicionais</a:t>
            </a:r>
            <a:endParaRPr sz="3500"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81986" l="16069" r="12603" t="0"/>
          <a:stretch/>
        </p:blipFill>
        <p:spPr>
          <a:xfrm>
            <a:off x="772113" y="38100"/>
            <a:ext cx="7599772" cy="113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72125" cy="7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1875" y="0"/>
            <a:ext cx="772125" cy="7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113" y="1165956"/>
            <a:ext cx="7599774" cy="393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71375"/>
            <a:ext cx="772125" cy="7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875" y="4371375"/>
            <a:ext cx="772125" cy="7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