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7"/>
  </p:notesMasterIdLst>
  <p:sldIdLst>
    <p:sldId id="256" r:id="rId5"/>
    <p:sldId id="257" r:id="rId6"/>
    <p:sldId id="318" r:id="rId7"/>
    <p:sldId id="258" r:id="rId8"/>
    <p:sldId id="259" r:id="rId9"/>
    <p:sldId id="260" r:id="rId10"/>
    <p:sldId id="261" r:id="rId11"/>
    <p:sldId id="262" r:id="rId12"/>
    <p:sldId id="263" r:id="rId13"/>
    <p:sldId id="264" r:id="rId14"/>
    <p:sldId id="319" r:id="rId15"/>
    <p:sldId id="26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Montserrat" pitchFamily="2" charset="77"/>
      <p:regular r:id="rId22"/>
      <p:bold r:id="rId23"/>
      <p:italic r:id="rId24"/>
      <p:boldItalic r:id="rId25"/>
    </p:embeddedFont>
    <p:embeddedFont>
      <p:font typeface="Proxima Nova" panose="020005060300000200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D8zfaGFM2M8Su9G2iWREP24yF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b70ee7b58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0b70ee7b58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97b3c23e5_0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
        <p:nvSpPr>
          <p:cNvPr id="195" name="Google Shape;195;gf97b3c23e5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56ac09b3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056ac09b3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62c32f8d9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g1062c32f8d9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smtClean="0">
                <a:solidFill>
                  <a:schemeClr val="dk1"/>
                </a:solidFill>
                <a:latin typeface="Calibri"/>
                <a:ea typeface="Calibri"/>
                <a:cs typeface="Calibri"/>
                <a:sym typeface="Calibri"/>
              </a:rPr>
              <a:t>3</a:t>
            </a:fld>
            <a:endParaRPr lang="lt-LT"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454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62c32f8d9_2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1062c32f8d9_2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a052bc434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10a052bc434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18f2912b9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d18f2912b9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b7e03d192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10b7e03d19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18f2912b9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d18f2912b9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b70ee7b5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0b70ee7b5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9" name="Google Shape;19;p9"/>
          <p:cNvPicPr preferRelativeResize="0"/>
          <p:nvPr/>
        </p:nvPicPr>
        <p:blipFill rotWithShape="1">
          <a:blip r:embed="rId2">
            <a:alphaModFix/>
          </a:blip>
          <a:srcRect/>
          <a:stretch/>
        </p:blipFill>
        <p:spPr>
          <a:xfrm>
            <a:off x="475294" y="458788"/>
            <a:ext cx="2334168" cy="683026"/>
          </a:xfrm>
          <a:prstGeom prst="rect">
            <a:avLst/>
          </a:prstGeom>
          <a:noFill/>
          <a:ln>
            <a:noFill/>
          </a:ln>
        </p:spPr>
      </p:pic>
      <p:sp>
        <p:nvSpPr>
          <p:cNvPr id="20" name="Google Shape;20;p9"/>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9"/>
          <p:cNvSpPr>
            <a:spLocks noGrp="1"/>
          </p:cNvSpPr>
          <p:nvPr>
            <p:ph type="pic" idx="3"/>
          </p:nvPr>
        </p:nvSpPr>
        <p:spPr>
          <a:xfrm>
            <a:off x="10323513" y="458788"/>
            <a:ext cx="1377950" cy="13779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0"/>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4" name="Google Shape;24;p10"/>
          <p:cNvGrpSpPr/>
          <p:nvPr/>
        </p:nvGrpSpPr>
        <p:grpSpPr>
          <a:xfrm>
            <a:off x="11078622" y="458788"/>
            <a:ext cx="632987" cy="680883"/>
            <a:chOff x="7684476" y="458788"/>
            <a:chExt cx="632987" cy="680883"/>
          </a:xfrm>
        </p:grpSpPr>
        <p:sp>
          <p:nvSpPr>
            <p:cNvPr id="25" name="Google Shape;25;p10"/>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 name="Google Shape;26;p10"/>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 name="Google Shape;27;p10"/>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 name="Google Shape;28;p10"/>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9" name="Google Shape;29;p10"/>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0"/>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0"/>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0"/>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9" name="Google Shape;39;p11"/>
          <p:cNvGrpSpPr/>
          <p:nvPr/>
        </p:nvGrpSpPr>
        <p:grpSpPr>
          <a:xfrm>
            <a:off x="11078622" y="458788"/>
            <a:ext cx="632987" cy="680883"/>
            <a:chOff x="7684476" y="458788"/>
            <a:chExt cx="632987" cy="680883"/>
          </a:xfrm>
        </p:grpSpPr>
        <p:sp>
          <p:nvSpPr>
            <p:cNvPr id="40" name="Google Shape;40;p11"/>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41;p11"/>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42;p11"/>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11"/>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4" name="Google Shape;4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6"/>
        <p:cNvGrpSpPr/>
        <p:nvPr/>
      </p:nvGrpSpPr>
      <p:grpSpPr>
        <a:xfrm>
          <a:off x="0" y="0"/>
          <a:ext cx="0" cy="0"/>
          <a:chOff x="0" y="0"/>
          <a:chExt cx="0" cy="0"/>
        </a:xfrm>
      </p:grpSpPr>
      <p:sp>
        <p:nvSpPr>
          <p:cNvPr id="47" name="Google Shape;47;p14"/>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8" name="Google Shape;48;p14"/>
          <p:cNvGrpSpPr/>
          <p:nvPr/>
        </p:nvGrpSpPr>
        <p:grpSpPr>
          <a:xfrm>
            <a:off x="11078622" y="458788"/>
            <a:ext cx="632987" cy="680883"/>
            <a:chOff x="7684476" y="458788"/>
            <a:chExt cx="632987" cy="680883"/>
          </a:xfrm>
        </p:grpSpPr>
        <p:sp>
          <p:nvSpPr>
            <p:cNvPr id="49" name="Google Shape;49;p14"/>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14"/>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51;p14"/>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14"/>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Google Shape;53;p14"/>
          <p:cNvSpPr txBox="1">
            <a:spLocks noGrp="1"/>
          </p:cNvSpPr>
          <p:nvPr>
            <p:ph type="body" idx="2"/>
          </p:nvPr>
        </p:nvSpPr>
        <p:spPr>
          <a:xfrm>
            <a:off x="3281688" y="18218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4"/>
          <p:cNvSpPr txBox="1">
            <a:spLocks noGrp="1"/>
          </p:cNvSpPr>
          <p:nvPr>
            <p:ph type="body" idx="3"/>
          </p:nvPr>
        </p:nvSpPr>
        <p:spPr>
          <a:xfrm>
            <a:off x="3281688" y="21714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4"/>
          <p:cNvSpPr txBox="1">
            <a:spLocks noGrp="1"/>
          </p:cNvSpPr>
          <p:nvPr>
            <p:ph type="title"/>
          </p:nvPr>
        </p:nvSpPr>
        <p:spPr>
          <a:xfrm>
            <a:off x="480391" y="5032099"/>
            <a:ext cx="2343491" cy="1365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body" idx="4"/>
          </p:nvPr>
        </p:nvSpPr>
        <p:spPr>
          <a:xfrm>
            <a:off x="7503551" y="1821809"/>
            <a:ext cx="4208058" cy="7911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4"/>
          <p:cNvSpPr txBox="1">
            <a:spLocks noGrp="1"/>
          </p:cNvSpPr>
          <p:nvPr>
            <p:ph type="body" idx="5"/>
          </p:nvPr>
        </p:nvSpPr>
        <p:spPr>
          <a:xfrm>
            <a:off x="3281688" y="2727012"/>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4"/>
          <p:cNvSpPr txBox="1">
            <a:spLocks noGrp="1"/>
          </p:cNvSpPr>
          <p:nvPr>
            <p:ph type="body" idx="6"/>
          </p:nvPr>
        </p:nvSpPr>
        <p:spPr>
          <a:xfrm>
            <a:off x="3281688" y="3076635"/>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4"/>
          <p:cNvSpPr txBox="1">
            <a:spLocks noGrp="1"/>
          </p:cNvSpPr>
          <p:nvPr>
            <p:ph type="body" idx="7"/>
          </p:nvPr>
        </p:nvSpPr>
        <p:spPr>
          <a:xfrm>
            <a:off x="7503551" y="2724846"/>
            <a:ext cx="4208058" cy="8987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4"/>
          <p:cNvSpPr txBox="1">
            <a:spLocks noGrp="1"/>
          </p:cNvSpPr>
          <p:nvPr>
            <p:ph type="body" idx="8"/>
          </p:nvPr>
        </p:nvSpPr>
        <p:spPr>
          <a:xfrm>
            <a:off x="3281688" y="36506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4"/>
          <p:cNvSpPr txBox="1">
            <a:spLocks noGrp="1"/>
          </p:cNvSpPr>
          <p:nvPr>
            <p:ph type="body" idx="9"/>
          </p:nvPr>
        </p:nvSpPr>
        <p:spPr>
          <a:xfrm>
            <a:off x="3281688" y="40002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4"/>
          <p:cNvSpPr txBox="1">
            <a:spLocks noGrp="1"/>
          </p:cNvSpPr>
          <p:nvPr>
            <p:ph type="body" idx="13"/>
          </p:nvPr>
        </p:nvSpPr>
        <p:spPr>
          <a:xfrm>
            <a:off x="7503551" y="3666017"/>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4"/>
          <p:cNvSpPr txBox="1">
            <a:spLocks noGrp="1"/>
          </p:cNvSpPr>
          <p:nvPr>
            <p:ph type="body" idx="14"/>
          </p:nvPr>
        </p:nvSpPr>
        <p:spPr>
          <a:xfrm>
            <a:off x="3281688" y="457198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4"/>
          <p:cNvSpPr txBox="1">
            <a:spLocks noGrp="1"/>
          </p:cNvSpPr>
          <p:nvPr>
            <p:ph type="body" idx="15"/>
          </p:nvPr>
        </p:nvSpPr>
        <p:spPr>
          <a:xfrm>
            <a:off x="3281688" y="492161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4"/>
          <p:cNvSpPr txBox="1">
            <a:spLocks noGrp="1"/>
          </p:cNvSpPr>
          <p:nvPr>
            <p:ph type="body" idx="16"/>
          </p:nvPr>
        </p:nvSpPr>
        <p:spPr>
          <a:xfrm>
            <a:off x="3281688" y="5493370"/>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4"/>
          <p:cNvSpPr txBox="1">
            <a:spLocks noGrp="1"/>
          </p:cNvSpPr>
          <p:nvPr>
            <p:ph type="body" idx="17"/>
          </p:nvPr>
        </p:nvSpPr>
        <p:spPr>
          <a:xfrm>
            <a:off x="3281688" y="5842993"/>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4"/>
          <p:cNvSpPr txBox="1">
            <a:spLocks noGrp="1"/>
          </p:cNvSpPr>
          <p:nvPr>
            <p:ph type="body" idx="18"/>
          </p:nvPr>
        </p:nvSpPr>
        <p:spPr>
          <a:xfrm>
            <a:off x="7503551" y="4605022"/>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4"/>
          <p:cNvSpPr txBox="1">
            <a:spLocks noGrp="1"/>
          </p:cNvSpPr>
          <p:nvPr>
            <p:ph type="body" idx="19"/>
          </p:nvPr>
        </p:nvSpPr>
        <p:spPr>
          <a:xfrm>
            <a:off x="7503551" y="5493370"/>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1" name="Google Shape;71;p12"/>
          <p:cNvGrpSpPr/>
          <p:nvPr/>
        </p:nvGrpSpPr>
        <p:grpSpPr>
          <a:xfrm>
            <a:off x="11078622" y="458788"/>
            <a:ext cx="632987" cy="680883"/>
            <a:chOff x="7684476" y="458788"/>
            <a:chExt cx="632987" cy="680883"/>
          </a:xfrm>
        </p:grpSpPr>
        <p:sp>
          <p:nvSpPr>
            <p:cNvPr id="72" name="Google Shape;72;p12"/>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 name="Google Shape;73;p12"/>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2"/>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2"/>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76" name="Google Shape;76;p12"/>
          <p:cNvSpPr txBox="1">
            <a:spLocks noGrp="1"/>
          </p:cNvSpPr>
          <p:nvPr>
            <p:ph type="body" idx="2"/>
          </p:nvPr>
        </p:nvSpPr>
        <p:spPr>
          <a:xfrm>
            <a:off x="6557682" y="3193410"/>
            <a:ext cx="5154706"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body" idx="3"/>
          </p:nvPr>
        </p:nvSpPr>
        <p:spPr>
          <a:xfrm>
            <a:off x="6557682" y="4336410"/>
            <a:ext cx="5154706"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2"/>
          <p:cNvSpPr txBox="1">
            <a:spLocks noGrp="1"/>
          </p:cNvSpPr>
          <p:nvPr>
            <p:ph type="body" idx="4"/>
          </p:nvPr>
        </p:nvSpPr>
        <p:spPr>
          <a:xfrm>
            <a:off x="6557682" y="5479410"/>
            <a:ext cx="5154706"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a:spLocks noGrp="1"/>
          </p:cNvSpPr>
          <p:nvPr>
            <p:ph type="pic" idx="5"/>
          </p:nvPr>
        </p:nvSpPr>
        <p:spPr>
          <a:xfrm>
            <a:off x="1045319" y="1674055"/>
            <a:ext cx="3924971" cy="3988236"/>
          </a:xfrm>
          <a:prstGeom prst="rect">
            <a:avLst/>
          </a:prstGeom>
          <a:noFill/>
          <a:ln>
            <a:noFill/>
          </a:ln>
        </p:spPr>
      </p:sp>
      <p:sp>
        <p:nvSpPr>
          <p:cNvPr id="80" name="Google Shape;80;p12"/>
          <p:cNvSpPr txBox="1">
            <a:spLocks noGrp="1"/>
          </p:cNvSpPr>
          <p:nvPr>
            <p:ph type="title"/>
          </p:nvPr>
        </p:nvSpPr>
        <p:spPr>
          <a:xfrm>
            <a:off x="6557682"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lt2"/>
        </a:solidFill>
        <a:effectLst/>
      </p:bgPr>
    </p:bg>
    <p:spTree>
      <p:nvGrpSpPr>
        <p:cNvPr id="1" name="Shape 81"/>
        <p:cNvGrpSpPr/>
        <p:nvPr/>
      </p:nvGrpSpPr>
      <p:grpSpPr>
        <a:xfrm>
          <a:off x="0" y="0"/>
          <a:ext cx="0" cy="0"/>
          <a:chOff x="0" y="0"/>
          <a:chExt cx="0" cy="0"/>
        </a:xfrm>
      </p:grpSpPr>
      <p:sp>
        <p:nvSpPr>
          <p:cNvPr id="82" name="Google Shape;82;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3" name="Google Shape;83;p13"/>
          <p:cNvGrpSpPr/>
          <p:nvPr/>
        </p:nvGrpSpPr>
        <p:grpSpPr>
          <a:xfrm>
            <a:off x="11078621" y="458788"/>
            <a:ext cx="632987" cy="680884"/>
            <a:chOff x="3600450" y="-1698438"/>
            <a:chExt cx="1353502" cy="1455919"/>
          </a:xfrm>
        </p:grpSpPr>
        <p:sp>
          <p:nvSpPr>
            <p:cNvPr id="84" name="Google Shape;84;p13"/>
            <p:cNvSpPr/>
            <p:nvPr/>
          </p:nvSpPr>
          <p:spPr>
            <a:xfrm>
              <a:off x="3903344" y="-868608"/>
              <a:ext cx="283844" cy="228558"/>
            </a:xfrm>
            <a:custGeom>
              <a:avLst/>
              <a:gdLst/>
              <a:ahLst/>
              <a:cxnLst/>
              <a:rect l="l" t="t" r="r" b="b"/>
              <a:pathLst>
                <a:path w="283844" h="228558" extrusionOk="0">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13"/>
            <p:cNvSpPr/>
            <p:nvPr/>
          </p:nvSpPr>
          <p:spPr>
            <a:xfrm>
              <a:off x="3895725" y="-1161015"/>
              <a:ext cx="763904" cy="263956"/>
            </a:xfrm>
            <a:custGeom>
              <a:avLst/>
              <a:gdLst/>
              <a:ahLst/>
              <a:cxnLst/>
              <a:rect l="l" t="t" r="r" b="b"/>
              <a:pathLst>
                <a:path w="763904" h="263956" extrusionOk="0">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 name="Google Shape;86;p13"/>
            <p:cNvSpPr/>
            <p:nvPr/>
          </p:nvSpPr>
          <p:spPr>
            <a:xfrm>
              <a:off x="4368164" y="-868608"/>
              <a:ext cx="283845" cy="228558"/>
            </a:xfrm>
            <a:custGeom>
              <a:avLst/>
              <a:gdLst/>
              <a:ahLst/>
              <a:cxnLst/>
              <a:rect l="l" t="t" r="r" b="b"/>
              <a:pathLst>
                <a:path w="283845" h="228558" extrusionOk="0">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13"/>
            <p:cNvSpPr/>
            <p:nvPr/>
          </p:nvSpPr>
          <p:spPr>
            <a:xfrm>
              <a:off x="3600450" y="-1698438"/>
              <a:ext cx="1353502" cy="1455919"/>
            </a:xfrm>
            <a:custGeom>
              <a:avLst/>
              <a:gdLst/>
              <a:ahLst/>
              <a:cxnLst/>
              <a:rect l="l" t="t" r="r" b="b"/>
              <a:pathLst>
                <a:path w="1353502" h="1455919" extrusionOk="0">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8" name="Google Shape;88;p13"/>
          <p:cNvSpPr>
            <a:spLocks noGrp="1"/>
          </p:cNvSpPr>
          <p:nvPr>
            <p:ph type="pic" idx="2"/>
          </p:nvPr>
        </p:nvSpPr>
        <p:spPr>
          <a:xfrm>
            <a:off x="479612" y="1854200"/>
            <a:ext cx="11231996" cy="50038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9"/>
        <p:cNvGrpSpPr/>
        <p:nvPr/>
      </p:nvGrpSpPr>
      <p:grpSpPr>
        <a:xfrm>
          <a:off x="0" y="0"/>
          <a:ext cx="0" cy="0"/>
          <a:chOff x="0" y="0"/>
          <a:chExt cx="0" cy="0"/>
        </a:xfrm>
      </p:grpSpPr>
      <p:sp>
        <p:nvSpPr>
          <p:cNvPr id="90" name="Google Shape;90;p15"/>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 name="Google Shape;91;p15"/>
          <p:cNvGrpSpPr/>
          <p:nvPr/>
        </p:nvGrpSpPr>
        <p:grpSpPr>
          <a:xfrm>
            <a:off x="11078622" y="458788"/>
            <a:ext cx="632987" cy="680883"/>
            <a:chOff x="7684476" y="458788"/>
            <a:chExt cx="632987" cy="680883"/>
          </a:xfrm>
        </p:grpSpPr>
        <p:sp>
          <p:nvSpPr>
            <p:cNvPr id="92" name="Google Shape;92;p15"/>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15"/>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5"/>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5"/>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deacademy.lt/programavimo-kursai/dirbtinio-intelekto-studijo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ckoverflow.com/questions/34144632/using-cosine-distance-with-scikit-learn-kneighborsclassifi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introduction-t-sne" TargetMode="External"/><Relationship Id="rId7" Type="http://schemas.openxmlformats.org/officeDocument/2006/relationships/hyperlink" Target="https://scikit-learn.org/stable/auto_examples/manifold/plot_t_sne_perplexity.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distill.pub/2016/misread-tsne/" TargetMode="External"/><Relationship Id="rId5" Type="http://schemas.openxmlformats.org/officeDocument/2006/relationships/hyperlink" Target="https://www.youtube.com/watch?v=RJVL80Gg3lA" TargetMode="External"/><Relationship Id="rId4" Type="http://schemas.openxmlformats.org/officeDocument/2006/relationships/hyperlink" Target="https://www.youtube.com/watch?v=NEaUSP4Yer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nmslib/nmslib" TargetMode="External"/><Relationship Id="rId3" Type="http://schemas.openxmlformats.org/officeDocument/2006/relationships/hyperlink" Target="https://github.com/erikbern/ann-benchmarks" TargetMode="External"/><Relationship Id="rId7" Type="http://schemas.openxmlformats.org/officeDocument/2006/relationships/hyperlink" Target="https://falconn-lib.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stackoverflow.com/questions/57039214/how-to-use-the-spotifys-annoy-library-in-python" TargetMode="External"/><Relationship Id="rId5" Type="http://schemas.openxmlformats.org/officeDocument/2006/relationships/hyperlink" Target="https://markroxor.github.io/gensim/static/notebooks/annoytutorial.html" TargetMode="External"/><Relationship Id="rId4" Type="http://schemas.openxmlformats.org/officeDocument/2006/relationships/hyperlink" Target="https://github.com/spotify/annoy" TargetMode="External"/><Relationship Id="rId9" Type="http://schemas.openxmlformats.org/officeDocument/2006/relationships/hyperlink" Target="https://nmslib.github.io/nmslib/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2701787" y="2618264"/>
            <a:ext cx="7050156"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6000"/>
              <a:buFont typeface="Montserrat"/>
              <a:buNone/>
            </a:pPr>
            <a:r>
              <a:rPr lang="lt-LT">
                <a:latin typeface="Montserrat"/>
                <a:ea typeface="Montserrat"/>
                <a:cs typeface="Montserrat"/>
                <a:sym typeface="Montserrat"/>
              </a:rPr>
              <a:t>Artificial Intelligence</a:t>
            </a:r>
            <a:endParaRPr/>
          </a:p>
        </p:txBody>
      </p:sp>
      <p:sp>
        <p:nvSpPr>
          <p:cNvPr id="101" name="Google Shape;101;p1"/>
          <p:cNvSpPr txBox="1">
            <a:spLocks noGrp="1"/>
          </p:cNvSpPr>
          <p:nvPr>
            <p:ph type="subTitle" idx="1"/>
          </p:nvPr>
        </p:nvSpPr>
        <p:spPr>
          <a:xfrm>
            <a:off x="3273287" y="5930348"/>
            <a:ext cx="7050300" cy="92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a:t>Reverse Image Search</a:t>
            </a:r>
            <a:endParaRPr/>
          </a:p>
        </p:txBody>
      </p:sp>
      <p:sp>
        <p:nvSpPr>
          <p:cNvPr id="102" name="Google Shape;102;p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lt-LT" dirty="0"/>
              <a:t>2023</a:t>
            </a:r>
          </a:p>
          <a:p>
            <a:pPr marL="0" lvl="0" indent="0" algn="l" rtl="0">
              <a:lnSpc>
                <a:spcPct val="100000"/>
              </a:lnSpc>
              <a:spcBef>
                <a:spcPts val="0"/>
              </a:spcBef>
              <a:spcAft>
                <a:spcPts val="0"/>
              </a:spcAft>
              <a:buSzPts val="1400"/>
              <a:buNone/>
            </a:pPr>
            <a:endParaRPr dirty="0"/>
          </a:p>
        </p:txBody>
      </p:sp>
      <p:sp>
        <p:nvSpPr>
          <p:cNvPr id="103" name="Google Shape;103;p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lt-LT" dirty="0" err="1"/>
              <a:t>Lecturer</a:t>
            </a:r>
            <a:endParaRPr dirty="0"/>
          </a:p>
          <a:p>
            <a:pPr marL="0" lvl="0" indent="0" algn="l" rtl="0">
              <a:lnSpc>
                <a:spcPct val="90000"/>
              </a:lnSpc>
              <a:spcBef>
                <a:spcPts val="1000"/>
              </a:spcBef>
              <a:spcAft>
                <a:spcPts val="0"/>
              </a:spcAft>
              <a:buClr>
                <a:schemeClr val="dk1"/>
              </a:buClr>
              <a:buSzPts val="1600"/>
              <a:buNone/>
            </a:pPr>
            <a:r>
              <a:rPr lang="lt-LT" dirty="0"/>
              <a:t>Aurimas</a:t>
            </a:r>
            <a:br>
              <a:rPr lang="lt-LT" dirty="0"/>
            </a:br>
            <a:r>
              <a:rPr lang="lt-LT" dirty="0"/>
              <a:t>Aleksandras</a:t>
            </a:r>
            <a:br>
              <a:rPr lang="lt-LT" dirty="0"/>
            </a:br>
            <a:r>
              <a:rPr lang="lt-LT" dirty="0"/>
              <a:t>Nausėdas</a:t>
            </a:r>
            <a:endParaRPr dirty="0"/>
          </a:p>
          <a:p>
            <a:pPr marL="0" lvl="0" indent="0" algn="l" rtl="0">
              <a:lnSpc>
                <a:spcPct val="90000"/>
              </a:lnSpc>
              <a:spcBef>
                <a:spcPts val="1000"/>
              </a:spcBef>
              <a:spcAft>
                <a:spcPts val="0"/>
              </a:spcAft>
              <a:buClr>
                <a:schemeClr val="dk1"/>
              </a:buClr>
              <a:buSzPts val="1600"/>
              <a:buNone/>
            </a:pPr>
            <a:endParaRPr dirty="0"/>
          </a:p>
        </p:txBody>
      </p:sp>
      <p:pic>
        <p:nvPicPr>
          <p:cNvPr id="104" name="Google Shape;104;p1"/>
          <p:cNvPicPr preferRelativeResize="0">
            <a:picLocks noGrp="1"/>
          </p:cNvPicPr>
          <p:nvPr>
            <p:ph type="pic" idx="3"/>
          </p:nvPr>
        </p:nvPicPr>
        <p:blipFill rotWithShape="1">
          <a:blip r:embed="rId3">
            <a:alphaModFix/>
          </a:blip>
          <a:srcRect/>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0b70ee7b58_0_9"/>
          <p:cNvSpPr txBox="1">
            <a:spLocks noGrp="1"/>
          </p:cNvSpPr>
          <p:nvPr>
            <p:ph type="body" idx="2"/>
          </p:nvPr>
        </p:nvSpPr>
        <p:spPr>
          <a:xfrm>
            <a:off x="480400" y="1950575"/>
            <a:ext cx="11478300" cy="48414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Clr>
                <a:srgbClr val="1A1A1A"/>
              </a:buClr>
              <a:buSzPts val="1900"/>
              <a:buFont typeface="Proxima Nova"/>
              <a:buChar char="-"/>
            </a:pPr>
            <a:r>
              <a:rPr lang="lt-LT" sz="1900">
                <a:solidFill>
                  <a:srgbClr val="1A1A1A"/>
                </a:solidFill>
                <a:latin typeface="Proxima Nova"/>
                <a:ea typeface="Proxima Nova"/>
                <a:cs typeface="Proxima Nova"/>
                <a:sym typeface="Proxima Nova"/>
              </a:rPr>
              <a:t>You can explore other libraries to see which ones offers the best performance</a:t>
            </a:r>
            <a:endParaRPr sz="1900">
              <a:solidFill>
                <a:srgbClr val="1A1A1A"/>
              </a:solidFill>
              <a:latin typeface="Proxima Nova"/>
              <a:ea typeface="Proxima Nova"/>
              <a:cs typeface="Proxima Nova"/>
              <a:sym typeface="Proxima Nova"/>
            </a:endParaRPr>
          </a:p>
          <a:p>
            <a:pPr marL="457200" lvl="0" indent="-349250" algn="l" rtl="0">
              <a:lnSpc>
                <a:spcPct val="115000"/>
              </a:lnSpc>
              <a:spcBef>
                <a:spcPts val="0"/>
              </a:spcBef>
              <a:spcAft>
                <a:spcPts val="0"/>
              </a:spcAft>
              <a:buClr>
                <a:srgbClr val="1A1A1A"/>
              </a:buClr>
              <a:buSzPts val="1900"/>
              <a:buFont typeface="Proxima Nova"/>
              <a:buChar char="-"/>
            </a:pPr>
            <a:r>
              <a:rPr lang="lt-LT" sz="1900">
                <a:solidFill>
                  <a:srgbClr val="1A1A1A"/>
                </a:solidFill>
                <a:latin typeface="Proxima Nova"/>
                <a:ea typeface="Proxima Nova"/>
                <a:cs typeface="Proxima Nova"/>
                <a:sym typeface="Proxima Nova"/>
              </a:rPr>
              <a:t>Evaluate different experiments (standard features, pca, pca+different knn algs, pca+different aknn libs)</a:t>
            </a:r>
            <a:endParaRPr sz="1900">
              <a:solidFill>
                <a:srgbClr val="1A1A1A"/>
              </a:solidFill>
              <a:latin typeface="Proxima Nova"/>
              <a:ea typeface="Proxima Nova"/>
              <a:cs typeface="Proxima Nova"/>
              <a:sym typeface="Proxima Nova"/>
            </a:endParaRPr>
          </a:p>
        </p:txBody>
      </p:sp>
      <p:sp>
        <p:nvSpPr>
          <p:cNvPr id="171" name="Google Shape;171;g10b70ee7b58_0_9"/>
          <p:cNvSpPr txBox="1">
            <a:spLocks noGrp="1"/>
          </p:cNvSpPr>
          <p:nvPr>
            <p:ph type="title"/>
          </p:nvPr>
        </p:nvSpPr>
        <p:spPr>
          <a:xfrm>
            <a:off x="480400" y="1371700"/>
            <a:ext cx="9616200" cy="68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Further explorations</a:t>
            </a:r>
            <a:endParaRPr/>
          </a:p>
        </p:txBody>
      </p:sp>
      <p:sp>
        <p:nvSpPr>
          <p:cNvPr id="172" name="Google Shape;172;g10b70ee7b58_0_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sp>
        <p:nvSpPr>
          <p:cNvPr id="2" name="TextBox 1">
            <a:extLst>
              <a:ext uri="{FF2B5EF4-FFF2-40B4-BE49-F238E27FC236}">
                <a16:creationId xmlns:a16="http://schemas.microsoft.com/office/drawing/2014/main" id="{A12918E5-1C30-3C4E-86DB-327C4B8FCBE1}"/>
              </a:ext>
            </a:extLst>
          </p:cNvPr>
          <p:cNvSpPr txBox="1"/>
          <p:nvPr/>
        </p:nvSpPr>
        <p:spPr>
          <a:xfrm>
            <a:off x="11485950" y="6114502"/>
            <a:ext cx="412292" cy="584775"/>
          </a:xfrm>
          <a:prstGeom prst="rect">
            <a:avLst/>
          </a:prstGeom>
          <a:noFill/>
        </p:spPr>
        <p:txBody>
          <a:bodyPr wrap="none" rtlCol="0">
            <a:spAutoFit/>
          </a:bodyPr>
          <a:lstStyle/>
          <a:p>
            <a:r>
              <a:rPr lang="en-LT" sz="3200" b="1" dirty="0"/>
              <a:t>9</a:t>
            </a:r>
            <a:endParaRPr lang="en-LT"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f97b3c23e5_0_65"/>
          <p:cNvSpPr txBox="1">
            <a:spLocks noGrp="1"/>
          </p:cNvSpPr>
          <p:nvPr>
            <p:ph type="title"/>
          </p:nvPr>
        </p:nvSpPr>
        <p:spPr>
          <a:xfrm>
            <a:off x="457125" y="1334950"/>
            <a:ext cx="9616200" cy="4101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dirty="0" err="1">
                <a:latin typeface="Montserrat"/>
                <a:ea typeface="Montserrat"/>
                <a:cs typeface="Montserrat"/>
                <a:sym typeface="Montserrat"/>
              </a:rPr>
              <a:t>Conclusion</a:t>
            </a:r>
            <a:endParaRPr dirty="0"/>
          </a:p>
        </p:txBody>
      </p:sp>
      <p:sp>
        <p:nvSpPr>
          <p:cNvPr id="198" name="Google Shape;198;gf97b3c23e5_0_65"/>
          <p:cNvSpPr txBox="1">
            <a:spLocks noGrp="1"/>
          </p:cNvSpPr>
          <p:nvPr>
            <p:ph type="body" idx="2"/>
          </p:nvPr>
        </p:nvSpPr>
        <p:spPr>
          <a:xfrm>
            <a:off x="457125" y="1950575"/>
            <a:ext cx="11576379" cy="4777800"/>
          </a:xfrm>
          <a:prstGeom prst="rect">
            <a:avLst/>
          </a:prstGeom>
          <a:noFill/>
          <a:ln>
            <a:noFill/>
          </a:ln>
        </p:spPr>
        <p:txBody>
          <a:bodyPr spcFirstLastPara="1" wrap="square" lIns="91425" tIns="45700" rIns="91425" bIns="45700" anchor="t" anchorCtr="0">
            <a:noAutofit/>
          </a:bodyPr>
          <a:lstStyle/>
          <a:p>
            <a:pPr marL="0" indent="0"/>
            <a:r>
              <a:rPr lang="lt-LT"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Transfer</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Learning</a:t>
            </a:r>
            <a:r>
              <a:rPr lang="lt-LT" sz="1600" dirty="0">
                <a:solidFill>
                  <a:schemeClr val="tx1"/>
                </a:solidFill>
                <a:latin typeface="Proxima Nova"/>
                <a:ea typeface="Proxima Nova"/>
                <a:cs typeface="Proxima Nova"/>
                <a:sym typeface="Proxima Nova"/>
              </a:rPr>
              <a:t>	| </a:t>
            </a:r>
            <a:r>
              <a:rPr lang="lt-LT" sz="1600" dirty="0" err="1">
                <a:solidFill>
                  <a:schemeClr val="tx1"/>
                </a:solidFill>
                <a:latin typeface="Proxima Nova"/>
                <a:ea typeface="Proxima Nova"/>
                <a:cs typeface="Proxima Nova"/>
                <a:sym typeface="Proxima Nova"/>
              </a:rPr>
              <a:t>The</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reuse</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of</a:t>
            </a:r>
            <a:r>
              <a:rPr lang="lt-LT" sz="1600" dirty="0">
                <a:solidFill>
                  <a:schemeClr val="tx1"/>
                </a:solidFill>
                <a:latin typeface="Proxima Nova"/>
                <a:ea typeface="Proxima Nova"/>
                <a:cs typeface="Proxima Nova"/>
                <a:sym typeface="Proxima Nova"/>
              </a:rPr>
              <a:t> prie-</a:t>
            </a:r>
            <a:r>
              <a:rPr lang="lt-LT" sz="1600" dirty="0" err="1">
                <a:solidFill>
                  <a:schemeClr val="tx1"/>
                </a:solidFill>
                <a:latin typeface="Proxima Nova"/>
                <a:ea typeface="Proxima Nova"/>
                <a:cs typeface="Proxima Nova"/>
                <a:sym typeface="Proxima Nova"/>
              </a:rPr>
              <a:t>trained</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model</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on</a:t>
            </a:r>
            <a:r>
              <a:rPr lang="lt-LT" sz="1600" dirty="0">
                <a:solidFill>
                  <a:schemeClr val="tx1"/>
                </a:solidFill>
                <a:latin typeface="Proxima Nova"/>
                <a:ea typeface="Proxima Nova"/>
                <a:cs typeface="Proxima Nova"/>
                <a:sym typeface="Proxima Nova"/>
              </a:rPr>
              <a:t> a </a:t>
            </a:r>
            <a:r>
              <a:rPr lang="lt-LT" sz="1600" dirty="0" err="1">
                <a:solidFill>
                  <a:schemeClr val="tx1"/>
                </a:solidFill>
                <a:latin typeface="Proxima Nova"/>
                <a:ea typeface="Proxima Nova"/>
                <a:cs typeface="Proxima Nova"/>
                <a:sym typeface="Proxima Nova"/>
              </a:rPr>
              <a:t>new</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problem</a:t>
            </a:r>
            <a:r>
              <a:rPr lang="lt-LT" sz="1600" dirty="0">
                <a:solidFill>
                  <a:schemeClr val="tx1"/>
                </a:solidFill>
                <a:latin typeface="Proxima Nova"/>
                <a:ea typeface="Proxima Nova"/>
                <a:cs typeface="Proxima Nova"/>
                <a:sym typeface="Proxima Nova"/>
              </a:rPr>
              <a:t>.</a:t>
            </a:r>
            <a:endParaRPr lang="lt-LT" sz="1200" dirty="0">
              <a:solidFill>
                <a:schemeClr val="tx1"/>
              </a:solidFill>
              <a:latin typeface="Proxima Nova"/>
              <a:ea typeface="Proxima Nova"/>
              <a:cs typeface="Proxima Nova"/>
              <a:sym typeface="Proxima Nova"/>
            </a:endParaRPr>
          </a:p>
          <a:p>
            <a:pPr marL="285750" lvl="2" indent="-285750">
              <a:buFontTx/>
              <a:buChar char="-"/>
            </a:pPr>
            <a:r>
              <a:rPr lang="lt-LT" sz="1600" dirty="0" err="1">
                <a:solidFill>
                  <a:schemeClr val="tx1"/>
                </a:solidFill>
                <a:latin typeface="Proxima Nova"/>
                <a:ea typeface="Proxima Nova"/>
                <a:cs typeface="Proxima Nova"/>
                <a:sym typeface="Proxima Nova"/>
              </a:rPr>
              <a:t>ImageNet</a:t>
            </a:r>
            <a:r>
              <a:rPr lang="lt-LT" sz="1600" dirty="0">
                <a:solidFill>
                  <a:schemeClr val="tx1"/>
                </a:solidFill>
                <a:latin typeface="Proxima Nova"/>
                <a:ea typeface="Proxima Nova"/>
                <a:cs typeface="Proxima Nova"/>
                <a:sym typeface="Proxima Nova"/>
              </a:rPr>
              <a:t>		| </a:t>
            </a:r>
            <a:r>
              <a:rPr lang="lt-LT" sz="1600" dirty="0" err="1">
                <a:solidFill>
                  <a:schemeClr val="tx1"/>
                </a:solidFill>
                <a:latin typeface="Proxima Nova"/>
                <a:ea typeface="Proxima Nova"/>
                <a:cs typeface="Proxima Nova"/>
                <a:sym typeface="Proxima Nova"/>
              </a:rPr>
              <a:t>Large</a:t>
            </a:r>
            <a:r>
              <a:rPr lang="lt-LT" sz="1600" dirty="0">
                <a:solidFill>
                  <a:schemeClr val="tx1"/>
                </a:solidFill>
                <a:latin typeface="Proxima Nova"/>
                <a:ea typeface="Proxima Nova"/>
                <a:cs typeface="Proxima Nova"/>
                <a:sym typeface="Proxima Nova"/>
              </a:rPr>
              <a:t> Visual </a:t>
            </a:r>
            <a:r>
              <a:rPr lang="lt-LT" sz="1600" dirty="0" err="1">
                <a:solidFill>
                  <a:schemeClr val="tx1"/>
                </a:solidFill>
                <a:latin typeface="Proxima Nova"/>
                <a:ea typeface="Proxima Nova"/>
                <a:cs typeface="Proxima Nova"/>
                <a:sym typeface="Proxima Nova"/>
              </a:rPr>
              <a:t>database</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designed</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for</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use</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in</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visual</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object</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recognition</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software</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research</a:t>
            </a:r>
            <a:r>
              <a:rPr lang="lt-LT" sz="1600" dirty="0">
                <a:solidFill>
                  <a:schemeClr val="tx1"/>
                </a:solidFill>
                <a:latin typeface="Proxima Nova"/>
                <a:ea typeface="Proxima Nova"/>
                <a:cs typeface="Proxima Nova"/>
                <a:sym typeface="Proxima Nova"/>
              </a:rPr>
              <a:t>.</a:t>
            </a:r>
          </a:p>
          <a:p>
            <a:pPr marL="285750" lvl="2" indent="-285750">
              <a:buFontTx/>
              <a:buChar char="-"/>
            </a:pPr>
            <a:endParaRPr lang="lt-LT" dirty="0">
              <a:solidFill>
                <a:schemeClr val="tx1"/>
              </a:solidFill>
              <a:latin typeface="Proxima Nova"/>
              <a:ea typeface="Proxima Nova"/>
              <a:cs typeface="Proxima Nova"/>
              <a:sym typeface="Proxima Nova"/>
            </a:endParaRPr>
          </a:p>
          <a:p>
            <a:pPr marL="285750" lvl="2" indent="-285750">
              <a:buFontTx/>
              <a:buChar char="-"/>
            </a:pPr>
            <a:endParaRPr lang="lt-LT" dirty="0">
              <a:solidFill>
                <a:schemeClr val="tx1"/>
              </a:solidFill>
              <a:latin typeface="Proxima Nova"/>
              <a:ea typeface="Proxima Nova"/>
              <a:cs typeface="Proxima Nova"/>
              <a:sym typeface="Proxima Nova"/>
            </a:endParaRPr>
          </a:p>
          <a:p>
            <a:pPr marL="285750" lvl="2" indent="-285750">
              <a:buFontTx/>
              <a:buChar char="-"/>
            </a:pPr>
            <a:endParaRPr lang="lt-LT" dirty="0">
              <a:solidFill>
                <a:schemeClr val="tx1"/>
              </a:solidFill>
              <a:latin typeface="Proxima Nova"/>
              <a:ea typeface="Proxima Nova"/>
              <a:cs typeface="Proxima Nova"/>
              <a:sym typeface="Proxima Nova"/>
            </a:endParaRPr>
          </a:p>
          <a:p>
            <a:pPr marL="285750" lvl="2" indent="-285750">
              <a:buFontTx/>
              <a:buChar char="-"/>
            </a:pPr>
            <a:endParaRPr lang="lt-LT" dirty="0">
              <a:solidFill>
                <a:schemeClr val="tx1"/>
              </a:solidFill>
              <a:latin typeface="Proxima Nova"/>
              <a:ea typeface="Proxima Nova"/>
              <a:cs typeface="Proxima Nova"/>
              <a:sym typeface="Proxima Nova"/>
            </a:endParaRPr>
          </a:p>
          <a:p>
            <a:pPr marL="914400" lvl="1" indent="-228600" algn="l" rtl="0">
              <a:lnSpc>
                <a:spcPct val="115000"/>
              </a:lnSpc>
              <a:spcBef>
                <a:spcPts val="0"/>
              </a:spcBef>
              <a:spcAft>
                <a:spcPts val="0"/>
              </a:spcAft>
              <a:buClr>
                <a:srgbClr val="1A1A1A"/>
              </a:buClr>
              <a:buSzPts val="1700"/>
              <a:buFont typeface="Proxima Nova"/>
              <a:buNone/>
            </a:pPr>
            <a:endParaRPr lang="lt-LT" sz="1500" dirty="0">
              <a:solidFill>
                <a:srgbClr val="1A1A1A"/>
              </a:solidFill>
              <a:latin typeface="Proxima Nova"/>
              <a:ea typeface="Proxima Nova"/>
              <a:cs typeface="Proxima Nova"/>
              <a:sym typeface="Proxima Nova"/>
            </a:endParaRPr>
          </a:p>
          <a:p>
            <a:pPr marL="285750" lvl="2" indent="-285750">
              <a:buFontTx/>
              <a:buChar char="-"/>
            </a:pPr>
            <a:endParaRPr lang="lt-LT" sz="1600" dirty="0">
              <a:solidFill>
                <a:schemeClr val="tx1"/>
              </a:solidFill>
              <a:latin typeface="Proxima Nova"/>
              <a:ea typeface="Proxima Nova"/>
              <a:cs typeface="Proxima Nova"/>
              <a:sym typeface="Proxima Nova"/>
            </a:endParaRPr>
          </a:p>
          <a:p>
            <a:pPr indent="-317500">
              <a:lnSpc>
                <a:spcPct val="115000"/>
              </a:lnSpc>
              <a:spcBef>
                <a:spcPts val="0"/>
              </a:spcBef>
              <a:buClr>
                <a:srgbClr val="1A1A1A"/>
              </a:buClr>
              <a:buSzPts val="1400"/>
              <a:buFont typeface="Proxima Nova"/>
              <a:buChar char="-"/>
            </a:pPr>
            <a:endParaRPr lang="lt-LT" sz="1400" dirty="0">
              <a:solidFill>
                <a:schemeClr val="tx1"/>
              </a:solidFill>
              <a:latin typeface="Times New Roman" panose="02020603050405020304" pitchFamily="18" charset="0"/>
              <a:ea typeface="Proxima Nova"/>
              <a:cs typeface="Times New Roman" panose="02020603050405020304" pitchFamily="18" charset="0"/>
              <a:sym typeface="Proxima Nova"/>
            </a:endParaRPr>
          </a:p>
          <a:p>
            <a:pPr indent="-317500">
              <a:lnSpc>
                <a:spcPct val="115000"/>
              </a:lnSpc>
              <a:spcBef>
                <a:spcPts val="0"/>
              </a:spcBef>
              <a:buClr>
                <a:srgbClr val="1A1A1A"/>
              </a:buClr>
              <a:buSzPts val="1400"/>
              <a:buFont typeface="Proxima Nova"/>
              <a:buChar char="-"/>
            </a:pPr>
            <a:endParaRPr lang="lt-LT" sz="1400" dirty="0">
              <a:solidFill>
                <a:schemeClr val="tx1"/>
              </a:solidFill>
              <a:latin typeface="Times New Roman" panose="02020603050405020304" pitchFamily="18" charset="0"/>
              <a:ea typeface="Proxima Nova"/>
              <a:cs typeface="Times New Roman" panose="02020603050405020304" pitchFamily="18" charset="0"/>
              <a:sym typeface="Proxima Nova"/>
            </a:endParaRPr>
          </a:p>
        </p:txBody>
      </p:sp>
      <p:sp>
        <p:nvSpPr>
          <p:cNvPr id="3" name="TextBox 2">
            <a:extLst>
              <a:ext uri="{FF2B5EF4-FFF2-40B4-BE49-F238E27FC236}">
                <a16:creationId xmlns:a16="http://schemas.microsoft.com/office/drawing/2014/main" id="{151B6260-5C50-E8DA-FB91-D232596D6167}"/>
              </a:ext>
            </a:extLst>
          </p:cNvPr>
          <p:cNvSpPr txBox="1"/>
          <p:nvPr/>
        </p:nvSpPr>
        <p:spPr>
          <a:xfrm>
            <a:off x="11485950" y="6105075"/>
            <a:ext cx="639919" cy="584775"/>
          </a:xfrm>
          <a:prstGeom prst="rect">
            <a:avLst/>
          </a:prstGeom>
          <a:noFill/>
        </p:spPr>
        <p:txBody>
          <a:bodyPr wrap="none" rtlCol="0">
            <a:spAutoFit/>
          </a:bodyPr>
          <a:lstStyle/>
          <a:p>
            <a:r>
              <a:rPr lang="en-LT" sz="3200" b="1"/>
              <a:t>10</a:t>
            </a:r>
            <a:endParaRPr lang="en-LT" b="1" dirty="0"/>
          </a:p>
        </p:txBody>
      </p:sp>
      <p:sp>
        <p:nvSpPr>
          <p:cNvPr id="5" name="Google Shape;182;g107ac7e2394_1_30">
            <a:extLst>
              <a:ext uri="{FF2B5EF4-FFF2-40B4-BE49-F238E27FC236}">
                <a16:creationId xmlns:a16="http://schemas.microsoft.com/office/drawing/2014/main" id="{AEAA2C43-8622-63FD-4E89-E86E5824FF85}"/>
              </a:ext>
            </a:extLst>
          </p:cNvPr>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latin typeface="Montserrat"/>
                <a:ea typeface="Montserrat"/>
                <a:cs typeface="Montserrat"/>
                <a:sym typeface="Montserrat"/>
              </a:rPr>
              <a:t>Computer </a:t>
            </a:r>
            <a:r>
              <a:rPr lang="lt-LT" sz="1400" dirty="0" err="1">
                <a:latin typeface="Montserrat"/>
                <a:ea typeface="Montserrat"/>
                <a:cs typeface="Montserrat"/>
                <a:sym typeface="Montserrat"/>
              </a:rPr>
              <a:t>vision</a:t>
            </a:r>
            <a:r>
              <a:rPr lang="lt-LT" sz="1400" dirty="0">
                <a:latin typeface="Montserrat"/>
                <a:ea typeface="Montserrat"/>
                <a:cs typeface="Montserrat"/>
                <a:sym typeface="Montserrat"/>
              </a:rPr>
              <a:t> </a:t>
            </a:r>
            <a:r>
              <a:rPr lang="lt-LT" sz="1400" dirty="0" err="1">
                <a:latin typeface="Montserrat"/>
                <a:ea typeface="Montserrat"/>
                <a:cs typeface="Montserrat"/>
                <a:sym typeface="Montserrat"/>
              </a:rPr>
              <a:t>and</a:t>
            </a:r>
            <a:r>
              <a:rPr lang="lt-LT" sz="1400" dirty="0">
                <a:latin typeface="Montserrat"/>
                <a:ea typeface="Montserrat"/>
                <a:cs typeface="Montserrat"/>
                <a:sym typeface="Montserrat"/>
              </a:rPr>
              <a:t> </a:t>
            </a:r>
            <a:r>
              <a:rPr lang="lt-LT" sz="1400" dirty="0" err="1">
                <a:latin typeface="Montserrat"/>
                <a:ea typeface="Montserrat"/>
                <a:cs typeface="Montserrat"/>
                <a:sym typeface="Montserrat"/>
              </a:rPr>
              <a:t>image</a:t>
            </a:r>
            <a:r>
              <a:rPr lang="lt-LT" sz="1400" dirty="0">
                <a:latin typeface="Montserrat"/>
                <a:ea typeface="Montserrat"/>
                <a:cs typeface="Montserrat"/>
                <a:sym typeface="Montserrat"/>
              </a:rPr>
              <a:t> </a:t>
            </a:r>
            <a:r>
              <a:rPr lang="lt-LT" sz="1400" dirty="0" err="1">
                <a:latin typeface="Montserrat"/>
                <a:ea typeface="Montserrat"/>
                <a:cs typeface="Montserrat"/>
                <a:sym typeface="Montserrat"/>
              </a:rPr>
              <a:t>classification</a:t>
            </a:r>
            <a:endParaRPr lang="lt-LT" sz="1400" dirty="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056ac09b38_0_0"/>
          <p:cNvSpPr txBox="1">
            <a:spLocks noGrp="1"/>
          </p:cNvSpPr>
          <p:nvPr>
            <p:ph type="body" idx="2"/>
          </p:nvPr>
        </p:nvSpPr>
        <p:spPr>
          <a:xfrm>
            <a:off x="3281688" y="1821809"/>
            <a:ext cx="3750900" cy="329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lt-LT"/>
              <a:t>Course plan</a:t>
            </a:r>
            <a:endParaRPr/>
          </a:p>
        </p:txBody>
      </p:sp>
      <p:sp>
        <p:nvSpPr>
          <p:cNvPr id="178" name="Google Shape;178;g1056ac09b38_0_0"/>
          <p:cNvSpPr txBox="1">
            <a:spLocks noGrp="1"/>
          </p:cNvSpPr>
          <p:nvPr>
            <p:ph type="body" idx="3"/>
          </p:nvPr>
        </p:nvSpPr>
        <p:spPr>
          <a:xfrm>
            <a:off x="3281702" y="2171425"/>
            <a:ext cx="4233300" cy="50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lt-LT"/>
              <a:t>You can get familiar with it using this link</a:t>
            </a:r>
            <a:endParaRPr/>
          </a:p>
        </p:txBody>
      </p:sp>
      <p:sp>
        <p:nvSpPr>
          <p:cNvPr id="179" name="Google Shape;179;g1056ac09b38_0_0"/>
          <p:cNvSpPr txBox="1">
            <a:spLocks noGrp="1"/>
          </p:cNvSpPr>
          <p:nvPr>
            <p:ph type="body" idx="4"/>
          </p:nvPr>
        </p:nvSpPr>
        <p:spPr>
          <a:xfrm>
            <a:off x="7680624" y="1821800"/>
            <a:ext cx="4031100" cy="791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3"/>
              </a:buClr>
              <a:buSzPts val="1600"/>
              <a:buNone/>
            </a:pPr>
            <a:r>
              <a:rPr lang="lt-LT" u="sng">
                <a:solidFill>
                  <a:schemeClr val="hlink"/>
                </a:solidFill>
                <a:hlinkClick r:id="rId3"/>
              </a:rPr>
              <a:t>https://www.codeacademy.lt/programavimo-kursai/dirbtinio-intelekto-studijos/</a:t>
            </a:r>
            <a:r>
              <a:rPr lang="lt-LT"/>
              <a:t> </a:t>
            </a:r>
            <a:endParaRPr/>
          </a:p>
          <a:p>
            <a:pPr marL="0" lvl="0" indent="0" algn="l" rtl="0">
              <a:lnSpc>
                <a:spcPct val="90000"/>
              </a:lnSpc>
              <a:spcBef>
                <a:spcPts val="1000"/>
              </a:spcBef>
              <a:spcAft>
                <a:spcPts val="0"/>
              </a:spcAft>
              <a:buClr>
                <a:schemeClr val="accent3"/>
              </a:buClr>
              <a:buSzPts val="1600"/>
              <a:buNone/>
            </a:pPr>
            <a:endParaRPr/>
          </a:p>
        </p:txBody>
      </p:sp>
      <p:sp>
        <p:nvSpPr>
          <p:cNvPr id="180" name="Google Shape;180;g1056ac09b38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sp>
        <p:nvSpPr>
          <p:cNvPr id="181" name="Google Shape;181;g1056ac09b38_0_0"/>
          <p:cNvSpPr txBox="1">
            <a:spLocks noGrp="1"/>
          </p:cNvSpPr>
          <p:nvPr>
            <p:ph type="body" idx="2"/>
          </p:nvPr>
        </p:nvSpPr>
        <p:spPr>
          <a:xfrm>
            <a:off x="3281663" y="2695871"/>
            <a:ext cx="3750900" cy="329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lt-LT"/>
              <a:t>Detailed course plan</a:t>
            </a:r>
            <a:endParaRPr/>
          </a:p>
        </p:txBody>
      </p:sp>
      <p:sp>
        <p:nvSpPr>
          <p:cNvPr id="182" name="Google Shape;182;g1056ac09b38_0_0"/>
          <p:cNvSpPr txBox="1">
            <a:spLocks noGrp="1"/>
          </p:cNvSpPr>
          <p:nvPr>
            <p:ph type="body" idx="3"/>
          </p:nvPr>
        </p:nvSpPr>
        <p:spPr>
          <a:xfrm>
            <a:off x="3281663" y="3045495"/>
            <a:ext cx="3750900" cy="50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lt-LT"/>
              <a:t>Slides, tasks and so on</a:t>
            </a:r>
            <a:endParaRPr/>
          </a:p>
        </p:txBody>
      </p:sp>
      <p:sp>
        <p:nvSpPr>
          <p:cNvPr id="183" name="Google Shape;183;g1056ac09b38_0_0"/>
          <p:cNvSpPr txBox="1"/>
          <p:nvPr/>
        </p:nvSpPr>
        <p:spPr>
          <a:xfrm>
            <a:off x="7719425" y="2612900"/>
            <a:ext cx="40311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sng" strike="noStrike" cap="none">
                <a:solidFill>
                  <a:schemeClr val="hlink"/>
                </a:solidFill>
                <a:latin typeface="Arial"/>
                <a:ea typeface="Arial"/>
                <a:cs typeface="Arial"/>
                <a:sym typeface="Arial"/>
              </a:rPr>
              <a:t>https://docs.google.com/spreadsheets/d/1DmSKXClV4xOkmz-GjKq6ew4EF0cXed6uda5PZYhtEGU/edit?usp=sharing</a:t>
            </a:r>
            <a:endParaRPr sz="1400" b="0" i="0" u="none" strike="noStrike" cap="none">
              <a:solidFill>
                <a:srgbClr val="000000"/>
              </a:solidFill>
              <a:latin typeface="Arial"/>
              <a:ea typeface="Arial"/>
              <a:cs typeface="Arial"/>
              <a:sym typeface="Arial"/>
            </a:endParaRPr>
          </a:p>
        </p:txBody>
      </p:sp>
      <p:sp>
        <p:nvSpPr>
          <p:cNvPr id="184" name="Google Shape;184;g1056ac09b38_0_0"/>
          <p:cNvSpPr txBox="1"/>
          <p:nvPr/>
        </p:nvSpPr>
        <p:spPr>
          <a:xfrm>
            <a:off x="480406" y="5032100"/>
            <a:ext cx="3958200" cy="13653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Arial"/>
              <a:buNone/>
            </a:pPr>
            <a:r>
              <a:rPr lang="lt-LT" sz="3200" b="1" i="0" u="none" strike="noStrike" cap="none">
                <a:solidFill>
                  <a:srgbClr val="000000"/>
                </a:solidFill>
                <a:latin typeface="Montserrat"/>
                <a:ea typeface="Montserrat"/>
                <a:cs typeface="Montserrat"/>
                <a:sym typeface="Montserrat"/>
              </a:rPr>
              <a:t>Additional information</a:t>
            </a:r>
            <a:endParaRPr sz="3200" b="1"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062c32f8d9_2_0"/>
          <p:cNvSpPr txBox="1">
            <a:spLocks noGrp="1"/>
          </p:cNvSpPr>
          <p:nvPr>
            <p:ph type="title"/>
          </p:nvPr>
        </p:nvSpPr>
        <p:spPr>
          <a:xfrm>
            <a:off x="480391" y="1371706"/>
            <a:ext cx="5154000" cy="1365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Today you will learn</a:t>
            </a:r>
            <a:endParaRPr/>
          </a:p>
        </p:txBody>
      </p:sp>
      <p:sp>
        <p:nvSpPr>
          <p:cNvPr id="110" name="Google Shape;110;g1062c32f8d9_2_0"/>
          <p:cNvSpPr txBox="1">
            <a:spLocks noGrp="1"/>
          </p:cNvSpPr>
          <p:nvPr>
            <p:ph type="body" idx="2"/>
          </p:nvPr>
        </p:nvSpPr>
        <p:spPr>
          <a:xfrm>
            <a:off x="1547250" y="3085750"/>
            <a:ext cx="4473900" cy="901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lt-LT">
                <a:latin typeface="Montserrat"/>
                <a:ea typeface="Montserrat"/>
                <a:cs typeface="Montserrat"/>
                <a:sym typeface="Montserrat"/>
              </a:rPr>
              <a:t>t-SNE visualizing proximate images</a:t>
            </a:r>
            <a:endParaRPr>
              <a:latin typeface="Montserrat"/>
              <a:ea typeface="Montserrat"/>
              <a:cs typeface="Montserrat"/>
              <a:sym typeface="Montserrat"/>
            </a:endParaRPr>
          </a:p>
        </p:txBody>
      </p:sp>
      <p:sp>
        <p:nvSpPr>
          <p:cNvPr id="111" name="Google Shape;111;g1062c32f8d9_2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112" name="Google Shape;112;g1062c32f8d9_2_0"/>
          <p:cNvSpPr/>
          <p:nvPr/>
        </p:nvSpPr>
        <p:spPr>
          <a:xfrm>
            <a:off x="480391" y="4093856"/>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sp>
        <p:nvSpPr>
          <p:cNvPr id="113" name="Google Shape;113;g1062c32f8d9_2_0"/>
          <p:cNvSpPr txBox="1">
            <a:spLocks noGrp="1"/>
          </p:cNvSpPr>
          <p:nvPr>
            <p:ph type="body" idx="4"/>
          </p:nvPr>
        </p:nvSpPr>
        <p:spPr>
          <a:xfrm>
            <a:off x="1547250" y="4008650"/>
            <a:ext cx="4887900" cy="901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lt-LT">
                <a:latin typeface="Montserrat"/>
                <a:ea typeface="Montserrat"/>
                <a:cs typeface="Montserrat"/>
                <a:sym typeface="Montserrat"/>
              </a:rPr>
              <a:t>Timing the KNN</a:t>
            </a:r>
            <a:endParaRPr>
              <a:latin typeface="Montserrat"/>
              <a:ea typeface="Montserrat"/>
              <a:cs typeface="Montserrat"/>
              <a:sym typeface="Montserrat"/>
            </a:endParaRPr>
          </a:p>
        </p:txBody>
      </p:sp>
      <p:sp>
        <p:nvSpPr>
          <p:cNvPr id="114" name="Google Shape;114;g1062c32f8d9_2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sp>
        <p:nvSpPr>
          <p:cNvPr id="115" name="Google Shape;115;g1062c32f8d9_2_0"/>
          <p:cNvSpPr/>
          <p:nvPr/>
        </p:nvSpPr>
        <p:spPr>
          <a:xfrm>
            <a:off x="480441" y="2293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00</a:t>
            </a:r>
            <a:endParaRPr sz="1400" b="0" i="0" u="none" strike="noStrike" cap="none">
              <a:solidFill>
                <a:srgbClr val="000000"/>
              </a:solidFill>
              <a:latin typeface="Arial"/>
              <a:ea typeface="Arial"/>
              <a:cs typeface="Arial"/>
              <a:sym typeface="Arial"/>
            </a:endParaRPr>
          </a:p>
        </p:txBody>
      </p:sp>
      <p:sp>
        <p:nvSpPr>
          <p:cNvPr id="116" name="Google Shape;116;g1062c32f8d9_2_0"/>
          <p:cNvSpPr txBox="1">
            <a:spLocks noGrp="1"/>
          </p:cNvSpPr>
          <p:nvPr>
            <p:ph type="body" idx="2"/>
          </p:nvPr>
        </p:nvSpPr>
        <p:spPr>
          <a:xfrm>
            <a:off x="1547251" y="2174400"/>
            <a:ext cx="4533000" cy="901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600"/>
              <a:buFont typeface="Arial"/>
              <a:buNone/>
            </a:pPr>
            <a:r>
              <a:rPr lang="lt-LT">
                <a:latin typeface="Montserrat"/>
                <a:ea typeface="Montserrat"/>
                <a:cs typeface="Montserrat"/>
                <a:sym typeface="Montserrat"/>
              </a:rPr>
              <a:t>KNN for RIS</a:t>
            </a:r>
            <a:endParaRPr>
              <a:latin typeface="Montserrat"/>
              <a:ea typeface="Montserrat"/>
              <a:cs typeface="Montserrat"/>
              <a:sym typeface="Montserrat"/>
            </a:endParaRPr>
          </a:p>
        </p:txBody>
      </p:sp>
      <p:sp>
        <p:nvSpPr>
          <p:cNvPr id="117" name="Google Shape;117;g1062c32f8d9_2_0"/>
          <p:cNvSpPr txBox="1">
            <a:spLocks noGrp="1"/>
          </p:cNvSpPr>
          <p:nvPr>
            <p:ph type="body" idx="4"/>
          </p:nvPr>
        </p:nvSpPr>
        <p:spPr>
          <a:xfrm>
            <a:off x="1547250" y="4931550"/>
            <a:ext cx="4533000" cy="901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600"/>
              <a:buFont typeface="Arial"/>
              <a:buNone/>
            </a:pPr>
            <a:r>
              <a:rPr lang="lt-LT">
                <a:latin typeface="Montserrat"/>
                <a:ea typeface="Montserrat"/>
                <a:cs typeface="Montserrat"/>
                <a:sym typeface="Montserrat"/>
              </a:rPr>
              <a:t>Additional libraries for NN search</a:t>
            </a:r>
            <a:endParaRPr>
              <a:latin typeface="Montserrat"/>
              <a:ea typeface="Montserrat"/>
              <a:cs typeface="Montserrat"/>
              <a:sym typeface="Montserrat"/>
            </a:endParaRPr>
          </a:p>
        </p:txBody>
      </p:sp>
      <p:sp>
        <p:nvSpPr>
          <p:cNvPr id="118" name="Google Shape;118;g1062c32f8d9_2_0"/>
          <p:cNvSpPr/>
          <p:nvPr/>
        </p:nvSpPr>
        <p:spPr>
          <a:xfrm>
            <a:off x="480441" y="4994231"/>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sp>
        <p:nvSpPr>
          <p:cNvPr id="119" name="Google Shape;119;g1062c32f8d9_2_0"/>
          <p:cNvSpPr/>
          <p:nvPr/>
        </p:nvSpPr>
        <p:spPr>
          <a:xfrm>
            <a:off x="480441" y="5894606"/>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sp>
        <p:nvSpPr>
          <p:cNvPr id="120" name="Google Shape;120;g1062c32f8d9_2_0"/>
          <p:cNvSpPr txBox="1">
            <a:spLocks noGrp="1"/>
          </p:cNvSpPr>
          <p:nvPr>
            <p:ph type="body" idx="4"/>
          </p:nvPr>
        </p:nvSpPr>
        <p:spPr>
          <a:xfrm>
            <a:off x="1517700" y="5809400"/>
            <a:ext cx="4533000" cy="901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600"/>
              <a:buFont typeface="Arial"/>
              <a:buNone/>
            </a:pPr>
            <a:r>
              <a:rPr lang="lt-LT">
                <a:latin typeface="Montserrat"/>
                <a:ea typeface="Montserrat"/>
                <a:cs typeface="Montserrat"/>
                <a:sym typeface="Montserrat"/>
              </a:rPr>
              <a:t>Further explorations</a:t>
            </a:r>
            <a:endParaRPr>
              <a:latin typeface="Montserrat"/>
              <a:ea typeface="Montserrat"/>
              <a:cs typeface="Montserrat"/>
              <a:sym typeface="Montserrat"/>
            </a:endParaRPr>
          </a:p>
        </p:txBody>
      </p:sp>
      <p:sp>
        <p:nvSpPr>
          <p:cNvPr id="2" name="TextBox 1">
            <a:extLst>
              <a:ext uri="{FF2B5EF4-FFF2-40B4-BE49-F238E27FC236}">
                <a16:creationId xmlns:a16="http://schemas.microsoft.com/office/drawing/2014/main" id="{D9EA4E66-12C0-C250-7588-3301A8076967}"/>
              </a:ext>
            </a:extLst>
          </p:cNvPr>
          <p:cNvSpPr txBox="1"/>
          <p:nvPr/>
        </p:nvSpPr>
        <p:spPr>
          <a:xfrm>
            <a:off x="11485950" y="6114502"/>
            <a:ext cx="412292" cy="584775"/>
          </a:xfrm>
          <a:prstGeom prst="rect">
            <a:avLst/>
          </a:prstGeom>
          <a:noFill/>
        </p:spPr>
        <p:txBody>
          <a:bodyPr wrap="none" rtlCol="0">
            <a:spAutoFit/>
          </a:bodyPr>
          <a:lstStyle/>
          <a:p>
            <a:r>
              <a:rPr lang="en-LT" sz="3200" b="1" dirty="0"/>
              <a:t>1</a:t>
            </a:r>
            <a:endParaRPr lang="en-LT"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9B84A-E1B1-C52E-DDC9-928B4DE65D0C}"/>
              </a:ext>
            </a:extLst>
          </p:cNvPr>
          <p:cNvSpPr>
            <a:spLocks noGrp="1"/>
          </p:cNvSpPr>
          <p:nvPr>
            <p:ph type="title"/>
          </p:nvPr>
        </p:nvSpPr>
        <p:spPr>
          <a:xfrm>
            <a:off x="480391" y="1371707"/>
            <a:ext cx="5153927" cy="1269894"/>
          </a:xfrm>
        </p:spPr>
        <p:txBody>
          <a:bodyPr/>
          <a:lstStyle/>
          <a:p>
            <a:r>
              <a:rPr lang="lt-LT" sz="2800" dirty="0" err="1">
                <a:latin typeface="Montserrat"/>
                <a:ea typeface="Montserrat"/>
                <a:cs typeface="Montserrat"/>
                <a:sym typeface="Montserrat"/>
              </a:rPr>
              <a:t>Terms</a:t>
            </a:r>
            <a:endParaRPr lang="en-LT"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C3C6F15-8601-1AF4-FBF9-B4B9F2916933}"/>
              </a:ext>
            </a:extLst>
          </p:cNvPr>
          <p:cNvSpPr txBox="1"/>
          <p:nvPr/>
        </p:nvSpPr>
        <p:spPr>
          <a:xfrm>
            <a:off x="480391" y="2082629"/>
            <a:ext cx="7970436" cy="584775"/>
          </a:xfrm>
          <a:prstGeom prst="rect">
            <a:avLst/>
          </a:prstGeom>
          <a:noFill/>
        </p:spPr>
        <p:txBody>
          <a:bodyPr wrap="square" rtlCol="0">
            <a:spAutoFit/>
          </a:bodyPr>
          <a:lstStyle/>
          <a:p>
            <a:pPr marL="285750" indent="-285750">
              <a:buFontTx/>
              <a:buChar char="-"/>
            </a:pPr>
            <a:r>
              <a:rPr lang="lt-LT" sz="1600" dirty="0" err="1">
                <a:solidFill>
                  <a:schemeClr val="tx1"/>
                </a:solidFill>
                <a:latin typeface="Proxima Nova"/>
                <a:ea typeface="Proxima Nova"/>
                <a:cs typeface="Proxima Nova"/>
                <a:sym typeface="Proxima Nova"/>
              </a:rPr>
              <a:t>Transfer</a:t>
            </a:r>
            <a:r>
              <a:rPr lang="lt-LT" sz="1600" dirty="0">
                <a:solidFill>
                  <a:schemeClr val="tx1"/>
                </a:solidFill>
                <a:latin typeface="Proxima Nova"/>
                <a:ea typeface="Proxima Nova"/>
                <a:cs typeface="Proxima Nova"/>
                <a:sym typeface="Proxima Nova"/>
              </a:rPr>
              <a:t> </a:t>
            </a:r>
            <a:r>
              <a:rPr lang="lt-LT" sz="1600" dirty="0" err="1">
                <a:solidFill>
                  <a:schemeClr val="tx1"/>
                </a:solidFill>
                <a:latin typeface="Proxima Nova"/>
                <a:ea typeface="Proxima Nova"/>
                <a:cs typeface="Proxima Nova"/>
                <a:sym typeface="Proxima Nova"/>
              </a:rPr>
              <a:t>Learning</a:t>
            </a:r>
            <a:endParaRPr lang="lt-LT" sz="1200" dirty="0">
              <a:solidFill>
                <a:schemeClr val="tx1"/>
              </a:solidFill>
              <a:latin typeface="Proxima Nova"/>
              <a:ea typeface="Proxima Nova"/>
              <a:cs typeface="Proxima Nova"/>
              <a:sym typeface="Proxima Nova"/>
            </a:endParaRPr>
          </a:p>
          <a:p>
            <a:pPr marL="285750" lvl="2" indent="-285750">
              <a:buFontTx/>
              <a:buChar char="-"/>
            </a:pPr>
            <a:r>
              <a:rPr lang="lt-LT" sz="1600" dirty="0" err="1">
                <a:solidFill>
                  <a:schemeClr val="tx1"/>
                </a:solidFill>
                <a:latin typeface="Proxima Nova"/>
                <a:ea typeface="Proxima Nova"/>
                <a:cs typeface="Proxima Nova"/>
                <a:sym typeface="Proxima Nova"/>
              </a:rPr>
              <a:t>ImageNet</a:t>
            </a:r>
            <a:endParaRPr lang="lt-LT" sz="1600" dirty="0">
              <a:solidFill>
                <a:schemeClr val="tx1"/>
              </a:solidFill>
              <a:latin typeface="Proxima Nova"/>
              <a:ea typeface="Proxima Nova"/>
              <a:cs typeface="Proxima Nova"/>
              <a:sym typeface="Proxima Nova"/>
            </a:endParaRPr>
          </a:p>
        </p:txBody>
      </p:sp>
      <p:sp>
        <p:nvSpPr>
          <p:cNvPr id="4" name="TextBox 3">
            <a:extLst>
              <a:ext uri="{FF2B5EF4-FFF2-40B4-BE49-F238E27FC236}">
                <a16:creationId xmlns:a16="http://schemas.microsoft.com/office/drawing/2014/main" id="{A7C76854-387A-11EA-EA25-59644206F8DC}"/>
              </a:ext>
            </a:extLst>
          </p:cNvPr>
          <p:cNvSpPr txBox="1"/>
          <p:nvPr/>
        </p:nvSpPr>
        <p:spPr>
          <a:xfrm>
            <a:off x="11638350" y="6257475"/>
            <a:ext cx="184731" cy="307777"/>
          </a:xfrm>
          <a:prstGeom prst="rect">
            <a:avLst/>
          </a:prstGeom>
          <a:noFill/>
        </p:spPr>
        <p:txBody>
          <a:bodyPr wrap="none" rtlCol="0">
            <a:spAutoFit/>
          </a:bodyPr>
          <a:lstStyle/>
          <a:p>
            <a:endParaRPr lang="en-LT" b="1" dirty="0"/>
          </a:p>
        </p:txBody>
      </p:sp>
      <p:sp>
        <p:nvSpPr>
          <p:cNvPr id="7" name="Google Shape;114;g1062c32f8d9_2_0">
            <a:extLst>
              <a:ext uri="{FF2B5EF4-FFF2-40B4-BE49-F238E27FC236}">
                <a16:creationId xmlns:a16="http://schemas.microsoft.com/office/drawing/2014/main" id="{CE9C8780-8180-EC2E-5A37-628C50F6C2FC}"/>
              </a:ext>
            </a:extLst>
          </p:cNvPr>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latin typeface="Montserrat"/>
                <a:ea typeface="Montserrat"/>
                <a:cs typeface="Montserrat"/>
                <a:sym typeface="Montserrat"/>
              </a:rPr>
              <a:t>Computer </a:t>
            </a:r>
            <a:r>
              <a:rPr lang="lt-LT" sz="1400" dirty="0" err="1">
                <a:latin typeface="Montserrat"/>
                <a:ea typeface="Montserrat"/>
                <a:cs typeface="Montserrat"/>
                <a:sym typeface="Montserrat"/>
              </a:rPr>
              <a:t>vision</a:t>
            </a:r>
            <a:r>
              <a:rPr lang="lt-LT" sz="1400" dirty="0">
                <a:latin typeface="Montserrat"/>
                <a:ea typeface="Montserrat"/>
                <a:cs typeface="Montserrat"/>
                <a:sym typeface="Montserrat"/>
              </a:rPr>
              <a:t> </a:t>
            </a:r>
            <a:r>
              <a:rPr lang="lt-LT" sz="1400" dirty="0" err="1">
                <a:latin typeface="Montserrat"/>
                <a:ea typeface="Montserrat"/>
                <a:cs typeface="Montserrat"/>
                <a:sym typeface="Montserrat"/>
              </a:rPr>
              <a:t>and</a:t>
            </a:r>
            <a:r>
              <a:rPr lang="lt-LT" sz="1400" dirty="0">
                <a:latin typeface="Montserrat"/>
                <a:ea typeface="Montserrat"/>
                <a:cs typeface="Montserrat"/>
                <a:sym typeface="Montserrat"/>
              </a:rPr>
              <a:t> </a:t>
            </a:r>
            <a:r>
              <a:rPr lang="lt-LT" sz="1400" dirty="0" err="1">
                <a:latin typeface="Montserrat"/>
                <a:ea typeface="Montserrat"/>
                <a:cs typeface="Montserrat"/>
                <a:sym typeface="Montserrat"/>
              </a:rPr>
              <a:t>image</a:t>
            </a:r>
            <a:r>
              <a:rPr lang="lt-LT" sz="1400" dirty="0">
                <a:latin typeface="Montserrat"/>
                <a:ea typeface="Montserrat"/>
                <a:cs typeface="Montserrat"/>
                <a:sym typeface="Montserrat"/>
              </a:rPr>
              <a:t> </a:t>
            </a:r>
            <a:r>
              <a:rPr lang="lt-LT" sz="1400" dirty="0" err="1">
                <a:latin typeface="Montserrat"/>
                <a:ea typeface="Montserrat"/>
                <a:cs typeface="Montserrat"/>
                <a:sym typeface="Montserrat"/>
              </a:rPr>
              <a:t>classification</a:t>
            </a:r>
            <a:endParaRPr lang="lt-LT" sz="1400" dirty="0">
              <a:latin typeface="Montserrat"/>
              <a:ea typeface="Montserrat"/>
              <a:cs typeface="Montserrat"/>
              <a:sym typeface="Montserrat"/>
            </a:endParaRPr>
          </a:p>
        </p:txBody>
      </p:sp>
      <p:sp>
        <p:nvSpPr>
          <p:cNvPr id="2" name="TextBox 1">
            <a:extLst>
              <a:ext uri="{FF2B5EF4-FFF2-40B4-BE49-F238E27FC236}">
                <a16:creationId xmlns:a16="http://schemas.microsoft.com/office/drawing/2014/main" id="{3BAD504B-FEA8-7A1B-D0C8-BE4E49FDAA59}"/>
              </a:ext>
            </a:extLst>
          </p:cNvPr>
          <p:cNvSpPr txBox="1"/>
          <p:nvPr/>
        </p:nvSpPr>
        <p:spPr>
          <a:xfrm>
            <a:off x="11485950" y="6114502"/>
            <a:ext cx="412292" cy="584775"/>
          </a:xfrm>
          <a:prstGeom prst="rect">
            <a:avLst/>
          </a:prstGeom>
          <a:noFill/>
        </p:spPr>
        <p:txBody>
          <a:bodyPr wrap="none" rtlCol="0">
            <a:spAutoFit/>
          </a:bodyPr>
          <a:lstStyle/>
          <a:p>
            <a:r>
              <a:rPr lang="en-LT" sz="3200" b="1" dirty="0"/>
              <a:t>2</a:t>
            </a:r>
            <a:endParaRPr lang="en-LT" b="1" dirty="0"/>
          </a:p>
        </p:txBody>
      </p:sp>
    </p:spTree>
    <p:extLst>
      <p:ext uri="{BB962C8B-B14F-4D97-AF65-F5344CB8AC3E}">
        <p14:creationId xmlns:p14="http://schemas.microsoft.com/office/powerpoint/2010/main" val="341829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062c32f8d9_2_235"/>
          <p:cNvSpPr txBox="1">
            <a:spLocks noGrp="1"/>
          </p:cNvSpPr>
          <p:nvPr>
            <p:ph type="body" idx="2"/>
          </p:nvPr>
        </p:nvSpPr>
        <p:spPr>
          <a:xfrm>
            <a:off x="480400" y="1950575"/>
            <a:ext cx="6393900" cy="48414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We will use KNN to calculate the nearest neighbors </a:t>
            </a:r>
            <a:endParaRPr sz="1800">
              <a:solidFill>
                <a:srgbClr val="1A1A1A"/>
              </a:solidFill>
              <a:latin typeface="Proxima Nova"/>
              <a:ea typeface="Proxima Nova"/>
              <a:cs typeface="Proxima Nova"/>
              <a:sym typeface="Proxima Nova"/>
            </a:endParaRPr>
          </a:p>
          <a:p>
            <a:pPr marL="0" lvl="0" indent="457200" algn="l" rtl="0">
              <a:lnSpc>
                <a:spcPct val="135714"/>
              </a:lnSpc>
              <a:spcBef>
                <a:spcPts val="0"/>
              </a:spcBef>
              <a:spcAft>
                <a:spcPts val="0"/>
              </a:spcAft>
              <a:buNone/>
            </a:pPr>
            <a:endParaRPr sz="1050">
              <a:highlight>
                <a:srgbClr val="FFFFFE"/>
              </a:highlight>
              <a:latin typeface="Courier New"/>
              <a:ea typeface="Courier New"/>
              <a:cs typeface="Courier New"/>
              <a:sym typeface="Courier New"/>
            </a:endParaRPr>
          </a:p>
          <a:p>
            <a:pPr marL="457200" lvl="0" indent="0" algn="l" rtl="0">
              <a:lnSpc>
                <a:spcPct val="135714"/>
              </a:lnSpc>
              <a:spcBef>
                <a:spcPts val="0"/>
              </a:spcBef>
              <a:spcAft>
                <a:spcPts val="0"/>
              </a:spcAft>
              <a:buNone/>
            </a:pPr>
            <a:r>
              <a:rPr lang="lt-LT" sz="1150" i="1">
                <a:highlight>
                  <a:srgbClr val="FFFFFE"/>
                </a:highlight>
                <a:latin typeface="Courier New"/>
                <a:ea typeface="Courier New"/>
                <a:cs typeface="Courier New"/>
                <a:sym typeface="Courier New"/>
              </a:rPr>
              <a:t>NearestNeighbors(n_neighbors=</a:t>
            </a:r>
            <a:r>
              <a:rPr lang="lt-LT" sz="1150" i="1">
                <a:solidFill>
                  <a:srgbClr val="09885A"/>
                </a:solidFill>
                <a:highlight>
                  <a:srgbClr val="FFFFFE"/>
                </a:highlight>
                <a:latin typeface="Courier New"/>
                <a:ea typeface="Courier New"/>
                <a:cs typeface="Courier New"/>
                <a:sym typeface="Courier New"/>
              </a:rPr>
              <a:t>5</a:t>
            </a:r>
            <a:r>
              <a:rPr lang="lt-LT" sz="1150" i="1">
                <a:highlight>
                  <a:srgbClr val="FFFFFE"/>
                </a:highlight>
                <a:latin typeface="Courier New"/>
                <a:ea typeface="Courier New"/>
                <a:cs typeface="Courier New"/>
                <a:sym typeface="Courier New"/>
              </a:rPr>
              <a:t>, algorithm=</a:t>
            </a:r>
            <a:r>
              <a:rPr lang="lt-LT" sz="1150" i="1">
                <a:solidFill>
                  <a:srgbClr val="A31515"/>
                </a:solidFill>
                <a:highlight>
                  <a:srgbClr val="FFFFFE"/>
                </a:highlight>
                <a:latin typeface="Courier New"/>
                <a:ea typeface="Courier New"/>
                <a:cs typeface="Courier New"/>
                <a:sym typeface="Courier New"/>
              </a:rPr>
              <a:t>'brute'</a:t>
            </a:r>
            <a:r>
              <a:rPr lang="lt-LT" sz="1150" i="1">
                <a:highlight>
                  <a:srgbClr val="FFFFFE"/>
                </a:highlight>
                <a:latin typeface="Courier New"/>
                <a:ea typeface="Courier New"/>
                <a:cs typeface="Courier New"/>
                <a:sym typeface="Courier New"/>
              </a:rPr>
              <a:t>, metric=</a:t>
            </a:r>
            <a:r>
              <a:rPr lang="lt-LT" sz="1150" i="1">
                <a:solidFill>
                  <a:srgbClr val="A31515"/>
                </a:solidFill>
                <a:highlight>
                  <a:srgbClr val="FFFFFE"/>
                </a:highlight>
                <a:latin typeface="Courier New"/>
                <a:ea typeface="Courier New"/>
                <a:cs typeface="Courier New"/>
                <a:sym typeface="Courier New"/>
              </a:rPr>
              <a:t>'euclidean'</a:t>
            </a:r>
            <a:r>
              <a:rPr lang="lt-LT" sz="1150" i="1">
                <a:highlight>
                  <a:srgbClr val="FFFFFE"/>
                </a:highlight>
                <a:latin typeface="Courier New"/>
                <a:ea typeface="Courier New"/>
                <a:cs typeface="Courier New"/>
                <a:sym typeface="Courier New"/>
              </a:rPr>
              <a:t>).fit(feature_list)</a:t>
            </a:r>
            <a:endParaRPr sz="1150" i="1">
              <a:highlight>
                <a:srgbClr val="FFFFFE"/>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How about distance metric? We said we are going to prefer cosine distance metric, not euclidian? Actually we can imitate the cosine distance somewhat by normalizing the data and then using euclidean distance, see: </a:t>
            </a:r>
            <a:r>
              <a:rPr lang="lt-LT" sz="1800" u="sng">
                <a:solidFill>
                  <a:schemeClr val="hlink"/>
                </a:solidFill>
                <a:latin typeface="Proxima Nova"/>
                <a:ea typeface="Proxima Nova"/>
                <a:cs typeface="Proxima Nova"/>
                <a:sym typeface="Proxima Nova"/>
                <a:hlinkClick r:id="rId3"/>
              </a:rPr>
              <a:t>https://stackoverflow.com/questions/34144632/using-cosine-distance-with-scikit-learn-kneighborsclassifier</a:t>
            </a:r>
            <a:r>
              <a:rPr lang="lt-LT" sz="1800">
                <a:solidFill>
                  <a:srgbClr val="1A1A1A"/>
                </a:solidFill>
                <a:latin typeface="Proxima Nova"/>
                <a:ea typeface="Proxima Nova"/>
                <a:cs typeface="Proxima Nova"/>
                <a:sym typeface="Proxima Nova"/>
              </a:rPr>
              <a:t> </a:t>
            </a: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The outputs will not be cosine-like, but the behavior will be similar</a:t>
            </a: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Of course, I would invite you to verify it, not just believe it blindly!</a:t>
            </a:r>
            <a:endParaRPr sz="1800">
              <a:solidFill>
                <a:srgbClr val="1A1A1A"/>
              </a:solidFill>
              <a:latin typeface="Proxima Nova"/>
              <a:ea typeface="Proxima Nova"/>
              <a:cs typeface="Proxima Nova"/>
              <a:sym typeface="Proxima Nova"/>
            </a:endParaRPr>
          </a:p>
        </p:txBody>
      </p:sp>
      <p:sp>
        <p:nvSpPr>
          <p:cNvPr id="126" name="Google Shape;126;g1062c32f8d9_2_235"/>
          <p:cNvSpPr txBox="1">
            <a:spLocks noGrp="1"/>
          </p:cNvSpPr>
          <p:nvPr>
            <p:ph type="title"/>
          </p:nvPr>
        </p:nvSpPr>
        <p:spPr>
          <a:xfrm>
            <a:off x="480400" y="1371700"/>
            <a:ext cx="9616200" cy="68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KNN for RIS</a:t>
            </a:r>
            <a:endParaRPr/>
          </a:p>
        </p:txBody>
      </p:sp>
      <p:sp>
        <p:nvSpPr>
          <p:cNvPr id="127" name="Google Shape;127;g1062c32f8d9_2_23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pic>
        <p:nvPicPr>
          <p:cNvPr id="128" name="Google Shape;128;g1062c32f8d9_2_235"/>
          <p:cNvPicPr preferRelativeResize="0"/>
          <p:nvPr/>
        </p:nvPicPr>
        <p:blipFill>
          <a:blip r:embed="rId4">
            <a:alphaModFix/>
          </a:blip>
          <a:stretch>
            <a:fillRect/>
          </a:stretch>
        </p:blipFill>
        <p:spPr>
          <a:xfrm>
            <a:off x="6874350" y="3983600"/>
            <a:ext cx="5216975" cy="2360725"/>
          </a:xfrm>
          <a:prstGeom prst="rect">
            <a:avLst/>
          </a:prstGeom>
          <a:noFill/>
          <a:ln>
            <a:noFill/>
          </a:ln>
        </p:spPr>
      </p:pic>
      <p:sp>
        <p:nvSpPr>
          <p:cNvPr id="2" name="TextBox 1">
            <a:extLst>
              <a:ext uri="{FF2B5EF4-FFF2-40B4-BE49-F238E27FC236}">
                <a16:creationId xmlns:a16="http://schemas.microsoft.com/office/drawing/2014/main" id="{F1A553A0-69FE-C01D-C9F5-9D7359A7A690}"/>
              </a:ext>
            </a:extLst>
          </p:cNvPr>
          <p:cNvSpPr txBox="1"/>
          <p:nvPr/>
        </p:nvSpPr>
        <p:spPr>
          <a:xfrm>
            <a:off x="11485950" y="6114502"/>
            <a:ext cx="412292" cy="584775"/>
          </a:xfrm>
          <a:prstGeom prst="rect">
            <a:avLst/>
          </a:prstGeom>
          <a:noFill/>
        </p:spPr>
        <p:txBody>
          <a:bodyPr wrap="none" rtlCol="0">
            <a:spAutoFit/>
          </a:bodyPr>
          <a:lstStyle/>
          <a:p>
            <a:r>
              <a:rPr lang="en-LT" sz="3200" b="1" dirty="0"/>
              <a:t>3</a:t>
            </a:r>
            <a:endParaRPr lang="en-LT"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0a052bc434_0_69"/>
          <p:cNvSpPr txBox="1">
            <a:spLocks noGrp="1"/>
          </p:cNvSpPr>
          <p:nvPr>
            <p:ph type="title"/>
          </p:nvPr>
        </p:nvSpPr>
        <p:spPr>
          <a:xfrm>
            <a:off x="480400" y="1371700"/>
            <a:ext cx="9616200" cy="68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t-SNE visualizing proximate images</a:t>
            </a:r>
            <a:endParaRPr/>
          </a:p>
        </p:txBody>
      </p:sp>
      <p:sp>
        <p:nvSpPr>
          <p:cNvPr id="134" name="Google Shape;134;g10a052bc434_0_6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pic>
        <p:nvPicPr>
          <p:cNvPr id="135" name="Google Shape;135;g10a052bc434_0_69"/>
          <p:cNvPicPr preferRelativeResize="0"/>
          <p:nvPr/>
        </p:nvPicPr>
        <p:blipFill>
          <a:blip r:embed="rId3">
            <a:alphaModFix/>
          </a:blip>
          <a:stretch>
            <a:fillRect/>
          </a:stretch>
        </p:blipFill>
        <p:spPr>
          <a:xfrm>
            <a:off x="532475" y="1927875"/>
            <a:ext cx="7777649" cy="4766950"/>
          </a:xfrm>
          <a:prstGeom prst="rect">
            <a:avLst/>
          </a:prstGeom>
          <a:noFill/>
          <a:ln>
            <a:noFill/>
          </a:ln>
        </p:spPr>
      </p:pic>
      <p:sp>
        <p:nvSpPr>
          <p:cNvPr id="2" name="TextBox 1">
            <a:extLst>
              <a:ext uri="{FF2B5EF4-FFF2-40B4-BE49-F238E27FC236}">
                <a16:creationId xmlns:a16="http://schemas.microsoft.com/office/drawing/2014/main" id="{6014E7BB-81CB-1B1D-E7C9-AC634D24BE34}"/>
              </a:ext>
            </a:extLst>
          </p:cNvPr>
          <p:cNvSpPr txBox="1"/>
          <p:nvPr/>
        </p:nvSpPr>
        <p:spPr>
          <a:xfrm>
            <a:off x="11485950" y="6114502"/>
            <a:ext cx="412292" cy="584775"/>
          </a:xfrm>
          <a:prstGeom prst="rect">
            <a:avLst/>
          </a:prstGeom>
          <a:noFill/>
        </p:spPr>
        <p:txBody>
          <a:bodyPr wrap="none" rtlCol="0">
            <a:spAutoFit/>
          </a:bodyPr>
          <a:lstStyle/>
          <a:p>
            <a:r>
              <a:rPr lang="en-LT" sz="3200" b="1" dirty="0"/>
              <a:t>4</a:t>
            </a:r>
            <a:endParaRPr lang="en-LT"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d18f2912b9_0_15"/>
          <p:cNvSpPr txBox="1">
            <a:spLocks noGrp="1"/>
          </p:cNvSpPr>
          <p:nvPr>
            <p:ph type="body" idx="2"/>
          </p:nvPr>
        </p:nvSpPr>
        <p:spPr>
          <a:xfrm>
            <a:off x="480400" y="1950575"/>
            <a:ext cx="11478300" cy="48414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t-SNE (</a:t>
            </a:r>
            <a:r>
              <a:rPr lang="lt-LT" sz="1800" b="1">
                <a:solidFill>
                  <a:srgbClr val="1A1A1A"/>
                </a:solidFill>
                <a:latin typeface="Proxima Nova"/>
                <a:ea typeface="Proxima Nova"/>
                <a:cs typeface="Proxima Nova"/>
                <a:sym typeface="Proxima Nova"/>
              </a:rPr>
              <a:t>t-distributed stochastic neighbor embedding</a:t>
            </a:r>
            <a:r>
              <a:rPr lang="lt-LT" sz="1800">
                <a:solidFill>
                  <a:srgbClr val="1A1A1A"/>
                </a:solidFill>
                <a:latin typeface="Proxima Nova"/>
                <a:ea typeface="Proxima Nova"/>
                <a:cs typeface="Proxima Nova"/>
                <a:sym typeface="Proxima Nova"/>
              </a:rPr>
              <a:t>, pronounced: tee-snee) is a dimenionality reduction that is similar to PCA but has nicer mathematical properties. It is very usefull and often used in the industry to vizualize higher dimensional data projected into a low dimensonal graph / cluster.</a:t>
            </a: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TIP: better learn the intenals of PCA and then try to understand t-SNE as it is a bit more complicated and a bit less important then PCA.</a:t>
            </a: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Refs:</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u="sng">
                <a:solidFill>
                  <a:schemeClr val="hlink"/>
                </a:solidFill>
                <a:latin typeface="Proxima Nova"/>
                <a:ea typeface="Proxima Nova"/>
                <a:cs typeface="Proxima Nova"/>
                <a:sym typeface="Proxima Nova"/>
                <a:hlinkClick r:id="rId3"/>
              </a:rPr>
              <a:t>https://www.datacamp.com/community/tutorials/introduction-t-sne</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u="sng">
                <a:solidFill>
                  <a:schemeClr val="hlink"/>
                </a:solidFill>
                <a:latin typeface="Proxima Nova"/>
                <a:ea typeface="Proxima Nova"/>
                <a:cs typeface="Proxima Nova"/>
                <a:sym typeface="Proxima Nova"/>
                <a:hlinkClick r:id="rId4"/>
              </a:rPr>
              <a:t>https://www.youtube.com/watch?v=NEaUSP4YerM</a:t>
            </a:r>
            <a:r>
              <a:rPr lang="lt-LT" sz="1800">
                <a:solidFill>
                  <a:srgbClr val="1A1A1A"/>
                </a:solidFill>
                <a:latin typeface="Proxima Nova"/>
                <a:ea typeface="Proxima Nova"/>
                <a:cs typeface="Proxima Nova"/>
                <a:sym typeface="Proxima Nova"/>
              </a:rPr>
              <a:t> </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u="sng">
                <a:solidFill>
                  <a:schemeClr val="hlink"/>
                </a:solidFill>
                <a:latin typeface="Proxima Nova"/>
                <a:ea typeface="Proxima Nova"/>
                <a:cs typeface="Proxima Nova"/>
                <a:sym typeface="Proxima Nova"/>
                <a:hlinkClick r:id="rId5"/>
              </a:rPr>
              <a:t>https://www.youtube.com/watch?v=RJVL80Gg3lA</a:t>
            </a:r>
            <a:r>
              <a:rPr lang="lt-LT" sz="1800">
                <a:solidFill>
                  <a:srgbClr val="1A1A1A"/>
                </a:solidFill>
                <a:latin typeface="Proxima Nova"/>
                <a:ea typeface="Proxima Nova"/>
                <a:cs typeface="Proxima Nova"/>
                <a:sym typeface="Proxima Nova"/>
              </a:rPr>
              <a:t> - more technical explanation</a:t>
            </a: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What is </a:t>
            </a:r>
            <a:r>
              <a:rPr lang="lt-LT" sz="1800" b="1">
                <a:solidFill>
                  <a:srgbClr val="1A1A1A"/>
                </a:solidFill>
                <a:latin typeface="Proxima Nova"/>
                <a:ea typeface="Proxima Nova"/>
                <a:cs typeface="Proxima Nova"/>
                <a:sym typeface="Proxima Nova"/>
              </a:rPr>
              <a:t>perplexity</a:t>
            </a:r>
            <a:r>
              <a:rPr lang="lt-LT" sz="1800">
                <a:solidFill>
                  <a:srgbClr val="1A1A1A"/>
                </a:solidFill>
                <a:latin typeface="Proxima Nova"/>
                <a:ea typeface="Proxima Nova"/>
                <a:cs typeface="Proxima Nova"/>
                <a:sym typeface="Proxima Nova"/>
              </a:rPr>
              <a:t>? The video explains this as the measure of density between plots, that has effects on how the final tsne plot is calculated. A tunnable parameter, there are some indications that higher values produce clearer shapes, ussually it varies between 5 and 50. Getting the most from t-SNE may mean analyzing multiple plots with different perplexities. See:</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u="sng">
                <a:solidFill>
                  <a:schemeClr val="hlink"/>
                </a:solidFill>
                <a:latin typeface="Proxima Nova"/>
                <a:ea typeface="Proxima Nova"/>
                <a:cs typeface="Proxima Nova"/>
                <a:sym typeface="Proxima Nova"/>
                <a:hlinkClick r:id="rId6"/>
              </a:rPr>
              <a:t>https://distill.pub/2016/misread-tsne/</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u="sng">
                <a:solidFill>
                  <a:schemeClr val="hlink"/>
                </a:solidFill>
                <a:latin typeface="Proxima Nova"/>
                <a:ea typeface="Proxima Nova"/>
                <a:cs typeface="Proxima Nova"/>
                <a:sym typeface="Proxima Nova"/>
                <a:hlinkClick r:id="rId7"/>
              </a:rPr>
              <a:t>https://scikit-learn.org/stable/auto_examples/manifold/plot_t_sne_perplexity.html</a:t>
            </a:r>
            <a:r>
              <a:rPr lang="lt-LT" sz="1800">
                <a:solidFill>
                  <a:srgbClr val="1A1A1A"/>
                </a:solidFill>
                <a:latin typeface="Proxima Nova"/>
                <a:ea typeface="Proxima Nova"/>
                <a:cs typeface="Proxima Nova"/>
                <a:sym typeface="Proxima Nova"/>
              </a:rPr>
              <a:t> </a:t>
            </a:r>
            <a:endParaRPr sz="1800">
              <a:solidFill>
                <a:srgbClr val="1A1A1A"/>
              </a:solidFill>
              <a:latin typeface="Proxima Nova"/>
              <a:ea typeface="Proxima Nova"/>
              <a:cs typeface="Proxima Nova"/>
              <a:sym typeface="Proxima Nova"/>
            </a:endParaRPr>
          </a:p>
        </p:txBody>
      </p:sp>
      <p:sp>
        <p:nvSpPr>
          <p:cNvPr id="141" name="Google Shape;141;gd18f2912b9_0_15"/>
          <p:cNvSpPr txBox="1">
            <a:spLocks noGrp="1"/>
          </p:cNvSpPr>
          <p:nvPr>
            <p:ph type="title"/>
          </p:nvPr>
        </p:nvSpPr>
        <p:spPr>
          <a:xfrm>
            <a:off x="480400" y="1371700"/>
            <a:ext cx="9616200" cy="68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t-SNE visualizing proximate images</a:t>
            </a:r>
            <a:endParaRPr/>
          </a:p>
        </p:txBody>
      </p:sp>
      <p:sp>
        <p:nvSpPr>
          <p:cNvPr id="142" name="Google Shape;142;gd18f2912b9_0_1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sp>
        <p:nvSpPr>
          <p:cNvPr id="2" name="TextBox 1">
            <a:extLst>
              <a:ext uri="{FF2B5EF4-FFF2-40B4-BE49-F238E27FC236}">
                <a16:creationId xmlns:a16="http://schemas.microsoft.com/office/drawing/2014/main" id="{89C145FF-45B3-E938-E1E4-F93FCC68A282}"/>
              </a:ext>
            </a:extLst>
          </p:cNvPr>
          <p:cNvSpPr txBox="1"/>
          <p:nvPr/>
        </p:nvSpPr>
        <p:spPr>
          <a:xfrm>
            <a:off x="11485950" y="6114502"/>
            <a:ext cx="412292" cy="584775"/>
          </a:xfrm>
          <a:prstGeom prst="rect">
            <a:avLst/>
          </a:prstGeom>
          <a:noFill/>
        </p:spPr>
        <p:txBody>
          <a:bodyPr wrap="none" rtlCol="0">
            <a:spAutoFit/>
          </a:bodyPr>
          <a:lstStyle/>
          <a:p>
            <a:r>
              <a:rPr lang="en-LT" sz="3200" b="1" dirty="0"/>
              <a:t>5</a:t>
            </a:r>
            <a:endParaRPr lang="en-LT"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0b7e03d192_0_1"/>
          <p:cNvSpPr txBox="1">
            <a:spLocks noGrp="1"/>
          </p:cNvSpPr>
          <p:nvPr>
            <p:ph type="body" idx="2"/>
          </p:nvPr>
        </p:nvSpPr>
        <p:spPr>
          <a:xfrm>
            <a:off x="480400" y="1950575"/>
            <a:ext cx="11478300" cy="4841400"/>
          </a:xfrm>
          <a:prstGeom prst="rect">
            <a:avLst/>
          </a:prstGeom>
          <a:noFill/>
          <a:ln>
            <a:noFill/>
          </a:ln>
        </p:spPr>
        <p:txBody>
          <a:bodyPr spcFirstLastPara="1" wrap="square" lIns="91425" tIns="45700" rIns="91425" bIns="45700" anchor="t" anchorCtr="0">
            <a:noAutofit/>
          </a:bodyPr>
          <a:lstStyle/>
          <a:p>
            <a:pPr marL="9144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a:t>
            </a:r>
            <a:endParaRPr sz="1800">
              <a:solidFill>
                <a:srgbClr val="1A1A1A"/>
              </a:solidFill>
              <a:latin typeface="Proxima Nova"/>
              <a:ea typeface="Proxima Nova"/>
              <a:cs typeface="Proxima Nova"/>
              <a:sym typeface="Proxima Nova"/>
            </a:endParaRPr>
          </a:p>
        </p:txBody>
      </p:sp>
      <p:sp>
        <p:nvSpPr>
          <p:cNvPr id="148" name="Google Shape;148;g10b7e03d192_0_1"/>
          <p:cNvSpPr txBox="1">
            <a:spLocks noGrp="1"/>
          </p:cNvSpPr>
          <p:nvPr>
            <p:ph type="title"/>
          </p:nvPr>
        </p:nvSpPr>
        <p:spPr>
          <a:xfrm>
            <a:off x="480400" y="1371700"/>
            <a:ext cx="9616200" cy="68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t-SNE visualizing proximate images</a:t>
            </a:r>
            <a:endParaRPr/>
          </a:p>
        </p:txBody>
      </p:sp>
      <p:sp>
        <p:nvSpPr>
          <p:cNvPr id="149" name="Google Shape;149;g10b7e03d192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pic>
        <p:nvPicPr>
          <p:cNvPr id="150" name="Google Shape;150;g10b7e03d192_0_1"/>
          <p:cNvPicPr preferRelativeResize="0"/>
          <p:nvPr/>
        </p:nvPicPr>
        <p:blipFill>
          <a:blip r:embed="rId3">
            <a:alphaModFix/>
          </a:blip>
          <a:stretch>
            <a:fillRect/>
          </a:stretch>
        </p:blipFill>
        <p:spPr>
          <a:xfrm>
            <a:off x="274925" y="2001575"/>
            <a:ext cx="6207124" cy="3906525"/>
          </a:xfrm>
          <a:prstGeom prst="rect">
            <a:avLst/>
          </a:prstGeom>
          <a:noFill/>
          <a:ln>
            <a:noFill/>
          </a:ln>
        </p:spPr>
      </p:pic>
      <p:pic>
        <p:nvPicPr>
          <p:cNvPr id="151" name="Google Shape;151;g10b7e03d192_0_1"/>
          <p:cNvPicPr preferRelativeResize="0"/>
          <p:nvPr/>
        </p:nvPicPr>
        <p:blipFill>
          <a:blip r:embed="rId4">
            <a:alphaModFix/>
          </a:blip>
          <a:stretch>
            <a:fillRect/>
          </a:stretch>
        </p:blipFill>
        <p:spPr>
          <a:xfrm>
            <a:off x="6317300" y="2001575"/>
            <a:ext cx="5725825" cy="3167851"/>
          </a:xfrm>
          <a:prstGeom prst="rect">
            <a:avLst/>
          </a:prstGeom>
          <a:noFill/>
          <a:ln>
            <a:noFill/>
          </a:ln>
        </p:spPr>
      </p:pic>
      <p:sp>
        <p:nvSpPr>
          <p:cNvPr id="2" name="TextBox 1">
            <a:extLst>
              <a:ext uri="{FF2B5EF4-FFF2-40B4-BE49-F238E27FC236}">
                <a16:creationId xmlns:a16="http://schemas.microsoft.com/office/drawing/2014/main" id="{DE1B30FE-A711-86EE-ABB5-AAC6B407E8AE}"/>
              </a:ext>
            </a:extLst>
          </p:cNvPr>
          <p:cNvSpPr txBox="1"/>
          <p:nvPr/>
        </p:nvSpPr>
        <p:spPr>
          <a:xfrm>
            <a:off x="11485950" y="6114502"/>
            <a:ext cx="412292" cy="584775"/>
          </a:xfrm>
          <a:prstGeom prst="rect">
            <a:avLst/>
          </a:prstGeom>
          <a:noFill/>
        </p:spPr>
        <p:txBody>
          <a:bodyPr wrap="none" rtlCol="0">
            <a:spAutoFit/>
          </a:bodyPr>
          <a:lstStyle/>
          <a:p>
            <a:r>
              <a:rPr lang="en-LT" sz="3200" b="1" dirty="0"/>
              <a:t>6</a:t>
            </a:r>
            <a:endParaRPr lang="en-LT"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d18f2912b9_0_5"/>
          <p:cNvSpPr txBox="1">
            <a:spLocks noGrp="1"/>
          </p:cNvSpPr>
          <p:nvPr>
            <p:ph type="body" idx="2"/>
          </p:nvPr>
        </p:nvSpPr>
        <p:spPr>
          <a:xfrm>
            <a:off x="480400" y="1950575"/>
            <a:ext cx="11614500" cy="48414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In real production RIS app we will most often perform which operation? It will be the operation of finding the nearest neighbors of the image uploaded by the user. This can be optimized!</a:t>
            </a:r>
            <a:endParaRPr sz="1800">
              <a:solidFill>
                <a:srgbClr val="1A1A1A"/>
              </a:solidFill>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In general 4 metrics to time and optimize:</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Time it takes for CNN to converge (learning time metric)</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Time it takes for KNN to converge (learning time metric)</a:t>
            </a:r>
            <a:endParaRPr sz="1800">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b="1">
                <a:solidFill>
                  <a:srgbClr val="1A1A1A"/>
                </a:solidFill>
                <a:latin typeface="Proxima Nova"/>
                <a:ea typeface="Proxima Nova"/>
                <a:cs typeface="Proxima Nova"/>
                <a:sym typeface="Proxima Nova"/>
              </a:rPr>
              <a:t>Time it takes to get the N closest neighbours (inference time metric - client impacting)</a:t>
            </a:r>
            <a:endParaRPr sz="1800" b="1">
              <a:solidFill>
                <a:srgbClr val="1A1A1A"/>
              </a:solidFill>
              <a:latin typeface="Proxima Nova"/>
              <a:ea typeface="Proxima Nova"/>
              <a:cs typeface="Proxima Nova"/>
              <a:sym typeface="Proxima Nova"/>
            </a:endParaRPr>
          </a:p>
          <a:p>
            <a:pPr marL="914400" lvl="0" indent="-342900" algn="l" rtl="0">
              <a:lnSpc>
                <a:spcPct val="115000"/>
              </a:lnSpc>
              <a:spcBef>
                <a:spcPts val="0"/>
              </a:spcBef>
              <a:spcAft>
                <a:spcPts val="0"/>
              </a:spcAft>
              <a:buClr>
                <a:srgbClr val="1A1A1A"/>
              </a:buClr>
              <a:buSzPts val="1800"/>
              <a:buFont typeface="Proxima Nova"/>
              <a:buChar char="-"/>
            </a:pPr>
            <a:r>
              <a:rPr lang="lt-LT" sz="1800" b="1">
                <a:solidFill>
                  <a:srgbClr val="1A1A1A"/>
                </a:solidFill>
                <a:latin typeface="Proxima Nova"/>
                <a:ea typeface="Proxima Nova"/>
                <a:cs typeface="Proxima Nova"/>
                <a:sym typeface="Proxima Nova"/>
              </a:rPr>
              <a:t>Time it takes for the CNN to return the feature vector (inference time metric - client impacting)</a:t>
            </a:r>
            <a:endParaRPr sz="1800" b="1">
              <a:solidFill>
                <a:srgbClr val="1A1A1A"/>
              </a:solidFill>
              <a:latin typeface="Proxima Nova"/>
              <a:ea typeface="Proxima Nova"/>
              <a:cs typeface="Proxima Nova"/>
              <a:sym typeface="Proxima Nova"/>
            </a:endParaRPr>
          </a:p>
          <a:p>
            <a:pPr marL="0" lvl="0" indent="0" algn="l" rtl="0">
              <a:lnSpc>
                <a:spcPct val="115000"/>
              </a:lnSpc>
              <a:spcBef>
                <a:spcPts val="0"/>
              </a:spcBef>
              <a:spcAft>
                <a:spcPts val="0"/>
              </a:spcAft>
              <a:buNone/>
            </a:pPr>
            <a:endParaRPr sz="1800">
              <a:solidFill>
                <a:srgbClr val="1A1A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Optimizations:</a:t>
            </a:r>
            <a:endParaRPr sz="1800">
              <a:solidFill>
                <a:srgbClr val="1A1A1A"/>
              </a:solidFill>
              <a:latin typeface="Proxima Nova"/>
              <a:ea typeface="Proxima Nova"/>
              <a:cs typeface="Proxima Nova"/>
              <a:sym typeface="Proxima Nova"/>
            </a:endParaRPr>
          </a:p>
          <a:p>
            <a:pPr marL="914400" lvl="1"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Standard features - 1024 (mobilenet) or 2048 (resnet), we can establish a benchmark KNN with standard features the the popular architectures are producing. The feature space if big.</a:t>
            </a:r>
            <a:endParaRPr sz="1800">
              <a:solidFill>
                <a:srgbClr val="1A1A1A"/>
              </a:solidFill>
              <a:latin typeface="Proxima Nova"/>
              <a:ea typeface="Proxima Nova"/>
              <a:cs typeface="Proxima Nova"/>
              <a:sym typeface="Proxima Nova"/>
            </a:endParaRPr>
          </a:p>
          <a:p>
            <a:pPr marL="914400" lvl="1"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PCA - what are the values for the metrics we care about after performing PCA (100 features)?</a:t>
            </a:r>
            <a:endParaRPr sz="1800">
              <a:solidFill>
                <a:srgbClr val="1A1A1A"/>
              </a:solidFill>
              <a:latin typeface="Proxima Nova"/>
              <a:ea typeface="Proxima Nova"/>
              <a:cs typeface="Proxima Nova"/>
              <a:sym typeface="Proxima Nova"/>
            </a:endParaRPr>
          </a:p>
          <a:p>
            <a:pPr marL="914400" lvl="1"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Brutefore, Balltree, KDtree - how fast is the KNN with these variations?</a:t>
            </a:r>
            <a:endParaRPr sz="1800">
              <a:solidFill>
                <a:srgbClr val="1A1A1A"/>
              </a:solidFill>
              <a:latin typeface="Proxima Nova"/>
              <a:ea typeface="Proxima Nova"/>
              <a:cs typeface="Proxima Nova"/>
              <a:sym typeface="Proxima Nova"/>
            </a:endParaRPr>
          </a:p>
          <a:p>
            <a:pPr marL="914400" lvl="1" indent="-342900" algn="l" rtl="0">
              <a:lnSpc>
                <a:spcPct val="115000"/>
              </a:lnSpc>
              <a:spcBef>
                <a:spcPts val="0"/>
              </a:spcBef>
              <a:spcAft>
                <a:spcPts val="0"/>
              </a:spcAft>
              <a:buClr>
                <a:srgbClr val="1A1A1A"/>
              </a:buClr>
              <a:buSzPts val="1800"/>
              <a:buFont typeface="Proxima Nova"/>
              <a:buChar char="-"/>
            </a:pPr>
            <a:r>
              <a:rPr lang="lt-LT" sz="1800">
                <a:solidFill>
                  <a:srgbClr val="1A1A1A"/>
                </a:solidFill>
                <a:latin typeface="Proxima Nova"/>
                <a:ea typeface="Proxima Nova"/>
                <a:cs typeface="Proxima Nova"/>
                <a:sym typeface="Proxima Nova"/>
              </a:rPr>
              <a:t>Use approximate NN libraries (see next slide)</a:t>
            </a:r>
            <a:endParaRPr sz="1800">
              <a:solidFill>
                <a:srgbClr val="1A1A1A"/>
              </a:solidFill>
              <a:latin typeface="Proxima Nova"/>
              <a:ea typeface="Proxima Nova"/>
              <a:cs typeface="Proxima Nova"/>
              <a:sym typeface="Proxima Nova"/>
            </a:endParaRPr>
          </a:p>
          <a:p>
            <a:pPr marL="457200" lvl="0" indent="0" algn="l" rtl="0">
              <a:lnSpc>
                <a:spcPct val="115000"/>
              </a:lnSpc>
              <a:spcBef>
                <a:spcPts val="0"/>
              </a:spcBef>
              <a:spcAft>
                <a:spcPts val="0"/>
              </a:spcAft>
              <a:buSzPts val="1600"/>
              <a:buNone/>
            </a:pPr>
            <a:endParaRPr sz="1800">
              <a:solidFill>
                <a:srgbClr val="1A1A1A"/>
              </a:solidFill>
              <a:latin typeface="Proxima Nova"/>
              <a:ea typeface="Proxima Nova"/>
              <a:cs typeface="Proxima Nova"/>
              <a:sym typeface="Proxima Nova"/>
            </a:endParaRPr>
          </a:p>
        </p:txBody>
      </p:sp>
      <p:sp>
        <p:nvSpPr>
          <p:cNvPr id="157" name="Google Shape;157;gd18f2912b9_0_5"/>
          <p:cNvSpPr txBox="1">
            <a:spLocks noGrp="1"/>
          </p:cNvSpPr>
          <p:nvPr>
            <p:ph type="title"/>
          </p:nvPr>
        </p:nvSpPr>
        <p:spPr>
          <a:xfrm>
            <a:off x="480400" y="1371700"/>
            <a:ext cx="9616200" cy="68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Timing the KNN</a:t>
            </a:r>
            <a:endParaRPr/>
          </a:p>
        </p:txBody>
      </p:sp>
      <p:sp>
        <p:nvSpPr>
          <p:cNvPr id="158" name="Google Shape;158;gd18f2912b9_0_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sp>
        <p:nvSpPr>
          <p:cNvPr id="2" name="TextBox 1">
            <a:extLst>
              <a:ext uri="{FF2B5EF4-FFF2-40B4-BE49-F238E27FC236}">
                <a16:creationId xmlns:a16="http://schemas.microsoft.com/office/drawing/2014/main" id="{C03E900C-379F-14E3-0D9E-B8BDCC5CF168}"/>
              </a:ext>
            </a:extLst>
          </p:cNvPr>
          <p:cNvSpPr txBox="1"/>
          <p:nvPr/>
        </p:nvSpPr>
        <p:spPr>
          <a:xfrm>
            <a:off x="11485950" y="6114502"/>
            <a:ext cx="412292" cy="584775"/>
          </a:xfrm>
          <a:prstGeom prst="rect">
            <a:avLst/>
          </a:prstGeom>
          <a:noFill/>
        </p:spPr>
        <p:txBody>
          <a:bodyPr wrap="none" rtlCol="0">
            <a:spAutoFit/>
          </a:bodyPr>
          <a:lstStyle/>
          <a:p>
            <a:r>
              <a:rPr lang="en-LT" sz="3200" b="1" dirty="0"/>
              <a:t>7</a:t>
            </a:r>
            <a:endParaRPr lang="en-LT"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0b70ee7b58_0_0"/>
          <p:cNvSpPr txBox="1">
            <a:spLocks noGrp="1"/>
          </p:cNvSpPr>
          <p:nvPr>
            <p:ph type="body" idx="2"/>
          </p:nvPr>
        </p:nvSpPr>
        <p:spPr>
          <a:xfrm>
            <a:off x="480400" y="1950575"/>
            <a:ext cx="11478300" cy="48414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Clr>
                <a:srgbClr val="1A1A1A"/>
              </a:buClr>
              <a:buSzPts val="1900"/>
              <a:buFont typeface="Proxima Nova"/>
              <a:buChar char="-"/>
            </a:pPr>
            <a:r>
              <a:rPr lang="lt-LT" sz="1900">
                <a:solidFill>
                  <a:srgbClr val="1A1A1A"/>
                </a:solidFill>
                <a:latin typeface="Proxima Nova"/>
                <a:ea typeface="Proxima Nova"/>
                <a:cs typeface="Proxima Nova"/>
                <a:sym typeface="Proxima Nova"/>
              </a:rPr>
              <a:t>Aggregated comparison: </a:t>
            </a:r>
            <a:r>
              <a:rPr lang="lt-LT" sz="1900" u="sng">
                <a:solidFill>
                  <a:schemeClr val="hlink"/>
                </a:solidFill>
                <a:latin typeface="Proxima Nova"/>
                <a:ea typeface="Proxima Nova"/>
                <a:cs typeface="Proxima Nova"/>
                <a:sym typeface="Proxima Nova"/>
                <a:hlinkClick r:id="rId3"/>
              </a:rPr>
              <a:t>https://github.com/erikbern/ann-benchmarks</a:t>
            </a:r>
            <a:r>
              <a:rPr lang="lt-LT" sz="1900">
                <a:solidFill>
                  <a:srgbClr val="1A1A1A"/>
                </a:solidFill>
                <a:latin typeface="Proxima Nova"/>
                <a:ea typeface="Proxima Nova"/>
                <a:cs typeface="Proxima Nova"/>
                <a:sym typeface="Proxima Nova"/>
              </a:rPr>
              <a:t> </a:t>
            </a:r>
            <a:endParaRPr sz="1900">
              <a:solidFill>
                <a:srgbClr val="1A1A1A"/>
              </a:solidFill>
              <a:latin typeface="Proxima Nova"/>
              <a:ea typeface="Proxima Nova"/>
              <a:cs typeface="Proxima Nova"/>
              <a:sym typeface="Proxima Nova"/>
            </a:endParaRPr>
          </a:p>
          <a:p>
            <a:pPr marL="457200" lvl="0" indent="-349250" algn="l" rtl="0">
              <a:lnSpc>
                <a:spcPct val="115000"/>
              </a:lnSpc>
              <a:spcBef>
                <a:spcPts val="0"/>
              </a:spcBef>
              <a:spcAft>
                <a:spcPts val="0"/>
              </a:spcAft>
              <a:buClr>
                <a:srgbClr val="1A1A1A"/>
              </a:buClr>
              <a:buSzPts val="1900"/>
              <a:buFont typeface="Proxima Nova"/>
              <a:buChar char="-"/>
            </a:pPr>
            <a:r>
              <a:rPr lang="lt-LT" sz="1900">
                <a:solidFill>
                  <a:srgbClr val="1A1A1A"/>
                </a:solidFill>
                <a:latin typeface="Proxima Nova"/>
                <a:ea typeface="Proxima Nova"/>
                <a:cs typeface="Proxima Nova"/>
                <a:sym typeface="Proxima Nova"/>
              </a:rPr>
              <a:t>Annoy</a:t>
            </a:r>
            <a:endParaRPr sz="1900">
              <a:solidFill>
                <a:srgbClr val="1A1A1A"/>
              </a:solidFill>
              <a:latin typeface="Proxima Nova"/>
              <a:ea typeface="Proxima Nova"/>
              <a:cs typeface="Proxima Nova"/>
              <a:sym typeface="Proxima Nova"/>
            </a:endParaRPr>
          </a:p>
          <a:p>
            <a:pPr marL="914400" lvl="0" indent="-349250" algn="l" rtl="0">
              <a:lnSpc>
                <a:spcPct val="115000"/>
              </a:lnSpc>
              <a:spcBef>
                <a:spcPts val="0"/>
              </a:spcBef>
              <a:spcAft>
                <a:spcPts val="0"/>
              </a:spcAft>
              <a:buSzPts val="1900"/>
              <a:buFont typeface="Proxima Nova"/>
              <a:buChar char="-"/>
            </a:pPr>
            <a:r>
              <a:rPr lang="lt-LT" sz="1900" u="sng">
                <a:solidFill>
                  <a:schemeClr val="hlink"/>
                </a:solidFill>
                <a:latin typeface="Proxima Nova"/>
                <a:ea typeface="Proxima Nova"/>
                <a:cs typeface="Proxima Nova"/>
                <a:sym typeface="Proxima Nova"/>
                <a:hlinkClick r:id="rId4"/>
              </a:rPr>
              <a:t>https://github.com/spotify/annoy</a:t>
            </a:r>
            <a:r>
              <a:rPr lang="lt-LT" sz="1900">
                <a:solidFill>
                  <a:srgbClr val="1A1A1A"/>
                </a:solidFill>
                <a:latin typeface="Proxima Nova"/>
                <a:ea typeface="Proxima Nova"/>
                <a:cs typeface="Proxima Nova"/>
                <a:sym typeface="Proxima Nova"/>
              </a:rPr>
              <a:t> </a:t>
            </a:r>
            <a:endParaRPr sz="1900">
              <a:solidFill>
                <a:srgbClr val="1A1A1A"/>
              </a:solidFill>
              <a:latin typeface="Proxima Nova"/>
              <a:ea typeface="Proxima Nova"/>
              <a:cs typeface="Proxima Nova"/>
              <a:sym typeface="Proxima Nova"/>
            </a:endParaRPr>
          </a:p>
          <a:p>
            <a:pPr marL="914400" lvl="0" indent="-349250" algn="l" rtl="0">
              <a:lnSpc>
                <a:spcPct val="115000"/>
              </a:lnSpc>
              <a:spcBef>
                <a:spcPts val="0"/>
              </a:spcBef>
              <a:spcAft>
                <a:spcPts val="0"/>
              </a:spcAft>
              <a:buClr>
                <a:srgbClr val="1A1A1A"/>
              </a:buClr>
              <a:buSzPts val="1900"/>
              <a:buFont typeface="Proxima Nova"/>
              <a:buChar char="-"/>
            </a:pPr>
            <a:r>
              <a:rPr lang="lt-LT" sz="1900" u="sng">
                <a:solidFill>
                  <a:schemeClr val="hlink"/>
                </a:solidFill>
                <a:latin typeface="Proxima Nova"/>
                <a:ea typeface="Proxima Nova"/>
                <a:cs typeface="Proxima Nova"/>
                <a:sym typeface="Proxima Nova"/>
                <a:hlinkClick r:id="rId5"/>
              </a:rPr>
              <a:t>https://markroxor.github.io/gensim/static/notebooks/annoytutorial.html</a:t>
            </a:r>
            <a:r>
              <a:rPr lang="lt-LT" sz="1900">
                <a:solidFill>
                  <a:srgbClr val="1A1A1A"/>
                </a:solidFill>
                <a:latin typeface="Proxima Nova"/>
                <a:ea typeface="Proxima Nova"/>
                <a:cs typeface="Proxima Nova"/>
                <a:sym typeface="Proxima Nova"/>
              </a:rPr>
              <a:t> </a:t>
            </a:r>
            <a:endParaRPr sz="1900">
              <a:solidFill>
                <a:srgbClr val="1A1A1A"/>
              </a:solidFill>
              <a:latin typeface="Proxima Nova"/>
              <a:ea typeface="Proxima Nova"/>
              <a:cs typeface="Proxima Nova"/>
              <a:sym typeface="Proxima Nova"/>
            </a:endParaRPr>
          </a:p>
          <a:p>
            <a:pPr marL="914400" lvl="0" indent="-349250" algn="l" rtl="0">
              <a:lnSpc>
                <a:spcPct val="115000"/>
              </a:lnSpc>
              <a:spcBef>
                <a:spcPts val="0"/>
              </a:spcBef>
              <a:spcAft>
                <a:spcPts val="0"/>
              </a:spcAft>
              <a:buClr>
                <a:srgbClr val="1A1A1A"/>
              </a:buClr>
              <a:buSzPts val="1900"/>
              <a:buFont typeface="Proxima Nova"/>
              <a:buChar char="-"/>
            </a:pPr>
            <a:r>
              <a:rPr lang="lt-LT" sz="1900" u="sng">
                <a:solidFill>
                  <a:schemeClr val="hlink"/>
                </a:solidFill>
                <a:latin typeface="Proxima Nova"/>
                <a:ea typeface="Proxima Nova"/>
                <a:cs typeface="Proxima Nova"/>
                <a:sym typeface="Proxima Nova"/>
                <a:hlinkClick r:id="rId6"/>
              </a:rPr>
              <a:t>https://stackoverflow.com/questions/57039214/how-to-use-the-spotifys-annoy-library-in-python</a:t>
            </a:r>
            <a:r>
              <a:rPr lang="lt-LT" sz="1900">
                <a:solidFill>
                  <a:srgbClr val="1A1A1A"/>
                </a:solidFill>
                <a:latin typeface="Proxima Nova"/>
                <a:ea typeface="Proxima Nova"/>
                <a:cs typeface="Proxima Nova"/>
                <a:sym typeface="Proxima Nova"/>
              </a:rPr>
              <a:t> </a:t>
            </a:r>
            <a:endParaRPr sz="1900">
              <a:solidFill>
                <a:srgbClr val="1A1A1A"/>
              </a:solidFill>
              <a:latin typeface="Proxima Nova"/>
              <a:ea typeface="Proxima Nova"/>
              <a:cs typeface="Proxima Nova"/>
              <a:sym typeface="Proxima Nova"/>
            </a:endParaRPr>
          </a:p>
          <a:p>
            <a:pPr marL="457200" lvl="0" indent="-349250" algn="l" rtl="0">
              <a:lnSpc>
                <a:spcPct val="115000"/>
              </a:lnSpc>
              <a:spcBef>
                <a:spcPts val="0"/>
              </a:spcBef>
              <a:spcAft>
                <a:spcPts val="0"/>
              </a:spcAft>
              <a:buClr>
                <a:srgbClr val="1A1A1A"/>
              </a:buClr>
              <a:buSzPts val="1900"/>
              <a:buFont typeface="Proxima Nova"/>
              <a:buChar char="-"/>
            </a:pPr>
            <a:r>
              <a:rPr lang="lt-LT" sz="1900">
                <a:solidFill>
                  <a:srgbClr val="1A1A1A"/>
                </a:solidFill>
                <a:latin typeface="Proxima Nova"/>
                <a:ea typeface="Proxima Nova"/>
                <a:cs typeface="Proxima Nova"/>
                <a:sym typeface="Proxima Nova"/>
              </a:rPr>
              <a:t>Falconn</a:t>
            </a:r>
            <a:endParaRPr sz="1900">
              <a:solidFill>
                <a:srgbClr val="1A1A1A"/>
              </a:solidFill>
              <a:latin typeface="Proxima Nova"/>
              <a:ea typeface="Proxima Nova"/>
              <a:cs typeface="Proxima Nova"/>
              <a:sym typeface="Proxima Nova"/>
            </a:endParaRPr>
          </a:p>
          <a:p>
            <a:pPr marL="914400" lvl="0" indent="-349250" algn="l" rtl="0">
              <a:lnSpc>
                <a:spcPct val="115000"/>
              </a:lnSpc>
              <a:spcBef>
                <a:spcPts val="0"/>
              </a:spcBef>
              <a:spcAft>
                <a:spcPts val="0"/>
              </a:spcAft>
              <a:buClr>
                <a:srgbClr val="1A1A1A"/>
              </a:buClr>
              <a:buSzPts val="1900"/>
              <a:buFont typeface="Proxima Nova"/>
              <a:buChar char="-"/>
            </a:pPr>
            <a:r>
              <a:rPr lang="lt-LT" sz="1900" u="sng">
                <a:solidFill>
                  <a:schemeClr val="hlink"/>
                </a:solidFill>
                <a:latin typeface="Proxima Nova"/>
                <a:ea typeface="Proxima Nova"/>
                <a:cs typeface="Proxima Nova"/>
                <a:sym typeface="Proxima Nova"/>
                <a:hlinkClick r:id="rId7"/>
              </a:rPr>
              <a:t>https://falconn-lib.org/</a:t>
            </a:r>
            <a:r>
              <a:rPr lang="lt-LT" sz="1900">
                <a:solidFill>
                  <a:srgbClr val="1A1A1A"/>
                </a:solidFill>
                <a:latin typeface="Proxima Nova"/>
                <a:ea typeface="Proxima Nova"/>
                <a:cs typeface="Proxima Nova"/>
                <a:sym typeface="Proxima Nova"/>
              </a:rPr>
              <a:t> </a:t>
            </a:r>
            <a:endParaRPr sz="1900">
              <a:solidFill>
                <a:srgbClr val="1A1A1A"/>
              </a:solidFill>
              <a:latin typeface="Proxima Nova"/>
              <a:ea typeface="Proxima Nova"/>
              <a:cs typeface="Proxima Nova"/>
              <a:sym typeface="Proxima Nova"/>
            </a:endParaRPr>
          </a:p>
          <a:p>
            <a:pPr marL="457200" lvl="0" indent="-349250" algn="l" rtl="0">
              <a:lnSpc>
                <a:spcPct val="115000"/>
              </a:lnSpc>
              <a:spcBef>
                <a:spcPts val="0"/>
              </a:spcBef>
              <a:spcAft>
                <a:spcPts val="0"/>
              </a:spcAft>
              <a:buClr>
                <a:srgbClr val="1A1A1A"/>
              </a:buClr>
              <a:buSzPts val="1900"/>
              <a:buFont typeface="Proxima Nova"/>
              <a:buChar char="-"/>
            </a:pPr>
            <a:r>
              <a:rPr lang="lt-LT" sz="1900">
                <a:solidFill>
                  <a:srgbClr val="1A1A1A"/>
                </a:solidFill>
                <a:latin typeface="Proxima Nova"/>
                <a:ea typeface="Proxima Nova"/>
                <a:cs typeface="Proxima Nova"/>
                <a:sym typeface="Proxima Nova"/>
              </a:rPr>
              <a:t>NMSLib</a:t>
            </a:r>
            <a:endParaRPr sz="1900">
              <a:solidFill>
                <a:srgbClr val="1A1A1A"/>
              </a:solidFill>
              <a:latin typeface="Proxima Nova"/>
              <a:ea typeface="Proxima Nova"/>
              <a:cs typeface="Proxima Nova"/>
              <a:sym typeface="Proxima Nova"/>
            </a:endParaRPr>
          </a:p>
          <a:p>
            <a:pPr marL="914400" lvl="0" indent="-349250" algn="l" rtl="0">
              <a:lnSpc>
                <a:spcPct val="115000"/>
              </a:lnSpc>
              <a:spcBef>
                <a:spcPts val="0"/>
              </a:spcBef>
              <a:spcAft>
                <a:spcPts val="0"/>
              </a:spcAft>
              <a:buClr>
                <a:srgbClr val="1A1A1A"/>
              </a:buClr>
              <a:buSzPts val="1900"/>
              <a:buFont typeface="Proxima Nova"/>
              <a:buChar char="-"/>
            </a:pPr>
            <a:r>
              <a:rPr lang="lt-LT" sz="1900" u="sng">
                <a:solidFill>
                  <a:schemeClr val="hlink"/>
                </a:solidFill>
                <a:latin typeface="Proxima Nova"/>
                <a:ea typeface="Proxima Nova"/>
                <a:cs typeface="Proxima Nova"/>
                <a:sym typeface="Proxima Nova"/>
                <a:hlinkClick r:id="rId8"/>
              </a:rPr>
              <a:t>https://github.com/nmslib/nmslib</a:t>
            </a:r>
            <a:r>
              <a:rPr lang="lt-LT" sz="1900">
                <a:solidFill>
                  <a:srgbClr val="1A1A1A"/>
                </a:solidFill>
                <a:latin typeface="Proxima Nova"/>
                <a:ea typeface="Proxima Nova"/>
                <a:cs typeface="Proxima Nova"/>
                <a:sym typeface="Proxima Nova"/>
              </a:rPr>
              <a:t> </a:t>
            </a:r>
            <a:endParaRPr sz="1900">
              <a:solidFill>
                <a:srgbClr val="1A1A1A"/>
              </a:solidFill>
              <a:latin typeface="Proxima Nova"/>
              <a:ea typeface="Proxima Nova"/>
              <a:cs typeface="Proxima Nova"/>
              <a:sym typeface="Proxima Nova"/>
            </a:endParaRPr>
          </a:p>
          <a:p>
            <a:pPr marL="914400" lvl="0" indent="-349250" algn="l" rtl="0">
              <a:lnSpc>
                <a:spcPct val="115000"/>
              </a:lnSpc>
              <a:spcBef>
                <a:spcPts val="0"/>
              </a:spcBef>
              <a:spcAft>
                <a:spcPts val="0"/>
              </a:spcAft>
              <a:buClr>
                <a:srgbClr val="1A1A1A"/>
              </a:buClr>
              <a:buSzPts val="1900"/>
              <a:buFont typeface="Proxima Nova"/>
              <a:buChar char="-"/>
            </a:pPr>
            <a:r>
              <a:rPr lang="lt-LT" sz="1900" u="sng">
                <a:solidFill>
                  <a:schemeClr val="hlink"/>
                </a:solidFill>
                <a:latin typeface="Proxima Nova"/>
                <a:ea typeface="Proxima Nova"/>
                <a:cs typeface="Proxima Nova"/>
                <a:sym typeface="Proxima Nova"/>
                <a:hlinkClick r:id="rId9"/>
              </a:rPr>
              <a:t>https://nmslib.github.io/nmslib/index.html</a:t>
            </a:r>
            <a:r>
              <a:rPr lang="lt-LT" sz="1900">
                <a:solidFill>
                  <a:srgbClr val="1A1A1A"/>
                </a:solidFill>
                <a:latin typeface="Proxima Nova"/>
                <a:ea typeface="Proxima Nova"/>
                <a:cs typeface="Proxima Nova"/>
                <a:sym typeface="Proxima Nova"/>
              </a:rPr>
              <a:t> </a:t>
            </a:r>
            <a:endParaRPr sz="1900">
              <a:solidFill>
                <a:srgbClr val="1A1A1A"/>
              </a:solidFill>
              <a:latin typeface="Proxima Nova"/>
              <a:ea typeface="Proxima Nova"/>
              <a:cs typeface="Proxima Nova"/>
              <a:sym typeface="Proxima Nova"/>
            </a:endParaRPr>
          </a:p>
          <a:p>
            <a:pPr marL="457200" lvl="0" indent="0" algn="l" rtl="0">
              <a:lnSpc>
                <a:spcPct val="115000"/>
              </a:lnSpc>
              <a:spcBef>
                <a:spcPts val="0"/>
              </a:spcBef>
              <a:spcAft>
                <a:spcPts val="0"/>
              </a:spcAft>
              <a:buSzPts val="1600"/>
              <a:buNone/>
            </a:pPr>
            <a:endParaRPr sz="1900">
              <a:solidFill>
                <a:srgbClr val="1A1A1A"/>
              </a:solidFill>
              <a:latin typeface="Proxima Nova"/>
              <a:ea typeface="Proxima Nova"/>
              <a:cs typeface="Proxima Nova"/>
              <a:sym typeface="Proxima Nova"/>
            </a:endParaRPr>
          </a:p>
        </p:txBody>
      </p:sp>
      <p:sp>
        <p:nvSpPr>
          <p:cNvPr id="164" name="Google Shape;164;g10b70ee7b58_0_0"/>
          <p:cNvSpPr txBox="1">
            <a:spLocks noGrp="1"/>
          </p:cNvSpPr>
          <p:nvPr>
            <p:ph type="title"/>
          </p:nvPr>
        </p:nvSpPr>
        <p:spPr>
          <a:xfrm>
            <a:off x="480400" y="1371700"/>
            <a:ext cx="9616200" cy="682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Montserrat"/>
              <a:buNone/>
            </a:pPr>
            <a:r>
              <a:rPr lang="lt-LT" sz="3200">
                <a:latin typeface="Montserrat"/>
                <a:ea typeface="Montserrat"/>
                <a:cs typeface="Montserrat"/>
                <a:sym typeface="Montserrat"/>
              </a:rPr>
              <a:t>Additional libraries for NN search</a:t>
            </a:r>
            <a:endParaRPr/>
          </a:p>
        </p:txBody>
      </p:sp>
      <p:sp>
        <p:nvSpPr>
          <p:cNvPr id="165" name="Google Shape;165;g10b70ee7b58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latin typeface="Montserrat"/>
                <a:ea typeface="Montserrat"/>
                <a:cs typeface="Montserrat"/>
                <a:sym typeface="Montserrat"/>
              </a:rPr>
              <a:t>Reverse Image Search</a:t>
            </a:r>
            <a:endParaRPr sz="1400">
              <a:latin typeface="Montserrat"/>
              <a:ea typeface="Montserrat"/>
              <a:cs typeface="Montserrat"/>
              <a:sym typeface="Montserrat"/>
            </a:endParaRPr>
          </a:p>
        </p:txBody>
      </p:sp>
      <p:sp>
        <p:nvSpPr>
          <p:cNvPr id="2" name="TextBox 1">
            <a:extLst>
              <a:ext uri="{FF2B5EF4-FFF2-40B4-BE49-F238E27FC236}">
                <a16:creationId xmlns:a16="http://schemas.microsoft.com/office/drawing/2014/main" id="{1C77F1A1-61DD-DFCD-B07C-159DA5AFF9FC}"/>
              </a:ext>
            </a:extLst>
          </p:cNvPr>
          <p:cNvSpPr txBox="1"/>
          <p:nvPr/>
        </p:nvSpPr>
        <p:spPr>
          <a:xfrm>
            <a:off x="11485950" y="6114502"/>
            <a:ext cx="412292" cy="584775"/>
          </a:xfrm>
          <a:prstGeom prst="rect">
            <a:avLst/>
          </a:prstGeom>
          <a:noFill/>
        </p:spPr>
        <p:txBody>
          <a:bodyPr wrap="none" rtlCol="0">
            <a:spAutoFit/>
          </a:bodyPr>
          <a:lstStyle/>
          <a:p>
            <a:r>
              <a:rPr lang="en-LT" sz="3200" b="1" dirty="0"/>
              <a:t>8</a:t>
            </a:r>
            <a:endParaRPr lang="en-LT" b="1" dirty="0"/>
          </a:p>
        </p:txBody>
      </p:sp>
    </p:spTree>
  </p:cSld>
  <p:clrMapOvr>
    <a:masterClrMapping/>
  </p:clrMapOvr>
</p:sld>
</file>

<file path=ppt/theme/theme1.xml><?xml version="1.0" encoding="utf-8"?>
<a:theme xmlns:a="http://schemas.openxmlformats.org/drawingml/2006/main"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2" ma:contentTypeDescription="Create a new document." ma:contentTypeScope="" ma:versionID="897201ceeef7d02eb2013684851bcacb">
  <xsd:schema xmlns:xsd="http://www.w3.org/2001/XMLSchema" xmlns:xs="http://www.w3.org/2001/XMLSchema" xmlns:p="http://schemas.microsoft.com/office/2006/metadata/properties" xmlns:ns2="e94fbb91-2895-466f-9cdd-164826e0ab54" targetNamespace="http://schemas.microsoft.com/office/2006/metadata/properties" ma:root="true" ma:fieldsID="5f3d40d179a78e5dd6cd552886852810" ns2:_="">
    <xsd:import namespace="e94fbb91-2895-466f-9cdd-164826e0ab5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943A86-D21D-4BB2-A944-BE01FA1CE7A8}">
  <ds:schemaRefs>
    <ds:schemaRef ds:uri="http://schemas.microsoft.com/sharepoint/v3/contenttype/forms"/>
  </ds:schemaRefs>
</ds:datastoreItem>
</file>

<file path=customXml/itemProps2.xml><?xml version="1.0" encoding="utf-8"?>
<ds:datastoreItem xmlns:ds="http://schemas.openxmlformats.org/officeDocument/2006/customXml" ds:itemID="{94DDDAAE-713D-470E-9A94-2CD2001436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BE0000-5C64-4B80-8395-F62DB50152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835</Words>
  <Application>Microsoft Macintosh PowerPoint</Application>
  <PresentationFormat>Widescreen</PresentationFormat>
  <Paragraphs>106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Montserrat</vt:lpstr>
      <vt:lpstr>Calibri</vt:lpstr>
      <vt:lpstr>Proxima Nova</vt:lpstr>
      <vt:lpstr>Courier New</vt:lpstr>
      <vt:lpstr>Arial</vt:lpstr>
      <vt:lpstr>Office Theme</vt:lpstr>
      <vt:lpstr>Artificial Intelligence</vt:lpstr>
      <vt:lpstr>Today you will learn</vt:lpstr>
      <vt:lpstr>Terms</vt:lpstr>
      <vt:lpstr>KNN for RIS</vt:lpstr>
      <vt:lpstr>t-SNE visualizing proximate images</vt:lpstr>
      <vt:lpstr>t-SNE visualizing proximate images</vt:lpstr>
      <vt:lpstr>t-SNE visualizing proximate images</vt:lpstr>
      <vt:lpstr>Timing the KNN</vt:lpstr>
      <vt:lpstr>Additional libraries for NN search</vt:lpstr>
      <vt:lpstr>Further explorations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Microsoft Office User</dc:creator>
  <cp:lastModifiedBy>Aurimas Nausedas</cp:lastModifiedBy>
  <cp:revision>2</cp:revision>
  <dcterms:created xsi:type="dcterms:W3CDTF">2020-08-12T19:08:34Z</dcterms:created>
  <dcterms:modified xsi:type="dcterms:W3CDTF">2023-03-27T16:00:41Z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0x0101009ACC98F71C7CEB499EFDC29467EAFC60</vt:lpwstr>
  </property>
</Properties>
</file>