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" charset="1" panose="020B0503030501040103"/>
      <p:regular r:id="rId13"/>
    </p:embeddedFont>
    <p:embeddedFont>
      <p:font typeface="Helvetica World Bold" charset="1" panose="020B0800040000020004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73322" y="5487165"/>
            <a:ext cx="4299295" cy="771704"/>
            <a:chOff x="0" y="0"/>
            <a:chExt cx="1371264" cy="246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1264" cy="246136"/>
            </a:xfrm>
            <a:custGeom>
              <a:avLst/>
              <a:gdLst/>
              <a:ahLst/>
              <a:cxnLst/>
              <a:rect r="r" b="b" t="t" l="l"/>
              <a:pathLst>
                <a:path h="246136" w="1371264">
                  <a:moveTo>
                    <a:pt x="91838" y="0"/>
                  </a:moveTo>
                  <a:lnTo>
                    <a:pt x="1279426" y="0"/>
                  </a:lnTo>
                  <a:cubicBezTo>
                    <a:pt x="1303783" y="0"/>
                    <a:pt x="1327143" y="9676"/>
                    <a:pt x="1344366" y="26899"/>
                  </a:cubicBezTo>
                  <a:cubicBezTo>
                    <a:pt x="1361588" y="44122"/>
                    <a:pt x="1371264" y="67481"/>
                    <a:pt x="1371264" y="91838"/>
                  </a:cubicBezTo>
                  <a:lnTo>
                    <a:pt x="1371264" y="154298"/>
                  </a:lnTo>
                  <a:cubicBezTo>
                    <a:pt x="1371264" y="178655"/>
                    <a:pt x="1361588" y="202014"/>
                    <a:pt x="1344366" y="219237"/>
                  </a:cubicBezTo>
                  <a:cubicBezTo>
                    <a:pt x="1327143" y="236460"/>
                    <a:pt x="1303783" y="246136"/>
                    <a:pt x="1279426" y="246136"/>
                  </a:cubicBezTo>
                  <a:lnTo>
                    <a:pt x="91838" y="246136"/>
                  </a:lnTo>
                  <a:cubicBezTo>
                    <a:pt x="67481" y="246136"/>
                    <a:pt x="44122" y="236460"/>
                    <a:pt x="26899" y="219237"/>
                  </a:cubicBezTo>
                  <a:cubicBezTo>
                    <a:pt x="9676" y="202014"/>
                    <a:pt x="0" y="178655"/>
                    <a:pt x="0" y="154298"/>
                  </a:cubicBezTo>
                  <a:lnTo>
                    <a:pt x="0" y="91838"/>
                  </a:lnTo>
                  <a:cubicBezTo>
                    <a:pt x="0" y="67481"/>
                    <a:pt x="9676" y="44122"/>
                    <a:pt x="26899" y="26899"/>
                  </a:cubicBezTo>
                  <a:cubicBezTo>
                    <a:pt x="44122" y="9676"/>
                    <a:pt x="67481" y="0"/>
                    <a:pt x="918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71264" cy="29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9"/>
                </a:lnSpc>
              </a:pPr>
              <a:r>
                <a:rPr lang="en-US" sz="262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Análisis Predictivo 82.05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58176" y="2162748"/>
            <a:ext cx="9635546" cy="2701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8"/>
              </a:lnSpc>
            </a:pPr>
            <a:r>
              <a:rPr lang="en-US" sz="11597" spc="-405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Competencia</a:t>
            </a:r>
          </a:p>
          <a:p>
            <a:pPr algn="l">
              <a:lnSpc>
                <a:spcPts val="8698"/>
              </a:lnSpc>
            </a:pPr>
            <a:r>
              <a:rPr lang="en-US" sz="11597" spc="-405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Kaggle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8690" y="7690416"/>
            <a:ext cx="6155471" cy="53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Lucía Zapata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29822" y="4317671"/>
            <a:ext cx="2536498" cy="82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5812" spc="-203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ÍNDICE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058402" y="883333"/>
            <a:ext cx="688833" cy="75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4428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50008" y="3198006"/>
            <a:ext cx="705621" cy="75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4428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40549" y="5317539"/>
            <a:ext cx="724541" cy="75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4428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65089" y="962025"/>
            <a:ext cx="5038151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Modelos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47236" y="2961147"/>
            <a:ext cx="8767018" cy="125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4" indent="-393192" lvl="1">
              <a:lnSpc>
                <a:spcPts val="5099"/>
              </a:lnSpc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Entrenamiento </a:t>
            </a:r>
          </a:p>
          <a:p>
            <a:pPr algn="l" marL="786384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Optimizacion de Hiperparámetros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65089" y="5455873"/>
            <a:ext cx="2891781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8402" y="7437355"/>
            <a:ext cx="742128" cy="75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4428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47236" y="7570705"/>
            <a:ext cx="5574913" cy="61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4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Consideraciones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35518"/>
            <a:ext cx="16484293" cy="181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6"/>
              </a:lnSpc>
            </a:pPr>
            <a:r>
              <a:rPr lang="en-US" sz="13039" spc="-45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Modelos Utilizados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901027" y="5619750"/>
            <a:ext cx="4460436" cy="6644970"/>
          </a:xfrm>
          <a:custGeom>
            <a:avLst/>
            <a:gdLst/>
            <a:ahLst/>
            <a:cxnLst/>
            <a:rect r="r" b="b" t="t" l="l"/>
            <a:pathLst>
              <a:path h="6644970" w="4460436">
                <a:moveTo>
                  <a:pt x="0" y="0"/>
                </a:moveTo>
                <a:lnTo>
                  <a:pt x="4460436" y="0"/>
                </a:lnTo>
                <a:lnTo>
                  <a:pt x="4460436" y="6644970"/>
                </a:lnTo>
                <a:lnTo>
                  <a:pt x="0" y="6644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3622" y="3045091"/>
            <a:ext cx="4978098" cy="68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3622" y="4390979"/>
            <a:ext cx="5793809" cy="68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3622" y="5736913"/>
            <a:ext cx="3437310" cy="68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3622" y="8569591"/>
            <a:ext cx="3437310" cy="68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07301" y="3045091"/>
            <a:ext cx="7447889" cy="209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Objetivo: Predecir si un producto es nuevo o usado a partir del dataset de MELI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3622" y="7128055"/>
            <a:ext cx="3437310" cy="68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LightGBM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96562" y="5720290"/>
            <a:ext cx="5361747" cy="6790603"/>
          </a:xfrm>
          <a:custGeom>
            <a:avLst/>
            <a:gdLst/>
            <a:ahLst/>
            <a:cxnLst/>
            <a:rect r="r" b="b" t="t" l="l"/>
            <a:pathLst>
              <a:path h="6790603" w="5361747">
                <a:moveTo>
                  <a:pt x="0" y="0"/>
                </a:moveTo>
                <a:lnTo>
                  <a:pt x="5361747" y="0"/>
                </a:lnTo>
                <a:lnTo>
                  <a:pt x="5361747" y="6790603"/>
                </a:lnTo>
                <a:lnTo>
                  <a:pt x="0" y="6790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7898" y="596722"/>
            <a:ext cx="15997952" cy="8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5785" spc="-202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Entrenamiento / Optimización Hiperparámetros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7488" y="2194593"/>
            <a:ext cx="4065896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GridSearch CV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97488" y="3434008"/>
            <a:ext cx="5791891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RandomizedSearchCV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97488" y="4895601"/>
            <a:ext cx="8257005" cy="61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4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CV : StratifiedKFold (n_splits =3)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7488" y="7774054"/>
            <a:ext cx="5930035" cy="186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4477" indent="-382239" lvl="1">
              <a:lnSpc>
                <a:spcPts val="4957"/>
              </a:lnSpc>
              <a:buFont typeface="Arial"/>
              <a:buChar char="•"/>
            </a:pPr>
            <a:r>
              <a:rPr lang="en-US" b="true" sz="3540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Transformaciones:  </a:t>
            </a:r>
          </a:p>
          <a:p>
            <a:pPr algn="l">
              <a:lnSpc>
                <a:spcPts val="4957"/>
              </a:lnSpc>
            </a:pPr>
          </a:p>
          <a:p>
            <a:pPr algn="ctr">
              <a:lnSpc>
                <a:spcPts val="4957"/>
              </a:lnSpc>
              <a:spcBef>
                <a:spcPct val="0"/>
              </a:spcBef>
            </a:pPr>
            <a:r>
              <a:rPr lang="en-US" b="true" sz="3540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18001" y="7251723"/>
            <a:ext cx="5352156" cy="222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979" indent="-344989" lvl="1">
              <a:lnSpc>
                <a:spcPts val="4474"/>
              </a:lnSpc>
              <a:buFont typeface="Arial"/>
              <a:buChar char="•"/>
            </a:pPr>
            <a:r>
              <a:rPr lang="en-US" b="true" sz="3195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MinMaxScaler</a:t>
            </a:r>
          </a:p>
          <a:p>
            <a:pPr algn="l" marL="689979" indent="-344989" lvl="1">
              <a:lnSpc>
                <a:spcPts val="4474"/>
              </a:lnSpc>
              <a:buFont typeface="Arial"/>
              <a:buChar char="•"/>
            </a:pPr>
            <a:r>
              <a:rPr lang="en-US" b="true" sz="3195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StandarScaler</a:t>
            </a:r>
            <a:r>
              <a:rPr lang="en-US" b="true" sz="3195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689979" indent="-344989" lvl="1">
              <a:lnSpc>
                <a:spcPts val="4474"/>
              </a:lnSpc>
              <a:buFont typeface="Arial"/>
              <a:buChar char="•"/>
            </a:pPr>
            <a:r>
              <a:rPr lang="en-US" b="true" sz="3195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TargetEncoder</a:t>
            </a:r>
          </a:p>
          <a:p>
            <a:pPr algn="l" marL="689979" indent="-344989" lvl="1">
              <a:lnSpc>
                <a:spcPts val="447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95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LabelEncoder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7488" y="6346135"/>
            <a:ext cx="8257005" cy="61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4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Pipeline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61824" y="691703"/>
            <a:ext cx="9243884" cy="139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9927" spc="-347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Accuracy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48666"/>
            <a:ext cx="4496890" cy="6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 : 0.87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018140" y="4930300"/>
            <a:ext cx="5932170" cy="8229600"/>
          </a:xfrm>
          <a:custGeom>
            <a:avLst/>
            <a:gdLst/>
            <a:ahLst/>
            <a:cxnLst/>
            <a:rect r="r" b="b" t="t" l="l"/>
            <a:pathLst>
              <a:path h="8229600" w="5932170">
                <a:moveTo>
                  <a:pt x="0" y="0"/>
                </a:moveTo>
                <a:lnTo>
                  <a:pt x="5932170" y="0"/>
                </a:lnTo>
                <a:lnTo>
                  <a:pt x="59321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181745"/>
            <a:ext cx="7782393" cy="6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: 0.81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045506"/>
            <a:ext cx="6762754" cy="6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Tree: 0.79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374021"/>
            <a:ext cx="4496890" cy="6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SVM : 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716991"/>
            <a:ext cx="6762754" cy="67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LightGBM: 0.80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580262"/>
            <a:ext cx="10989440" cy="139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9927" spc="-347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Consideraciones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004382"/>
            <a:ext cx="8597755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 mas profundo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10981"/>
            <a:ext cx="6820035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Inclusión de otras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17581"/>
            <a:ext cx="6924362" cy="61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6383" indent="-393192" lvl="1">
              <a:lnSpc>
                <a:spcPts val="50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42">
                <a:solidFill>
                  <a:srgbClr val="DA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Prueba de otros algoritmos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798864" y="2447541"/>
            <a:ext cx="4460436" cy="6644970"/>
          </a:xfrm>
          <a:custGeom>
            <a:avLst/>
            <a:gdLst/>
            <a:ahLst/>
            <a:cxnLst/>
            <a:rect r="r" b="b" t="t" l="l"/>
            <a:pathLst>
              <a:path h="6644970" w="4460436">
                <a:moveTo>
                  <a:pt x="0" y="0"/>
                </a:moveTo>
                <a:lnTo>
                  <a:pt x="4460436" y="0"/>
                </a:lnTo>
                <a:lnTo>
                  <a:pt x="4460436" y="6644969"/>
                </a:lnTo>
                <a:lnTo>
                  <a:pt x="0" y="6644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56796" y="1111627"/>
            <a:ext cx="17202306" cy="1672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3"/>
              </a:lnSpc>
            </a:pPr>
            <a:r>
              <a:rPr lang="en-US" b="true" sz="11938" spc="-41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¡Gracias por su atención!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247394" y="4195931"/>
            <a:ext cx="8426212" cy="8229600"/>
          </a:xfrm>
          <a:custGeom>
            <a:avLst/>
            <a:gdLst/>
            <a:ahLst/>
            <a:cxnLst/>
            <a:rect r="r" b="b" t="t" l="l"/>
            <a:pathLst>
              <a:path h="8229600" w="8426212">
                <a:moveTo>
                  <a:pt x="0" y="0"/>
                </a:moveTo>
                <a:lnTo>
                  <a:pt x="8426212" y="0"/>
                </a:lnTo>
                <a:lnTo>
                  <a:pt x="84262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DAGVsmFGL4c</dc:identifier>
  <dcterms:modified xsi:type="dcterms:W3CDTF">2011-08-01T06:04:30Z</dcterms:modified>
  <cp:revision>1</cp:revision>
  <dc:title>Presentacion Competencia Kaggle</dc:title>
</cp:coreProperties>
</file>