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303" r:id="rId3"/>
    <p:sldId id="1472" r:id="rId4"/>
    <p:sldId id="1505" r:id="rId5"/>
    <p:sldId id="1473" r:id="rId6"/>
    <p:sldId id="1478" r:id="rId7"/>
    <p:sldId id="1512" r:id="rId8"/>
    <p:sldId id="1506" r:id="rId9"/>
    <p:sldId id="1513" r:id="rId10"/>
    <p:sldId id="1511" r:id="rId11"/>
    <p:sldId id="151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iSHJ3XJ4MW2M590OQDNRXdaDw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6E69D0-3D4B-0C0A-C464-E44CB181AADE}" name="조 준영" initials="조준" userId="S::wa299@ajou.ac.kr::8a4e2b9a-5657-4689-862d-34e9597795c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FFFFFF"/>
    <a:srgbClr val="F000DF"/>
    <a:srgbClr val="FF002A"/>
    <a:srgbClr val="FFFB00"/>
    <a:srgbClr val="9000FF"/>
    <a:srgbClr val="FF0068"/>
    <a:srgbClr val="FF3B3B"/>
    <a:srgbClr val="A8A4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814" autoAdjust="0"/>
  </p:normalViewPr>
  <p:slideViewPr>
    <p:cSldViewPr snapToGrid="0">
      <p:cViewPr varScale="1">
        <p:scale>
          <a:sx n="73" d="100"/>
          <a:sy n="73" d="100"/>
        </p:scale>
        <p:origin x="96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0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Relationship Id="rId35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27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173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35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983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6150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684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350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9717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318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ubTitle" idx="1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0"/>
          <p:cNvSpPr txBox="1">
            <a:spLocks noGrp="1"/>
          </p:cNvSpPr>
          <p:nvPr>
            <p:ph type="body" idx="2"/>
          </p:nvPr>
        </p:nvSpPr>
        <p:spPr>
          <a:xfrm>
            <a:off x="1524000" y="38610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body" idx="1"/>
          </p:nvPr>
        </p:nvSpPr>
        <p:spPr>
          <a:xfrm>
            <a:off x="838200" y="968012"/>
            <a:ext cx="10515600" cy="519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1"/>
          <p:cNvSpPr/>
          <p:nvPr/>
        </p:nvSpPr>
        <p:spPr>
          <a:xfrm>
            <a:off x="623392" y="365125"/>
            <a:ext cx="128337" cy="471587"/>
          </a:xfrm>
          <a:prstGeom prst="rect">
            <a:avLst/>
          </a:prstGeom>
          <a:solidFill>
            <a:srgbClr val="4B3C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/>
          <p:nvPr/>
        </p:nvSpPr>
        <p:spPr>
          <a:xfrm>
            <a:off x="119336" y="132273"/>
            <a:ext cx="11953328" cy="6624738"/>
          </a:xfrm>
          <a:prstGeom prst="rect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62"/>
          <p:cNvSpPr txBox="1">
            <a:spLocks noGrp="1"/>
          </p:cNvSpPr>
          <p:nvPr>
            <p:ph type="body" idx="1"/>
          </p:nvPr>
        </p:nvSpPr>
        <p:spPr>
          <a:xfrm>
            <a:off x="1524000" y="3861048"/>
            <a:ext cx="9080122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/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subTitle" idx="2"/>
          </p:nvPr>
        </p:nvSpPr>
        <p:spPr>
          <a:xfrm>
            <a:off x="1524000" y="2420888"/>
            <a:ext cx="9144000" cy="6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2"/>
          <p:cNvSpPr txBox="1">
            <a:spLocks noGrp="1"/>
          </p:cNvSpPr>
          <p:nvPr>
            <p:ph type="ctrTitle"/>
          </p:nvPr>
        </p:nvSpPr>
        <p:spPr>
          <a:xfrm>
            <a:off x="1524000" y="134076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3"/>
          <p:cNvSpPr/>
          <p:nvPr/>
        </p:nvSpPr>
        <p:spPr>
          <a:xfrm>
            <a:off x="625152" y="365125"/>
            <a:ext cx="128337" cy="471587"/>
          </a:xfrm>
          <a:prstGeom prst="rect">
            <a:avLst/>
          </a:prstGeom>
          <a:solidFill>
            <a:srgbClr val="EE2D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3"/>
          <p:cNvSpPr txBox="1">
            <a:spLocks noGrp="1"/>
          </p:cNvSpPr>
          <p:nvPr>
            <p:ph type="body" idx="1"/>
          </p:nvPr>
        </p:nvSpPr>
        <p:spPr>
          <a:xfrm>
            <a:off x="838200" y="968011"/>
            <a:ext cx="10515600" cy="51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7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9"/>
          <p:cNvSpPr txBox="1">
            <a:spLocks noGrp="1"/>
          </p:cNvSpPr>
          <p:nvPr>
            <p:ph type="body" idx="1"/>
          </p:nvPr>
        </p:nvSpPr>
        <p:spPr>
          <a:xfrm>
            <a:off x="838200" y="969069"/>
            <a:ext cx="10515600" cy="526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59"/>
          <p:cNvSpPr txBox="1"/>
          <p:nvPr/>
        </p:nvSpPr>
        <p:spPr>
          <a:xfrm>
            <a:off x="11353800" y="6492875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2420888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ko-KR" altLang="en-US" sz="3600"/>
              <a:t>경제 밸런스 기획</a:t>
            </a:r>
            <a:endParaRPr sz="3600" dirty="0"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1555939" y="4013448"/>
            <a:ext cx="908012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2023.07.12</a:t>
            </a:r>
          </a:p>
        </p:txBody>
      </p:sp>
    </p:spTree>
    <p:extLst>
      <p:ext uri="{BB962C8B-B14F-4D97-AF65-F5344CB8AC3E}">
        <p14:creationId xmlns:p14="http://schemas.microsoft.com/office/powerpoint/2010/main" val="25274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3. </a:t>
            </a:r>
            <a:r>
              <a:rPr lang="ko-KR" altLang="en-US" sz="3600" dirty="0"/>
              <a:t>변경사항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9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변경사항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141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 성장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레벨업</a:t>
            </a:r>
            <a:r>
              <a:rPr lang="ko-KR" altLang="en-US" sz="1400" dirty="0"/>
              <a:t> 변경 </a:t>
            </a:r>
            <a:r>
              <a:rPr lang="en-US" altLang="ko-KR" sz="1400" dirty="0">
                <a:solidFill>
                  <a:srgbClr val="0070C0"/>
                </a:solidFill>
              </a:rPr>
              <a:t>(07/13 </a:t>
            </a:r>
            <a:r>
              <a:rPr lang="ko-KR" altLang="en-US" sz="1400" dirty="0">
                <a:solidFill>
                  <a:srgbClr val="0070C0"/>
                </a:solidFill>
              </a:rPr>
              <a:t>변경사항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더 이상 캐릭터 능력치를 성장시키기 위해 레벨업을 누를 필요가 없습니다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en-US" altLang="ko-KR" sz="1200" dirty="0"/>
              <a:t>‘</a:t>
            </a:r>
            <a:r>
              <a:rPr lang="ko-KR" altLang="en-US" sz="1200" dirty="0"/>
              <a:t>캐릭터 레벨</a:t>
            </a:r>
            <a:r>
              <a:rPr lang="en-US" altLang="ko-KR" sz="1200" dirty="0"/>
              <a:t>’</a:t>
            </a:r>
            <a:r>
              <a:rPr lang="ko-KR" altLang="en-US" sz="1200" dirty="0"/>
              <a:t>은 기존의 </a:t>
            </a:r>
            <a:r>
              <a:rPr lang="en-US" altLang="ko-KR" sz="1200" dirty="0"/>
              <a:t>‘</a:t>
            </a:r>
            <a:r>
              <a:rPr lang="ko-KR" altLang="en-US" sz="1200" dirty="0"/>
              <a:t>공격력</a:t>
            </a:r>
            <a:r>
              <a:rPr lang="en-US" altLang="ko-KR" sz="1200" dirty="0"/>
              <a:t>’ </a:t>
            </a:r>
            <a:r>
              <a:rPr lang="ko-KR" altLang="en-US" sz="1200" dirty="0"/>
              <a:t>업그레이드 단계로 대체한다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기존의 레벨업은 </a:t>
            </a:r>
            <a:r>
              <a:rPr lang="en-US" altLang="ko-KR" sz="1200" dirty="0"/>
              <a:t>‘</a:t>
            </a:r>
            <a:r>
              <a:rPr lang="ko-KR" altLang="en-US" sz="1200" dirty="0"/>
              <a:t>이동속도 증가</a:t>
            </a:r>
            <a:r>
              <a:rPr lang="en-US" altLang="ko-KR" sz="1200" dirty="0"/>
              <a:t>‘</a:t>
            </a:r>
            <a:r>
              <a:rPr lang="ko-KR" altLang="en-US" sz="1200" dirty="0"/>
              <a:t>로 변경 </a:t>
            </a:r>
            <a:r>
              <a:rPr lang="en-US" altLang="ko-KR" sz="1200" dirty="0"/>
              <a:t>(Max 20)</a:t>
            </a: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8D6B8AC-867D-9ADF-9728-4B5C6AF7D8FB}"/>
              </a:ext>
            </a:extLst>
          </p:cNvPr>
          <p:cNvGrpSpPr/>
          <p:nvPr/>
        </p:nvGrpSpPr>
        <p:grpSpPr>
          <a:xfrm>
            <a:off x="712473" y="2554635"/>
            <a:ext cx="10767055" cy="3628332"/>
            <a:chOff x="838200" y="1715193"/>
            <a:chExt cx="10767055" cy="36283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9E32931-900C-122C-E35B-6A0079D8AE09}"/>
                </a:ext>
              </a:extLst>
            </p:cNvPr>
            <p:cNvGrpSpPr/>
            <p:nvPr/>
          </p:nvGrpSpPr>
          <p:grpSpPr>
            <a:xfrm>
              <a:off x="838200" y="2564648"/>
              <a:ext cx="3843066" cy="2161726"/>
              <a:chOff x="1457536" y="2701214"/>
              <a:chExt cx="3902903" cy="2195385"/>
            </a:xfrm>
          </p:grpSpPr>
          <p:pic>
            <p:nvPicPr>
              <p:cNvPr id="25" name="그림 24" descr="상자, 용기, 목재이(가) 표시된 사진&#10;&#10;자동 생성된 설명">
                <a:extLst>
                  <a:ext uri="{FF2B5EF4-FFF2-40B4-BE49-F238E27FC236}">
                    <a16:creationId xmlns:a16="http://schemas.microsoft.com/office/drawing/2014/main" id="{3C0C2A46-6A53-9712-F360-584D694BE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23" y="3712525"/>
                <a:ext cx="836474" cy="810537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5F02E67-4712-B5A1-898A-88C0A618B4F3}"/>
                  </a:ext>
                </a:extLst>
              </p:cNvPr>
              <p:cNvGrpSpPr/>
              <p:nvPr/>
            </p:nvGrpSpPr>
            <p:grpSpPr>
              <a:xfrm>
                <a:off x="1457536" y="2701214"/>
                <a:ext cx="3902903" cy="2195385"/>
                <a:chOff x="1089236" y="2701214"/>
                <a:chExt cx="3902903" cy="2195385"/>
              </a:xfrm>
            </p:grpSpPr>
            <p:pic>
              <p:nvPicPr>
                <p:cNvPr id="29" name="그림 28" descr="픽셀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13612969-B198-737B-1C73-70AA3B8AE3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939" y="3643570"/>
                  <a:ext cx="349561" cy="681890"/>
                </a:xfrm>
                <a:prstGeom prst="rect">
                  <a:avLst/>
                </a:prstGeom>
              </p:spPr>
            </p:pic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E2E421AF-E446-60C4-8558-1270874909D3}"/>
                    </a:ext>
                  </a:extLst>
                </p:cNvPr>
                <p:cNvSpPr/>
                <p:nvPr/>
              </p:nvSpPr>
              <p:spPr>
                <a:xfrm>
                  <a:off x="1089237" y="2701214"/>
                  <a:ext cx="3902901" cy="219538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7AF03C34-C7D8-DF0E-BD2D-DFE48A2A8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3607209" y="3444643"/>
                  <a:ext cx="349561" cy="90303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03EC17-8171-6F63-526A-060886270E31}"/>
                    </a:ext>
                  </a:extLst>
                </p:cNvPr>
                <p:cNvSpPr txBox="1"/>
                <p:nvPr/>
              </p:nvSpPr>
              <p:spPr>
                <a:xfrm>
                  <a:off x="2398931" y="3027784"/>
                  <a:ext cx="1283514" cy="390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1-4 </a:t>
                  </a:r>
                  <a:r>
                    <a:rPr lang="ko-KR" altLang="en-US" sz="1200" dirty="0" err="1"/>
                    <a:t>소탕중</a:t>
                  </a:r>
                  <a:endParaRPr lang="ko-KR" altLang="en-US" sz="1200" dirty="0"/>
                </a:p>
              </p:txBody>
            </p:sp>
            <p:sp>
              <p:nvSpPr>
                <p:cNvPr id="33" name="폭발: 8pt 32">
                  <a:extLst>
                    <a:ext uri="{FF2B5EF4-FFF2-40B4-BE49-F238E27FC236}">
                      <a16:creationId xmlns:a16="http://schemas.microsoft.com/office/drawing/2014/main" id="{5AC6E487-2511-34B9-137F-65E23FA96112}"/>
                    </a:ext>
                  </a:extLst>
                </p:cNvPr>
                <p:cNvSpPr/>
                <p:nvPr/>
              </p:nvSpPr>
              <p:spPr>
                <a:xfrm>
                  <a:off x="3759168" y="3774140"/>
                  <a:ext cx="358414" cy="358414"/>
                </a:xfrm>
                <a:prstGeom prst="irregularSeal1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10122F97-EE0F-9338-0B9E-85DA4A26416B}"/>
                    </a:ext>
                  </a:extLst>
                </p:cNvPr>
                <p:cNvSpPr/>
                <p:nvPr/>
              </p:nvSpPr>
              <p:spPr>
                <a:xfrm>
                  <a:off x="4177982" y="4553340"/>
                  <a:ext cx="814157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포탈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B7660EF-9933-8164-F6C0-D14EC37FE105}"/>
                    </a:ext>
                  </a:extLst>
                </p:cNvPr>
                <p:cNvSpPr/>
                <p:nvPr/>
              </p:nvSpPr>
              <p:spPr>
                <a:xfrm>
                  <a:off x="2584041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숙련도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8F194780-69E7-A84D-6749-6D7C9DA60D2F}"/>
                    </a:ext>
                  </a:extLst>
                </p:cNvPr>
                <p:cNvSpPr/>
                <p:nvPr/>
              </p:nvSpPr>
              <p:spPr>
                <a:xfrm>
                  <a:off x="1811223" y="4553340"/>
                  <a:ext cx="767569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능력치</a:t>
                  </a: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B5B2E0C-C909-982C-AA74-870FA86AFC10}"/>
                    </a:ext>
                  </a:extLst>
                </p:cNvPr>
                <p:cNvSpPr/>
                <p:nvPr/>
              </p:nvSpPr>
              <p:spPr>
                <a:xfrm>
                  <a:off x="1089236" y="4553340"/>
                  <a:ext cx="721986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상점</a:t>
                  </a: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B18EF07-B66F-E5E0-757C-0E097B1E9265}"/>
                    </a:ext>
                  </a:extLst>
                </p:cNvPr>
                <p:cNvSpPr/>
                <p:nvPr/>
              </p:nvSpPr>
              <p:spPr>
                <a:xfrm>
                  <a:off x="3383402" y="4553340"/>
                  <a:ext cx="794112" cy="34325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장비</a:t>
                  </a:r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D44F700-823C-BC86-EB9D-4E1E5136DA82}"/>
                  </a:ext>
                </a:extLst>
              </p:cNvPr>
              <p:cNvSpPr/>
              <p:nvPr/>
            </p:nvSpPr>
            <p:spPr>
              <a:xfrm>
                <a:off x="3540124" y="2701214"/>
                <a:ext cx="1820313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재화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603C87E-BD81-09BA-CEC5-EAE052451949}"/>
                  </a:ext>
                </a:extLst>
              </p:cNvPr>
              <p:cNvSpPr/>
              <p:nvPr/>
            </p:nvSpPr>
            <p:spPr>
              <a:xfrm>
                <a:off x="1457537" y="2701214"/>
                <a:ext cx="751198" cy="237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/>
                    </a:solidFill>
                  </a:rPr>
                  <a:t>레벨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닉네임</a:t>
                </a:r>
              </a:p>
            </p:txBody>
          </p:sp>
        </p:grpSp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BFB5B67A-9554-2B6D-426D-0BA8D08561E2}"/>
                </a:ext>
              </a:extLst>
            </p:cNvPr>
            <p:cNvCxnSpPr>
              <a:cxnSpLocks/>
              <a:stCxn id="36" idx="2"/>
              <a:endCxn id="24" idx="1"/>
            </p:cNvCxnSpPr>
            <p:nvPr/>
          </p:nvCxnSpPr>
          <p:spPr>
            <a:xfrm rot="5400000" flipH="1" flipV="1">
              <a:off x="2949780" y="2509815"/>
              <a:ext cx="1193797" cy="3239321"/>
            </a:xfrm>
            <a:prstGeom prst="bentConnector4">
              <a:avLst>
                <a:gd name="adj1" fmla="val -19149"/>
                <a:gd name="adj2" fmla="val 91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E68E7E7-DF70-791E-BD37-A97365123982}"/>
                </a:ext>
              </a:extLst>
            </p:cNvPr>
            <p:cNvGrpSpPr/>
            <p:nvPr/>
          </p:nvGrpSpPr>
          <p:grpSpPr>
            <a:xfrm>
              <a:off x="5166340" y="1715193"/>
              <a:ext cx="6438915" cy="3628332"/>
              <a:chOff x="2941664" y="1922224"/>
              <a:chExt cx="6308671" cy="3554939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03925F6-0134-B5A8-4049-D1790A6C3D02}"/>
                  </a:ext>
                </a:extLst>
              </p:cNvPr>
              <p:cNvGrpSpPr/>
              <p:nvPr/>
            </p:nvGrpSpPr>
            <p:grpSpPr>
              <a:xfrm>
                <a:off x="2941664" y="1928530"/>
                <a:ext cx="6308671" cy="3548633"/>
                <a:chOff x="3887210" y="2214858"/>
                <a:chExt cx="4417579" cy="2484892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59A58A34-2E69-83A7-AFF2-5476F3137FCD}"/>
                    </a:ext>
                  </a:extLst>
                </p:cNvPr>
                <p:cNvGrpSpPr/>
                <p:nvPr/>
              </p:nvGrpSpPr>
              <p:grpSpPr>
                <a:xfrm>
                  <a:off x="3887210" y="2214858"/>
                  <a:ext cx="4417579" cy="2484892"/>
                  <a:chOff x="1457537" y="2701214"/>
                  <a:chExt cx="3902901" cy="2195385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D57149F8-1D9C-4D0D-CA55-97D36DB99FFC}"/>
                      </a:ext>
                    </a:extLst>
                  </p:cNvPr>
                  <p:cNvGrpSpPr/>
                  <p:nvPr/>
                </p:nvGrpSpPr>
                <p:grpSpPr>
                  <a:xfrm>
                    <a:off x="1457537" y="2701214"/>
                    <a:ext cx="3902901" cy="2195385"/>
                    <a:chOff x="1089237" y="2701214"/>
                    <a:chExt cx="3902901" cy="2195385"/>
                  </a:xfrm>
                </p:grpSpPr>
                <p:pic>
                  <p:nvPicPr>
                    <p:cNvPr id="23" name="그림 22" descr="픽셀, 패턴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E26DF417-01C2-62CC-0D6D-5C82C5F1A7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841487" y="3572931"/>
                      <a:ext cx="468159" cy="9132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F87D1752-22A3-422B-C9ED-827F4F036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9237" y="2701214"/>
                      <a:ext cx="3902901" cy="2195385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71A1A9B8-1819-2B4A-6E28-C43111B78C00}"/>
                      </a:ext>
                    </a:extLst>
                  </p:cNvPr>
                  <p:cNvSpPr/>
                  <p:nvPr/>
                </p:nvSpPr>
                <p:spPr>
                  <a:xfrm>
                    <a:off x="3540125" y="2701214"/>
                    <a:ext cx="1395354" cy="2372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재화</a:t>
                    </a:r>
                  </a:p>
                </p:txBody>
              </p:sp>
            </p:grp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0FB3DA9-937F-1967-2175-A1FBC016B667}"/>
                    </a:ext>
                  </a:extLst>
                </p:cNvPr>
                <p:cNvSpPr/>
                <p:nvPr/>
              </p:nvSpPr>
              <p:spPr>
                <a:xfrm>
                  <a:off x="4029704" y="2724340"/>
                  <a:ext cx="1447183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 err="1">
                      <a:solidFill>
                        <a:schemeClr val="tx1"/>
                      </a:solidFill>
                    </a:rPr>
                    <a:t>스탯</a:t>
                  </a:r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 현황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캐릭터 공격력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a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숙련도 레벨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총기 공격력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b</a:t>
                  </a:r>
                </a:p>
                <a:p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체력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c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치확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d</a:t>
                  </a:r>
                </a:p>
                <a:p>
                  <a:r>
                    <a:rPr lang="ko-KR" altLang="en-US" sz="1000" dirty="0" err="1">
                      <a:solidFill>
                        <a:schemeClr val="tx1"/>
                      </a:solidFill>
                    </a:rPr>
                    <a:t>치피증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e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D6DC443-DD40-7711-D656-A3B558544AA7}"/>
                    </a:ext>
                  </a:extLst>
                </p:cNvPr>
                <p:cNvSpPr/>
                <p:nvPr/>
              </p:nvSpPr>
              <p:spPr>
                <a:xfrm>
                  <a:off x="6794156" y="2724342"/>
                  <a:ext cx="1414337" cy="18740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0B6EA-7904-0CA7-CB3E-25420783AEEB}"/>
                    </a:ext>
                  </a:extLst>
                </p:cNvPr>
                <p:cNvSpPr txBox="1"/>
                <p:nvPr/>
              </p:nvSpPr>
              <p:spPr>
                <a:xfrm>
                  <a:off x="5743908" y="4306420"/>
                  <a:ext cx="782587" cy="172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AR </a:t>
                  </a:r>
                  <a:r>
                    <a:rPr lang="ko-KR" altLang="en-US" sz="1000" dirty="0" err="1"/>
                    <a:t>장착중</a:t>
                  </a:r>
                  <a:endParaRPr lang="ko-KR" altLang="en-US" sz="1000" dirty="0"/>
                </a:p>
              </p:txBody>
            </p:sp>
          </p:grpSp>
          <p:sp>
            <p:nvSpPr>
              <p:cNvPr id="10" name="곱하기 기호 9">
                <a:extLst>
                  <a:ext uri="{FF2B5EF4-FFF2-40B4-BE49-F238E27FC236}">
                    <a16:creationId xmlns:a16="http://schemas.microsoft.com/office/drawing/2014/main" id="{00E62711-2837-91A6-9027-726A763748D5}"/>
                  </a:ext>
                </a:extLst>
              </p:cNvPr>
              <p:cNvSpPr/>
              <p:nvPr/>
            </p:nvSpPr>
            <p:spPr>
              <a:xfrm>
                <a:off x="8679776" y="1922224"/>
                <a:ext cx="454212" cy="454212"/>
              </a:xfrm>
              <a:prstGeom prst="mathMultiply">
                <a:avLst>
                  <a:gd name="adj1" fmla="val 1288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569CD17-3443-04E5-D6BD-83A06EA2D1AC}"/>
                  </a:ext>
                </a:extLst>
              </p:cNvPr>
              <p:cNvSpPr/>
              <p:nvPr/>
            </p:nvSpPr>
            <p:spPr>
              <a:xfrm>
                <a:off x="8041407" y="2949680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err="1">
                    <a:solidFill>
                      <a:schemeClr val="tx1"/>
                    </a:solidFill>
                  </a:rPr>
                  <a:t>레벨업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E50A8B1-E0F3-94CB-8BCE-471FB45F1F3B}"/>
                  </a:ext>
                </a:extLst>
              </p:cNvPr>
              <p:cNvSpPr/>
              <p:nvPr/>
            </p:nvSpPr>
            <p:spPr>
              <a:xfrm>
                <a:off x="8041407" y="3793996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8FFDBF5-A468-BC39-AAB7-ACCCFD5741AA}"/>
                  </a:ext>
                </a:extLst>
              </p:cNvPr>
              <p:cNvSpPr/>
              <p:nvPr/>
            </p:nvSpPr>
            <p:spPr>
              <a:xfrm>
                <a:off x="8041407" y="4642942"/>
                <a:ext cx="914400" cy="4542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능력치 강화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15ABE7-161F-7D66-DF31-A60CCE89BF45}"/>
                  </a:ext>
                </a:extLst>
              </p:cNvPr>
              <p:cNvSpPr txBox="1"/>
              <p:nvPr/>
            </p:nvSpPr>
            <p:spPr>
              <a:xfrm>
                <a:off x="7226764" y="2968375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레벨</a:t>
                </a:r>
                <a:endParaRPr lang="en-US" altLang="ko-KR" sz="900" dirty="0"/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공격력</a:t>
                </a:r>
                <a:r>
                  <a:rPr lang="en-US" altLang="ko-KR" sz="700" dirty="0"/>
                  <a:t>+ 36%</a:t>
                </a:r>
                <a:endParaRPr lang="ko-KR" altLang="en-US" sz="7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CFA2EA-45BC-3FFE-94B4-6AEA7C03ED8A}"/>
                  </a:ext>
                </a:extLst>
              </p:cNvPr>
              <p:cNvSpPr txBox="1"/>
              <p:nvPr/>
            </p:nvSpPr>
            <p:spPr>
              <a:xfrm>
                <a:off x="7226764" y="3805658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최대 </a:t>
                </a:r>
                <a:r>
                  <a:rPr lang="en-US" altLang="ko-KR" sz="900" dirty="0"/>
                  <a:t>HP</a:t>
                </a:r>
              </a:p>
              <a:p>
                <a:r>
                  <a:rPr lang="en-US" altLang="ko-KR" sz="700" dirty="0"/>
                  <a:t>Lv.72</a:t>
                </a:r>
              </a:p>
              <a:p>
                <a:r>
                  <a:rPr lang="ko-KR" altLang="en-US" sz="700" dirty="0"/>
                  <a:t>최대 </a:t>
                </a:r>
                <a:r>
                  <a:rPr lang="en-US" altLang="ko-KR" sz="700" dirty="0"/>
                  <a:t>HP + 730</a:t>
                </a:r>
                <a:endParaRPr lang="ko-KR" altLang="en-US" sz="7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E871FE-0701-3F9D-980A-0D2344645B58}"/>
                  </a:ext>
                </a:extLst>
              </p:cNvPr>
              <p:cNvSpPr txBox="1"/>
              <p:nvPr/>
            </p:nvSpPr>
            <p:spPr>
              <a:xfrm>
                <a:off x="7226764" y="4702893"/>
                <a:ext cx="1050288" cy="43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이동속도</a:t>
                </a:r>
                <a:endParaRPr lang="en-US" altLang="ko-KR" sz="900" dirty="0"/>
              </a:p>
              <a:p>
                <a:r>
                  <a:rPr lang="en-US" altLang="ko-KR" sz="700" dirty="0"/>
                  <a:t>Lv.15</a:t>
                </a:r>
              </a:p>
              <a:p>
                <a:r>
                  <a:rPr lang="ko-KR" altLang="en-US" sz="700" dirty="0"/>
                  <a:t>이동속도 </a:t>
                </a:r>
                <a:r>
                  <a:rPr lang="en-US" altLang="ko-KR" sz="700" dirty="0"/>
                  <a:t>15</a:t>
                </a:r>
                <a:endParaRPr lang="ko-KR" altLang="en-US" sz="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0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849767-B58F-5F0E-BE14-DA9C09C3DBF0}"/>
              </a:ext>
            </a:extLst>
          </p:cNvPr>
          <p:cNvGrpSpPr/>
          <p:nvPr/>
        </p:nvGrpSpPr>
        <p:grpSpPr>
          <a:xfrm>
            <a:off x="1643427" y="1926842"/>
            <a:ext cx="3895602" cy="3004317"/>
            <a:chOff x="1643427" y="1039424"/>
            <a:chExt cx="3895602" cy="300431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8A9FA6E-78DD-679B-DBD5-A091925898F6}"/>
                </a:ext>
              </a:extLst>
            </p:cNvPr>
            <p:cNvGrpSpPr/>
            <p:nvPr/>
          </p:nvGrpSpPr>
          <p:grpSpPr>
            <a:xfrm>
              <a:off x="1643427" y="1039424"/>
              <a:ext cx="3235165" cy="769441"/>
              <a:chOff x="1643427" y="986374"/>
              <a:chExt cx="3235165" cy="7694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53CB12-5D2B-A066-C670-C9FFB3B03005}"/>
                  </a:ext>
                </a:extLst>
              </p:cNvPr>
              <p:cNvSpPr txBox="1"/>
              <p:nvPr/>
            </p:nvSpPr>
            <p:spPr>
              <a:xfrm>
                <a:off x="1643427" y="986374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01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BFE11A-6559-B9B0-F1D2-7923BD44C3F5}"/>
                  </a:ext>
                </a:extLst>
              </p:cNvPr>
              <p:cNvSpPr txBox="1"/>
              <p:nvPr/>
            </p:nvSpPr>
            <p:spPr>
              <a:xfrm>
                <a:off x="2914593" y="1138059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경제 밸런스 개요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C2653-1500-1CDE-C753-787D23506AE3}"/>
                  </a:ext>
                </a:extLst>
              </p:cNvPr>
              <p:cNvSpPr txBox="1"/>
              <p:nvPr/>
            </p:nvSpPr>
            <p:spPr>
              <a:xfrm>
                <a:off x="2914593" y="1509594"/>
                <a:ext cx="7328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기획 의도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D1C6A2A-5881-9C59-07FF-E7DB915666AD}"/>
                </a:ext>
              </a:extLst>
            </p:cNvPr>
            <p:cNvGrpSpPr/>
            <p:nvPr/>
          </p:nvGrpSpPr>
          <p:grpSpPr>
            <a:xfrm>
              <a:off x="1643427" y="2156862"/>
              <a:ext cx="3895602" cy="769441"/>
              <a:chOff x="1643427" y="2096600"/>
              <a:chExt cx="3895602" cy="76944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68B8AE-0833-6F85-F348-BE96166E0281}"/>
                  </a:ext>
                </a:extLst>
              </p:cNvPr>
              <p:cNvSpPr txBox="1"/>
              <p:nvPr/>
            </p:nvSpPr>
            <p:spPr>
              <a:xfrm>
                <a:off x="1643427" y="2096600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02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A3F72F-BC30-1449-5228-B2AE7B54BCD1}"/>
                  </a:ext>
                </a:extLst>
              </p:cNvPr>
              <p:cNvSpPr txBox="1"/>
              <p:nvPr/>
            </p:nvSpPr>
            <p:spPr>
              <a:xfrm>
                <a:off x="2914593" y="2243118"/>
                <a:ext cx="1963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경제 밸런스 상세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6FFEB-A534-53B7-00F0-EFFA4FD3C873}"/>
                  </a:ext>
                </a:extLst>
              </p:cNvPr>
              <p:cNvSpPr txBox="1"/>
              <p:nvPr/>
            </p:nvSpPr>
            <p:spPr>
              <a:xfrm>
                <a:off x="2914593" y="2614653"/>
                <a:ext cx="2624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소탕 진행 방식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획득 재화 </a:t>
                </a:r>
                <a:r>
                  <a:rPr lang="en-US" altLang="ko-KR" sz="1000" dirty="0"/>
                  <a:t>/ </a:t>
                </a:r>
                <a:r>
                  <a:rPr lang="ko-KR" altLang="en-US" sz="1000" dirty="0"/>
                  <a:t>최대 소탕 시간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2075A1B-A342-71A7-34DC-7D9D871BBCA1}"/>
                </a:ext>
              </a:extLst>
            </p:cNvPr>
            <p:cNvGrpSpPr/>
            <p:nvPr/>
          </p:nvGrpSpPr>
          <p:grpSpPr>
            <a:xfrm>
              <a:off x="1673164" y="3274300"/>
              <a:ext cx="2349425" cy="769441"/>
              <a:chOff x="1673164" y="3222519"/>
              <a:chExt cx="2349425" cy="76944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A44AE8-ED44-545E-562F-FF04F59785DC}"/>
                  </a:ext>
                </a:extLst>
              </p:cNvPr>
              <p:cNvSpPr txBox="1"/>
              <p:nvPr/>
            </p:nvSpPr>
            <p:spPr>
              <a:xfrm>
                <a:off x="1673164" y="3222519"/>
                <a:ext cx="8386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dirty="0">
                    <a:latin typeface="+mn-ea"/>
                    <a:ea typeface="+mn-ea"/>
                  </a:rPr>
                  <a:t>03</a:t>
                </a:r>
                <a:endParaRPr lang="ko-KR" altLang="en-US" sz="4400" b="1" dirty="0">
                  <a:latin typeface="+mn-ea"/>
                  <a:ea typeface="+mn-ea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560D91-0B3C-A4A0-DDD0-7FEDE821840D}"/>
                  </a:ext>
                </a:extLst>
              </p:cNvPr>
              <p:cNvSpPr txBox="1"/>
              <p:nvPr/>
            </p:nvSpPr>
            <p:spPr>
              <a:xfrm>
                <a:off x="2914593" y="3422573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latin typeface="+mn-ea"/>
                    <a:ea typeface="+mn-ea"/>
                  </a:rPr>
                  <a:t>변경사항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1. </a:t>
            </a:r>
            <a:r>
              <a:rPr lang="ko-KR" altLang="en-US" sz="3600" dirty="0"/>
              <a:t>경제 밸런스 개요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75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기획 의도</a:t>
            </a:r>
          </a:p>
        </p:txBody>
      </p:sp>
      <p:sp>
        <p:nvSpPr>
          <p:cNvPr id="3" name="Google Shape;58;p5">
            <a:extLst>
              <a:ext uri="{FF2B5EF4-FFF2-40B4-BE49-F238E27FC236}">
                <a16:creationId xmlns:a16="http://schemas.microsoft.com/office/drawing/2014/main" id="{9410A33C-F46D-E953-3CD1-2553BBD50664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400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다음 스테이지에서의 적의 체력과 공격력 증가 폭에 따라 난이도 설정</a:t>
            </a:r>
            <a:r>
              <a:rPr lang="en-US" altLang="ko-KR" sz="1400" dirty="0"/>
              <a:t>, </a:t>
            </a:r>
            <a:r>
              <a:rPr lang="ko-KR" altLang="en-US" sz="1400" dirty="0"/>
              <a:t>난이도 </a:t>
            </a:r>
            <a:r>
              <a:rPr lang="en-US" altLang="ko-KR" sz="1400" dirty="0"/>
              <a:t>1</a:t>
            </a:r>
            <a:r>
              <a:rPr lang="ko-KR" altLang="en-US" sz="1400" dirty="0"/>
              <a:t>당 요구 </a:t>
            </a:r>
            <a:r>
              <a:rPr lang="ko-KR" altLang="en-US" sz="1400" dirty="0" err="1"/>
              <a:t>재화량을</a:t>
            </a:r>
            <a:r>
              <a:rPr lang="ko-KR" altLang="en-US" sz="1400" dirty="0"/>
              <a:t> 고정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다음 스테이지에서 적의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 증가 폭이 각각 </a:t>
            </a:r>
            <a:r>
              <a:rPr lang="en-US" altLang="ko-KR" sz="1200" dirty="0"/>
              <a:t>10, 4</a:t>
            </a:r>
            <a:r>
              <a:rPr lang="ko-KR" altLang="en-US" sz="1200" dirty="0"/>
              <a:t>일 경우 난이도 </a:t>
            </a:r>
            <a:r>
              <a:rPr lang="en-US" altLang="ko-KR" sz="1200" dirty="0"/>
              <a:t>1</a:t>
            </a:r>
            <a:r>
              <a:rPr lang="ko-KR" altLang="en-US" sz="1200" dirty="0"/>
              <a:t>이라고 설정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난이도 </a:t>
            </a:r>
            <a:r>
              <a:rPr lang="en-US" altLang="ko-KR" sz="1200" dirty="0"/>
              <a:t>1</a:t>
            </a:r>
            <a:r>
              <a:rPr lang="ko-KR" altLang="en-US" sz="1200" dirty="0"/>
              <a:t>당 요구 골드와</a:t>
            </a:r>
            <a:r>
              <a:rPr lang="en-US" altLang="ko-KR" sz="1200" dirty="0"/>
              <a:t> </a:t>
            </a:r>
            <a:r>
              <a:rPr lang="ko-KR" altLang="en-US" sz="1200" dirty="0"/>
              <a:t>마력석을 각각 </a:t>
            </a:r>
            <a:r>
              <a:rPr lang="en-US" altLang="ko-KR" sz="1200" dirty="0"/>
              <a:t>500, 60</a:t>
            </a:r>
            <a:r>
              <a:rPr lang="ko-KR" altLang="en-US" sz="1200" dirty="0"/>
              <a:t>이라고 설정</a:t>
            </a:r>
            <a:r>
              <a:rPr lang="en-US" altLang="ko-KR" sz="1200" dirty="0"/>
              <a:t>.</a:t>
            </a:r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이 방식을 사용하면 적의 스펙 증가폭이 커져도 요구 </a:t>
            </a:r>
            <a:r>
              <a:rPr lang="ko-KR" altLang="en-US" sz="1200" b="1" dirty="0" err="1">
                <a:solidFill>
                  <a:srgbClr val="FF0000"/>
                </a:solidFill>
              </a:rPr>
              <a:t>재화량도</a:t>
            </a:r>
            <a:r>
              <a:rPr lang="ko-KR" altLang="en-US" sz="1200" b="1" dirty="0">
                <a:solidFill>
                  <a:srgbClr val="FF0000"/>
                </a:solidFill>
              </a:rPr>
              <a:t> 함께 기하급수적으로 증가함</a:t>
            </a:r>
            <a:r>
              <a:rPr lang="en-US" altLang="ko-KR" sz="1200" dirty="0"/>
              <a:t>.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Ex) </a:t>
            </a:r>
            <a:r>
              <a:rPr lang="ko-KR" altLang="en-US" sz="1200" dirty="0"/>
              <a:t>스테이지 </a:t>
            </a:r>
            <a:r>
              <a:rPr lang="en-US" altLang="ko-KR" sz="1200" dirty="0"/>
              <a:t>3-3 -&gt; 3-4 </a:t>
            </a:r>
            <a:r>
              <a:rPr lang="ko-KR" altLang="en-US" sz="1200" dirty="0"/>
              <a:t>난이도 증가 폭이 </a:t>
            </a:r>
            <a:r>
              <a:rPr lang="en-US" altLang="ko-KR" sz="1200" dirty="0"/>
              <a:t>1100</a:t>
            </a:r>
            <a:r>
              <a:rPr lang="ko-KR" altLang="en-US" sz="1200" dirty="0"/>
              <a:t>인 경우 요구 골드는 </a:t>
            </a:r>
            <a:r>
              <a:rPr lang="en-US" altLang="ko-KR" sz="1200" dirty="0"/>
              <a:t>55000, </a:t>
            </a:r>
            <a:r>
              <a:rPr lang="ko-KR" altLang="en-US" sz="1200" dirty="0"/>
              <a:t>요구 마력석은 </a:t>
            </a:r>
            <a:r>
              <a:rPr lang="en-US" altLang="ko-KR" sz="1200" dirty="0"/>
              <a:t>6600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 err="1"/>
              <a:t>밸런싱</a:t>
            </a:r>
            <a:r>
              <a:rPr lang="ko-KR" altLang="en-US" sz="1400" dirty="0"/>
              <a:t> 순서</a:t>
            </a: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1. </a:t>
            </a:r>
            <a:r>
              <a:rPr lang="ko-KR" altLang="en-US" sz="1200" dirty="0"/>
              <a:t>각 챕터 적정 총기 등급을 설정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이는 유료 재화를 얼마나 풀 것인가와 관련이 있음</a:t>
            </a:r>
            <a:r>
              <a:rPr lang="en-US" altLang="ko-KR" sz="1200" b="1" dirty="0">
                <a:solidFill>
                  <a:srgbClr val="FF0000"/>
                </a:solidFill>
              </a:rPr>
              <a:t>_BM </a:t>
            </a:r>
            <a:r>
              <a:rPr lang="ko-KR" altLang="en-US" sz="1200" b="1" dirty="0">
                <a:solidFill>
                  <a:srgbClr val="FF0000"/>
                </a:solidFill>
              </a:rPr>
              <a:t>문서 참조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해당 등급 </a:t>
            </a:r>
            <a:r>
              <a:rPr lang="en-US" altLang="ko-KR" sz="1200" dirty="0"/>
              <a:t>SG</a:t>
            </a:r>
            <a:r>
              <a:rPr lang="ko-KR" altLang="en-US" sz="1200" dirty="0"/>
              <a:t>를 기반으로 적의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 설정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3. </a:t>
            </a:r>
            <a:r>
              <a:rPr lang="ko-KR" altLang="en-US" sz="1200" dirty="0"/>
              <a:t>난이도 증가폭에 따른 요구 </a:t>
            </a:r>
            <a:r>
              <a:rPr lang="ko-KR" altLang="en-US" sz="1200" dirty="0" err="1"/>
              <a:t>재화량을</a:t>
            </a:r>
            <a:r>
              <a:rPr lang="ko-KR" altLang="en-US" sz="1200" dirty="0"/>
              <a:t> 설정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r>
              <a:rPr lang="en-US" altLang="ko-KR" sz="1200" dirty="0"/>
              <a:t>4. </a:t>
            </a:r>
            <a:r>
              <a:rPr lang="ko-KR" altLang="en-US" sz="1200" dirty="0"/>
              <a:t>이를 기반으로 최초 클리어 보상</a:t>
            </a:r>
            <a:r>
              <a:rPr lang="en-US" altLang="ko-KR" sz="1200" dirty="0"/>
              <a:t>, </a:t>
            </a:r>
            <a:r>
              <a:rPr lang="ko-KR" altLang="en-US" sz="1200" dirty="0"/>
              <a:t>방치 보상 확정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3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1524000" y="3039244"/>
            <a:ext cx="9144000" cy="7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altLang="ko-KR" sz="3600" dirty="0"/>
              <a:t>2. </a:t>
            </a:r>
            <a:r>
              <a:rPr lang="ko-KR" altLang="en-US" sz="3600" dirty="0"/>
              <a:t>경제 밸런스 상세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</a:t>
            </a:r>
            <a:r>
              <a:rPr lang="ko-KR" altLang="en-US" dirty="0"/>
              <a:t>총기 등급별 공격력 상세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B2F5C23-F2C3-3D55-EBDA-98F1FFFB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52436"/>
              </p:ext>
            </p:extLst>
          </p:nvPr>
        </p:nvGraphicFramePr>
        <p:xfrm>
          <a:off x="594490" y="3771341"/>
          <a:ext cx="11003028" cy="200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19">
                  <a:extLst>
                    <a:ext uri="{9D8B030D-6E8A-4147-A177-3AD203B41FA5}">
                      <a16:colId xmlns:a16="http://schemas.microsoft.com/office/drawing/2014/main" val="2896046572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01550601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91577224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127800897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362347846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37640650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178751294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2875167510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622907597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71500813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1558435391"/>
                    </a:ext>
                  </a:extLst>
                </a:gridCol>
                <a:gridCol w="916919">
                  <a:extLst>
                    <a:ext uri="{9D8B030D-6E8A-4147-A177-3AD203B41FA5}">
                      <a16:colId xmlns:a16="http://schemas.microsoft.com/office/drawing/2014/main" val="4088431095"/>
                    </a:ext>
                  </a:extLst>
                </a:gridCol>
              </a:tblGrid>
              <a:tr h="50201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전설</a:t>
                      </a:r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62771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SG</a:t>
                      </a:r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2017653264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AR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33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415671740"/>
                  </a:ext>
                </a:extLst>
              </a:tr>
              <a:tr h="50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SR</a:t>
                      </a:r>
                      <a:endParaRPr lang="ko-KR" altLang="en-US" sz="1200" dirty="0"/>
                    </a:p>
                  </a:txBody>
                  <a:tcPr marL="123784" marR="123784" marT="61892" marB="618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45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89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</a:t>
                      </a:r>
                      <a:r>
                        <a:rPr lang="en-US" altLang="ko-KR" sz="1200" dirty="0"/>
                        <a:t>%</a:t>
                      </a:r>
                      <a:endParaRPr lang="ko-KR" altLang="en-US" sz="1200" dirty="0"/>
                    </a:p>
                  </a:txBody>
                  <a:tcPr marL="123784" marR="123784" marT="61892" marB="61892" anchor="ctr"/>
                </a:tc>
                <a:extLst>
                  <a:ext uri="{0D108BD9-81ED-4DB2-BD59-A6C34878D82A}">
                    <a16:rowId xmlns:a16="http://schemas.microsoft.com/office/drawing/2014/main" val="3842915046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9C23A89E-0776-346D-083A-B7E5CAF382D7}"/>
              </a:ext>
            </a:extLst>
          </p:cNvPr>
          <p:cNvSpPr txBox="1">
            <a:spLocks/>
          </p:cNvSpPr>
          <p:nvPr/>
        </p:nvSpPr>
        <p:spPr>
          <a:xfrm>
            <a:off x="838200" y="1078607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무기로 인한 </a:t>
            </a:r>
            <a:r>
              <a:rPr lang="ko-KR" altLang="en-US" sz="1400" dirty="0" err="1"/>
              <a:t>스펙업은</a:t>
            </a:r>
            <a:r>
              <a:rPr lang="ko-KR" altLang="en-US" sz="1400" dirty="0"/>
              <a:t> 깡 공격력 상승보다 공격력 </a:t>
            </a:r>
            <a:r>
              <a:rPr lang="en-US" altLang="ko-KR" sz="1400" dirty="0"/>
              <a:t>% </a:t>
            </a:r>
            <a:r>
              <a:rPr lang="ko-KR" altLang="en-US" sz="1400" dirty="0"/>
              <a:t>상승이 성장구간 구분에 용이</a:t>
            </a:r>
            <a:endParaRPr lang="en-US" altLang="ko-KR" sz="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처음 </a:t>
            </a:r>
            <a:r>
              <a:rPr lang="en-US" altLang="ko-KR" sz="1200" dirty="0"/>
              <a:t>1</a:t>
            </a:r>
            <a:r>
              <a:rPr lang="ko-KR" altLang="en-US" sz="1200" dirty="0"/>
              <a:t>시간</a:t>
            </a:r>
            <a:r>
              <a:rPr lang="en-US" altLang="ko-KR" sz="1200" dirty="0"/>
              <a:t>(~</a:t>
            </a:r>
            <a:r>
              <a:rPr lang="ko-KR" altLang="en-US" sz="1200" dirty="0"/>
              <a:t>유니크</a:t>
            </a:r>
            <a:r>
              <a:rPr lang="en-US" altLang="ko-KR" sz="1200" dirty="0"/>
              <a:t>1) </a:t>
            </a:r>
            <a:r>
              <a:rPr lang="ko-KR" altLang="en-US" sz="1200" dirty="0"/>
              <a:t>구간까지는 확실한 성장 체감을 위해 무기에 깡 공격력 능력치를 부여</a:t>
            </a:r>
            <a:endParaRPr lang="en-US" altLang="ko-KR" sz="12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b="1" dirty="0">
                <a:solidFill>
                  <a:srgbClr val="FF0000"/>
                </a:solidFill>
              </a:rPr>
              <a:t>총기 숙련도 레벨이 높아져 어느정도 깡 공격력이 확보된 다음부터는 공격력 </a:t>
            </a:r>
            <a:r>
              <a:rPr lang="en-US" altLang="ko-KR" sz="1200" b="1" dirty="0">
                <a:solidFill>
                  <a:srgbClr val="FF0000"/>
                </a:solidFill>
              </a:rPr>
              <a:t>%</a:t>
            </a:r>
            <a:r>
              <a:rPr lang="ko-KR" altLang="en-US" sz="1200" b="1" dirty="0">
                <a:solidFill>
                  <a:srgbClr val="FF0000"/>
                </a:solidFill>
              </a:rPr>
              <a:t>로만 계산하여 성장 구간을 나눈다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400" dirty="0"/>
              <a:t>각 챕터 적정 총기 등급은 뽑기 횟수와 관련 있음</a:t>
            </a:r>
            <a:endParaRPr lang="en-US" altLang="ko-KR" sz="1400" dirty="0"/>
          </a:p>
          <a:p>
            <a:pPr marL="742950" lvl="1" indent="-279082">
              <a:lnSpc>
                <a:spcPct val="100000"/>
              </a:lnSpc>
              <a:spcBef>
                <a:spcPts val="700"/>
              </a:spcBef>
              <a:buSzPct val="140000"/>
            </a:pPr>
            <a:r>
              <a:rPr lang="ko-KR" altLang="en-US" sz="1200" dirty="0"/>
              <a:t>자세한 내용은 </a:t>
            </a:r>
            <a:r>
              <a:rPr lang="en-US" altLang="ko-KR" sz="1200" dirty="0"/>
              <a:t>BM </a:t>
            </a:r>
            <a:r>
              <a:rPr lang="ko-KR" altLang="en-US" sz="1200" dirty="0"/>
              <a:t>문서 참조</a:t>
            </a:r>
            <a:endParaRPr lang="en-US" altLang="ko-KR" sz="1200" dirty="0"/>
          </a:p>
          <a:p>
            <a:pPr marL="463868" lvl="1" indent="0">
              <a:lnSpc>
                <a:spcPct val="100000"/>
              </a:lnSpc>
              <a:spcBef>
                <a:spcPts val="700"/>
              </a:spcBef>
              <a:buSzPct val="140000"/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4133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/>
              <a:t>챕터 적정 총기 등급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AB3FD3F-6B3B-D629-B963-E295B859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15026"/>
              </p:ext>
            </p:extLst>
          </p:nvPr>
        </p:nvGraphicFramePr>
        <p:xfrm>
          <a:off x="478062" y="2378422"/>
          <a:ext cx="11235876" cy="3976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298">
                  <a:extLst>
                    <a:ext uri="{9D8B030D-6E8A-4147-A177-3AD203B41FA5}">
                      <a16:colId xmlns:a16="http://schemas.microsoft.com/office/drawing/2014/main" val="2676324968"/>
                    </a:ext>
                  </a:extLst>
                </a:gridCol>
                <a:gridCol w="959298">
                  <a:extLst>
                    <a:ext uri="{9D8B030D-6E8A-4147-A177-3AD203B41FA5}">
                      <a16:colId xmlns:a16="http://schemas.microsoft.com/office/drawing/2014/main" val="2693427593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1985057819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4254099411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244377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6346135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446854599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703943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263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 스테이지 대비 요구 난이도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누적 소모 </a:t>
                      </a:r>
                      <a:r>
                        <a:rPr lang="ko-KR" altLang="en-US" sz="1200" dirty="0" err="1"/>
                        <a:t>재화량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34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챕터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마력석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마력석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1440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26500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3180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1140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47500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5700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6F194399-3607-E093-B267-F26C52E71F4C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02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초반 </a:t>
            </a:r>
            <a:r>
              <a:rPr lang="en-US" altLang="ko-KR" sz="1400" dirty="0"/>
              <a:t>1</a:t>
            </a:r>
            <a:r>
              <a:rPr lang="ko-KR" altLang="en-US" sz="1400" dirty="0"/>
              <a:t>시간은 허들이 없도록 가이드 미션과 업적 보상으로 요구 재화 제공</a:t>
            </a:r>
            <a:endParaRPr lang="en-US" altLang="ko-KR" sz="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en-US" altLang="ko-KR" sz="1400" dirty="0"/>
              <a:t>(</a:t>
            </a:r>
            <a:r>
              <a:rPr lang="ko-KR" altLang="en-US" sz="1400" dirty="0"/>
              <a:t>투사체 </a:t>
            </a:r>
            <a:r>
              <a:rPr lang="en-US" altLang="ko-KR" sz="1400" dirty="0"/>
              <a:t>6</a:t>
            </a:r>
            <a:r>
              <a:rPr lang="ko-KR" altLang="en-US" sz="1400" dirty="0"/>
              <a:t>발 전부 명중 기준</a:t>
            </a:r>
            <a:r>
              <a:rPr lang="en-US" altLang="ko-KR" sz="1400" dirty="0"/>
              <a:t>) </a:t>
            </a:r>
            <a:r>
              <a:rPr lang="ko-KR" altLang="en-US" sz="1400" dirty="0"/>
              <a:t>적정 등급 </a:t>
            </a:r>
            <a:r>
              <a:rPr lang="en-US" altLang="ko-KR" sz="1400" dirty="0"/>
              <a:t>SG</a:t>
            </a:r>
            <a:r>
              <a:rPr lang="ko-KR" altLang="en-US" sz="1400" dirty="0"/>
              <a:t>의 평타 </a:t>
            </a:r>
            <a:r>
              <a:rPr lang="ko-KR" altLang="en-US" sz="1400" dirty="0" err="1"/>
              <a:t>기대값이</a:t>
            </a:r>
            <a:r>
              <a:rPr lang="ko-KR" altLang="en-US" sz="1400" dirty="0"/>
              <a:t> 적의 체력이 되도록 캐릭터 성장</a:t>
            </a:r>
            <a:r>
              <a:rPr lang="en-US" altLang="ko-KR" sz="1400" dirty="0"/>
              <a:t>, </a:t>
            </a:r>
            <a:r>
              <a:rPr lang="ko-KR" altLang="en-US" sz="1400" dirty="0"/>
              <a:t>총기 숙련도 설정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634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/>
              <a:t>캐릭터 성장</a:t>
            </a:r>
            <a:r>
              <a:rPr lang="en-US" altLang="ko-KR" dirty="0"/>
              <a:t>, </a:t>
            </a:r>
            <a:r>
              <a:rPr lang="ko-KR" altLang="en-US" dirty="0"/>
              <a:t>총기 숙련도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12B2E9-66AD-6673-B22D-373C92311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64105"/>
              </p:ext>
            </p:extLst>
          </p:nvPr>
        </p:nvGraphicFramePr>
        <p:xfrm>
          <a:off x="478062" y="2341905"/>
          <a:ext cx="11452677" cy="3976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651">
                  <a:extLst>
                    <a:ext uri="{9D8B030D-6E8A-4147-A177-3AD203B41FA5}">
                      <a16:colId xmlns:a16="http://schemas.microsoft.com/office/drawing/2014/main" val="2676324968"/>
                    </a:ext>
                  </a:extLst>
                </a:gridCol>
                <a:gridCol w="1219651">
                  <a:extLst>
                    <a:ext uri="{9D8B030D-6E8A-4147-A177-3AD203B41FA5}">
                      <a16:colId xmlns:a16="http://schemas.microsoft.com/office/drawing/2014/main" val="269342759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985057819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4254099411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263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구간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총기 숙련도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총기 공격력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캐릭터 성장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349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챕터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SG </a:t>
                      </a:r>
                      <a:r>
                        <a:rPr lang="ko-KR" altLang="en-US" sz="1200" dirty="0"/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체력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공격력 </a:t>
                      </a:r>
                      <a:r>
                        <a:rPr lang="en-US" altLang="ko-KR" sz="1200" dirty="0"/>
                        <a:t>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노말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 (0)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0% (0)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150 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2.5% (5)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9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 (10)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5% (10)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250 (15)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7.5% (15)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400 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15% 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 (25)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25% (25)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381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900 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40% (30)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541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에픽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1300 (35)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60% (35)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1700 (40)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80% (40)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300%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2100 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100% (45)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유니크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 </a:t>
                      </a:r>
                      <a:r>
                        <a:rPr lang="en-US" altLang="ko-KR" sz="1200" dirty="0"/>
                        <a:t>500%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2300 (50)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110% (50)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6005FAE9-D5E1-6043-1DE0-C0E5C8AF0F00}"/>
              </a:ext>
            </a:extLst>
          </p:cNvPr>
          <p:cNvSpPr txBox="1">
            <a:spLocks/>
          </p:cNvSpPr>
          <p:nvPr/>
        </p:nvSpPr>
        <p:spPr>
          <a:xfrm>
            <a:off x="838200" y="1078608"/>
            <a:ext cx="10515599" cy="102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캐릭터 성장은 레벨 </a:t>
            </a:r>
            <a:r>
              <a:rPr lang="en-US" altLang="ko-KR" sz="1400" dirty="0"/>
              <a:t>1</a:t>
            </a:r>
            <a:r>
              <a:rPr lang="ko-KR" altLang="en-US" sz="1400" dirty="0"/>
              <a:t>당 체력</a:t>
            </a:r>
            <a:r>
              <a:rPr lang="en-US" altLang="ko-KR" sz="1400" dirty="0"/>
              <a:t>10, </a:t>
            </a:r>
            <a:r>
              <a:rPr lang="ko-KR" altLang="en-US" sz="1400" dirty="0"/>
              <a:t>공격력 </a:t>
            </a:r>
            <a:r>
              <a:rPr lang="en-US" altLang="ko-KR" sz="1400" dirty="0"/>
              <a:t>0.5% </a:t>
            </a:r>
            <a:r>
              <a:rPr lang="ko-KR" altLang="en-US" sz="1400" dirty="0"/>
              <a:t>상승</a:t>
            </a:r>
            <a:endParaRPr lang="en-US" altLang="ko-KR" sz="140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총기 숙련도 레벨 </a:t>
            </a:r>
            <a:r>
              <a:rPr lang="en-US" altLang="ko-KR" sz="1400" dirty="0"/>
              <a:t>1</a:t>
            </a:r>
            <a:r>
              <a:rPr lang="ko-KR" altLang="en-US" sz="1400" dirty="0"/>
              <a:t>당 총기 깡 공격력 상승 </a:t>
            </a:r>
            <a:r>
              <a:rPr lang="en-US" altLang="ko-KR" sz="1400" dirty="0"/>
              <a:t>(SG</a:t>
            </a:r>
            <a:r>
              <a:rPr lang="ko-KR" altLang="en-US" sz="1400" dirty="0"/>
              <a:t>는 </a:t>
            </a:r>
            <a:r>
              <a:rPr lang="en-US" altLang="ko-KR" sz="1400" dirty="0"/>
              <a:t>1, AR</a:t>
            </a:r>
            <a:r>
              <a:rPr lang="ko-KR" altLang="en-US" sz="1400" dirty="0"/>
              <a:t>은 </a:t>
            </a:r>
            <a:r>
              <a:rPr lang="en-US" altLang="ko-KR" sz="1400" dirty="0"/>
              <a:t>0.33, SR</a:t>
            </a:r>
            <a:r>
              <a:rPr lang="ko-KR" altLang="en-US" sz="1400" dirty="0"/>
              <a:t>은 </a:t>
            </a:r>
            <a:r>
              <a:rPr lang="en-US" altLang="ko-KR" sz="1400" dirty="0"/>
              <a:t>0.9 </a:t>
            </a:r>
            <a:r>
              <a:rPr lang="ko-KR" altLang="en-US" sz="1400" dirty="0"/>
              <a:t>상승</a:t>
            </a:r>
            <a:r>
              <a:rPr lang="en-US" altLang="ko-KR" sz="1400" dirty="0"/>
              <a:t>)</a:t>
            </a:r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>
                <a:solidFill>
                  <a:srgbClr val="FF0000"/>
                </a:solidFill>
              </a:rPr>
              <a:t>가이드 미션으로 방향 제시 </a:t>
            </a:r>
            <a:r>
              <a:rPr lang="en-US" altLang="ko-KR" sz="1400" dirty="0">
                <a:solidFill>
                  <a:srgbClr val="FF0000"/>
                </a:solidFill>
              </a:rPr>
              <a:t>(SG </a:t>
            </a:r>
            <a:r>
              <a:rPr lang="ko-KR" altLang="en-US" sz="1400" dirty="0">
                <a:solidFill>
                  <a:srgbClr val="FF0000"/>
                </a:solidFill>
              </a:rPr>
              <a:t>혹은 </a:t>
            </a:r>
            <a:r>
              <a:rPr lang="en-US" altLang="ko-KR" sz="1400" dirty="0">
                <a:solidFill>
                  <a:srgbClr val="FF0000"/>
                </a:solidFill>
              </a:rPr>
              <a:t>AR</a:t>
            </a:r>
            <a:r>
              <a:rPr lang="ko-KR" altLang="en-US" sz="1400" dirty="0">
                <a:solidFill>
                  <a:srgbClr val="FF0000"/>
                </a:solidFill>
              </a:rPr>
              <a:t>의 숙련도 레벨을 </a:t>
            </a:r>
            <a:r>
              <a:rPr lang="en-US" altLang="ko-KR" sz="1400" dirty="0">
                <a:solidFill>
                  <a:srgbClr val="FF0000"/>
                </a:solidFill>
              </a:rPr>
              <a:t>50 </a:t>
            </a:r>
            <a:r>
              <a:rPr lang="ko-KR" altLang="en-US" sz="1400" dirty="0">
                <a:solidFill>
                  <a:srgbClr val="FF0000"/>
                </a:solidFill>
              </a:rPr>
              <a:t>달성하세요 </a:t>
            </a:r>
            <a:r>
              <a:rPr lang="en-US" altLang="ko-KR" sz="1400" dirty="0">
                <a:solidFill>
                  <a:srgbClr val="FF0000"/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32920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353CE-3830-426E-8E43-E8484A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/>
              <a:t>업그레이드당 재화 요구치 설정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6937EBF-8F3A-F940-A613-DD2E8524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79299"/>
              </p:ext>
            </p:extLst>
          </p:nvPr>
        </p:nvGraphicFramePr>
        <p:xfrm>
          <a:off x="3291841" y="3407828"/>
          <a:ext cx="5721532" cy="3085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647">
                  <a:extLst>
                    <a:ext uri="{9D8B030D-6E8A-4147-A177-3AD203B41FA5}">
                      <a16:colId xmlns:a16="http://schemas.microsoft.com/office/drawing/2014/main" val="2312847876"/>
                    </a:ext>
                  </a:extLst>
                </a:gridCol>
                <a:gridCol w="1042647">
                  <a:extLst>
                    <a:ext uri="{9D8B030D-6E8A-4147-A177-3AD203B41FA5}">
                      <a16:colId xmlns:a16="http://schemas.microsoft.com/office/drawing/2014/main" val="120760493"/>
                    </a:ext>
                  </a:extLst>
                </a:gridCol>
                <a:gridCol w="1276938">
                  <a:extLst>
                    <a:ext uri="{9D8B030D-6E8A-4147-A177-3AD203B41FA5}">
                      <a16:colId xmlns:a16="http://schemas.microsoft.com/office/drawing/2014/main" val="4206346135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315344531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446854599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3514682950"/>
                    </a:ext>
                  </a:extLst>
                </a:gridCol>
                <a:gridCol w="589825">
                  <a:extLst>
                    <a:ext uri="{9D8B030D-6E8A-4147-A177-3AD203B41FA5}">
                      <a16:colId xmlns:a16="http://schemas.microsoft.com/office/drawing/2014/main" val="4072239295"/>
                    </a:ext>
                  </a:extLst>
                </a:gridCol>
              </a:tblGrid>
              <a:tr h="41137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캐릭터 성장 단계</a:t>
                      </a:r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총기 숙련도 단계</a:t>
                      </a:r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 </a:t>
                      </a:r>
                      <a:r>
                        <a:rPr lang="ko-KR" altLang="en-US" sz="1000" dirty="0" err="1"/>
                        <a:t>재화량</a:t>
                      </a:r>
                      <a:endParaRPr lang="ko-KR" altLang="en-US" sz="1000" dirty="0"/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누적 소모 </a:t>
                      </a:r>
                      <a:r>
                        <a:rPr lang="ko-KR" altLang="en-US" sz="1000" dirty="0" err="1"/>
                        <a:t>재화량</a:t>
                      </a:r>
                      <a:endParaRPr lang="ko-KR" altLang="en-US" sz="1000" dirty="0"/>
                    </a:p>
                  </a:txBody>
                  <a:tcPr marL="93672" marR="93672" marT="46836" marB="4683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0553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HP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공격력</a:t>
                      </a:r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금화</a:t>
                      </a:r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마력석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금화</a:t>
                      </a:r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마력석</a:t>
                      </a:r>
                      <a:endParaRPr lang="ko-KR" altLang="en-US" sz="1000" dirty="0"/>
                    </a:p>
                  </a:txBody>
                  <a:tcPr marL="66681" marR="66681" marT="33343" marB="333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8333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798374442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924948360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99986778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220991289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840</a:t>
                      </a:r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734350119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179906406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58877399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960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2885806524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1140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4320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597188083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165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1380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47500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5700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608831691"/>
                  </a:ext>
                </a:extLst>
              </a:tr>
              <a:tr h="222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13500</a:t>
                      </a:r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61000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7320</a:t>
                      </a:r>
                      <a:endParaRPr lang="ko-KR" altLang="en-US" sz="1000" dirty="0"/>
                    </a:p>
                  </a:txBody>
                  <a:tcPr marL="66681" marR="66681" marT="33343" marB="33343" anchor="ctr"/>
                </a:tc>
                <a:extLst>
                  <a:ext uri="{0D108BD9-81ED-4DB2-BD59-A6C34878D82A}">
                    <a16:rowId xmlns:a16="http://schemas.microsoft.com/office/drawing/2014/main" val="3447888027"/>
                  </a:ext>
                </a:extLst>
              </a:tr>
            </a:tbl>
          </a:graphicData>
        </a:graphic>
      </p:graphicFrame>
      <p:sp>
        <p:nvSpPr>
          <p:cNvPr id="5" name="Google Shape;58;p5">
            <a:extLst>
              <a:ext uri="{FF2B5EF4-FFF2-40B4-BE49-F238E27FC236}">
                <a16:creationId xmlns:a16="http://schemas.microsoft.com/office/drawing/2014/main" id="{DE087C55-340D-1FFD-6B27-45BC6F853932}"/>
              </a:ext>
            </a:extLst>
          </p:cNvPr>
          <p:cNvSpPr txBox="1">
            <a:spLocks/>
          </p:cNvSpPr>
          <p:nvPr/>
        </p:nvSpPr>
        <p:spPr>
          <a:xfrm>
            <a:off x="838200" y="1078606"/>
            <a:ext cx="10515599" cy="23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아래 표를 바탕으로 구간별 성장에 요구되는 재화를 분배</a:t>
            </a:r>
            <a:endParaRPr lang="en-US" altLang="ko-KR" sz="140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dirty="0"/>
              <a:t>	</a:t>
            </a:r>
            <a:r>
              <a:rPr lang="en-US" altLang="ko-KR" sz="1200" b="0" dirty="0"/>
              <a:t>Ex1) 500</a:t>
            </a:r>
            <a:r>
              <a:rPr lang="ko-KR" altLang="en-US" sz="1200" b="0" dirty="0"/>
              <a:t>골드로 캐릭터 성장을 통해 </a:t>
            </a:r>
            <a:r>
              <a:rPr lang="en-US" altLang="ko-KR" sz="1200" b="0" dirty="0"/>
              <a:t>HP,</a:t>
            </a:r>
            <a:r>
              <a:rPr lang="ko-KR" altLang="en-US" sz="1200" b="0" dirty="0"/>
              <a:t> 공격력</a:t>
            </a:r>
            <a:r>
              <a:rPr lang="en-US" altLang="ko-KR" sz="1200" b="0" dirty="0"/>
              <a:t>%</a:t>
            </a:r>
            <a:r>
              <a:rPr lang="ko-KR" altLang="en-US" sz="1200" b="0" dirty="0"/>
              <a:t>를 각각</a:t>
            </a:r>
            <a:r>
              <a:rPr lang="en-US" altLang="ko-KR" sz="1200" b="0" dirty="0"/>
              <a:t> 0</a:t>
            </a:r>
            <a:r>
              <a:rPr lang="ko-KR" altLang="en-US" sz="1200" b="0" dirty="0"/>
              <a:t>에서 </a:t>
            </a:r>
            <a:r>
              <a:rPr lang="en-US" altLang="ko-KR" sz="1200" b="0" dirty="0"/>
              <a:t>5</a:t>
            </a:r>
            <a:r>
              <a:rPr lang="ko-KR" altLang="en-US" sz="1200" b="0" dirty="0"/>
              <a:t>로 올려야 한다면 </a:t>
            </a:r>
            <a:r>
              <a:rPr lang="en-US" altLang="ko-KR" sz="1200" b="0" dirty="0"/>
              <a:t>1~5</a:t>
            </a:r>
            <a:r>
              <a:rPr lang="ko-KR" altLang="en-US" sz="1200" b="0" dirty="0"/>
              <a:t>단계 강화 비용은 각각 </a:t>
            </a:r>
            <a:r>
              <a:rPr lang="en-US" altLang="ko-KR" sz="1200" b="0" dirty="0"/>
              <a:t>50 </a:t>
            </a:r>
            <a:r>
              <a:rPr lang="ko-KR" altLang="en-US" sz="1200" b="0" dirty="0"/>
              <a:t>골드</a:t>
            </a:r>
            <a:endParaRPr lang="en-US" altLang="ko-KR" sz="1400" b="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dirty="0"/>
              <a:t>	</a:t>
            </a:r>
            <a:r>
              <a:rPr lang="en-US" altLang="ko-KR" sz="1200" b="0" dirty="0"/>
              <a:t>Ex2) </a:t>
            </a:r>
            <a:r>
              <a:rPr lang="ko-KR" altLang="en-US" sz="1200" b="0" dirty="0"/>
              <a:t>같은 방법으로 </a:t>
            </a:r>
            <a:r>
              <a:rPr lang="en-US" altLang="ko-KR" sz="1200" b="0" dirty="0"/>
              <a:t>15~20 </a:t>
            </a:r>
            <a:r>
              <a:rPr lang="ko-KR" altLang="en-US" sz="1200" b="0" dirty="0"/>
              <a:t>구간의 강화 비용은 각각 </a:t>
            </a:r>
            <a:r>
              <a:rPr lang="en-US" altLang="ko-KR" sz="1200" b="0" dirty="0"/>
              <a:t>350 </a:t>
            </a:r>
            <a:r>
              <a:rPr lang="ko-KR" altLang="en-US" sz="1200" b="0" dirty="0"/>
              <a:t>골드</a:t>
            </a:r>
            <a:endParaRPr lang="en-US" altLang="ko-KR" sz="1200" b="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endParaRPr lang="en-US" altLang="ko-KR" sz="1000" b="0" dirty="0"/>
          </a:p>
          <a:p>
            <a:pPr marL="228600" indent="-220980">
              <a:spcBef>
                <a:spcPts val="0"/>
              </a:spcBef>
              <a:buSzPct val="100000"/>
            </a:pPr>
            <a:r>
              <a:rPr lang="ko-KR" altLang="en-US" sz="1400" dirty="0"/>
              <a:t>등차수열로 만들어 점점 커지게 할 수도 있음</a:t>
            </a:r>
            <a:endParaRPr lang="en-US" altLang="ko-KR" sz="1200" dirty="0"/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200" dirty="0"/>
              <a:t>	</a:t>
            </a:r>
            <a:r>
              <a:rPr lang="en-US" altLang="ko-KR" sz="1200" b="0" dirty="0"/>
              <a:t>Ex1) 250</a:t>
            </a:r>
            <a:r>
              <a:rPr lang="ko-KR" altLang="en-US" sz="1200" b="0" dirty="0"/>
              <a:t>골드로 등차수열 만든다면 공격력</a:t>
            </a:r>
            <a:r>
              <a:rPr lang="en-US" altLang="ko-KR" sz="1200" b="0" dirty="0"/>
              <a:t>%</a:t>
            </a:r>
            <a:r>
              <a:rPr lang="ko-KR" altLang="en-US" sz="1200" b="0" dirty="0"/>
              <a:t>의</a:t>
            </a:r>
            <a:r>
              <a:rPr lang="en-US" altLang="ko-KR" sz="1200" b="0" dirty="0"/>
              <a:t> 1~5</a:t>
            </a:r>
            <a:r>
              <a:rPr lang="ko-KR" altLang="en-US" sz="1200" b="0" dirty="0"/>
              <a:t>단계 강화 비용은 </a:t>
            </a:r>
            <a:r>
              <a:rPr lang="en-US" altLang="ko-KR" sz="1200" b="0" dirty="0"/>
              <a:t>30, 40, 50, 60, 70</a:t>
            </a:r>
          </a:p>
          <a:p>
            <a:pPr marL="7620" indent="0">
              <a:spcBef>
                <a:spcPts val="0"/>
              </a:spcBef>
              <a:buSzPct val="100000"/>
              <a:buNone/>
            </a:pPr>
            <a:r>
              <a:rPr lang="en-US" altLang="ko-KR" sz="1400" b="0" dirty="0"/>
              <a:t>	</a:t>
            </a:r>
            <a:r>
              <a:rPr lang="en-US" altLang="ko-KR" sz="1200" b="0" dirty="0"/>
              <a:t>Ex2) </a:t>
            </a:r>
            <a:r>
              <a:rPr lang="ko-KR" altLang="en-US" sz="1200" b="0" dirty="0"/>
              <a:t>같은 방법으로 </a:t>
            </a:r>
            <a:r>
              <a:rPr lang="en-US" altLang="ko-KR" sz="1200" b="0" dirty="0"/>
              <a:t>15~20 </a:t>
            </a:r>
            <a:r>
              <a:rPr lang="ko-KR" altLang="en-US" sz="1200" b="0" dirty="0"/>
              <a:t>구간의 강화 비용은 </a:t>
            </a:r>
            <a:r>
              <a:rPr lang="en-US" altLang="ko-KR" sz="1200" b="0" dirty="0"/>
              <a:t>330, 340, 350, 360, 370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1631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1108</Words>
  <Application>Microsoft Office PowerPoint</Application>
  <PresentationFormat>와이드스크린</PresentationFormat>
  <Paragraphs>485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Malgun Gothic</vt:lpstr>
      <vt:lpstr>Arial</vt:lpstr>
      <vt:lpstr>Office 테마</vt:lpstr>
      <vt:lpstr>경제 밸런스 기획</vt:lpstr>
      <vt:lpstr>목차</vt:lpstr>
      <vt:lpstr>1. 경제 밸런스 개요</vt:lpstr>
      <vt:lpstr>1-1. 기획 의도</vt:lpstr>
      <vt:lpstr>2. 경제 밸런스 상세</vt:lpstr>
      <vt:lpstr>2-1. 총기 등급별 공격력 상세</vt:lpstr>
      <vt:lpstr>2-2. 챕터 적정 총기 등급 설정</vt:lpstr>
      <vt:lpstr>2-3. 캐릭터 성장, 총기 숙련도 설정</vt:lpstr>
      <vt:lpstr>2-4. 업그레이드당 재화 요구치 설정</vt:lpstr>
      <vt:lpstr>3. 변경사항</vt:lpstr>
      <vt:lpstr>3-1. 변경사항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잠입 Action 게임 제안</dc:title>
  <dc:creator>Administrator</dc:creator>
  <cp:lastModifiedBy>조 준영</cp:lastModifiedBy>
  <cp:revision>830</cp:revision>
  <dcterms:created xsi:type="dcterms:W3CDTF">2017-09-26T02:52:19Z</dcterms:created>
  <dcterms:modified xsi:type="dcterms:W3CDTF">2023-07-13T08:39:39Z</dcterms:modified>
</cp:coreProperties>
</file>